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45"/>
  </p:notesMasterIdLst>
  <p:sldIdLst>
    <p:sldId id="322" r:id="rId2"/>
    <p:sldId id="325" r:id="rId3"/>
    <p:sldId id="267" r:id="rId4"/>
    <p:sldId id="268" r:id="rId5"/>
    <p:sldId id="269" r:id="rId6"/>
    <p:sldId id="270" r:id="rId7"/>
    <p:sldId id="272" r:id="rId8"/>
    <p:sldId id="274" r:id="rId9"/>
    <p:sldId id="275" r:id="rId10"/>
    <p:sldId id="277" r:id="rId11"/>
    <p:sldId id="278" r:id="rId12"/>
    <p:sldId id="305" r:id="rId13"/>
    <p:sldId id="306" r:id="rId14"/>
    <p:sldId id="307" r:id="rId15"/>
    <p:sldId id="308" r:id="rId16"/>
    <p:sldId id="311" r:id="rId17"/>
    <p:sldId id="312" r:id="rId18"/>
    <p:sldId id="313" r:id="rId19"/>
    <p:sldId id="314" r:id="rId20"/>
    <p:sldId id="315" r:id="rId21"/>
    <p:sldId id="316" r:id="rId22"/>
    <p:sldId id="326" r:id="rId23"/>
    <p:sldId id="317" r:id="rId24"/>
    <p:sldId id="318" r:id="rId25"/>
    <p:sldId id="320" r:id="rId26"/>
    <p:sldId id="321" r:id="rId27"/>
    <p:sldId id="319" r:id="rId28"/>
    <p:sldId id="296" r:id="rId29"/>
    <p:sldId id="297" r:id="rId30"/>
    <p:sldId id="298" r:id="rId31"/>
    <p:sldId id="303" r:id="rId32"/>
    <p:sldId id="323" r:id="rId33"/>
    <p:sldId id="299" r:id="rId34"/>
    <p:sldId id="264" r:id="rId35"/>
    <p:sldId id="263" r:id="rId36"/>
    <p:sldId id="256" r:id="rId37"/>
    <p:sldId id="257" r:id="rId38"/>
    <p:sldId id="258" r:id="rId39"/>
    <p:sldId id="259" r:id="rId40"/>
    <p:sldId id="260" r:id="rId41"/>
    <p:sldId id="261" r:id="rId42"/>
    <p:sldId id="262" r:id="rId43"/>
    <p:sldId id="300" r:id="rId44"/>
  </p:sldIdLst>
  <p:sldSz cx="12195175" cy="6859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6" autoAdjust="0"/>
    <p:restoredTop sz="94660"/>
  </p:normalViewPr>
  <p:slideViewPr>
    <p:cSldViewPr snapToGrid="0">
      <p:cViewPr varScale="1">
        <p:scale>
          <a:sx n="70" d="100"/>
          <a:sy n="70" d="100"/>
        </p:scale>
        <p:origin x="654" y="204"/>
      </p:cViewPr>
      <p:guideLst>
        <p:guide orient="horz" pos="2161"/>
        <p:guide pos="38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5F150C-1567-4048-A2C4-6D4F06595312}" type="datetimeFigureOut">
              <a:rPr lang="en-US" smtClean="0"/>
              <a:t>10/22/2024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1FB52D-23EE-4E8C-AFE6-00D90B0ACB6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b63a33390f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b63a33390f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b63a33390f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b63a33390f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b63a33390f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b63a33390f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397" y="1122623"/>
            <a:ext cx="9146381" cy="2388153"/>
          </a:xfrm>
        </p:spPr>
        <p:txBody>
          <a:bodyPr anchor="b"/>
          <a:lstStyle>
            <a:lvl1pPr algn="ctr">
              <a:defRPr sz="6001"/>
            </a:lvl1pPr>
          </a:lstStyle>
          <a:p>
            <a:r>
              <a:rPr lang="en-US"/>
              <a:t>Click to edit Master title style</a:t>
            </a:r>
            <a:endParaRPr lang="en-US" dirty="0"/>
          </a:p>
        </p:txBody>
      </p:sp>
      <p:sp>
        <p:nvSpPr>
          <p:cNvPr id="3" name="Subtitle 2"/>
          <p:cNvSpPr>
            <a:spLocks noGrp="1"/>
          </p:cNvSpPr>
          <p:nvPr>
            <p:ph type="subTitle" idx="1"/>
          </p:nvPr>
        </p:nvSpPr>
        <p:spPr>
          <a:xfrm>
            <a:off x="1524397" y="3602872"/>
            <a:ext cx="9146381"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9C7C00-CC1C-4196-A429-6AE5200005C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925420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C7C00-CC1C-4196-A429-6AE5200005C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1754946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7172" y="365209"/>
            <a:ext cx="2629585" cy="581318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418" y="365209"/>
            <a:ext cx="7736314" cy="58131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C7C00-CC1C-4196-A429-6AE5200005C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1343766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sp>
        <p:nvSpPr>
          <p:cNvPr id="683" name="Google Shape;683;p24"/>
          <p:cNvSpPr txBox="1">
            <a:spLocks noGrp="1"/>
          </p:cNvSpPr>
          <p:nvPr>
            <p:ph type="title"/>
          </p:nvPr>
        </p:nvSpPr>
        <p:spPr>
          <a:xfrm>
            <a:off x="1385061" y="553933"/>
            <a:ext cx="9424854" cy="763777"/>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651728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C7C00-CC1C-4196-A429-6AE5200005C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1841236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67" y="1710134"/>
            <a:ext cx="10518338" cy="2853398"/>
          </a:xfrm>
        </p:spPr>
        <p:txBody>
          <a:bodyPr anchor="b"/>
          <a:lstStyle>
            <a:lvl1pPr>
              <a:defRPr sz="6001"/>
            </a:lvl1pPr>
          </a:lstStyle>
          <a:p>
            <a:r>
              <a:rPr lang="en-US"/>
              <a:t>Click to edit Master title style</a:t>
            </a:r>
            <a:endParaRPr lang="en-US" dirty="0"/>
          </a:p>
        </p:txBody>
      </p:sp>
      <p:sp>
        <p:nvSpPr>
          <p:cNvPr id="3" name="Text Placeholder 2"/>
          <p:cNvSpPr>
            <a:spLocks noGrp="1"/>
          </p:cNvSpPr>
          <p:nvPr>
            <p:ph type="body" idx="1"/>
          </p:nvPr>
        </p:nvSpPr>
        <p:spPr>
          <a:xfrm>
            <a:off x="832067" y="4590526"/>
            <a:ext cx="10518338" cy="1500534"/>
          </a:xfrm>
        </p:spPr>
        <p:txBody>
          <a:bodyPr/>
          <a:lstStyle>
            <a:lvl1pPr marL="0" indent="0">
              <a:buNone/>
              <a:defRPr sz="2400">
                <a:solidFill>
                  <a:schemeClr val="tx1">
                    <a:tint val="75000"/>
                  </a:schemeClr>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9C7C00-CC1C-4196-A429-6AE5200005C5}"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2286812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418" y="1826048"/>
            <a:ext cx="5182949"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808" y="1826048"/>
            <a:ext cx="5182949" cy="4352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9C7C00-CC1C-4196-A429-6AE5200005C5}"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45470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07" y="365210"/>
            <a:ext cx="10518338" cy="132587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7" y="1681552"/>
            <a:ext cx="5159130"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07" y="2505655"/>
            <a:ext cx="5159130"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3807" y="1681552"/>
            <a:ext cx="5184538"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3807" y="2505655"/>
            <a:ext cx="5184538" cy="3685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9C7C00-CC1C-4196-A429-6AE5200005C5}"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2941017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9C7C00-CC1C-4196-A429-6AE5200005C5}"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89607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9C7C00-CC1C-4196-A429-6AE5200005C5}"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2466598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7" y="457306"/>
            <a:ext cx="3933261" cy="1600571"/>
          </a:xfrm>
        </p:spPr>
        <p:txBody>
          <a:bodyPr anchor="b"/>
          <a:lstStyle>
            <a:lvl1pPr>
              <a:defRPr sz="3201"/>
            </a:lvl1pPr>
          </a:lstStyle>
          <a:p>
            <a:r>
              <a:rPr lang="en-US"/>
              <a:t>Click to edit Master title style</a:t>
            </a:r>
            <a:endParaRPr lang="en-US" dirty="0"/>
          </a:p>
        </p:txBody>
      </p:sp>
      <p:sp>
        <p:nvSpPr>
          <p:cNvPr id="3" name="Content Placeholder 2"/>
          <p:cNvSpPr>
            <a:spLocks noGrp="1"/>
          </p:cNvSpPr>
          <p:nvPr>
            <p:ph idx="1"/>
          </p:nvPr>
        </p:nvSpPr>
        <p:spPr>
          <a:xfrm>
            <a:off x="5184538" y="987654"/>
            <a:ext cx="6173807"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9C7C00-CC1C-4196-A429-6AE5200005C5}"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837525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07" y="457306"/>
            <a:ext cx="3933261" cy="1600571"/>
          </a:xfrm>
        </p:spPr>
        <p:txBody>
          <a:bodyPr anchor="b"/>
          <a:lstStyle>
            <a:lvl1pPr>
              <a:defRPr sz="3201"/>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4538" y="987654"/>
            <a:ext cx="6173807" cy="4874754"/>
          </a:xfrm>
        </p:spPr>
        <p:txBody>
          <a:bodyPr anchor="t"/>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0007" y="2057876"/>
            <a:ext cx="3933261"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9C7C00-CC1C-4196-A429-6AE5200005C5}"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B15AB-DF6E-471D-B7CB-306E8344BEC6}" type="slidenum">
              <a:rPr lang="en-US" smtClean="0"/>
              <a:t>‹#›</a:t>
            </a:fld>
            <a:endParaRPr lang="en-US"/>
          </a:p>
        </p:txBody>
      </p:sp>
    </p:spTree>
    <p:extLst>
      <p:ext uri="{BB962C8B-B14F-4D97-AF65-F5344CB8AC3E}">
        <p14:creationId xmlns:p14="http://schemas.microsoft.com/office/powerpoint/2010/main" val="399614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19" y="365210"/>
            <a:ext cx="10518338" cy="13258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419" y="1826048"/>
            <a:ext cx="10518338" cy="43523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418" y="6357822"/>
            <a:ext cx="2743914"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799C7C00-CC1C-4196-A429-6AE5200005C5}" type="datetimeFigureOut">
              <a:rPr lang="en-US" smtClean="0"/>
              <a:t>10/22/2024</a:t>
            </a:fld>
            <a:endParaRPr lang="en-US"/>
          </a:p>
        </p:txBody>
      </p:sp>
      <p:sp>
        <p:nvSpPr>
          <p:cNvPr id="5" name="Footer Placeholder 4"/>
          <p:cNvSpPr>
            <a:spLocks noGrp="1"/>
          </p:cNvSpPr>
          <p:nvPr>
            <p:ph type="ftr" sz="quarter" idx="3"/>
          </p:nvPr>
        </p:nvSpPr>
        <p:spPr>
          <a:xfrm>
            <a:off x="4039652" y="6357822"/>
            <a:ext cx="4115872"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2843" y="6357822"/>
            <a:ext cx="2743914"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C1CB15AB-DF6E-471D-B7CB-306E8344BEC6}" type="slidenum">
              <a:rPr lang="en-US" smtClean="0"/>
              <a:t>‹#›</a:t>
            </a:fld>
            <a:endParaRPr lang="en-US"/>
          </a:p>
        </p:txBody>
      </p:sp>
    </p:spTree>
    <p:extLst>
      <p:ext uri="{BB962C8B-B14F-4D97-AF65-F5344CB8AC3E}">
        <p14:creationId xmlns:p14="http://schemas.microsoft.com/office/powerpoint/2010/main" val="30233855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NULL"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wirc5PFn2KU?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video" Target="https://www.youtube.com/embed/74Ytyr8PInk?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2.pn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5.png"/><Relationship Id="rId12" Type="http://schemas.openxmlformats.org/officeDocument/2006/relationships/slide" Target="slide36.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37.xml"/><Relationship Id="rId18" Type="http://schemas.openxmlformats.org/officeDocument/2006/relationships/image" Target="../media/image44.png"/><Relationship Id="rId26" Type="http://schemas.openxmlformats.org/officeDocument/2006/relationships/image" Target="../media/image49.png"/><Relationship Id="rId3" Type="http://schemas.openxmlformats.org/officeDocument/2006/relationships/slideLayout" Target="../slideLayouts/slideLayout1.xml"/><Relationship Id="rId21" Type="http://schemas.openxmlformats.org/officeDocument/2006/relationships/slide" Target="slide42.xml"/><Relationship Id="rId7" Type="http://schemas.microsoft.com/office/2007/relationships/hdphoto" Target="../media/hdphoto1.wdp"/><Relationship Id="rId12" Type="http://schemas.openxmlformats.org/officeDocument/2006/relationships/image" Target="../media/image41.png"/><Relationship Id="rId17" Type="http://schemas.openxmlformats.org/officeDocument/2006/relationships/slide" Target="slide39.xml"/><Relationship Id="rId25" Type="http://schemas.openxmlformats.org/officeDocument/2006/relationships/image" Target="../media/image48.png"/><Relationship Id="rId2" Type="http://schemas.openxmlformats.org/officeDocument/2006/relationships/audio" Target="../media/media2.mp3"/><Relationship Id="rId16" Type="http://schemas.openxmlformats.org/officeDocument/2006/relationships/image" Target="../media/image43.png"/><Relationship Id="rId20" Type="http://schemas.openxmlformats.org/officeDocument/2006/relationships/image" Target="../media/image45.png"/><Relationship Id="rId29" Type="http://schemas.openxmlformats.org/officeDocument/2006/relationships/image" Target="../media/image52.png"/><Relationship Id="rId1" Type="http://schemas.microsoft.com/office/2007/relationships/media" Target="../media/media2.mp3"/><Relationship Id="rId6" Type="http://schemas.openxmlformats.org/officeDocument/2006/relationships/image" Target="../media/image40.png"/><Relationship Id="rId11" Type="http://schemas.openxmlformats.org/officeDocument/2006/relationships/slide" Target="slide41.xml"/><Relationship Id="rId24" Type="http://schemas.openxmlformats.org/officeDocument/2006/relationships/image" Target="../media/image47.png"/><Relationship Id="rId5" Type="http://schemas.microsoft.com/office/2007/relationships/hdphoto" Target="../media/hdphoto4.wdp"/><Relationship Id="rId15" Type="http://schemas.openxmlformats.org/officeDocument/2006/relationships/slide" Target="slide38.xml"/><Relationship Id="rId23" Type="http://schemas.microsoft.com/office/2007/relationships/hdphoto" Target="../media/hdphoto5.wdp"/><Relationship Id="rId28" Type="http://schemas.openxmlformats.org/officeDocument/2006/relationships/image" Target="../media/image51.png"/><Relationship Id="rId10" Type="http://schemas.openxmlformats.org/officeDocument/2006/relationships/image" Target="../media/image36.png"/><Relationship Id="rId19" Type="http://schemas.openxmlformats.org/officeDocument/2006/relationships/slide" Target="slide40.xml"/><Relationship Id="rId4" Type="http://schemas.openxmlformats.org/officeDocument/2006/relationships/image" Target="../media/image39.png"/><Relationship Id="rId9" Type="http://schemas.microsoft.com/office/2007/relationships/hdphoto" Target="../media/hdphoto2.wdp"/><Relationship Id="rId14" Type="http://schemas.openxmlformats.org/officeDocument/2006/relationships/image" Target="../media/image42.png"/><Relationship Id="rId22" Type="http://schemas.openxmlformats.org/officeDocument/2006/relationships/image" Target="../media/image46.png"/><Relationship Id="rId27" Type="http://schemas.openxmlformats.org/officeDocument/2006/relationships/image" Target="../media/image50.png"/><Relationship Id="rId30"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slide" Target="slide36.xml"/><Relationship Id="rId5" Type="http://schemas.microsoft.com/office/2007/relationships/hdphoto" Target="../media/hdphoto7.wdp"/><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slide" Target="slide36.xml"/><Relationship Id="rId5" Type="http://schemas.microsoft.com/office/2007/relationships/hdphoto" Target="../media/hdphoto7.wdp"/><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slide" Target="slide36.xml"/><Relationship Id="rId5" Type="http://schemas.microsoft.com/office/2007/relationships/hdphoto" Target="../media/hdphoto7.wdp"/><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wirc5PFn2KU?feature=oembed" TargetMode="External"/></Relationships>
</file>

<file path=ppt/slides/_rels/slide40.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slide" Target="slide36.xml"/><Relationship Id="rId5" Type="http://schemas.microsoft.com/office/2007/relationships/hdphoto" Target="../media/hdphoto7.wdp"/><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slide" Target="slide36.xml"/><Relationship Id="rId5" Type="http://schemas.microsoft.com/office/2007/relationships/hdphoto" Target="../media/hdphoto7.wdp"/><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slide" Target="slide36.xml"/><Relationship Id="rId5" Type="http://schemas.microsoft.com/office/2007/relationships/hdphoto" Target="../media/hdphoto7.wdp"/><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wirc5PFn2KU?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HSaqPxF53Qg?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wirc5PFn2KU?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wirc5PFn2KU?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wirc5PFn2KU?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971201-977E-4CC8-A183-4CE087BE9B05}"/>
              </a:ext>
            </a:extLst>
          </p:cNvPr>
          <p:cNvPicPr>
            <a:picLocks noChangeAspect="1"/>
          </p:cNvPicPr>
          <p:nvPr/>
        </p:nvPicPr>
        <p:blipFill>
          <a:blip r:embed="rId2"/>
          <a:stretch>
            <a:fillRect/>
          </a:stretch>
        </p:blipFill>
        <p:spPr>
          <a:xfrm>
            <a:off x="-496388" y="0"/>
            <a:ext cx="12691563" cy="6859588"/>
          </a:xfrm>
          <a:prstGeom prst="rect">
            <a:avLst/>
          </a:prstGeom>
        </p:spPr>
      </p:pic>
    </p:spTree>
    <p:extLst>
      <p:ext uri="{BB962C8B-B14F-4D97-AF65-F5344CB8AC3E}">
        <p14:creationId xmlns:p14="http://schemas.microsoft.com/office/powerpoint/2010/main" val="3478370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461"/>
          <a:stretch>
            <a:fillRect/>
          </a:stretch>
        </p:blipFill>
        <p:spPr>
          <a:xfrm>
            <a:off x="2409" y="1285"/>
            <a:ext cx="12190393" cy="6858307"/>
          </a:xfrm>
          <a:prstGeom prst="rect">
            <a:avLst/>
          </a:prstGeom>
        </p:spPr>
      </p:pic>
      <p:pic>
        <p:nvPicPr>
          <p:cNvPr id="6" name="Kiểu 3D 6" descr="The Earth"/>
          <p:cNvPicPr>
            <a:picLocks noGrp="1" noRot="1" noChangeAspect="1" noMove="1" noResize="1" noEditPoints="1" noAdjustHandles="1" noChangeArrowheads="1" noChangeShapeType="1" noCrop="1"/>
          </p:cNvPicPr>
          <p:nvPr/>
        </p:nvPicPr>
        <p:blipFill>
          <a:blip r:embed="rId3"/>
          <a:stretch>
            <a:fillRect/>
          </a:stretch>
        </p:blipFill>
        <p:spPr>
          <a:xfrm>
            <a:off x="196910" y="4598951"/>
            <a:ext cx="2071485" cy="2072235"/>
          </a:xfrm>
          <a:prstGeom prst="rect">
            <a:avLst/>
          </a:prstGeom>
        </p:spPr>
      </p:pic>
      <p:sp>
        <p:nvSpPr>
          <p:cNvPr id="10" name="TextBox 9"/>
          <p:cNvSpPr txBox="1"/>
          <p:nvPr/>
        </p:nvSpPr>
        <p:spPr>
          <a:xfrm>
            <a:off x="989352" y="1298860"/>
            <a:ext cx="10160000" cy="3170097"/>
          </a:xfrm>
          <a:prstGeom prst="rect">
            <a:avLst/>
          </a:prstGeom>
          <a:noFill/>
        </p:spPr>
        <p:txBody>
          <a:bodyPr wrap="square" lIns="91438" tIns="45719" rIns="91438" bIns="45719" rtlCol="0">
            <a:spAutoFit/>
          </a:bodyPr>
          <a:lstStyle/>
          <a:p>
            <a:pPr algn="ct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chung</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tài</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nguyên</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khoáng</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sản</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sử</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hợp</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tài</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nguyên</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khoáng</a:t>
            </a:r>
            <a:r>
              <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000"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sản</a:t>
            </a:r>
            <a:endParaRPr lang="en-US" sz="5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1" y="-36349"/>
            <a:ext cx="12190413" cy="1105535"/>
          </a:xfrm>
          <a:prstGeom prst="rect">
            <a:avLst/>
          </a:prstGeom>
          <a:noFill/>
        </p:spPr>
        <p:txBody>
          <a:bodyPr wrap="square" lIns="91438" tIns="45719" rIns="91438" bIns="45719" rtlCol="0">
            <a:spAutoFit/>
          </a:bodyPr>
          <a:lstStyle/>
          <a:p>
            <a:pPr algn="ctr"/>
            <a:r>
              <a:rPr lang="en-US" sz="3300" b="1" dirty="0" err="1">
                <a:solidFill>
                  <a:srgbClr val="007A37"/>
                </a:solidFill>
                <a:latin typeface="Times New Roman" panose="02020603050405020304" pitchFamily="18" charset="0"/>
                <a:cs typeface="Times New Roman" panose="02020603050405020304" pitchFamily="18" charset="0"/>
              </a:rPr>
              <a:t>Bài</a:t>
            </a:r>
            <a:r>
              <a:rPr lang="en-US" sz="3300" b="1" dirty="0">
                <a:solidFill>
                  <a:srgbClr val="007A37"/>
                </a:solidFill>
                <a:latin typeface="Times New Roman" panose="02020603050405020304" pitchFamily="18" charset="0"/>
                <a:cs typeface="Times New Roman" panose="02020603050405020304" pitchFamily="18" charset="0"/>
              </a:rPr>
              <a:t> 4. ĐẶC ĐIỂM CHUNG CỦA TÀI NGUYÊN KHOÁNG SẢN,</a:t>
            </a:r>
          </a:p>
          <a:p>
            <a:pPr algn="ctr"/>
            <a:r>
              <a:rPr lang="en-US" sz="3300" b="1" dirty="0">
                <a:solidFill>
                  <a:srgbClr val="007A37"/>
                </a:solidFill>
                <a:latin typeface="Times New Roman" panose="02020603050405020304" pitchFamily="18" charset="0"/>
                <a:cs typeface="Times New Roman" panose="02020603050405020304" pitchFamily="18" charset="0"/>
              </a:rPr>
              <a:t>SỬ DỤNG HỢP LÍ TÀI NGUYÊN KHOÁNG SẢN</a:t>
            </a:r>
          </a:p>
        </p:txBody>
      </p:sp>
      <p:sp>
        <p:nvSpPr>
          <p:cNvPr id="15" name="Rectangle 14"/>
          <p:cNvSpPr/>
          <p:nvPr/>
        </p:nvSpPr>
        <p:spPr>
          <a:xfrm>
            <a:off x="-80587" y="1071361"/>
            <a:ext cx="7501986" cy="984883"/>
          </a:xfrm>
          <a:prstGeom prst="rect">
            <a:avLst/>
          </a:prstGeom>
        </p:spPr>
        <p:txBody>
          <a:bodyPr wrap="none" lIns="91438" tIns="45719" rIns="91438" bIns="45719">
            <a:spAutoFit/>
          </a:bodyPr>
          <a:lstStyle/>
          <a:p>
            <a:pPr algn="just"/>
            <a:r>
              <a:rPr lang="en-US" sz="3000" b="1" u="sng" dirty="0">
                <a:solidFill>
                  <a:srgbClr val="002060"/>
                </a:solidFill>
                <a:latin typeface="Times New Roman" panose="02020603050405020304" pitchFamily="18" charset="0"/>
                <a:cs typeface="Times New Roman" panose="02020603050405020304" pitchFamily="18" charset="0"/>
              </a:rPr>
              <a:t>1. </a:t>
            </a:r>
            <a:r>
              <a:rPr lang="en-US" sz="3000" b="1" u="sng" dirty="0" err="1">
                <a:solidFill>
                  <a:srgbClr val="002060"/>
                </a:solidFill>
                <a:latin typeface="Times New Roman" panose="02020603050405020304" pitchFamily="18" charset="0"/>
                <a:cs typeface="Times New Roman" panose="02020603050405020304" pitchFamily="18" charset="0"/>
              </a:rPr>
              <a:t>Đặc</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điểm</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chung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của</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khoáng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sản</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Việt</a:t>
            </a:r>
            <a:r>
              <a:rPr lang="en-US" sz="3000" b="1" u="sng" dirty="0">
                <a:solidFill>
                  <a:srgbClr val="002060"/>
                </a:solidFill>
                <a:latin typeface="Times New Roman" panose="02020603050405020304" pitchFamily="18" charset="0"/>
                <a:cs typeface="Times New Roman" panose="02020603050405020304" pitchFamily="18" charset="0"/>
              </a:rPr>
              <a:t> Nam</a:t>
            </a:r>
          </a:p>
          <a:p>
            <a:pPr algn="just"/>
            <a:r>
              <a:rPr lang="en-US" sz="2800" b="1" i="1" u="sng" dirty="0">
                <a:solidFill>
                  <a:srgbClr val="002060"/>
                </a:solidFill>
                <a:latin typeface="Times New Roman" panose="02020603050405020304" pitchFamily="18" charset="0"/>
                <a:cs typeface="Times New Roman" panose="02020603050405020304" pitchFamily="18" charset="0"/>
              </a:rPr>
              <a:t>a. TNKS </a:t>
            </a:r>
            <a:r>
              <a:rPr lang="en-US" sz="2800" b="1" i="1" u="sng" dirty="0" err="1">
                <a:solidFill>
                  <a:srgbClr val="002060"/>
                </a:solidFill>
                <a:latin typeface="Times New Roman" panose="02020603050405020304" pitchFamily="18" charset="0"/>
                <a:cs typeface="Times New Roman" panose="02020603050405020304" pitchFamily="18" charset="0"/>
              </a:rPr>
              <a:t>nước</a:t>
            </a:r>
            <a:r>
              <a:rPr lang="en-US" sz="2800" b="1" i="1" u="sng" dirty="0">
                <a:solidFill>
                  <a:srgbClr val="002060"/>
                </a:solidFill>
                <a:latin typeface="Times New Roman" panose="02020603050405020304" pitchFamily="18" charset="0"/>
                <a:cs typeface="Times New Roman" panose="02020603050405020304" pitchFamily="18" charset="0"/>
              </a:rPr>
              <a:t> ta </a:t>
            </a:r>
            <a:r>
              <a:rPr lang="en-US" sz="2800" b="1" i="1" u="sng" dirty="0" err="1">
                <a:solidFill>
                  <a:srgbClr val="002060"/>
                </a:solidFill>
                <a:latin typeface="Times New Roman" panose="02020603050405020304" pitchFamily="18" charset="0"/>
                <a:cs typeface="Times New Roman" panose="02020603050405020304" pitchFamily="18" charset="0"/>
              </a:rPr>
              <a:t>khá</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phong</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phú</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và</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đa</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dạng</a:t>
            </a:r>
            <a:endParaRPr lang="en-US" sz="2800" b="1" i="1" u="sng" dirty="0">
              <a:solidFill>
                <a:srgbClr val="002060"/>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89459" y="1038882"/>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p:cNvSpPr/>
          <p:nvPr/>
        </p:nvSpPr>
        <p:spPr>
          <a:xfrm>
            <a:off x="308516" y="2883878"/>
            <a:ext cx="6980037" cy="1847779"/>
          </a:xfrm>
          <a:prstGeom prst="roundRect">
            <a:avLst/>
          </a:prstGeom>
          <a:solidFill>
            <a:schemeClr val="bg1"/>
          </a:solid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200">
              <a:lnSpc>
                <a:spcPct val="130000"/>
              </a:lnSpc>
              <a:defRPr/>
            </a:pPr>
            <a:r>
              <a:rPr lang="en-US" sz="2800" b="1" i="1">
                <a:solidFill>
                  <a:srgbClr val="0000FF"/>
                </a:solidFill>
                <a:latin typeface="Times New Roman" panose="02020603050405020304" pitchFamily="18" charset="0"/>
                <a:cs typeface="Times New Roman" panose="02020603050405020304" pitchFamily="18" charset="0"/>
              </a:rPr>
              <a:t>    Khai thác thông tin H.4.1 SGK (hoặc Atlat Địa lí Việt Nam), kể tên một số khoáng sản ở nước ta.</a:t>
            </a:r>
            <a:endParaRPr lang="en-US" sz="2800" b="1" i="1" dirty="0">
              <a:solidFill>
                <a:srgbClr val="0000FF"/>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a:fillRect/>
          </a:stretch>
        </p:blipFill>
        <p:spPr>
          <a:xfrm>
            <a:off x="147522" y="2021859"/>
            <a:ext cx="1000415" cy="1086860"/>
          </a:xfrm>
          <a:prstGeom prst="rect">
            <a:avLst/>
          </a:prstGeom>
        </p:spPr>
      </p:pic>
      <p:pic>
        <p:nvPicPr>
          <p:cNvPr id="19" name="Picture 18" descr="C:\Users\Administrator\Desktop\Ảnh GA 8\H.4.1.jpg"/>
          <p:cNvPicPr/>
          <p:nvPr/>
        </p:nvPicPr>
        <p:blipFill>
          <a:blip r:embed="rId4"/>
          <a:srcRect/>
          <a:stretch>
            <a:fillRect/>
          </a:stretch>
        </p:blipFill>
        <p:spPr bwMode="auto">
          <a:xfrm>
            <a:off x="7782039" y="1161144"/>
            <a:ext cx="4352700" cy="5640389"/>
          </a:xfrm>
          <a:prstGeom prst="rect">
            <a:avLst/>
          </a:prstGeom>
          <a:ln>
            <a:noFill/>
          </a:ln>
          <a:effectLst>
            <a:outerShdw blurRad="292100" dist="139700" dir="2700000" algn="tl" rotWithShape="0">
              <a:srgbClr val="333333">
                <a:alpha val="65000"/>
              </a:srgbClr>
            </a:outerShdw>
          </a:effectLst>
        </p:spPr>
      </p:pic>
      <p:sp>
        <p:nvSpPr>
          <p:cNvPr id="21" name="Rectangle: Rounded Corners 7"/>
          <p:cNvSpPr/>
          <p:nvPr/>
        </p:nvSpPr>
        <p:spPr>
          <a:xfrm>
            <a:off x="388346" y="2905651"/>
            <a:ext cx="6980037" cy="2188866"/>
          </a:xfrm>
          <a:prstGeom prst="roundRect">
            <a:avLst/>
          </a:prstGeom>
          <a:solidFill>
            <a:schemeClr val="bg1"/>
          </a:solid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800" b="1" i="1">
                <a:solidFill>
                  <a:srgbClr val="0000FF"/>
                </a:solidFill>
                <a:latin typeface="Times New Roman" panose="02020603050405020304" pitchFamily="18" charset="0"/>
                <a:cs typeface="Times New Roman" panose="02020603050405020304" pitchFamily="18" charset="0"/>
              </a:rPr>
              <a:t>    Chứng minh rằng nước ta có nguồn tài nguyên khoáng sản phong phú và đa dạng.</a:t>
            </a:r>
          </a:p>
          <a:p>
            <a:pPr algn="just">
              <a:lnSpc>
                <a:spcPct val="130000"/>
              </a:lnSpc>
            </a:pPr>
            <a:r>
              <a:rPr lang="en-US" sz="2800" b="1" i="1">
                <a:solidFill>
                  <a:srgbClr val="0000FF"/>
                </a:solidFill>
                <a:latin typeface="Times New Roman" panose="02020603050405020304" pitchFamily="18" charset="0"/>
                <a:cs typeface="Times New Roman" panose="02020603050405020304" pitchFamily="18" charset="0"/>
              </a:rPr>
              <a:t>- Giải thích vì sao khoáng sản nước ta khá phong phú và đa dạng?</a:t>
            </a:r>
            <a:endParaRPr lang="en-US" sz="2800" b="1" i="1" dirty="0">
              <a:solidFill>
                <a:srgbClr val="0000FF"/>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a:fillRect/>
          </a:stretch>
        </p:blipFill>
        <p:spPr>
          <a:xfrm>
            <a:off x="299922" y="2174259"/>
            <a:ext cx="1000415" cy="1086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ppt_x</p:attrName>
                                        </p:attrNameLst>
                                      </p:cBhvr>
                                      <p:tavLst>
                                        <p:tav tm="0">
                                          <p:val>
                                            <p:strVal val="#ppt_x-.2"/>
                                          </p:val>
                                        </p:tav>
                                        <p:tav tm="100000">
                                          <p:val>
                                            <p:strVal val="#ppt_x"/>
                                          </p:val>
                                        </p:tav>
                                      </p:tavLst>
                                    </p:anim>
                                    <p:anim calcmode="lin" valueType="num">
                                      <p:cBhvr>
                                        <p:cTn id="32"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2"/>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ppt_x</p:attrName>
                                        </p:attrNameLst>
                                      </p:cBhvr>
                                      <p:tavLst>
                                        <p:tav tm="0">
                                          <p:val>
                                            <p:strVal val="#ppt_x-.2"/>
                                          </p:val>
                                        </p:tav>
                                        <p:tav tm="100000">
                                          <p:val>
                                            <p:strVal val="#ppt_x"/>
                                          </p:val>
                                        </p:tav>
                                      </p:tavLst>
                                    </p:anim>
                                    <p:anim calcmode="lin" valueType="num">
                                      <p:cBhvr>
                                        <p:cTn id="37"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1" y="-36349"/>
            <a:ext cx="12190413" cy="1105535"/>
          </a:xfrm>
          <a:prstGeom prst="rect">
            <a:avLst/>
          </a:prstGeom>
          <a:noFill/>
        </p:spPr>
        <p:txBody>
          <a:bodyPr wrap="square" lIns="91438" tIns="45719" rIns="91438" bIns="45719" rtlCol="0">
            <a:spAutoFit/>
          </a:bodyPr>
          <a:lstStyle/>
          <a:p>
            <a:pPr algn="ctr"/>
            <a:r>
              <a:rPr lang="en-US" sz="3300" b="1" dirty="0" err="1">
                <a:solidFill>
                  <a:srgbClr val="007A37"/>
                </a:solidFill>
                <a:latin typeface="Times New Roman" panose="02020603050405020304" pitchFamily="18" charset="0"/>
                <a:cs typeface="Times New Roman" panose="02020603050405020304" pitchFamily="18" charset="0"/>
              </a:rPr>
              <a:t>Bài</a:t>
            </a:r>
            <a:r>
              <a:rPr lang="en-US" sz="3300" b="1" dirty="0">
                <a:solidFill>
                  <a:srgbClr val="007A37"/>
                </a:solidFill>
                <a:latin typeface="Times New Roman" panose="02020603050405020304" pitchFamily="18" charset="0"/>
                <a:cs typeface="Times New Roman" panose="02020603050405020304" pitchFamily="18" charset="0"/>
              </a:rPr>
              <a:t> 4. ĐẶC ĐIỂM CHUNG CỦA TÀI NGUYÊN KHOÁNG SẢN,</a:t>
            </a:r>
          </a:p>
          <a:p>
            <a:pPr algn="ctr"/>
            <a:r>
              <a:rPr lang="en-US" sz="3300" b="1" dirty="0">
                <a:solidFill>
                  <a:srgbClr val="007A37"/>
                </a:solidFill>
                <a:latin typeface="Times New Roman" panose="02020603050405020304" pitchFamily="18" charset="0"/>
                <a:cs typeface="Times New Roman" panose="02020603050405020304" pitchFamily="18" charset="0"/>
              </a:rPr>
              <a:t>SỬ DỤNG HỢP LÍ TÀI NGUYÊN KHOÁNG SẢN</a:t>
            </a:r>
          </a:p>
        </p:txBody>
      </p:sp>
      <p:sp>
        <p:nvSpPr>
          <p:cNvPr id="15" name="Rectangle 14"/>
          <p:cNvSpPr/>
          <p:nvPr/>
        </p:nvSpPr>
        <p:spPr>
          <a:xfrm>
            <a:off x="-80587" y="1071361"/>
            <a:ext cx="7501986" cy="984883"/>
          </a:xfrm>
          <a:prstGeom prst="rect">
            <a:avLst/>
          </a:prstGeom>
        </p:spPr>
        <p:txBody>
          <a:bodyPr wrap="none" lIns="91438" tIns="45719" rIns="91438" bIns="45719">
            <a:spAutoFit/>
          </a:bodyPr>
          <a:lstStyle/>
          <a:p>
            <a:pPr algn="just"/>
            <a:r>
              <a:rPr lang="en-US" sz="3000" b="1" u="sng" dirty="0">
                <a:solidFill>
                  <a:srgbClr val="002060"/>
                </a:solidFill>
                <a:latin typeface="Times New Roman" panose="02020603050405020304" pitchFamily="18" charset="0"/>
                <a:cs typeface="Times New Roman" panose="02020603050405020304" pitchFamily="18" charset="0"/>
              </a:rPr>
              <a:t>1. </a:t>
            </a:r>
            <a:r>
              <a:rPr lang="en-US" sz="3000" b="1" u="sng" dirty="0" err="1">
                <a:solidFill>
                  <a:srgbClr val="002060"/>
                </a:solidFill>
                <a:latin typeface="Times New Roman" panose="02020603050405020304" pitchFamily="18" charset="0"/>
                <a:cs typeface="Times New Roman" panose="02020603050405020304" pitchFamily="18" charset="0"/>
              </a:rPr>
              <a:t>Đặc</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điểm</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chung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của</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khoáng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sản</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Việt</a:t>
            </a:r>
            <a:r>
              <a:rPr lang="en-US" sz="3000" b="1" u="sng" dirty="0">
                <a:solidFill>
                  <a:srgbClr val="002060"/>
                </a:solidFill>
                <a:latin typeface="Times New Roman" panose="02020603050405020304" pitchFamily="18" charset="0"/>
                <a:cs typeface="Times New Roman" panose="02020603050405020304" pitchFamily="18" charset="0"/>
              </a:rPr>
              <a:t> Nam</a:t>
            </a:r>
          </a:p>
          <a:p>
            <a:pPr algn="just"/>
            <a:r>
              <a:rPr lang="en-US" sz="2800" b="1" i="1" u="sng" dirty="0">
                <a:solidFill>
                  <a:srgbClr val="002060"/>
                </a:solidFill>
                <a:latin typeface="Times New Roman" panose="02020603050405020304" pitchFamily="18" charset="0"/>
                <a:cs typeface="Times New Roman" panose="02020603050405020304" pitchFamily="18" charset="0"/>
              </a:rPr>
              <a:t>a. TNKS </a:t>
            </a:r>
            <a:r>
              <a:rPr lang="en-US" sz="2800" b="1" i="1" u="sng" dirty="0" err="1">
                <a:solidFill>
                  <a:srgbClr val="002060"/>
                </a:solidFill>
                <a:latin typeface="Times New Roman" panose="02020603050405020304" pitchFamily="18" charset="0"/>
                <a:cs typeface="Times New Roman" panose="02020603050405020304" pitchFamily="18" charset="0"/>
              </a:rPr>
              <a:t>nước</a:t>
            </a:r>
            <a:r>
              <a:rPr lang="en-US" sz="2800" b="1" i="1" u="sng" dirty="0">
                <a:solidFill>
                  <a:srgbClr val="002060"/>
                </a:solidFill>
                <a:latin typeface="Times New Roman" panose="02020603050405020304" pitchFamily="18" charset="0"/>
                <a:cs typeface="Times New Roman" panose="02020603050405020304" pitchFamily="18" charset="0"/>
              </a:rPr>
              <a:t> ta </a:t>
            </a:r>
            <a:r>
              <a:rPr lang="en-US" sz="2800" b="1" i="1" u="sng" dirty="0" err="1">
                <a:solidFill>
                  <a:srgbClr val="002060"/>
                </a:solidFill>
                <a:latin typeface="Times New Roman" panose="02020603050405020304" pitchFamily="18" charset="0"/>
                <a:cs typeface="Times New Roman" panose="02020603050405020304" pitchFamily="18" charset="0"/>
              </a:rPr>
              <a:t>khá</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phong</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phú</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và</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đa</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dạng</a:t>
            </a:r>
            <a:endParaRPr lang="en-US" sz="2800" b="1" i="1" u="sng" dirty="0">
              <a:solidFill>
                <a:srgbClr val="002060"/>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89459" y="1038882"/>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1"/>
          <p:cNvSpPr>
            <a:spLocks noChangeArrowheads="1"/>
          </p:cNvSpPr>
          <p:nvPr/>
        </p:nvSpPr>
        <p:spPr bwMode="auto">
          <a:xfrm>
            <a:off x="249122" y="2109746"/>
            <a:ext cx="11524345" cy="1493358"/>
          </a:xfrm>
          <a:prstGeom prst="rect">
            <a:avLst/>
          </a:prstGeom>
          <a:noFill/>
          <a:ln w="9525">
            <a:noFill/>
            <a:miter lim="800000"/>
          </a:ln>
          <a:effectLst/>
        </p:spPr>
        <p:txBody>
          <a:bodyPr vert="horz" wrap="square" lIns="91440" tIns="45720" rIns="91440" bIns="45720" numCol="1" anchor="ctr" anchorCtr="0" compatLnSpc="1">
            <a:spAutoFit/>
          </a:bodyPr>
          <a:lstStyle/>
          <a:p>
            <a:pPr algn="just">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5000 </a:t>
            </a:r>
            <a:r>
              <a:rPr lang="en-US" sz="3200" b="1" dirty="0" err="1">
                <a:latin typeface="Times New Roman" panose="02020603050405020304" pitchFamily="18" charset="0"/>
                <a:cs typeface="Times New Roman" panose="02020603050405020304" pitchFamily="18" charset="0"/>
              </a:rPr>
              <a:t>mỏ</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quặng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60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nhau</a:t>
            </a:r>
            <a:r>
              <a:rPr lang="en-US" sz="3200" b="1"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 name="Google Shape;1879;p57"/>
          <p:cNvGrpSpPr/>
          <p:nvPr/>
        </p:nvGrpSpPr>
        <p:grpSpPr>
          <a:xfrm>
            <a:off x="2265212" y="1110327"/>
            <a:ext cx="2097775" cy="3704231"/>
            <a:chOff x="2105080" y="1798186"/>
            <a:chExt cx="1573536" cy="2369100"/>
          </a:xfrm>
        </p:grpSpPr>
        <p:cxnSp>
          <p:nvCxnSpPr>
            <p:cNvPr id="8" name="Google Shape;1880;p57"/>
            <p:cNvCxnSpPr/>
            <p:nvPr/>
          </p:nvCxnSpPr>
          <p:spPr>
            <a:xfrm>
              <a:off x="3000950" y="1798186"/>
              <a:ext cx="0" cy="2369100"/>
            </a:xfrm>
            <a:prstGeom prst="straightConnector1">
              <a:avLst/>
            </a:prstGeom>
            <a:noFill/>
            <a:ln w="19050" cap="flat" cmpd="sng">
              <a:solidFill>
                <a:srgbClr val="1A4E6E"/>
              </a:solidFill>
              <a:prstDash val="solid"/>
              <a:round/>
              <a:headEnd type="none" w="med" len="med"/>
              <a:tailEnd type="none" w="med" len="med"/>
            </a:ln>
          </p:spPr>
        </p:cxnSp>
        <p:cxnSp>
          <p:nvCxnSpPr>
            <p:cNvPr id="9" name="Google Shape;1881;p57"/>
            <p:cNvCxnSpPr/>
            <p:nvPr/>
          </p:nvCxnSpPr>
          <p:spPr>
            <a:xfrm rot="10800000">
              <a:off x="2993116" y="1808150"/>
              <a:ext cx="685500" cy="0"/>
            </a:xfrm>
            <a:prstGeom prst="straightConnector1">
              <a:avLst/>
            </a:prstGeom>
            <a:noFill/>
            <a:ln w="19050" cap="flat" cmpd="sng">
              <a:solidFill>
                <a:srgbClr val="1A4E6E"/>
              </a:solidFill>
              <a:prstDash val="solid"/>
              <a:round/>
              <a:headEnd type="none" w="med" len="med"/>
              <a:tailEnd type="none" w="med" len="med"/>
            </a:ln>
          </p:spPr>
        </p:cxnSp>
        <p:cxnSp>
          <p:nvCxnSpPr>
            <p:cNvPr id="10" name="Google Shape;1882;p57"/>
            <p:cNvCxnSpPr/>
            <p:nvPr/>
          </p:nvCxnSpPr>
          <p:spPr>
            <a:xfrm rot="10800000">
              <a:off x="2993116" y="2985875"/>
              <a:ext cx="685500" cy="0"/>
            </a:xfrm>
            <a:prstGeom prst="straightConnector1">
              <a:avLst/>
            </a:prstGeom>
            <a:noFill/>
            <a:ln w="19050" cap="flat" cmpd="sng">
              <a:solidFill>
                <a:srgbClr val="1A4E6E"/>
              </a:solidFill>
              <a:prstDash val="solid"/>
              <a:round/>
              <a:headEnd type="none" w="med" len="med"/>
              <a:tailEnd type="none" w="med" len="med"/>
            </a:ln>
          </p:spPr>
        </p:cxnSp>
        <p:cxnSp>
          <p:nvCxnSpPr>
            <p:cNvPr id="11" name="Google Shape;1883;p57"/>
            <p:cNvCxnSpPr/>
            <p:nvPr/>
          </p:nvCxnSpPr>
          <p:spPr>
            <a:xfrm rot="10800000">
              <a:off x="2993116" y="4163600"/>
              <a:ext cx="685500" cy="0"/>
            </a:xfrm>
            <a:prstGeom prst="straightConnector1">
              <a:avLst/>
            </a:prstGeom>
            <a:noFill/>
            <a:ln w="19050" cap="flat" cmpd="sng">
              <a:solidFill>
                <a:srgbClr val="1A4E6E"/>
              </a:solidFill>
              <a:prstDash val="solid"/>
              <a:round/>
              <a:headEnd type="none" w="med" len="med"/>
              <a:tailEnd type="none" w="med" len="med"/>
            </a:ln>
          </p:spPr>
        </p:cxnSp>
        <p:cxnSp>
          <p:nvCxnSpPr>
            <p:cNvPr id="12" name="Google Shape;1884;p57"/>
            <p:cNvCxnSpPr/>
            <p:nvPr/>
          </p:nvCxnSpPr>
          <p:spPr>
            <a:xfrm rot="10800000">
              <a:off x="2105080" y="2105675"/>
              <a:ext cx="897300" cy="880200"/>
            </a:xfrm>
            <a:prstGeom prst="bentConnector3">
              <a:avLst>
                <a:gd name="adj1" fmla="val 39444"/>
              </a:avLst>
            </a:prstGeom>
            <a:noFill/>
            <a:ln w="19050" cap="flat" cmpd="sng">
              <a:solidFill>
                <a:srgbClr val="1A4E6E"/>
              </a:solidFill>
              <a:prstDash val="solid"/>
              <a:round/>
              <a:headEnd type="none" w="med" len="med"/>
              <a:tailEnd type="none" w="med" len="med"/>
            </a:ln>
          </p:spPr>
        </p:cxnSp>
      </p:grpSp>
      <p:sp>
        <p:nvSpPr>
          <p:cNvPr id="15" name="Google Shape;1885;p57"/>
          <p:cNvSpPr/>
          <p:nvPr/>
        </p:nvSpPr>
        <p:spPr>
          <a:xfrm>
            <a:off x="3769719" y="338658"/>
            <a:ext cx="1410451" cy="1412322"/>
          </a:xfrm>
          <a:prstGeom prst="ellipse">
            <a:avLst/>
          </a:prstGeom>
          <a:solidFill>
            <a:srgbClr val="FFC900"/>
          </a:solidFill>
          <a:ln>
            <a:noFill/>
          </a:ln>
        </p:spPr>
        <p:txBody>
          <a:bodyPr spcFirstLastPara="1" wrap="square" lIns="0" tIns="0" rIns="0" bIns="0" anchor="ctr" anchorCtr="0">
            <a:noAutofit/>
          </a:bodyPr>
          <a:lstStyle/>
          <a:p>
            <a:pPr algn="ctr" defTabSz="1219200">
              <a:buClr>
                <a:srgbClr val="000000"/>
              </a:buClr>
              <a:defRPr/>
            </a:pPr>
            <a:endParaRPr sz="2800" b="1" kern="0">
              <a:solidFill>
                <a:srgbClr val="002060"/>
              </a:solidFill>
              <a:latin typeface="Times New Roman" panose="02020603050405020304" pitchFamily="18" charset="0"/>
              <a:ea typeface="Patrick Hand"/>
              <a:cs typeface="Times New Roman" panose="02020603050405020304" pitchFamily="18" charset="0"/>
              <a:sym typeface="Patrick Hand"/>
            </a:endParaRPr>
          </a:p>
        </p:txBody>
      </p:sp>
      <p:sp>
        <p:nvSpPr>
          <p:cNvPr id="19" name="Rectangle 18"/>
          <p:cNvSpPr>
            <a:spLocks noChangeArrowheads="1"/>
          </p:cNvSpPr>
          <p:nvPr/>
        </p:nvSpPr>
        <p:spPr bwMode="auto">
          <a:xfrm>
            <a:off x="6081378" y="4962037"/>
            <a:ext cx="3047603" cy="69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defTabSz="914400" eaLnBrk="1" hangingPunct="1">
              <a:defRPr/>
            </a:pPr>
            <a:r>
              <a:rPr lang="en-US" altLang="en-US" sz="3700" b="1" kern="0" dirty="0">
                <a:solidFill>
                  <a:srgbClr val="002060"/>
                </a:solidFill>
              </a:rPr>
              <a:t> </a:t>
            </a:r>
          </a:p>
        </p:txBody>
      </p:sp>
      <p:sp>
        <p:nvSpPr>
          <p:cNvPr id="24" name="Google Shape;1885;p57"/>
          <p:cNvSpPr/>
          <p:nvPr/>
        </p:nvSpPr>
        <p:spPr>
          <a:xfrm>
            <a:off x="3898559" y="2311641"/>
            <a:ext cx="1410451" cy="1412322"/>
          </a:xfrm>
          <a:prstGeom prst="ellipse">
            <a:avLst/>
          </a:prstGeom>
          <a:solidFill>
            <a:srgbClr val="00A2FF"/>
          </a:solidFill>
          <a:ln>
            <a:noFill/>
          </a:ln>
        </p:spPr>
        <p:txBody>
          <a:bodyPr spcFirstLastPara="1" wrap="square" lIns="0" tIns="0" rIns="0" bIns="0" anchor="ctr" anchorCtr="0">
            <a:noAutofit/>
          </a:bodyPr>
          <a:lstStyle/>
          <a:p>
            <a:pPr algn="ctr" defTabSz="1219200">
              <a:buClr>
                <a:srgbClr val="000000"/>
              </a:buClr>
              <a:defRPr/>
            </a:pPr>
            <a:endParaRPr sz="2800" b="1" kern="0">
              <a:solidFill>
                <a:srgbClr val="002060"/>
              </a:solidFill>
              <a:latin typeface="Times New Roman" panose="02020603050405020304" pitchFamily="18" charset="0"/>
              <a:ea typeface="Patrick Hand"/>
              <a:cs typeface="Times New Roman" panose="02020603050405020304" pitchFamily="18" charset="0"/>
              <a:sym typeface="Patrick Hand"/>
            </a:endParaRPr>
          </a:p>
        </p:txBody>
      </p:sp>
      <p:sp>
        <p:nvSpPr>
          <p:cNvPr id="25" name="Google Shape;1885;p57"/>
          <p:cNvSpPr/>
          <p:nvPr/>
        </p:nvSpPr>
        <p:spPr>
          <a:xfrm>
            <a:off x="3883693" y="4319326"/>
            <a:ext cx="1410451" cy="1412322"/>
          </a:xfrm>
          <a:prstGeom prst="ellipse">
            <a:avLst/>
          </a:prstGeom>
          <a:solidFill>
            <a:schemeClr val="bg2">
              <a:lumMod val="75000"/>
            </a:schemeClr>
          </a:solidFill>
          <a:ln>
            <a:noFill/>
          </a:ln>
        </p:spPr>
        <p:txBody>
          <a:bodyPr spcFirstLastPara="1" wrap="square" lIns="0" tIns="0" rIns="0" bIns="0" anchor="ctr" anchorCtr="0">
            <a:noAutofit/>
          </a:bodyPr>
          <a:lstStyle/>
          <a:p>
            <a:pPr algn="ctr" defTabSz="1219200">
              <a:buClr>
                <a:srgbClr val="000000"/>
              </a:buClr>
              <a:defRPr/>
            </a:pPr>
            <a:endParaRPr sz="2800" b="1" kern="0">
              <a:solidFill>
                <a:srgbClr val="002060"/>
              </a:solidFill>
              <a:latin typeface="Times New Roman" panose="02020603050405020304" pitchFamily="18" charset="0"/>
              <a:ea typeface="Patrick Hand"/>
              <a:cs typeface="Times New Roman" panose="02020603050405020304" pitchFamily="18" charset="0"/>
              <a:sym typeface="Patrick Hand"/>
            </a:endParaRPr>
          </a:p>
        </p:txBody>
      </p:sp>
      <p:sp>
        <p:nvSpPr>
          <p:cNvPr id="29" name="TextBox 28"/>
          <p:cNvSpPr txBox="1"/>
          <p:nvPr/>
        </p:nvSpPr>
        <p:spPr>
          <a:xfrm>
            <a:off x="776005" y="717064"/>
            <a:ext cx="2194274" cy="4647422"/>
          </a:xfrm>
          <a:prstGeom prst="rect">
            <a:avLst/>
          </a:prstGeom>
          <a:solidFill>
            <a:srgbClr val="FFFF00"/>
          </a:solidFill>
          <a:ln>
            <a:solidFill>
              <a:srgbClr val="0000FF"/>
            </a:solidFill>
          </a:ln>
        </p:spPr>
        <p:txBody>
          <a:bodyPr wrap="square" lIns="121917" tIns="60958" rIns="121917" bIns="60958">
            <a:spAutoFit/>
          </a:bodyPr>
          <a:lstStyle/>
          <a:p>
            <a:pPr algn="ctr">
              <a:lnSpc>
                <a:spcPct val="150000"/>
              </a:lnSpc>
            </a:pPr>
            <a:r>
              <a:rPr lang="en-US" sz="2800" b="1">
                <a:solidFill>
                  <a:srgbClr val="0000FF"/>
                </a:solidFill>
                <a:latin typeface="Times New Roman" panose="02020603050405020304" pitchFamily="18" charset="0"/>
                <a:cs typeface="Times New Roman" panose="02020603050405020304" pitchFamily="18" charset="0"/>
              </a:rPr>
              <a:t>Bài tập nhỏ: Hoàn thành sơ đồ về sự phân loại khoáng sản theo công dụng</a:t>
            </a:r>
            <a:endParaRPr lang="vi-VN" sz="28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30" name="TextBox 29"/>
          <p:cNvSpPr txBox="1"/>
          <p:nvPr/>
        </p:nvSpPr>
        <p:spPr>
          <a:xfrm>
            <a:off x="5212233" y="536078"/>
            <a:ext cx="6487944" cy="723399"/>
          </a:xfrm>
          <a:prstGeom prst="rect">
            <a:avLst/>
          </a:prstGeom>
          <a:noFill/>
        </p:spPr>
        <p:txBody>
          <a:bodyPr wrap="square" lIns="121917" tIns="60958" rIns="121917" bIns="60958">
            <a:spAutoFit/>
          </a:bodyPr>
          <a:lstStyle/>
          <a:p>
            <a:pPr algn="just">
              <a:lnSpc>
                <a:spcPct val="150000"/>
              </a:lnSpc>
            </a:pPr>
            <a:r>
              <a:rPr lang="en-US" sz="29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Than </a:t>
            </a:r>
            <a:r>
              <a:rPr lang="en-US" sz="2900" b="1" dirty="0" err="1">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đá</a:t>
            </a:r>
            <a:r>
              <a:rPr lang="en-US" sz="29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b="1" dirty="0" err="1">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dầu</a:t>
            </a:r>
            <a:r>
              <a:rPr lang="en-US" sz="29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b="1" dirty="0" err="1">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mỏ</a:t>
            </a:r>
            <a:r>
              <a:rPr lang="en-US" sz="29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b="1" dirty="0" err="1">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khí</a:t>
            </a:r>
            <a:r>
              <a:rPr lang="en-US" sz="29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b="1" dirty="0" err="1">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tự</a:t>
            </a:r>
            <a:r>
              <a:rPr lang="en-US" sz="29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b="1" dirty="0" err="1">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nhiên</a:t>
            </a:r>
            <a:r>
              <a:rPr lang="en-US" sz="29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a:t>
            </a:r>
          </a:p>
        </p:txBody>
      </p:sp>
      <p:sp>
        <p:nvSpPr>
          <p:cNvPr id="21" name="TextBox 20"/>
          <p:cNvSpPr txBox="1"/>
          <p:nvPr/>
        </p:nvSpPr>
        <p:spPr>
          <a:xfrm>
            <a:off x="3757968" y="361896"/>
            <a:ext cx="1434717" cy="1384995"/>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KS </a:t>
            </a:r>
            <a:r>
              <a:rPr lang="en-US" sz="2800" b="1" dirty="0" err="1">
                <a:solidFill>
                  <a:srgbClr val="0000FF"/>
                </a:solidFill>
                <a:latin typeface="Times New Roman" panose="02020603050405020304" pitchFamily="18" charset="0"/>
                <a:cs typeface="Times New Roman" panose="02020603050405020304" pitchFamily="18" charset="0"/>
              </a:rPr>
              <a:t>năng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lượng</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882215" y="2577746"/>
            <a:ext cx="1434717" cy="954107"/>
          </a:xfrm>
          <a:prstGeom prst="rect">
            <a:avLst/>
          </a:prstGeom>
          <a:noFill/>
        </p:spPr>
        <p:txBody>
          <a:bodyPr wrap="square" rtlCol="0">
            <a:spAutoFit/>
          </a:bodyPr>
          <a:lstStyle/>
          <a:p>
            <a:pPr algn="ctr"/>
            <a:r>
              <a:rPr lang="en-US" sz="2800" b="1">
                <a:solidFill>
                  <a:srgbClr val="0000FF"/>
                </a:solidFill>
                <a:latin typeface="Times New Roman" panose="02020603050405020304" pitchFamily="18" charset="0"/>
                <a:cs typeface="Times New Roman" panose="02020603050405020304" pitchFamily="18" charset="0"/>
              </a:rPr>
              <a:t>KS kim loại</a:t>
            </a:r>
          </a:p>
        </p:txBody>
      </p:sp>
      <p:sp>
        <p:nvSpPr>
          <p:cNvPr id="23" name="TextBox 22"/>
          <p:cNvSpPr txBox="1"/>
          <p:nvPr/>
        </p:nvSpPr>
        <p:spPr>
          <a:xfrm>
            <a:off x="3896282" y="4574936"/>
            <a:ext cx="1434717" cy="954107"/>
          </a:xfrm>
          <a:prstGeom prst="rect">
            <a:avLst/>
          </a:prstGeom>
          <a:noFill/>
        </p:spPr>
        <p:txBody>
          <a:bodyPr wrap="square" rtlCol="0">
            <a:spAutoFit/>
          </a:bodyPr>
          <a:lstStyle/>
          <a:p>
            <a:pPr algn="ctr"/>
            <a:r>
              <a:rPr lang="en-US" sz="2800" b="1">
                <a:solidFill>
                  <a:srgbClr val="0000FF"/>
                </a:solidFill>
                <a:latin typeface="Times New Roman" panose="02020603050405020304" pitchFamily="18" charset="0"/>
                <a:cs typeface="Times New Roman" panose="02020603050405020304" pitchFamily="18" charset="0"/>
              </a:rPr>
              <a:t>KS  phi kim loại</a:t>
            </a:r>
          </a:p>
        </p:txBody>
      </p:sp>
      <p:sp>
        <p:nvSpPr>
          <p:cNvPr id="27" name="TextBox 26"/>
          <p:cNvSpPr txBox="1"/>
          <p:nvPr/>
        </p:nvSpPr>
        <p:spPr>
          <a:xfrm>
            <a:off x="5364614" y="2562647"/>
            <a:ext cx="6487944" cy="723399"/>
          </a:xfrm>
          <a:prstGeom prst="rect">
            <a:avLst/>
          </a:prstGeom>
          <a:noFill/>
        </p:spPr>
        <p:txBody>
          <a:bodyPr wrap="square" lIns="121917" tIns="60958" rIns="121917" bIns="60958">
            <a:spAutoFit/>
          </a:bodyPr>
          <a:lstStyle/>
          <a:p>
            <a:pPr algn="just">
              <a:lnSpc>
                <a:spcPct val="150000"/>
              </a:lnSpc>
            </a:pPr>
            <a:r>
              <a:rPr lang="en-US" sz="2900" b="1">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sắt, đồng, bô xít, man-gan, chì, kẽm…</a:t>
            </a:r>
          </a:p>
        </p:txBody>
      </p:sp>
      <p:sp>
        <p:nvSpPr>
          <p:cNvPr id="28" name="TextBox 27"/>
          <p:cNvSpPr txBox="1"/>
          <p:nvPr/>
        </p:nvSpPr>
        <p:spPr>
          <a:xfrm>
            <a:off x="5322415" y="4709368"/>
            <a:ext cx="6487944" cy="723399"/>
          </a:xfrm>
          <a:prstGeom prst="rect">
            <a:avLst/>
          </a:prstGeom>
          <a:noFill/>
        </p:spPr>
        <p:txBody>
          <a:bodyPr wrap="square" lIns="121917" tIns="60958" rIns="121917" bIns="60958">
            <a:spAutoFit/>
          </a:bodyPr>
          <a:lstStyle/>
          <a:p>
            <a:pPr algn="just">
              <a:lnSpc>
                <a:spcPct val="150000"/>
              </a:lnSpc>
            </a:pPr>
            <a:r>
              <a:rPr lang="en-US" sz="2900" b="1">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900" b="1">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A-pa-tít, đá vôi, sét, cao lanh…</a:t>
            </a:r>
          </a:p>
        </p:txBody>
      </p:sp>
      <p:sp>
        <p:nvSpPr>
          <p:cNvPr id="34" name="TextBox 33"/>
          <p:cNvSpPr txBox="1"/>
          <p:nvPr/>
        </p:nvSpPr>
        <p:spPr>
          <a:xfrm>
            <a:off x="5233434" y="709137"/>
            <a:ext cx="6046547" cy="954107"/>
          </a:xfrm>
          <a:prstGeom prst="rect">
            <a:avLst/>
          </a:prstGeom>
          <a:solidFill>
            <a:schemeClr val="bg1"/>
          </a:solidFill>
        </p:spPr>
        <p:txBody>
          <a:bodyPr wrap="square" rtlCol="0">
            <a:spAutoFit/>
          </a:bodyPr>
          <a:lstStyle/>
          <a:p>
            <a:pPr algn="just"/>
            <a:r>
              <a:rPr lang="en-US" sz="2800">
                <a:solidFill>
                  <a:srgbClr val="0000FF"/>
                </a:solidFill>
                <a:latin typeface="Times New Roman" panose="02020603050405020304" pitchFamily="18" charset="0"/>
                <a:cs typeface="Times New Roman" panose="02020603050405020304" pitchFamily="18" charset="0"/>
              </a:rPr>
              <a:t>……...........................................................</a:t>
            </a:r>
          </a:p>
        </p:txBody>
      </p:sp>
      <p:sp>
        <p:nvSpPr>
          <p:cNvPr id="31" name="TextBox 30"/>
          <p:cNvSpPr txBox="1"/>
          <p:nvPr/>
        </p:nvSpPr>
        <p:spPr>
          <a:xfrm>
            <a:off x="5385834" y="2704815"/>
            <a:ext cx="6010261" cy="954107"/>
          </a:xfrm>
          <a:prstGeom prst="rect">
            <a:avLst/>
          </a:prstGeom>
          <a:solidFill>
            <a:schemeClr val="bg1"/>
          </a:solidFill>
        </p:spPr>
        <p:txBody>
          <a:bodyPr wrap="square" rtlCol="0">
            <a:spAutoFit/>
          </a:bodyPr>
          <a:lstStyle/>
          <a:p>
            <a:pPr algn="just"/>
            <a:r>
              <a:rPr lang="en-US" sz="2800">
                <a:solidFill>
                  <a:srgbClr val="0000FF"/>
                </a:solidFill>
                <a:latin typeface="Times New Roman" panose="02020603050405020304" pitchFamily="18" charset="0"/>
                <a:cs typeface="Times New Roman" panose="02020603050405020304" pitchFamily="18" charset="0"/>
              </a:rPr>
              <a:t>……..........................................................</a:t>
            </a:r>
          </a:p>
        </p:txBody>
      </p:sp>
      <p:sp>
        <p:nvSpPr>
          <p:cNvPr id="33" name="TextBox 32"/>
          <p:cNvSpPr txBox="1"/>
          <p:nvPr/>
        </p:nvSpPr>
        <p:spPr>
          <a:xfrm>
            <a:off x="5378580" y="4831119"/>
            <a:ext cx="6010261" cy="954107"/>
          </a:xfrm>
          <a:prstGeom prst="rect">
            <a:avLst/>
          </a:prstGeom>
          <a:solidFill>
            <a:schemeClr val="bg1"/>
          </a:solidFill>
        </p:spPr>
        <p:txBody>
          <a:bodyPr wrap="square" rtlCol="0">
            <a:spAutoFit/>
          </a:bodyPr>
          <a:lstStyle/>
          <a:p>
            <a:pPr algn="just"/>
            <a:r>
              <a:rPr lang="en-US" sz="280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0" nodeType="clickEffect">
                                  <p:stCondLst>
                                    <p:cond delay="0"/>
                                  </p:stCondLst>
                                  <p:childTnLst>
                                    <p:animEffect transition="out" filter="diamond(in)">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xit" presetSubtype="16" fill="hold" grpId="0" nodeType="clickEffect">
                                  <p:stCondLst>
                                    <p:cond delay="0"/>
                                  </p:stCondLst>
                                  <p:childTnLst>
                                    <p:animEffect transition="out" filter="diamond(in)">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1"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1" y="-36349"/>
            <a:ext cx="12190413" cy="1105535"/>
          </a:xfrm>
          <a:prstGeom prst="rect">
            <a:avLst/>
          </a:prstGeom>
          <a:noFill/>
        </p:spPr>
        <p:txBody>
          <a:bodyPr wrap="square" lIns="91438" tIns="45719" rIns="91438" bIns="45719" rtlCol="0">
            <a:spAutoFit/>
          </a:bodyPr>
          <a:lstStyle/>
          <a:p>
            <a:pPr algn="ctr"/>
            <a:r>
              <a:rPr lang="en-US" sz="3300" b="1" dirty="0" err="1">
                <a:solidFill>
                  <a:srgbClr val="007A37"/>
                </a:solidFill>
                <a:latin typeface="Times New Roman" panose="02020603050405020304" pitchFamily="18" charset="0"/>
                <a:cs typeface="Times New Roman" panose="02020603050405020304" pitchFamily="18" charset="0"/>
              </a:rPr>
              <a:t>Bài</a:t>
            </a:r>
            <a:r>
              <a:rPr lang="en-US" sz="3300" b="1" dirty="0">
                <a:solidFill>
                  <a:srgbClr val="007A37"/>
                </a:solidFill>
                <a:latin typeface="Times New Roman" panose="02020603050405020304" pitchFamily="18" charset="0"/>
                <a:cs typeface="Times New Roman" panose="02020603050405020304" pitchFamily="18" charset="0"/>
              </a:rPr>
              <a:t> 4. ĐẶC ĐIỂM CHUNG CỦA TÀI NGUYÊN KHOÁNG SẢN,</a:t>
            </a:r>
          </a:p>
          <a:p>
            <a:pPr algn="ctr"/>
            <a:r>
              <a:rPr lang="en-US" sz="3300" b="1" dirty="0">
                <a:solidFill>
                  <a:srgbClr val="007A37"/>
                </a:solidFill>
                <a:latin typeface="Times New Roman" panose="02020603050405020304" pitchFamily="18" charset="0"/>
                <a:cs typeface="Times New Roman" panose="02020603050405020304" pitchFamily="18" charset="0"/>
              </a:rPr>
              <a:t>SỬ DỤNG HỢP LÍ TÀI NGUYÊN KHOÁNG SẢN</a:t>
            </a:r>
          </a:p>
        </p:txBody>
      </p:sp>
      <p:sp>
        <p:nvSpPr>
          <p:cNvPr id="15" name="Rectangle 14"/>
          <p:cNvSpPr/>
          <p:nvPr/>
        </p:nvSpPr>
        <p:spPr>
          <a:xfrm>
            <a:off x="-80587" y="1071361"/>
            <a:ext cx="7501986" cy="984883"/>
          </a:xfrm>
          <a:prstGeom prst="rect">
            <a:avLst/>
          </a:prstGeom>
        </p:spPr>
        <p:txBody>
          <a:bodyPr wrap="none" lIns="91438" tIns="45719" rIns="91438" bIns="45719">
            <a:spAutoFit/>
          </a:bodyPr>
          <a:lstStyle/>
          <a:p>
            <a:pPr algn="just"/>
            <a:r>
              <a:rPr lang="en-US" sz="3000" b="1" u="sng" dirty="0">
                <a:solidFill>
                  <a:srgbClr val="002060"/>
                </a:solidFill>
                <a:latin typeface="Times New Roman" panose="02020603050405020304" pitchFamily="18" charset="0"/>
                <a:cs typeface="Times New Roman" panose="02020603050405020304" pitchFamily="18" charset="0"/>
              </a:rPr>
              <a:t>1. </a:t>
            </a:r>
            <a:r>
              <a:rPr lang="en-US" sz="3000" b="1" u="sng" dirty="0" err="1">
                <a:solidFill>
                  <a:srgbClr val="002060"/>
                </a:solidFill>
                <a:latin typeface="Times New Roman" panose="02020603050405020304" pitchFamily="18" charset="0"/>
                <a:cs typeface="Times New Roman" panose="02020603050405020304" pitchFamily="18" charset="0"/>
              </a:rPr>
              <a:t>Đặc</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điểm</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chung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của</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khoáng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sản</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Việt</a:t>
            </a:r>
            <a:r>
              <a:rPr lang="en-US" sz="3000" b="1" u="sng" dirty="0">
                <a:solidFill>
                  <a:srgbClr val="002060"/>
                </a:solidFill>
                <a:latin typeface="Times New Roman" panose="02020603050405020304" pitchFamily="18" charset="0"/>
                <a:cs typeface="Times New Roman" panose="02020603050405020304" pitchFamily="18" charset="0"/>
              </a:rPr>
              <a:t> Nam</a:t>
            </a:r>
          </a:p>
          <a:p>
            <a:pPr algn="just"/>
            <a:r>
              <a:rPr lang="en-US" sz="2800" b="1" i="1" u="sng" dirty="0">
                <a:solidFill>
                  <a:srgbClr val="002060"/>
                </a:solidFill>
                <a:latin typeface="Times New Roman" panose="02020603050405020304" pitchFamily="18" charset="0"/>
                <a:cs typeface="Times New Roman" panose="02020603050405020304" pitchFamily="18" charset="0"/>
              </a:rPr>
              <a:t>a. TNKS </a:t>
            </a:r>
            <a:r>
              <a:rPr lang="en-US" sz="2800" b="1" i="1" u="sng" dirty="0" err="1">
                <a:solidFill>
                  <a:srgbClr val="002060"/>
                </a:solidFill>
                <a:latin typeface="Times New Roman" panose="02020603050405020304" pitchFamily="18" charset="0"/>
                <a:cs typeface="Times New Roman" panose="02020603050405020304" pitchFamily="18" charset="0"/>
              </a:rPr>
              <a:t>nước</a:t>
            </a:r>
            <a:r>
              <a:rPr lang="en-US" sz="2800" b="1" i="1" u="sng" dirty="0">
                <a:solidFill>
                  <a:srgbClr val="002060"/>
                </a:solidFill>
                <a:latin typeface="Times New Roman" panose="02020603050405020304" pitchFamily="18" charset="0"/>
                <a:cs typeface="Times New Roman" panose="02020603050405020304" pitchFamily="18" charset="0"/>
              </a:rPr>
              <a:t> ta </a:t>
            </a:r>
            <a:r>
              <a:rPr lang="en-US" sz="2800" b="1" i="1" u="sng" dirty="0" err="1">
                <a:solidFill>
                  <a:srgbClr val="002060"/>
                </a:solidFill>
                <a:latin typeface="Times New Roman" panose="02020603050405020304" pitchFamily="18" charset="0"/>
                <a:cs typeface="Times New Roman" panose="02020603050405020304" pitchFamily="18" charset="0"/>
              </a:rPr>
              <a:t>khá</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phong</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phú</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và</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đa</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dạng</a:t>
            </a:r>
            <a:endParaRPr lang="en-US" sz="2800" b="1" i="1" u="sng" dirty="0">
              <a:solidFill>
                <a:srgbClr val="002060"/>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89459" y="1038882"/>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1"/>
          <p:cNvSpPr>
            <a:spLocks noChangeArrowheads="1"/>
          </p:cNvSpPr>
          <p:nvPr/>
        </p:nvSpPr>
        <p:spPr bwMode="auto">
          <a:xfrm>
            <a:off x="249122" y="1921065"/>
            <a:ext cx="11524345" cy="2970685"/>
          </a:xfrm>
          <a:prstGeom prst="rect">
            <a:avLst/>
          </a:prstGeom>
          <a:noFill/>
          <a:ln w="9525">
            <a:noFill/>
            <a:miter lim="800000"/>
          </a:ln>
          <a:effectLst/>
        </p:spPr>
        <p:txBody>
          <a:bodyPr vert="horz" wrap="square" lIns="91440" tIns="45720" rIns="91440" bIns="45720" numCol="1" anchor="ctr" anchorCtr="0" compatLnSpc="1">
            <a:spAutoFit/>
          </a:bodyPr>
          <a:lstStyle/>
          <a:p>
            <a:pPr algn="just">
              <a:lnSpc>
                <a:spcPct val="150000"/>
              </a:lnSpc>
            </a:pPr>
            <a:r>
              <a:rPr lang="en-US" sz="3200" b="1" dirty="0">
                <a:latin typeface="Times New Roman" panose="02020603050405020304" pitchFamily="18" charset="0"/>
                <a:cs typeface="Times New Roman" panose="02020603050405020304" pitchFamily="18" charset="0"/>
              </a:rPr>
              <a:t>- Theo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chia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a:t>
            </a:r>
          </a:p>
          <a:p>
            <a:pPr algn="just">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lượng</a:t>
            </a:r>
            <a:r>
              <a:rPr lang="en-US" sz="3200" b="1" dirty="0">
                <a:latin typeface="Times New Roman" panose="02020603050405020304" pitchFamily="18" charset="0"/>
                <a:cs typeface="Times New Roman" panose="02020603050405020304" pitchFamily="18" charset="0"/>
              </a:rPr>
              <a:t>: than </a:t>
            </a:r>
            <a:r>
              <a:rPr lang="en-US" sz="3200" b="1" dirty="0" err="1">
                <a:latin typeface="Times New Roman" panose="02020603050405020304" pitchFamily="18" charset="0"/>
                <a:cs typeface="Times New Roman" panose="02020603050405020304" pitchFamily="18" charset="0"/>
              </a:rPr>
              <a:t>đá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mỏ</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nhiên</a:t>
            </a:r>
            <a:r>
              <a:rPr lang="en-US" sz="3200" b="1" dirty="0">
                <a:latin typeface="Times New Roman" panose="02020603050405020304" pitchFamily="18" charset="0"/>
                <a:cs typeface="Times New Roman" panose="02020603050405020304" pitchFamily="18" charset="0"/>
              </a:rPr>
              <a:t>…</a:t>
            </a:r>
          </a:p>
          <a:p>
            <a:pPr algn="just">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bô-xit</a:t>
            </a:r>
            <a:r>
              <a:rPr lang="en-US" sz="3200" b="1" dirty="0">
                <a:latin typeface="Times New Roman" panose="02020603050405020304" pitchFamily="18" charset="0"/>
                <a:cs typeface="Times New Roman" panose="02020603050405020304" pitchFamily="18" charset="0"/>
              </a:rPr>
              <a:t>, man-</a:t>
            </a:r>
            <a:r>
              <a:rPr lang="en-US" sz="3200" b="1" dirty="0" err="1">
                <a:latin typeface="Times New Roman" panose="02020603050405020304" pitchFamily="18" charset="0"/>
                <a:cs typeface="Times New Roman" panose="02020603050405020304" pitchFamily="18" charset="0"/>
              </a:rPr>
              <a:t>gan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hiếm</a:t>
            </a:r>
            <a:r>
              <a:rPr lang="en-US" sz="3200" b="1" dirty="0">
                <a:latin typeface="Times New Roman" panose="02020603050405020304" pitchFamily="18" charset="0"/>
                <a:cs typeface="Times New Roman" panose="02020603050405020304" pitchFamily="18" charset="0"/>
              </a:rPr>
              <a:t>…</a:t>
            </a:r>
          </a:p>
          <a:p>
            <a:pPr algn="just">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phi </a:t>
            </a:r>
            <a:r>
              <a:rPr lang="en-US" sz="3200" b="1" dirty="0" err="1">
                <a:latin typeface="Times New Roman" panose="02020603050405020304" pitchFamily="18" charset="0"/>
                <a:cs typeface="Times New Roman" panose="02020603050405020304" pitchFamily="18" charset="0"/>
              </a:rPr>
              <a:t>kim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a-pa-tit, </a:t>
            </a:r>
            <a:r>
              <a:rPr lang="en-US" sz="3200" b="1" dirty="0" err="1">
                <a:latin typeface="Times New Roman" panose="02020603050405020304" pitchFamily="18" charset="0"/>
                <a:cs typeface="Times New Roman" panose="02020603050405020304" pitchFamily="18" charset="0"/>
              </a:rPr>
              <a:t>đá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vôi</a:t>
            </a:r>
            <a:r>
              <a:rPr lang="en-US" sz="3200" b="1"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1000" fill="hold"/>
                                        <p:tgtEl>
                                          <p:spTgt spid="10">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10">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1" y="-36349"/>
            <a:ext cx="12190413" cy="1105535"/>
          </a:xfrm>
          <a:prstGeom prst="rect">
            <a:avLst/>
          </a:prstGeom>
          <a:noFill/>
        </p:spPr>
        <p:txBody>
          <a:bodyPr wrap="square" lIns="91438" tIns="45719" rIns="91438" bIns="45719" rtlCol="0">
            <a:spAutoFit/>
          </a:bodyPr>
          <a:lstStyle/>
          <a:p>
            <a:pPr algn="ctr"/>
            <a:r>
              <a:rPr lang="en-US" sz="3300" b="1">
                <a:solidFill>
                  <a:srgbClr val="007A37"/>
                </a:solidFill>
                <a:latin typeface="Times New Roman" panose="02020603050405020304" pitchFamily="18" charset="0"/>
                <a:cs typeface="Times New Roman" panose="02020603050405020304" pitchFamily="18" charset="0"/>
              </a:rPr>
              <a:t>Bài 4. ĐẶC ĐIỂM CHUNG CỦA TÀI NGUYÊN KHOÁNG SẢN,</a:t>
            </a:r>
          </a:p>
          <a:p>
            <a:pPr algn="ctr"/>
            <a:r>
              <a:rPr lang="en-US" sz="3300" b="1">
                <a:solidFill>
                  <a:srgbClr val="007A37"/>
                </a:solidFill>
                <a:latin typeface="Times New Roman" panose="02020603050405020304" pitchFamily="18" charset="0"/>
                <a:cs typeface="Times New Roman" panose="02020603050405020304" pitchFamily="18" charset="0"/>
              </a:rPr>
              <a:t>SỬ DỤNG HỢP LÍ TÀI NGUYÊN KHOÁNG SẢN</a:t>
            </a:r>
          </a:p>
        </p:txBody>
      </p:sp>
      <p:sp>
        <p:nvSpPr>
          <p:cNvPr id="15" name="Rectangle 14"/>
          <p:cNvSpPr/>
          <p:nvPr/>
        </p:nvSpPr>
        <p:spPr>
          <a:xfrm>
            <a:off x="-80587" y="1071361"/>
            <a:ext cx="7501986" cy="984883"/>
          </a:xfrm>
          <a:prstGeom prst="rect">
            <a:avLst/>
          </a:prstGeom>
        </p:spPr>
        <p:txBody>
          <a:bodyPr wrap="none" lIns="91438" tIns="45719" rIns="91438" bIns="45719">
            <a:spAutoFit/>
          </a:bodyPr>
          <a:lstStyle/>
          <a:p>
            <a:pPr algn="just"/>
            <a:r>
              <a:rPr lang="en-US" sz="3000" b="1" u="sng">
                <a:solidFill>
                  <a:srgbClr val="002060"/>
                </a:solidFill>
                <a:latin typeface="Times New Roman" panose="02020603050405020304" pitchFamily="18" charset="0"/>
                <a:cs typeface="Times New Roman" panose="02020603050405020304" pitchFamily="18" charset="0"/>
              </a:rPr>
              <a:t>1. Đặc điểm chung của khoáng sản Việt Nam</a:t>
            </a:r>
          </a:p>
          <a:p>
            <a:pPr algn="just"/>
            <a:r>
              <a:rPr lang="en-US" sz="2800" b="1" i="1" u="sng">
                <a:solidFill>
                  <a:srgbClr val="002060"/>
                </a:solidFill>
                <a:latin typeface="Times New Roman" panose="02020603050405020304" pitchFamily="18" charset="0"/>
                <a:cs typeface="Times New Roman" panose="02020603050405020304" pitchFamily="18" charset="0"/>
              </a:rPr>
              <a:t>b. Phần lớn các mỏ có qui mô trung bình và nhỏ</a:t>
            </a:r>
          </a:p>
        </p:txBody>
      </p:sp>
      <p:cxnSp>
        <p:nvCxnSpPr>
          <p:cNvPr id="13" name="Straight Connector 12"/>
          <p:cNvCxnSpPr/>
          <p:nvPr/>
        </p:nvCxnSpPr>
        <p:spPr>
          <a:xfrm>
            <a:off x="89459" y="1038882"/>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p:cNvSpPr/>
          <p:nvPr/>
        </p:nvSpPr>
        <p:spPr>
          <a:xfrm>
            <a:off x="308516" y="2883877"/>
            <a:ext cx="6980037" cy="2341266"/>
          </a:xfrm>
          <a:prstGeom prst="roundRect">
            <a:avLst/>
          </a:prstGeom>
          <a:solidFill>
            <a:schemeClr val="bg1"/>
          </a:solid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200">
              <a:lnSpc>
                <a:spcPct val="130000"/>
              </a:lnSpc>
              <a:defRPr/>
            </a:pPr>
            <a:r>
              <a:rPr lang="en-US" sz="2800" b="1" i="1">
                <a:solidFill>
                  <a:srgbClr val="0000FF"/>
                </a:solidFill>
                <a:latin typeface="Times New Roman" panose="02020603050405020304" pitchFamily="18" charset="0"/>
                <a:cs typeface="Times New Roman" panose="02020603050405020304" pitchFamily="18" charset="0"/>
              </a:rPr>
              <a:t>     Nhận xét qui mô của tài nguyên khoáng sản nước ta. Điều này đã ảnh hưởng như thế nào đến công tác khai thác và quản lí tài nguyên khoáng sản?</a:t>
            </a:r>
            <a:endParaRPr lang="en-US" sz="2800" b="1" i="1" dirty="0">
              <a:solidFill>
                <a:srgbClr val="0000FF"/>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a:fillRect/>
          </a:stretch>
        </p:blipFill>
        <p:spPr>
          <a:xfrm>
            <a:off x="147522" y="2021859"/>
            <a:ext cx="1000415" cy="1086860"/>
          </a:xfrm>
          <a:prstGeom prst="rect">
            <a:avLst/>
          </a:prstGeom>
        </p:spPr>
      </p:pic>
      <p:pic>
        <p:nvPicPr>
          <p:cNvPr id="19" name="Picture 18" descr="C:\Users\Administrator\Desktop\Ảnh GA 8\H.4.1.jpg"/>
          <p:cNvPicPr/>
          <p:nvPr/>
        </p:nvPicPr>
        <p:blipFill>
          <a:blip r:embed="rId4"/>
          <a:srcRect/>
          <a:stretch>
            <a:fillRect/>
          </a:stretch>
        </p:blipFill>
        <p:spPr bwMode="auto">
          <a:xfrm>
            <a:off x="7782039" y="1161144"/>
            <a:ext cx="4352700" cy="5640389"/>
          </a:xfrm>
          <a:prstGeom prst="rect">
            <a:avLst/>
          </a:prstGeom>
          <a:ln>
            <a:noFill/>
          </a:ln>
          <a:effectLst>
            <a:outerShdw blurRad="292100" dist="139700" dir="2700000" algn="tl" rotWithShape="0">
              <a:srgbClr val="333333">
                <a:alpha val="65000"/>
              </a:srgbClr>
            </a:outerShdw>
          </a:effectLst>
        </p:spPr>
      </p:pic>
      <p:sp>
        <p:nvSpPr>
          <p:cNvPr id="10" name="Rectangle: Rounded Corners 7"/>
          <p:cNvSpPr/>
          <p:nvPr/>
        </p:nvSpPr>
        <p:spPr>
          <a:xfrm>
            <a:off x="330290" y="2905651"/>
            <a:ext cx="6980037" cy="2029209"/>
          </a:xfrm>
          <a:prstGeom prst="roundRect">
            <a:avLst/>
          </a:prstGeom>
          <a:solidFill>
            <a:schemeClr val="bg1"/>
          </a:solid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200">
              <a:lnSpc>
                <a:spcPct val="130000"/>
              </a:lnSpc>
              <a:defRPr/>
            </a:pPr>
            <a:r>
              <a:rPr lang="en-US" sz="2800" b="1" i="1">
                <a:solidFill>
                  <a:srgbClr val="0000FF"/>
                </a:solidFill>
                <a:latin typeface="Times New Roman" panose="02020603050405020304" pitchFamily="18" charset="0"/>
                <a:cs typeface="Times New Roman" panose="02020603050405020304" pitchFamily="18" charset="0"/>
              </a:rPr>
              <a:t>     Em có biết một số khoáng sản có trữ lượng lớn ở nước ta. Nó phục vụ cho những ngành công nghiệp nào?</a:t>
            </a:r>
            <a:endParaRPr lang="en-US" sz="2800" b="1" i="1" dirty="0">
              <a:solidFill>
                <a:srgbClr val="0000FF"/>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a:fillRect/>
          </a:stretch>
        </p:blipFill>
        <p:spPr>
          <a:xfrm>
            <a:off x="169296" y="2043633"/>
            <a:ext cx="1000415" cy="1086860"/>
          </a:xfrm>
          <a:prstGeom prst="rect">
            <a:avLst/>
          </a:prstGeom>
        </p:spPr>
      </p:pic>
      <p:sp>
        <p:nvSpPr>
          <p:cNvPr id="12" name="Rectangle: Rounded Corners 7"/>
          <p:cNvSpPr/>
          <p:nvPr/>
        </p:nvSpPr>
        <p:spPr>
          <a:xfrm>
            <a:off x="307175" y="3058056"/>
            <a:ext cx="7157474" cy="1253212"/>
          </a:xfrm>
          <a:prstGeom prst="roundRect">
            <a:avLst/>
          </a:prstGeom>
          <a:solidFill>
            <a:schemeClr val="bg1"/>
          </a:solid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200">
              <a:lnSpc>
                <a:spcPct val="130000"/>
              </a:lnSpc>
              <a:defRPr/>
            </a:pP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Xác</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định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trên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bản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đồ</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một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số</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khoáng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sản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có</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trữ</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lượng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lớn</a:t>
            </a:r>
            <a:r>
              <a:rPr lang="en-US" sz="2800" b="1" i="1" dirty="0">
                <a:solidFill>
                  <a:srgbClr val="0000FF"/>
                </a:solidFill>
                <a:latin typeface="Times New Roman" panose="02020603050405020304" pitchFamily="18" charset="0"/>
                <a:cs typeface="Times New Roman" panose="02020603050405020304" pitchFamily="18" charset="0"/>
              </a:rPr>
              <a:t> ở </a:t>
            </a:r>
            <a:r>
              <a:rPr lang="en-US" sz="2800" b="1" i="1" dirty="0" err="1">
                <a:solidFill>
                  <a:srgbClr val="0000FF"/>
                </a:solidFill>
                <a:latin typeface="Times New Roman" panose="02020603050405020304" pitchFamily="18" charset="0"/>
                <a:cs typeface="Times New Roman" panose="02020603050405020304" pitchFamily="18" charset="0"/>
              </a:rPr>
              <a:t>nước</a:t>
            </a:r>
            <a:r>
              <a:rPr lang="en-US" sz="2800" b="1" i="1" dirty="0">
                <a:solidFill>
                  <a:srgbClr val="0000FF"/>
                </a:solidFill>
                <a:latin typeface="Times New Roman" panose="02020603050405020304" pitchFamily="18" charset="0"/>
                <a:cs typeface="Times New Roman" panose="02020603050405020304" pitchFamily="18" charset="0"/>
              </a:rPr>
              <a:t> ta.</a:t>
            </a:r>
          </a:p>
        </p:txBody>
      </p:sp>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a:fillRect/>
          </a:stretch>
        </p:blipFill>
        <p:spPr>
          <a:xfrm>
            <a:off x="176517" y="2065464"/>
            <a:ext cx="1000415" cy="1086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ppt_x</p:attrName>
                                        </p:attrNameLst>
                                      </p:cBhvr>
                                      <p:tavLst>
                                        <p:tav tm="0">
                                          <p:val>
                                            <p:strVal val="#ppt_x-.2"/>
                                          </p:val>
                                        </p:tav>
                                        <p:tav tm="100000">
                                          <p:val>
                                            <p:strVal val="#ppt_x"/>
                                          </p:val>
                                        </p:tav>
                                      </p:tavLst>
                                    </p:anim>
                                    <p:anim calcmode="lin" valueType="num">
                                      <p:cBhvr>
                                        <p:cTn id="3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ppt_x</p:attrName>
                                        </p:attrNameLst>
                                      </p:cBhvr>
                                      <p:tavLst>
                                        <p:tav tm="0">
                                          <p:val>
                                            <p:strVal val="#ppt_x-.2"/>
                                          </p:val>
                                        </p:tav>
                                        <p:tav tm="100000">
                                          <p:val>
                                            <p:strVal val="#ppt_x"/>
                                          </p:val>
                                        </p:tav>
                                      </p:tavLst>
                                    </p:anim>
                                    <p:anim calcmode="lin" valueType="num">
                                      <p:cBhvr>
                                        <p:cTn id="3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1"/>
                                        </p:tgtEl>
                                        <p:attrNameLst>
                                          <p:attrName>ppt_x</p:attrName>
                                        </p:attrNameLst>
                                      </p:cBhvr>
                                      <p:tavLst>
                                        <p:tav tm="0">
                                          <p:val>
                                            <p:strVal val="ppt_x"/>
                                          </p:val>
                                        </p:tav>
                                        <p:tav tm="100000">
                                          <p:val>
                                            <p:strVal val="ppt_x-.2"/>
                                          </p:val>
                                        </p:tav>
                                      </p:tavLst>
                                    </p:anim>
                                    <p:anim calcmode="lin" valueType="num">
                                      <p:cBhvr>
                                        <p:cTn id="43" dur="1000"/>
                                        <p:tgtEl>
                                          <p:spTgt spid="11"/>
                                        </p:tgtEl>
                                        <p:attrNameLst>
                                          <p:attrName>ppt_y</p:attrName>
                                        </p:attrNameLst>
                                      </p:cBhvr>
                                      <p:tavLst>
                                        <p:tav tm="0">
                                          <p:val>
                                            <p:strVal val="ppt_y"/>
                                          </p:val>
                                        </p:tav>
                                        <p:tav tm="100000">
                                          <p:val>
                                            <p:strVal val="ppt_y"/>
                                          </p:val>
                                        </p:tav>
                                      </p:tavLst>
                                    </p:anim>
                                    <p:animEffect transition="out" filter="fade">
                                      <p:cBhvr>
                                        <p:cTn id="44" dur="1000"/>
                                        <p:tgtEl>
                                          <p:spTgt spid="11"/>
                                        </p:tgtEl>
                                      </p:cBhvr>
                                    </p:animEffect>
                                    <p:set>
                                      <p:cBhvr>
                                        <p:cTn id="45" dur="1" fill="hold">
                                          <p:stCondLst>
                                            <p:cond delay="999"/>
                                          </p:stCondLst>
                                        </p:cTn>
                                        <p:tgtEl>
                                          <p:spTgt spid="11"/>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0"/>
                                        </p:tgtEl>
                                        <p:attrNameLst>
                                          <p:attrName>ppt_x</p:attrName>
                                        </p:attrNameLst>
                                      </p:cBhvr>
                                      <p:tavLst>
                                        <p:tav tm="0">
                                          <p:val>
                                            <p:strVal val="ppt_x"/>
                                          </p:val>
                                        </p:tav>
                                        <p:tav tm="100000">
                                          <p:val>
                                            <p:strVal val="ppt_x-.2"/>
                                          </p:val>
                                        </p:tav>
                                      </p:tavLst>
                                    </p:anim>
                                    <p:anim calcmode="lin" valueType="num">
                                      <p:cBhvr>
                                        <p:cTn id="48" dur="1000"/>
                                        <p:tgtEl>
                                          <p:spTgt spid="10"/>
                                        </p:tgtEl>
                                        <p:attrNameLst>
                                          <p:attrName>ppt_y</p:attrName>
                                        </p:attrNameLst>
                                      </p:cBhvr>
                                      <p:tavLst>
                                        <p:tav tm="0">
                                          <p:val>
                                            <p:strVal val="ppt_y"/>
                                          </p:val>
                                        </p:tav>
                                        <p:tav tm="100000">
                                          <p:val>
                                            <p:strVal val="ppt_y"/>
                                          </p:val>
                                        </p:tav>
                                      </p:tavLst>
                                    </p:anim>
                                    <p:animEffect transition="out" filter="fade">
                                      <p:cBhvr>
                                        <p:cTn id="49" dur="1000"/>
                                        <p:tgtEl>
                                          <p:spTgt spid="10"/>
                                        </p:tgtEl>
                                      </p:cBhvr>
                                    </p:animEffect>
                                    <p:set>
                                      <p:cBhvr>
                                        <p:cTn id="50" dur="1" fill="hold">
                                          <p:stCondLst>
                                            <p:cond delay="9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ppt_x</p:attrName>
                                        </p:attrNameLst>
                                      </p:cBhvr>
                                      <p:tavLst>
                                        <p:tav tm="0">
                                          <p:val>
                                            <p:strVal val="#ppt_x-.2"/>
                                          </p:val>
                                        </p:tav>
                                        <p:tav tm="100000">
                                          <p:val>
                                            <p:strVal val="#ppt_x"/>
                                          </p:val>
                                        </p:tav>
                                      </p:tavLst>
                                    </p:anim>
                                    <p:anim calcmode="lin" valueType="num">
                                      <p:cBhvr>
                                        <p:cTn id="56"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2"/>
                                        </p:tgtEl>
                                      </p:cBhvr>
                                    </p:animEffect>
                                  </p:childTnLst>
                                </p:cTn>
                              </p:par>
                              <p:par>
                                <p:cTn id="58" presetID="29"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1000" fill="hold"/>
                                        <p:tgtEl>
                                          <p:spTgt spid="14"/>
                                        </p:tgtEl>
                                        <p:attrNameLst>
                                          <p:attrName>ppt_x</p:attrName>
                                        </p:attrNameLst>
                                      </p:cBhvr>
                                      <p:tavLst>
                                        <p:tav tm="0">
                                          <p:val>
                                            <p:strVal val="#ppt_x-.2"/>
                                          </p:val>
                                        </p:tav>
                                        <p:tav tm="100000">
                                          <p:val>
                                            <p:strVal val="#ppt_x"/>
                                          </p:val>
                                        </p:tav>
                                      </p:tavLst>
                                    </p:anim>
                                    <p:anim calcmode="lin" valueType="num">
                                      <p:cBhvr>
                                        <p:cTn id="6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0" grpId="0" animBg="1"/>
      <p:bldP spid="10" grpId="1"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1" y="-36349"/>
            <a:ext cx="12190413" cy="1105535"/>
          </a:xfrm>
          <a:prstGeom prst="rect">
            <a:avLst/>
          </a:prstGeom>
          <a:noFill/>
        </p:spPr>
        <p:txBody>
          <a:bodyPr wrap="square" lIns="91438" tIns="45719" rIns="91438" bIns="45719" rtlCol="0">
            <a:spAutoFit/>
          </a:bodyPr>
          <a:lstStyle/>
          <a:p>
            <a:pPr algn="ctr"/>
            <a:r>
              <a:rPr lang="en-US" sz="3300" b="1" dirty="0" err="1">
                <a:solidFill>
                  <a:srgbClr val="007A37"/>
                </a:solidFill>
                <a:latin typeface="Times New Roman" panose="02020603050405020304" pitchFamily="18" charset="0"/>
                <a:cs typeface="Times New Roman" panose="02020603050405020304" pitchFamily="18" charset="0"/>
              </a:rPr>
              <a:t>Bài</a:t>
            </a:r>
            <a:r>
              <a:rPr lang="en-US" sz="3300" b="1" dirty="0">
                <a:solidFill>
                  <a:srgbClr val="007A37"/>
                </a:solidFill>
                <a:latin typeface="Times New Roman" panose="02020603050405020304" pitchFamily="18" charset="0"/>
                <a:cs typeface="Times New Roman" panose="02020603050405020304" pitchFamily="18" charset="0"/>
              </a:rPr>
              <a:t> 4. ĐẶC ĐIỂM CHUNG CỦA TÀI NGUYÊN KHOÁNG SẢN,</a:t>
            </a:r>
          </a:p>
          <a:p>
            <a:pPr algn="ctr"/>
            <a:r>
              <a:rPr lang="en-US" sz="3300" b="1" dirty="0">
                <a:solidFill>
                  <a:srgbClr val="007A37"/>
                </a:solidFill>
                <a:latin typeface="Times New Roman" panose="02020603050405020304" pitchFamily="18" charset="0"/>
                <a:cs typeface="Times New Roman" panose="02020603050405020304" pitchFamily="18" charset="0"/>
              </a:rPr>
              <a:t>SỬ DỤNG HỢP LÍ TÀI NGUYÊN KHOÁNG SẢN</a:t>
            </a:r>
          </a:p>
        </p:txBody>
      </p:sp>
      <p:sp>
        <p:nvSpPr>
          <p:cNvPr id="15" name="Rectangle 14"/>
          <p:cNvSpPr/>
          <p:nvPr/>
        </p:nvSpPr>
        <p:spPr>
          <a:xfrm>
            <a:off x="-80587" y="1071361"/>
            <a:ext cx="7501986" cy="984883"/>
          </a:xfrm>
          <a:prstGeom prst="rect">
            <a:avLst/>
          </a:prstGeom>
        </p:spPr>
        <p:txBody>
          <a:bodyPr wrap="none" lIns="91438" tIns="45719" rIns="91438" bIns="45719">
            <a:spAutoFit/>
          </a:bodyPr>
          <a:lstStyle/>
          <a:p>
            <a:pPr algn="just"/>
            <a:r>
              <a:rPr lang="en-US" sz="3000" b="1" u="sng" dirty="0">
                <a:solidFill>
                  <a:srgbClr val="002060"/>
                </a:solidFill>
                <a:latin typeface="Times New Roman" panose="02020603050405020304" pitchFamily="18" charset="0"/>
                <a:cs typeface="Times New Roman" panose="02020603050405020304" pitchFamily="18" charset="0"/>
              </a:rPr>
              <a:t>1. </a:t>
            </a:r>
            <a:r>
              <a:rPr lang="en-US" sz="3000" b="1" u="sng" dirty="0" err="1">
                <a:solidFill>
                  <a:srgbClr val="002060"/>
                </a:solidFill>
                <a:latin typeface="Times New Roman" panose="02020603050405020304" pitchFamily="18" charset="0"/>
                <a:cs typeface="Times New Roman" panose="02020603050405020304" pitchFamily="18" charset="0"/>
              </a:rPr>
              <a:t>Đặc</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điểm</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chung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của</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khoáng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sản</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Việt</a:t>
            </a:r>
            <a:r>
              <a:rPr lang="en-US" sz="3000" b="1" u="sng" dirty="0">
                <a:solidFill>
                  <a:srgbClr val="002060"/>
                </a:solidFill>
                <a:latin typeface="Times New Roman" panose="02020603050405020304" pitchFamily="18" charset="0"/>
                <a:cs typeface="Times New Roman" panose="02020603050405020304" pitchFamily="18" charset="0"/>
              </a:rPr>
              <a:t> Nam</a:t>
            </a:r>
          </a:p>
          <a:p>
            <a:pPr algn="just"/>
            <a:r>
              <a:rPr lang="en-US" sz="2800" b="1" i="1" u="sng" dirty="0">
                <a:solidFill>
                  <a:srgbClr val="002060"/>
                </a:solidFill>
                <a:latin typeface="Times New Roman" panose="02020603050405020304" pitchFamily="18" charset="0"/>
                <a:cs typeface="Times New Roman" panose="02020603050405020304" pitchFamily="18" charset="0"/>
              </a:rPr>
              <a:t>b. </a:t>
            </a:r>
            <a:r>
              <a:rPr lang="en-US" sz="2800" b="1" i="1" u="sng" dirty="0" err="1">
                <a:solidFill>
                  <a:srgbClr val="002060"/>
                </a:solidFill>
                <a:latin typeface="Times New Roman" panose="02020603050405020304" pitchFamily="18" charset="0"/>
                <a:cs typeface="Times New Roman" panose="02020603050405020304" pitchFamily="18" charset="0"/>
              </a:rPr>
              <a:t>Phần</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lớn</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các</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mỏ</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có</a:t>
            </a:r>
            <a:r>
              <a:rPr lang="en-US" sz="2800" b="1" i="1" u="sng" dirty="0">
                <a:solidFill>
                  <a:srgbClr val="002060"/>
                </a:solidFill>
                <a:latin typeface="Times New Roman" panose="02020603050405020304" pitchFamily="18" charset="0"/>
                <a:cs typeface="Times New Roman" panose="02020603050405020304" pitchFamily="18" charset="0"/>
              </a:rPr>
              <a:t> qui </a:t>
            </a:r>
            <a:r>
              <a:rPr lang="en-US" sz="2800" b="1" i="1" u="sng" dirty="0" err="1">
                <a:solidFill>
                  <a:srgbClr val="002060"/>
                </a:solidFill>
                <a:latin typeface="Times New Roman" panose="02020603050405020304" pitchFamily="18" charset="0"/>
                <a:cs typeface="Times New Roman" panose="02020603050405020304" pitchFamily="18" charset="0"/>
              </a:rPr>
              <a:t>mô</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trung</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bình</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và</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nhỏ</a:t>
            </a:r>
            <a:endParaRPr lang="en-US" sz="2800" b="1" i="1" u="sng" dirty="0">
              <a:solidFill>
                <a:srgbClr val="002060"/>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89459" y="1038882"/>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
          <p:cNvSpPr>
            <a:spLocks noChangeArrowheads="1"/>
          </p:cNvSpPr>
          <p:nvPr/>
        </p:nvSpPr>
        <p:spPr bwMode="auto">
          <a:xfrm>
            <a:off x="357184" y="2491921"/>
            <a:ext cx="11480805" cy="1481175"/>
          </a:xfrm>
          <a:prstGeom prst="rect">
            <a:avLst/>
          </a:prstGeom>
          <a:noFill/>
          <a:ln w="9525">
            <a:noFill/>
            <a:miter lim="800000"/>
          </a:ln>
          <a:effectLst/>
        </p:spPr>
        <p:txBody>
          <a:bodyPr vert="horz" wrap="square" lIns="91440" tIns="45720" rIns="91440" bIns="45720" numCol="1" anchor="ctr" anchorCtr="0" compatLnSpc="1">
            <a:spAutoFit/>
          </a:bodyPr>
          <a:lstStyle/>
          <a:p>
            <a:pPr algn="just">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lớn</a:t>
            </a:r>
            <a:r>
              <a:rPr lang="en-US" sz="3200" b="1" dirty="0">
                <a:latin typeface="Times New Roman" panose="02020603050405020304" pitchFamily="18" charset="0"/>
                <a:cs typeface="Times New Roman" panose="02020603050405020304" pitchFamily="18" charset="0"/>
              </a:rPr>
              <a:t>: than </a:t>
            </a:r>
            <a:r>
              <a:rPr lang="en-US" sz="3200" b="1" dirty="0" err="1">
                <a:latin typeface="Times New Roman" panose="02020603050405020304" pitchFamily="18" charset="0"/>
                <a:cs typeface="Times New Roman" panose="02020603050405020304" pitchFamily="18" charset="0"/>
              </a:rPr>
              <a:t>đá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mỏ</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bô-xit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hiếm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a:t>
            </a:r>
            <a:r>
              <a:rPr lang="en-US" sz="3200" b="1" dirty="0">
                <a:latin typeface="Times New Roman" panose="02020603050405020304" pitchFamily="18" charset="0"/>
                <a:cs typeface="Times New Roman" panose="02020603050405020304" pitchFamily="18" charset="0"/>
              </a:rPr>
              <a:t>-tan…</a:t>
            </a:r>
            <a:endParaRPr lang="en-US" sz="3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pic>
        <p:nvPicPr>
          <p:cNvPr id="4098" name="Picture 2" descr="Sản lượng dầu khí quy đổi của Vietsovpetro đạt trên 6,5 triệu tấn Năng  lượng Việt Nam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656" y="425551"/>
            <a:ext cx="5119249" cy="28780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gành Dầu khí Việt Nam với những bước ngoặt lịch s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075" y="3621767"/>
            <a:ext cx="5093853" cy="28966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VE • Phát huy vai trò ngành Dầu khí trong chiến lược phát triển đất nước  thời kỳ mới"/>
          <p:cNvPicPr>
            <a:picLocks noChangeAspect="1" noChangeArrowheads="1"/>
          </p:cNvPicPr>
          <p:nvPr/>
        </p:nvPicPr>
        <p:blipFill rotWithShape="1">
          <a:blip r:embed="rId5">
            <a:extLst>
              <a:ext uri="{28A0092B-C50C-407E-A947-70E740481C1C}">
                <a14:useLocalDpi xmlns:a14="http://schemas.microsoft.com/office/drawing/2010/main" val="0"/>
              </a:ext>
            </a:extLst>
          </a:blip>
          <a:srcRect t="7504" b="7504"/>
          <a:stretch>
            <a:fillRect/>
          </a:stretch>
        </p:blipFill>
        <p:spPr bwMode="auto">
          <a:xfrm>
            <a:off x="6088528" y="390511"/>
            <a:ext cx="5436696" cy="29040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14116" y="4336906"/>
            <a:ext cx="4259637" cy="1108249"/>
          </a:xfrm>
          <a:prstGeom prst="rect">
            <a:avLst/>
          </a:prstGeom>
          <a:noFill/>
        </p:spPr>
        <p:txBody>
          <a:bodyPr wrap="square" lIns="121917" tIns="60958" rIns="121917" bIns="60958">
            <a:spAutoFit/>
          </a:bodyPr>
          <a:lstStyle/>
          <a:p>
            <a:pPr algn="ct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Khai</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thác</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dầu</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khí</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trên</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biển</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Đông</a:t>
            </a:r>
            <a:endParaRPr lang="vi-VN"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out)">
                                      <p:cBhvr>
                                        <p:cTn id="7" dur="1000"/>
                                        <p:tgtEl>
                                          <p:spTgt spid="4098"/>
                                        </p:tgtEl>
                                      </p:cBhvr>
                                    </p:animEffect>
                                  </p:childTnLst>
                                </p:cTn>
                              </p:par>
                              <p:par>
                                <p:cTn id="8" presetID="4" presetClass="entr" presetSubtype="32"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ox(out)">
                                      <p:cBhvr>
                                        <p:cTn id="10" dur="1000"/>
                                        <p:tgtEl>
                                          <p:spTgt spid="4100"/>
                                        </p:tgtEl>
                                      </p:cBhvr>
                                    </p:animEffect>
                                  </p:childTnLst>
                                </p:cTn>
                              </p:par>
                              <p:par>
                                <p:cTn id="11" presetID="4" presetClass="entr" presetSubtype="32"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box(out)">
                                      <p:cBhvr>
                                        <p:cTn id="13" dur="1000"/>
                                        <p:tgtEl>
                                          <p:spTgt spid="4102"/>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out)">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pic>
        <p:nvPicPr>
          <p:cNvPr id="6146" name="Picture 2" descr="Dự án bô xít Tây Nguyên và những quan ngại - VnExpress Kinh do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79" y="168204"/>
            <a:ext cx="3839835" cy="2386400"/>
          </a:xfrm>
          <a:prstGeom prst="roundRect">
            <a:avLst/>
          </a:prstGeom>
          <a:noFill/>
          <a:extLst>
            <a:ext uri="{909E8E84-426E-40DD-AFC4-6F175D3DCCD1}">
              <a14:hiddenFill xmlns:a14="http://schemas.microsoft.com/office/drawing/2010/main">
                <a:solidFill>
                  <a:srgbClr val="FFFFFF"/>
                </a:solidFill>
              </a14:hiddenFill>
            </a:ext>
          </a:extLst>
        </p:spPr>
      </p:pic>
      <p:pic>
        <p:nvPicPr>
          <p:cNvPr id="6148" name="Picture 4" descr="Nên dừng dự án Bôxít Tây Nguyên nếu không hiệu quả | Báo Dân tr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1778" y="2157750"/>
            <a:ext cx="4035450" cy="2377077"/>
          </a:xfrm>
          <a:prstGeom prst="roundRect">
            <a:avLst/>
          </a:prstGeom>
          <a:noFill/>
          <a:extLst>
            <a:ext uri="{909E8E84-426E-40DD-AFC4-6F175D3DCCD1}">
              <a14:hiddenFill xmlns:a14="http://schemas.microsoft.com/office/drawing/2010/main">
                <a:solidFill>
                  <a:srgbClr val="FFFFFF"/>
                </a:solidFill>
              </a14:hiddenFill>
            </a:ext>
          </a:extLst>
        </p:spPr>
      </p:pic>
      <p:pic>
        <p:nvPicPr>
          <p:cNvPr id="6150" name="Picture 6" descr="Bộ trưởng Công Thương nói gì về dự án bô-xít Tây Nguyê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6123" y="3840671"/>
            <a:ext cx="3934517" cy="2429691"/>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0481" y="5177927"/>
            <a:ext cx="5465848" cy="1107992"/>
          </a:xfrm>
          <a:prstGeom prst="rect">
            <a:avLst/>
          </a:prstGeom>
          <a:noFill/>
        </p:spPr>
        <p:txBody>
          <a:bodyPr wrap="square" lIns="121917" tIns="60958" rIns="121917" bIns="60958">
            <a:spAutoFit/>
          </a:bodyPr>
          <a:lstStyle/>
          <a:p>
            <a:pPr algn="ct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Khai</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thác</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Bô</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xít</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ở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Tây</a:t>
            </a:r>
            <a:r>
              <a:rPr lang="en-US"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b="1" dirty="0" err="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Nguyên</a:t>
            </a:r>
            <a:endParaRPr lang="vi-VN" sz="3200" b="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1000" fill="hold"/>
                                        <p:tgtEl>
                                          <p:spTgt spid="6146"/>
                                        </p:tgtEl>
                                        <p:attrNameLst>
                                          <p:attrName>ppt_x</p:attrName>
                                        </p:attrNameLst>
                                      </p:cBhvr>
                                      <p:tavLst>
                                        <p:tav tm="0">
                                          <p:val>
                                            <p:strVal val="0-#ppt_w/2"/>
                                          </p:val>
                                        </p:tav>
                                        <p:tav tm="100000">
                                          <p:val>
                                            <p:strVal val="#ppt_x"/>
                                          </p:val>
                                        </p:tav>
                                      </p:tavLst>
                                    </p:anim>
                                    <p:anim calcmode="lin" valueType="num">
                                      <p:cBhvr additive="base">
                                        <p:cTn id="8" dur="1000" fill="hold"/>
                                        <p:tgtEl>
                                          <p:spTgt spid="614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1000" fill="hold"/>
                                        <p:tgtEl>
                                          <p:spTgt spid="6148"/>
                                        </p:tgtEl>
                                        <p:attrNameLst>
                                          <p:attrName>ppt_x</p:attrName>
                                        </p:attrNameLst>
                                      </p:cBhvr>
                                      <p:tavLst>
                                        <p:tav tm="0">
                                          <p:val>
                                            <p:strVal val="0-#ppt_w/2"/>
                                          </p:val>
                                        </p:tav>
                                        <p:tav tm="100000">
                                          <p:val>
                                            <p:strVal val="#ppt_x"/>
                                          </p:val>
                                        </p:tav>
                                      </p:tavLst>
                                    </p:anim>
                                    <p:anim calcmode="lin" valueType="num">
                                      <p:cBhvr additive="base">
                                        <p:cTn id="12" dur="1000" fill="hold"/>
                                        <p:tgtEl>
                                          <p:spTgt spid="6148"/>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6150"/>
                                        </p:tgtEl>
                                        <p:attrNameLst>
                                          <p:attrName>style.visibility</p:attrName>
                                        </p:attrNameLst>
                                      </p:cBhvr>
                                      <p:to>
                                        <p:strVal val="visible"/>
                                      </p:to>
                                    </p:set>
                                    <p:anim calcmode="lin" valueType="num">
                                      <p:cBhvr additive="base">
                                        <p:cTn id="15" dur="1000" fill="hold"/>
                                        <p:tgtEl>
                                          <p:spTgt spid="6150"/>
                                        </p:tgtEl>
                                        <p:attrNameLst>
                                          <p:attrName>ppt_x</p:attrName>
                                        </p:attrNameLst>
                                      </p:cBhvr>
                                      <p:tavLst>
                                        <p:tav tm="0">
                                          <p:val>
                                            <p:strVal val="0-#ppt_w/2"/>
                                          </p:val>
                                        </p:tav>
                                        <p:tav tm="100000">
                                          <p:val>
                                            <p:strVal val="#ppt_x"/>
                                          </p:val>
                                        </p:tav>
                                      </p:tavLst>
                                    </p:anim>
                                    <p:anim calcmode="lin" valueType="num">
                                      <p:cBhvr additive="base">
                                        <p:cTn id="16" dur="1000" fill="hold"/>
                                        <p:tgtEl>
                                          <p:spTgt spid="6150"/>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1" y="-36349"/>
            <a:ext cx="12190413" cy="1107994"/>
          </a:xfrm>
          <a:prstGeom prst="rect">
            <a:avLst/>
          </a:prstGeom>
          <a:noFill/>
        </p:spPr>
        <p:txBody>
          <a:bodyPr wrap="square" lIns="91438" tIns="45719" rIns="91438" bIns="45719" rtlCol="0">
            <a:spAutoFit/>
          </a:bodyPr>
          <a:lstStyle/>
          <a:p>
            <a:pPr algn="ctr"/>
            <a:r>
              <a:rPr lang="en-US" sz="3300" b="1" dirty="0" err="1">
                <a:solidFill>
                  <a:srgbClr val="007A37"/>
                </a:solidFill>
                <a:latin typeface="Times New Roman" panose="02020603050405020304" pitchFamily="18" charset="0"/>
                <a:cs typeface="Times New Roman" panose="02020603050405020304" pitchFamily="18" charset="0"/>
              </a:rPr>
              <a:t>Bài</a:t>
            </a:r>
            <a:r>
              <a:rPr lang="en-US" sz="3300" b="1" dirty="0">
                <a:solidFill>
                  <a:srgbClr val="007A37"/>
                </a:solidFill>
                <a:latin typeface="Times New Roman" panose="02020603050405020304" pitchFamily="18" charset="0"/>
                <a:cs typeface="Times New Roman" panose="02020603050405020304" pitchFamily="18" charset="0"/>
              </a:rPr>
              <a:t> 4. ĐẶC ĐIỂM CHUNG CỦA TÀI NGUYÊN KHOÁNG SẢN,</a:t>
            </a:r>
          </a:p>
          <a:p>
            <a:pPr algn="ctr"/>
            <a:r>
              <a:rPr lang="en-US" sz="3300" b="1" dirty="0">
                <a:solidFill>
                  <a:srgbClr val="007A37"/>
                </a:solidFill>
                <a:latin typeface="Times New Roman" panose="02020603050405020304" pitchFamily="18" charset="0"/>
                <a:cs typeface="Times New Roman" panose="02020603050405020304" pitchFamily="18" charset="0"/>
              </a:rPr>
              <a:t>SỬ DỤNG HỢP LÍ TÀI NGUYÊN KHOÁNG SẢN</a:t>
            </a:r>
          </a:p>
        </p:txBody>
      </p:sp>
      <p:sp>
        <p:nvSpPr>
          <p:cNvPr id="15" name="Rectangle 14"/>
          <p:cNvSpPr/>
          <p:nvPr/>
        </p:nvSpPr>
        <p:spPr>
          <a:xfrm>
            <a:off x="-80587" y="1071361"/>
            <a:ext cx="7501986" cy="984883"/>
          </a:xfrm>
          <a:prstGeom prst="rect">
            <a:avLst/>
          </a:prstGeom>
        </p:spPr>
        <p:txBody>
          <a:bodyPr wrap="none" lIns="91438" tIns="45719" rIns="91438" bIns="45719">
            <a:spAutoFit/>
          </a:bodyPr>
          <a:lstStyle/>
          <a:p>
            <a:pPr algn="just"/>
            <a:r>
              <a:rPr lang="en-US" sz="3000" b="1" u="sng" dirty="0">
                <a:solidFill>
                  <a:srgbClr val="002060"/>
                </a:solidFill>
                <a:latin typeface="Times New Roman" panose="02020603050405020304" pitchFamily="18" charset="0"/>
                <a:cs typeface="Times New Roman" panose="02020603050405020304" pitchFamily="18" charset="0"/>
              </a:rPr>
              <a:t>1. </a:t>
            </a:r>
            <a:r>
              <a:rPr lang="en-US" sz="3000" b="1" u="sng" dirty="0" err="1">
                <a:solidFill>
                  <a:srgbClr val="002060"/>
                </a:solidFill>
                <a:latin typeface="Times New Roman" panose="02020603050405020304" pitchFamily="18" charset="0"/>
                <a:cs typeface="Times New Roman" panose="02020603050405020304" pitchFamily="18" charset="0"/>
              </a:rPr>
              <a:t>Đặc</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điểm</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chung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của</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khoáng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sản</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Việt</a:t>
            </a:r>
            <a:r>
              <a:rPr lang="en-US" sz="3000" b="1" u="sng" dirty="0">
                <a:solidFill>
                  <a:srgbClr val="002060"/>
                </a:solidFill>
                <a:latin typeface="Times New Roman" panose="02020603050405020304" pitchFamily="18" charset="0"/>
                <a:cs typeface="Times New Roman" panose="02020603050405020304" pitchFamily="18" charset="0"/>
              </a:rPr>
              <a:t> Nam</a:t>
            </a:r>
          </a:p>
          <a:p>
            <a:pPr algn="just"/>
            <a:r>
              <a:rPr lang="en-US" sz="2800" b="1" i="1" u="sng" dirty="0">
                <a:solidFill>
                  <a:srgbClr val="002060"/>
                </a:solidFill>
                <a:latin typeface="Times New Roman" panose="02020603050405020304" pitchFamily="18" charset="0"/>
                <a:cs typeface="Times New Roman" panose="02020603050405020304" pitchFamily="18" charset="0"/>
              </a:rPr>
              <a:t>c. </a:t>
            </a:r>
            <a:r>
              <a:rPr lang="en-US" sz="2800" b="1" i="1" u="sng" dirty="0" err="1">
                <a:solidFill>
                  <a:srgbClr val="002060"/>
                </a:solidFill>
                <a:latin typeface="Times New Roman" panose="02020603050405020304" pitchFamily="18" charset="0"/>
                <a:cs typeface="Times New Roman" panose="02020603050405020304" pitchFamily="18" charset="0"/>
              </a:rPr>
              <a:t>Khoáng</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sản</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phân</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bố</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tương</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đối</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rộng</a:t>
            </a:r>
            <a:endParaRPr lang="en-US" sz="2800" b="1" i="1" u="sng" dirty="0">
              <a:solidFill>
                <a:srgbClr val="002060"/>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89459" y="1038882"/>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p:cNvSpPr/>
          <p:nvPr/>
        </p:nvSpPr>
        <p:spPr>
          <a:xfrm>
            <a:off x="308515" y="2883877"/>
            <a:ext cx="7197752" cy="2341266"/>
          </a:xfrm>
          <a:prstGeom prst="roundRect">
            <a:avLst/>
          </a:prstGeom>
          <a:solidFill>
            <a:schemeClr val="bg1"/>
          </a:solid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200">
              <a:lnSpc>
                <a:spcPct val="130000"/>
              </a:lnSpc>
              <a:defRPr/>
            </a:pPr>
            <a:r>
              <a:rPr lang="en-US" sz="2800" b="1" i="1">
                <a:solidFill>
                  <a:srgbClr val="0000FF"/>
                </a:solidFill>
                <a:latin typeface="Times New Roman" panose="02020603050405020304" pitchFamily="18" charset="0"/>
                <a:cs typeface="Times New Roman" panose="02020603050405020304" pitchFamily="18" charset="0"/>
              </a:rPr>
              <a:t> Khai thác thông tin mục 1.c, H.4.1 SGK, nhận xét sự phân bố tài nguyên khoáng sản ở nước ta. Xác định nơi phân bố một số khoáng sản chính ở nước ta.</a:t>
            </a:r>
            <a:endParaRPr lang="en-US" sz="2800" b="1" i="1" dirty="0">
              <a:solidFill>
                <a:srgbClr val="0000FF"/>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a:fillRect/>
          </a:stretch>
        </p:blipFill>
        <p:spPr>
          <a:xfrm>
            <a:off x="147522" y="2021859"/>
            <a:ext cx="1000415" cy="1086860"/>
          </a:xfrm>
          <a:prstGeom prst="rect">
            <a:avLst/>
          </a:prstGeom>
        </p:spPr>
      </p:pic>
      <p:pic>
        <p:nvPicPr>
          <p:cNvPr id="19" name="Picture 18" descr="C:\Users\Administrator\Desktop\Ảnh GA 8\H.4.1.jpg"/>
          <p:cNvPicPr/>
          <p:nvPr/>
        </p:nvPicPr>
        <p:blipFill>
          <a:blip r:embed="rId4"/>
          <a:srcRect/>
          <a:stretch>
            <a:fillRect/>
          </a:stretch>
        </p:blipFill>
        <p:spPr bwMode="auto">
          <a:xfrm>
            <a:off x="7782039" y="1161144"/>
            <a:ext cx="4352700" cy="5640389"/>
          </a:xfrm>
          <a:prstGeom prst="rect">
            <a:avLst/>
          </a:prstGeom>
          <a:ln>
            <a:noFill/>
          </a:ln>
          <a:effectLst>
            <a:outerShdw blurRad="292100" dist="139700" dir="2700000" algn="tl" rotWithShape="0">
              <a:srgbClr val="333333">
                <a:alpha val="65000"/>
              </a:srgbClr>
            </a:outerShdw>
          </a:effectLst>
        </p:spPr>
      </p:pic>
      <p:sp>
        <p:nvSpPr>
          <p:cNvPr id="16" name="Rectangle: Rounded Corners 7"/>
          <p:cNvSpPr/>
          <p:nvPr/>
        </p:nvSpPr>
        <p:spPr>
          <a:xfrm>
            <a:off x="460915" y="3036278"/>
            <a:ext cx="7197752" cy="1927609"/>
          </a:xfrm>
          <a:prstGeom prst="roundRect">
            <a:avLst/>
          </a:prstGeom>
          <a:solidFill>
            <a:schemeClr val="bg1"/>
          </a:solid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200">
              <a:lnSpc>
                <a:spcPct val="130000"/>
              </a:lnSpc>
              <a:defRPr/>
            </a:pP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Mặc</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dù</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phân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bố</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rộng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khắp</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cả</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nước</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nhưng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em</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có</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biết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phần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lớn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khoáng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sản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nước</a:t>
            </a:r>
            <a:r>
              <a:rPr lang="en-US" sz="2800" b="1" i="1" dirty="0">
                <a:solidFill>
                  <a:srgbClr val="0000FF"/>
                </a:solidFill>
                <a:latin typeface="Times New Roman" panose="02020603050405020304" pitchFamily="18" charset="0"/>
                <a:cs typeface="Times New Roman" panose="02020603050405020304" pitchFamily="18" charset="0"/>
              </a:rPr>
              <a:t> ta </a:t>
            </a:r>
            <a:r>
              <a:rPr lang="en-US" sz="2800" b="1" i="1" dirty="0" err="1">
                <a:solidFill>
                  <a:srgbClr val="0000FF"/>
                </a:solidFill>
                <a:latin typeface="Times New Roman" panose="02020603050405020304" pitchFamily="18" charset="0"/>
                <a:cs typeface="Times New Roman" panose="02020603050405020304" pitchFamily="18" charset="0"/>
              </a:rPr>
              <a:t>phân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bố</a:t>
            </a:r>
            <a:r>
              <a:rPr lang="en-US" sz="2800" b="1" i="1" dirty="0">
                <a:solidFill>
                  <a:srgbClr val="0000FF"/>
                </a:solidFill>
                <a:latin typeface="Times New Roman" panose="02020603050405020304" pitchFamily="18" charset="0"/>
                <a:cs typeface="Times New Roman" panose="02020603050405020304" pitchFamily="18" charset="0"/>
              </a:rPr>
              <a:t> ở </a:t>
            </a:r>
            <a:r>
              <a:rPr lang="en-US" sz="2800" b="1" i="1" dirty="0" err="1">
                <a:solidFill>
                  <a:srgbClr val="0000FF"/>
                </a:solidFill>
                <a:latin typeface="Times New Roman" panose="02020603050405020304" pitchFamily="18" charset="0"/>
                <a:cs typeface="Times New Roman" panose="02020603050405020304" pitchFamily="18" charset="0"/>
              </a:rPr>
              <a:t>những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miền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nào</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Tại</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sao</a:t>
            </a:r>
            <a:r>
              <a:rPr lang="en-US" sz="2800" b="1" i="1" dirty="0">
                <a:solidFill>
                  <a:srgbClr val="0000FF"/>
                </a:solidFill>
                <a:latin typeface="Times New Roman" panose="02020603050405020304" pitchFamily="18" charset="0"/>
                <a:cs typeface="Times New Roman" panose="02020603050405020304" pitchFamily="18" charset="0"/>
              </a:rPr>
              <a:t>?</a:t>
            </a:r>
          </a:p>
        </p:txBody>
      </p:sp>
      <p:pic>
        <p:nvPicPr>
          <p:cNvPr id="20" name="Picture 19"/>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a:fillRect/>
          </a:stretch>
        </p:blipFill>
        <p:spPr>
          <a:xfrm>
            <a:off x="299922" y="2174259"/>
            <a:ext cx="1000415" cy="1086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ppt_x</p:attrName>
                                        </p:attrNameLst>
                                      </p:cBhvr>
                                      <p:tavLst>
                                        <p:tav tm="0">
                                          <p:val>
                                            <p:strVal val="#ppt_x-.2"/>
                                          </p:val>
                                        </p:tav>
                                        <p:tav tm="100000">
                                          <p:val>
                                            <p:strVal val="#ppt_x"/>
                                          </p:val>
                                        </p:tav>
                                      </p:tavLst>
                                    </p:anim>
                                    <p:anim calcmode="lin" valueType="num">
                                      <p:cBhvr>
                                        <p:cTn id="3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0"/>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ppt_x</p:attrName>
                                        </p:attrNameLst>
                                      </p:cBhvr>
                                      <p:tavLst>
                                        <p:tav tm="0">
                                          <p:val>
                                            <p:strVal val="#ppt_x-.2"/>
                                          </p:val>
                                        </p:tav>
                                        <p:tav tm="100000">
                                          <p:val>
                                            <p:strVal val="#ppt_x"/>
                                          </p:val>
                                        </p:tav>
                                      </p:tavLst>
                                    </p:anim>
                                    <p:anim calcmode="lin" valueType="num">
                                      <p:cBhvr>
                                        <p:cTn id="3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20"/>
                                        </p:tgtEl>
                                        <p:attrNameLst>
                                          <p:attrName>ppt_x</p:attrName>
                                        </p:attrNameLst>
                                      </p:cBhvr>
                                      <p:tavLst>
                                        <p:tav tm="0">
                                          <p:val>
                                            <p:strVal val="ppt_x"/>
                                          </p:val>
                                        </p:tav>
                                        <p:tav tm="100000">
                                          <p:val>
                                            <p:strVal val="ppt_x-.2"/>
                                          </p:val>
                                        </p:tav>
                                      </p:tavLst>
                                    </p:anim>
                                    <p:anim calcmode="lin" valueType="num">
                                      <p:cBhvr>
                                        <p:cTn id="43" dur="1000"/>
                                        <p:tgtEl>
                                          <p:spTgt spid="20"/>
                                        </p:tgtEl>
                                        <p:attrNameLst>
                                          <p:attrName>ppt_y</p:attrName>
                                        </p:attrNameLst>
                                      </p:cBhvr>
                                      <p:tavLst>
                                        <p:tav tm="0">
                                          <p:val>
                                            <p:strVal val="ppt_y"/>
                                          </p:val>
                                        </p:tav>
                                        <p:tav tm="100000">
                                          <p:val>
                                            <p:strVal val="ppt_y"/>
                                          </p:val>
                                        </p:tav>
                                      </p:tavLst>
                                    </p:anim>
                                    <p:animEffect transition="out" filter="fade">
                                      <p:cBhvr>
                                        <p:cTn id="44" dur="1000"/>
                                        <p:tgtEl>
                                          <p:spTgt spid="20"/>
                                        </p:tgtEl>
                                      </p:cBhvr>
                                    </p:animEffect>
                                    <p:set>
                                      <p:cBhvr>
                                        <p:cTn id="45" dur="1" fill="hold">
                                          <p:stCondLst>
                                            <p:cond delay="999"/>
                                          </p:stCondLst>
                                        </p:cTn>
                                        <p:tgtEl>
                                          <p:spTgt spid="20"/>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6"/>
                                        </p:tgtEl>
                                        <p:attrNameLst>
                                          <p:attrName>ppt_x</p:attrName>
                                        </p:attrNameLst>
                                      </p:cBhvr>
                                      <p:tavLst>
                                        <p:tav tm="0">
                                          <p:val>
                                            <p:strVal val="ppt_x"/>
                                          </p:val>
                                        </p:tav>
                                        <p:tav tm="100000">
                                          <p:val>
                                            <p:strVal val="ppt_x-.2"/>
                                          </p:val>
                                        </p:tav>
                                      </p:tavLst>
                                    </p:anim>
                                    <p:anim calcmode="lin" valueType="num">
                                      <p:cBhvr>
                                        <p:cTn id="48" dur="1000"/>
                                        <p:tgtEl>
                                          <p:spTgt spid="16"/>
                                        </p:tgtEl>
                                        <p:attrNameLst>
                                          <p:attrName>ppt_y</p:attrName>
                                        </p:attrNameLst>
                                      </p:cBhvr>
                                      <p:tavLst>
                                        <p:tav tm="0">
                                          <p:val>
                                            <p:strVal val="ppt_y"/>
                                          </p:val>
                                        </p:tav>
                                        <p:tav tm="100000">
                                          <p:val>
                                            <p:strVal val="ppt_y"/>
                                          </p:val>
                                        </p:tav>
                                      </p:tavLst>
                                    </p:anim>
                                    <p:animEffect transition="out" filter="fade">
                                      <p:cBhvr>
                                        <p:cTn id="49" dur="1000"/>
                                        <p:tgtEl>
                                          <p:spTgt spid="16"/>
                                        </p:tgtEl>
                                      </p:cBhvr>
                                    </p:animEffect>
                                    <p:set>
                                      <p:cBhvr>
                                        <p:cTn id="50"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08F6-2439-E7C0-1454-3B8FAE6C0583}"/>
              </a:ext>
            </a:extLst>
          </p:cNvPr>
          <p:cNvSpPr>
            <a:spLocks noGrp="1"/>
          </p:cNvSpPr>
          <p:nvPr/>
        </p:nvSpPr>
        <p:spPr>
          <a:xfrm>
            <a:off x="2671373" y="696037"/>
            <a:ext cx="6090490" cy="736979"/>
          </a:xfrm>
          <a:prstGeom prst="rect">
            <a:avLst/>
          </a:prstGeom>
          <a:solidFill>
            <a:srgbClr val="00B050"/>
          </a:solidFill>
        </p:spPr>
        <p:txBody>
          <a:bodyPr vert="horz" lIns="68580" tIns="34290" rIns="68580" bIns="3429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dirty="0">
                <a:solidFill>
                  <a:srgbClr val="FFFF00"/>
                </a:solidFill>
                <a:latin typeface="Times New Roman" panose="02020603050405020304" pitchFamily="18" charset="0"/>
                <a:cs typeface="Times New Roman" panose="02020603050405020304" pitchFamily="18" charset="0"/>
              </a:rPr>
              <a:t>KIỂM TRA BÀI CŨ</a:t>
            </a:r>
          </a:p>
        </p:txBody>
      </p:sp>
      <p:sp>
        <p:nvSpPr>
          <p:cNvPr id="3" name="Title 1">
            <a:extLst>
              <a:ext uri="{FF2B5EF4-FFF2-40B4-BE49-F238E27FC236}">
                <a16:creationId xmlns:a16="http://schemas.microsoft.com/office/drawing/2014/main" id="{38DB14E0-F253-153D-354D-0CC21DC6A993}"/>
              </a:ext>
            </a:extLst>
          </p:cNvPr>
          <p:cNvSpPr>
            <a:spLocks noGrp="1"/>
          </p:cNvSpPr>
          <p:nvPr/>
        </p:nvSpPr>
        <p:spPr>
          <a:xfrm>
            <a:off x="3299170" y="2556677"/>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Times New Roman" panose="02020603050405020304" pitchFamily="18" charset="0"/>
                <a:cs typeface="Times New Roman" panose="02020603050405020304" pitchFamily="18" charset="0"/>
              </a:rPr>
              <a:t>Trả</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lời</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nhanh</a:t>
            </a:r>
            <a:endParaRPr lang="en-US" sz="35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731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1" y="-36349"/>
            <a:ext cx="12190413" cy="1107994"/>
          </a:xfrm>
          <a:prstGeom prst="rect">
            <a:avLst/>
          </a:prstGeom>
          <a:noFill/>
        </p:spPr>
        <p:txBody>
          <a:bodyPr wrap="square" lIns="91438" tIns="45719" rIns="91438" bIns="45719" rtlCol="0">
            <a:spAutoFit/>
          </a:bodyPr>
          <a:lstStyle/>
          <a:p>
            <a:pPr algn="ctr"/>
            <a:r>
              <a:rPr lang="en-US" sz="3300" b="1" dirty="0" err="1">
                <a:solidFill>
                  <a:srgbClr val="007A37"/>
                </a:solidFill>
                <a:latin typeface="Times New Roman" panose="02020603050405020304" pitchFamily="18" charset="0"/>
                <a:cs typeface="Times New Roman" panose="02020603050405020304" pitchFamily="18" charset="0"/>
              </a:rPr>
              <a:t>Bài</a:t>
            </a:r>
            <a:r>
              <a:rPr lang="en-US" sz="3300" b="1" dirty="0">
                <a:solidFill>
                  <a:srgbClr val="007A37"/>
                </a:solidFill>
                <a:latin typeface="Times New Roman" panose="02020603050405020304" pitchFamily="18" charset="0"/>
                <a:cs typeface="Times New Roman" panose="02020603050405020304" pitchFamily="18" charset="0"/>
              </a:rPr>
              <a:t> 4. ĐẶC ĐIỂM CHUNG CỦA TÀI NGUYÊN KHOÁNG SẢN,</a:t>
            </a:r>
          </a:p>
          <a:p>
            <a:pPr algn="ctr"/>
            <a:r>
              <a:rPr lang="en-US" sz="3300" b="1" dirty="0">
                <a:solidFill>
                  <a:srgbClr val="007A37"/>
                </a:solidFill>
                <a:latin typeface="Times New Roman" panose="02020603050405020304" pitchFamily="18" charset="0"/>
                <a:cs typeface="Times New Roman" panose="02020603050405020304" pitchFamily="18" charset="0"/>
              </a:rPr>
              <a:t>SỬ DỤNG HỢP LÍ TÀI NGUYÊN KHOÁNG SẢN</a:t>
            </a:r>
          </a:p>
        </p:txBody>
      </p:sp>
      <p:sp>
        <p:nvSpPr>
          <p:cNvPr id="15" name="Rectangle 14"/>
          <p:cNvSpPr/>
          <p:nvPr/>
        </p:nvSpPr>
        <p:spPr>
          <a:xfrm>
            <a:off x="-80587" y="1071361"/>
            <a:ext cx="7501986" cy="984883"/>
          </a:xfrm>
          <a:prstGeom prst="rect">
            <a:avLst/>
          </a:prstGeom>
        </p:spPr>
        <p:txBody>
          <a:bodyPr wrap="none" lIns="91438" tIns="45719" rIns="91438" bIns="45719">
            <a:spAutoFit/>
          </a:bodyPr>
          <a:lstStyle/>
          <a:p>
            <a:pPr algn="just"/>
            <a:r>
              <a:rPr lang="en-US" sz="3000" b="1" u="sng" dirty="0">
                <a:solidFill>
                  <a:srgbClr val="002060"/>
                </a:solidFill>
                <a:latin typeface="Times New Roman" panose="02020603050405020304" pitchFamily="18" charset="0"/>
                <a:cs typeface="Times New Roman" panose="02020603050405020304" pitchFamily="18" charset="0"/>
              </a:rPr>
              <a:t>1. </a:t>
            </a:r>
            <a:r>
              <a:rPr lang="en-US" sz="3000" b="1" u="sng" dirty="0" err="1">
                <a:solidFill>
                  <a:srgbClr val="002060"/>
                </a:solidFill>
                <a:latin typeface="Times New Roman" panose="02020603050405020304" pitchFamily="18" charset="0"/>
                <a:cs typeface="Times New Roman" panose="02020603050405020304" pitchFamily="18" charset="0"/>
              </a:rPr>
              <a:t>Đặc</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điểm</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chung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của</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khoáng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sản</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Việt</a:t>
            </a:r>
            <a:r>
              <a:rPr lang="en-US" sz="3000" b="1" u="sng" dirty="0">
                <a:solidFill>
                  <a:srgbClr val="002060"/>
                </a:solidFill>
                <a:latin typeface="Times New Roman" panose="02020603050405020304" pitchFamily="18" charset="0"/>
                <a:cs typeface="Times New Roman" panose="02020603050405020304" pitchFamily="18" charset="0"/>
              </a:rPr>
              <a:t> Nam</a:t>
            </a:r>
          </a:p>
          <a:p>
            <a:pPr algn="just"/>
            <a:r>
              <a:rPr lang="en-US" sz="2800" b="1" i="1" u="sng" dirty="0">
                <a:solidFill>
                  <a:srgbClr val="002060"/>
                </a:solidFill>
                <a:latin typeface="Times New Roman" panose="02020603050405020304" pitchFamily="18" charset="0"/>
                <a:cs typeface="Times New Roman" panose="02020603050405020304" pitchFamily="18" charset="0"/>
              </a:rPr>
              <a:t>c. </a:t>
            </a:r>
            <a:r>
              <a:rPr lang="en-US" sz="2800" b="1" i="1" u="sng" dirty="0" err="1">
                <a:solidFill>
                  <a:srgbClr val="002060"/>
                </a:solidFill>
                <a:latin typeface="Times New Roman" panose="02020603050405020304" pitchFamily="18" charset="0"/>
                <a:cs typeface="Times New Roman" panose="02020603050405020304" pitchFamily="18" charset="0"/>
              </a:rPr>
              <a:t>Khoáng</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sản</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phân</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bố</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tương</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đối</a:t>
            </a:r>
            <a:r>
              <a:rPr lang="en-US" sz="2800" b="1" i="1" u="sng" dirty="0">
                <a:solidFill>
                  <a:srgbClr val="002060"/>
                </a:solidFill>
                <a:latin typeface="Times New Roman" panose="02020603050405020304" pitchFamily="18" charset="0"/>
                <a:cs typeface="Times New Roman" panose="02020603050405020304" pitchFamily="18" charset="0"/>
              </a:rPr>
              <a:t> </a:t>
            </a:r>
            <a:r>
              <a:rPr lang="en-US" sz="2800" b="1" i="1" u="sng" dirty="0" err="1">
                <a:solidFill>
                  <a:srgbClr val="002060"/>
                </a:solidFill>
                <a:latin typeface="Times New Roman" panose="02020603050405020304" pitchFamily="18" charset="0"/>
                <a:cs typeface="Times New Roman" panose="02020603050405020304" pitchFamily="18" charset="0"/>
              </a:rPr>
              <a:t>rộng</a:t>
            </a:r>
            <a:endParaRPr lang="en-US" sz="2800" b="1" i="1" u="sng" dirty="0">
              <a:solidFill>
                <a:srgbClr val="002060"/>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89459" y="1038882"/>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1"/>
          <p:cNvSpPr>
            <a:spLocks noChangeArrowheads="1"/>
          </p:cNvSpPr>
          <p:nvPr/>
        </p:nvSpPr>
        <p:spPr bwMode="auto">
          <a:xfrm>
            <a:off x="89459" y="2351201"/>
            <a:ext cx="11480805" cy="1948995"/>
          </a:xfrm>
          <a:prstGeom prst="rect">
            <a:avLst/>
          </a:prstGeom>
          <a:noFill/>
          <a:ln w="9525">
            <a:noFill/>
            <a:miter lim="800000"/>
          </a:ln>
          <a:effectLst/>
        </p:spPr>
        <p:txBody>
          <a:bodyPr vert="horz" wrap="square" lIns="91440" tIns="45720" rIns="91440" bIns="45720" numCol="1" anchor="ctr" anchorCtr="0" compatLnSpc="1">
            <a:spAutoFit/>
          </a:bodyPr>
          <a:lstStyle/>
          <a:p>
            <a:pPr algn="just">
              <a:lnSpc>
                <a:spcPct val="13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khắp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a:t>
            </a:r>
          </a:p>
          <a:p>
            <a:pPr algn="just">
              <a:lnSpc>
                <a:spcPct val="130000"/>
              </a:lnSpc>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1" y="-36349"/>
            <a:ext cx="12190413" cy="1107994"/>
          </a:xfrm>
          <a:prstGeom prst="rect">
            <a:avLst/>
          </a:prstGeom>
          <a:noFill/>
        </p:spPr>
        <p:txBody>
          <a:bodyPr wrap="square" lIns="91438" tIns="45719" rIns="91438" bIns="45719" rtlCol="0">
            <a:spAutoFit/>
          </a:bodyPr>
          <a:lstStyle/>
          <a:p>
            <a:pPr algn="ctr"/>
            <a:r>
              <a:rPr lang="en-US" sz="3300" b="1">
                <a:solidFill>
                  <a:srgbClr val="007A37"/>
                </a:solidFill>
                <a:latin typeface="Times New Roman" panose="02020603050405020304" pitchFamily="18" charset="0"/>
                <a:cs typeface="Times New Roman" panose="02020603050405020304" pitchFamily="18" charset="0"/>
              </a:rPr>
              <a:t>Bài 3. ĐẶC ĐIỂM CHUNG CỦA TÀI NGUYÊN KHOÁNG SẢN,</a:t>
            </a:r>
          </a:p>
          <a:p>
            <a:pPr algn="ctr"/>
            <a:r>
              <a:rPr lang="en-US" sz="3300" b="1">
                <a:solidFill>
                  <a:srgbClr val="007A37"/>
                </a:solidFill>
                <a:latin typeface="Times New Roman" panose="02020603050405020304" pitchFamily="18" charset="0"/>
                <a:cs typeface="Times New Roman" panose="02020603050405020304" pitchFamily="18" charset="0"/>
              </a:rPr>
              <a:t>SỬ DỤNG HỢP LÍ TÀI NGUYÊN KHOÁNG SẢN</a:t>
            </a:r>
          </a:p>
        </p:txBody>
      </p:sp>
      <p:sp>
        <p:nvSpPr>
          <p:cNvPr id="15" name="Rectangle 14"/>
          <p:cNvSpPr/>
          <p:nvPr/>
        </p:nvSpPr>
        <p:spPr>
          <a:xfrm>
            <a:off x="-80587" y="1071361"/>
            <a:ext cx="7501986" cy="984883"/>
          </a:xfrm>
          <a:prstGeom prst="rect">
            <a:avLst/>
          </a:prstGeom>
        </p:spPr>
        <p:txBody>
          <a:bodyPr wrap="none" lIns="91438" tIns="45719" rIns="91438" bIns="45719">
            <a:spAutoFit/>
          </a:bodyPr>
          <a:lstStyle/>
          <a:p>
            <a:pPr algn="just"/>
            <a:r>
              <a:rPr lang="en-US" sz="3000" b="1" u="sng">
                <a:solidFill>
                  <a:srgbClr val="002060"/>
                </a:solidFill>
                <a:latin typeface="Times New Roman" panose="02020603050405020304" pitchFamily="18" charset="0"/>
                <a:cs typeface="Times New Roman" panose="02020603050405020304" pitchFamily="18" charset="0"/>
              </a:rPr>
              <a:t>1. Đặc điểm chung của khoáng sản Việt Nam</a:t>
            </a:r>
          </a:p>
          <a:p>
            <a:pPr algn="just"/>
            <a:r>
              <a:rPr lang="en-US" sz="2800" b="1" i="1" u="sng">
                <a:solidFill>
                  <a:srgbClr val="002060"/>
                </a:solidFill>
                <a:latin typeface="Times New Roman" panose="02020603050405020304" pitchFamily="18" charset="0"/>
                <a:cs typeface="Times New Roman" panose="02020603050405020304" pitchFamily="18" charset="0"/>
              </a:rPr>
              <a:t>c. Khoáng sản phân bố tương đối rộng</a:t>
            </a:r>
          </a:p>
        </p:txBody>
      </p:sp>
      <p:cxnSp>
        <p:nvCxnSpPr>
          <p:cNvPr id="13" name="Straight Connector 12"/>
          <p:cNvCxnSpPr/>
          <p:nvPr/>
        </p:nvCxnSpPr>
        <p:spPr>
          <a:xfrm>
            <a:off x="89459" y="1038882"/>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Picture 18" descr="C:\Users\Administrator\Desktop\Ảnh GA 8\H.4.1.jpg"/>
          <p:cNvPicPr/>
          <p:nvPr/>
        </p:nvPicPr>
        <p:blipFill>
          <a:blip r:embed="rId3"/>
          <a:srcRect/>
          <a:stretch>
            <a:fillRect/>
          </a:stretch>
        </p:blipFill>
        <p:spPr bwMode="auto">
          <a:xfrm>
            <a:off x="7782039" y="1161144"/>
            <a:ext cx="4352700" cy="5640389"/>
          </a:xfrm>
          <a:prstGeom prst="rect">
            <a:avLst/>
          </a:prstGeom>
          <a:ln>
            <a:noFill/>
          </a:ln>
          <a:effectLst>
            <a:outerShdw blurRad="292100" dist="139700" dir="2700000" algn="tl" rotWithShape="0">
              <a:srgbClr val="333333">
                <a:alpha val="65000"/>
              </a:srgbClr>
            </a:outerShdw>
          </a:effectLst>
        </p:spPr>
      </p:pic>
      <p:sp>
        <p:nvSpPr>
          <p:cNvPr id="10" name="Rectangle: Rounded Corners 7"/>
          <p:cNvSpPr/>
          <p:nvPr/>
        </p:nvSpPr>
        <p:spPr>
          <a:xfrm>
            <a:off x="116958" y="2622612"/>
            <a:ext cx="7424725" cy="2139678"/>
          </a:xfrm>
          <a:prstGeom prst="roundRect">
            <a:avLst/>
          </a:prstGeom>
          <a:solidFill>
            <a:schemeClr val="bg1"/>
          </a:solid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200">
              <a:lnSpc>
                <a:spcPct val="130000"/>
              </a:lnSpc>
              <a:defRPr/>
            </a:pPr>
            <a:r>
              <a:rPr lang="en-US" sz="2800" b="1" i="1">
                <a:solidFill>
                  <a:srgbClr val="0000FF"/>
                </a:solidFill>
                <a:latin typeface="Times New Roman" panose="02020603050405020304" pitchFamily="18" charset="0"/>
                <a:cs typeface="Times New Roman" panose="02020603050405020304" pitchFamily="18" charset="0"/>
              </a:rPr>
              <a:t>        </a:t>
            </a:r>
            <a:r>
              <a:rPr lang="en-US" sz="2800" b="1" i="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Hãy </a:t>
            </a:r>
            <a:r>
              <a:rPr lang="vi-VN" sz="2800" b="1" i="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lên bảng kể tên và xác định nơi phân bố một số khoáng sản chính ở nước ta</a:t>
            </a:r>
            <a:r>
              <a:rPr lang="en-US" sz="2800" b="1" i="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 khoáng sản chủ yếu ở Việt Nam</a:t>
            </a:r>
            <a:r>
              <a:rPr lang="en-US" sz="2800" b="1" i="1">
                <a:solidFill>
                  <a:srgbClr val="0000FF"/>
                </a:solidFill>
                <a:latin typeface="Times New Roman" panose="02020603050405020304" pitchFamily="18" charset="0"/>
                <a:cs typeface="Times New Roman" panose="02020603050405020304" pitchFamily="18" charset="0"/>
              </a:rPr>
              <a:t>.</a:t>
            </a:r>
            <a:endParaRPr lang="en-US" sz="2800" b="1" i="1" dirty="0">
              <a:solidFill>
                <a:srgbClr val="0000FF"/>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a:fillRect/>
          </a:stretch>
        </p:blipFill>
        <p:spPr>
          <a:xfrm>
            <a:off x="16896" y="2021845"/>
            <a:ext cx="1000415" cy="1086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1"/>
                                        </p:tgtEl>
                                        <p:attrNameLst>
                                          <p:attrName>ppt_x</p:attrName>
                                        </p:attrNameLst>
                                      </p:cBhvr>
                                      <p:tavLst>
                                        <p:tav tm="0">
                                          <p:val>
                                            <p:strVal val="ppt_x"/>
                                          </p:val>
                                        </p:tav>
                                        <p:tav tm="100000">
                                          <p:val>
                                            <p:strVal val="ppt_x-.2"/>
                                          </p:val>
                                        </p:tav>
                                      </p:tavLst>
                                    </p:anim>
                                    <p:anim calcmode="lin" valueType="num">
                                      <p:cBhvr>
                                        <p:cTn id="19" dur="1000"/>
                                        <p:tgtEl>
                                          <p:spTgt spid="11"/>
                                        </p:tgtEl>
                                        <p:attrNameLst>
                                          <p:attrName>ppt_y</p:attrName>
                                        </p:attrNameLst>
                                      </p:cBhvr>
                                      <p:tavLst>
                                        <p:tav tm="0">
                                          <p:val>
                                            <p:strVal val="ppt_y"/>
                                          </p:val>
                                        </p:tav>
                                        <p:tav tm="100000">
                                          <p:val>
                                            <p:strVal val="ppt_y"/>
                                          </p:val>
                                        </p:tav>
                                      </p:tavLst>
                                    </p:anim>
                                    <p:animEffect transition="out" filter="fade">
                                      <p:cBhvr>
                                        <p:cTn id="20" dur="1000"/>
                                        <p:tgtEl>
                                          <p:spTgt spid="11"/>
                                        </p:tgtEl>
                                      </p:cBhvr>
                                    </p:animEffect>
                                    <p:set>
                                      <p:cBhvr>
                                        <p:cTn id="21" dur="1" fill="hold">
                                          <p:stCondLst>
                                            <p:cond delay="999"/>
                                          </p:stCondLst>
                                        </p:cTn>
                                        <p:tgtEl>
                                          <p:spTgt spid="11"/>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0"/>
                                        </p:tgtEl>
                                        <p:attrNameLst>
                                          <p:attrName>ppt_x</p:attrName>
                                        </p:attrNameLst>
                                      </p:cBhvr>
                                      <p:tavLst>
                                        <p:tav tm="0">
                                          <p:val>
                                            <p:strVal val="ppt_x"/>
                                          </p:val>
                                        </p:tav>
                                        <p:tav tm="100000">
                                          <p:val>
                                            <p:strVal val="ppt_x-.2"/>
                                          </p:val>
                                        </p:tav>
                                      </p:tavLst>
                                    </p:anim>
                                    <p:anim calcmode="lin" valueType="num">
                                      <p:cBhvr>
                                        <p:cTn id="24" dur="1000"/>
                                        <p:tgtEl>
                                          <p:spTgt spid="10"/>
                                        </p:tgtEl>
                                        <p:attrNameLst>
                                          <p:attrName>ppt_y</p:attrName>
                                        </p:attrNameLst>
                                      </p:cBhvr>
                                      <p:tavLst>
                                        <p:tav tm="0">
                                          <p:val>
                                            <p:strVal val="ppt_y"/>
                                          </p:val>
                                        </p:tav>
                                        <p:tav tm="100000">
                                          <p:val>
                                            <p:strVal val="ppt_y"/>
                                          </p:val>
                                        </p:tav>
                                      </p:tavLst>
                                    </p:anim>
                                    <p:animEffect transition="out" filter="fade">
                                      <p:cBhvr>
                                        <p:cTn id="25" dur="1000"/>
                                        <p:tgtEl>
                                          <p:spTgt spid="10"/>
                                        </p:tgtEl>
                                      </p:cBhvr>
                                    </p:animEffect>
                                    <p:set>
                                      <p:cBhvr>
                                        <p:cTn id="26"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istrator\Desktop\Ảnh GA 8\H.4.1.jpg">
            <a:extLst>
              <a:ext uri="{FF2B5EF4-FFF2-40B4-BE49-F238E27FC236}">
                <a16:creationId xmlns:a16="http://schemas.microsoft.com/office/drawing/2014/main" id="{2CBA151F-55F4-2B51-9A11-162EB4ED7593}"/>
              </a:ext>
            </a:extLst>
          </p:cNvPr>
          <p:cNvPicPr/>
          <p:nvPr/>
        </p:nvPicPr>
        <p:blipFill>
          <a:blip r:embed="rId2"/>
          <a:srcRect/>
          <a:stretch>
            <a:fillRect/>
          </a:stretch>
        </p:blipFill>
        <p:spPr bwMode="auto">
          <a:xfrm>
            <a:off x="2773311" y="0"/>
            <a:ext cx="6520814" cy="6859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6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81" y="-36349"/>
            <a:ext cx="12190413" cy="1077216"/>
          </a:xfrm>
          <a:prstGeom prst="rect">
            <a:avLst/>
          </a:prstGeom>
          <a:noFill/>
        </p:spPr>
        <p:txBody>
          <a:bodyPr wrap="square" lIns="91438" tIns="45719" rIns="91438" bIns="45719" rtlCol="0">
            <a:spAutoFit/>
          </a:bodyPr>
          <a:lstStyle/>
          <a:p>
            <a:pPr algn="ctr"/>
            <a:r>
              <a:rPr lang="en-US" sz="3200" b="1" dirty="0" err="1">
                <a:solidFill>
                  <a:srgbClr val="007A37"/>
                </a:solidFill>
                <a:latin typeface="Times New Roman" panose="02020603050405020304" pitchFamily="18" charset="0"/>
                <a:cs typeface="Times New Roman" panose="02020603050405020304" pitchFamily="18" charset="0"/>
              </a:rPr>
              <a:t>Tiết</a:t>
            </a:r>
            <a:r>
              <a:rPr lang="en-US" sz="3200" b="1" dirty="0">
                <a:solidFill>
                  <a:srgbClr val="007A37"/>
                </a:solidFill>
                <a:latin typeface="Times New Roman" panose="02020603050405020304" pitchFamily="18" charset="0"/>
                <a:cs typeface="Times New Roman" panose="02020603050405020304" pitchFamily="18" charset="0"/>
              </a:rPr>
              <a:t> 11. </a:t>
            </a:r>
            <a:r>
              <a:rPr lang="en-US" sz="3200" b="1" dirty="0" err="1">
                <a:solidFill>
                  <a:srgbClr val="007A37"/>
                </a:solidFill>
                <a:latin typeface="Times New Roman" panose="02020603050405020304" pitchFamily="18" charset="0"/>
                <a:cs typeface="Times New Roman" panose="02020603050405020304" pitchFamily="18" charset="0"/>
              </a:rPr>
              <a:t>Bài</a:t>
            </a:r>
            <a:r>
              <a:rPr lang="en-US" sz="3200" b="1" dirty="0">
                <a:solidFill>
                  <a:srgbClr val="007A37"/>
                </a:solidFill>
                <a:latin typeface="Times New Roman" panose="02020603050405020304" pitchFamily="18" charset="0"/>
                <a:cs typeface="Times New Roman" panose="02020603050405020304" pitchFamily="18" charset="0"/>
              </a:rPr>
              <a:t> 4. ĐẶC ĐIỂM CHUNG CỦA TÀI NGUYÊN KHOÁNG </a:t>
            </a:r>
            <a:r>
              <a:rPr lang="en-US" sz="3200" b="1">
                <a:solidFill>
                  <a:srgbClr val="007A37"/>
                </a:solidFill>
                <a:latin typeface="Times New Roman" panose="02020603050405020304" pitchFamily="18" charset="0"/>
                <a:cs typeface="Times New Roman" panose="02020603050405020304" pitchFamily="18" charset="0"/>
              </a:rPr>
              <a:t>SẢN, SỬ </a:t>
            </a:r>
            <a:r>
              <a:rPr lang="en-US" sz="3200" b="1" dirty="0">
                <a:solidFill>
                  <a:srgbClr val="007A37"/>
                </a:solidFill>
                <a:latin typeface="Times New Roman" panose="02020603050405020304" pitchFamily="18" charset="0"/>
                <a:cs typeface="Times New Roman" panose="02020603050405020304" pitchFamily="18" charset="0"/>
              </a:rPr>
              <a:t>DỤNG HỢP LÍ TÀI NGUYÊN KHOÁNG SẢN</a:t>
            </a:r>
          </a:p>
        </p:txBody>
      </p:sp>
      <p:sp>
        <p:nvSpPr>
          <p:cNvPr id="15" name="Rectangle 14"/>
          <p:cNvSpPr/>
          <p:nvPr/>
        </p:nvSpPr>
        <p:spPr>
          <a:xfrm>
            <a:off x="-50644" y="1071360"/>
            <a:ext cx="6768195" cy="553996"/>
          </a:xfrm>
          <a:prstGeom prst="rect">
            <a:avLst/>
          </a:prstGeom>
        </p:spPr>
        <p:txBody>
          <a:bodyPr wrap="none" lIns="91438" tIns="45719" rIns="91438" bIns="45719">
            <a:spAutoFit/>
          </a:bodyPr>
          <a:lstStyle/>
          <a:p>
            <a:pPr algn="just"/>
            <a:r>
              <a:rPr lang="en-US" sz="3000" b="1" u="sng" dirty="0">
                <a:solidFill>
                  <a:srgbClr val="002060"/>
                </a:solidFill>
                <a:latin typeface="Times New Roman" panose="02020603050405020304" pitchFamily="18" charset="0"/>
                <a:cs typeface="Times New Roman" panose="02020603050405020304" pitchFamily="18" charset="0"/>
              </a:rPr>
              <a:t>2. </a:t>
            </a:r>
            <a:r>
              <a:rPr lang="en-US" sz="3000" b="1" u="sng" dirty="0" err="1">
                <a:solidFill>
                  <a:srgbClr val="002060"/>
                </a:solidFill>
                <a:latin typeface="Times New Roman" panose="02020603050405020304" pitchFamily="18" charset="0"/>
                <a:cs typeface="Times New Roman" panose="02020603050405020304" pitchFamily="18" charset="0"/>
              </a:rPr>
              <a:t>Sử</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dụng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hợp</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lí</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tài</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nguyên</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khoáng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sản</a:t>
            </a:r>
            <a:endParaRPr lang="en-US" sz="2800" b="1" i="1" u="sng" dirty="0">
              <a:solidFill>
                <a:srgbClr val="002060"/>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89459" y="1038882"/>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2" descr="El Trabajo Pareja El Amor Dia De San Valentin, De, Colega, Fácil PNG y PSD  para Descargar Gratis | Png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2" y="1966627"/>
            <a:ext cx="1418287" cy="14188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451179" y="2810882"/>
            <a:ext cx="10465002" cy="1125673"/>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a:solidFill>
                  <a:srgbClr val="0000FF"/>
                </a:solidFill>
                <a:latin typeface="Times New Roman" panose="02020603050405020304" pitchFamily="18" charset="0"/>
                <a:cs typeface="Times New Roman" panose="02020603050405020304" pitchFamily="18" charset="0"/>
              </a:rPr>
              <a:t>Yêu cầu: </a:t>
            </a:r>
            <a:r>
              <a:rPr lang="vi-VN" sz="2800" b="1" i="1">
                <a:solidFill>
                  <a:srgbClr val="0000FF"/>
                </a:solidFill>
                <a:latin typeface="Times New Roman" panose="02020603050405020304" pitchFamily="18" charset="0"/>
                <a:cs typeface="Times New Roman" panose="02020603050405020304" pitchFamily="18" charset="0"/>
              </a:rPr>
              <a:t>Khai thác thông tin mục </a:t>
            </a:r>
            <a:r>
              <a:rPr lang="en-US" sz="2800" b="1" i="1">
                <a:solidFill>
                  <a:srgbClr val="0000FF"/>
                </a:solidFill>
                <a:latin typeface="Times New Roman" panose="02020603050405020304" pitchFamily="18" charset="0"/>
                <a:cs typeface="Times New Roman" panose="02020603050405020304" pitchFamily="18" charset="0"/>
              </a:rPr>
              <a:t>3 </a:t>
            </a:r>
            <a:r>
              <a:rPr lang="vi-VN" sz="2800" b="1" i="1">
                <a:solidFill>
                  <a:srgbClr val="0000FF"/>
                </a:solidFill>
                <a:latin typeface="Times New Roman" panose="02020603050405020304" pitchFamily="18" charset="0"/>
                <a:cs typeface="Times New Roman" panose="02020603050405020304" pitchFamily="18" charset="0"/>
              </a:rPr>
              <a:t>SGK </a:t>
            </a:r>
            <a:r>
              <a:rPr lang="en-US" sz="2800" b="1" i="1">
                <a:solidFill>
                  <a:srgbClr val="0000FF"/>
                </a:solidFill>
                <a:latin typeface="Times New Roman" panose="02020603050405020304" pitchFamily="18" charset="0"/>
                <a:cs typeface="Times New Roman" panose="02020603050405020304" pitchFamily="18" charset="0"/>
              </a:rPr>
              <a:t>và kiến thức đã</a:t>
            </a:r>
            <a:r>
              <a:rPr lang="vi-VN" sz="2800" b="1" i="1">
                <a:solidFill>
                  <a:srgbClr val="0000FF"/>
                </a:solidFill>
                <a:latin typeface="Times New Roman" panose="02020603050405020304" pitchFamily="18" charset="0"/>
                <a:cs typeface="Times New Roman" panose="02020603050405020304" pitchFamily="18" charset="0"/>
              </a:rPr>
              <a:t>, các nhóm hãy trao đổi để hoàn thiện bài tập sau: </a:t>
            </a:r>
            <a:endParaRPr lang="en-US" sz="2800" b="1" i="1" dirty="0">
              <a:solidFill>
                <a:srgbClr val="0000FF"/>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69639" y="4356775"/>
            <a:ext cx="11266748" cy="954328"/>
          </a:xfrm>
          <a:prstGeom prst="rect">
            <a:avLst/>
          </a:prstGeom>
          <a:ln>
            <a:solidFill>
              <a:srgbClr val="0000FF"/>
            </a:solidFill>
          </a:ln>
        </p:spPr>
        <p:txBody>
          <a:bodyPr wrap="square">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1,3: </a:t>
            </a:r>
            <a:r>
              <a:rPr lang="en-US" sz="2800" b="1" dirty="0" err="1">
                <a:solidFill>
                  <a:srgbClr val="FF0000"/>
                </a:solidFill>
                <a:latin typeface="Times New Roman" panose="02020603050405020304" pitchFamily="18" charset="0"/>
                <a:cs typeface="Times New Roman" panose="02020603050405020304" pitchFamily="18" charset="0"/>
              </a:rPr>
              <a:t>Trình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trò</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khoáng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chưa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25" name="Rectangle 24"/>
          <p:cNvSpPr/>
          <p:nvPr/>
        </p:nvSpPr>
        <p:spPr>
          <a:xfrm>
            <a:off x="269640" y="5528289"/>
            <a:ext cx="11238616" cy="954328"/>
          </a:xfrm>
          <a:prstGeom prst="rect">
            <a:avLst/>
          </a:prstGeom>
          <a:ln>
            <a:solidFill>
              <a:srgbClr val="0000FF"/>
            </a:solidFill>
          </a:ln>
        </p:spPr>
        <p:txBody>
          <a:bodyPr wrap="square">
            <a:spAutoFit/>
          </a:bodyPr>
          <a:lstStyle/>
          <a:p>
            <a:pPr algn="just"/>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Nhóm</a:t>
            </a:r>
            <a:r>
              <a:rPr lang="en-US" sz="2800" b="1" dirty="0">
                <a:solidFill>
                  <a:srgbClr val="006666"/>
                </a:solidFill>
                <a:latin typeface="Times New Roman" panose="02020603050405020304" pitchFamily="18" charset="0"/>
                <a:cs typeface="Times New Roman" panose="02020603050405020304" pitchFamily="18" charset="0"/>
              </a:rPr>
              <a:t> 2,4: </a:t>
            </a:r>
            <a:r>
              <a:rPr lang="en-US" sz="2800" b="1" dirty="0" err="1">
                <a:solidFill>
                  <a:srgbClr val="006666"/>
                </a:solidFill>
                <a:latin typeface="Times New Roman" panose="02020603050405020304" pitchFamily="18" charset="0"/>
                <a:cs typeface="Times New Roman" panose="02020603050405020304" pitchFamily="18" charset="0"/>
              </a:rPr>
              <a:t>Tìm</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hiểu</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hậu</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quả</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và</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các</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biện</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pháp</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sử</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dụng</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hợp</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lí</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tài</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nguyên</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khoáng</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sản</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nước</a:t>
            </a:r>
            <a:r>
              <a:rPr lang="en-US" sz="2800" b="1" dirty="0">
                <a:solidFill>
                  <a:srgbClr val="006666"/>
                </a:solidFill>
                <a:latin typeface="Times New Roman" panose="02020603050405020304" pitchFamily="18" charset="0"/>
                <a:cs typeface="Times New Roman" panose="02020603050405020304" pitchFamily="18" charset="0"/>
              </a:rPr>
              <a:t> ta.</a:t>
            </a:r>
          </a:p>
        </p:txBody>
      </p:sp>
      <p:sp>
        <p:nvSpPr>
          <p:cNvPr id="26" name="WordArt 5"/>
          <p:cNvSpPr>
            <a:spLocks noChangeArrowheads="1" noChangeShapeType="1" noTextEdit="1"/>
          </p:cNvSpPr>
          <p:nvPr/>
        </p:nvSpPr>
        <p:spPr bwMode="auto">
          <a:xfrm>
            <a:off x="3588868" y="2072270"/>
            <a:ext cx="3823357" cy="646327"/>
          </a:xfrm>
          <a:prstGeom prst="rect">
            <a:avLst/>
          </a:prstGeom>
          <a:solidFill>
            <a:schemeClr val="bg1"/>
          </a:solidFill>
        </p:spPr>
        <p:txBody>
          <a:bodyPr wrap="none" fromWordArt="1">
            <a:prstTxWarp prst="textPlain">
              <a:avLst>
                <a:gd name="adj" fmla="val 50000"/>
              </a:avLst>
            </a:prstTxWarp>
          </a:bodyPr>
          <a:lstStyle/>
          <a:p>
            <a:r>
              <a:rPr lang="en-US" sz="2800" kern="10" dirty="0">
                <a:ln w="19050">
                  <a:solidFill>
                    <a:srgbClr val="FF00FF"/>
                  </a:solidFill>
                  <a:round/>
                </a:ln>
                <a:solidFill>
                  <a:srgbClr val="00FF00"/>
                </a:solidFill>
                <a:effectLst>
                  <a:outerShdw dist="35921" dir="2700000" algn="ctr" rotWithShape="0">
                    <a:srgbClr val="990000"/>
                  </a:outerShdw>
                </a:effectLst>
                <a:latin typeface="Times New Roman" panose="02020603050405020304"/>
                <a:cs typeface="Times New Roman" panose="02020603050405020304"/>
              </a:rPr>
              <a:t> THẢO LUẬN NHÓM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ppt_x</p:attrName>
                                        </p:attrNameLst>
                                      </p:cBhvr>
                                      <p:tavLst>
                                        <p:tav tm="0">
                                          <p:val>
                                            <p:strVal val="#ppt_x-.2"/>
                                          </p:val>
                                        </p:tav>
                                        <p:tav tm="100000">
                                          <p:val>
                                            <p:strVal val="#ppt_x"/>
                                          </p:val>
                                        </p:tav>
                                      </p:tavLst>
                                    </p:anim>
                                    <p:anim calcmode="lin" valueType="num">
                                      <p:cBhvr>
                                        <p:cTn id="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ppt_x</p:attrName>
                                        </p:attrNameLst>
                                      </p:cBhvr>
                                      <p:tavLst>
                                        <p:tav tm="0">
                                          <p:val>
                                            <p:strVal val="#ppt_x-.2"/>
                                          </p:val>
                                        </p:tav>
                                        <p:tav tm="100000">
                                          <p:val>
                                            <p:strVal val="#ppt_x"/>
                                          </p:val>
                                        </p:tav>
                                      </p:tavLst>
                                    </p:anim>
                                    <p:anim calcmode="lin" valueType="num">
                                      <p:cBhvr>
                                        <p:cTn id="13"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6"/>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000" fill="hold"/>
                                        <p:tgtEl>
                                          <p:spTgt spid="24"/>
                                        </p:tgtEl>
                                        <p:attrNameLst>
                                          <p:attrName>ppt_x</p:attrName>
                                        </p:attrNameLst>
                                      </p:cBhvr>
                                      <p:tavLst>
                                        <p:tav tm="0">
                                          <p:val>
                                            <p:strVal val="#ppt_x-.2"/>
                                          </p:val>
                                        </p:tav>
                                        <p:tav tm="100000">
                                          <p:val>
                                            <p:strVal val="#ppt_x"/>
                                          </p:val>
                                        </p:tav>
                                      </p:tavLst>
                                    </p:anim>
                                    <p:anim calcmode="lin" valueType="num">
                                      <p:cBhvr>
                                        <p:cTn id="1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ppt_x</p:attrName>
                                        </p:attrNameLst>
                                      </p:cBhvr>
                                      <p:tavLst>
                                        <p:tav tm="0">
                                          <p:val>
                                            <p:strVal val="#ppt_x-.2"/>
                                          </p:val>
                                        </p:tav>
                                        <p:tav tm="100000">
                                          <p:val>
                                            <p:strVal val="#ppt_x"/>
                                          </p:val>
                                        </p:tav>
                                      </p:tavLst>
                                    </p:anim>
                                    <p:anim calcmode="lin" valueType="num">
                                      <p:cBhvr>
                                        <p:cTn id="23"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644" y="55380"/>
            <a:ext cx="6768195" cy="553996"/>
          </a:xfrm>
          <a:prstGeom prst="rect">
            <a:avLst/>
          </a:prstGeom>
        </p:spPr>
        <p:txBody>
          <a:bodyPr wrap="none" lIns="91438" tIns="45719" rIns="91438" bIns="45719">
            <a:spAutoFit/>
          </a:bodyPr>
          <a:lstStyle/>
          <a:p>
            <a:pPr algn="just"/>
            <a:r>
              <a:rPr lang="en-US" sz="3000" b="1" u="sng" dirty="0">
                <a:solidFill>
                  <a:srgbClr val="002060"/>
                </a:solidFill>
                <a:latin typeface="Times New Roman" panose="02020603050405020304" pitchFamily="18" charset="0"/>
                <a:cs typeface="Times New Roman" panose="02020603050405020304" pitchFamily="18" charset="0"/>
              </a:rPr>
              <a:t>2. </a:t>
            </a:r>
            <a:r>
              <a:rPr lang="en-US" sz="3000" b="1" u="sng" dirty="0" err="1">
                <a:solidFill>
                  <a:srgbClr val="002060"/>
                </a:solidFill>
                <a:latin typeface="Times New Roman" panose="02020603050405020304" pitchFamily="18" charset="0"/>
                <a:cs typeface="Times New Roman" panose="02020603050405020304" pitchFamily="18" charset="0"/>
              </a:rPr>
              <a:t>Sử</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dụng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hợp</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lí</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tài</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nguyên</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khoáng</a:t>
            </a:r>
            <a:r>
              <a:rPr lang="en-US" sz="3000" b="1" u="sng" dirty="0">
                <a:solidFill>
                  <a:srgbClr val="002060"/>
                </a:solidFill>
                <a:latin typeface="Times New Roman" panose="02020603050405020304" pitchFamily="18" charset="0"/>
                <a:cs typeface="Times New Roman" panose="02020603050405020304" pitchFamily="18" charset="0"/>
              </a:rPr>
              <a:t> </a:t>
            </a:r>
            <a:r>
              <a:rPr lang="en-US" sz="3000" b="1" u="sng" dirty="0" err="1">
                <a:solidFill>
                  <a:srgbClr val="002060"/>
                </a:solidFill>
                <a:latin typeface="Times New Roman" panose="02020603050405020304" pitchFamily="18" charset="0"/>
                <a:cs typeface="Times New Roman" panose="02020603050405020304" pitchFamily="18" charset="0"/>
              </a:rPr>
              <a:t>sản</a:t>
            </a:r>
            <a:endParaRPr lang="en-US" sz="2800" b="1" i="1" u="sng" dirty="0">
              <a:solidFill>
                <a:srgbClr val="002060"/>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842124113"/>
              </p:ext>
            </p:extLst>
          </p:nvPr>
        </p:nvGraphicFramePr>
        <p:xfrm>
          <a:off x="410292" y="1712687"/>
          <a:ext cx="11534006" cy="4500479"/>
        </p:xfrm>
        <a:graphic>
          <a:graphicData uri="http://schemas.openxmlformats.org/drawingml/2006/table">
            <a:tbl>
              <a:tblPr/>
              <a:tblGrid>
                <a:gridCol w="3512114">
                  <a:extLst>
                    <a:ext uri="{9D8B030D-6E8A-4147-A177-3AD203B41FA5}">
                      <a16:colId xmlns:a16="http://schemas.microsoft.com/office/drawing/2014/main" val="20000"/>
                    </a:ext>
                  </a:extLst>
                </a:gridCol>
                <a:gridCol w="8021892">
                  <a:extLst>
                    <a:ext uri="{9D8B030D-6E8A-4147-A177-3AD203B41FA5}">
                      <a16:colId xmlns:a16="http://schemas.microsoft.com/office/drawing/2014/main" val="20001"/>
                    </a:ext>
                  </a:extLst>
                </a:gridCol>
              </a:tblGrid>
              <a:tr h="602886">
                <a:tc>
                  <a:txBody>
                    <a:bodyPr/>
                    <a:lstStyle/>
                    <a:p>
                      <a:pPr algn="ctr">
                        <a:lnSpc>
                          <a:spcPct val="120000"/>
                        </a:lnSpc>
                        <a:spcAft>
                          <a:spcPts val="0"/>
                        </a:spcAft>
                      </a:pPr>
                      <a:r>
                        <a:rPr lang="en-US" sz="2800" b="1">
                          <a:solidFill>
                            <a:srgbClr val="000000"/>
                          </a:solidFill>
                          <a:latin typeface="Times New Roman" panose="02020603050405020304" pitchFamily="18" charset="0"/>
                          <a:ea typeface="Times New Roman" panose="02020603050405020304"/>
                          <a:cs typeface="Times New Roman" panose="02020603050405020304" pitchFamily="18" charset="0"/>
                        </a:rPr>
                        <a:t>Vấn đề</a:t>
                      </a:r>
                      <a:endParaRPr lang="en-US" sz="2800" b="1">
                        <a:solidFill>
                          <a:srgbClr val="000000"/>
                        </a:solidFill>
                        <a:latin typeface="Times New Roman" panose="02020603050405020304" pitchFamily="18" charset="0"/>
                        <a:ea typeface="Calibri" panose="020F0502020204030204"/>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Aft>
                          <a:spcPts val="0"/>
                        </a:spcAft>
                      </a:pPr>
                      <a:r>
                        <a:rPr lang="en-US" sz="2800" b="1">
                          <a:solidFill>
                            <a:srgbClr val="000000"/>
                          </a:solidFill>
                          <a:latin typeface="Times New Roman" panose="02020603050405020304" pitchFamily="18" charset="0"/>
                          <a:ea typeface="Times New Roman" panose="02020603050405020304"/>
                          <a:cs typeface="Times New Roman" panose="02020603050405020304" pitchFamily="18" charset="0"/>
                        </a:rPr>
                        <a:t>Nội dung</a:t>
                      </a:r>
                      <a:endParaRPr lang="en-US" sz="2800" b="1">
                        <a:solidFill>
                          <a:srgbClr val="000000"/>
                        </a:solidFill>
                        <a:latin typeface="Times New Roman" panose="02020603050405020304" pitchFamily="18" charset="0"/>
                        <a:ea typeface="Calibri" panose="020F0502020204030204"/>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385571">
                <a:tc>
                  <a:txBody>
                    <a:bodyPr/>
                    <a:lstStyle/>
                    <a:p>
                      <a:pPr algn="just">
                        <a:lnSpc>
                          <a:spcPct val="120000"/>
                        </a:lnSpc>
                        <a:spcAft>
                          <a:spcPts val="0"/>
                        </a:spcAft>
                      </a:pPr>
                      <a:r>
                        <a:rPr lang="en-US" sz="2800" b="1" i="1" dirty="0" err="1">
                          <a:solidFill>
                            <a:srgbClr val="000000"/>
                          </a:solidFill>
                          <a:latin typeface="Times New Roman" panose="02020603050405020304" pitchFamily="18" charset="0"/>
                          <a:ea typeface="Times New Roman" panose="02020603050405020304"/>
                          <a:cs typeface="Times New Roman" panose="02020603050405020304" pitchFamily="18" charset="0"/>
                        </a:rPr>
                        <a:t>Vai</a:t>
                      </a:r>
                      <a:r>
                        <a:rPr lang="en-US" sz="2800" b="1" i="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a:cs typeface="Times New Roman" panose="02020603050405020304" pitchFamily="18" charset="0"/>
                        </a:rPr>
                        <a:t>trò</a:t>
                      </a:r>
                      <a:r>
                        <a:rPr lang="en-US" sz="2800" b="1" i="1" dirty="0">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a:cs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a:cs typeface="Times New Roman" panose="02020603050405020304" pitchFamily="18" charset="0"/>
                        </a:rPr>
                        <a:t> TNKS</a:t>
                      </a:r>
                      <a:endParaRPr lang="en-US" sz="2800" b="1" dirty="0">
                        <a:solidFill>
                          <a:srgbClr val="000000"/>
                        </a:solidFill>
                        <a:latin typeface="Times New Roman" panose="02020603050405020304" pitchFamily="18" charset="0"/>
                        <a:ea typeface="Calibri" panose="020F0502020204030204"/>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20000"/>
                        </a:lnSpc>
                        <a:spcBef>
                          <a:spcPts val="600"/>
                        </a:spcBef>
                        <a:spcAft>
                          <a:spcPts val="0"/>
                        </a:spcAft>
                      </a:pPr>
                      <a:endParaRPr lang="en-US" sz="2800" b="1">
                        <a:solidFill>
                          <a:srgbClr val="000000"/>
                        </a:solidFill>
                        <a:latin typeface="Times New Roman" panose="02020603050405020304" pitchFamily="18" charset="0"/>
                        <a:ea typeface="Calibri" panose="020F0502020204030204"/>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1004809">
                <a:tc>
                  <a:txBody>
                    <a:bodyPr/>
                    <a:lstStyle/>
                    <a:p>
                      <a:pPr algn="just">
                        <a:lnSpc>
                          <a:spcPct val="100000"/>
                        </a:lnSpc>
                        <a:spcAft>
                          <a:spcPts val="0"/>
                        </a:spcAft>
                      </a:pPr>
                      <a:r>
                        <a:rPr lang="en-US" sz="2800" b="1" i="1">
                          <a:solidFill>
                            <a:srgbClr val="000000"/>
                          </a:solidFill>
                          <a:latin typeface="Times New Roman" panose="02020603050405020304" pitchFamily="18" charset="0"/>
                          <a:ea typeface="Times New Roman" panose="02020603050405020304"/>
                          <a:cs typeface="Times New Roman" panose="02020603050405020304" pitchFamily="18" charset="0"/>
                        </a:rPr>
                        <a:t>Hiện trạng khai thác và sử dụng TNKS</a:t>
                      </a:r>
                      <a:endParaRPr lang="en-US" sz="2800" b="1">
                        <a:solidFill>
                          <a:srgbClr val="000000"/>
                        </a:solidFill>
                        <a:latin typeface="Times New Roman" panose="02020603050405020304" pitchFamily="18" charset="0"/>
                        <a:ea typeface="Calibri" panose="020F0502020204030204"/>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Aft>
                          <a:spcPts val="0"/>
                        </a:spcAft>
                      </a:pPr>
                      <a:endParaRPr lang="en-US" sz="2800" b="1">
                        <a:solidFill>
                          <a:srgbClr val="000000"/>
                        </a:solidFill>
                        <a:latin typeface="Times New Roman" panose="02020603050405020304" pitchFamily="18" charset="0"/>
                        <a:ea typeface="Calibri" panose="020F0502020204030204"/>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1507213">
                <a:tc>
                  <a:txBody>
                    <a:bodyPr/>
                    <a:lstStyle/>
                    <a:p>
                      <a:pPr algn="just">
                        <a:lnSpc>
                          <a:spcPct val="100000"/>
                        </a:lnSpc>
                        <a:spcAft>
                          <a:spcPts val="0"/>
                        </a:spcAft>
                      </a:pPr>
                      <a:r>
                        <a:rPr lang="en-US" sz="2800" b="1" i="1">
                          <a:solidFill>
                            <a:srgbClr val="000000"/>
                          </a:solidFill>
                          <a:latin typeface="Times New Roman" panose="02020603050405020304" pitchFamily="18" charset="0"/>
                          <a:ea typeface="Times New Roman" panose="02020603050405020304"/>
                          <a:cs typeface="Times New Roman" panose="02020603050405020304" pitchFamily="18" charset="0"/>
                        </a:rPr>
                        <a:t>Nguyên nhân khai thác và sử dụng TNKS chưa hợp lí.</a:t>
                      </a:r>
                      <a:endParaRPr lang="en-US" sz="2800" b="1">
                        <a:solidFill>
                          <a:srgbClr val="000000"/>
                        </a:solidFill>
                        <a:latin typeface="Times New Roman" panose="02020603050405020304" pitchFamily="18" charset="0"/>
                        <a:ea typeface="Calibri" panose="020F0502020204030204"/>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20000"/>
                        </a:lnSpc>
                        <a:spcBef>
                          <a:spcPts val="600"/>
                        </a:spcBef>
                        <a:spcAft>
                          <a:spcPts val="0"/>
                        </a:spcAft>
                      </a:pPr>
                      <a:endParaRPr lang="en-US" sz="2800" b="1" dirty="0">
                        <a:solidFill>
                          <a:srgbClr val="000000"/>
                        </a:solidFill>
                        <a:latin typeface="Times New Roman" panose="02020603050405020304" pitchFamily="18" charset="0"/>
                        <a:ea typeface="Calibri" panose="020F0502020204030204"/>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3"/>
                  </a:ext>
                </a:extLst>
              </a:tr>
            </a:tbl>
          </a:graphicData>
        </a:graphic>
      </p:graphicFrame>
      <p:sp>
        <p:nvSpPr>
          <p:cNvPr id="11" name="Rectangle 10"/>
          <p:cNvSpPr/>
          <p:nvPr/>
        </p:nvSpPr>
        <p:spPr>
          <a:xfrm>
            <a:off x="325903" y="568711"/>
            <a:ext cx="11266748" cy="954328"/>
          </a:xfrm>
          <a:prstGeom prst="rect">
            <a:avLst/>
          </a:prstGeom>
          <a:ln>
            <a:solidFill>
              <a:srgbClr val="0000FF"/>
            </a:solidFill>
          </a:ln>
        </p:spPr>
        <p:txBody>
          <a:bodyPr wrap="square">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1,3: </a:t>
            </a:r>
            <a:r>
              <a:rPr lang="en-US" sz="2800" b="1" dirty="0" err="1">
                <a:solidFill>
                  <a:srgbClr val="FF0000"/>
                </a:solidFill>
                <a:latin typeface="Times New Roman" panose="02020603050405020304" pitchFamily="18" charset="0"/>
                <a:cs typeface="Times New Roman" panose="02020603050405020304" pitchFamily="18" charset="0"/>
              </a:rPr>
              <a:t>Trình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trò</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khoáng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chưa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3940823" y="2347078"/>
            <a:ext cx="7989408" cy="1384995"/>
          </a:xfrm>
          <a:prstGeom prst="rect">
            <a:avLst/>
          </a:prstGeom>
          <a:noFill/>
        </p:spPr>
        <p:txBody>
          <a:bodyPr wrap="square" rtlCol="0">
            <a:spAutoFit/>
          </a:bodyPr>
          <a:lstStyle/>
          <a:p>
            <a:pPr algn="just"/>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Nguồn nguyên liệu, nhiên liệu cho công nghiệp.</a:t>
            </a:r>
          </a:p>
          <a:p>
            <a:pPr algn="just"/>
            <a:r>
              <a:rPr lang="en-US" sz="2800" b="1">
                <a:latin typeface="Times New Roman" panose="02020603050405020304" pitchFamily="18" charset="0"/>
                <a:cs typeface="Times New Roman" panose="02020603050405020304" pitchFamily="18" charset="0"/>
              </a:rPr>
              <a:t>- Đảm bảo an ninh năng lượng cho quốc gia.</a:t>
            </a:r>
          </a:p>
          <a:p>
            <a:pPr algn="just"/>
            <a:r>
              <a:rPr lang="vi-VN" sz="2800" b="1">
                <a:latin typeface="Times New Roman" panose="02020603050405020304" pitchFamily="18" charset="0"/>
                <a:cs typeface="Times New Roman" panose="02020603050405020304" pitchFamily="18" charset="0"/>
              </a:rPr>
              <a:t>- P</a:t>
            </a:r>
            <a:r>
              <a:rPr lang="en-US" sz="2800" b="1">
                <a:latin typeface="Times New Roman" panose="02020603050405020304" pitchFamily="18" charset="0"/>
                <a:cs typeface="Times New Roman" panose="02020603050405020304" pitchFamily="18" charset="0"/>
              </a:rPr>
              <a:t>hục vụ sinh hoạt hàng ngày của người dân.</a:t>
            </a:r>
          </a:p>
        </p:txBody>
      </p:sp>
      <p:sp>
        <p:nvSpPr>
          <p:cNvPr id="14" name="TextBox 13"/>
          <p:cNvSpPr txBox="1"/>
          <p:nvPr/>
        </p:nvSpPr>
        <p:spPr>
          <a:xfrm>
            <a:off x="3926757" y="3704440"/>
            <a:ext cx="8017540"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vi-VN" sz="2800" b="1" dirty="0">
                <a:solidFill>
                  <a:srgbClr val="000000"/>
                </a:solidFill>
                <a:latin typeface="Times New Roman" panose="02020603050405020304" pitchFamily="18" charset="0"/>
                <a:ea typeface="Times New Roman" panose="02020603050405020304"/>
                <a:cs typeface="Times New Roman" panose="02020603050405020304" pitchFamily="18" charset="0"/>
              </a:rPr>
              <a:t>.</a:t>
            </a:r>
            <a:endParaRPr lang="en-US" sz="2800" b="1" dirty="0">
              <a:solidFill>
                <a:srgbClr val="000000"/>
              </a:solidFill>
              <a:latin typeface="Times New Roman" panose="02020603050405020304" pitchFamily="18" charset="0"/>
              <a:ea typeface="Calibri" panose="020F0502020204030204"/>
              <a:cs typeface="Times New Roman" panose="02020603050405020304" pitchFamily="18" charset="0"/>
            </a:endParaRPr>
          </a:p>
        </p:txBody>
      </p:sp>
      <p:sp>
        <p:nvSpPr>
          <p:cNvPr id="16" name="TextBox 15"/>
          <p:cNvSpPr txBox="1"/>
          <p:nvPr/>
        </p:nvSpPr>
        <p:spPr>
          <a:xfrm>
            <a:off x="3912691" y="4711896"/>
            <a:ext cx="8005919" cy="1815882"/>
          </a:xfrm>
          <a:prstGeom prst="rect">
            <a:avLst/>
          </a:prstGeom>
          <a:noFill/>
        </p:spPr>
        <p:txBody>
          <a:bodyPr wrap="square" rtlCol="0">
            <a:spAutoFit/>
          </a:bodyPr>
          <a:lstStyle/>
          <a:p>
            <a:pPr algn="just"/>
            <a:r>
              <a:rPr lang="en-US" sz="2800" b="1">
                <a:solidFill>
                  <a:srgbClr val="000000"/>
                </a:solidFill>
                <a:latin typeface="Times New Roman" panose="02020603050405020304" pitchFamily="18" charset="0"/>
                <a:ea typeface="Times New Roman" panose="02020603050405020304"/>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Khai thác quá mức, bừa bãi, trái phép.</a:t>
            </a:r>
          </a:p>
          <a:p>
            <a:pPr algn="just"/>
            <a:r>
              <a:rPr lang="en-US" sz="2800" b="1">
                <a:latin typeface="Times New Roman" panose="02020603050405020304" pitchFamily="18" charset="0"/>
                <a:cs typeface="Times New Roman" panose="02020603050405020304" pitchFamily="18" charset="0"/>
              </a:rPr>
              <a:t>- Công nghệ khai thác chưa tiên tiến.</a:t>
            </a:r>
          </a:p>
          <a:p>
            <a:pPr algn="just"/>
            <a:r>
              <a:rPr lang="en-US" sz="2800" b="1">
                <a:latin typeface="Times New Roman" panose="02020603050405020304" pitchFamily="18" charset="0"/>
                <a:cs typeface="Times New Roman" panose="02020603050405020304" pitchFamily="18" charset="0"/>
              </a:rPr>
              <a:t>- Công tác thăm dò, đánh giá tiềm năng còn hạn chế.</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p:cTn id="14"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 calcmode="lin" valueType="num">
                                      <p:cBhvr>
                                        <p:cTn id="21" dur="1000" fill="hold"/>
                                        <p:tgtEl>
                                          <p:spTgt spid="12">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 calcmode="lin" valueType="num">
                                      <p:cBhvr>
                                        <p:cTn id="35"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36"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 calcmode="lin" valueType="num">
                                      <p:cBhvr>
                                        <p:cTn id="42" dur="10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43" dur="10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16">
                                            <p:txEl>
                                              <p:pRg st="2" end="2"/>
                                            </p:txEl>
                                          </p:spTgt>
                                        </p:tgtEl>
                                        <p:attrNameLst>
                                          <p:attrName>style.visibility</p:attrName>
                                        </p:attrNameLst>
                                      </p:cBhvr>
                                      <p:to>
                                        <p:strVal val="visible"/>
                                      </p:to>
                                    </p:set>
                                    <p:anim calcmode="lin" valueType="num">
                                      <p:cBhvr>
                                        <p:cTn id="49" dur="1000" fill="hold"/>
                                        <p:tgtEl>
                                          <p:spTgt spid="16">
                                            <p:txEl>
                                              <p:pRg st="2" end="2"/>
                                            </p:txEl>
                                          </p:spTgt>
                                        </p:tgtEl>
                                        <p:attrNameLst>
                                          <p:attrName>ppt_x</p:attrName>
                                        </p:attrNameLst>
                                      </p:cBhvr>
                                      <p:tavLst>
                                        <p:tav tm="0">
                                          <p:val>
                                            <p:strVal val="#ppt_x-.2"/>
                                          </p:val>
                                        </p:tav>
                                        <p:tav tm="100000">
                                          <p:val>
                                            <p:strVal val="#ppt_x"/>
                                          </p:val>
                                        </p:tav>
                                      </p:tavLst>
                                    </p:anim>
                                    <p:anim calcmode="lin" valueType="num">
                                      <p:cBhvr>
                                        <p:cTn id="50" dur="1000" fill="hold"/>
                                        <p:tgtEl>
                                          <p:spTgt spid="1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ANd9GcRAhLWTH1b8nhf1qcNhS8dQF4SgsHT_Gas7-ezq54aTVbAul5vF2Q"/>
          <p:cNvPicPr>
            <a:picLocks noChangeAspect="1" noChangeArrowheads="1"/>
          </p:cNvPicPr>
          <p:nvPr/>
        </p:nvPicPr>
        <p:blipFill>
          <a:blip r:embed="rId2"/>
          <a:srcRect/>
          <a:stretch>
            <a:fillRect/>
          </a:stretch>
        </p:blipFill>
        <p:spPr bwMode="auto">
          <a:xfrm>
            <a:off x="2382" y="46048"/>
            <a:ext cx="12190413" cy="6889758"/>
          </a:xfrm>
          <a:prstGeom prst="rect">
            <a:avLst/>
          </a:prstGeom>
          <a:noFill/>
          <a:ln w="9525">
            <a:noFill/>
            <a:miter lim="800000"/>
            <a:headEnd/>
            <a:tailEnd/>
          </a:ln>
        </p:spPr>
      </p:pic>
      <p:sp>
        <p:nvSpPr>
          <p:cNvPr id="20483" name="Rectangle 5"/>
          <p:cNvSpPr>
            <a:spLocks noGrp="1" noChangeArrowheads="1"/>
          </p:cNvSpPr>
          <p:nvPr>
            <p:ph type="title"/>
          </p:nvPr>
        </p:nvSpPr>
        <p:spPr>
          <a:xfrm>
            <a:off x="611902" y="274703"/>
            <a:ext cx="3758711" cy="1143265"/>
          </a:xfrm>
        </p:spPr>
        <p:txBody>
          <a:bodyPr/>
          <a:lstStyle/>
          <a:p>
            <a:pPr eaLnBrk="1" hangingPunct="1"/>
            <a:r>
              <a:rPr lang="en-US" altLang="en-US"/>
              <a:t> </a:t>
            </a:r>
          </a:p>
        </p:txBody>
      </p:sp>
      <p:sp>
        <p:nvSpPr>
          <p:cNvPr id="20484" name="AutoShape 8" descr="Z"/>
          <p:cNvSpPr>
            <a:spLocks noChangeAspect="1" noChangeArrowheads="1"/>
          </p:cNvSpPr>
          <p:nvPr/>
        </p:nvSpPr>
        <p:spPr bwMode="auto">
          <a:xfrm>
            <a:off x="1830944" y="5106583"/>
            <a:ext cx="406347" cy="304871"/>
          </a:xfrm>
          <a:prstGeom prst="rect">
            <a:avLst/>
          </a:prstGeom>
          <a:noFill/>
          <a:ln w="9525">
            <a:noFill/>
            <a:miter lim="800000"/>
          </a:ln>
        </p:spPr>
        <p:txBody>
          <a:bodyPr lIns="121917" tIns="60958" rIns="121917" bIns="60958"/>
          <a:lstStyle/>
          <a:p>
            <a:pPr eaLnBrk="1" hangingPunct="1"/>
            <a:endParaRPr lang="vi-VN" altLang="en-US">
              <a:latin typeface="Arial" panose="020B0604020202020204" pitchFamily="34" charset="0"/>
            </a:endParaRPr>
          </a:p>
        </p:txBody>
      </p:sp>
      <p:sp>
        <p:nvSpPr>
          <p:cNvPr id="20485" name="AutoShape 10" descr="2Q=="/>
          <p:cNvSpPr>
            <a:spLocks noChangeAspect="1" noChangeArrowheads="1"/>
          </p:cNvSpPr>
          <p:nvPr/>
        </p:nvSpPr>
        <p:spPr bwMode="auto">
          <a:xfrm>
            <a:off x="5183308" y="3201142"/>
            <a:ext cx="914281" cy="304871"/>
          </a:xfrm>
          <a:prstGeom prst="rect">
            <a:avLst/>
          </a:prstGeom>
          <a:noFill/>
          <a:ln w="9525">
            <a:noFill/>
            <a:miter lim="800000"/>
          </a:ln>
        </p:spPr>
        <p:txBody>
          <a:bodyPr lIns="121917" tIns="60958" rIns="121917" bIns="60958"/>
          <a:lstStyle/>
          <a:p>
            <a:pPr eaLnBrk="1" hangingPunct="1"/>
            <a:endParaRPr lang="vi-VN" altLang="en-US">
              <a:latin typeface="Arial" panose="020B0604020202020204" pitchFamily="34" charset="0"/>
            </a:endParaRPr>
          </a:p>
        </p:txBody>
      </p:sp>
      <p:pic>
        <p:nvPicPr>
          <p:cNvPr id="20486" name="Picture 12" descr="Song%20dakrong%20bi%20o%20nhiem%20nang%20ne%20do%20nan%20khai%20thac%20vang1"/>
          <p:cNvPicPr>
            <a:picLocks noChangeAspect="1" noChangeArrowheads="1"/>
          </p:cNvPicPr>
          <p:nvPr/>
        </p:nvPicPr>
        <p:blipFill>
          <a:blip r:embed="rId3"/>
          <a:srcRect/>
          <a:stretch>
            <a:fillRect/>
          </a:stretch>
        </p:blipFill>
        <p:spPr bwMode="auto">
          <a:xfrm>
            <a:off x="-8200" y="2"/>
            <a:ext cx="6956578" cy="3726726"/>
          </a:xfrm>
          <a:prstGeom prst="rect">
            <a:avLst/>
          </a:prstGeom>
          <a:noFill/>
          <a:ln w="9525">
            <a:noFill/>
            <a:miter lim="800000"/>
            <a:headEnd/>
            <a:tailEnd/>
          </a:ln>
        </p:spPr>
      </p:pic>
      <p:pic>
        <p:nvPicPr>
          <p:cNvPr id="20487" name="Picture 14" descr="ANd9GcQh8JNjFyLIMaLNQhl7iA0kBJCdqwfZEMV_6IGUwOe-0vGcaMe_"/>
          <p:cNvPicPr>
            <a:picLocks noChangeAspect="1" noChangeArrowheads="1"/>
          </p:cNvPicPr>
          <p:nvPr/>
        </p:nvPicPr>
        <p:blipFill>
          <a:blip r:embed="rId4"/>
          <a:srcRect/>
          <a:stretch>
            <a:fillRect/>
          </a:stretch>
        </p:blipFill>
        <p:spPr bwMode="auto">
          <a:xfrm>
            <a:off x="6685947" y="1"/>
            <a:ext cx="5517433" cy="3201141"/>
          </a:xfrm>
          <a:prstGeom prst="rect">
            <a:avLst/>
          </a:prstGeom>
          <a:noFill/>
          <a:ln w="9525">
            <a:noFill/>
            <a:miter lim="800000"/>
            <a:headEnd/>
            <a:tailEnd/>
          </a:ln>
        </p:spPr>
      </p:pic>
      <p:pic>
        <p:nvPicPr>
          <p:cNvPr id="20488" name="Picture 16" descr="vang2479-450"/>
          <p:cNvPicPr>
            <a:picLocks noChangeAspect="1" noChangeArrowheads="1"/>
          </p:cNvPicPr>
          <p:nvPr/>
        </p:nvPicPr>
        <p:blipFill>
          <a:blip r:embed="rId5"/>
          <a:srcRect/>
          <a:stretch>
            <a:fillRect/>
          </a:stretch>
        </p:blipFill>
        <p:spPr bwMode="auto">
          <a:xfrm>
            <a:off x="2382" y="3726728"/>
            <a:ext cx="7720595" cy="3209080"/>
          </a:xfrm>
          <a:prstGeom prst="rect">
            <a:avLst/>
          </a:prstGeom>
          <a:noFill/>
          <a:ln w="9525">
            <a:noFill/>
            <a:miter lim="800000"/>
            <a:headEnd/>
            <a:tailEnd/>
          </a:ln>
        </p:spPr>
      </p:pic>
      <p:sp>
        <p:nvSpPr>
          <p:cNvPr id="20489" name="WordArt 6"/>
          <p:cNvSpPr>
            <a:spLocks noChangeArrowheads="1" noChangeShapeType="1" noTextEdit="1"/>
          </p:cNvSpPr>
          <p:nvPr/>
        </p:nvSpPr>
        <p:spPr bwMode="auto">
          <a:xfrm>
            <a:off x="9043604" y="4344407"/>
            <a:ext cx="1599992" cy="523996"/>
          </a:xfrm>
          <a:prstGeom prst="rect">
            <a:avLst/>
          </a:prstGeom>
        </p:spPr>
        <p:txBody>
          <a:bodyPr wrap="none" lIns="121917" tIns="60958" rIns="121917" bIns="60958" numCol="1" fromWordArt="1">
            <a:prstTxWarp prst="textPlain">
              <a:avLst>
                <a:gd name="adj" fmla="val 50000"/>
              </a:avLst>
            </a:prstTxWarp>
          </a:bodyPr>
          <a:lstStyle/>
          <a:p>
            <a:pPr algn="ctr"/>
            <a:r>
              <a:rPr lang="en-US" sz="4800" kern="10">
                <a:ln w="9525">
                  <a:noFill/>
                  <a:round/>
                </a:ln>
                <a:solidFill>
                  <a:srgbClr val="FF0000"/>
                </a:solidFill>
                <a:effectLst>
                  <a:outerShdw dist="35921" dir="2700000" algn="ctr" rotWithShape="0">
                    <a:srgbClr val="C0C0C0">
                      <a:alpha val="79999"/>
                    </a:srgbClr>
                  </a:outerShdw>
                </a:effectLst>
                <a:latin typeface="Arial Black" panose="020B0A04020102020204"/>
              </a:rPr>
              <a:t>Vàng </a:t>
            </a:r>
          </a:p>
        </p:txBody>
      </p:sp>
    </p:spTree>
  </p:cSld>
  <p:clrMapOvr>
    <a:masterClrMapping/>
  </p:clrMapOvr>
  <p:transition>
    <p:cover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Ai-lam-ngo-cho-nan-khai-thac-vang-trai-phep-80476-1"/>
          <p:cNvPicPr>
            <a:picLocks noChangeAspect="1" noChangeArrowheads="1"/>
          </p:cNvPicPr>
          <p:nvPr/>
        </p:nvPicPr>
        <p:blipFill>
          <a:blip r:embed="rId2"/>
          <a:srcRect/>
          <a:stretch>
            <a:fillRect/>
          </a:stretch>
        </p:blipFill>
        <p:spPr bwMode="auto">
          <a:xfrm>
            <a:off x="2382" y="0"/>
            <a:ext cx="12190413" cy="6859588"/>
          </a:xfrm>
          <a:prstGeom prst="rect">
            <a:avLst/>
          </a:prstGeom>
          <a:noFill/>
          <a:ln w="9525">
            <a:noFill/>
            <a:miter lim="800000"/>
            <a:headEnd/>
            <a:tailEnd/>
          </a:ln>
        </p:spPr>
      </p:pic>
      <p:sp>
        <p:nvSpPr>
          <p:cNvPr id="27651" name="Rectangle 6"/>
          <p:cNvSpPr>
            <a:spLocks noChangeArrowheads="1"/>
          </p:cNvSpPr>
          <p:nvPr/>
        </p:nvSpPr>
        <p:spPr bwMode="auto">
          <a:xfrm>
            <a:off x="4313125" y="6313716"/>
            <a:ext cx="5442857" cy="458788"/>
          </a:xfrm>
          <a:prstGeom prst="rect">
            <a:avLst/>
          </a:prstGeom>
          <a:solidFill>
            <a:schemeClr val="bg1"/>
          </a:solidFill>
          <a:ln w="9525">
            <a:solidFill>
              <a:schemeClr val="tx1"/>
            </a:solidFill>
            <a:miter lim="800000"/>
          </a:ln>
          <a:effectLst/>
        </p:spPr>
        <p:txBody>
          <a:bodyPr wrap="none" lIns="121917" tIns="60958" rIns="121917" bIns="60958" anchor="ctr"/>
          <a:lstStyle/>
          <a:p>
            <a:pPr algn="ctr" eaLnBrk="1" hangingPunct="1"/>
            <a:endParaRPr lang="en-US" altLang="en-US" sz="2400" b="1">
              <a:solidFill>
                <a:srgbClr val="0000FF"/>
              </a:solidFill>
            </a:endParaRPr>
          </a:p>
          <a:p>
            <a:pPr algn="ctr" eaLnBrk="1" hangingPunct="1"/>
            <a:r>
              <a:rPr lang="en-US" altLang="en-US" sz="2400" b="1">
                <a:solidFill>
                  <a:srgbClr val="0000FF"/>
                </a:solidFill>
              </a:rPr>
              <a:t>Khai thác vàng trái phép ở Quảng Nam </a:t>
            </a:r>
          </a:p>
          <a:p>
            <a:pPr algn="ctr" eaLnBrk="1" hangingPunct="1"/>
            <a:endParaRPr lang="en-US" altLang="en-US" sz="2400" b="1">
              <a:solidFill>
                <a:srgbClr val="0000FF"/>
              </a:solidFil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644" y="55380"/>
            <a:ext cx="6768195" cy="553996"/>
          </a:xfrm>
          <a:prstGeom prst="rect">
            <a:avLst/>
          </a:prstGeom>
        </p:spPr>
        <p:txBody>
          <a:bodyPr wrap="none" lIns="91438" tIns="45719" rIns="91438" bIns="45719">
            <a:spAutoFit/>
          </a:bodyPr>
          <a:lstStyle/>
          <a:p>
            <a:pPr algn="just"/>
            <a:r>
              <a:rPr lang="en-US" sz="3000" b="1" u="sng">
                <a:solidFill>
                  <a:srgbClr val="002060"/>
                </a:solidFill>
                <a:latin typeface="Times New Roman" panose="02020603050405020304" pitchFamily="18" charset="0"/>
                <a:cs typeface="Times New Roman" panose="02020603050405020304" pitchFamily="18" charset="0"/>
              </a:rPr>
              <a:t>2. Sử dụng hợp lí tài nguyên khoáng sản</a:t>
            </a:r>
            <a:endParaRPr lang="en-US" sz="2800" b="1" i="1" u="sng">
              <a:solidFill>
                <a:srgbClr val="002060"/>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455328938"/>
              </p:ext>
            </p:extLst>
          </p:nvPr>
        </p:nvGraphicFramePr>
        <p:xfrm>
          <a:off x="410292" y="1876827"/>
          <a:ext cx="11534006" cy="4561456"/>
        </p:xfrm>
        <a:graphic>
          <a:graphicData uri="http://schemas.openxmlformats.org/drawingml/2006/table">
            <a:tbl>
              <a:tblPr/>
              <a:tblGrid>
                <a:gridCol w="1575377">
                  <a:extLst>
                    <a:ext uri="{9D8B030D-6E8A-4147-A177-3AD203B41FA5}">
                      <a16:colId xmlns:a16="http://schemas.microsoft.com/office/drawing/2014/main" val="20000"/>
                    </a:ext>
                  </a:extLst>
                </a:gridCol>
                <a:gridCol w="9958629">
                  <a:extLst>
                    <a:ext uri="{9D8B030D-6E8A-4147-A177-3AD203B41FA5}">
                      <a16:colId xmlns:a16="http://schemas.microsoft.com/office/drawing/2014/main" val="20001"/>
                    </a:ext>
                  </a:extLst>
                </a:gridCol>
              </a:tblGrid>
              <a:tr h="512183">
                <a:tc>
                  <a:txBody>
                    <a:bodyPr/>
                    <a:lstStyle/>
                    <a:p>
                      <a:pPr algn="ctr">
                        <a:lnSpc>
                          <a:spcPct val="120000"/>
                        </a:lnSpc>
                        <a:spcAft>
                          <a:spcPts val="0"/>
                        </a:spcAft>
                      </a:pPr>
                      <a:r>
                        <a:rPr lang="en-US" sz="2800" b="1">
                          <a:solidFill>
                            <a:srgbClr val="000000"/>
                          </a:solidFill>
                          <a:latin typeface="+mn-lt"/>
                          <a:ea typeface="Times New Roman" panose="02020603050405020304"/>
                        </a:rPr>
                        <a:t>Vấn đề</a:t>
                      </a:r>
                      <a:endParaRPr lang="en-US" sz="2800" b="1">
                        <a:solidFill>
                          <a:srgbClr val="000000"/>
                        </a:solidFill>
                        <a:latin typeface="+mn-lt"/>
                        <a:ea typeface="Calibri" panose="020F0502020204030204"/>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Aft>
                          <a:spcPts val="0"/>
                        </a:spcAft>
                      </a:pPr>
                      <a:r>
                        <a:rPr lang="en-US" sz="2800" b="1">
                          <a:solidFill>
                            <a:srgbClr val="000000"/>
                          </a:solidFill>
                          <a:latin typeface="+mn-lt"/>
                          <a:ea typeface="Times New Roman" panose="02020603050405020304"/>
                        </a:rPr>
                        <a:t>Nội dung</a:t>
                      </a:r>
                      <a:endParaRPr lang="en-US" sz="2800" b="1">
                        <a:solidFill>
                          <a:srgbClr val="000000"/>
                        </a:solidFill>
                        <a:latin typeface="+mn-lt"/>
                        <a:ea typeface="Calibri" panose="020F0502020204030204"/>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384704">
                <a:tc>
                  <a:txBody>
                    <a:bodyPr/>
                    <a:lstStyle/>
                    <a:p>
                      <a:pPr algn="just">
                        <a:lnSpc>
                          <a:spcPct val="120000"/>
                        </a:lnSpc>
                        <a:spcAft>
                          <a:spcPts val="0"/>
                        </a:spcAft>
                      </a:pPr>
                      <a:r>
                        <a:rPr lang="en-US" sz="2700" b="1" i="1" kern="1200">
                          <a:solidFill>
                            <a:srgbClr val="000000"/>
                          </a:solidFill>
                          <a:latin typeface="+mn-lt"/>
                          <a:ea typeface="Times New Roman" panose="02020603050405020304"/>
                          <a:cs typeface="+mn-cs"/>
                        </a:rPr>
                        <a:t>Hậu quả</a:t>
                      </a: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20000"/>
                        </a:lnSpc>
                        <a:spcBef>
                          <a:spcPts val="600"/>
                        </a:spcBef>
                        <a:spcAft>
                          <a:spcPts val="0"/>
                        </a:spcAft>
                      </a:pPr>
                      <a:endParaRPr lang="en-US" sz="2800" b="1">
                        <a:solidFill>
                          <a:srgbClr val="000000"/>
                        </a:solidFill>
                        <a:latin typeface="Calibri" panose="020F0502020204030204" pitchFamily="34" charset="0"/>
                        <a:ea typeface="Calibri" panose="020F0502020204030204"/>
                        <a:cs typeface="Calibri" panose="020F0502020204030204" pitchFamily="34"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2664569">
                <a:tc>
                  <a:txBody>
                    <a:bodyPr/>
                    <a:lstStyle/>
                    <a:p>
                      <a:pPr algn="just">
                        <a:lnSpc>
                          <a:spcPct val="120000"/>
                        </a:lnSpc>
                        <a:spcBef>
                          <a:spcPts val="600"/>
                        </a:spcBef>
                        <a:spcAft>
                          <a:spcPts val="0"/>
                        </a:spcAft>
                      </a:pPr>
                      <a:r>
                        <a:rPr lang="en-US" sz="2700" b="1" i="1">
                          <a:solidFill>
                            <a:srgbClr val="000000"/>
                          </a:solidFill>
                          <a:latin typeface="+mn-lt"/>
                          <a:ea typeface="Times New Roman" panose="02020603050405020304"/>
                        </a:rPr>
                        <a:t>Giải pháp</a:t>
                      </a:r>
                      <a:endParaRPr lang="en-US" sz="2400" b="1" i="1">
                        <a:solidFill>
                          <a:srgbClr val="000000"/>
                        </a:solidFill>
                        <a:latin typeface="+mn-lt"/>
                        <a:ea typeface="Times New Roman" panose="02020603050405020304"/>
                      </a:endParaRPr>
                    </a:p>
                    <a:p>
                      <a:pPr algn="just">
                        <a:lnSpc>
                          <a:spcPct val="120000"/>
                        </a:lnSpc>
                        <a:spcBef>
                          <a:spcPts val="600"/>
                        </a:spcBef>
                        <a:spcAft>
                          <a:spcPts val="0"/>
                        </a:spcAft>
                      </a:pPr>
                      <a:endParaRPr lang="en-US" sz="2400" b="1" i="1">
                        <a:solidFill>
                          <a:srgbClr val="000000"/>
                        </a:solidFill>
                        <a:latin typeface="+mn-lt"/>
                        <a:ea typeface="Times New Roman" panose="02020603050405020304"/>
                      </a:endParaRPr>
                    </a:p>
                    <a:p>
                      <a:pPr algn="just">
                        <a:lnSpc>
                          <a:spcPct val="120000"/>
                        </a:lnSpc>
                        <a:spcBef>
                          <a:spcPts val="600"/>
                        </a:spcBef>
                        <a:spcAft>
                          <a:spcPts val="0"/>
                        </a:spcAft>
                      </a:pPr>
                      <a:endParaRPr lang="en-US" sz="2700" b="1" i="1">
                        <a:solidFill>
                          <a:srgbClr val="000000"/>
                        </a:solidFill>
                        <a:latin typeface="+mn-lt"/>
                        <a:ea typeface="Times New Roman" panose="02020603050405020304"/>
                      </a:endParaRPr>
                    </a:p>
                    <a:p>
                      <a:pPr algn="just">
                        <a:lnSpc>
                          <a:spcPct val="120000"/>
                        </a:lnSpc>
                        <a:spcBef>
                          <a:spcPts val="600"/>
                        </a:spcBef>
                        <a:spcAft>
                          <a:spcPts val="0"/>
                        </a:spcAft>
                      </a:pPr>
                      <a:endParaRPr lang="en-US" sz="2400" b="1" i="1">
                        <a:solidFill>
                          <a:srgbClr val="000000"/>
                        </a:solidFill>
                        <a:latin typeface="+mn-lt"/>
                        <a:ea typeface="Times New Roman" panose="02020603050405020304"/>
                      </a:endParaRPr>
                    </a:p>
                    <a:p>
                      <a:pPr algn="just">
                        <a:lnSpc>
                          <a:spcPct val="120000"/>
                        </a:lnSpc>
                        <a:spcBef>
                          <a:spcPts val="600"/>
                        </a:spcBef>
                        <a:spcAft>
                          <a:spcPts val="0"/>
                        </a:spcAft>
                      </a:pPr>
                      <a:endParaRPr lang="en-US" sz="2700" b="1" i="1">
                        <a:solidFill>
                          <a:srgbClr val="000000"/>
                        </a:solidFill>
                        <a:latin typeface="+mn-lt"/>
                        <a:ea typeface="Times New Roman" panose="02020603050405020304"/>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20000"/>
                        </a:lnSpc>
                        <a:spcBef>
                          <a:spcPts val="600"/>
                        </a:spcBef>
                        <a:spcAft>
                          <a:spcPts val="0"/>
                        </a:spcAft>
                      </a:pPr>
                      <a:endParaRPr lang="en-US" sz="2800" b="1">
                        <a:solidFill>
                          <a:srgbClr val="000000"/>
                        </a:solidFill>
                        <a:latin typeface="Calibri" panose="020F0502020204030204" pitchFamily="34" charset="0"/>
                        <a:ea typeface="Calibri" panose="020F0502020204030204"/>
                        <a:cs typeface="Calibri" panose="020F0502020204030204" pitchFamily="34"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2"/>
                  </a:ext>
                </a:extLst>
              </a:tr>
            </a:tbl>
          </a:graphicData>
        </a:graphic>
      </p:graphicFrame>
      <p:sp>
        <p:nvSpPr>
          <p:cNvPr id="9" name="TextBox 8"/>
          <p:cNvSpPr txBox="1"/>
          <p:nvPr/>
        </p:nvSpPr>
        <p:spPr>
          <a:xfrm>
            <a:off x="1971601" y="2377973"/>
            <a:ext cx="9958630"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vững</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kiệt</a:t>
            </a:r>
            <a:r>
              <a:rPr lang="en-US" sz="2800" b="1"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1985668" y="3819760"/>
            <a:ext cx="9958630" cy="2246769"/>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chẽ</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a:t>
            </a:r>
          </a:p>
        </p:txBody>
      </p:sp>
      <p:sp>
        <p:nvSpPr>
          <p:cNvPr id="17" name="Rectangle 16"/>
          <p:cNvSpPr/>
          <p:nvPr/>
        </p:nvSpPr>
        <p:spPr>
          <a:xfrm>
            <a:off x="368101" y="747486"/>
            <a:ext cx="11238616" cy="954328"/>
          </a:xfrm>
          <a:prstGeom prst="rect">
            <a:avLst/>
          </a:prstGeom>
          <a:ln>
            <a:solidFill>
              <a:srgbClr val="0000FF"/>
            </a:solidFill>
          </a:ln>
        </p:spPr>
        <p:txBody>
          <a:bodyPr wrap="square">
            <a:spAutoFit/>
          </a:bodyPr>
          <a:lstStyle/>
          <a:p>
            <a:pPr algn="just"/>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Nhóm</a:t>
            </a:r>
            <a:r>
              <a:rPr lang="en-US" sz="2800" b="1" dirty="0">
                <a:solidFill>
                  <a:srgbClr val="006666"/>
                </a:solidFill>
                <a:latin typeface="Times New Roman" panose="02020603050405020304" pitchFamily="18" charset="0"/>
                <a:cs typeface="Times New Roman" panose="02020603050405020304" pitchFamily="18" charset="0"/>
              </a:rPr>
              <a:t> 2,4: </a:t>
            </a:r>
            <a:r>
              <a:rPr lang="en-US" sz="2800" b="1" dirty="0" err="1">
                <a:solidFill>
                  <a:srgbClr val="006666"/>
                </a:solidFill>
                <a:latin typeface="Times New Roman" panose="02020603050405020304" pitchFamily="18" charset="0"/>
                <a:cs typeface="Times New Roman" panose="02020603050405020304" pitchFamily="18" charset="0"/>
              </a:rPr>
              <a:t>Tìm</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hiểu</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hậu</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quả</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và</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các</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biện</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pháp</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sử</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dụng</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hợp</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lí</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tài</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nguyên</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khoáng</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sản</a:t>
            </a:r>
            <a:r>
              <a:rPr lang="en-US" sz="2800" b="1" dirty="0">
                <a:solidFill>
                  <a:srgbClr val="006666"/>
                </a:solidFill>
                <a:latin typeface="Times New Roman" panose="02020603050405020304" pitchFamily="18" charset="0"/>
                <a:cs typeface="Times New Roman" panose="02020603050405020304" pitchFamily="18" charset="0"/>
              </a:rPr>
              <a:t> </a:t>
            </a:r>
            <a:r>
              <a:rPr lang="en-US" sz="2800" b="1" dirty="0" err="1">
                <a:solidFill>
                  <a:srgbClr val="006666"/>
                </a:solidFill>
                <a:latin typeface="Times New Roman" panose="02020603050405020304" pitchFamily="18" charset="0"/>
                <a:cs typeface="Times New Roman" panose="02020603050405020304" pitchFamily="18" charset="0"/>
              </a:rPr>
              <a:t>nước</a:t>
            </a:r>
            <a:r>
              <a:rPr lang="en-US" sz="2800" b="1" dirty="0">
                <a:solidFill>
                  <a:srgbClr val="006666"/>
                </a:solidFill>
                <a:latin typeface="Times New Roman" panose="02020603050405020304" pitchFamily="18" charset="0"/>
                <a:cs typeface="Times New Roman" panose="02020603050405020304" pitchFamily="18" charset="0"/>
              </a:rPr>
              <a:t> ta.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1000" fill="hold"/>
                                        <p:tgtEl>
                                          <p:spTgt spid="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1000" fill="hold"/>
                                        <p:tgtEl>
                                          <p:spTgt spid="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p:cTn id="28"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 calcmode="lin" valueType="num">
                                      <p:cBhvr>
                                        <p:cTn id="35" dur="1000" fill="hold"/>
                                        <p:tgtEl>
                                          <p:spTgt spid="13">
                                            <p:txEl>
                                              <p:pRg st="1" end="1"/>
                                            </p:txEl>
                                          </p:spTgt>
                                        </p:tgtEl>
                                        <p:attrNameLst>
                                          <p:attrName>ppt_x</p:attrName>
                                        </p:attrNameLst>
                                      </p:cBhvr>
                                      <p:tavLst>
                                        <p:tav tm="0">
                                          <p:val>
                                            <p:strVal val="#ppt_x-.2"/>
                                          </p:val>
                                        </p:tav>
                                        <p:tav tm="100000">
                                          <p:val>
                                            <p:strVal val="#ppt_x"/>
                                          </p:val>
                                        </p:tav>
                                      </p:tavLst>
                                    </p:anim>
                                    <p:anim calcmode="lin" valueType="num">
                                      <p:cBhvr>
                                        <p:cTn id="36" dur="1000" fill="hold"/>
                                        <p:tgtEl>
                                          <p:spTgt spid="1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 calcmode="lin" valueType="num">
                                      <p:cBhvr>
                                        <p:cTn id="42" dur="1000" fill="hold"/>
                                        <p:tgtEl>
                                          <p:spTgt spid="13">
                                            <p:txEl>
                                              <p:pRg st="2" end="2"/>
                                            </p:txEl>
                                          </p:spTgt>
                                        </p:tgtEl>
                                        <p:attrNameLst>
                                          <p:attrName>ppt_x</p:attrName>
                                        </p:attrNameLst>
                                      </p:cBhvr>
                                      <p:tavLst>
                                        <p:tav tm="0">
                                          <p:val>
                                            <p:strVal val="#ppt_x-.2"/>
                                          </p:val>
                                        </p:tav>
                                        <p:tav tm="100000">
                                          <p:val>
                                            <p:strVal val="#ppt_x"/>
                                          </p:val>
                                        </p:tav>
                                      </p:tavLst>
                                    </p:anim>
                                    <p:anim calcmode="lin" valueType="num">
                                      <p:cBhvr>
                                        <p:cTn id="43" dur="1000" fill="hold"/>
                                        <p:tgtEl>
                                          <p:spTgt spid="1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13">
                                            <p:txEl>
                                              <p:pRg st="3" end="3"/>
                                            </p:txEl>
                                          </p:spTgt>
                                        </p:tgtEl>
                                        <p:attrNameLst>
                                          <p:attrName>style.visibility</p:attrName>
                                        </p:attrNameLst>
                                      </p:cBhvr>
                                      <p:to>
                                        <p:strVal val="visible"/>
                                      </p:to>
                                    </p:set>
                                    <p:anim calcmode="lin" valueType="num">
                                      <p:cBhvr>
                                        <p:cTn id="49" dur="1000" fill="hold"/>
                                        <p:tgtEl>
                                          <p:spTgt spid="13">
                                            <p:txEl>
                                              <p:pRg st="3" end="3"/>
                                            </p:txEl>
                                          </p:spTgt>
                                        </p:tgtEl>
                                        <p:attrNameLst>
                                          <p:attrName>ppt_x</p:attrName>
                                        </p:attrNameLst>
                                      </p:cBhvr>
                                      <p:tavLst>
                                        <p:tav tm="0">
                                          <p:val>
                                            <p:strVal val="#ppt_x-.2"/>
                                          </p:val>
                                        </p:tav>
                                        <p:tav tm="100000">
                                          <p:val>
                                            <p:strVal val="#ppt_x"/>
                                          </p:val>
                                        </p:tav>
                                      </p:tavLst>
                                    </p:anim>
                                    <p:anim calcmode="lin" valueType="num">
                                      <p:cBhvr>
                                        <p:cTn id="50" dur="1000" fill="hold"/>
                                        <p:tgtEl>
                                          <p:spTgt spid="1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13">
                                            <p:txEl>
                                              <p:pRg st="4" end="4"/>
                                            </p:txEl>
                                          </p:spTgt>
                                        </p:tgtEl>
                                        <p:attrNameLst>
                                          <p:attrName>style.visibility</p:attrName>
                                        </p:attrNameLst>
                                      </p:cBhvr>
                                      <p:to>
                                        <p:strVal val="visible"/>
                                      </p:to>
                                    </p:set>
                                    <p:anim calcmode="lin" valueType="num">
                                      <p:cBhvr>
                                        <p:cTn id="56" dur="1000" fill="hold"/>
                                        <p:tgtEl>
                                          <p:spTgt spid="13">
                                            <p:txEl>
                                              <p:pRg st="4" end="4"/>
                                            </p:txEl>
                                          </p:spTgt>
                                        </p:tgtEl>
                                        <p:attrNameLst>
                                          <p:attrName>ppt_x</p:attrName>
                                        </p:attrNameLst>
                                      </p:cBhvr>
                                      <p:tavLst>
                                        <p:tav tm="0">
                                          <p:val>
                                            <p:strVal val="#ppt_x-.2"/>
                                          </p:val>
                                        </p:tav>
                                        <p:tav tm="100000">
                                          <p:val>
                                            <p:strVal val="#ppt_x"/>
                                          </p:val>
                                        </p:tav>
                                      </p:tavLst>
                                    </p:anim>
                                    <p:anim calcmode="lin" valueType="num">
                                      <p:cBhvr>
                                        <p:cTn id="57" dur="1000" fill="hold"/>
                                        <p:tgtEl>
                                          <p:spTgt spid="1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srcRect/>
          <a:stretch>
            <a:fillRect/>
          </a:stretch>
        </p:blipFill>
        <p:spPr bwMode="auto">
          <a:xfrm>
            <a:off x="5996002" y="3353576"/>
            <a:ext cx="6196793" cy="3506012"/>
          </a:xfrm>
          <a:prstGeom prst="rect">
            <a:avLst/>
          </a:prstGeom>
          <a:noFill/>
          <a:ln w="9525">
            <a:noFill/>
            <a:miter lim="800000"/>
            <a:headEnd/>
            <a:tailEnd/>
          </a:ln>
          <a:effectLst/>
        </p:spPr>
      </p:pic>
      <p:pic>
        <p:nvPicPr>
          <p:cNvPr id="131075" name="Picture 3" descr="image_preview"/>
          <p:cNvPicPr>
            <a:picLocks noChangeAspect="1" noChangeArrowheads="1"/>
          </p:cNvPicPr>
          <p:nvPr/>
        </p:nvPicPr>
        <p:blipFill>
          <a:blip r:embed="rId3"/>
          <a:srcRect/>
          <a:stretch>
            <a:fillRect/>
          </a:stretch>
        </p:blipFill>
        <p:spPr bwMode="auto">
          <a:xfrm>
            <a:off x="2382" y="3506012"/>
            <a:ext cx="6196793" cy="3353576"/>
          </a:xfrm>
          <a:prstGeom prst="rect">
            <a:avLst/>
          </a:prstGeom>
          <a:noFill/>
          <a:ln w="9525">
            <a:noFill/>
            <a:miter lim="800000"/>
            <a:headEnd/>
            <a:tailEnd/>
          </a:ln>
        </p:spPr>
      </p:pic>
      <p:pic>
        <p:nvPicPr>
          <p:cNvPr id="131076" name="Picture 4" descr="5-trandau"/>
          <p:cNvPicPr>
            <a:picLocks noChangeAspect="1" noChangeArrowheads="1"/>
          </p:cNvPicPr>
          <p:nvPr/>
        </p:nvPicPr>
        <p:blipFill>
          <a:blip r:embed="rId4"/>
          <a:srcRect/>
          <a:stretch>
            <a:fillRect/>
          </a:stretch>
        </p:blipFill>
        <p:spPr bwMode="auto">
          <a:xfrm>
            <a:off x="6097588" y="0"/>
            <a:ext cx="6095207" cy="3429794"/>
          </a:xfrm>
          <a:prstGeom prst="rect">
            <a:avLst/>
          </a:prstGeom>
          <a:noFill/>
          <a:ln w="9525">
            <a:noFill/>
            <a:miter lim="800000"/>
            <a:headEnd/>
            <a:tailEnd/>
          </a:ln>
        </p:spPr>
      </p:pic>
      <p:pic>
        <p:nvPicPr>
          <p:cNvPr id="131079" name="ctl00_mContent_imgImage" descr="http://www.vietnamplus.vn/avatar.aspx?ID=68054&amp;at=0&amp;ts=300&amp;lm=634239816447830000"/>
          <p:cNvPicPr>
            <a:picLocks noChangeAspect="1" noChangeArrowheads="1"/>
          </p:cNvPicPr>
          <p:nvPr/>
        </p:nvPicPr>
        <p:blipFill>
          <a:blip r:embed="rId5" r:link="rId6"/>
          <a:srcRect/>
          <a:stretch>
            <a:fillRect/>
          </a:stretch>
        </p:blipFill>
        <p:spPr bwMode="auto">
          <a:xfrm>
            <a:off x="2382" y="0"/>
            <a:ext cx="6095207" cy="3429794"/>
          </a:xfrm>
          <a:prstGeom prst="rect">
            <a:avLst/>
          </a:prstGeom>
          <a:noFill/>
          <a:ln w="9525">
            <a:noFill/>
            <a:miter lim="800000"/>
            <a:headEnd/>
            <a:tailEnd/>
          </a:ln>
        </p:spPr>
      </p:pic>
      <p:sp>
        <p:nvSpPr>
          <p:cNvPr id="7" name="Text Box 6"/>
          <p:cNvSpPr txBox="1">
            <a:spLocks noChangeArrowheads="1"/>
          </p:cNvSpPr>
          <p:nvPr/>
        </p:nvSpPr>
        <p:spPr bwMode="auto">
          <a:xfrm>
            <a:off x="3384210" y="3237466"/>
            <a:ext cx="6212115" cy="584771"/>
          </a:xfrm>
          <a:prstGeom prst="rect">
            <a:avLst/>
          </a:prstGeom>
          <a:solidFill>
            <a:schemeClr val="bg1"/>
          </a:solidFill>
          <a:ln w="9525">
            <a:noFill/>
            <a:miter lim="800000"/>
          </a:ln>
          <a:effectLst/>
        </p:spPr>
        <p:txBody>
          <a:bodyPr wrap="square" lIns="121917" tIns="60958" rIns="121917" bIns="60958">
            <a:spAutoFit/>
          </a:bodyPr>
          <a:lstStyle/>
          <a:p>
            <a:pPr algn="ctr" eaLnBrk="1" hangingPunct="1">
              <a:spcBef>
                <a:spcPct val="50000"/>
              </a:spcBef>
            </a:pPr>
            <a:r>
              <a:rPr lang="en-US" altLang="en-US" sz="3000" b="1">
                <a:solidFill>
                  <a:srgbClr val="0000FF"/>
                </a:solidFill>
                <a:cs typeface="Arial" panose="020B0604020202020204" pitchFamily="34" charset="0"/>
              </a:rPr>
              <a:t>Hậu quả váng dầu và cách khắc phục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31079"/>
                                        </p:tgtEl>
                                        <p:attrNameLst>
                                          <p:attrName>style.visibility</p:attrName>
                                        </p:attrNameLst>
                                      </p:cBhvr>
                                      <p:to>
                                        <p:strVal val="visible"/>
                                      </p:to>
                                    </p:set>
                                    <p:animEffect transition="in" filter="diamond(in)">
                                      <p:cBhvr>
                                        <p:cTn id="7" dur="2000"/>
                                        <p:tgtEl>
                                          <p:spTgt spid="131079"/>
                                        </p:tgtEl>
                                      </p:cBhvr>
                                    </p:animEffect>
                                  </p:childTnLst>
                                </p:cTn>
                              </p:par>
                              <p:par>
                                <p:cTn id="8" presetID="8" presetClass="entr" presetSubtype="16" fill="hold" nodeType="withEffect">
                                  <p:stCondLst>
                                    <p:cond delay="0"/>
                                  </p:stCondLst>
                                  <p:childTnLst>
                                    <p:set>
                                      <p:cBhvr>
                                        <p:cTn id="9" dur="1" fill="hold">
                                          <p:stCondLst>
                                            <p:cond delay="0"/>
                                          </p:stCondLst>
                                        </p:cTn>
                                        <p:tgtEl>
                                          <p:spTgt spid="131076"/>
                                        </p:tgtEl>
                                        <p:attrNameLst>
                                          <p:attrName>style.visibility</p:attrName>
                                        </p:attrNameLst>
                                      </p:cBhvr>
                                      <p:to>
                                        <p:strVal val="visible"/>
                                      </p:to>
                                    </p:set>
                                    <p:animEffect transition="in" filter="diamond(in)">
                                      <p:cBhvr>
                                        <p:cTn id="10" dur="2000"/>
                                        <p:tgtEl>
                                          <p:spTgt spid="131076"/>
                                        </p:tgtEl>
                                      </p:cBhvr>
                                    </p:animEffect>
                                  </p:childTnLst>
                                </p:cTn>
                              </p:par>
                              <p:par>
                                <p:cTn id="11" presetID="8" presetClass="entr" presetSubtype="16" fill="hold" nodeType="withEffect">
                                  <p:stCondLst>
                                    <p:cond delay="0"/>
                                  </p:stCondLst>
                                  <p:childTnLst>
                                    <p:set>
                                      <p:cBhvr>
                                        <p:cTn id="12" dur="1" fill="hold">
                                          <p:stCondLst>
                                            <p:cond delay="0"/>
                                          </p:stCondLst>
                                        </p:cTn>
                                        <p:tgtEl>
                                          <p:spTgt spid="131075"/>
                                        </p:tgtEl>
                                        <p:attrNameLst>
                                          <p:attrName>style.visibility</p:attrName>
                                        </p:attrNameLst>
                                      </p:cBhvr>
                                      <p:to>
                                        <p:strVal val="visible"/>
                                      </p:to>
                                    </p:set>
                                    <p:animEffect transition="in" filter="diamond(in)">
                                      <p:cBhvr>
                                        <p:cTn id="13" dur="2000"/>
                                        <p:tgtEl>
                                          <p:spTgt spid="131075"/>
                                        </p:tgtEl>
                                      </p:cBhvr>
                                    </p:animEffect>
                                  </p:childTnLst>
                                </p:cTn>
                              </p:par>
                              <p:par>
                                <p:cTn id="14" presetID="8" presetClass="entr" presetSubtype="16" fill="hold" nodeType="withEffect">
                                  <p:stCondLst>
                                    <p:cond delay="0"/>
                                  </p:stCondLst>
                                  <p:childTnLst>
                                    <p:set>
                                      <p:cBhvr>
                                        <p:cTn id="15" dur="1" fill="hold">
                                          <p:stCondLst>
                                            <p:cond delay="0"/>
                                          </p:stCondLst>
                                        </p:cTn>
                                        <p:tgtEl>
                                          <p:spTgt spid="131074"/>
                                        </p:tgtEl>
                                        <p:attrNameLst>
                                          <p:attrName>style.visibility</p:attrName>
                                        </p:attrNameLst>
                                      </p:cBhvr>
                                      <p:to>
                                        <p:strVal val="visible"/>
                                      </p:to>
                                    </p:set>
                                    <p:animEffect transition="in" filter="diamond(in)">
                                      <p:cBhvr>
                                        <p:cTn id="16" dur="2000"/>
                                        <p:tgtEl>
                                          <p:spTgt spid="13107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1932531" y="6326064"/>
            <a:ext cx="8838049" cy="533524"/>
          </a:xfrm>
          <a:prstGeom prst="rect">
            <a:avLst/>
          </a:prstGeom>
          <a:solidFill>
            <a:schemeClr val="bg1"/>
          </a:solidFill>
          <a:ln w="9525">
            <a:noFill/>
            <a:miter lim="800000"/>
          </a:ln>
          <a:effectLst/>
        </p:spPr>
        <p:txBody>
          <a:bodyPr wrap="none" lIns="121917" tIns="60958" rIns="121917" bIns="60958" anchor="ctr"/>
          <a:lstStyle/>
          <a:p>
            <a:pPr algn="ctr" eaLnBrk="1" hangingPunct="1"/>
            <a:r>
              <a:rPr lang="en-US" altLang="en-US" sz="3000" b="1">
                <a:solidFill>
                  <a:srgbClr val="0000FF"/>
                </a:solidFill>
              </a:rPr>
              <a:t>Khai thác than gây ô nhiễm</a:t>
            </a:r>
          </a:p>
        </p:txBody>
      </p:sp>
      <p:pic>
        <p:nvPicPr>
          <p:cNvPr id="26627" name="Picture 5" descr="ImageView"/>
          <p:cNvPicPr>
            <a:picLocks noGrp="1" noChangeAspect="1" noChangeArrowheads="1"/>
          </p:cNvPicPr>
          <p:nvPr>
            <p:ph idx="1"/>
          </p:nvPr>
        </p:nvPicPr>
        <p:blipFill>
          <a:blip r:embed="rId2"/>
          <a:srcRect/>
          <a:stretch>
            <a:fillRect/>
          </a:stretch>
        </p:blipFill>
        <p:spPr>
          <a:xfrm>
            <a:off x="2382" y="0"/>
            <a:ext cx="12190413" cy="6326064"/>
          </a:xfrm>
          <a:noFill/>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nvSpPr>
        <p:spPr>
          <a:xfrm>
            <a:off x="3776842" y="221149"/>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Times New Roman" panose="02020603050405020304" pitchFamily="18" charset="0"/>
                <a:cs typeface="Times New Roman" panose="02020603050405020304" pitchFamily="18" charset="0"/>
              </a:rPr>
              <a:t>Trả</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lời</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nhanh</a:t>
            </a:r>
            <a:endParaRPr lang="en-US" sz="3500" b="1"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45688" y="1127709"/>
            <a:ext cx="6386144" cy="531038"/>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514350" indent="-514350" algn="just"/>
            <a:r>
              <a:rPr lang="en-US" sz="3000" b="1" i="1" dirty="0">
                <a:solidFill>
                  <a:srgbClr val="7030A0"/>
                </a:solidFill>
                <a:latin typeface="Times New Roman" panose="02020603050405020304" pitchFamily="18" charset="0"/>
                <a:cs typeface="Times New Roman" panose="02020603050405020304" pitchFamily="18" charset="0"/>
              </a:rPr>
              <a:t>1. </a:t>
            </a:r>
            <a:r>
              <a:rPr lang="en-US" sz="3000" b="1" i="1" dirty="0" err="1">
                <a:solidFill>
                  <a:srgbClr val="7030A0"/>
                </a:solidFill>
                <a:latin typeface="Times New Roman" panose="02020603050405020304" pitchFamily="18" charset="0"/>
                <a:cs typeface="Times New Roman" panose="02020603050405020304" pitchFamily="18" charset="0"/>
              </a:rPr>
              <a:t>Địa</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hình</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nước</a:t>
            </a:r>
            <a:r>
              <a:rPr lang="en-US" sz="3000" b="1" i="1" dirty="0">
                <a:solidFill>
                  <a:srgbClr val="7030A0"/>
                </a:solidFill>
                <a:latin typeface="Times New Roman" panose="02020603050405020304" pitchFamily="18" charset="0"/>
                <a:cs typeface="Times New Roman" panose="02020603050405020304" pitchFamily="18" charset="0"/>
              </a:rPr>
              <a:t> ta </a:t>
            </a:r>
            <a:r>
              <a:rPr lang="en-US" sz="3000" b="1" i="1" dirty="0" err="1">
                <a:solidFill>
                  <a:srgbClr val="7030A0"/>
                </a:solidFill>
                <a:latin typeface="Times New Roman" panose="02020603050405020304" pitchFamily="18" charset="0"/>
                <a:cs typeface="Times New Roman" panose="02020603050405020304" pitchFamily="18" charset="0"/>
              </a:rPr>
              <a:t>chủ</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yếu</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là</a:t>
            </a:r>
            <a:r>
              <a:rPr lang="en-US" sz="3000" b="1" i="1" dirty="0">
                <a:solidFill>
                  <a:srgbClr val="7030A0"/>
                </a:solidFill>
                <a:latin typeface="Times New Roman" panose="02020603050405020304" pitchFamily="18" charset="0"/>
                <a:cs typeface="Times New Roman" panose="02020603050405020304" pitchFamily="18" charset="0"/>
              </a:rPr>
              <a:t>…….</a:t>
            </a:r>
          </a:p>
        </p:txBody>
      </p:sp>
      <p:sp>
        <p:nvSpPr>
          <p:cNvPr id="13" name="TextBox 8"/>
          <p:cNvSpPr txBox="1"/>
          <p:nvPr/>
        </p:nvSpPr>
        <p:spPr>
          <a:xfrm>
            <a:off x="6097587" y="1909206"/>
            <a:ext cx="2268491" cy="553998"/>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000" b="1" i="1" dirty="0" err="1">
                <a:solidFill>
                  <a:srgbClr val="0000FF"/>
                </a:solidFill>
                <a:latin typeface="Times New Roman" panose="02020603050405020304" pitchFamily="18" charset="0"/>
                <a:cs typeface="Times New Roman" panose="02020603050405020304" pitchFamily="18" charset="0"/>
              </a:rPr>
              <a:t>đồi</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núi</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thấp</a:t>
            </a:r>
            <a:endParaRPr lang="en-US" sz="3000" b="1" i="1" dirty="0">
              <a:solidFill>
                <a:srgbClr val="0000FF"/>
              </a:solidFill>
              <a:latin typeface="Times New Roman" panose="02020603050405020304" pitchFamily="18" charset="0"/>
              <a:cs typeface="Times New Roman" panose="02020603050405020304" pitchFamily="18" charset="0"/>
            </a:endParaRPr>
          </a:p>
        </p:txBody>
      </p:sp>
      <p:pic>
        <p:nvPicPr>
          <p:cNvPr id="4" name="Online Media 3" title="10 seconds countdown (Đồng hồ đếm ngược 10 giây)">
            <a:hlinkClick r:id="" action="ppaction://media"/>
            <a:extLst>
              <a:ext uri="{FF2B5EF4-FFF2-40B4-BE49-F238E27FC236}">
                <a16:creationId xmlns:a16="http://schemas.microsoft.com/office/drawing/2014/main" id="{67D8E7DC-482C-ABC5-679C-9B69D5DF646B}"/>
              </a:ext>
            </a:extLst>
          </p:cNvPr>
          <p:cNvPicPr>
            <a:picLocks noRot="1" noChangeAspect="1"/>
          </p:cNvPicPr>
          <p:nvPr>
            <a:videoFile r:link="rId1"/>
          </p:nvPr>
        </p:nvPicPr>
        <p:blipFill>
          <a:blip r:embed="rId3"/>
          <a:stretch>
            <a:fillRect/>
          </a:stretch>
        </p:blipFill>
        <p:spPr>
          <a:xfrm>
            <a:off x="9607652" y="0"/>
            <a:ext cx="2560536" cy="14466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title"/>
          </p:nvPr>
        </p:nvSpPr>
        <p:spPr/>
        <p:txBody>
          <a:bodyPr/>
          <a:lstStyle/>
          <a:p>
            <a:endParaRPr lang="en-US" altLang="en-US"/>
          </a:p>
        </p:txBody>
      </p:sp>
      <p:sp>
        <p:nvSpPr>
          <p:cNvPr id="28675" name="Rectangle 8"/>
          <p:cNvSpPr>
            <a:spLocks noGrp="1" noChangeArrowheads="1"/>
          </p:cNvSpPr>
          <p:nvPr>
            <p:ph sz="half" idx="1"/>
          </p:nvPr>
        </p:nvSpPr>
        <p:spPr/>
        <p:txBody>
          <a:bodyPr/>
          <a:lstStyle/>
          <a:p>
            <a:endParaRPr lang="en-US" altLang="en-US"/>
          </a:p>
        </p:txBody>
      </p:sp>
      <p:sp>
        <p:nvSpPr>
          <p:cNvPr id="28676" name="Rectangle 9"/>
          <p:cNvSpPr>
            <a:spLocks noGrp="1" noChangeArrowheads="1"/>
          </p:cNvSpPr>
          <p:nvPr>
            <p:ph sz="half" idx="2"/>
          </p:nvPr>
        </p:nvSpPr>
        <p:spPr/>
        <p:txBody>
          <a:bodyPr/>
          <a:lstStyle/>
          <a:p>
            <a:endParaRPr lang="en-US" altLang="en-US"/>
          </a:p>
        </p:txBody>
      </p:sp>
      <p:pic>
        <p:nvPicPr>
          <p:cNvPr id="28677" name="Picture 4"/>
          <p:cNvPicPr>
            <a:picLocks noGrp="1" noChangeAspect="1" noChangeArrowheads="1"/>
          </p:cNvPicPr>
          <p:nvPr>
            <p:ph type="body" idx="4294967295"/>
          </p:nvPr>
        </p:nvPicPr>
        <p:blipFill>
          <a:blip r:embed="rId2"/>
          <a:srcRect l="27130" t="30556" r="29044" b="25000"/>
          <a:stretch>
            <a:fillRect/>
          </a:stretch>
        </p:blipFill>
        <p:spPr>
          <a:xfrm>
            <a:off x="4763" y="-57150"/>
            <a:ext cx="12190412" cy="6859588"/>
          </a:xfrm>
          <a:noFill/>
        </p:spPr>
      </p:pic>
      <p:sp>
        <p:nvSpPr>
          <p:cNvPr id="28678" name="Rectangle 10"/>
          <p:cNvSpPr>
            <a:spLocks noChangeArrowheads="1"/>
          </p:cNvSpPr>
          <p:nvPr/>
        </p:nvSpPr>
        <p:spPr bwMode="auto">
          <a:xfrm>
            <a:off x="1119836" y="6326064"/>
            <a:ext cx="10057091" cy="533524"/>
          </a:xfrm>
          <a:prstGeom prst="rect">
            <a:avLst/>
          </a:prstGeom>
          <a:solidFill>
            <a:schemeClr val="bg1"/>
          </a:solidFill>
          <a:ln w="9525">
            <a:noFill/>
            <a:miter lim="800000"/>
          </a:ln>
          <a:effectLst/>
        </p:spPr>
        <p:txBody>
          <a:bodyPr wrap="none" lIns="121917" tIns="60958" rIns="121917" bIns="60958" anchor="ctr"/>
          <a:lstStyle/>
          <a:p>
            <a:endParaRPr lang="en-US" altLang="en-US"/>
          </a:p>
        </p:txBody>
      </p:sp>
      <p:sp>
        <p:nvSpPr>
          <p:cNvPr id="28679" name="Rectangle 11"/>
          <p:cNvSpPr>
            <a:spLocks noChangeArrowheads="1"/>
          </p:cNvSpPr>
          <p:nvPr/>
        </p:nvSpPr>
        <p:spPr bwMode="auto">
          <a:xfrm>
            <a:off x="8637257" y="6021194"/>
            <a:ext cx="3149190" cy="381088"/>
          </a:xfrm>
          <a:prstGeom prst="rect">
            <a:avLst/>
          </a:prstGeom>
          <a:solidFill>
            <a:schemeClr val="bg1"/>
          </a:solidFill>
          <a:ln w="9525">
            <a:noFill/>
            <a:miter lim="800000"/>
          </a:ln>
          <a:effectLst/>
        </p:spPr>
        <p:txBody>
          <a:bodyPr wrap="none" lIns="121917" tIns="60958" rIns="121917" bIns="60958" anchor="ctr"/>
          <a:lstStyle/>
          <a:p>
            <a:endParaRPr lang="en-US" alt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7"/>
          <p:cNvSpPr/>
          <p:nvPr/>
        </p:nvSpPr>
        <p:spPr>
          <a:xfrm>
            <a:off x="421757" y="629795"/>
            <a:ext cx="10843710" cy="1750548"/>
          </a:xfrm>
          <a:prstGeom prst="roundRect">
            <a:avLst/>
          </a:prstGeom>
          <a:solidFill>
            <a:schemeClr val="bg1"/>
          </a:solid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200">
              <a:lnSpc>
                <a:spcPct val="130000"/>
              </a:lnSpc>
              <a:defRPr/>
            </a:pPr>
            <a:r>
              <a:rPr lang="en-US" sz="2800" b="1" i="1">
                <a:solidFill>
                  <a:srgbClr val="0000FF"/>
                </a:solidFill>
                <a:latin typeface="Times New Roman" panose="02020603050405020304" pitchFamily="18" charset="0"/>
                <a:cs typeface="Times New Roman" panose="02020603050405020304" pitchFamily="18" charset="0"/>
              </a:rPr>
              <a:t>        </a:t>
            </a:r>
            <a:r>
              <a:rPr lang="en-US" sz="2800" b="1" i="1">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rPr>
              <a:t>Địa phương em có tài nguyên khoáng sản nào? Em đã làm gì để góp phần bảo vệ nguồn tài nguyên khoáng sản trước nguy cơ cạn kiệt như hiện nay?</a:t>
            </a:r>
            <a:endParaRPr lang="en-US" sz="2800" b="1" i="1" dirty="0">
              <a:solidFill>
                <a:srgbClr val="0000FF"/>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a:fillRect/>
          </a:stretch>
        </p:blipFill>
        <p:spPr>
          <a:xfrm>
            <a:off x="321696" y="0"/>
            <a:ext cx="1000415" cy="1086860"/>
          </a:xfrm>
          <a:prstGeom prst="rect">
            <a:avLst/>
          </a:prstGeom>
        </p:spPr>
      </p:pic>
      <p:pic>
        <p:nvPicPr>
          <p:cNvPr id="1030" name="Picture 6" descr="Du lịch Phú Yên hãy đến những địa điểm dưới đây để có ảnh đẹp">
            <a:extLst>
              <a:ext uri="{FF2B5EF4-FFF2-40B4-BE49-F238E27FC236}">
                <a16:creationId xmlns:a16="http://schemas.microsoft.com/office/drawing/2014/main" id="{4E29E2FC-25FB-44F6-987D-2B6EE62EE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835" y="2531166"/>
            <a:ext cx="4058340" cy="43284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ó một vùng đất nhìn từ trên cao như một &quot;Việt Nam thu nhỏ&quot;, là nơi trên  đất liền có thể đón bình minh sớm nhất trong ngày">
            <a:extLst>
              <a:ext uri="{FF2B5EF4-FFF2-40B4-BE49-F238E27FC236}">
                <a16:creationId xmlns:a16="http://schemas.microsoft.com/office/drawing/2014/main" id="{D1146DD1-1480-4A07-BAC1-486AE09F1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87" y="2586830"/>
            <a:ext cx="4207748" cy="42727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ảnh đẹp Phú Yên">
            <a:extLst>
              <a:ext uri="{FF2B5EF4-FFF2-40B4-BE49-F238E27FC236}">
                <a16:creationId xmlns:a16="http://schemas.microsoft.com/office/drawing/2014/main" id="{D343BBA5-4CE0-4132-9A62-6BA488BC1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86830"/>
            <a:ext cx="4058340" cy="42727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Chấn chỉnh hoạt động khai thác khoáng sản trái phép tại Phú Yên |  Đảng với Dân">
            <a:hlinkClick r:id="" action="ppaction://media"/>
            <a:extLst>
              <a:ext uri="{FF2B5EF4-FFF2-40B4-BE49-F238E27FC236}">
                <a16:creationId xmlns:a16="http://schemas.microsoft.com/office/drawing/2014/main" id="{4F3326AF-9C88-4F86-ABDE-3512698084A1}"/>
              </a:ext>
            </a:extLst>
          </p:cNvPr>
          <p:cNvPicPr>
            <a:picLocks noRot="1" noChangeAspect="1"/>
          </p:cNvPicPr>
          <p:nvPr>
            <a:videoFile r:link="rId1"/>
          </p:nvPr>
        </p:nvPicPr>
        <p:blipFill>
          <a:blip r:embed="rId3"/>
          <a:stretch>
            <a:fillRect/>
          </a:stretch>
        </p:blipFill>
        <p:spPr>
          <a:xfrm>
            <a:off x="0" y="0"/>
            <a:ext cx="12195175" cy="6859588"/>
          </a:xfrm>
          <a:prstGeom prst="rect">
            <a:avLst/>
          </a:prstGeom>
        </p:spPr>
      </p:pic>
    </p:spTree>
    <p:extLst>
      <p:ext uri="{BB962C8B-B14F-4D97-AF65-F5344CB8AC3E}">
        <p14:creationId xmlns:p14="http://schemas.microsoft.com/office/powerpoint/2010/main" val="339099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p:cNvPicPr>
            <a:picLocks noChangeAspect="1"/>
          </p:cNvPicPr>
          <p:nvPr/>
        </p:nvPicPr>
        <p:blipFill>
          <a:blip r:embed="rId3"/>
          <a:stretch>
            <a:fillRect/>
          </a:stretch>
        </p:blipFill>
        <p:spPr>
          <a:xfrm>
            <a:off x="1044925" y="348392"/>
            <a:ext cx="9651032" cy="5916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772" y="111417"/>
            <a:ext cx="10073178" cy="4960544"/>
          </a:xfrm>
          <a:prstGeom prst="rect">
            <a:avLst/>
          </a:prstGeom>
          <a:ln>
            <a:noFill/>
          </a:ln>
          <a:effectLst>
            <a:softEdge rad="112500"/>
          </a:effectLst>
        </p:spPr>
      </p:pic>
      <p:sp>
        <p:nvSpPr>
          <p:cNvPr id="3" name="TextBox 2"/>
          <p:cNvSpPr txBox="1"/>
          <p:nvPr/>
        </p:nvSpPr>
        <p:spPr>
          <a:xfrm>
            <a:off x="176532" y="5048587"/>
            <a:ext cx="11764716" cy="1494908"/>
          </a:xfrm>
          <a:prstGeom prst="rect">
            <a:avLst/>
          </a:prstGeom>
          <a:noFill/>
        </p:spPr>
        <p:txBody>
          <a:bodyPr wrap="square" lIns="108850" tIns="54425" rIns="108850" bIns="54425" rtlCol="0">
            <a:spAutoFit/>
          </a:bodyPr>
          <a:lstStyle/>
          <a:p>
            <a:pPr algn="just"/>
            <a:r>
              <a:rPr lang="en-US" sz="3000" b="1">
                <a:solidFill>
                  <a:srgbClr val="0000FF"/>
                </a:solidFill>
                <a:cs typeface="Times New Roman" panose="02020603050405020304" pitchFamily="18" charset="0"/>
              </a:rPr>
              <a:t>Trong lúc khai thác than dưới lòng đất, hầm mỏ chẳng may bị sập và che mất lối ra. Các em hãy giúp những người thợ mỏ tìm được đường ra bằng cách trả lời đúng các câu hỏi.</a:t>
            </a:r>
          </a:p>
        </p:txBody>
      </p:sp>
      <p:pic>
        <p:nvPicPr>
          <p:cNvPr id="13" name="Nhac hùng hồ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2970673" y="3963319"/>
            <a:ext cx="812694" cy="609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123" fill="hold"/>
                                        <p:tgtEl>
                                          <p:spTgt spid="13"/>
                                        </p:tgtEl>
                                      </p:cBhvr>
                                    </p:cmd>
                                  </p:childTnLst>
                                </p:cTn>
                              </p:par>
                              <p:par>
                                <p:cTn id="7" presetID="47"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2100">
                <p:cTn id="17" repeatCount="indefinite"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2" y="0"/>
            <a:ext cx="12190413" cy="6859588"/>
          </a:xfrm>
          <a:prstGeom prst="rect">
            <a:avLst/>
          </a:prstGeom>
        </p:spPr>
      </p:pic>
      <p:grpSp>
        <p:nvGrpSpPr>
          <p:cNvPr id="34" name="Group 33"/>
          <p:cNvGrpSpPr/>
          <p:nvPr/>
        </p:nvGrpSpPr>
        <p:grpSpPr>
          <a:xfrm>
            <a:off x="7672183" y="3963319"/>
            <a:ext cx="3250777" cy="1498947"/>
            <a:chOff x="5765416" y="3886200"/>
            <a:chExt cx="2469668" cy="1543804"/>
          </a:xfrm>
        </p:grpSpPr>
        <p:pic>
          <p:nvPicPr>
            <p:cNvPr id="35" name="Picture 34"/>
            <p:cNvPicPr>
              <a:picLocks noChangeAspect="1"/>
            </p:cNvPicPr>
            <p:nvPr/>
          </p:nvPicPr>
          <p:blipFill>
            <a:blip r:embed="rId5" cstate="print">
              <a:extLst>
                <a:ext uri="{BEBA8EAE-BF5A-486C-A8C5-ECC9F3942E4B}">
                  <a14:imgProps xmlns:a14="http://schemas.microsoft.com/office/drawing/2010/main">
                    <a14:imgLayer r:embed="rId6">
                      <a14:imgEffect>
                        <a14:backgroundRemoval t="0" b="99429" l="0" r="100000">
                          <a14:foregroundMark x1="63857" y1="17714" x2="74429" y2="23000"/>
                          <a14:foregroundMark x1="72571" y1="27000" x2="63857" y2="29143"/>
                          <a14:backgroundMark x1="45571" y1="83000" x2="45571" y2="83000"/>
                          <a14:backgroundMark x1="17000" y1="81429" x2="17000" y2="81429"/>
                          <a14:backgroundMark x1="50286" y1="85571" x2="50286" y2="85571"/>
                          <a14:backgroundMark x1="51714" y1="81429" x2="51714" y2="81429"/>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58241" y="4053161"/>
              <a:ext cx="1376843" cy="1376843"/>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3777" y1="2506" x2="64378" y2="25057"/>
                          <a14:foregroundMark x1="61803" y1="13212" x2="33906" y2="23007"/>
                          <a14:backgroundMark x1="47639" y1="35991" x2="47639" y2="35991"/>
                          <a14:backgroundMark x1="43348" y1="36446" x2="43348" y2="36446"/>
                          <a14:backgroundMark x1="42060" y1="36674" x2="42060" y2="36674"/>
                        </a14:backgroundRemoval>
                      </a14:imgEffect>
                      <a14:imgEffect>
                        <a14:brightnessContrast bright="-2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765416" y="3886200"/>
              <a:ext cx="777899" cy="1464089"/>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8065" y="3995838"/>
              <a:ext cx="1063229" cy="1368965"/>
            </a:xfrm>
            <a:prstGeom prst="rect">
              <a:avLst/>
            </a:prstGeom>
          </p:spPr>
        </p:pic>
      </p:grpSp>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8012" y="-268493"/>
            <a:ext cx="5141377" cy="2757088"/>
          </a:xfrm>
          <a:prstGeom prst="rect">
            <a:avLst/>
          </a:prstGeom>
        </p:spPr>
      </p:pic>
      <p:sp>
        <p:nvSpPr>
          <p:cNvPr id="39" name="TextBox 38"/>
          <p:cNvSpPr txBox="1"/>
          <p:nvPr/>
        </p:nvSpPr>
        <p:spPr>
          <a:xfrm>
            <a:off x="4360083" y="742482"/>
            <a:ext cx="4075099" cy="1615966"/>
          </a:xfrm>
          <a:prstGeom prst="rect">
            <a:avLst/>
          </a:prstGeom>
          <a:noFill/>
        </p:spPr>
        <p:txBody>
          <a:bodyPr wrap="square" lIns="108850" tIns="54425" rIns="108850" bIns="54425" rtlCol="0">
            <a:spAutoFit/>
          </a:bodyPr>
          <a:lstStyle/>
          <a:p>
            <a:pPr algn="ctr">
              <a:lnSpc>
                <a:spcPct val="150000"/>
              </a:lnSpc>
            </a:pPr>
            <a:r>
              <a:rPr lang="en-US" sz="3500" b="1">
                <a:solidFill>
                  <a:srgbClr val="0000FF"/>
                </a:solidFill>
                <a:latin typeface="Tahoma" panose="020B0604030504040204" pitchFamily="34" charset="0"/>
                <a:ea typeface="Tahoma" panose="020B0604030504040204" pitchFamily="34" charset="0"/>
                <a:cs typeface="Tahoma" panose="020B0604030504040204" pitchFamily="34" charset="0"/>
              </a:rPr>
              <a:t>GIẢI CỨU </a:t>
            </a:r>
          </a:p>
          <a:p>
            <a:pPr algn="ctr">
              <a:lnSpc>
                <a:spcPct val="150000"/>
              </a:lnSpc>
            </a:pPr>
            <a:r>
              <a:rPr lang="en-US" sz="3500" b="1">
                <a:solidFill>
                  <a:srgbClr val="0000FF"/>
                </a:solidFill>
                <a:latin typeface="Tahoma" panose="020B0604030504040204" pitchFamily="34" charset="0"/>
                <a:ea typeface="Tahoma" panose="020B0604030504040204" pitchFamily="34" charset="0"/>
                <a:cs typeface="Tahoma" panose="020B0604030504040204" pitchFamily="34" charset="0"/>
              </a:rPr>
              <a:t>THỢ MỎ</a:t>
            </a:r>
          </a:p>
        </p:txBody>
      </p:sp>
      <p:pic>
        <p:nvPicPr>
          <p:cNvPr id="40" name="Picture 11"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4370" y="6046981"/>
            <a:ext cx="1426012" cy="585769"/>
          </a:xfrm>
          <a:prstGeom prst="rect">
            <a:avLst/>
          </a:prstGeom>
          <a:noFill/>
          <a:extLst>
            <a:ext uri="{909E8E84-426E-40DD-AFC4-6F175D3DCCD1}">
              <a14:hiddenFill xmlns:a14="http://schemas.microsoft.com/office/drawing/2010/main">
                <a:solidFill>
                  <a:srgbClr val="FFFFFF"/>
                </a:solidFill>
              </a14:hiddenFill>
            </a:ext>
          </a:extLst>
        </p:spPr>
      </p:pic>
      <p:pic>
        <p:nvPicPr>
          <p:cNvPr id="41" name="Nhac hùng hồ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2970673" y="3963319"/>
            <a:ext cx="812694" cy="609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1"/>
                                        </p:tgtEl>
                                      </p:cBhvr>
                                    </p:cmd>
                                  </p:childTnLst>
                                </p:cTn>
                              </p:par>
                              <p:par>
                                <p:cTn id="7" presetID="47"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1000"/>
                                        <p:tgtEl>
                                          <p:spTgt spid="38"/>
                                        </p:tgtEl>
                                      </p:cBhvr>
                                    </p:animEffect>
                                    <p:anim calcmode="lin" valueType="num">
                                      <p:cBhvr>
                                        <p:cTn id="10" dur="1000" fill="hold"/>
                                        <p:tgtEl>
                                          <p:spTgt spid="38"/>
                                        </p:tgtEl>
                                        <p:attrNameLst>
                                          <p:attrName>ppt_x</p:attrName>
                                        </p:attrNameLst>
                                      </p:cBhvr>
                                      <p:tavLst>
                                        <p:tav tm="0">
                                          <p:val>
                                            <p:strVal val="#ppt_x"/>
                                          </p:val>
                                        </p:tav>
                                        <p:tav tm="100000">
                                          <p:val>
                                            <p:strVal val="#ppt_x"/>
                                          </p:val>
                                        </p:tav>
                                      </p:tavLst>
                                    </p:anim>
                                    <p:anim calcmode="lin" valueType="num">
                                      <p:cBhvr>
                                        <p:cTn id="11" dur="1000" fill="hold"/>
                                        <p:tgtEl>
                                          <p:spTgt spid="38"/>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2100" numSld="9">
                <p:cTn id="21" repeatCount="indefinite" fill="hold" display="0">
                  <p:stCondLst>
                    <p:cond delay="indefinite"/>
                  </p:stCondLst>
                  <p:endCondLst>
                    <p:cond evt="onStopAudio" delay="0">
                      <p:tgtEl>
                        <p:sldTgt/>
                      </p:tgtEl>
                    </p:cond>
                  </p:endCondLst>
                </p:cTn>
                <p:tgtEl>
                  <p:spTgt spid="41"/>
                </p:tgtEl>
              </p:cMediaNode>
            </p:audio>
          </p:childTnLst>
        </p:cTn>
      </p:par>
    </p:tnLst>
    <p:bldLst>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82" y="1296"/>
            <a:ext cx="12190413" cy="6856998"/>
          </a:xfrm>
          <a:prstGeom prst="rect">
            <a:avLst/>
          </a:prstGeom>
        </p:spPr>
      </p:pic>
      <p:grpSp>
        <p:nvGrpSpPr>
          <p:cNvPr id="7" name="Group 6"/>
          <p:cNvGrpSpPr/>
          <p:nvPr/>
        </p:nvGrpSpPr>
        <p:grpSpPr>
          <a:xfrm>
            <a:off x="7688602" y="3887101"/>
            <a:ext cx="3292462" cy="1544161"/>
            <a:chOff x="5765416" y="3886200"/>
            <a:chExt cx="2469668" cy="1543804"/>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99429" l="0" r="100000">
                          <a14:foregroundMark x1="63857" y1="17714" x2="74429" y2="23000"/>
                          <a14:foregroundMark x1="72571" y1="27000" x2="63857" y2="29143"/>
                          <a14:backgroundMark x1="45571" y1="83000" x2="45571" y2="83000"/>
                          <a14:backgroundMark x1="17000" y1="81429" x2="17000" y2="81429"/>
                          <a14:backgroundMark x1="50286" y1="85571" x2="50286" y2="85571"/>
                          <a14:backgroundMark x1="51714" y1="81429" x2="51714" y2="81429"/>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58241" y="4053161"/>
              <a:ext cx="1376843" cy="1376843"/>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777" y1="2506" x2="64378" y2="25057"/>
                          <a14:foregroundMark x1="61803" y1="13212" x2="33906" y2="23007"/>
                          <a14:backgroundMark x1="47639" y1="35991" x2="47639" y2="35991"/>
                          <a14:backgroundMark x1="43348" y1="36446" x2="43348" y2="36446"/>
                          <a14:backgroundMark x1="42060" y1="36674" x2="42060" y2="36674"/>
                        </a14:backgroundRemoval>
                      </a14:imgEffect>
                      <a14:imgEffect>
                        <a14:brightnessContrast bright="-2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5765416" y="3886200"/>
              <a:ext cx="777899" cy="1464089"/>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8065" y="3995838"/>
              <a:ext cx="1063229" cy="1368965"/>
            </a:xfrm>
            <a:prstGeom prst="rect">
              <a:avLst/>
            </a:prstGeom>
          </p:spPr>
        </p:pic>
      </p:grpSp>
      <p:pic>
        <p:nvPicPr>
          <p:cNvPr id="3" name="Picture 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78409" y="5810640"/>
            <a:ext cx="1163729" cy="1061627"/>
          </a:xfrm>
          <a:prstGeom prst="rect">
            <a:avLst/>
          </a:prstGeom>
        </p:spPr>
      </p:pic>
      <p:pic>
        <p:nvPicPr>
          <p:cNvPr id="6" name="Picture 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03082" y="5813241"/>
            <a:ext cx="1131819" cy="1044385"/>
          </a:xfrm>
          <a:prstGeom prst="rect">
            <a:avLst/>
          </a:prstGeom>
        </p:spPr>
      </p:pic>
      <p:pic>
        <p:nvPicPr>
          <p:cNvPr id="8" name="Picture 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3907" y="5818949"/>
            <a:ext cx="1101027" cy="1015971"/>
          </a:xfrm>
          <a:prstGeom prst="rect">
            <a:avLst/>
          </a:prstGeom>
        </p:spPr>
      </p:pic>
      <p:pic>
        <p:nvPicPr>
          <p:cNvPr id="10" name="Picture 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6054" y="5770941"/>
            <a:ext cx="1160213" cy="1083034"/>
          </a:xfrm>
          <a:prstGeom prst="rect">
            <a:avLst/>
          </a:prstGeom>
        </p:spPr>
      </p:pic>
      <p:pic>
        <p:nvPicPr>
          <p:cNvPr id="11" name="Picture 1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25197" y="5756618"/>
            <a:ext cx="1226820" cy="1094310"/>
          </a:xfrm>
          <a:prstGeom prst="rect">
            <a:avLst/>
          </a:prstGeom>
        </p:spPr>
      </p:pic>
      <p:pic>
        <p:nvPicPr>
          <p:cNvPr id="12" name="Picture 11">
            <a:hlinkClick r:id="rId21" action="ppaction://hlinksldjump"/>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907231" y="5973579"/>
            <a:ext cx="1054163" cy="668018"/>
          </a:xfrm>
          <a:prstGeom prst="rect">
            <a:avLst/>
          </a:prstGeom>
        </p:spPr>
      </p:pic>
      <p:pic>
        <p:nvPicPr>
          <p:cNvPr id="15" name="Picture 1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702500" y="2604175"/>
            <a:ext cx="2218847" cy="3085302"/>
          </a:xfrm>
          <a:prstGeom prst="rect">
            <a:avLst/>
          </a:prstGeom>
        </p:spPr>
      </p:pic>
      <p:pic>
        <p:nvPicPr>
          <p:cNvPr id="16" name="Picture 1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32050" y="1307667"/>
            <a:ext cx="2781749" cy="4152714"/>
          </a:xfrm>
          <a:prstGeom prst="rect">
            <a:avLst/>
          </a:prstGeom>
        </p:spPr>
      </p:pic>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57244" y="1432359"/>
            <a:ext cx="2123604" cy="3492025"/>
          </a:xfrm>
          <a:prstGeom prst="rect">
            <a:avLst/>
          </a:prstGeom>
        </p:spPr>
      </p:pic>
      <p:pic>
        <p:nvPicPr>
          <p:cNvPr id="24" name="Picture 2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48631" y="4245764"/>
            <a:ext cx="3706207" cy="1774501"/>
          </a:xfrm>
          <a:prstGeom prst="rect">
            <a:avLst/>
          </a:prstGeom>
        </p:spPr>
      </p:pic>
      <p:pic>
        <p:nvPicPr>
          <p:cNvPr id="25" name="Picture 2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20922" y="1865674"/>
            <a:ext cx="2405783" cy="3128243"/>
          </a:xfrm>
          <a:prstGeom prst="rect">
            <a:avLst/>
          </a:prstGeom>
        </p:spPr>
      </p:pic>
      <p:pic>
        <p:nvPicPr>
          <p:cNvPr id="26" name="Picture 2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1698" y="4316861"/>
            <a:ext cx="3779356" cy="1756207"/>
          </a:xfrm>
          <a:prstGeom prst="rect">
            <a:avLst/>
          </a:prstGeom>
        </p:spPr>
      </p:pic>
      <p:sp>
        <p:nvSpPr>
          <p:cNvPr id="13" name="Oval Callout 12"/>
          <p:cNvSpPr/>
          <p:nvPr/>
        </p:nvSpPr>
        <p:spPr>
          <a:xfrm>
            <a:off x="2479164" y="1161412"/>
            <a:ext cx="4082820" cy="1800188"/>
          </a:xfrm>
          <a:prstGeom prst="wedgeEllipseCallou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3500" b="1" i="1">
                <a:solidFill>
                  <a:srgbClr val="FF0000"/>
                </a:solidFill>
              </a:rPr>
              <a:t>Cảm ơn các bạn đã giúp chúng tôi!</a:t>
            </a: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510747" y="562275"/>
            <a:ext cx="812694" cy="609741"/>
          </a:xfrm>
          <a:prstGeom prst="rect">
            <a:avLst/>
          </a:prstGeom>
        </p:spPr>
      </p:pic>
      <p:pic>
        <p:nvPicPr>
          <p:cNvPr id="2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576229" y="1756636"/>
            <a:ext cx="812694" cy="609741"/>
          </a:xfrm>
          <a:prstGeom prst="rect">
            <a:avLst/>
          </a:prstGeom>
        </p:spPr>
      </p:pic>
      <p:pic>
        <p:nvPicPr>
          <p:cNvPr id="2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576229" y="2568630"/>
            <a:ext cx="812694" cy="609741"/>
          </a:xfrm>
          <a:prstGeom prst="rect">
            <a:avLst/>
          </a:prstGeom>
        </p:spPr>
      </p:pic>
      <p:pic>
        <p:nvPicPr>
          <p:cNvPr id="27"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615022" y="3458617"/>
            <a:ext cx="812694" cy="609741"/>
          </a:xfrm>
          <a:prstGeom prst="rect">
            <a:avLst/>
          </a:prstGeom>
        </p:spPr>
      </p:pic>
      <p:pic>
        <p:nvPicPr>
          <p:cNvPr id="2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606647" y="4437810"/>
            <a:ext cx="812694" cy="609741"/>
          </a:xfrm>
          <a:prstGeom prst="rect">
            <a:avLst/>
          </a:prstGeom>
        </p:spPr>
      </p:pic>
      <p:pic>
        <p:nvPicPr>
          <p:cNvPr id="2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670131" y="5327797"/>
            <a:ext cx="812694" cy="60974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0-ppt_w/2"/>
                                          </p:val>
                                        </p:tav>
                                      </p:tavLst>
                                    </p:anim>
                                    <p:anim calcmode="lin" valueType="num">
                                      <p:cBhvr additive="base">
                                        <p:cTn id="37" dur="500"/>
                                        <p:tgtEl>
                                          <p:spTgt spid="22"/>
                                        </p:tgtEl>
                                        <p:attrNameLst>
                                          <p:attrName>ppt_y</p:attrName>
                                        </p:attrNameLst>
                                      </p:cBhvr>
                                      <p:tavLst>
                                        <p:tav tm="0">
                                          <p:val>
                                            <p:strVal val="ppt_y"/>
                                          </p:val>
                                        </p:tav>
                                        <p:tav tm="100000">
                                          <p:val>
                                            <p:strVal val="ppt_y"/>
                                          </p:val>
                                        </p:tav>
                                      </p:tavLst>
                                    </p:anim>
                                    <p:set>
                                      <p:cBhvr>
                                        <p:cTn id="38" dur="1" fill="hold">
                                          <p:stCondLst>
                                            <p:cond delay="499"/>
                                          </p:stCondLst>
                                        </p:cTn>
                                        <p:tgtEl>
                                          <p:spTgt spid="22"/>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5042" fill="hold"/>
                                        <p:tgtEl>
                                          <p:spTgt spid="21"/>
                                        </p:tgtEl>
                                      </p:cBhvr>
                                    </p:cmd>
                                  </p:childTnLst>
                                </p:cTn>
                              </p:par>
                            </p:childTnLst>
                          </p:cTn>
                        </p:par>
                      </p:childTnLst>
                    </p:cTn>
                  </p:par>
                </p:childTnLst>
              </p:cTn>
              <p:nextCondLst>
                <p:cond evt="onClick" delay="0">
                  <p:tgtEl>
                    <p:spTgt spid="2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 presetClass="exit" presetSubtype="8" fill="hold" nodeType="clickEffect">
                                  <p:stCondLst>
                                    <p:cond delay="0"/>
                                  </p:stCondLst>
                                  <p:childTnLst>
                                    <p:anim calcmode="lin" valueType="num">
                                      <p:cBhvr additive="base">
                                        <p:cTn id="45" dur="500"/>
                                        <p:tgtEl>
                                          <p:spTgt spid="16"/>
                                        </p:tgtEl>
                                        <p:attrNameLst>
                                          <p:attrName>ppt_x</p:attrName>
                                        </p:attrNameLst>
                                      </p:cBhvr>
                                      <p:tavLst>
                                        <p:tav tm="0">
                                          <p:val>
                                            <p:strVal val="ppt_x"/>
                                          </p:val>
                                        </p:tav>
                                        <p:tav tm="100000">
                                          <p:val>
                                            <p:strVal val="0-ppt_w/2"/>
                                          </p:val>
                                        </p:tav>
                                      </p:tavLst>
                                    </p:anim>
                                    <p:anim calcmode="lin" valueType="num">
                                      <p:cBhvr additive="base">
                                        <p:cTn id="46" dur="500"/>
                                        <p:tgtEl>
                                          <p:spTgt spid="16"/>
                                        </p:tgtEl>
                                        <p:attrNameLst>
                                          <p:attrName>ppt_y</p:attrName>
                                        </p:attrNameLst>
                                      </p:cBhvr>
                                      <p:tavLst>
                                        <p:tav tm="0">
                                          <p:val>
                                            <p:strVal val="ppt_y"/>
                                          </p:val>
                                        </p:tav>
                                        <p:tav tm="100000">
                                          <p:val>
                                            <p:strVal val="ppt_y"/>
                                          </p:val>
                                        </p:tav>
                                      </p:tavLst>
                                    </p:anim>
                                    <p:set>
                                      <p:cBhvr>
                                        <p:cTn id="47" dur="1" fill="hold">
                                          <p:stCondLst>
                                            <p:cond delay="499"/>
                                          </p:stCondLst>
                                        </p:cTn>
                                        <p:tgtEl>
                                          <p:spTgt spid="16"/>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5042" fill="hold"/>
                                        <p:tgtEl>
                                          <p:spTgt spid="27"/>
                                        </p:tgtEl>
                                      </p:cBhvr>
                                    </p:cmd>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2" presetClass="exit" presetSubtype="8" fill="hold" nodeType="click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0-ppt_w/2"/>
                                          </p:val>
                                        </p:tav>
                                      </p:tavLst>
                                    </p:anim>
                                    <p:anim calcmode="lin" valueType="num">
                                      <p:cBhvr additive="base">
                                        <p:cTn id="55" dur="500"/>
                                        <p:tgtEl>
                                          <p:spTgt spid="15"/>
                                        </p:tgtEl>
                                        <p:attrNameLst>
                                          <p:attrName>ppt_y</p:attrName>
                                        </p:attrNameLst>
                                      </p:cBhvr>
                                      <p:tavLst>
                                        <p:tav tm="0">
                                          <p:val>
                                            <p:strVal val="ppt_y"/>
                                          </p:val>
                                        </p:tav>
                                        <p:tav tm="100000">
                                          <p:val>
                                            <p:strVal val="ppt_y"/>
                                          </p:val>
                                        </p:tav>
                                      </p:tavLst>
                                    </p:anim>
                                    <p:set>
                                      <p:cBhvr>
                                        <p:cTn id="56" dur="1" fill="hold">
                                          <p:stCondLst>
                                            <p:cond delay="499"/>
                                          </p:stCondLst>
                                        </p:cTn>
                                        <p:tgtEl>
                                          <p:spTgt spid="15"/>
                                        </p:tgtEl>
                                        <p:attrNameLst>
                                          <p:attrName>style.visibility</p:attrName>
                                        </p:attrNameLst>
                                      </p:cBhvr>
                                      <p:to>
                                        <p:strVal val="hidden"/>
                                      </p:to>
                                    </p:set>
                                  </p:childTnLst>
                                </p:cTn>
                              </p:par>
                              <p:par>
                                <p:cTn id="57" presetID="1" presetClass="mediacall" presetSubtype="0" fill="hold" nodeType="withEffect">
                                  <p:stCondLst>
                                    <p:cond delay="0"/>
                                  </p:stCondLst>
                                  <p:childTnLst>
                                    <p:cmd type="call" cmd="playFrom(0.0)">
                                      <p:cBhvr>
                                        <p:cTn id="58" dur="5042" fill="hold"/>
                                        <p:tgtEl>
                                          <p:spTgt spid="29"/>
                                        </p:tgtEl>
                                      </p:cBhvr>
                                    </p:cmd>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2" presetClass="exit" presetSubtype="8" fill="hold" nodeType="clickEffect">
                                  <p:stCondLst>
                                    <p:cond delay="0"/>
                                  </p:stCondLst>
                                  <p:childTnLst>
                                    <p:anim calcmode="lin" valueType="num">
                                      <p:cBhvr additive="base">
                                        <p:cTn id="63" dur="500"/>
                                        <p:tgtEl>
                                          <p:spTgt spid="24"/>
                                        </p:tgtEl>
                                        <p:attrNameLst>
                                          <p:attrName>ppt_x</p:attrName>
                                        </p:attrNameLst>
                                      </p:cBhvr>
                                      <p:tavLst>
                                        <p:tav tm="0">
                                          <p:val>
                                            <p:strVal val="ppt_x"/>
                                          </p:val>
                                        </p:tav>
                                        <p:tav tm="100000">
                                          <p:val>
                                            <p:strVal val="0-ppt_w/2"/>
                                          </p:val>
                                        </p:tav>
                                      </p:tavLst>
                                    </p:anim>
                                    <p:anim calcmode="lin" valueType="num">
                                      <p:cBhvr additive="base">
                                        <p:cTn id="64" dur="500"/>
                                        <p:tgtEl>
                                          <p:spTgt spid="24"/>
                                        </p:tgtEl>
                                        <p:attrNameLst>
                                          <p:attrName>ppt_y</p:attrName>
                                        </p:attrNameLst>
                                      </p:cBhvr>
                                      <p:tavLst>
                                        <p:tav tm="0">
                                          <p:val>
                                            <p:strVal val="ppt_y"/>
                                          </p:val>
                                        </p:tav>
                                        <p:tav tm="100000">
                                          <p:val>
                                            <p:strVal val="ppt_y"/>
                                          </p:val>
                                        </p:tav>
                                      </p:tavLst>
                                    </p:anim>
                                    <p:set>
                                      <p:cBhvr>
                                        <p:cTn id="65" dur="1" fill="hold">
                                          <p:stCondLst>
                                            <p:cond delay="499"/>
                                          </p:stCondLst>
                                        </p:cTn>
                                        <p:tgtEl>
                                          <p:spTgt spid="24"/>
                                        </p:tgtEl>
                                        <p:attrNameLst>
                                          <p:attrName>style.visibility</p:attrName>
                                        </p:attrNameLst>
                                      </p:cBhvr>
                                      <p:to>
                                        <p:strVal val="hidden"/>
                                      </p:to>
                                    </p:set>
                                  </p:childTnLst>
                                </p:cTn>
                              </p:par>
                              <p:par>
                                <p:cTn id="66" presetID="1" presetClass="mediacall" presetSubtype="0" fill="hold" nodeType="withEffect">
                                  <p:stCondLst>
                                    <p:cond delay="0"/>
                                  </p:stCondLst>
                                  <p:childTnLst>
                                    <p:cmd type="call" cmd="playFrom(0.0)">
                                      <p:cBhvr>
                                        <p:cTn id="67" dur="5042" fill="hold"/>
                                        <p:tgtEl>
                                          <p:spTgt spid="28"/>
                                        </p:tgtEl>
                                      </p:cBhvr>
                                    </p:cmd>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2" presetClass="exit" presetSubtype="8" fill="hold" nodeType="clickEffect">
                                  <p:stCondLst>
                                    <p:cond delay="0"/>
                                  </p:stCondLst>
                                  <p:childTnLst>
                                    <p:anim calcmode="lin" valueType="num">
                                      <p:cBhvr additive="base">
                                        <p:cTn id="72" dur="500"/>
                                        <p:tgtEl>
                                          <p:spTgt spid="25"/>
                                        </p:tgtEl>
                                        <p:attrNameLst>
                                          <p:attrName>ppt_x</p:attrName>
                                        </p:attrNameLst>
                                      </p:cBhvr>
                                      <p:tavLst>
                                        <p:tav tm="0">
                                          <p:val>
                                            <p:strVal val="ppt_x"/>
                                          </p:val>
                                        </p:tav>
                                        <p:tav tm="100000">
                                          <p:val>
                                            <p:strVal val="0-ppt_w/2"/>
                                          </p:val>
                                        </p:tav>
                                      </p:tavLst>
                                    </p:anim>
                                    <p:anim calcmode="lin" valueType="num">
                                      <p:cBhvr additive="base">
                                        <p:cTn id="73" dur="500"/>
                                        <p:tgtEl>
                                          <p:spTgt spid="25"/>
                                        </p:tgtEl>
                                        <p:attrNameLst>
                                          <p:attrName>ppt_y</p:attrName>
                                        </p:attrNameLst>
                                      </p:cBhvr>
                                      <p:tavLst>
                                        <p:tav tm="0">
                                          <p:val>
                                            <p:strVal val="ppt_y"/>
                                          </p:val>
                                        </p:tav>
                                        <p:tav tm="100000">
                                          <p:val>
                                            <p:strVal val="ppt_y"/>
                                          </p:val>
                                        </p:tav>
                                      </p:tavLst>
                                    </p:anim>
                                    <p:set>
                                      <p:cBhvr>
                                        <p:cTn id="74" dur="1" fill="hold">
                                          <p:stCondLst>
                                            <p:cond delay="499"/>
                                          </p:stCondLst>
                                        </p:cTn>
                                        <p:tgtEl>
                                          <p:spTgt spid="25"/>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5042" fill="hold"/>
                                        <p:tgtEl>
                                          <p:spTgt spid="14"/>
                                        </p:tgtEl>
                                      </p:cBhvr>
                                    </p:cmd>
                                  </p:childTnLst>
                                </p:cTn>
                              </p:par>
                            </p:childTnLst>
                          </p:cTn>
                        </p:par>
                      </p:childTnLst>
                    </p:cTn>
                  </p:par>
                </p:childTnLst>
              </p:cTn>
              <p:nextCondLst>
                <p:cond evt="onClick" delay="0">
                  <p:tgtEl>
                    <p:spTgt spid="25"/>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2" presetClass="exit" presetSubtype="8" fill="hold" nodeType="clickEffect">
                                  <p:stCondLst>
                                    <p:cond delay="0"/>
                                  </p:stCondLst>
                                  <p:childTnLst>
                                    <p:anim calcmode="lin" valueType="num">
                                      <p:cBhvr additive="base">
                                        <p:cTn id="81" dur="500"/>
                                        <p:tgtEl>
                                          <p:spTgt spid="26"/>
                                        </p:tgtEl>
                                        <p:attrNameLst>
                                          <p:attrName>ppt_x</p:attrName>
                                        </p:attrNameLst>
                                      </p:cBhvr>
                                      <p:tavLst>
                                        <p:tav tm="0">
                                          <p:val>
                                            <p:strVal val="ppt_x"/>
                                          </p:val>
                                        </p:tav>
                                        <p:tav tm="100000">
                                          <p:val>
                                            <p:strVal val="0-ppt_w/2"/>
                                          </p:val>
                                        </p:tav>
                                      </p:tavLst>
                                    </p:anim>
                                    <p:anim calcmode="lin" valueType="num">
                                      <p:cBhvr additive="base">
                                        <p:cTn id="82" dur="500"/>
                                        <p:tgtEl>
                                          <p:spTgt spid="26"/>
                                        </p:tgtEl>
                                        <p:attrNameLst>
                                          <p:attrName>ppt_y</p:attrName>
                                        </p:attrNameLst>
                                      </p:cBhvr>
                                      <p:tavLst>
                                        <p:tav tm="0">
                                          <p:val>
                                            <p:strVal val="ppt_y"/>
                                          </p:val>
                                        </p:tav>
                                        <p:tav tm="100000">
                                          <p:val>
                                            <p:strVal val="ppt_y"/>
                                          </p:val>
                                        </p:tav>
                                      </p:tavLst>
                                    </p:anim>
                                    <p:set>
                                      <p:cBhvr>
                                        <p:cTn id="83" dur="1" fill="hold">
                                          <p:stCondLst>
                                            <p:cond delay="499"/>
                                          </p:stCondLst>
                                        </p:cTn>
                                        <p:tgtEl>
                                          <p:spTgt spid="2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2" fill="hold"/>
                                        <p:tgtEl>
                                          <p:spTgt spid="23"/>
                                        </p:tgtEl>
                                      </p:cBhvr>
                                    </p:cmd>
                                  </p:childTnLst>
                                </p:cTn>
                              </p:par>
                            </p:childTnLst>
                          </p:cTn>
                        </p:par>
                      </p:childTnLst>
                    </p:cTn>
                  </p:par>
                </p:childTnLst>
              </p:cTn>
              <p:nextCondLst>
                <p:cond evt="onClick" delay="0">
                  <p:tgtEl>
                    <p:spTgt spid="26"/>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p:stCondLst>
                        <p:cond delay="0"/>
                      </p:stCondLst>
                      <p:childTnLst>
                        <p:par>
                          <p:cTn id="88" fill="hold">
                            <p:stCondLst>
                              <p:cond delay="0"/>
                            </p:stCondLst>
                            <p:childTnLst>
                              <p:par>
                                <p:cTn id="89" presetID="35" presetClass="path" presetSubtype="0" accel="50000" decel="50000" fill="hold" nodeType="clickEffect">
                                  <p:stCondLst>
                                    <p:cond delay="0"/>
                                  </p:stCondLst>
                                  <p:childTnLst>
                                    <p:animMotion origin="layout" path="M -1.38889E-6 3.33333E-6 L -0.46111 -0.06436 " pathEditMode="relative" rAng="0" ptsTypes="AA">
                                      <p:cBhvr>
                                        <p:cTn id="90" dur="2000" fill="hold"/>
                                        <p:tgtEl>
                                          <p:spTgt spid="7"/>
                                        </p:tgtEl>
                                        <p:attrNameLst>
                                          <p:attrName>ppt_x</p:attrName>
                                          <p:attrName>ppt_y</p:attrName>
                                        </p:attrNameLst>
                                      </p:cBhvr>
                                      <p:rCtr x="-23056" y="-3218"/>
                                    </p:animMotion>
                                  </p:childTnLst>
                                </p:cTn>
                              </p:par>
                            </p:childTnLst>
                          </p:cTn>
                        </p:par>
                        <p:par>
                          <p:cTn id="91" fill="hold">
                            <p:stCondLst>
                              <p:cond delay="2000"/>
                            </p:stCondLst>
                            <p:childTnLst>
                              <p:par>
                                <p:cTn id="92" presetID="1" presetClass="entr" presetSubtype="0"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audio>
              <p:cMediaNode vol="40900">
                <p:cTn id="94" fill="hold" display="0">
                  <p:stCondLst>
                    <p:cond delay="indefinite"/>
                  </p:stCondLst>
                  <p:endCondLst>
                    <p:cond evt="onStopAudio" delay="0">
                      <p:tgtEl>
                        <p:sldTgt/>
                      </p:tgtEl>
                    </p:cond>
                  </p:endCondLst>
                </p:cTn>
                <p:tgtEl>
                  <p:spTgt spid="14"/>
                </p:tgtEl>
              </p:cMediaNode>
            </p:audio>
            <p:audio>
              <p:cMediaNode vol="39300">
                <p:cTn id="95" fill="hold" display="0">
                  <p:stCondLst>
                    <p:cond delay="indefinite"/>
                  </p:stCondLst>
                  <p:endCondLst>
                    <p:cond evt="onStopAudio" delay="0">
                      <p:tgtEl>
                        <p:sldTgt/>
                      </p:tgtEl>
                    </p:cond>
                  </p:endCondLst>
                </p:cTn>
                <p:tgtEl>
                  <p:spTgt spid="21"/>
                </p:tgtEl>
              </p:cMediaNode>
            </p:audio>
            <p:audio>
              <p:cMediaNode vol="34800">
                <p:cTn id="96" fill="hold" display="0">
                  <p:stCondLst>
                    <p:cond delay="indefinite"/>
                  </p:stCondLst>
                  <p:endCondLst>
                    <p:cond evt="onStopAudio" delay="0">
                      <p:tgtEl>
                        <p:sldTgt/>
                      </p:tgtEl>
                    </p:cond>
                  </p:endCondLst>
                </p:cTn>
                <p:tgtEl>
                  <p:spTgt spid="23"/>
                </p:tgtEl>
              </p:cMediaNode>
            </p:audio>
            <p:audio>
              <p:cMediaNode vol="43900">
                <p:cTn id="97" fill="hold" display="0">
                  <p:stCondLst>
                    <p:cond delay="indefinite"/>
                  </p:stCondLst>
                  <p:endCondLst>
                    <p:cond evt="onStopAudio" delay="0">
                      <p:tgtEl>
                        <p:sldTgt/>
                      </p:tgtEl>
                    </p:cond>
                  </p:endCondLst>
                </p:cTn>
                <p:tgtEl>
                  <p:spTgt spid="27"/>
                </p:tgtEl>
              </p:cMediaNode>
            </p:audio>
            <p:audio>
              <p:cMediaNode vol="40900">
                <p:cTn id="98" fill="hold" display="0">
                  <p:stCondLst>
                    <p:cond delay="indefinite"/>
                  </p:stCondLst>
                  <p:endCondLst>
                    <p:cond evt="onStopAudio" delay="0">
                      <p:tgtEl>
                        <p:sldTgt/>
                      </p:tgtEl>
                    </p:cond>
                  </p:endCondLst>
                </p:cTn>
                <p:tgtEl>
                  <p:spTgt spid="28"/>
                </p:tgtEl>
              </p:cMediaNode>
            </p:audio>
            <p:audio>
              <p:cMediaNode vol="36300">
                <p:cTn id="99" fill="hold" display="0">
                  <p:stCondLst>
                    <p:cond delay="indefinite"/>
                  </p:stCondLst>
                  <p:endCondLst>
                    <p:cond evt="onStopAudio" delay="0">
                      <p:tgtEl>
                        <p:sldTgt/>
                      </p:tgtEl>
                    </p:cond>
                  </p:endCondLst>
                </p:cTn>
                <p:tgtEl>
                  <p:spTgt spid="29"/>
                </p:tgtEl>
              </p:cMediaNode>
            </p:audio>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82"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21440" y="-4066290"/>
            <a:ext cx="5371530" cy="12248347"/>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8539" y="1160540"/>
            <a:ext cx="3433426" cy="8538124"/>
          </a:xfrm>
          <a:prstGeom prst="rect">
            <a:avLst/>
          </a:prstGeom>
        </p:spPr>
      </p:pic>
      <p:sp>
        <p:nvSpPr>
          <p:cNvPr id="26" name="TextBox 25"/>
          <p:cNvSpPr txBox="1"/>
          <p:nvPr/>
        </p:nvSpPr>
        <p:spPr>
          <a:xfrm>
            <a:off x="2385338" y="1328251"/>
            <a:ext cx="7428704" cy="1423349"/>
          </a:xfrm>
          <a:prstGeom prst="rect">
            <a:avLst/>
          </a:prstGeom>
          <a:noFill/>
        </p:spPr>
        <p:txBody>
          <a:bodyPr wrap="square" lIns="108850" tIns="54425" rIns="108850" bIns="54425" rtlCol="0">
            <a:spAutoFit/>
          </a:bodyPr>
          <a:lstStyle/>
          <a:p>
            <a:pPr algn="just">
              <a:lnSpc>
                <a:spcPct val="150000"/>
              </a:lnSpc>
            </a:pPr>
            <a:r>
              <a:rPr lang="en-US" sz="3000" b="1">
                <a:solidFill>
                  <a:srgbClr val="0000FF"/>
                </a:solidFill>
                <a:cs typeface="Times New Roman" panose="02020603050405020304" pitchFamily="18" charset="0"/>
              </a:rPr>
              <a:t>Câu 1. Dầu mỏ và khí tự nhiên thuộc nhóm khoáng sản nào?</a:t>
            </a:r>
          </a:p>
        </p:txBody>
      </p:sp>
      <p:sp>
        <p:nvSpPr>
          <p:cNvPr id="27" name="TextBox 26"/>
          <p:cNvSpPr txBox="1"/>
          <p:nvPr/>
        </p:nvSpPr>
        <p:spPr>
          <a:xfrm>
            <a:off x="3400130" y="4821352"/>
            <a:ext cx="5426938" cy="628516"/>
          </a:xfrm>
          <a:prstGeom prst="rect">
            <a:avLst/>
          </a:prstGeom>
          <a:noFill/>
        </p:spPr>
        <p:txBody>
          <a:bodyPr wrap="square" lIns="108850" tIns="54425" rIns="108850" bIns="54425" rtlCol="0">
            <a:spAutoFit/>
          </a:bodyPr>
          <a:lstStyle/>
          <a:p>
            <a:pPr algn="ctr">
              <a:lnSpc>
                <a:spcPct val="150000"/>
              </a:lnSpc>
            </a:pPr>
            <a:r>
              <a:rPr lang="en-US" sz="2600" b="1">
                <a:solidFill>
                  <a:srgbClr val="0000FF"/>
                </a:solidFill>
                <a:latin typeface="Tahoma" panose="020B0604030504040204" pitchFamily="34" charset="0"/>
                <a:ea typeface="Tahoma" panose="020B0604030504040204" pitchFamily="34" charset="0"/>
                <a:cs typeface="Tahoma" panose="020B0604030504040204" pitchFamily="34" charset="0"/>
              </a:rPr>
              <a:t>Khoáng sản năng lượng</a:t>
            </a: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2619" y="5701812"/>
            <a:ext cx="1672394" cy="1059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82"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21440" y="-4066290"/>
            <a:ext cx="5371530" cy="12248347"/>
          </a:xfrm>
          <a:prstGeom prst="rect">
            <a:avLst/>
          </a:prstGeom>
          <a:noFill/>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8539" y="1160540"/>
            <a:ext cx="3433426" cy="8538124"/>
          </a:xfrm>
          <a:prstGeom prst="rect">
            <a:avLst/>
          </a:prstGeom>
        </p:spPr>
      </p:pic>
      <p:sp>
        <p:nvSpPr>
          <p:cNvPr id="26" name="TextBox 25"/>
          <p:cNvSpPr txBox="1"/>
          <p:nvPr/>
        </p:nvSpPr>
        <p:spPr>
          <a:xfrm>
            <a:off x="2124087" y="1371793"/>
            <a:ext cx="7936695" cy="1423349"/>
          </a:xfrm>
          <a:prstGeom prst="rect">
            <a:avLst/>
          </a:prstGeom>
          <a:noFill/>
        </p:spPr>
        <p:txBody>
          <a:bodyPr wrap="square" lIns="108850" tIns="54425" rIns="108850" bIns="54425" rtlCol="0">
            <a:spAutoFit/>
          </a:bodyPr>
          <a:lstStyle/>
          <a:p>
            <a:pPr algn="just">
              <a:lnSpc>
                <a:spcPct val="150000"/>
              </a:lnSpc>
            </a:pPr>
            <a:r>
              <a:rPr lang="en-US" sz="3000" b="1">
                <a:solidFill>
                  <a:srgbClr val="0000FF"/>
                </a:solidFill>
                <a:cs typeface="Times New Roman" panose="02020603050405020304" pitchFamily="18" charset="0"/>
              </a:rPr>
              <a:t>Câu 2. Một số loại khoáng sản bị khai thác quá mức đã dẫn đến</a:t>
            </a:r>
          </a:p>
        </p:txBody>
      </p:sp>
      <p:sp>
        <p:nvSpPr>
          <p:cNvPr id="27" name="TextBox 26"/>
          <p:cNvSpPr txBox="1"/>
          <p:nvPr/>
        </p:nvSpPr>
        <p:spPr>
          <a:xfrm>
            <a:off x="4720926" y="5213232"/>
            <a:ext cx="2997831" cy="510023"/>
          </a:xfrm>
          <a:prstGeom prst="rect">
            <a:avLst/>
          </a:prstGeom>
          <a:noFill/>
        </p:spPr>
        <p:txBody>
          <a:bodyPr wrap="none" lIns="108850" tIns="54425" rIns="108850" bIns="54425" rtlCol="0">
            <a:spAutoFit/>
          </a:bodyPr>
          <a:lstStyle/>
          <a:p>
            <a:pPr algn="ctr"/>
            <a:r>
              <a:rPr lang="en-US" sz="2600" b="1">
                <a:solidFill>
                  <a:srgbClr val="0000FF"/>
                </a:solidFill>
                <a:latin typeface="Tahoma" panose="020B0604030504040204" pitchFamily="34" charset="0"/>
                <a:ea typeface="Tahoma" panose="020B0604030504040204" pitchFamily="34" charset="0"/>
                <a:cs typeface="Tahoma" panose="020B0604030504040204" pitchFamily="34" charset="0"/>
              </a:rPr>
              <a:t>Nguy cơ cạn kiệt</a:t>
            </a: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2619" y="5701812"/>
            <a:ext cx="1672394" cy="1059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82"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21440" y="-4066290"/>
            <a:ext cx="5371530" cy="12248347"/>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8539" y="1160540"/>
            <a:ext cx="3433426" cy="8538124"/>
          </a:xfrm>
          <a:prstGeom prst="rect">
            <a:avLst/>
          </a:prstGeom>
        </p:spPr>
      </p:pic>
      <p:sp>
        <p:nvSpPr>
          <p:cNvPr id="26" name="TextBox 25"/>
          <p:cNvSpPr txBox="1"/>
          <p:nvPr/>
        </p:nvSpPr>
        <p:spPr>
          <a:xfrm>
            <a:off x="2007963" y="979900"/>
            <a:ext cx="7951219" cy="1423349"/>
          </a:xfrm>
          <a:prstGeom prst="rect">
            <a:avLst/>
          </a:prstGeom>
          <a:noFill/>
        </p:spPr>
        <p:txBody>
          <a:bodyPr wrap="square" lIns="108850" tIns="54425" rIns="108850" bIns="54425" rtlCol="0">
            <a:spAutoFit/>
          </a:bodyPr>
          <a:lstStyle/>
          <a:p>
            <a:pPr algn="just">
              <a:lnSpc>
                <a:spcPct val="150000"/>
              </a:lnSpc>
            </a:pPr>
            <a:r>
              <a:rPr lang="en-US" sz="3000" b="1">
                <a:solidFill>
                  <a:srgbClr val="0000FF"/>
                </a:solidFill>
                <a:cs typeface="Times New Roman" panose="02020603050405020304" pitchFamily="18" charset="0"/>
              </a:rPr>
              <a:t>Câu 3. Dựa vào công dụng thì thiếc, ti-tan và vàng được xếp vào nhóm khoáng sản nào?</a:t>
            </a:r>
          </a:p>
        </p:txBody>
      </p:sp>
      <p:sp>
        <p:nvSpPr>
          <p:cNvPr id="27" name="TextBox 26"/>
          <p:cNvSpPr txBox="1"/>
          <p:nvPr/>
        </p:nvSpPr>
        <p:spPr>
          <a:xfrm>
            <a:off x="4503211" y="5169688"/>
            <a:ext cx="3598956" cy="510023"/>
          </a:xfrm>
          <a:prstGeom prst="rect">
            <a:avLst/>
          </a:prstGeom>
          <a:noFill/>
        </p:spPr>
        <p:txBody>
          <a:bodyPr wrap="none" lIns="108850" tIns="54425" rIns="108850" bIns="54425" rtlCol="0">
            <a:spAutoFit/>
          </a:bodyPr>
          <a:lstStyle/>
          <a:p>
            <a:r>
              <a:rPr lang="en-US" sz="2600" b="1">
                <a:solidFill>
                  <a:srgbClr val="0000FF"/>
                </a:solidFill>
                <a:latin typeface="Tahoma" panose="020B0604030504040204" pitchFamily="34" charset="0"/>
                <a:ea typeface="Tahoma" panose="020B0604030504040204" pitchFamily="34" charset="0"/>
                <a:cs typeface="Tahoma" panose="020B0604030504040204" pitchFamily="34" charset="0"/>
              </a:rPr>
              <a:t>Khoáng sản kim loại</a:t>
            </a: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2619" y="5701812"/>
            <a:ext cx="1672394" cy="1059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nvSpPr>
        <p:spPr>
          <a:xfrm>
            <a:off x="3776842" y="221149"/>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Times New Roman" panose="02020603050405020304" pitchFamily="18" charset="0"/>
                <a:cs typeface="Times New Roman" panose="02020603050405020304" pitchFamily="18" charset="0"/>
              </a:rPr>
              <a:t>Trả</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lời</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nhanh</a:t>
            </a:r>
            <a:endParaRPr lang="en-US" sz="3500" b="1"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74465" y="991234"/>
            <a:ext cx="10872911" cy="530915"/>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000" b="1" i="1" dirty="0">
                <a:solidFill>
                  <a:srgbClr val="7030A0"/>
                </a:solidFill>
                <a:latin typeface="Times New Roman" panose="02020603050405020304" pitchFamily="18" charset="0"/>
                <a:cs typeface="Times New Roman" panose="02020603050405020304" pitchFamily="18" charset="0"/>
              </a:rPr>
              <a:t>2. </a:t>
            </a:r>
            <a:r>
              <a:rPr lang="en-US" sz="3000" b="1" i="1" dirty="0" err="1">
                <a:solidFill>
                  <a:srgbClr val="7030A0"/>
                </a:solidFill>
                <a:latin typeface="Times New Roman" panose="02020603050405020304" pitchFamily="18" charset="0"/>
                <a:cs typeface="Times New Roman" panose="02020603050405020304" pitchFamily="18" charset="0"/>
              </a:rPr>
              <a:t>Sông</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ngòi</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nước</a:t>
            </a:r>
            <a:r>
              <a:rPr lang="en-US" sz="3000" b="1" i="1" dirty="0">
                <a:solidFill>
                  <a:srgbClr val="7030A0"/>
                </a:solidFill>
                <a:latin typeface="Times New Roman" panose="02020603050405020304" pitchFamily="18" charset="0"/>
                <a:cs typeface="Times New Roman" panose="02020603050405020304" pitchFamily="18" charset="0"/>
              </a:rPr>
              <a:t> ta </a:t>
            </a:r>
            <a:r>
              <a:rPr lang="en-US" sz="3000" b="1" i="1" dirty="0" err="1">
                <a:solidFill>
                  <a:srgbClr val="7030A0"/>
                </a:solidFill>
                <a:latin typeface="Times New Roman" panose="02020603050405020304" pitchFamily="18" charset="0"/>
                <a:cs typeface="Times New Roman" panose="02020603050405020304" pitchFamily="18" charset="0"/>
              </a:rPr>
              <a:t>chảy</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theo</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có</a:t>
            </a:r>
            <a:r>
              <a:rPr lang="en-US" sz="3000" b="1" i="1" dirty="0">
                <a:solidFill>
                  <a:srgbClr val="7030A0"/>
                </a:solidFill>
                <a:latin typeface="Times New Roman" panose="02020603050405020304" pitchFamily="18" charset="0"/>
                <a:cs typeface="Times New Roman" panose="02020603050405020304" pitchFamily="18" charset="0"/>
              </a:rPr>
              <a:t> 2 </a:t>
            </a:r>
            <a:r>
              <a:rPr lang="en-US" sz="3000" b="1" i="1" dirty="0" err="1">
                <a:solidFill>
                  <a:srgbClr val="7030A0"/>
                </a:solidFill>
                <a:latin typeface="Times New Roman" panose="02020603050405020304" pitchFamily="18" charset="0"/>
                <a:cs typeface="Times New Roman" panose="02020603050405020304" pitchFamily="18" charset="0"/>
              </a:rPr>
              <a:t>hướng</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chính</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đó</a:t>
            </a:r>
            <a:r>
              <a:rPr lang="en-US" sz="3000" b="1" i="1" dirty="0">
                <a:solidFill>
                  <a:srgbClr val="7030A0"/>
                </a:solidFill>
                <a:latin typeface="Times New Roman" panose="02020603050405020304" pitchFamily="18" charset="0"/>
                <a:cs typeface="Times New Roman" panose="02020603050405020304" pitchFamily="18" charset="0"/>
              </a:rPr>
              <a:t>  </a:t>
            </a:r>
            <a:r>
              <a:rPr lang="en-US" sz="3000" b="1" i="1" dirty="0" err="1">
                <a:solidFill>
                  <a:srgbClr val="7030A0"/>
                </a:solidFill>
                <a:latin typeface="Times New Roman" panose="02020603050405020304" pitchFamily="18" charset="0"/>
                <a:cs typeface="Times New Roman" panose="02020603050405020304" pitchFamily="18" charset="0"/>
              </a:rPr>
              <a:t>là</a:t>
            </a:r>
            <a:r>
              <a:rPr lang="en-US" sz="3000" b="1" i="1" dirty="0">
                <a:solidFill>
                  <a:srgbClr val="7030A0"/>
                </a:solidFill>
                <a:latin typeface="Times New Roman" panose="02020603050405020304" pitchFamily="18" charset="0"/>
                <a:cs typeface="Times New Roman" panose="02020603050405020304" pitchFamily="18" charset="0"/>
              </a:rPr>
              <a:t> …… </a:t>
            </a:r>
          </a:p>
        </p:txBody>
      </p:sp>
      <p:sp>
        <p:nvSpPr>
          <p:cNvPr id="13" name="TextBox 8"/>
          <p:cNvSpPr txBox="1"/>
          <p:nvPr/>
        </p:nvSpPr>
        <p:spPr>
          <a:xfrm>
            <a:off x="6310920" y="2237503"/>
            <a:ext cx="3735915" cy="1015663"/>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000" b="1" i="1" dirty="0" err="1">
                <a:solidFill>
                  <a:srgbClr val="0000FF"/>
                </a:solidFill>
                <a:latin typeface="Times New Roman" panose="02020603050405020304" pitchFamily="18" charset="0"/>
                <a:cs typeface="Times New Roman" panose="02020603050405020304" pitchFamily="18" charset="0"/>
              </a:rPr>
              <a:t>Tây</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Bắc</a:t>
            </a:r>
            <a:r>
              <a:rPr lang="en-US" sz="3000" b="1" i="1" dirty="0">
                <a:solidFill>
                  <a:srgbClr val="0000FF"/>
                </a:solidFill>
                <a:latin typeface="Times New Roman" panose="02020603050405020304" pitchFamily="18" charset="0"/>
                <a:cs typeface="Times New Roman" panose="02020603050405020304" pitchFamily="18" charset="0"/>
              </a:rPr>
              <a:t> – </a:t>
            </a:r>
            <a:r>
              <a:rPr lang="en-US" sz="3000" b="1" i="1" dirty="0" err="1">
                <a:solidFill>
                  <a:srgbClr val="0000FF"/>
                </a:solidFill>
                <a:latin typeface="Times New Roman" panose="02020603050405020304" pitchFamily="18" charset="0"/>
                <a:cs typeface="Times New Roman" panose="02020603050405020304" pitchFamily="18" charset="0"/>
              </a:rPr>
              <a:t>Đông</a:t>
            </a:r>
            <a:r>
              <a:rPr lang="en-US" sz="3000" b="1" i="1" dirty="0">
                <a:solidFill>
                  <a:srgbClr val="0000FF"/>
                </a:solidFill>
                <a:latin typeface="Times New Roman" panose="02020603050405020304" pitchFamily="18" charset="0"/>
                <a:cs typeface="Times New Roman" panose="02020603050405020304" pitchFamily="18" charset="0"/>
              </a:rPr>
              <a:t> Nam </a:t>
            </a:r>
            <a:r>
              <a:rPr lang="en-US" sz="3000" b="1" i="1" dirty="0" err="1">
                <a:solidFill>
                  <a:srgbClr val="0000FF"/>
                </a:solidFill>
                <a:latin typeface="Times New Roman" panose="02020603050405020304" pitchFamily="18" charset="0"/>
                <a:cs typeface="Times New Roman" panose="02020603050405020304" pitchFamily="18" charset="0"/>
              </a:rPr>
              <a:t>và</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vòng</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cung</a:t>
            </a:r>
            <a:r>
              <a:rPr lang="en-US" sz="3000" b="1" i="1" dirty="0">
                <a:solidFill>
                  <a:srgbClr val="0000FF"/>
                </a:solidFill>
                <a:latin typeface="Times New Roman" panose="02020603050405020304" pitchFamily="18" charset="0"/>
                <a:cs typeface="Times New Roman" panose="02020603050405020304" pitchFamily="18" charset="0"/>
              </a:rPr>
              <a:t>.</a:t>
            </a:r>
          </a:p>
        </p:txBody>
      </p:sp>
      <p:pic>
        <p:nvPicPr>
          <p:cNvPr id="2" name="Online Media 3" title="10 seconds countdown (Đồng hồ đếm ngược 10 giây)">
            <a:hlinkClick r:id="" action="ppaction://media"/>
            <a:extLst>
              <a:ext uri="{FF2B5EF4-FFF2-40B4-BE49-F238E27FC236}">
                <a16:creationId xmlns:a16="http://schemas.microsoft.com/office/drawing/2014/main" id="{9ABC86C0-23AA-0474-4688-518FF8D2A06B}"/>
              </a:ext>
            </a:extLst>
          </p:cNvPr>
          <p:cNvPicPr>
            <a:picLocks noRot="1" noChangeAspect="1"/>
          </p:cNvPicPr>
          <p:nvPr>
            <a:videoFile r:link="rId1"/>
          </p:nvPr>
        </p:nvPicPr>
        <p:blipFill>
          <a:blip r:embed="rId3"/>
          <a:stretch>
            <a:fillRect/>
          </a:stretch>
        </p:blipFill>
        <p:spPr>
          <a:xfrm>
            <a:off x="10304060" y="0"/>
            <a:ext cx="1864128" cy="10532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82"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21440" y="-4066290"/>
            <a:ext cx="5371530" cy="12248347"/>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8539" y="1160540"/>
            <a:ext cx="3433426" cy="8538124"/>
          </a:xfrm>
          <a:prstGeom prst="rect">
            <a:avLst/>
          </a:prstGeom>
        </p:spPr>
      </p:pic>
      <p:sp>
        <p:nvSpPr>
          <p:cNvPr id="26" name="TextBox 25"/>
          <p:cNvSpPr txBox="1"/>
          <p:nvPr/>
        </p:nvSpPr>
        <p:spPr>
          <a:xfrm>
            <a:off x="1906377" y="1255681"/>
            <a:ext cx="7980234" cy="1423349"/>
          </a:xfrm>
          <a:prstGeom prst="rect">
            <a:avLst/>
          </a:prstGeom>
          <a:noFill/>
        </p:spPr>
        <p:txBody>
          <a:bodyPr wrap="square" lIns="108850" tIns="54425" rIns="108850" bIns="54425" rtlCol="0">
            <a:spAutoFit/>
          </a:bodyPr>
          <a:lstStyle/>
          <a:p>
            <a:pPr algn="just">
              <a:lnSpc>
                <a:spcPct val="150000"/>
              </a:lnSpc>
            </a:pPr>
            <a:r>
              <a:rPr lang="en-US" sz="3000" b="1">
                <a:solidFill>
                  <a:srgbClr val="0000FF"/>
                </a:solidFill>
                <a:cs typeface="Times New Roman" panose="02020603050405020304" pitchFamily="18" charset="0"/>
              </a:rPr>
              <a:t>Câu 4. Địa danh Kỳ Anh là tên của mỏ khoáng sản nào ở nước ta?</a:t>
            </a:r>
          </a:p>
        </p:txBody>
      </p:sp>
      <p:sp>
        <p:nvSpPr>
          <p:cNvPr id="27" name="TextBox 26"/>
          <p:cNvSpPr txBox="1"/>
          <p:nvPr/>
        </p:nvSpPr>
        <p:spPr>
          <a:xfrm>
            <a:off x="5853040" y="5198717"/>
            <a:ext cx="1220100" cy="510023"/>
          </a:xfrm>
          <a:prstGeom prst="rect">
            <a:avLst/>
          </a:prstGeom>
          <a:noFill/>
        </p:spPr>
        <p:txBody>
          <a:bodyPr wrap="none" lIns="108850" tIns="54425" rIns="108850" bIns="54425" rtlCol="0">
            <a:spAutoFit/>
          </a:bodyPr>
          <a:lstStyle/>
          <a:p>
            <a:r>
              <a:rPr lang="en-US" sz="2600" b="1">
                <a:solidFill>
                  <a:srgbClr val="0000FF"/>
                </a:solidFill>
                <a:latin typeface="Tahoma" panose="020B0604030504040204" pitchFamily="34" charset="0"/>
                <a:ea typeface="Tahoma" panose="020B0604030504040204" pitchFamily="34" charset="0"/>
                <a:cs typeface="Tahoma" panose="020B0604030504040204" pitchFamily="34" charset="0"/>
              </a:rPr>
              <a:t>Ti-tan</a:t>
            </a: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2619" y="5701812"/>
            <a:ext cx="1672394" cy="1059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82"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21440" y="-4066290"/>
            <a:ext cx="5371530" cy="12248347"/>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8539" y="1160540"/>
            <a:ext cx="3433426" cy="8538124"/>
          </a:xfrm>
          <a:prstGeom prst="rect">
            <a:avLst/>
          </a:prstGeom>
        </p:spPr>
      </p:pic>
      <p:sp>
        <p:nvSpPr>
          <p:cNvPr id="26" name="TextBox 25"/>
          <p:cNvSpPr txBox="1"/>
          <p:nvPr/>
        </p:nvSpPr>
        <p:spPr>
          <a:xfrm>
            <a:off x="2022476" y="1110529"/>
            <a:ext cx="8009276" cy="1423349"/>
          </a:xfrm>
          <a:prstGeom prst="rect">
            <a:avLst/>
          </a:prstGeom>
          <a:noFill/>
        </p:spPr>
        <p:txBody>
          <a:bodyPr wrap="square" lIns="108850" tIns="54425" rIns="108850" bIns="54425" rtlCol="0">
            <a:spAutoFit/>
          </a:bodyPr>
          <a:lstStyle/>
          <a:p>
            <a:pPr algn="just">
              <a:lnSpc>
                <a:spcPct val="150000"/>
              </a:lnSpc>
            </a:pPr>
            <a:r>
              <a:rPr lang="en-US" sz="3000" b="1">
                <a:solidFill>
                  <a:srgbClr val="0000FF"/>
                </a:solidFill>
                <a:cs typeface="Times New Roman" panose="02020603050405020304" pitchFamily="18" charset="0"/>
              </a:rPr>
              <a:t>Câu 5. Về qui mô, phần lớn khoáng sản nước ta có trữ lượng…</a:t>
            </a:r>
          </a:p>
        </p:txBody>
      </p:sp>
      <p:sp>
        <p:nvSpPr>
          <p:cNvPr id="27" name="TextBox 26"/>
          <p:cNvSpPr txBox="1"/>
          <p:nvPr/>
        </p:nvSpPr>
        <p:spPr>
          <a:xfrm>
            <a:off x="4706412" y="4995517"/>
            <a:ext cx="2101751" cy="510023"/>
          </a:xfrm>
          <a:prstGeom prst="rect">
            <a:avLst/>
          </a:prstGeom>
          <a:noFill/>
        </p:spPr>
        <p:txBody>
          <a:bodyPr wrap="none" lIns="108850" tIns="54425" rIns="108850" bIns="54425" rtlCol="0">
            <a:spAutoFit/>
          </a:bodyPr>
          <a:lstStyle/>
          <a:p>
            <a:r>
              <a:rPr lang="en-US" sz="2600" b="1">
                <a:solidFill>
                  <a:srgbClr val="0000FF"/>
                </a:solidFill>
                <a:latin typeface="Tahoma" panose="020B0604030504040204" pitchFamily="34" charset="0"/>
                <a:ea typeface="Tahoma" panose="020B0604030504040204" pitchFamily="34" charset="0"/>
                <a:cs typeface="Tahoma" panose="020B0604030504040204" pitchFamily="34" charset="0"/>
              </a:rPr>
              <a:t>vừa và nhỏ</a:t>
            </a: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2619" y="5701812"/>
            <a:ext cx="1672394" cy="1059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82"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21440" y="-4066290"/>
            <a:ext cx="5371530" cy="12248347"/>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8539" y="1160540"/>
            <a:ext cx="3433426" cy="8538124"/>
          </a:xfrm>
          <a:prstGeom prst="rect">
            <a:avLst/>
          </a:prstGeom>
        </p:spPr>
      </p:pic>
      <p:sp>
        <p:nvSpPr>
          <p:cNvPr id="26" name="TextBox 25"/>
          <p:cNvSpPr txBox="1"/>
          <p:nvPr/>
        </p:nvSpPr>
        <p:spPr>
          <a:xfrm>
            <a:off x="1906363" y="1168585"/>
            <a:ext cx="7936704" cy="1423349"/>
          </a:xfrm>
          <a:prstGeom prst="rect">
            <a:avLst/>
          </a:prstGeom>
          <a:noFill/>
        </p:spPr>
        <p:txBody>
          <a:bodyPr wrap="square" lIns="108850" tIns="54425" rIns="108850" bIns="54425" rtlCol="0">
            <a:spAutoFit/>
          </a:bodyPr>
          <a:lstStyle/>
          <a:p>
            <a:pPr algn="just">
              <a:lnSpc>
                <a:spcPct val="150000"/>
              </a:lnSpc>
            </a:pPr>
            <a:r>
              <a:rPr lang="en-US" sz="3000" b="1">
                <a:solidFill>
                  <a:srgbClr val="0000FF"/>
                </a:solidFill>
                <a:cs typeface="Times New Roman" panose="02020603050405020304" pitchFamily="18" charset="0"/>
              </a:rPr>
              <a:t>Câu 6. Tên một mỏ sắt lớn nhất cả nước ở Bắc Trung Bộ là</a:t>
            </a:r>
          </a:p>
        </p:txBody>
      </p:sp>
      <p:sp>
        <p:nvSpPr>
          <p:cNvPr id="27" name="TextBox 26"/>
          <p:cNvSpPr txBox="1"/>
          <p:nvPr/>
        </p:nvSpPr>
        <p:spPr>
          <a:xfrm>
            <a:off x="5286983" y="5024545"/>
            <a:ext cx="1968703" cy="510023"/>
          </a:xfrm>
          <a:prstGeom prst="rect">
            <a:avLst/>
          </a:prstGeom>
          <a:noFill/>
        </p:spPr>
        <p:txBody>
          <a:bodyPr wrap="none" lIns="108850" tIns="54425" rIns="108850" bIns="54425" rtlCol="0">
            <a:spAutoFit/>
          </a:bodyPr>
          <a:lstStyle/>
          <a:p>
            <a:r>
              <a:rPr lang="en-US" sz="2600" b="1">
                <a:solidFill>
                  <a:srgbClr val="0000FF"/>
                </a:solidFill>
                <a:latin typeface="Tahoma" panose="020B0604030504040204" pitchFamily="34" charset="0"/>
                <a:ea typeface="Tahoma" panose="020B0604030504040204" pitchFamily="34" charset="0"/>
                <a:cs typeface="Tahoma" panose="020B0604030504040204" pitchFamily="34" charset="0"/>
              </a:rPr>
              <a:t>Thạch Khê</a:t>
            </a: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2619" y="5701812"/>
            <a:ext cx="1672394" cy="1059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p:cNvSpPr/>
          <p:nvPr/>
        </p:nvSpPr>
        <p:spPr>
          <a:xfrm>
            <a:off x="572330" y="2058871"/>
            <a:ext cx="11208841" cy="2977437"/>
          </a:xfrm>
          <a:prstGeom prst="roundRect">
            <a:avLst/>
          </a:prstGeom>
          <a:solidFill>
            <a:schemeClr val="bg1"/>
          </a:solidFill>
          <a:ln w="127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600" b="1" i="1">
                <a:solidFill>
                  <a:srgbClr val="0000FF"/>
                </a:solidFill>
                <a:cs typeface="Arial" panose="020B0604020202020204" pitchFamily="34" charset="0"/>
              </a:rPr>
              <a:t>Là các nhà quản lí tài nguyên, đứng trước thực trạng khai thác và sử dụng chưa hợp lí dẫn đến việc cạn kiệt tài nguyên. Em hãy tìm ra những giải pháp bảo vệ và sử dụng tiết kiệm tài nguyên này ở nước ta.</a:t>
            </a:r>
            <a:endParaRPr lang="en-US" sz="3300" b="1" i="1">
              <a:solidFill>
                <a:srgbClr val="0000FF"/>
              </a:solidFill>
              <a:cs typeface="Arial" panose="020B0604020202020204" pitchFamily="34" charset="0"/>
            </a:endParaRP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323876" y="728523"/>
            <a:ext cx="1675514" cy="1523014"/>
          </a:xfrm>
          <a:prstGeom prst="rect">
            <a:avLst/>
          </a:prstGeom>
          <a:noFill/>
          <a:ln w="9525">
            <a:noFill/>
            <a:miter lim="800000"/>
            <a:headEnd/>
            <a:tailEnd/>
          </a:ln>
        </p:spPr>
      </p:pic>
      <p:pic>
        <p:nvPicPr>
          <p:cNvPr id="5" name="Picture 6"/>
          <p:cNvPicPr>
            <a:picLocks noChangeAspect="1"/>
          </p:cNvPicPr>
          <p:nvPr/>
        </p:nvPicPr>
        <p:blipFill>
          <a:blip/>
          <a:srcRect/>
          <a:stretch>
            <a:fillRect/>
          </a:stretch>
        </p:blipFill>
        <p:spPr>
          <a:xfrm>
            <a:off x="10625456" y="4887850"/>
            <a:ext cx="1250705" cy="1971739"/>
          </a:xfrm>
          <a:prstGeom prst="rect">
            <a:avLst/>
          </a:prstGeom>
        </p:spPr>
      </p:pic>
      <p:sp>
        <p:nvSpPr>
          <p:cNvPr id="6" name="Rectangle 5"/>
          <p:cNvSpPr/>
          <p:nvPr/>
        </p:nvSpPr>
        <p:spPr>
          <a:xfrm>
            <a:off x="3691165" y="47512"/>
            <a:ext cx="4201896" cy="841451"/>
          </a:xfrm>
          <a:prstGeom prst="rect">
            <a:avLst/>
          </a:prstGeom>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a:ln w="11430"/>
                <a:solidFill>
                  <a:schemeClr val="accent4">
                    <a:lumMod val="50000"/>
                  </a:schemeClr>
                </a:solidFill>
                <a:latin typeface="Arial" panose="020B0604020202020204" pitchFamily="34" charset="0"/>
                <a:cs typeface="Arial" panose="020B0604020202020204" pitchFamily="34" charset="0"/>
              </a:rPr>
              <a:t>VỀ NHÀ</a:t>
            </a:r>
            <a:endParaRPr lang="en-US" sz="4700" b="1" u="sng" dirty="0">
              <a:ln w="1143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nvSpPr>
        <p:spPr>
          <a:xfrm>
            <a:off x="3776842" y="221149"/>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Times New Roman" panose="02020603050405020304" pitchFamily="18" charset="0"/>
                <a:cs typeface="Times New Roman" panose="02020603050405020304" pitchFamily="18" charset="0"/>
              </a:rPr>
              <a:t>Trả</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lời</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nhanh</a:t>
            </a:r>
            <a:endParaRPr lang="en-US" sz="3500" b="1"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74465" y="991233"/>
            <a:ext cx="10872911" cy="1371273"/>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000" b="1" dirty="0">
                <a:solidFill>
                  <a:srgbClr val="7030A0"/>
                </a:solidFill>
                <a:latin typeface="Times New Roman" panose="02020603050405020304" pitchFamily="18" charset="0"/>
                <a:cs typeface="Times New Roman" panose="02020603050405020304" pitchFamily="18" charset="0"/>
              </a:rPr>
              <a:t>3. Ở </a:t>
            </a:r>
            <a:r>
              <a:rPr lang="en-US" sz="3000" b="1" dirty="0" err="1">
                <a:solidFill>
                  <a:srgbClr val="7030A0"/>
                </a:solidFill>
                <a:latin typeface="Times New Roman" panose="02020603050405020304" pitchFamily="18" charset="0"/>
                <a:cs typeface="Times New Roman" panose="02020603050405020304" pitchFamily="18" charset="0"/>
              </a:rPr>
              <a:t>nước</a:t>
            </a:r>
            <a:r>
              <a:rPr lang="en-US" sz="3000" b="1" dirty="0">
                <a:solidFill>
                  <a:srgbClr val="7030A0"/>
                </a:solidFill>
                <a:latin typeface="Times New Roman" panose="02020603050405020304" pitchFamily="18" charset="0"/>
                <a:cs typeface="Times New Roman" panose="02020603050405020304" pitchFamily="18" charset="0"/>
              </a:rPr>
              <a:t> ta, </a:t>
            </a:r>
            <a:r>
              <a:rPr lang="en-US" sz="3000" b="1" dirty="0" err="1">
                <a:solidFill>
                  <a:srgbClr val="7030A0"/>
                </a:solidFill>
                <a:latin typeface="Times New Roman" panose="02020603050405020304" pitchFamily="18" charset="0"/>
                <a:cs typeface="Times New Roman" panose="02020603050405020304" pitchFamily="18" charset="0"/>
              </a:rPr>
              <a:t>khu</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vực</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đồi</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núi</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chủ</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là</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đất</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khu</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vực</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đồng</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bằng</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chủ</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yếu</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là</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đất</a:t>
            </a:r>
            <a:r>
              <a:rPr lang="en-US" sz="3000" b="1" dirty="0">
                <a:solidFill>
                  <a:srgbClr val="7030A0"/>
                </a:solidFill>
                <a:latin typeface="Times New Roman" panose="02020603050405020304" pitchFamily="18" charset="0"/>
                <a:cs typeface="Times New Roman" panose="02020603050405020304" pitchFamily="18" charset="0"/>
              </a:rPr>
              <a:t>………..</a:t>
            </a:r>
          </a:p>
        </p:txBody>
      </p:sp>
      <p:sp>
        <p:nvSpPr>
          <p:cNvPr id="13" name="TextBox 8"/>
          <p:cNvSpPr txBox="1"/>
          <p:nvPr/>
        </p:nvSpPr>
        <p:spPr>
          <a:xfrm>
            <a:off x="5853782" y="3471092"/>
            <a:ext cx="3604118" cy="713272"/>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000" b="1" i="1" dirty="0" err="1">
                <a:solidFill>
                  <a:srgbClr val="0000FF"/>
                </a:solidFill>
                <a:latin typeface="Times New Roman" panose="02020603050405020304" pitchFamily="18" charset="0"/>
                <a:cs typeface="Times New Roman" panose="02020603050405020304" pitchFamily="18" charset="0"/>
              </a:rPr>
              <a:t>feralit</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phù</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sa</a:t>
            </a:r>
            <a:r>
              <a:rPr lang="en-US" sz="3000" b="1" i="1" dirty="0">
                <a:solidFill>
                  <a:srgbClr val="0000FF"/>
                </a:solidFill>
                <a:latin typeface="Times New Roman" panose="02020603050405020304" pitchFamily="18" charset="0"/>
                <a:cs typeface="Times New Roman" panose="02020603050405020304" pitchFamily="18" charset="0"/>
              </a:rPr>
              <a:t>.</a:t>
            </a:r>
          </a:p>
        </p:txBody>
      </p:sp>
      <p:pic>
        <p:nvPicPr>
          <p:cNvPr id="2" name="Online Media 3" title="10 seconds countdown (Đồng hồ đếm ngược 10 giây)">
            <a:hlinkClick r:id="" action="ppaction://media"/>
            <a:extLst>
              <a:ext uri="{FF2B5EF4-FFF2-40B4-BE49-F238E27FC236}">
                <a16:creationId xmlns:a16="http://schemas.microsoft.com/office/drawing/2014/main" id="{FF2DB5D1-2707-C19C-9420-27DCC0899A1E}"/>
              </a:ext>
            </a:extLst>
          </p:cNvPr>
          <p:cNvPicPr>
            <a:picLocks noRot="1" noChangeAspect="1"/>
          </p:cNvPicPr>
          <p:nvPr>
            <a:videoFile r:link="rId1"/>
          </p:nvPr>
        </p:nvPicPr>
        <p:blipFill>
          <a:blip r:embed="rId3"/>
          <a:stretch>
            <a:fillRect/>
          </a:stretch>
        </p:blipFill>
        <p:spPr>
          <a:xfrm>
            <a:off x="10072048" y="0"/>
            <a:ext cx="2096140" cy="1184286"/>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nvSpPr>
        <p:spPr>
          <a:xfrm>
            <a:off x="3776842" y="221149"/>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Times New Roman" panose="02020603050405020304" pitchFamily="18" charset="0"/>
                <a:cs typeface="Times New Roman" panose="02020603050405020304" pitchFamily="18" charset="0"/>
              </a:rPr>
              <a:t>Trả</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lời</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nhanh</a:t>
            </a:r>
            <a:endParaRPr lang="en-US" sz="3500" b="1"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74465" y="991233"/>
            <a:ext cx="10872911" cy="2063770"/>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000" b="1" dirty="0">
                <a:solidFill>
                  <a:srgbClr val="7030A0"/>
                </a:solidFill>
                <a:latin typeface="Times New Roman" panose="02020603050405020304" pitchFamily="18" charset="0"/>
                <a:cs typeface="Times New Roman" panose="02020603050405020304" pitchFamily="18" charset="0"/>
              </a:rPr>
              <a:t>4. </a:t>
            </a:r>
            <a:r>
              <a:rPr lang="en-US" sz="3000" b="1" dirty="0" err="1">
                <a:solidFill>
                  <a:srgbClr val="7030A0"/>
                </a:solidFill>
                <a:latin typeface="Times New Roman" panose="02020603050405020304" pitchFamily="18" charset="0"/>
                <a:cs typeface="Times New Roman" panose="02020603050405020304" pitchFamily="18" charset="0"/>
              </a:rPr>
              <a:t>Địa</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hình</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đồi</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núi</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thấp</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bán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bình</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nguyên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và</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cao</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nguyên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thuận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lợi</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cho</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việc</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hình</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thành</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các</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vùng</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chuyên</a:t>
            </a:r>
            <a:r>
              <a:rPr lang="en-US" sz="3000" b="1" dirty="0">
                <a:solidFill>
                  <a:srgbClr val="7030A0"/>
                </a:solidFill>
                <a:latin typeface="Times New Roman" panose="02020603050405020304" pitchFamily="18" charset="0"/>
                <a:cs typeface="Times New Roman" panose="02020603050405020304" pitchFamily="18" charset="0"/>
              </a:rPr>
              <a:t> </a:t>
            </a:r>
            <a:r>
              <a:rPr lang="en-US" sz="3000" b="1" dirty="0" err="1">
                <a:solidFill>
                  <a:srgbClr val="7030A0"/>
                </a:solidFill>
                <a:latin typeface="Times New Roman" panose="02020603050405020304" pitchFamily="18" charset="0"/>
                <a:cs typeface="Times New Roman" panose="02020603050405020304" pitchFamily="18" charset="0"/>
              </a:rPr>
              <a:t>canh</a:t>
            </a:r>
            <a:r>
              <a:rPr lang="en-US" sz="3000" b="1" dirty="0">
                <a:solidFill>
                  <a:srgbClr val="7030A0"/>
                </a:solidFill>
                <a:latin typeface="Times New Roman" panose="02020603050405020304" pitchFamily="18" charset="0"/>
                <a:cs typeface="Times New Roman" panose="02020603050405020304" pitchFamily="18" charset="0"/>
              </a:rPr>
              <a:t> (1) ………, (2)……., (3)………….. </a:t>
            </a:r>
            <a:r>
              <a:rPr lang="en-US" sz="3000" b="1" dirty="0" err="1">
                <a:solidFill>
                  <a:srgbClr val="7030A0"/>
                </a:solidFill>
                <a:latin typeface="Times New Roman" panose="02020603050405020304" pitchFamily="18" charset="0"/>
                <a:cs typeface="Times New Roman" panose="02020603050405020304" pitchFamily="18" charset="0"/>
              </a:rPr>
              <a:t>và</a:t>
            </a:r>
            <a:r>
              <a:rPr lang="en-US" sz="3000" b="1" dirty="0">
                <a:solidFill>
                  <a:srgbClr val="7030A0"/>
                </a:solidFill>
                <a:latin typeface="Times New Roman" panose="02020603050405020304" pitchFamily="18" charset="0"/>
                <a:cs typeface="Times New Roman" panose="02020603050405020304" pitchFamily="18" charset="0"/>
              </a:rPr>
              <a:t> (4)…………</a:t>
            </a:r>
          </a:p>
        </p:txBody>
      </p:sp>
      <p:sp>
        <p:nvSpPr>
          <p:cNvPr id="13" name="TextBox 8"/>
          <p:cNvSpPr txBox="1"/>
          <p:nvPr/>
        </p:nvSpPr>
        <p:spPr>
          <a:xfrm>
            <a:off x="3357349" y="3499224"/>
            <a:ext cx="7996181" cy="1015663"/>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000" b="1" i="1" dirty="0">
                <a:solidFill>
                  <a:srgbClr val="0000FF"/>
                </a:solidFill>
                <a:latin typeface="Times New Roman" panose="02020603050405020304" pitchFamily="18" charset="0"/>
                <a:cs typeface="Times New Roman" panose="02020603050405020304" pitchFamily="18" charset="0"/>
              </a:rPr>
              <a:t>(1)</a:t>
            </a:r>
            <a:r>
              <a:rPr lang="en-US" sz="3000" b="1" i="1" dirty="0" err="1">
                <a:solidFill>
                  <a:srgbClr val="0000FF"/>
                </a:solidFill>
                <a:latin typeface="Times New Roman" panose="02020603050405020304" pitchFamily="18" charset="0"/>
                <a:cs typeface="Times New Roman" panose="02020603050405020304" pitchFamily="18" charset="0"/>
              </a:rPr>
              <a:t>cây</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công</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nghiệp</a:t>
            </a:r>
            <a:r>
              <a:rPr lang="en-US" sz="3000" b="1" i="1" dirty="0">
                <a:solidFill>
                  <a:srgbClr val="0000FF"/>
                </a:solidFill>
                <a:latin typeface="Times New Roman" panose="02020603050405020304" pitchFamily="18" charset="0"/>
                <a:cs typeface="Times New Roman" panose="02020603050405020304" pitchFamily="18" charset="0"/>
              </a:rPr>
              <a:t>, (2) </a:t>
            </a:r>
            <a:r>
              <a:rPr lang="en-US" sz="3000" b="1" i="1" dirty="0" err="1">
                <a:solidFill>
                  <a:srgbClr val="0000FF"/>
                </a:solidFill>
                <a:latin typeface="Times New Roman" panose="02020603050405020304" pitchFamily="18" charset="0"/>
                <a:cs typeface="Times New Roman" panose="02020603050405020304" pitchFamily="18" charset="0"/>
              </a:rPr>
              <a:t>cây</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ăn</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quả</a:t>
            </a:r>
            <a:r>
              <a:rPr lang="en-US" sz="3000" b="1" i="1" dirty="0">
                <a:solidFill>
                  <a:srgbClr val="0000FF"/>
                </a:solidFill>
                <a:latin typeface="Times New Roman" panose="02020603050405020304" pitchFamily="18" charset="0"/>
                <a:cs typeface="Times New Roman" panose="02020603050405020304" pitchFamily="18" charset="0"/>
              </a:rPr>
              <a:t>,(3) </a:t>
            </a:r>
            <a:r>
              <a:rPr lang="en-US" sz="3000" b="1" i="1" dirty="0" err="1">
                <a:solidFill>
                  <a:srgbClr val="0000FF"/>
                </a:solidFill>
                <a:latin typeface="Times New Roman" panose="02020603050405020304" pitchFamily="18" charset="0"/>
                <a:cs typeface="Times New Roman" panose="02020603050405020304" pitchFamily="18" charset="0"/>
              </a:rPr>
              <a:t>chăn</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nuôi</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gia</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súc</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lớn</a:t>
            </a:r>
            <a:r>
              <a:rPr lang="en-US" sz="3000" b="1" i="1" dirty="0">
                <a:solidFill>
                  <a:srgbClr val="0000FF"/>
                </a:solidFill>
                <a:latin typeface="Times New Roman" panose="02020603050405020304" pitchFamily="18" charset="0"/>
                <a:cs typeface="Times New Roman" panose="02020603050405020304" pitchFamily="18" charset="0"/>
              </a:rPr>
              <a:t>, (4) </a:t>
            </a:r>
            <a:r>
              <a:rPr lang="en-US" sz="3000" b="1" i="1" dirty="0" err="1">
                <a:solidFill>
                  <a:srgbClr val="0000FF"/>
                </a:solidFill>
                <a:latin typeface="Times New Roman" panose="02020603050405020304" pitchFamily="18" charset="0"/>
                <a:cs typeface="Times New Roman" panose="02020603050405020304" pitchFamily="18" charset="0"/>
              </a:rPr>
              <a:t>lâm</a:t>
            </a:r>
            <a:r>
              <a:rPr lang="en-US" sz="3000" b="1" i="1" dirty="0">
                <a:solidFill>
                  <a:srgbClr val="0000FF"/>
                </a:solidFill>
                <a:latin typeface="Times New Roman" panose="02020603050405020304" pitchFamily="18" charset="0"/>
                <a:cs typeface="Times New Roman" panose="02020603050405020304" pitchFamily="18" charset="0"/>
              </a:rPr>
              <a:t> </a:t>
            </a:r>
            <a:r>
              <a:rPr lang="en-US" sz="3000" b="1" i="1" dirty="0" err="1">
                <a:solidFill>
                  <a:srgbClr val="0000FF"/>
                </a:solidFill>
                <a:latin typeface="Times New Roman" panose="02020603050405020304" pitchFamily="18" charset="0"/>
                <a:cs typeface="Times New Roman" panose="02020603050405020304" pitchFamily="18" charset="0"/>
              </a:rPr>
              <a:t>nghiệp</a:t>
            </a:r>
            <a:endParaRPr lang="en-US" sz="3000" b="1" i="1" dirty="0">
              <a:solidFill>
                <a:srgbClr val="0000FF"/>
              </a:solidFill>
              <a:latin typeface="Times New Roman" panose="02020603050405020304" pitchFamily="18" charset="0"/>
              <a:cs typeface="Times New Roman" panose="02020603050405020304" pitchFamily="18" charset="0"/>
            </a:endParaRPr>
          </a:p>
        </p:txBody>
      </p:sp>
      <p:pic>
        <p:nvPicPr>
          <p:cNvPr id="2" name="Online Media 1" title="30 seconds countdown (Đồng hồ đếm ngược 30 giây)">
            <a:hlinkClick r:id="" action="ppaction://media"/>
            <a:extLst>
              <a:ext uri="{FF2B5EF4-FFF2-40B4-BE49-F238E27FC236}">
                <a16:creationId xmlns:a16="http://schemas.microsoft.com/office/drawing/2014/main" id="{4F2CCAD2-C387-4633-87D1-67759730B65A}"/>
              </a:ext>
            </a:extLst>
          </p:cNvPr>
          <p:cNvPicPr>
            <a:picLocks noRot="1" noChangeAspect="1"/>
          </p:cNvPicPr>
          <p:nvPr>
            <a:videoFile r:link="rId1"/>
          </p:nvPr>
        </p:nvPicPr>
        <p:blipFill>
          <a:blip r:embed="rId3"/>
          <a:stretch>
            <a:fillRect/>
          </a:stretch>
        </p:blipFill>
        <p:spPr>
          <a:xfrm>
            <a:off x="10072048" y="0"/>
            <a:ext cx="2096140" cy="1184286"/>
          </a:xfrm>
          <a:prstGeom prst="rect">
            <a:avLst/>
          </a:prstGeom>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nvSpPr>
        <p:spPr>
          <a:xfrm>
            <a:off x="3776842" y="221149"/>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Times New Roman" panose="02020603050405020304" pitchFamily="18" charset="0"/>
                <a:cs typeface="Times New Roman" panose="02020603050405020304" pitchFamily="18" charset="0"/>
              </a:rPr>
              <a:t>Trả</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lời</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nhanh</a:t>
            </a:r>
            <a:endParaRPr lang="en-US" sz="3500" b="1"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74465" y="991232"/>
            <a:ext cx="10872911" cy="931240"/>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2800" b="1" i="1">
                <a:solidFill>
                  <a:srgbClr val="7030A0"/>
                </a:solidFill>
                <a:latin typeface="Times New Roman" panose="02020603050405020304" pitchFamily="18" charset="0"/>
                <a:cs typeface="Times New Roman" panose="02020603050405020304" pitchFamily="18" charset="0"/>
              </a:rPr>
              <a:t>6. Đỉnh núi nào ở nước ta được mệnh danh là “nóc nhà của phương nam”?</a:t>
            </a:r>
          </a:p>
        </p:txBody>
      </p:sp>
      <p:sp>
        <p:nvSpPr>
          <p:cNvPr id="13" name="TextBox 8"/>
          <p:cNvSpPr txBox="1"/>
          <p:nvPr/>
        </p:nvSpPr>
        <p:spPr>
          <a:xfrm>
            <a:off x="7561353" y="1909207"/>
            <a:ext cx="4017232" cy="507949"/>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2700" b="1" i="1">
                <a:solidFill>
                  <a:srgbClr val="0000FF"/>
                </a:solidFill>
                <a:latin typeface="Times New Roman" panose="02020603050405020304" pitchFamily="18" charset="0"/>
                <a:cs typeface="Times New Roman" panose="02020603050405020304" pitchFamily="18" charset="0"/>
              </a:rPr>
              <a:t>Đỉnh Ngọc Linh (2598m).</a:t>
            </a:r>
          </a:p>
        </p:txBody>
      </p:sp>
      <p:pic>
        <p:nvPicPr>
          <p:cNvPr id="2" name="Online Media 3" title="10 seconds countdown (Đồng hồ đếm ngược 10 giây)">
            <a:hlinkClick r:id="" action="ppaction://media"/>
            <a:extLst>
              <a:ext uri="{FF2B5EF4-FFF2-40B4-BE49-F238E27FC236}">
                <a16:creationId xmlns:a16="http://schemas.microsoft.com/office/drawing/2014/main" id="{3DF84D6A-AAEA-06F0-DC64-3113BB3EB90A}"/>
              </a:ext>
            </a:extLst>
          </p:cNvPr>
          <p:cNvPicPr>
            <a:picLocks noRot="1" noChangeAspect="1"/>
          </p:cNvPicPr>
          <p:nvPr>
            <a:videoFile r:link="rId1"/>
          </p:nvPr>
        </p:nvPicPr>
        <p:blipFill>
          <a:blip r:embed="rId3"/>
          <a:stretch>
            <a:fillRect/>
          </a:stretch>
        </p:blipFill>
        <p:spPr>
          <a:xfrm>
            <a:off x="10235821" y="0"/>
            <a:ext cx="1932367" cy="1091757"/>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nvSpPr>
        <p:spPr>
          <a:xfrm>
            <a:off x="3776842" y="221149"/>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Times New Roman" panose="02020603050405020304" pitchFamily="18" charset="0"/>
                <a:cs typeface="Times New Roman" panose="02020603050405020304" pitchFamily="18" charset="0"/>
              </a:rPr>
              <a:t>Trả</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lời</a:t>
            </a:r>
            <a:r>
              <a:rPr lang="en-US" sz="3500" b="1" dirty="0">
                <a:solidFill>
                  <a:srgbClr val="FFFF00"/>
                </a:solidFill>
                <a:latin typeface="Times New Roman" panose="02020603050405020304" pitchFamily="18" charset="0"/>
                <a:cs typeface="Times New Roman" panose="02020603050405020304" pitchFamily="18" charset="0"/>
              </a:rPr>
              <a:t> </a:t>
            </a:r>
            <a:r>
              <a:rPr lang="en-US" sz="3500" b="1" dirty="0" err="1">
                <a:solidFill>
                  <a:srgbClr val="FFFF00"/>
                </a:solidFill>
                <a:latin typeface="Times New Roman" panose="02020603050405020304" pitchFamily="18" charset="0"/>
                <a:cs typeface="Times New Roman" panose="02020603050405020304" pitchFamily="18" charset="0"/>
              </a:rPr>
              <a:t>nhanh</a:t>
            </a:r>
            <a:endParaRPr lang="en-US" sz="3500" b="1" dirty="0">
              <a:solidFill>
                <a:srgbClr val="FFFF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74465" y="991234"/>
            <a:ext cx="10872911" cy="690189"/>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000" b="1" i="1">
                <a:solidFill>
                  <a:srgbClr val="7030A0"/>
                </a:solidFill>
                <a:latin typeface="Times New Roman" panose="02020603050405020304" pitchFamily="18" charset="0"/>
                <a:cs typeface="Times New Roman" panose="02020603050405020304" pitchFamily="18" charset="0"/>
              </a:rPr>
              <a:t>8. Công trình chống lũ kiên cố của đồng bằng sông Hồng là… ?</a:t>
            </a:r>
          </a:p>
        </p:txBody>
      </p:sp>
      <p:sp>
        <p:nvSpPr>
          <p:cNvPr id="13" name="TextBox 8"/>
          <p:cNvSpPr txBox="1"/>
          <p:nvPr/>
        </p:nvSpPr>
        <p:spPr>
          <a:xfrm>
            <a:off x="6092901" y="2275059"/>
            <a:ext cx="5021511" cy="713272"/>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000" b="1" i="1">
                <a:solidFill>
                  <a:srgbClr val="0000FF"/>
                </a:solidFill>
                <a:latin typeface="Times New Roman" panose="02020603050405020304" pitchFamily="18" charset="0"/>
                <a:cs typeface="Times New Roman" panose="02020603050405020304" pitchFamily="18" charset="0"/>
              </a:rPr>
              <a:t>Hệ thống đê điều chống lũ.</a:t>
            </a:r>
          </a:p>
        </p:txBody>
      </p:sp>
      <p:pic>
        <p:nvPicPr>
          <p:cNvPr id="2" name="Online Media 3" title="10 seconds countdown (Đồng hồ đếm ngược 10 giây)">
            <a:hlinkClick r:id="" action="ppaction://media"/>
            <a:extLst>
              <a:ext uri="{FF2B5EF4-FFF2-40B4-BE49-F238E27FC236}">
                <a16:creationId xmlns:a16="http://schemas.microsoft.com/office/drawing/2014/main" id="{31278765-FDF9-FF41-A11D-B69720B05AB8}"/>
              </a:ext>
            </a:extLst>
          </p:cNvPr>
          <p:cNvPicPr>
            <a:picLocks noRot="1" noChangeAspect="1"/>
          </p:cNvPicPr>
          <p:nvPr>
            <a:videoFile r:link="rId1"/>
          </p:nvPr>
        </p:nvPicPr>
        <p:blipFill>
          <a:blip r:embed="rId3"/>
          <a:stretch>
            <a:fillRect/>
          </a:stretch>
        </p:blipFill>
        <p:spPr>
          <a:xfrm>
            <a:off x="10031104" y="0"/>
            <a:ext cx="2137084" cy="1207419"/>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nvSpPr>
        <p:spPr>
          <a:xfrm>
            <a:off x="3776842" y="221149"/>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p:cNvSpPr/>
          <p:nvPr/>
        </p:nvSpPr>
        <p:spPr>
          <a:xfrm>
            <a:off x="874465" y="991233"/>
            <a:ext cx="10872911" cy="1382686"/>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000" b="1" i="1">
                <a:solidFill>
                  <a:srgbClr val="7030A0"/>
                </a:solidFill>
              </a:rPr>
              <a:t>9. Đồng bằng có diện tích lớn nhất trong các đồng bằng duyên hải miền Trung là…?</a:t>
            </a:r>
          </a:p>
        </p:txBody>
      </p:sp>
      <p:sp>
        <p:nvSpPr>
          <p:cNvPr id="13" name="TextBox 8"/>
          <p:cNvSpPr txBox="1"/>
          <p:nvPr/>
        </p:nvSpPr>
        <p:spPr>
          <a:xfrm>
            <a:off x="7533223" y="3555507"/>
            <a:ext cx="4017231" cy="713272"/>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000" b="1" i="1">
                <a:solidFill>
                  <a:srgbClr val="0000FF"/>
                </a:solidFill>
              </a:rPr>
              <a:t>Đồng bằng Thanh Hóa.</a:t>
            </a:r>
          </a:p>
        </p:txBody>
      </p:sp>
      <p:pic>
        <p:nvPicPr>
          <p:cNvPr id="2" name="Online Media 3" title="10 seconds countdown (Đồng hồ đếm ngược 10 giây)">
            <a:hlinkClick r:id="" action="ppaction://media"/>
            <a:extLst>
              <a:ext uri="{FF2B5EF4-FFF2-40B4-BE49-F238E27FC236}">
                <a16:creationId xmlns:a16="http://schemas.microsoft.com/office/drawing/2014/main" id="{9D2CDA9D-B270-3F4A-9E2C-2B7F77CBB515}"/>
              </a:ext>
            </a:extLst>
          </p:cNvPr>
          <p:cNvPicPr>
            <a:picLocks noRot="1" noChangeAspect="1"/>
          </p:cNvPicPr>
          <p:nvPr>
            <a:videoFile r:link="rId1"/>
          </p:nvPr>
        </p:nvPicPr>
        <p:blipFill>
          <a:blip r:embed="rId3"/>
          <a:stretch>
            <a:fillRect/>
          </a:stretch>
        </p:blipFill>
        <p:spPr>
          <a:xfrm>
            <a:off x="10003809" y="0"/>
            <a:ext cx="2164379" cy="1222840"/>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bldLst>
      <p:bldP spid="1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355</TotalTime>
  <Words>1743</Words>
  <Application>Microsoft Office PowerPoint</Application>
  <PresentationFormat>Custom</PresentationFormat>
  <Paragraphs>160</Paragraphs>
  <Slides>43</Slides>
  <Notes>15</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Arial Black</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117</cp:revision>
  <dcterms:created xsi:type="dcterms:W3CDTF">2019-04-27T02:56:00Z</dcterms:created>
  <dcterms:modified xsi:type="dcterms:W3CDTF">2024-10-22T08:36:40Z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A2589594904E4E39A13C2F495C7C0939_12</vt:lpwstr>
  </property>
  <property fmtid="{D5CDD505-2E9C-101B-9397-08002B2CF9AE}" pid="3" name="KSOProductBuildVer">
    <vt:lpwstr>1033-12.2.0.13201</vt:lpwstr>
  </property>
</Properties>
</file>