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562" r:id="rId2"/>
    <p:sldId id="529" r:id="rId3"/>
    <p:sldId id="568" r:id="rId4"/>
    <p:sldId id="530" r:id="rId5"/>
    <p:sldId id="531" r:id="rId6"/>
    <p:sldId id="503" r:id="rId7"/>
    <p:sldId id="525" r:id="rId8"/>
    <p:sldId id="563" r:id="rId9"/>
    <p:sldId id="497" r:id="rId10"/>
    <p:sldId id="564" r:id="rId11"/>
    <p:sldId id="546" r:id="rId12"/>
    <p:sldId id="565" r:id="rId13"/>
    <p:sldId id="566" r:id="rId14"/>
    <p:sldId id="567" r:id="rId15"/>
    <p:sldId id="550" r:id="rId16"/>
    <p:sldId id="555" r:id="rId17"/>
    <p:sldId id="560" r:id="rId18"/>
    <p:sldId id="551" r:id="rId19"/>
    <p:sldId id="534" r:id="rId20"/>
    <p:sldId id="535" r:id="rId21"/>
    <p:sldId id="536" r:id="rId22"/>
    <p:sldId id="557" r:id="rId23"/>
    <p:sldId id="521" r:id="rId24"/>
    <p:sldId id="539" r:id="rId25"/>
    <p:sldId id="558" r:id="rId26"/>
    <p:sldId id="559" r:id="rId27"/>
    <p:sldId id="542" r:id="rId28"/>
    <p:sldId id="552" r:id="rId29"/>
    <p:sldId id="553" r:id="rId30"/>
    <p:sldId id="554" r:id="rId31"/>
  </p:sldIdLst>
  <p:sldSz cx="138176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DD"/>
    <a:srgbClr val="009900"/>
    <a:srgbClr val="FFCCFF"/>
    <a:srgbClr val="BCFCD4"/>
    <a:srgbClr val="99FF66"/>
    <a:srgbClr val="33CCFF"/>
    <a:srgbClr val="F11BAA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80" autoAdjust="0"/>
  </p:normalViewPr>
  <p:slideViewPr>
    <p:cSldViewPr>
      <p:cViewPr varScale="1">
        <p:scale>
          <a:sx n="56" d="100"/>
          <a:sy n="56" d="100"/>
        </p:scale>
        <p:origin x="84" y="42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0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</dgm:pt>
    <dgm:pt modelId="{175AA276-58F2-4DD9-80FC-A508711E986D}" type="pres">
      <dgm:prSet presAssocID="{A55E36B4-5DBD-4D69-9E07-2ACE1B02C75C}" presName="extraNode" presStyleLbl="node1" presStyleIdx="0" presStyleCnt="0"/>
      <dgm:spPr/>
    </dgm:pt>
    <dgm:pt modelId="{99D1BCB1-BBEC-4020-AF46-9B84DFEEEB12}" type="pres">
      <dgm:prSet presAssocID="{A55E36B4-5DBD-4D69-9E07-2ACE1B02C75C}" presName="dstNode" presStyleLbl="node1" presStyleIdx="0" presStyleCnt="0"/>
      <dgm:spPr/>
    </dgm:pt>
  </dgm:ptLst>
  <dgm:cxnLst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15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2414484"/>
            <a:ext cx="1174496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2640" y="4404360"/>
            <a:ext cx="967232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4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1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0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5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0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1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17760" y="311258"/>
            <a:ext cx="310896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0880" y="311258"/>
            <a:ext cx="9096587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495" y="4994489"/>
            <a:ext cx="11744960" cy="1543685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495" y="3294275"/>
            <a:ext cx="11744960" cy="1700212"/>
          </a:xfrm>
        </p:spPr>
        <p:txBody>
          <a:bodyPr anchor="b"/>
          <a:lstStyle>
            <a:lvl1pPr marL="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880" y="1813563"/>
            <a:ext cx="6102773" cy="5129425"/>
          </a:xfrm>
        </p:spPr>
        <p:txBody>
          <a:bodyPr/>
          <a:lstStyle>
            <a:lvl1pPr>
              <a:defRPr sz="2310"/>
            </a:lvl1pPr>
            <a:lvl2pPr>
              <a:defRPr sz="1980"/>
            </a:lvl2pPr>
            <a:lvl3pPr>
              <a:defRPr sz="1650"/>
            </a:lvl3pPr>
            <a:lvl4pPr>
              <a:defRPr sz="1485"/>
            </a:lvl4pPr>
            <a:lvl5pPr>
              <a:defRPr sz="1485"/>
            </a:lvl5pPr>
            <a:lvl6pPr>
              <a:defRPr sz="1485"/>
            </a:lvl6pPr>
            <a:lvl7pPr>
              <a:defRPr sz="1485"/>
            </a:lvl7pPr>
            <a:lvl8pPr>
              <a:defRPr sz="1485"/>
            </a:lvl8pPr>
            <a:lvl9pPr>
              <a:defRPr sz="14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23947" y="1813563"/>
            <a:ext cx="6102773" cy="5129425"/>
          </a:xfrm>
        </p:spPr>
        <p:txBody>
          <a:bodyPr/>
          <a:lstStyle>
            <a:lvl1pPr>
              <a:defRPr sz="2310"/>
            </a:lvl1pPr>
            <a:lvl2pPr>
              <a:defRPr sz="1980"/>
            </a:lvl2pPr>
            <a:lvl3pPr>
              <a:defRPr sz="1650"/>
            </a:lvl3pPr>
            <a:lvl4pPr>
              <a:defRPr sz="1485"/>
            </a:lvl4pPr>
            <a:lvl5pPr>
              <a:defRPr sz="1485"/>
            </a:lvl5pPr>
            <a:lvl6pPr>
              <a:defRPr sz="1485"/>
            </a:lvl6pPr>
            <a:lvl7pPr>
              <a:defRPr sz="1485"/>
            </a:lvl7pPr>
            <a:lvl8pPr>
              <a:defRPr sz="1485"/>
            </a:lvl8pPr>
            <a:lvl9pPr>
              <a:defRPr sz="14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0881" y="1739795"/>
            <a:ext cx="6105173" cy="725064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0881" y="2464859"/>
            <a:ext cx="6105173" cy="4478126"/>
          </a:xfrm>
        </p:spPr>
        <p:txBody>
          <a:bodyPr/>
          <a:lstStyle>
            <a:lvl1pPr>
              <a:defRPr sz="1980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19151" y="1739795"/>
            <a:ext cx="6107570" cy="725064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19151" y="2464859"/>
            <a:ext cx="6107570" cy="4478126"/>
          </a:xfrm>
        </p:spPr>
        <p:txBody>
          <a:bodyPr/>
          <a:lstStyle>
            <a:lvl1pPr>
              <a:defRPr sz="1980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1" y="309457"/>
            <a:ext cx="4545895" cy="1316990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2299" y="309458"/>
            <a:ext cx="7724422" cy="6633528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0881" y="1626448"/>
            <a:ext cx="4545895" cy="5316538"/>
          </a:xfrm>
        </p:spPr>
        <p:txBody>
          <a:bodyPr/>
          <a:lstStyle>
            <a:lvl1pPr marL="0" indent="0">
              <a:buNone/>
              <a:defRPr sz="1155"/>
            </a:lvl1pPr>
            <a:lvl2pPr marL="377190" indent="0">
              <a:buNone/>
              <a:defRPr sz="990"/>
            </a:lvl2pPr>
            <a:lvl3pPr marL="754380" indent="0">
              <a:buNone/>
              <a:defRPr sz="825"/>
            </a:lvl3pPr>
            <a:lvl4pPr marL="1131570" indent="0">
              <a:buNone/>
              <a:defRPr sz="743"/>
            </a:lvl4pPr>
            <a:lvl5pPr marL="1508760" indent="0">
              <a:buNone/>
              <a:defRPr sz="743"/>
            </a:lvl5pPr>
            <a:lvl6pPr marL="1885950" indent="0">
              <a:buNone/>
              <a:defRPr sz="743"/>
            </a:lvl6pPr>
            <a:lvl7pPr marL="2263140" indent="0">
              <a:buNone/>
              <a:defRPr sz="743"/>
            </a:lvl7pPr>
            <a:lvl8pPr marL="2640330" indent="0">
              <a:buNone/>
              <a:defRPr sz="743"/>
            </a:lvl8pPr>
            <a:lvl9pPr marL="3017520" indent="0">
              <a:buNone/>
              <a:defRPr sz="7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8347" y="5440681"/>
            <a:ext cx="8290560" cy="642303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8347" y="694478"/>
            <a:ext cx="8290560" cy="4663440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08347" y="6082984"/>
            <a:ext cx="8290560" cy="912177"/>
          </a:xfrm>
        </p:spPr>
        <p:txBody>
          <a:bodyPr/>
          <a:lstStyle>
            <a:lvl1pPr marL="0" indent="0">
              <a:buNone/>
              <a:defRPr sz="1155"/>
            </a:lvl1pPr>
            <a:lvl2pPr marL="377190" indent="0">
              <a:buNone/>
              <a:defRPr sz="990"/>
            </a:lvl2pPr>
            <a:lvl3pPr marL="754380" indent="0">
              <a:buNone/>
              <a:defRPr sz="825"/>
            </a:lvl3pPr>
            <a:lvl4pPr marL="1131570" indent="0">
              <a:buNone/>
              <a:defRPr sz="743"/>
            </a:lvl4pPr>
            <a:lvl5pPr marL="1508760" indent="0">
              <a:buNone/>
              <a:defRPr sz="743"/>
            </a:lvl5pPr>
            <a:lvl6pPr marL="1885950" indent="0">
              <a:buNone/>
              <a:defRPr sz="743"/>
            </a:lvl6pPr>
            <a:lvl7pPr marL="2263140" indent="0">
              <a:buNone/>
              <a:defRPr sz="743"/>
            </a:lvl7pPr>
            <a:lvl8pPr marL="2640330" indent="0">
              <a:buNone/>
              <a:defRPr sz="743"/>
            </a:lvl8pPr>
            <a:lvl9pPr marL="3017520" indent="0">
              <a:buNone/>
              <a:defRPr sz="7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0880" y="311256"/>
            <a:ext cx="1243584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0880" y="1813563"/>
            <a:ext cx="1243584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0880" y="7203865"/>
            <a:ext cx="3224107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1014" y="7203865"/>
            <a:ext cx="4375573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2613" y="7203865"/>
            <a:ext cx="3224107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54380" rtl="0" eaLnBrk="1" latinLnBrk="0" hangingPunct="1"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2893" indent="-282893" algn="l" defTabSz="754380" rtl="0" eaLnBrk="1" latinLnBrk="0" hangingPunct="1">
        <a:spcBef>
          <a:spcPct val="20000"/>
        </a:spcBef>
        <a:buFont typeface="Arial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12934" indent="-235744" algn="l" defTabSz="754380" rtl="0" eaLnBrk="1" latinLnBrk="0" hangingPunct="1">
        <a:spcBef>
          <a:spcPct val="20000"/>
        </a:spcBef>
        <a:buFont typeface="Arial" pitchFamily="34" charset="0"/>
        <a:buChar char="–"/>
        <a:defRPr sz="231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spcBef>
          <a:spcPct val="20000"/>
        </a:spcBef>
        <a:buFont typeface="Arial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spcBef>
          <a:spcPct val="20000"/>
        </a:spcBef>
        <a:buFont typeface="Arial" pitchFamily="34" charset="0"/>
        <a:buChar char="–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spcBef>
          <a:spcPct val="20000"/>
        </a:spcBef>
        <a:buFont typeface="Arial" pitchFamily="34" charset="0"/>
        <a:buChar char="»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%5b%20TRAVEL%20%5d%20GI&#7898;I%20THI&#7878;U%20TO&#192;N%20C&#7842;NH%20S&#212;NG%20&#272;&#192;%20-%20HaYooN%20Official.mp4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WvHoiG9Uvk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8VFPUAD918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jpeg"/><Relationship Id="rId9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46.jpeg"/><Relationship Id="rId9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D44DBB-B45A-4ADF-B483-F6B977704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600" y="0"/>
            <a:ext cx="143002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73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084DC8-C6C7-4382-BD6B-845CF38C8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0" y="-4011"/>
            <a:ext cx="6070600" cy="7772400"/>
          </a:xfrm>
          <a:prstGeom prst="rect">
            <a:avLst/>
          </a:prstGeom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E71A90FC-41FA-4CCE-B271-4459D60E8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228600"/>
            <a:ext cx="3901436" cy="3970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8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198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 với sông ngòi và đất</a:t>
            </a:r>
            <a:endParaRPr lang="en-US" sz="198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D63FC7-BCE5-4ABC-8478-AD5E8DEEC456}"/>
              </a:ext>
            </a:extLst>
          </p:cNvPr>
          <p:cNvSpPr/>
          <p:nvPr/>
        </p:nvSpPr>
        <p:spPr>
          <a:xfrm>
            <a:off x="431800" y="990600"/>
            <a:ext cx="6248400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TB – ĐN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E8B747-25B3-42F5-93BF-3B277F736B91}"/>
              </a:ext>
            </a:extLst>
          </p:cNvPr>
          <p:cNvSpPr/>
          <p:nvPr/>
        </p:nvSpPr>
        <p:spPr>
          <a:xfrm>
            <a:off x="279400" y="2748584"/>
            <a:ext cx="6400800" cy="3108543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TB – ĐN: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  <a:endParaRPr lang="vi-VN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h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ướng nghiêng TB- ĐN và vòng cung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hình ảnh hưởng đến hướng chảy sông ngòi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A9EEF8-889B-449F-B34F-D0A047988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946353"/>
              </p:ext>
            </p:extLst>
          </p:nvPr>
        </p:nvGraphicFramePr>
        <p:xfrm>
          <a:off x="0" y="108940"/>
          <a:ext cx="8410073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10073">
                  <a:extLst>
                    <a:ext uri="{9D8B030D-6E8A-4147-A177-3AD203B41FA5}">
                      <a16:colId xmlns:a16="http://schemas.microsoft.com/office/drawing/2014/main" val="30137228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Đối với sông ngòi: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Hướng nghiêng địa hình ảnh hưởng đến hướng chảy sông ngòi: theo 2 hướng chính là TB- ĐN và vòng cung.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950891006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5AB16F93-6B47-419A-8DA6-92C54DDAF8CD}"/>
              </a:ext>
            </a:extLst>
          </p:cNvPr>
          <p:cNvSpPr/>
          <p:nvPr/>
        </p:nvSpPr>
        <p:spPr>
          <a:xfrm>
            <a:off x="203200" y="1905000"/>
            <a:ext cx="6248400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SGK,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dốc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Cho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6" descr="Thông luồng cho tàu biển trọng tải lớn vào sông Hậu | Báo Đấu thầu">
            <a:extLst>
              <a:ext uri="{FF2B5EF4-FFF2-40B4-BE49-F238E27FC236}">
                <a16:creationId xmlns:a16="http://schemas.microsoft.com/office/drawing/2014/main" id="{EBD29BF2-3565-4C60-87F8-EEF682723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321796"/>
            <a:ext cx="4963936" cy="299340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803B177-7F46-48D4-9D60-634D655A58AF}"/>
              </a:ext>
            </a:extLst>
          </p:cNvPr>
          <p:cNvSpPr txBox="1"/>
          <p:nvPr/>
        </p:nvSpPr>
        <p:spPr>
          <a:xfrm>
            <a:off x="7747000" y="7438564"/>
            <a:ext cx="5430792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5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Sông</a:t>
            </a:r>
            <a:r>
              <a:rPr lang="en-US" sz="1485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485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Hậu</a:t>
            </a:r>
            <a:endParaRPr lang="en-US" sz="1485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B5F41C-49B1-41C4-BF1C-DD91F2EC3817}"/>
              </a:ext>
            </a:extLst>
          </p:cNvPr>
          <p:cNvSpPr txBox="1"/>
          <p:nvPr/>
        </p:nvSpPr>
        <p:spPr>
          <a:xfrm>
            <a:off x="7279191" y="3886201"/>
            <a:ext cx="6529051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5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Sông</a:t>
            </a:r>
            <a:r>
              <a:rPr lang="en-US" sz="1485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485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Đà</a:t>
            </a:r>
            <a:endParaRPr lang="en-US" sz="1485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7" name="Picture 7">
            <a:extLst>
              <a:ext uri="{FF2B5EF4-FFF2-40B4-BE49-F238E27FC236}">
                <a16:creationId xmlns:a16="http://schemas.microsoft.com/office/drawing/2014/main" id="{74209F2B-4E97-41B4-82CC-3C49F314C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699699"/>
            <a:ext cx="4963936" cy="2186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D7DDDC0-B1EC-48EA-A8E1-AF89F124A3E6}"/>
              </a:ext>
            </a:extLst>
          </p:cNvPr>
          <p:cNvSpPr/>
          <p:nvPr/>
        </p:nvSpPr>
        <p:spPr>
          <a:xfrm>
            <a:off x="344991" y="4321796"/>
            <a:ext cx="6934200" cy="181588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Ở 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 núi sông thường chảy nhanh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 action="ppaction://hlinkfile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 action="ppaction://hlinkfile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 action="ppaction://hlinkfile"/>
              </a:rPr>
              <a:t>Đà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Ở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vùng đồng bằng sông chảy chậm và điều hòa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4051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  <p:bldP spid="46" grpId="0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B973F59-87DE-43D2-A0DB-93573A209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562527"/>
              </p:ext>
            </p:extLst>
          </p:nvPr>
        </p:nvGraphicFramePr>
        <p:xfrm>
          <a:off x="399716" y="381000"/>
          <a:ext cx="8410073" cy="1950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10073">
                  <a:extLst>
                    <a:ext uri="{9D8B030D-6E8A-4147-A177-3AD203B41FA5}">
                      <a16:colId xmlns:a16="http://schemas.microsoft.com/office/drawing/2014/main" val="30137228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nl-NL" sz="3200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Đối với sông ngòi: </a:t>
                      </a:r>
                      <a:endParaRPr lang="en-US" sz="3200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nl-NL" sz="3200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Hướng nghiêng địa hình ảnh hưởng đến hướng chảy sông ngòi: theo 2 hướng chính là TB- ĐN và vòng cung.</a:t>
                      </a:r>
                      <a:endParaRPr lang="en-US" sz="3200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89100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9EDAAB-5478-4714-A950-A78F95E7E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504700"/>
              </p:ext>
            </p:extLst>
          </p:nvPr>
        </p:nvGraphicFramePr>
        <p:xfrm>
          <a:off x="413084" y="2423160"/>
          <a:ext cx="8383336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83336">
                  <a:extLst>
                    <a:ext uri="{9D8B030D-6E8A-4147-A177-3AD203B41FA5}">
                      <a16:colId xmlns:a16="http://schemas.microsoft.com/office/drawing/2014/main" val="13076541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nl-NL" sz="3200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Độ dốc ảnh hưởng đến tốc độ dòng chảy: ở vùng núi sông thường chảy nhanh, vùng đồng bằng sông chảy chậm và điều hòa.</a:t>
                      </a:r>
                      <a:endParaRPr lang="en-US" sz="3200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954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26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ẢNH HƯỞNG CỦA ĐỊA HÌNH VÀ CƯỜNG ĐỘ MƯA ĐẾN TỐC ĐỘ DÒNG CHẢY VÀ CHẾ ĐỘ NƯỚC SÔNG">
            <a:hlinkClick r:id="" action="ppaction://media"/>
            <a:extLst>
              <a:ext uri="{FF2B5EF4-FFF2-40B4-BE49-F238E27FC236}">
                <a16:creationId xmlns:a16="http://schemas.microsoft.com/office/drawing/2014/main" id="{F0EF9D97-E269-37CB-2DA0-6EE52FE425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163" y="0"/>
            <a:ext cx="13755687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9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Nguyên nhân nào gây ra thảm họa lũ quét Làng Nủ? | VTVWDB">
            <a:hlinkClick r:id="" action="ppaction://media"/>
            <a:extLst>
              <a:ext uri="{FF2B5EF4-FFF2-40B4-BE49-F238E27FC236}">
                <a16:creationId xmlns:a16="http://schemas.microsoft.com/office/drawing/2014/main" id="{73444976-9C1F-E78F-3BF3-9400D3469E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163" y="0"/>
            <a:ext cx="13755687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5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3D3D929-D5CF-4937-A5FF-A0CC104AC753}"/>
              </a:ext>
            </a:extLst>
          </p:cNvPr>
          <p:cNvSpPr/>
          <p:nvPr/>
        </p:nvSpPr>
        <p:spPr>
          <a:xfrm>
            <a:off x="33421" y="0"/>
            <a:ext cx="6722979" cy="954107"/>
          </a:xfrm>
          <a:prstGeom prst="rect">
            <a:avLst/>
          </a:prstGeom>
          <a:solidFill>
            <a:srgbClr val="FFFF00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vi-VN" sz="2800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9B90625F-985C-47F9-B387-A3ED25D0A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0"/>
            <a:ext cx="6189579" cy="7772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678C659-6C5A-43D2-B7B0-83B099AABD57}"/>
              </a:ext>
            </a:extLst>
          </p:cNvPr>
          <p:cNvSpPr/>
          <p:nvPr/>
        </p:nvSpPr>
        <p:spPr>
          <a:xfrm>
            <a:off x="73032" y="961639"/>
            <a:ext cx="7521567" cy="181588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Ở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feralit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badan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feralit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Ở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vực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đồng bằng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phèn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9CDEFEF-9029-459E-8380-F1F94F99A0AB}"/>
              </a:ext>
            </a:extLst>
          </p:cNvPr>
          <p:cNvSpPr txBox="1">
            <a:spLocks/>
          </p:cNvSpPr>
          <p:nvPr/>
        </p:nvSpPr>
        <p:spPr>
          <a:xfrm>
            <a:off x="4745018" y="2944443"/>
            <a:ext cx="2955965" cy="3380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754380" rtl="0" eaLnBrk="1" latinLnBrk="0" hangingPunct="1">
              <a:spcBef>
                <a:spcPct val="20000"/>
              </a:spcBef>
              <a:buFont typeface="Arial" pitchFamily="34" charset="0"/>
              <a:buNone/>
              <a:defRPr sz="26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77190" indent="0" algn="ctr" defTabSz="754380" rtl="0" eaLnBrk="1" latinLnBrk="0" hangingPunct="1">
              <a:spcBef>
                <a:spcPct val="20000"/>
              </a:spcBef>
              <a:buFont typeface="Arial" pitchFamily="34" charset="0"/>
              <a:buNone/>
              <a:defRPr sz="231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4380" indent="0" algn="ctr" defTabSz="754380" rtl="0" eaLnBrk="1" latinLnBrk="0" hangingPunct="1">
              <a:spcBef>
                <a:spcPct val="20000"/>
              </a:spcBef>
              <a:buFont typeface="Arial" pitchFamily="34" charset="0"/>
              <a:buNone/>
              <a:defRPr sz="19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1570" indent="0" algn="ctr" defTabSz="754380" rtl="0" eaLnBrk="1" latinLnBrk="0" hangingPunct="1">
              <a:spcBef>
                <a:spcPct val="20000"/>
              </a:spcBef>
              <a:buFont typeface="Arial" pitchFamily="34" charset="0"/>
              <a:buNone/>
              <a:defRPr sz="16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0" algn="ctr" defTabSz="754380" rtl="0" eaLnBrk="1" latinLnBrk="0" hangingPunct="1">
              <a:spcBef>
                <a:spcPct val="20000"/>
              </a:spcBef>
              <a:buFont typeface="Arial" pitchFamily="34" charset="0"/>
              <a:buNone/>
              <a:defRPr sz="16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0" algn="ctr" defTabSz="754380" rtl="0" eaLnBrk="1" latinLnBrk="0" hangingPunct="1">
              <a:spcBef>
                <a:spcPct val="20000"/>
              </a:spcBef>
              <a:buFont typeface="Arial" pitchFamily="34" charset="0"/>
              <a:buNone/>
              <a:defRPr sz="16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3140" indent="0" algn="ctr" defTabSz="754380" rtl="0" eaLnBrk="1" latinLnBrk="0" hangingPunct="1">
              <a:spcBef>
                <a:spcPct val="20000"/>
              </a:spcBef>
              <a:buFont typeface="Arial" pitchFamily="34" charset="0"/>
              <a:buNone/>
              <a:defRPr sz="16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0330" indent="0" algn="ctr" defTabSz="754380" rtl="0" eaLnBrk="1" latinLnBrk="0" hangingPunct="1">
              <a:spcBef>
                <a:spcPct val="20000"/>
              </a:spcBef>
              <a:buFont typeface="Arial" pitchFamily="34" charset="0"/>
              <a:buNone/>
              <a:defRPr sz="16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17520" indent="0" algn="ctr" defTabSz="754380" rtl="0" eaLnBrk="1" latinLnBrk="0" hangingPunct="1">
              <a:spcBef>
                <a:spcPct val="20000"/>
              </a:spcBef>
              <a:buFont typeface="Arial" pitchFamily="34" charset="0"/>
              <a:buNone/>
              <a:defRPr sz="16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feralit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badan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FCC0B9E-A121-4415-B0A2-52C19C3B6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49" y="3449434"/>
            <a:ext cx="3143250" cy="433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EBA5E6A-8AE4-4263-9115-E7C002FBF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8" y="2813616"/>
            <a:ext cx="4423180" cy="246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9DD8FB1-4F06-457D-8330-3DE477974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82660"/>
            <a:ext cx="4451348" cy="250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380816-A04E-4124-A935-577C952DDC21}"/>
              </a:ext>
            </a:extLst>
          </p:cNvPr>
          <p:cNvSpPr txBox="1">
            <a:spLocks/>
          </p:cNvSpPr>
          <p:nvPr/>
        </p:nvSpPr>
        <p:spPr>
          <a:xfrm>
            <a:off x="300922" y="2905054"/>
            <a:ext cx="2264478" cy="377458"/>
          </a:xfrm>
          <a:prstGeom prst="rect">
            <a:avLst/>
          </a:prstGeom>
        </p:spPr>
        <p:txBody>
          <a:bodyPr vert="horz" lIns="75438" tIns="37719" rIns="75438" bIns="37719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80" dirty="0" err="1"/>
              <a:t>Đất</a:t>
            </a:r>
            <a:r>
              <a:rPr lang="en-US" sz="1980" dirty="0"/>
              <a:t> </a:t>
            </a:r>
            <a:r>
              <a:rPr lang="en-US" sz="1980" dirty="0" err="1"/>
              <a:t>phù</a:t>
            </a:r>
            <a:r>
              <a:rPr lang="en-US" sz="1980" dirty="0"/>
              <a:t> </a:t>
            </a:r>
            <a:r>
              <a:rPr lang="en-US" sz="1980" dirty="0" err="1"/>
              <a:t>sa</a:t>
            </a:r>
            <a:r>
              <a:rPr lang="en-US" sz="1980" dirty="0"/>
              <a:t> </a:t>
            </a:r>
            <a:r>
              <a:rPr lang="en-US" sz="1980" dirty="0" err="1"/>
              <a:t>sông</a:t>
            </a:r>
            <a:endParaRPr lang="en-US" sz="1980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6B7A1EC-40A4-43EF-AD1D-B3E9D4F07FB0}"/>
              </a:ext>
            </a:extLst>
          </p:cNvPr>
          <p:cNvSpPr txBox="1">
            <a:spLocks/>
          </p:cNvSpPr>
          <p:nvPr/>
        </p:nvSpPr>
        <p:spPr>
          <a:xfrm>
            <a:off x="2081969" y="7223900"/>
            <a:ext cx="2339968" cy="527804"/>
          </a:xfrm>
          <a:prstGeom prst="rect">
            <a:avLst/>
          </a:prstGeom>
        </p:spPr>
        <p:txBody>
          <a:bodyPr/>
          <a:lstStyle>
            <a:lvl1pPr marL="282893" indent="-282893" algn="l" defTabSz="7543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934" indent="-235744" algn="l" defTabSz="7543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5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E952811D-1306-41A8-98BB-CBE9D88D851C}"/>
              </a:ext>
            </a:extLst>
          </p:cNvPr>
          <p:cNvSpPr txBox="1"/>
          <p:nvPr/>
        </p:nvSpPr>
        <p:spPr>
          <a:xfrm>
            <a:off x="704516" y="4011729"/>
            <a:ext cx="83726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0D30D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Đối với đất: khu vực đồi núi chủ yếu là đất feralit, khu vực đồng bằng là đất phù sa.</a:t>
            </a:r>
            <a:endParaRPr lang="en-US" sz="3200" dirty="0">
              <a:solidFill>
                <a:srgbClr val="0D30DD"/>
              </a:solidFill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AF4C96F-2C89-4D80-A178-35F3ABD4D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41652"/>
              </p:ext>
            </p:extLst>
          </p:nvPr>
        </p:nvGraphicFramePr>
        <p:xfrm>
          <a:off x="709863" y="131144"/>
          <a:ext cx="8410073" cy="1950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10073">
                  <a:extLst>
                    <a:ext uri="{9D8B030D-6E8A-4147-A177-3AD203B41FA5}">
                      <a16:colId xmlns:a16="http://schemas.microsoft.com/office/drawing/2014/main" val="30137228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nl-NL" sz="3200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Đối với sông ngòi: </a:t>
                      </a:r>
                      <a:endParaRPr lang="en-US" sz="3200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nl-NL" sz="3200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Hướng nghiêng địa hình ảnh hưởng đến hướng chảy sông ngòi: theo 2 hướng chính là TB- ĐN và vòng cung.</a:t>
                      </a:r>
                      <a:endParaRPr lang="en-US" sz="3200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891006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F6DE6670-F943-4DE9-8740-42952F476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352739"/>
              </p:ext>
            </p:extLst>
          </p:nvPr>
        </p:nvGraphicFramePr>
        <p:xfrm>
          <a:off x="736600" y="2297229"/>
          <a:ext cx="8383336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83336">
                  <a:extLst>
                    <a:ext uri="{9D8B030D-6E8A-4147-A177-3AD203B41FA5}">
                      <a16:colId xmlns:a16="http://schemas.microsoft.com/office/drawing/2014/main" val="13076541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nl-NL" sz="3200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Độ dốc ảnh hưởng đến tốc độ dòng chảy: ở vùng núi sông thường chảy nhanh, vùng đồng bằng sông chảy chậm và điều hòa.</a:t>
                      </a:r>
                      <a:endParaRPr lang="en-US" sz="3200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954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465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8">
            <a:extLst>
              <a:ext uri="{FF2B5EF4-FFF2-40B4-BE49-F238E27FC236}">
                <a16:creationId xmlns:a16="http://schemas.microsoft.com/office/drawing/2014/main" id="{9667F33B-2F96-4BD9-8FD8-CA7B485814DD}"/>
              </a:ext>
            </a:extLst>
          </p:cNvPr>
          <p:cNvSpPr/>
          <p:nvPr/>
        </p:nvSpPr>
        <p:spPr>
          <a:xfrm>
            <a:off x="218731" y="228600"/>
            <a:ext cx="8518869" cy="649094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46EDE2B2-D41A-4074-ABE7-BC44EA17B417}"/>
              </a:ext>
            </a:extLst>
          </p:cNvPr>
          <p:cNvSpPr/>
          <p:nvPr/>
        </p:nvSpPr>
        <p:spPr>
          <a:xfrm>
            <a:off x="310596" y="285413"/>
            <a:ext cx="564455" cy="524222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EBA07C-5361-436C-A10F-C6C24FEC0E31}"/>
              </a:ext>
            </a:extLst>
          </p:cNvPr>
          <p:cNvSpPr txBox="1">
            <a:spLocks/>
          </p:cNvSpPr>
          <p:nvPr/>
        </p:nvSpPr>
        <p:spPr>
          <a:xfrm>
            <a:off x="788572" y="338146"/>
            <a:ext cx="7949028" cy="471488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</a:t>
            </a:r>
            <a:r>
              <a:rPr lang="vi-VN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hưởng của địa hình đối với khai thác kinh tế</a:t>
            </a:r>
            <a:endParaRPr lang="en-US" sz="28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5BB01D-E086-41D2-BD86-6D062F6EA8E1}"/>
              </a:ext>
            </a:extLst>
          </p:cNvPr>
          <p:cNvSpPr/>
          <p:nvPr/>
        </p:nvSpPr>
        <p:spPr>
          <a:xfrm>
            <a:off x="660400" y="1447800"/>
            <a:ext cx="12268200" cy="95410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3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8443C1D6-53CD-479B-89A4-B6FBC158606A}"/>
              </a:ext>
            </a:extLst>
          </p:cNvPr>
          <p:cNvSpPr/>
          <p:nvPr/>
        </p:nvSpPr>
        <p:spPr>
          <a:xfrm rot="11180550">
            <a:off x="3305709" y="2034669"/>
            <a:ext cx="182186" cy="18859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E21DBE34-9481-4451-8F3B-1979215BB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1460451"/>
            <a:ext cx="5943600" cy="331227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2" descr="Không đợi nước đến chân mới nhảy">
            <a:extLst>
              <a:ext uri="{FF2B5EF4-FFF2-40B4-BE49-F238E27FC236}">
                <a16:creationId xmlns:a16="http://schemas.microsoft.com/office/drawing/2014/main" id="{4BDA214A-7DDD-4611-AE00-EB5B85609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4699129"/>
            <a:ext cx="5943600" cy="3073271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QL15C sạt lở nghiêm trọng, giao thông qua Mường Lát còn chia cắt kéo dài">
            <a:extLst>
              <a:ext uri="{FF2B5EF4-FFF2-40B4-BE49-F238E27FC236}">
                <a16:creationId xmlns:a16="http://schemas.microsoft.com/office/drawing/2014/main" id="{8947ACAC-1117-4580-A21B-B430A17A8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4772724"/>
            <a:ext cx="5914967" cy="2999676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hiến lược phát triển chăn nuôi đến năm 2030, định hướng đến năm 2040: Thời  cơ và vận hội | Báo Dân tộc và Phát triển">
            <a:extLst>
              <a:ext uri="{FF2B5EF4-FFF2-40B4-BE49-F238E27FC236}">
                <a16:creationId xmlns:a16="http://schemas.microsoft.com/office/drawing/2014/main" id="{12A1B785-56C8-4231-82FD-EEAED6105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1423043"/>
            <a:ext cx="5914966" cy="3349681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6363A8E-3673-469C-933D-D92FB87A6FBC}"/>
              </a:ext>
            </a:extLst>
          </p:cNvPr>
          <p:cNvSpPr txBox="1"/>
          <p:nvPr/>
        </p:nvSpPr>
        <p:spPr>
          <a:xfrm>
            <a:off x="3529723" y="1482618"/>
            <a:ext cx="3437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phê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Nguyên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993FCD-B67B-42A2-AD34-D4B31B54BC8D}"/>
              </a:ext>
            </a:extLst>
          </p:cNvPr>
          <p:cNvSpPr txBox="1"/>
          <p:nvPr/>
        </p:nvSpPr>
        <p:spPr>
          <a:xfrm>
            <a:off x="8520882" y="1446596"/>
            <a:ext cx="4102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Chăn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4F9403-DF30-43B0-98EC-5A6A18003752}"/>
              </a:ext>
            </a:extLst>
          </p:cNvPr>
          <p:cNvSpPr txBox="1"/>
          <p:nvPr/>
        </p:nvSpPr>
        <p:spPr>
          <a:xfrm>
            <a:off x="3305085" y="7157829"/>
            <a:ext cx="2936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quét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02BB90-8C75-4235-AF11-1D32BBE57147}"/>
              </a:ext>
            </a:extLst>
          </p:cNvPr>
          <p:cNvSpPr txBox="1"/>
          <p:nvPr/>
        </p:nvSpPr>
        <p:spPr>
          <a:xfrm>
            <a:off x="8132410" y="7310735"/>
            <a:ext cx="4024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lở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E9E23D-87EB-46C1-A162-F14EF0851256}"/>
              </a:ext>
            </a:extLst>
          </p:cNvPr>
          <p:cNvSpPr txBox="1"/>
          <p:nvPr/>
        </p:nvSpPr>
        <p:spPr>
          <a:xfrm>
            <a:off x="736600" y="162185"/>
            <a:ext cx="12344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1, 2: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SGK, 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êu những thuận lợi và khó khăn của địa hình đồi núi đối với khai thác kinh tế.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304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/>
      <p:bldP spid="34" grpId="0"/>
      <p:bldP spid="35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2907D30F-C520-4BA6-A2CF-922EB15EB151}"/>
              </a:ext>
            </a:extLst>
          </p:cNvPr>
          <p:cNvSpPr txBox="1"/>
          <p:nvPr/>
        </p:nvSpPr>
        <p:spPr>
          <a:xfrm>
            <a:off x="3702686" y="4011931"/>
            <a:ext cx="2954655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5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485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485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lúa</a:t>
            </a:r>
            <a:r>
              <a:rPr lang="en-US" sz="1485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ĐB. </a:t>
            </a:r>
            <a:r>
              <a:rPr lang="en-US" sz="1485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Sông</a:t>
            </a:r>
            <a:r>
              <a:rPr lang="en-US" sz="1485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485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Hồng</a:t>
            </a:r>
            <a:endParaRPr lang="en-US" sz="1485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7" name="Picture 2" descr="Chia sẻ kinh nghiệm kỹ thuật trồng lúa nước">
            <a:extLst>
              <a:ext uri="{FF2B5EF4-FFF2-40B4-BE49-F238E27FC236}">
                <a16:creationId xmlns:a16="http://schemas.microsoft.com/office/drawing/2014/main" id="{F63EABDA-AE1C-4D68-A7F0-8224BBC1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447800"/>
            <a:ext cx="6243782" cy="331781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BÁO SÀI GÒN GIẢI PHÓNG">
            <a:extLst>
              <a:ext uri="{FF2B5EF4-FFF2-40B4-BE49-F238E27FC236}">
                <a16:creationId xmlns:a16="http://schemas.microsoft.com/office/drawing/2014/main" id="{128A8720-6568-4027-ACA9-DB6461283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4801640"/>
            <a:ext cx="6243782" cy="300678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Xâm nhập mặn ở ĐBSCL vẫn ở mức cao, tập trung trong tháng 2-3 | Báo Dân tộc  và Phát triển">
            <a:extLst>
              <a:ext uri="{FF2B5EF4-FFF2-40B4-BE49-F238E27FC236}">
                <a16:creationId xmlns:a16="http://schemas.microsoft.com/office/drawing/2014/main" id="{D0F29E37-45EB-4559-9494-19FD92D28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382" y="4745009"/>
            <a:ext cx="5636098" cy="300678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ản lượng 12 loại trái cây chủ lực vùng Đồng bằng sông Cửu Long ước đạt  4,15 triệu tấn năm 2022">
            <a:extLst>
              <a:ext uri="{FF2B5EF4-FFF2-40B4-BE49-F238E27FC236}">
                <a16:creationId xmlns:a16="http://schemas.microsoft.com/office/drawing/2014/main" id="{864E0595-8379-4CCF-A419-D450D2B95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382" y="1427191"/>
            <a:ext cx="5636098" cy="331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4F457C1-3BAB-414B-AFD2-202F87593437}"/>
              </a:ext>
            </a:extLst>
          </p:cNvPr>
          <p:cNvSpPr txBox="1"/>
          <p:nvPr/>
        </p:nvSpPr>
        <p:spPr>
          <a:xfrm>
            <a:off x="965200" y="239294"/>
            <a:ext cx="12344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NHÓM 3, 4: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sát các hình ảnh và kênh chữ SGK, nêu những thuận lợi và khó khăn của địa hình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 với khai thác kinh tế. Cho ví dụ.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519931" y="1120140"/>
            <a:ext cx="4840605" cy="502920"/>
          </a:xfrm>
          <a:prstGeom prst="rect">
            <a:avLst/>
          </a:prstGeom>
          <a:solidFill>
            <a:srgbClr val="BCFCD4"/>
          </a:solidFill>
          <a:ln>
            <a:solidFill>
              <a:srgbClr val="0D3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8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 CHƯỚNG NGẠI VẬT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136900" y="4011932"/>
            <a:ext cx="7543800" cy="2759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1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UẬT CHƠI</a:t>
            </a:r>
          </a:p>
          <a:p>
            <a:pPr algn="just"/>
            <a:r>
              <a:rPr lang="vi-VN" sz="1733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“Chướng ngại vật” là tên hình ảnh ẩn sau 4 mảnh ghép được đánh số từ 1 đến 4 tương ứng với 4 câu hỏi.</a:t>
            </a:r>
          </a:p>
          <a:p>
            <a:pPr algn="just"/>
            <a:r>
              <a:rPr lang="vi-VN" sz="1733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em dựa </a:t>
            </a:r>
            <a:r>
              <a:rPr lang="vi-VN" sz="1733" b="1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</a:t>
            </a:r>
            <a:r>
              <a:rPr lang="en-US" sz="1733" b="1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SGK </a:t>
            </a:r>
            <a:r>
              <a:rPr lang="vi-VN" sz="1733" b="1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1733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 thức đã học để trả lời, mỗi câu hỏi có 1 lượt trả lời.</a:t>
            </a:r>
          </a:p>
          <a:p>
            <a:pPr algn="just"/>
            <a:r>
              <a:rPr lang="en-US" sz="1733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733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nào trả lời đúng sẽ nhận được 1 phần quà nhỏ và mảng ghép sẽ biến mất để hiện ra một góc của hình ảnh tương ứng, trả lời sai mảnh ghép sẽ bị khóa lại</a:t>
            </a:r>
            <a:r>
              <a:rPr lang="en-US" sz="1733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1733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</a:t>
            </a:r>
            <a:r>
              <a:rPr lang="vi-VN" sz="1733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 quá trình trả lời, em nào trả lời đúng “Chướng ngại vật” thì sẽ nhận được phần quà lớn hơn</a:t>
            </a:r>
            <a:r>
              <a:rPr lang="en-US" sz="1733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733" b="1" dirty="0">
              <a:solidFill>
                <a:srgbClr val="0D30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085715" y="1748791"/>
            <a:ext cx="1968722" cy="11059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25"/>
              </a:spcAft>
            </a:pPr>
            <a:r>
              <a:rPr lang="en-US" sz="165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</a:t>
            </a:r>
            <a:endParaRPr lang="en-US" sz="907">
              <a:ea typeface="Calibri"/>
              <a:cs typeface="Times New Roman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51818" y="1752982"/>
            <a:ext cx="1968722" cy="1105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25"/>
              </a:spcAft>
            </a:pPr>
            <a:r>
              <a:rPr lang="en-US" sz="165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</a:t>
            </a:r>
            <a:endParaRPr lang="en-US" sz="907"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088859" y="2858882"/>
            <a:ext cx="1962960" cy="1105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25"/>
              </a:spcAft>
            </a:pPr>
            <a:r>
              <a:rPr lang="en-US" sz="165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</a:t>
            </a:r>
            <a:endParaRPr lang="en-US" sz="907"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54439" y="2858883"/>
            <a:ext cx="1966103" cy="110589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25"/>
              </a:spcAft>
            </a:pPr>
            <a:r>
              <a:rPr lang="en-US" sz="165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4</a:t>
            </a:r>
            <a:endParaRPr lang="en-US" sz="907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70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552" y="8086725"/>
            <a:ext cx="6822649" cy="45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1E9D370B-174D-4F36-9369-78F0653ED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24" y="1265661"/>
            <a:ext cx="6171276" cy="318632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3FD84FB0-D7A1-4C7F-8CE2-1407514AD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1265661"/>
            <a:ext cx="6171276" cy="318632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6DEF881-B28D-46E3-A179-53231680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24" y="4456140"/>
            <a:ext cx="6119091" cy="33467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65F62A52-A0FD-431E-B159-53D2A9D04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324" y="4425661"/>
            <a:ext cx="6171276" cy="33467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DE42F54-5D8B-4B12-A163-2BFE7DF23B8F}"/>
              </a:ext>
            </a:extLst>
          </p:cNvPr>
          <p:cNvSpPr txBox="1"/>
          <p:nvPr/>
        </p:nvSpPr>
        <p:spPr>
          <a:xfrm>
            <a:off x="889000" y="77764"/>
            <a:ext cx="12115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5, 6: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sát các hình ảnh và kênh chữ SGK, nêu những thuận lợi và khó khăn của địa hình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 với khai thác kinh tế. Cho ví dụ.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5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552" y="8086725"/>
            <a:ext cx="6822649" cy="45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99F9F6D4-3CC5-42CC-BDD4-DEBAA033D352}"/>
              </a:ext>
            </a:extLst>
          </p:cNvPr>
          <p:cNvSpPr/>
          <p:nvPr/>
        </p:nvSpPr>
        <p:spPr>
          <a:xfrm rot="11180550">
            <a:off x="3869443" y="1270125"/>
            <a:ext cx="228192" cy="18859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26F7F1D2-08D1-4A1D-A3A4-EE6B4DEA7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3232222"/>
              </p:ext>
            </p:extLst>
          </p:nvPr>
        </p:nvGraphicFramePr>
        <p:xfrm>
          <a:off x="3488298" y="3546776"/>
          <a:ext cx="7559040" cy="4577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Oval 33">
            <a:extLst>
              <a:ext uri="{FF2B5EF4-FFF2-40B4-BE49-F238E27FC236}">
                <a16:creationId xmlns:a16="http://schemas.microsoft.com/office/drawing/2014/main" id="{3934EF6F-F806-471A-ADAC-819E5EAAC429}"/>
              </a:ext>
            </a:extLst>
          </p:cNvPr>
          <p:cNvSpPr/>
          <p:nvPr/>
        </p:nvSpPr>
        <p:spPr>
          <a:xfrm>
            <a:off x="66502" y="213156"/>
            <a:ext cx="2346498" cy="2377644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97A7B6-4D23-4707-A372-4228B465607D}"/>
              </a:ext>
            </a:extLst>
          </p:cNvPr>
          <p:cNvGrpSpPr/>
          <p:nvPr/>
        </p:nvGrpSpPr>
        <p:grpSpPr>
          <a:xfrm>
            <a:off x="2540000" y="116770"/>
            <a:ext cx="11277600" cy="2707955"/>
            <a:chOff x="635337" y="-171438"/>
            <a:chExt cx="6860535" cy="270795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756AE2C-5CA3-48CC-9026-9F3D1AA504AB}"/>
                </a:ext>
              </a:extLst>
            </p:cNvPr>
            <p:cNvSpPr/>
            <p:nvPr/>
          </p:nvSpPr>
          <p:spPr>
            <a:xfrm>
              <a:off x="635337" y="-171438"/>
              <a:ext cx="6860535" cy="2707955"/>
            </a:xfrm>
            <a:prstGeom prst="rect">
              <a:avLst/>
            </a:prstGeom>
            <a:solidFill>
              <a:srgbClr val="99FF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719E720-75C1-4C72-B265-ED71C234FBCB}"/>
                </a:ext>
              </a:extLst>
            </p:cNvPr>
            <p:cNvSpPr txBox="1"/>
            <p:nvPr/>
          </p:nvSpPr>
          <p:spPr>
            <a:xfrm>
              <a:off x="942530" y="-171438"/>
              <a:ext cx="6553342" cy="2707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6655" tIns="71120" rIns="71120" bIns="71120" numCol="1" spcCol="1270" anchor="ctr" anchorCtr="0">
              <a:noAutofit/>
            </a:bodyPr>
            <a:lstStyle/>
            <a:p>
              <a:pPr marL="0" lvl="0" indent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L="0" lvl="0" indent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8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+ Hình thành các vùng chuyên canh cây công nghiệp, cây ăn quả, chăn nuôi gia súc lớn và lâm nghiệp. </a:t>
              </a:r>
              <a:endPara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8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+ Phát triển thủy điện, khai thác và chế biến khoáng sản.</a:t>
              </a:r>
              <a:endPara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5E483D2F-9AA6-416B-BE54-B95D0A7C1126}"/>
              </a:ext>
            </a:extLst>
          </p:cNvPr>
          <p:cNvSpPr/>
          <p:nvPr/>
        </p:nvSpPr>
        <p:spPr>
          <a:xfrm>
            <a:off x="66502" y="3068912"/>
            <a:ext cx="2194098" cy="1884087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1E0C16-5B1E-481F-A721-9E6127F9697A}"/>
              </a:ext>
            </a:extLst>
          </p:cNvPr>
          <p:cNvGrpSpPr/>
          <p:nvPr/>
        </p:nvGrpSpPr>
        <p:grpSpPr>
          <a:xfrm>
            <a:off x="2540000" y="3232370"/>
            <a:ext cx="11277600" cy="1307659"/>
            <a:chOff x="841432" y="653921"/>
            <a:chExt cx="6693461" cy="130765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E14830-3BD6-471C-9A26-CE7D39F9E1E5}"/>
                </a:ext>
              </a:extLst>
            </p:cNvPr>
            <p:cNvSpPr/>
            <p:nvPr/>
          </p:nvSpPr>
          <p:spPr>
            <a:xfrm>
              <a:off x="841432" y="653921"/>
              <a:ext cx="6693461" cy="1307659"/>
            </a:xfrm>
            <a:prstGeom prst="rect">
              <a:avLst/>
            </a:prstGeom>
            <a:solidFill>
              <a:srgbClr val="BCFC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F765C3-8164-4008-89A0-44DA0B09F3AA}"/>
                </a:ext>
              </a:extLst>
            </p:cNvPr>
            <p:cNvSpPr txBox="1"/>
            <p:nvPr/>
          </p:nvSpPr>
          <p:spPr>
            <a:xfrm>
              <a:off x="841432" y="653921"/>
              <a:ext cx="6693461" cy="13076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37955" tIns="45720" rIns="45720" bIns="45720" numCol="1" spcCol="1270" anchor="ctr" anchorCtr="0">
              <a:noAutofit/>
            </a:bodyPr>
            <a:lstStyle/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Khó khăn: </a:t>
              </a:r>
              <a:r>
                <a:rPr lang="vi-VN" sz="2800" b="0" i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địa hình bị chia cắt gây hạn chế trong việc xây dựng cơ sở hạ tầng, phát triển giao thông và hay xảy ra thiên tai: lũ quét, sạt lở đất…</a:t>
              </a:r>
              <a:endParaRPr lang="en-US" sz="2800" b="0" i="0" kern="12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5F76BC8E-74C0-4373-9E14-5288C237A965}"/>
              </a:ext>
            </a:extLst>
          </p:cNvPr>
          <p:cNvSpPr/>
          <p:nvPr/>
        </p:nvSpPr>
        <p:spPr>
          <a:xfrm>
            <a:off x="-118930" y="4973400"/>
            <a:ext cx="2717361" cy="2717361"/>
          </a:xfrm>
          <a:prstGeom prst="ellipse">
            <a:avLst/>
          </a:prstGeom>
          <a:blipFill rotWithShape="0">
            <a:blip r:embed="rId10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E3F77A4-9EFA-4D87-9A55-F6E66B3AC4D6}"/>
              </a:ext>
            </a:extLst>
          </p:cNvPr>
          <p:cNvGrpSpPr/>
          <p:nvPr/>
        </p:nvGrpSpPr>
        <p:grpSpPr>
          <a:xfrm>
            <a:off x="2732393" y="5123327"/>
            <a:ext cx="10543772" cy="2266153"/>
            <a:chOff x="1355692" y="740414"/>
            <a:chExt cx="6200359" cy="226615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85DA4E6-8F0F-422A-BEED-9DFAF250D930}"/>
                </a:ext>
              </a:extLst>
            </p:cNvPr>
            <p:cNvSpPr/>
            <p:nvPr/>
          </p:nvSpPr>
          <p:spPr>
            <a:xfrm>
              <a:off x="1355692" y="740414"/>
              <a:ext cx="6200359" cy="2173889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C4165C1-6B42-444D-AC48-725CD8C990D3}"/>
                </a:ext>
              </a:extLst>
            </p:cNvPr>
            <p:cNvSpPr txBox="1"/>
            <p:nvPr/>
          </p:nvSpPr>
          <p:spPr>
            <a:xfrm>
              <a:off x="1355692" y="832678"/>
              <a:ext cx="6200359" cy="21738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16639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:</a:t>
              </a:r>
              <a:b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</a:br>
              <a:r>
                <a:rPr lang="vi-V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phê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chăn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bò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sữa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. </a:t>
              </a:r>
              <a:b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</a:br>
              <a:r>
                <a:rPr lang="vi-V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lũ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sạt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lở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00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552" y="8086725"/>
            <a:ext cx="6822649" cy="45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9">
            <a:extLst>
              <a:ext uri="{FF2B5EF4-FFF2-40B4-BE49-F238E27FC236}">
                <a16:creationId xmlns:a16="http://schemas.microsoft.com/office/drawing/2014/main" id="{E7D91D15-7779-4FDB-BACA-CE7DB6B63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457200"/>
            <a:ext cx="44196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Đối với địa hình đồi núi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7CA4D61-38F6-4498-BAA3-6FDA2C280B9F}"/>
              </a:ext>
            </a:extLst>
          </p:cNvPr>
          <p:cNvSpPr/>
          <p:nvPr/>
        </p:nvSpPr>
        <p:spPr>
          <a:xfrm>
            <a:off x="355600" y="1219200"/>
            <a:ext cx="11201400" cy="2439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95"/>
              </a:spcBef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Cambria" pitchFamily="18" charset="0"/>
                <a:cs typeface="Times New Roman"/>
              </a:rPr>
              <a:t>- Thuận lợi: </a:t>
            </a:r>
          </a:p>
          <a:p>
            <a:pPr algn="just">
              <a:spcBef>
                <a:spcPts val="495"/>
              </a:spcBef>
            </a:pPr>
            <a:r>
              <a:rPr lang="vi-VN" sz="2800" b="1" dirty="0">
                <a:latin typeface="+mj-lt"/>
                <a:ea typeface="Cambria" pitchFamily="18" charset="0"/>
                <a:cs typeface="Times New Roman"/>
              </a:rPr>
              <a:t>+ Hình thành các vùng chuyên canh cây công nghiệp, cây ăn quả, chăn nuôi gia súc lớn và lâm nghiệp. </a:t>
            </a:r>
          </a:p>
          <a:p>
            <a:pPr algn="just">
              <a:spcBef>
                <a:spcPts val="495"/>
              </a:spcBef>
            </a:pPr>
            <a:r>
              <a:rPr lang="vi-VN" sz="2800" b="1" dirty="0">
                <a:latin typeface="+mj-lt"/>
                <a:ea typeface="Cambria" pitchFamily="18" charset="0"/>
                <a:cs typeface="Times New Roman"/>
              </a:rPr>
              <a:t>+ Phát triển thủy điện, khai thác và chế biến khoáng sản.</a:t>
            </a:r>
          </a:p>
          <a:p>
            <a:pPr algn="just">
              <a:spcBef>
                <a:spcPts val="495"/>
              </a:spcBef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Cambria" pitchFamily="18" charset="0"/>
                <a:cs typeface="Times New Roman"/>
              </a:rPr>
              <a:t>- Khó khăn: </a:t>
            </a:r>
            <a:r>
              <a:rPr lang="vi-VN" sz="2800" b="1" dirty="0">
                <a:latin typeface="+mj-lt"/>
                <a:ea typeface="Cambria" pitchFamily="18" charset="0"/>
                <a:cs typeface="Times New Roman"/>
              </a:rPr>
              <a:t>địa hình bị chia cắt</a:t>
            </a:r>
            <a:r>
              <a:rPr lang="en-US" sz="2800" b="1" dirty="0">
                <a:latin typeface="+mj-lt"/>
                <a:ea typeface="Cambria" pitchFamily="18" charset="0"/>
                <a:cs typeface="Times New Roman"/>
              </a:rPr>
              <a:t>, </a:t>
            </a:r>
            <a:r>
              <a:rPr lang="vi-VN" sz="2800" b="1" dirty="0">
                <a:latin typeface="+mj-lt"/>
                <a:ea typeface="Cambria" pitchFamily="18" charset="0"/>
                <a:cs typeface="Times New Roman"/>
              </a:rPr>
              <a:t>thiên tai: lũ quét, sạt lở đất…</a:t>
            </a:r>
          </a:p>
        </p:txBody>
      </p:sp>
    </p:spTree>
    <p:extLst>
      <p:ext uri="{BB962C8B-B14F-4D97-AF65-F5344CB8AC3E}">
        <p14:creationId xmlns:p14="http://schemas.microsoft.com/office/powerpoint/2010/main" val="211936897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CC462A0D-B396-4AB6-AA83-50228A74AAFE}"/>
              </a:ext>
            </a:extLst>
          </p:cNvPr>
          <p:cNvSpPr/>
          <p:nvPr/>
        </p:nvSpPr>
        <p:spPr>
          <a:xfrm>
            <a:off x="1041399" y="838201"/>
            <a:ext cx="1827791" cy="1520666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15F51D-34C7-4548-9967-8ED6C142BD20}"/>
              </a:ext>
            </a:extLst>
          </p:cNvPr>
          <p:cNvGrpSpPr/>
          <p:nvPr/>
        </p:nvGrpSpPr>
        <p:grpSpPr>
          <a:xfrm>
            <a:off x="2870200" y="3037147"/>
            <a:ext cx="8185155" cy="588760"/>
            <a:chOff x="900210" y="1832552"/>
            <a:chExt cx="5076644" cy="58876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85A7361-956B-4115-9DAC-47D11218B343}"/>
                </a:ext>
              </a:extLst>
            </p:cNvPr>
            <p:cNvSpPr/>
            <p:nvPr/>
          </p:nvSpPr>
          <p:spPr>
            <a:xfrm>
              <a:off x="900210" y="1832552"/>
              <a:ext cx="5076644" cy="588760"/>
            </a:xfrm>
            <a:prstGeom prst="rect">
              <a:avLst/>
            </a:prstGeom>
            <a:solidFill>
              <a:srgbClr val="BCFC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A06EF4-EDC9-4F2B-A83B-C7ADED74045A}"/>
                </a:ext>
              </a:extLst>
            </p:cNvPr>
            <p:cNvSpPr txBox="1"/>
            <p:nvPr/>
          </p:nvSpPr>
          <p:spPr>
            <a:xfrm>
              <a:off x="900210" y="1832552"/>
              <a:ext cx="5076644" cy="5887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75301" tIns="45720" rIns="45720" bIns="45720" numCol="1" spcCol="1270" anchor="ctr" anchorCtr="0">
              <a:noAutofit/>
            </a:bodyPr>
            <a:lstStyle/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800" b="1" kern="1200" dirty="0">
                  <a:solidFill>
                    <a:schemeClr val="tx1"/>
                  </a:solidFill>
                  <a:latin typeface="+mj-lt"/>
                  <a:ea typeface="Cambria" pitchFamily="18" charset="0"/>
                </a:rPr>
                <a:t>Khó khăn: </a:t>
              </a:r>
              <a:r>
                <a:rPr lang="en-US" sz="28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8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tai: </a:t>
              </a:r>
              <a:r>
                <a:rPr lang="en-US" sz="28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bão</a:t>
              </a:r>
              <a:r>
                <a:rPr lang="en-US" sz="28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lụt</a:t>
              </a:r>
              <a:r>
                <a:rPr lang="en-US" sz="28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hạn</a:t>
              </a:r>
              <a:r>
                <a:rPr lang="en-US" sz="28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hán</a:t>
              </a:r>
              <a:r>
                <a:rPr lang="en-US" sz="28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…</a:t>
              </a:r>
              <a:endParaRPr lang="en-US" sz="2800" b="0" i="0" kern="12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21BBAF10-249F-4424-984F-E988FBAD802F}"/>
              </a:ext>
            </a:extLst>
          </p:cNvPr>
          <p:cNvSpPr/>
          <p:nvPr/>
        </p:nvSpPr>
        <p:spPr>
          <a:xfrm>
            <a:off x="1044074" y="2571194"/>
            <a:ext cx="1673726" cy="1520666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5E1A93-710B-4182-A1E3-937B148249DA}"/>
              </a:ext>
            </a:extLst>
          </p:cNvPr>
          <p:cNvGrpSpPr/>
          <p:nvPr/>
        </p:nvGrpSpPr>
        <p:grpSpPr>
          <a:xfrm>
            <a:off x="2870200" y="3891894"/>
            <a:ext cx="9753597" cy="2175146"/>
            <a:chOff x="590954" y="2807972"/>
            <a:chExt cx="5385900" cy="119023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BFE552-F19C-415A-9329-190B5B0F6133}"/>
                </a:ext>
              </a:extLst>
            </p:cNvPr>
            <p:cNvSpPr/>
            <p:nvPr/>
          </p:nvSpPr>
          <p:spPr>
            <a:xfrm>
              <a:off x="590954" y="2807972"/>
              <a:ext cx="5385900" cy="1190239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57B624-3DF5-4C59-9404-A476F46180B9}"/>
                </a:ext>
              </a:extLst>
            </p:cNvPr>
            <p:cNvSpPr txBox="1"/>
            <p:nvPr/>
          </p:nvSpPr>
          <p:spPr>
            <a:xfrm>
              <a:off x="590954" y="2807972"/>
              <a:ext cx="5385900" cy="11902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75301" tIns="45720" rIns="45720" bIns="45720" numCol="1" spcCol="1270" anchor="ctr" anchorCtr="0">
              <a:noAutofit/>
            </a:bodyPr>
            <a:lstStyle/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lúa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ở ĐB.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t</a:t>
              </a:r>
              <a:r>
                <a:rPr lang="vi-V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rồng cây ăn quả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chôm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chôm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xoài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sầu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…</a:t>
              </a:r>
              <a:r>
                <a:rPr lang="vi-V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ở ĐB. Sông Cửu Long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.</a:t>
              </a:r>
              <a:b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</a:br>
              <a:r>
                <a:rPr lang="vi-V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ngập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lụt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ở ĐB.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hạn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hán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nhập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mặn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ở ĐB.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Cửu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Long.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6F126779-E899-46CC-8FAB-12EEB0730C48}"/>
              </a:ext>
            </a:extLst>
          </p:cNvPr>
          <p:cNvSpPr/>
          <p:nvPr/>
        </p:nvSpPr>
        <p:spPr>
          <a:xfrm>
            <a:off x="890009" y="4495800"/>
            <a:ext cx="1827791" cy="1655902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A47A3A4-9C44-4F4B-A778-65C7F61AEF99}"/>
              </a:ext>
            </a:extLst>
          </p:cNvPr>
          <p:cNvGrpSpPr/>
          <p:nvPr/>
        </p:nvGrpSpPr>
        <p:grpSpPr>
          <a:xfrm>
            <a:off x="2870200" y="1331035"/>
            <a:ext cx="9753600" cy="748650"/>
            <a:chOff x="590953" y="470928"/>
            <a:chExt cx="5385901" cy="7486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0D2FA1-3D92-4343-ADA8-6F2318C45BF6}"/>
                </a:ext>
              </a:extLst>
            </p:cNvPr>
            <p:cNvSpPr/>
            <p:nvPr/>
          </p:nvSpPr>
          <p:spPr>
            <a:xfrm>
              <a:off x="590954" y="481967"/>
              <a:ext cx="5385900" cy="737611"/>
            </a:xfrm>
            <a:prstGeom prst="rect">
              <a:avLst/>
            </a:prstGeom>
            <a:solidFill>
              <a:srgbClr val="99FF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50ED769-C7CE-4721-82CF-911B614EC10D}"/>
                </a:ext>
              </a:extLst>
            </p:cNvPr>
            <p:cNvSpPr txBox="1"/>
            <p:nvPr/>
          </p:nvSpPr>
          <p:spPr>
            <a:xfrm>
              <a:off x="590953" y="470928"/>
              <a:ext cx="4814353" cy="7376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75301" tIns="45720" rIns="45720" bIns="45720" numCol="1" spcCol="1270" anchor="ctr" anchorCtr="0">
              <a:noAutofit/>
            </a:bodyPr>
            <a:lstStyle/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đất phì nhiêu ở đồng bằng là vùng sản xuất lương thực, thực phẩm, cây ăn quả; phát triển thủy sản.</a:t>
              </a:r>
              <a:endPara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9">
            <a:extLst>
              <a:ext uri="{FF2B5EF4-FFF2-40B4-BE49-F238E27FC236}">
                <a16:creationId xmlns:a16="http://schemas.microsoft.com/office/drawing/2014/main" id="{4A0AD708-B947-4607-98F3-FB25E157C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457200"/>
            <a:ext cx="3901436" cy="3970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98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198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Đối với địa hình </a:t>
            </a:r>
            <a:r>
              <a:rPr lang="en-US" sz="198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98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8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vi-VN" sz="198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65D459-7F77-411E-A539-CE16994B372C}"/>
              </a:ext>
            </a:extLst>
          </p:cNvPr>
          <p:cNvSpPr/>
          <p:nvPr/>
        </p:nvSpPr>
        <p:spPr>
          <a:xfrm>
            <a:off x="736600" y="1143000"/>
            <a:ext cx="10134600" cy="1449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95"/>
              </a:spcBef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Cambria" pitchFamily="18" charset="0"/>
                <a:cs typeface="Times New Roman"/>
              </a:rPr>
              <a:t>- Thuận lợi</a:t>
            </a:r>
            <a:r>
              <a:rPr lang="vi-VN" sz="2800" b="1" dirty="0">
                <a:latin typeface="+mj-lt"/>
                <a:ea typeface="Cambria" pitchFamily="18" charset="0"/>
                <a:cs typeface="Times New Roman"/>
              </a:rPr>
              <a:t>: đất phì nhiêu ở đồng bằng là vùng sản xuất lương thực, thực phẩm, cây ăn quả; phát triển thủy sản.</a:t>
            </a:r>
          </a:p>
          <a:p>
            <a:pPr algn="just">
              <a:spcBef>
                <a:spcPts val="495"/>
              </a:spcBef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Cambria" pitchFamily="18" charset="0"/>
                <a:cs typeface="Times New Roman"/>
              </a:rPr>
              <a:t>- Khó khăn</a:t>
            </a:r>
            <a:r>
              <a:rPr lang="vi-VN" sz="2800" b="1" dirty="0">
                <a:latin typeface="+mj-lt"/>
                <a:ea typeface="Cambria" pitchFamily="18" charset="0"/>
                <a:cs typeface="Times New Roman"/>
              </a:rPr>
              <a:t>: thiên tai bão, lụt, hạn hán…</a:t>
            </a:r>
          </a:p>
        </p:txBody>
      </p:sp>
    </p:spTree>
    <p:extLst>
      <p:ext uri="{BB962C8B-B14F-4D97-AF65-F5344CB8AC3E}">
        <p14:creationId xmlns:p14="http://schemas.microsoft.com/office/powerpoint/2010/main" val="405452066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552" y="8086725"/>
            <a:ext cx="6822649" cy="45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1E45438-2FBC-4A4F-BD39-DAB397AC347B}"/>
              </a:ext>
            </a:extLst>
          </p:cNvPr>
          <p:cNvGrpSpPr/>
          <p:nvPr/>
        </p:nvGrpSpPr>
        <p:grpSpPr>
          <a:xfrm>
            <a:off x="2620644" y="1734350"/>
            <a:ext cx="9089506" cy="737353"/>
            <a:chOff x="613789" y="481967"/>
            <a:chExt cx="5363065" cy="73761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84829B7-8494-4558-B7C0-4BB49F4921E3}"/>
                </a:ext>
              </a:extLst>
            </p:cNvPr>
            <p:cNvSpPr/>
            <p:nvPr/>
          </p:nvSpPr>
          <p:spPr>
            <a:xfrm>
              <a:off x="613789" y="481967"/>
              <a:ext cx="5363064" cy="737611"/>
            </a:xfrm>
            <a:prstGeom prst="rect">
              <a:avLst/>
            </a:prstGeom>
            <a:solidFill>
              <a:srgbClr val="99FF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BFAAAB-FA2E-42A0-AFF7-FAF3AD6BD3D7}"/>
                </a:ext>
              </a:extLst>
            </p:cNvPr>
            <p:cNvSpPr txBox="1"/>
            <p:nvPr/>
          </p:nvSpPr>
          <p:spPr>
            <a:xfrm>
              <a:off x="624247" y="481967"/>
              <a:ext cx="5352607" cy="7376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75301" tIns="45720" rIns="45720" bIns="45720" numCol="1" spcCol="1270" anchor="ctr" anchorCtr="0">
              <a:noAutofit/>
            </a:bodyPr>
            <a:lstStyle/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Phát triển du lịch biển, nuôi trồng hải sản, xây dựng cảng biển đặc biệt là cảng nước sâu.</a:t>
              </a:r>
              <a:endPara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34090FE4-D069-49FB-BD60-069DE8824F4F}"/>
              </a:ext>
            </a:extLst>
          </p:cNvPr>
          <p:cNvSpPr/>
          <p:nvPr/>
        </p:nvSpPr>
        <p:spPr>
          <a:xfrm>
            <a:off x="829934" y="1524000"/>
            <a:ext cx="1675058" cy="1490981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8AB3DE-6164-4D4D-BBCC-30B9A5109E0A}"/>
              </a:ext>
            </a:extLst>
          </p:cNvPr>
          <p:cNvGrpSpPr/>
          <p:nvPr/>
        </p:nvGrpSpPr>
        <p:grpSpPr>
          <a:xfrm>
            <a:off x="2217905" y="3454577"/>
            <a:ext cx="8183717" cy="820964"/>
            <a:chOff x="674802" y="1716306"/>
            <a:chExt cx="6425484" cy="82125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3185A1E-894D-48E8-BEBF-823473DC1D7E}"/>
                </a:ext>
              </a:extLst>
            </p:cNvPr>
            <p:cNvSpPr/>
            <p:nvPr/>
          </p:nvSpPr>
          <p:spPr>
            <a:xfrm>
              <a:off x="900210" y="1716306"/>
              <a:ext cx="6200076" cy="821251"/>
            </a:xfrm>
            <a:prstGeom prst="rect">
              <a:avLst/>
            </a:prstGeom>
            <a:solidFill>
              <a:srgbClr val="BCFC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DC802F7-6221-45AF-A510-E9E579FFD202}"/>
                </a:ext>
              </a:extLst>
            </p:cNvPr>
            <p:cNvSpPr txBox="1"/>
            <p:nvPr/>
          </p:nvSpPr>
          <p:spPr>
            <a:xfrm>
              <a:off x="674802" y="1716306"/>
              <a:ext cx="5980362" cy="8212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75301" tIns="45720" rIns="45720" bIns="45720" numCol="1" spcCol="1270" anchor="ctr" anchorCtr="0">
              <a:noAutofit/>
            </a:bodyPr>
            <a:lstStyle/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800" b="1" kern="1200" dirty="0">
                  <a:solidFill>
                    <a:schemeClr val="tx1"/>
                  </a:solidFill>
                  <a:latin typeface="+mj-lt"/>
                  <a:ea typeface="Cambria" pitchFamily="18" charset="0"/>
                </a:rPr>
                <a:t>Khó khăn: </a:t>
              </a:r>
              <a:r>
                <a:rPr lang="en-US" sz="2800" b="0" kern="1200" dirty="0" err="1">
                  <a:solidFill>
                    <a:schemeClr val="tx1"/>
                  </a:solidFill>
                  <a:latin typeface="+mj-lt"/>
                  <a:ea typeface="Cambria" pitchFamily="18" charset="0"/>
                </a:rPr>
                <a:t>thiên</a:t>
              </a:r>
              <a:r>
                <a:rPr lang="en-US" sz="2800" b="0" kern="1200" dirty="0">
                  <a:solidFill>
                    <a:schemeClr val="tx1"/>
                  </a:solidFill>
                  <a:latin typeface="+mj-lt"/>
                  <a:ea typeface="Cambria" pitchFamily="18" charset="0"/>
                </a:rPr>
                <a:t> tai: </a:t>
              </a:r>
              <a:r>
                <a:rPr lang="en-US" sz="2800" b="0" kern="1200" dirty="0" err="1">
                  <a:solidFill>
                    <a:schemeClr val="tx1"/>
                  </a:solidFill>
                  <a:latin typeface="+mj-lt"/>
                  <a:ea typeface="Cambria" pitchFamily="18" charset="0"/>
                </a:rPr>
                <a:t>bão</a:t>
              </a:r>
              <a:r>
                <a:rPr lang="en-US" sz="2800" b="0" kern="1200" dirty="0">
                  <a:solidFill>
                    <a:schemeClr val="tx1"/>
                  </a:solidFill>
                  <a:latin typeface="+mj-lt"/>
                  <a:ea typeface="Cambria" pitchFamily="18" charset="0"/>
                </a:rPr>
                <a:t>, </a:t>
              </a:r>
              <a:r>
                <a:rPr lang="vi-VN" sz="2800" b="0" kern="1200" dirty="0">
                  <a:solidFill>
                    <a:schemeClr val="tx1"/>
                  </a:solidFill>
                  <a:latin typeface="+mj-lt"/>
                  <a:ea typeface="Cambria" pitchFamily="18" charset="0"/>
                </a:rPr>
                <a:t>một số đoạn bờ biển bị mài mòn, sạt lở...</a:t>
              </a:r>
              <a:endParaRPr lang="en-US" sz="2800" b="0" i="0" kern="1200" dirty="0">
                <a:solidFill>
                  <a:schemeClr val="tx1"/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C8767C29-05C6-4CC3-9E45-2463773826CE}"/>
              </a:ext>
            </a:extLst>
          </p:cNvPr>
          <p:cNvSpPr/>
          <p:nvPr/>
        </p:nvSpPr>
        <p:spPr>
          <a:xfrm>
            <a:off x="572865" y="3077995"/>
            <a:ext cx="1675058" cy="1308245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300EB3-1806-473E-BAF5-B50EB9232D88}"/>
              </a:ext>
            </a:extLst>
          </p:cNvPr>
          <p:cNvGrpSpPr/>
          <p:nvPr/>
        </p:nvGrpSpPr>
        <p:grpSpPr>
          <a:xfrm>
            <a:off x="2504992" y="4535940"/>
            <a:ext cx="9509208" cy="2290225"/>
            <a:chOff x="590954" y="2807972"/>
            <a:chExt cx="5385900" cy="119023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493175F-A3BD-4C08-A9EC-D797924C97B1}"/>
                </a:ext>
              </a:extLst>
            </p:cNvPr>
            <p:cNvSpPr/>
            <p:nvPr/>
          </p:nvSpPr>
          <p:spPr>
            <a:xfrm>
              <a:off x="590954" y="2807972"/>
              <a:ext cx="5385900" cy="1190239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1DB1FA-91BE-451C-89B9-9791967064C0}"/>
                </a:ext>
              </a:extLst>
            </p:cNvPr>
            <p:cNvSpPr txBox="1"/>
            <p:nvPr/>
          </p:nvSpPr>
          <p:spPr>
            <a:xfrm>
              <a:off x="666921" y="2807972"/>
              <a:ext cx="5309933" cy="11902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75301" tIns="45720" rIns="45720" bIns="45720" numCol="1" spcCol="1270" anchor="ctr" anchorCtr="0">
              <a:noAutofit/>
            </a:bodyPr>
            <a:lstStyle/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du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triên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tải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cảng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: b</a:t>
              </a:r>
              <a:r>
                <a:rPr lang="vi-V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ão đổ bộ vào Đà Nẵng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sạt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lở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bờ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45ADAC6C-799A-4940-8804-53C0645B0954}"/>
              </a:ext>
            </a:extLst>
          </p:cNvPr>
          <p:cNvSpPr/>
          <p:nvPr/>
        </p:nvSpPr>
        <p:spPr>
          <a:xfrm>
            <a:off x="355599" y="4694405"/>
            <a:ext cx="1821413" cy="1855089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7691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552" y="8086725"/>
            <a:ext cx="6822649" cy="45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>
            <a:extLst>
              <a:ext uri="{FF2B5EF4-FFF2-40B4-BE49-F238E27FC236}">
                <a16:creationId xmlns:a16="http://schemas.microsoft.com/office/drawing/2014/main" id="{9F1C247B-474E-41AA-902E-C7CCB27B6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533400"/>
            <a:ext cx="52578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Đối với địa hình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vi-VN" sz="28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8383B0-51F5-4D8D-96B4-C3B739A09891}"/>
              </a:ext>
            </a:extLst>
          </p:cNvPr>
          <p:cNvSpPr/>
          <p:nvPr/>
        </p:nvSpPr>
        <p:spPr>
          <a:xfrm>
            <a:off x="941185" y="1295400"/>
            <a:ext cx="10234815" cy="161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495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Thuận lợi:</a:t>
            </a:r>
            <a:r>
              <a:rPr lang="vi-VN" sz="28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Phát triển du lịch biển, nuôi trồng hải sản, xây dựng cảng biển đặc biệt là cảng nước sâu.</a:t>
            </a:r>
            <a:endParaRPr lang="en-US" sz="28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495"/>
              </a:spcBef>
            </a:pP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Khó khăn: </a:t>
            </a:r>
            <a:r>
              <a:rPr lang="nl-NL" sz="28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bão, một số đoạn bờ biển bị mài mòn, sạt lở...</a:t>
            </a:r>
            <a:endParaRPr lang="en-US" sz="28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40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7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80897" y="1948949"/>
            <a:ext cx="7440233" cy="4703313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3253277" y="2000250"/>
            <a:ext cx="7282670" cy="4564214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3174309" y="1100498"/>
            <a:ext cx="7443526" cy="774022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9257" y="1161897"/>
            <a:ext cx="998314" cy="65495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253465" y="1162051"/>
            <a:ext cx="1140737" cy="65480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99766" y="1161897"/>
            <a:ext cx="1194434" cy="654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3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53463" y="2000251"/>
            <a:ext cx="7281863" cy="4577358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4475539" y="1167755"/>
            <a:ext cx="6086001" cy="649094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4464108" y="1167756"/>
            <a:ext cx="6097431" cy="649094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555974" y="1224569"/>
            <a:ext cx="404012" cy="524222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3284449" y="1594873"/>
            <a:ext cx="182186" cy="1885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3305709" y="2034669"/>
            <a:ext cx="182186" cy="18859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3114719" y="1818060"/>
            <a:ext cx="449873" cy="192095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510285" y="2125980"/>
            <a:ext cx="3901436" cy="3970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8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98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98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8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198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033949" y="1277302"/>
            <a:ext cx="6086807" cy="471488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980" b="1" dirty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27573" y="2628901"/>
            <a:ext cx="5972176" cy="8923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733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733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33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733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33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733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33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733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33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733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33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733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33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733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</a:t>
            </a:r>
            <a:r>
              <a:rPr lang="vi-VN" sz="1733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ẽ sơ đồ thể hiện ảnh hưởng của địa hình đối với khí hậu và sinh vật hoặc đối với sông ngòi và đất của nước ta.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675" y="2735440"/>
            <a:ext cx="676433" cy="7107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3469292" y="4640580"/>
            <a:ext cx="784879" cy="674988"/>
            <a:chOff x="328593" y="3144943"/>
            <a:chExt cx="1256547" cy="1340780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144943"/>
              <a:ext cx="1167903" cy="134078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 descr="Sơ đồ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75" y="3634741"/>
            <a:ext cx="4539691" cy="282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157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80897" y="1948949"/>
            <a:ext cx="7440233" cy="4703313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3253277" y="2000250"/>
            <a:ext cx="7282670" cy="4564214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3174309" y="1100498"/>
            <a:ext cx="7443526" cy="774022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9257" y="1161897"/>
            <a:ext cx="998314" cy="65495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253465" y="1162051"/>
            <a:ext cx="1140737" cy="65480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99766" y="1161897"/>
            <a:ext cx="1194434" cy="654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3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53463" y="2000251"/>
            <a:ext cx="7281863" cy="4577358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4475539" y="1167755"/>
            <a:ext cx="6086001" cy="649094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4464108" y="1167756"/>
            <a:ext cx="6097431" cy="649094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555974" y="1224569"/>
            <a:ext cx="404012" cy="524222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3284449" y="1594873"/>
            <a:ext cx="182186" cy="1885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3305709" y="2034669"/>
            <a:ext cx="182186" cy="18859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3114719" y="1818060"/>
            <a:ext cx="449873" cy="192095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510285" y="2125980"/>
            <a:ext cx="3901436" cy="3970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8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98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98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8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198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033949" y="1277302"/>
            <a:ext cx="6086807" cy="471488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980" b="1" dirty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94200" y="2772042"/>
            <a:ext cx="5972176" cy="85408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</a:t>
            </a:r>
            <a:r>
              <a:rPr lang="vi-VN" sz="16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 một số ví dụ cụ thể về ảnh hưởng của địa hình đối với sự phát triển một ngành kinh tế ở nước ta.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31" y="2691766"/>
            <a:ext cx="963521" cy="10123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3373132" y="4563345"/>
            <a:ext cx="1036651" cy="957347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4385817" y="3823336"/>
            <a:ext cx="5980559" cy="2631490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5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 VỚI NGÀNH NÔNG NGHIỆP</a:t>
            </a:r>
            <a:endParaRPr lang="vi-VN" sz="1650" b="1" dirty="0">
              <a:solidFill>
                <a:srgbClr val="0D30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1650" b="1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- </a:t>
            </a:r>
            <a:r>
              <a:rPr lang="en-US" sz="1650" b="1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Địa</a:t>
            </a:r>
            <a:r>
              <a:rPr lang="en-US" sz="1650" b="1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b="1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1650" b="1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b="1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1650" b="1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b="1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núi</a:t>
            </a:r>
            <a:endParaRPr lang="en-US" sz="1650" kern="0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  <a:p>
            <a:pPr lvl="0" algn="just"/>
            <a:r>
              <a:rPr lang="vi-VN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+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lợi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cà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phê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Nguyên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chăn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nuôi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bò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sữa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. </a:t>
            </a:r>
          </a:p>
          <a:p>
            <a:pPr lvl="0" algn="just"/>
            <a:r>
              <a:rPr lang="vi-VN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+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Khó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khăn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lũ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quét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sạt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lở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đất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Nguyên</a:t>
            </a:r>
            <a:r>
              <a:rPr lang="en-US" sz="165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.</a:t>
            </a:r>
          </a:p>
          <a:p>
            <a:pPr lvl="0" algn="just"/>
            <a:r>
              <a:rPr lang="en-US" sz="165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1650" b="1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165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b="1" dirty="0" err="1">
                <a:latin typeface="Cambria" pitchFamily="18" charset="0"/>
                <a:ea typeface="Cambria" pitchFamily="18" charset="0"/>
              </a:rPr>
              <a:t>hình</a:t>
            </a:r>
            <a:r>
              <a:rPr lang="en-US" sz="165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b="1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sz="165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b="1" dirty="0" err="1">
                <a:latin typeface="Cambria" pitchFamily="18" charset="0"/>
                <a:ea typeface="Cambria" pitchFamily="18" charset="0"/>
              </a:rPr>
              <a:t>bằng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:</a:t>
            </a:r>
          </a:p>
          <a:p>
            <a:pPr lvl="0" algn="just"/>
            <a:r>
              <a:rPr lang="vi-VN" sz="1650" dirty="0">
                <a:latin typeface="Cambria" pitchFamily="18" charset="0"/>
                <a:ea typeface="Cambria" pitchFamily="18" charset="0"/>
              </a:rPr>
              <a:t>+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lợi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ở ĐB.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Hồng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, t</a:t>
            </a:r>
            <a:r>
              <a:rPr lang="vi-VN" sz="1650" dirty="0">
                <a:latin typeface="Cambria" pitchFamily="18" charset="0"/>
                <a:ea typeface="Cambria" pitchFamily="18" charset="0"/>
              </a:rPr>
              <a:t>rồng cây ăn quả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chôm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chôm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xoài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sầu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riêng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…</a:t>
            </a:r>
            <a:r>
              <a:rPr lang="vi-VN" sz="1650" dirty="0">
                <a:latin typeface="Cambria" pitchFamily="18" charset="0"/>
                <a:ea typeface="Cambria" pitchFamily="18" charset="0"/>
              </a:rPr>
              <a:t> ở ĐB. Sông Cửu Long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.</a:t>
            </a:r>
            <a:br>
              <a:rPr lang="en-US" sz="1650" dirty="0">
                <a:latin typeface="Cambria" pitchFamily="18" charset="0"/>
                <a:ea typeface="Cambria" pitchFamily="18" charset="0"/>
              </a:rPr>
            </a:br>
            <a:r>
              <a:rPr lang="vi-VN" sz="1650" dirty="0">
                <a:latin typeface="Cambria" pitchFamily="18" charset="0"/>
                <a:ea typeface="Cambria" pitchFamily="18" charset="0"/>
              </a:rPr>
              <a:t>+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Khó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khăn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ở ĐB.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Hồng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hạn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hán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xâm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nhập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mặn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ở ĐB.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50" dirty="0" err="1">
                <a:latin typeface="Cambria" pitchFamily="18" charset="0"/>
                <a:ea typeface="Cambria" pitchFamily="18" charset="0"/>
              </a:rPr>
              <a:t>Cửu</a:t>
            </a:r>
            <a:r>
              <a:rPr lang="en-US" sz="1650" dirty="0">
                <a:latin typeface="Cambria" pitchFamily="18" charset="0"/>
                <a:ea typeface="Cambria" pitchFamily="18" charset="0"/>
              </a:rPr>
              <a:t> Long.</a:t>
            </a:r>
          </a:p>
        </p:txBody>
      </p:sp>
    </p:spTree>
    <p:extLst>
      <p:ext uri="{BB962C8B-B14F-4D97-AF65-F5344CB8AC3E}">
        <p14:creationId xmlns:p14="http://schemas.microsoft.com/office/powerpoint/2010/main" val="165874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08C8C9-3FE7-9FCE-F94B-4026D094F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0" y="0"/>
            <a:ext cx="6070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80897" y="1948949"/>
            <a:ext cx="7440233" cy="4703313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3253277" y="2000250"/>
            <a:ext cx="7282670" cy="4564214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3174309" y="1100498"/>
            <a:ext cx="7443526" cy="774022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9257" y="1161897"/>
            <a:ext cx="998314" cy="65495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253465" y="1162051"/>
            <a:ext cx="1140737" cy="65480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99766" y="1161897"/>
            <a:ext cx="1194434" cy="654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3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53463" y="2000251"/>
            <a:ext cx="7281863" cy="4577358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4475539" y="1167755"/>
            <a:ext cx="6086001" cy="649094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4464108" y="1167756"/>
            <a:ext cx="6097431" cy="649094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555974" y="1224569"/>
            <a:ext cx="404012" cy="524222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3284449" y="1594873"/>
            <a:ext cx="182186" cy="1885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3305709" y="2034669"/>
            <a:ext cx="182186" cy="188595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3114719" y="1818060"/>
            <a:ext cx="449873" cy="192095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85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510285" y="2125980"/>
            <a:ext cx="3901436" cy="3970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8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198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198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8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198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033949" y="1277302"/>
            <a:ext cx="6086807" cy="471488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980" b="1" dirty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27572" y="2754631"/>
            <a:ext cx="6101669" cy="6256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1733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phương em có dạng địa hình nào? Hoạt động kinh tế chủ yếu ở đây là gì?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80" y="2705974"/>
            <a:ext cx="742498" cy="7801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502450" y="4389121"/>
            <a:ext cx="828887" cy="806334"/>
            <a:chOff x="328593" y="3259179"/>
            <a:chExt cx="1256547" cy="1465221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4331335" y="3446146"/>
            <a:ext cx="3771900" cy="3063146"/>
          </a:xfrm>
          <a:prstGeom prst="rect">
            <a:avLst/>
          </a:prstGeom>
          <a:solidFill>
            <a:srgbClr val="FFCCFF"/>
          </a:solidFill>
          <a:ln>
            <a:solidFill>
              <a:srgbClr val="0D30DD"/>
            </a:solidFill>
          </a:ln>
        </p:spPr>
        <p:txBody>
          <a:bodyPr>
            <a:spAutoFit/>
          </a:bodyPr>
          <a:lstStyle/>
          <a:p>
            <a:pPr algn="just"/>
            <a:r>
              <a:rPr lang="vi-VN" sz="1485" b="1" dirty="0">
                <a:latin typeface="Cambria" pitchFamily="18" charset="0"/>
                <a:ea typeface="Cambria" pitchFamily="18" charset="0"/>
              </a:rPr>
              <a:t>- TPHCM thuộc dạng địa hình đồng bằng.</a:t>
            </a:r>
          </a:p>
          <a:p>
            <a:pPr algn="just"/>
            <a:r>
              <a:rPr lang="vi-VN" sz="1485" b="1" dirty="0">
                <a:latin typeface="Cambria" pitchFamily="18" charset="0"/>
                <a:ea typeface="Cambria" pitchFamily="18" charset="0"/>
              </a:rPr>
              <a:t>- Các hoạt động kinh tế ở TPHCM: </a:t>
            </a:r>
          </a:p>
          <a:p>
            <a:pPr algn="just"/>
            <a:r>
              <a:rPr lang="vi-VN" sz="1485" dirty="0">
                <a:latin typeface="Cambria" pitchFamily="18" charset="0"/>
                <a:ea typeface="Cambria" pitchFamily="18" charset="0"/>
              </a:rPr>
              <a:t>+ Sản xuất nông nghiệp: trồng lúa, cây ăn quả, nuôi trồng thủy sản, chăn nuôi bò, lợn, gia cầm...</a:t>
            </a:r>
          </a:p>
          <a:p>
            <a:pPr algn="just"/>
            <a:r>
              <a:rPr lang="vi-VN" sz="1485" dirty="0">
                <a:latin typeface="Cambria" pitchFamily="18" charset="0"/>
                <a:ea typeface="Cambria" pitchFamily="18" charset="0"/>
              </a:rPr>
              <a:t>+ Sản xuất công nghiệp: cơ khí, điện tử, đóng tàu, chế biến lương thực thực phẩm, sản xuất hàng tiêu dùng, dệt may,...</a:t>
            </a:r>
          </a:p>
          <a:p>
            <a:pPr algn="just"/>
            <a:r>
              <a:rPr lang="vi-VN" sz="1485" dirty="0">
                <a:latin typeface="Cambria" pitchFamily="18" charset="0"/>
                <a:ea typeface="Cambria" pitchFamily="18" charset="0"/>
              </a:rPr>
              <a:t>+ Các hoạt động gi</a:t>
            </a:r>
            <a:r>
              <a:rPr lang="en-US" sz="1485" dirty="0" err="1">
                <a:latin typeface="Cambria" pitchFamily="18" charset="0"/>
                <a:ea typeface="Cambria" pitchFamily="18" charset="0"/>
              </a:rPr>
              <a:t>ao</a:t>
            </a:r>
            <a:r>
              <a:rPr lang="vi-VN" sz="1485" dirty="0">
                <a:latin typeface="Cambria" pitchFamily="18" charset="0"/>
                <a:ea typeface="Cambria" pitchFamily="18" charset="0"/>
              </a:rPr>
              <a:t> thông vận tải, thương mại, du lịch,…</a:t>
            </a:r>
          </a:p>
          <a:p>
            <a:pPr algn="just"/>
            <a:r>
              <a:rPr lang="vi-VN" sz="1485" dirty="0">
                <a:latin typeface="Cambria" pitchFamily="18" charset="0"/>
                <a:ea typeface="Cambria" pitchFamily="18" charset="0"/>
              </a:rPr>
              <a:t>+ Khó khăn: đia hình thấp nên dễ bị ngập lụt vào mùa mưa và thủy triều dâng ảnh hưởng các hoạt động kinh tế.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3446146"/>
            <a:ext cx="2263140" cy="30469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1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708526" y="-228600"/>
            <a:ext cx="4395821" cy="440055"/>
          </a:xfrm>
          <a:prstGeom prst="rect">
            <a:avLst/>
          </a:prstGeom>
          <a:solidFill>
            <a:srgbClr val="BCFCD4"/>
          </a:solidFill>
          <a:ln>
            <a:solidFill>
              <a:srgbClr val="0D3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 CHƯỚNG NGẠI VẬT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9400" y="2816373"/>
            <a:ext cx="13538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Kể tên các dãy núi ở khu vực Tây Bắc.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Dãy Hoàng Liên Sơn, Pu Đen Đinh, Pu Sam Sao.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Kể tên các cao nguyên ở khu vực Trường Sơn Nam.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Cao nguyên Kon Tum, Plây Ku, Đăk Lăk, Lâm Viên, Mơ Nông Di Linh.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Kể tên các đồng bằng ở nước ta.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Đồng bằng sông Hồng, Đồng bằng sông Cửu Long và Đồng bằng ven biển miền Trung.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4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Kể tên các bãi biển đẹp ở nước ta.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Sầm Sơn, Đà Nẵng, Nha Trang, Vũng Tàu,…</a:t>
            </a:r>
          </a:p>
        </p:txBody>
      </p:sp>
      <p:pic>
        <p:nvPicPr>
          <p:cNvPr id="13" name="Picture 12" descr="Thủy điện Sơn La chính thức cán mốc sản lượng phát điện 100 tỷ kWh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87" y="394810"/>
            <a:ext cx="3834765" cy="2205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4922790" y="388526"/>
            <a:ext cx="1968722" cy="110170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25"/>
              </a:spcAft>
            </a:pPr>
            <a:r>
              <a:rPr lang="en-US" sz="28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</a:t>
            </a:r>
            <a:endParaRPr lang="en-US" sz="2800"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88893" y="388525"/>
            <a:ext cx="1968722" cy="1105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25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4</a:t>
            </a:r>
            <a:endParaRPr lang="en-US" sz="28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25933" y="1494426"/>
            <a:ext cx="1968722" cy="110170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25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</a:t>
            </a:r>
            <a:endParaRPr lang="en-US" sz="28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88893" y="1490234"/>
            <a:ext cx="1968722" cy="1105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75438" tIns="37719" rIns="75438" bIns="37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25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</a:t>
            </a:r>
            <a:endParaRPr lang="en-US" sz="28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29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19931" y="1120140"/>
            <a:ext cx="4840605" cy="502920"/>
          </a:xfrm>
          <a:prstGeom prst="rect">
            <a:avLst/>
          </a:prstGeom>
          <a:solidFill>
            <a:srgbClr val="BCFCD4"/>
          </a:solidFill>
          <a:ln>
            <a:solidFill>
              <a:srgbClr val="0D3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8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CHƯỚNG NGẠI VẬT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9985" y="5943138"/>
            <a:ext cx="4023360" cy="53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8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 ĐIỆN SƠN LA</a:t>
            </a:r>
          </a:p>
        </p:txBody>
      </p:sp>
      <p:pic>
        <p:nvPicPr>
          <p:cNvPr id="11" name="Picture 10" descr="Thủy điện Sơn La chính thức cán mốc sản lượng phát điện 100 tỷ kWh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80" y="1993121"/>
            <a:ext cx="6035040" cy="37719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6584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718" y="-1"/>
            <a:ext cx="13779882" cy="774399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11888303" y="1556834"/>
            <a:ext cx="1473936" cy="26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" y="5324509"/>
            <a:ext cx="13500482" cy="2371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10691441" y="-674055"/>
            <a:ext cx="1041289" cy="237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81982" y="2872774"/>
            <a:ext cx="5725907" cy="94297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39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ẢNH HƯỞNG CỦA ĐỊA HÌNH ĐỐI VỚI SỰ PHÂN HÓA TỰ NHIÊN VÀ </a:t>
            </a:r>
            <a:br>
              <a:rPr lang="en-US" sz="39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</a:br>
            <a:r>
              <a:rPr lang="vi-VN" sz="39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KHAI THÁC KINH TẾ</a:t>
            </a:r>
            <a:endParaRPr lang="en-US" sz="396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571115" y="2063116"/>
            <a:ext cx="5532120" cy="942975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8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19655" y="931546"/>
            <a:ext cx="3268980" cy="942975"/>
          </a:xfrm>
          <a:prstGeom prst="rect">
            <a:avLst/>
          </a:prstGeom>
        </p:spPr>
        <p:txBody>
          <a:bodyPr vert="horz" lIns="75438" tIns="37719" rIns="75438" bIns="3771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68761" y="4954906"/>
            <a:ext cx="1508760" cy="377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7" name="Rectangle 16"/>
          <p:cNvSpPr/>
          <p:nvPr/>
        </p:nvSpPr>
        <p:spPr>
          <a:xfrm>
            <a:off x="3163555" y="4514851"/>
            <a:ext cx="953295" cy="377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8" name="Rectangle 17"/>
          <p:cNvSpPr/>
          <p:nvPr/>
        </p:nvSpPr>
        <p:spPr>
          <a:xfrm>
            <a:off x="3136900" y="4766311"/>
            <a:ext cx="4364154" cy="377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2" name="Rectangle 1"/>
          <p:cNvSpPr/>
          <p:nvPr/>
        </p:nvSpPr>
        <p:spPr>
          <a:xfrm>
            <a:off x="4939804" y="1057276"/>
            <a:ext cx="37718" cy="6915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5" name="Rectangle 14"/>
          <p:cNvSpPr/>
          <p:nvPr/>
        </p:nvSpPr>
        <p:spPr>
          <a:xfrm>
            <a:off x="4834256" y="1057275"/>
            <a:ext cx="37718" cy="3552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0" y="931546"/>
            <a:ext cx="1834515" cy="18393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5400" y="-2"/>
            <a:ext cx="13817600" cy="77724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310700" y="5752219"/>
            <a:ext cx="416689" cy="585714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25496" y="4616536"/>
            <a:ext cx="416689" cy="585714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7523" y="3352800"/>
            <a:ext cx="416689" cy="585714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717800" y="152400"/>
            <a:ext cx="9677400" cy="777217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3.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CỦA ĐỊA HÌNH ĐỐI VỚI SỰ PHÂN HÓA TỰ NHIÊN VÀ KHAI THÁC KINH TẾ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167116" y="3151245"/>
            <a:ext cx="7062231" cy="1000203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CỦA ĐỊA HÌNH ĐỐI VỚI SỰ PHÂN HÓA LÃNH THỔ TỰ NHIÊN </a:t>
            </a:r>
            <a:endParaRPr lang="en-US" sz="28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991304" y="4616536"/>
            <a:ext cx="7242130" cy="628650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CỦA ĐỊA HÌNH ĐỐI VỚI KHAI THÁC KINH TẾ</a:t>
            </a:r>
            <a:endParaRPr lang="en-US" sz="28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976508" y="5866445"/>
            <a:ext cx="5747959" cy="471488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VẬN DỤNG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5810" y="2743200"/>
            <a:ext cx="7924990" cy="4124327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 Same Side Corner Rectangle 17"/>
          <p:cNvSpPr/>
          <p:nvPr/>
        </p:nvSpPr>
        <p:spPr>
          <a:xfrm rot="5400000">
            <a:off x="3497157" y="3376979"/>
            <a:ext cx="520325" cy="745277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 Same Side Corner Rectangle 18"/>
          <p:cNvSpPr/>
          <p:nvPr/>
        </p:nvSpPr>
        <p:spPr>
          <a:xfrm rot="5400000">
            <a:off x="3475130" y="4624999"/>
            <a:ext cx="520325" cy="745277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214563" y="3520884"/>
            <a:ext cx="1100372" cy="471488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214563" y="4773698"/>
            <a:ext cx="1100372" cy="471488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Round Same Side Corner Rectangle 21"/>
          <p:cNvSpPr/>
          <p:nvPr/>
        </p:nvSpPr>
        <p:spPr>
          <a:xfrm rot="5400000">
            <a:off x="3460334" y="5767999"/>
            <a:ext cx="520325" cy="745277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99767" y="5866445"/>
            <a:ext cx="1100372" cy="471488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3CF3F2-7479-43A4-BE3A-C41017C45A14}"/>
              </a:ext>
            </a:extLst>
          </p:cNvPr>
          <p:cNvSpPr txBox="1"/>
          <p:nvPr/>
        </p:nvSpPr>
        <p:spPr>
          <a:xfrm>
            <a:off x="5093154" y="1600200"/>
            <a:ext cx="3610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4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DA5106A7-B2F7-4C27-A9C6-D23CD1971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946474"/>
            <a:ext cx="51816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 với khí hậu và sinh vật</a:t>
            </a:r>
            <a:endParaRPr lang="en-US" sz="28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28">
            <a:extLst>
              <a:ext uri="{FF2B5EF4-FFF2-40B4-BE49-F238E27FC236}">
                <a16:creationId xmlns:a16="http://schemas.microsoft.com/office/drawing/2014/main" id="{48E430A5-AE4E-4988-B681-19A3B33AF03E}"/>
              </a:ext>
            </a:extLst>
          </p:cNvPr>
          <p:cNvSpPr/>
          <p:nvPr/>
        </p:nvSpPr>
        <p:spPr>
          <a:xfrm>
            <a:off x="166760" y="169699"/>
            <a:ext cx="10399641" cy="57640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324C7B39-BECA-4036-8C47-81D6E01BB4E8}"/>
              </a:ext>
            </a:extLst>
          </p:cNvPr>
          <p:cNvSpPr/>
          <p:nvPr/>
        </p:nvSpPr>
        <p:spPr>
          <a:xfrm>
            <a:off x="258625" y="226512"/>
            <a:ext cx="547703" cy="465519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73C915-8ABC-4A38-98DA-7E3C4244A8E0}"/>
              </a:ext>
            </a:extLst>
          </p:cNvPr>
          <p:cNvSpPr txBox="1">
            <a:spLocks/>
          </p:cNvSpPr>
          <p:nvPr/>
        </p:nvSpPr>
        <p:spPr>
          <a:xfrm>
            <a:off x="736600" y="152400"/>
            <a:ext cx="9921666" cy="685800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</a:t>
            </a:r>
            <a:r>
              <a:rPr lang="vi-VN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hưởng của địa hình đối với sự phân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lãnh thổ tự nhiên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928365-0827-4CD8-8F7F-A06B2548F930}"/>
              </a:ext>
            </a:extLst>
          </p:cNvPr>
          <p:cNvSpPr/>
          <p:nvPr/>
        </p:nvSpPr>
        <p:spPr>
          <a:xfrm>
            <a:off x="258625" y="1674073"/>
            <a:ext cx="6650175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SGK,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Cho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AA072-7B4B-4E65-BE9C-7347B1D72B01}"/>
              </a:ext>
            </a:extLst>
          </p:cNvPr>
          <p:cNvSpPr txBox="1"/>
          <p:nvPr/>
        </p:nvSpPr>
        <p:spPr>
          <a:xfrm>
            <a:off x="8204201" y="4066970"/>
            <a:ext cx="392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(VQG) </a:t>
            </a:r>
            <a:r>
              <a:rPr lang="en-US" sz="2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Cúc</a:t>
            </a:r>
            <a:r>
              <a:rPr lang="en-US" sz="2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Phương</a:t>
            </a:r>
            <a:endParaRPr lang="en-US" sz="20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A812E5-C6BC-4830-BC93-646627BB7082}"/>
              </a:ext>
            </a:extLst>
          </p:cNvPr>
          <p:cNvSpPr txBox="1"/>
          <p:nvPr/>
        </p:nvSpPr>
        <p:spPr>
          <a:xfrm>
            <a:off x="8661400" y="7459571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Đà</a:t>
            </a:r>
            <a:r>
              <a:rPr lang="en-US" sz="2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Lạt</a:t>
            </a:r>
            <a:r>
              <a:rPr lang="en-US" sz="2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Đỗ</a:t>
            </a:r>
            <a:r>
              <a:rPr lang="en-US" sz="2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quyên</a:t>
            </a:r>
            <a:r>
              <a:rPr lang="en-US" sz="2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Sa Pa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300CFAF-BDD3-44F7-A931-5EF5979C7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2" y="946474"/>
            <a:ext cx="5736387" cy="32286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pic>
        <p:nvPicPr>
          <p:cNvPr id="12" name="Picture 4" descr="THỔ ĐỊA chỉ điểm 10# đồi rừng thông Đà Lạt đẹp như tranh vẽ 2022">
            <a:extLst>
              <a:ext uri="{FF2B5EF4-FFF2-40B4-BE49-F238E27FC236}">
                <a16:creationId xmlns:a16="http://schemas.microsoft.com/office/drawing/2014/main" id="{6F8C8D33-BBCB-4187-A934-707AE0298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4588057"/>
            <a:ext cx="3581400" cy="2819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74F9CE05-C8EF-4198-A144-3DB175E69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4588057"/>
            <a:ext cx="3412957" cy="2819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1F6197F3-8F26-4D78-BA7D-FD80FC831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443" y="4585971"/>
            <a:ext cx="3395578" cy="2819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980229-7461-48A6-91EC-745442973F4D}"/>
              </a:ext>
            </a:extLst>
          </p:cNvPr>
          <p:cNvSpPr txBox="1"/>
          <p:nvPr/>
        </p:nvSpPr>
        <p:spPr>
          <a:xfrm>
            <a:off x="4022559" y="7399289"/>
            <a:ext cx="3056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hạ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Nguyên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DCD09C-E866-4243-AE0B-E567EB14A839}"/>
              </a:ext>
            </a:extLst>
          </p:cNvPr>
          <p:cNvSpPr txBox="1"/>
          <p:nvPr/>
        </p:nvSpPr>
        <p:spPr>
          <a:xfrm>
            <a:off x="-22725" y="7380318"/>
            <a:ext cx="386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hạ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ven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miền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Trung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8" descr="Nắm chắc thời tiết Phan Thiết để có định hướng du lịch">
            <a:extLst>
              <a:ext uri="{FF2B5EF4-FFF2-40B4-BE49-F238E27FC236}">
                <a16:creationId xmlns:a16="http://schemas.microsoft.com/office/drawing/2014/main" id="{EED92889-7584-4A6A-B17F-CB2359E90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85972"/>
            <a:ext cx="3320716" cy="28194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1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/>
      <p:bldP spid="10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69F4B54-7A52-4238-841C-AACA2AD2D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169162"/>
              </p:ext>
            </p:extLst>
          </p:nvPr>
        </p:nvGraphicFramePr>
        <p:xfrm>
          <a:off x="279400" y="457200"/>
          <a:ext cx="12436475" cy="4693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36475">
                  <a:extLst>
                    <a:ext uri="{9D8B030D-6E8A-4147-A177-3AD203B41FA5}">
                      <a16:colId xmlns:a16="http://schemas.microsoft.com/office/drawing/2014/main" val="13804167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nl-NL" sz="2800" b="1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Đối với khí hậu và sinh vật</a:t>
                      </a:r>
                      <a:endParaRPr lang="en-US" sz="2800" b="1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nl-NL" sz="2800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Theo độ cao: chia thành 3 vòng đai:</a:t>
                      </a:r>
                      <a:endParaRPr lang="en-US" sz="2800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nl-NL" sz="2800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Đai nhiệt đới gió mùa: ở độ cao 600-700m (miền Bắc), 900-1000m (miền Nam; mùa hạ nóng, hệ sinh thái chủ yếu rừng nhiệt đới ẩm.</a:t>
                      </a:r>
                      <a:endParaRPr lang="en-US" sz="2800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nl-NL" sz="2800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Đai cận nhiệt đới gió mùa trên núi: lên đến 2600m; khí hậu mát mẻ, sinh vật rừng lá rộng, rừng lá kim..</a:t>
                      </a:r>
                      <a:endParaRPr lang="en-US" sz="2800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nl-NL" sz="2800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Đai ôn đới gió mùa trên núi: 2600 trở lên (chỉ có ở miền Bắc); khí hậu có tính chất ôn đới, thực vật ôn đới như đổ quyên, lãnh sam...</a:t>
                      </a:r>
                      <a:endParaRPr lang="en-US" sz="2800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nl-NL" sz="2800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Theo hướng sườn: </a:t>
                      </a:r>
                      <a:endParaRPr lang="en-US" sz="2800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nl-NL" sz="2800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Ở sườn đón gió: mưa nhiều, sinh vật phát triển.</a:t>
                      </a:r>
                      <a:endParaRPr lang="en-US" sz="2800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nl-NL" sz="2800" dirty="0">
                          <a:solidFill>
                            <a:srgbClr val="0D30D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Ở sườn khuất gió: mưa ít, sinh vật nghèo nàn hơn.</a:t>
                      </a:r>
                      <a:endParaRPr lang="en-US" sz="2800" dirty="0">
                        <a:solidFill>
                          <a:srgbClr val="0D30D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4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6344</TotalTime>
  <Words>2024</Words>
  <Application>Microsoft Office PowerPoint</Application>
  <PresentationFormat>Custom</PresentationFormat>
  <Paragraphs>143</Paragraphs>
  <Slides>30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ẢNH HƯỞNG CỦA ĐỊA HÌNH ĐỐI VỚI SỰ PHÂN HÓA TỰ NHIÊN VÀ  KHAI THÁC KINH TẾ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Administrator</cp:lastModifiedBy>
  <cp:revision>436</cp:revision>
  <dcterms:created xsi:type="dcterms:W3CDTF">2016-02-15T14:28:12Z</dcterms:created>
  <dcterms:modified xsi:type="dcterms:W3CDTF">2024-10-08T09:01:54Z</dcterms:modified>
</cp:coreProperties>
</file>