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555" r:id="rId3"/>
    <p:sldId id="625" r:id="rId4"/>
    <p:sldId id="624" r:id="rId5"/>
    <p:sldId id="623" r:id="rId6"/>
    <p:sldId id="503" r:id="rId7"/>
    <p:sldId id="583" r:id="rId8"/>
    <p:sldId id="497" r:id="rId9"/>
    <p:sldId id="607" r:id="rId10"/>
    <p:sldId id="608" r:id="rId11"/>
    <p:sldId id="609" r:id="rId12"/>
    <p:sldId id="626" r:id="rId13"/>
    <p:sldId id="627" r:id="rId14"/>
    <p:sldId id="628" r:id="rId15"/>
    <p:sldId id="632" r:id="rId16"/>
    <p:sldId id="630" r:id="rId17"/>
    <p:sldId id="610" r:id="rId18"/>
    <p:sldId id="611" r:id="rId19"/>
    <p:sldId id="616" r:id="rId20"/>
    <p:sldId id="619" r:id="rId21"/>
    <p:sldId id="612" r:id="rId22"/>
    <p:sldId id="617" r:id="rId23"/>
    <p:sldId id="620" r:id="rId24"/>
    <p:sldId id="618" r:id="rId25"/>
    <p:sldId id="629" r:id="rId26"/>
    <p:sldId id="633" r:id="rId27"/>
    <p:sldId id="615" r:id="rId28"/>
    <p:sldId id="634" r:id="rId29"/>
    <p:sldId id="635" r:id="rId30"/>
    <p:sldId id="613" r:id="rId31"/>
    <p:sldId id="621" r:id="rId32"/>
    <p:sldId id="631" r:id="rId33"/>
    <p:sldId id="622" r:id="rId34"/>
    <p:sldId id="614" r:id="rId35"/>
    <p:sldId id="606" r:id="rId36"/>
    <p:sldId id="636" r:id="rId37"/>
    <p:sldId id="637" r:id="rId38"/>
    <p:sldId id="639" r:id="rId39"/>
    <p:sldId id="638" r:id="rId40"/>
    <p:sldId id="644" r:id="rId41"/>
    <p:sldId id="640" r:id="rId42"/>
    <p:sldId id="641" r:id="rId43"/>
    <p:sldId id="642" r:id="rId44"/>
    <p:sldId id="643" r:id="rId45"/>
    <p:sldId id="569" r:id="rId46"/>
    <p:sldId id="542" r:id="rId47"/>
    <p:sldId id="581" r:id="rId48"/>
  </p:sldIdLst>
  <p:sldSz cx="13817600" cy="77724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00FF00"/>
    <a:srgbClr val="BCFCD4"/>
    <a:srgbClr val="99FF66"/>
    <a:srgbClr val="33CCFF"/>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58" d="100"/>
          <a:sy n="58" d="100"/>
        </p:scale>
        <p:origin x="366" y="84"/>
      </p:cViewPr>
      <p:guideLst>
        <p:guide orient="horz" pos="2448"/>
        <p:guide pos="4352"/>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4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đặc</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điểm</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chung</a:t>
          </a:r>
          <a:endParaRPr lang="en-US" sz="32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385C8509-BCC9-43D7-B17B-0F89B0FAB8CA}" type="parTrans" cxnId="{A0FFC210-2957-47FA-887C-20B1BE3808AA}">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A4AA5E0B-AC64-449A-BD64-00016E98F395}" type="sibTrans" cxnId="{A0FFC210-2957-47FA-887C-20B1BE3808AA}">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7AB79125-B231-4799-84D0-EB928BE69659}">
      <dgm:prSet phldrT="[Text]" custT="1"/>
      <dgm:spPr/>
      <dgm:t>
        <a:bodyPr/>
        <a:lstStyle/>
        <a:p>
          <a:r>
            <a:rPr lang="vi-VN" sz="3200" b="1" dirty="0">
              <a:solidFill>
                <a:schemeClr val="tx1"/>
              </a:solidFill>
              <a:latin typeface="Times New Roman" panose="02020603050405020304" pitchFamily="18" charset="0"/>
              <a:ea typeface="Cambria" pitchFamily="18" charset="0"/>
              <a:cs typeface="Times New Roman" panose="02020603050405020304" pitchFamily="18" charset="0"/>
            </a:rPr>
            <a:t>Địa hình đồi núi chiếm ưu thế</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a:t>
          </a:r>
        </a:p>
      </dgm:t>
    </dgm:pt>
    <dgm:pt modelId="{0ABB49B6-8467-42F6-AC15-344F799C1469}" type="parTrans" cxnId="{0B2DDD8A-FBF9-4012-9F96-DE4DE095A627}">
      <dgm:prSet custT="1"/>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A9C86BCE-F87D-45BD-B7F1-D74414AF9C10}" type="sibTrans" cxnId="{0B2DDD8A-FBF9-4012-9F96-DE4DE095A627}">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F72E7E77-CB09-42AF-ACC5-792126FFCA2E}">
      <dgm:prSet phldrT="[Text]" custT="1"/>
      <dgm:spPr/>
      <dgm:t>
        <a:bodyPr/>
        <a:lstStyle/>
        <a:p>
          <a:r>
            <a:rPr lang="vi-VN" sz="3200" b="1" dirty="0">
              <a:solidFill>
                <a:schemeClr val="tx1"/>
              </a:solidFill>
              <a:latin typeface="Times New Roman" panose="02020603050405020304" pitchFamily="18" charset="0"/>
              <a:ea typeface="Cambria" pitchFamily="18" charset="0"/>
              <a:cs typeface="Times New Roman" panose="02020603050405020304" pitchFamily="18" charset="0"/>
            </a:rPr>
            <a:t>Địa hình có 2 hướng chính là TB-ĐN và vòng cung.</a:t>
          </a:r>
          <a:endParaRPr lang="en-US" sz="32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2CE944B4-E07C-4AA5-B3DB-75EC19A3B065}" type="parTrans" cxnId="{CF518178-EDA9-47F3-9589-2A9644126EE7}">
      <dgm:prSet custT="1"/>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829BB0F9-26ED-4B97-8A15-BC7AA5C40593}" type="sibTrans" cxnId="{CF518178-EDA9-47F3-9589-2A9644126EE7}">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7DA43C6A-B607-4E73-BABB-48F4DB078CE5}">
      <dgm:prSet phldrT="[Text]" custT="1"/>
      <dgm:spPr/>
      <dgm:t>
        <a:bodyPr/>
        <a:lstStyle/>
        <a:p>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Địa</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hình</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có</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tính</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chất</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phân</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bậc</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khá</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rõ</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dirty="0" err="1">
              <a:solidFill>
                <a:schemeClr val="tx1"/>
              </a:solidFill>
              <a:latin typeface="Times New Roman" panose="02020603050405020304" pitchFamily="18" charset="0"/>
              <a:ea typeface="Cambria" pitchFamily="18" charset="0"/>
              <a:cs typeface="Times New Roman" panose="02020603050405020304" pitchFamily="18" charset="0"/>
            </a:rPr>
            <a:t>rệt</a:t>
          </a:r>
          <a:endParaRPr lang="en-US" sz="3200" b="1" dirty="0">
            <a:solidFill>
              <a:schemeClr val="tx1"/>
            </a:solidFill>
            <a:latin typeface="Times New Roman" panose="02020603050405020304" pitchFamily="18" charset="0"/>
            <a:ea typeface="Cambria" pitchFamily="18" charset="0"/>
            <a:cs typeface="Times New Roman" panose="02020603050405020304" pitchFamily="18" charset="0"/>
          </a:endParaRPr>
        </a:p>
      </dgm:t>
    </dgm:pt>
    <dgm:pt modelId="{33505401-C1B2-4468-B86E-70745E096832}" type="parTrans" cxnId="{BE494AFD-6995-43CB-8B6F-52001AF4248C}">
      <dgm:prSet custT="1"/>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013248DD-3CCE-4309-A4C3-E946B84C297A}" type="sibTrans" cxnId="{BE494AFD-6995-43CB-8B6F-52001AF4248C}">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25165AF8-05A7-4DB1-BE9E-0A6D21ED0147}">
      <dgm:prSet phldrT="[Text]" custT="1"/>
      <dgm:spPr/>
      <dgm:t>
        <a:bodyPr/>
        <a:lstStyle/>
        <a:p>
          <a:r>
            <a:rPr lang="vi-VN" sz="3200" b="1" dirty="0">
              <a:solidFill>
                <a:schemeClr val="tx1"/>
              </a:solidFill>
              <a:latin typeface="Times New Roman" panose="02020603050405020304" pitchFamily="18" charset="0"/>
              <a:ea typeface="Cambria" pitchFamily="18" charset="0"/>
              <a:cs typeface="Times New Roman" panose="02020603050405020304" pitchFamily="18" charset="0"/>
            </a:rPr>
            <a:t>Địa hình chịu tác động của khí hậu nhiệt đới ẩm gió mùa và con người</a:t>
          </a:r>
          <a:r>
            <a:rPr lang="en-US" sz="3200" b="1" dirty="0">
              <a:solidFill>
                <a:schemeClr val="tx1"/>
              </a:solidFill>
              <a:latin typeface="Times New Roman" panose="02020603050405020304" pitchFamily="18" charset="0"/>
              <a:ea typeface="Cambria" pitchFamily="18" charset="0"/>
              <a:cs typeface="Times New Roman" panose="02020603050405020304" pitchFamily="18" charset="0"/>
            </a:rPr>
            <a:t>.</a:t>
          </a:r>
        </a:p>
      </dgm:t>
    </dgm:pt>
    <dgm:pt modelId="{D9234A93-74FC-4F5B-939C-6F0E7B5BDCE9}" type="parTrans" cxnId="{C92CD01B-9B6D-4B8D-9A0E-0269111E3327}">
      <dgm:prSet custT="1"/>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4839BF8F-6BE3-4A57-885F-4B78251E5B3E}" type="sibTrans" cxnId="{C92CD01B-9B6D-4B8D-9A0E-0269111E3327}">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pt>
    <dgm:pt modelId="{2BE94A9D-F048-47D5-ADF2-709C6A945307}" type="pres">
      <dgm:prSet presAssocID="{0ABB49B6-8467-42F6-AC15-344F799C1469}" presName="connTx" presStyleLbl="parChTrans1D2" presStyleIdx="0" presStyleCnt="4"/>
      <dgm:spPr/>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17333" custScaleY="81143">
        <dgm:presLayoutVars>
          <dgm:chPref val="3"/>
        </dgm:presLayoutVars>
      </dgm:prSet>
      <dgm:spPr/>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pt>
    <dgm:pt modelId="{B71E18EA-A9F5-46B8-ABA7-9EFB15559447}" type="pres">
      <dgm:prSet presAssocID="{2CE944B4-E07C-4AA5-B3DB-75EC19A3B065}" presName="connTx" presStyleLbl="parChTrans1D2" presStyleIdx="1" presStyleCnt="4"/>
      <dgm:spPr/>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20546" custScaleY="83023">
        <dgm:presLayoutVars>
          <dgm:chPref val="3"/>
        </dgm:presLayoutVars>
      </dgm:prSet>
      <dgm:spPr/>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pt>
    <dgm:pt modelId="{0F735E1D-8DE0-4FED-A1AD-7F2CCD5A702A}" type="pres">
      <dgm:prSet presAssocID="{33505401-C1B2-4468-B86E-70745E096832}" presName="connTx" presStyleLbl="parChTrans1D2" presStyleIdx="2" presStyleCnt="4"/>
      <dgm:spPr/>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23759" custScaleY="76383">
        <dgm:presLayoutVars>
          <dgm:chPref val="3"/>
        </dgm:presLayoutVars>
      </dgm:prSet>
      <dgm:spPr/>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pt>
    <dgm:pt modelId="{6B664DAE-CFAB-4EB3-86DA-BCD831827A4A}" type="pres">
      <dgm:prSet presAssocID="{D9234A93-74FC-4F5B-939C-6F0E7B5BDCE9}" presName="connTx" presStyleLbl="parChTrans1D2" presStyleIdx="3" presStyleCnt="4"/>
      <dgm:spPr/>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22857" custScaleY="81049">
        <dgm:presLayoutVars>
          <dgm:chPref val="3"/>
        </dgm:presLayoutVars>
      </dgm:prSet>
      <dgm:spPr/>
    </dgm:pt>
    <dgm:pt modelId="{C08F3E70-20F6-44F0-BBA8-1C543AEDE795}" type="pres">
      <dgm:prSet presAssocID="{25165AF8-05A7-4DB1-BE9E-0A6D21ED0147}" presName="level3hierChild" presStyleCnt="0"/>
      <dgm:spPr/>
    </dgm:pt>
  </dgm:ptLst>
  <dgm:cxnLst>
    <dgm:cxn modelId="{1FEB5100-326C-46CC-9C21-82B20147C3FE}" type="presOf" srcId="{F72E7E77-CB09-42AF-ACC5-792126FFCA2E}" destId="{194FA8BE-403B-4438-BA10-D5FA171165B8}"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814D90C-945F-4E7A-BDA5-8BAFC61A9923}" type="presOf" srcId="{0ABB49B6-8467-42F6-AC15-344F799C1469}" destId="{2BE94A9D-F048-47D5-ADF2-709C6A945307}"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C92CD01B-9B6D-4B8D-9A0E-0269111E3327}" srcId="{BFCC809B-7BA7-4A0D-B695-0E9D47EC411D}" destId="{25165AF8-05A7-4DB1-BE9E-0A6D21ED0147}" srcOrd="3" destOrd="0" parTransId="{D9234A93-74FC-4F5B-939C-6F0E7B5BDCE9}" sibTransId="{4839BF8F-6BE3-4A57-885F-4B78251E5B3E}"/>
    <dgm:cxn modelId="{2AA5B627-4AEE-4574-8204-A25E0E6A34A9}" type="presOf" srcId="{33505401-C1B2-4468-B86E-70745E096832}" destId="{E8278B7B-0FAD-4B56-BFD7-99CDD2D15D79}" srcOrd="0"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80479130-C74F-41A2-A30D-4352F3B470A5}" type="presOf" srcId="{D9234A93-74FC-4F5B-939C-6F0E7B5BDCE9}" destId="{6B664DAE-CFAB-4EB3-86DA-BCD831827A4A}" srcOrd="1" destOrd="0" presId="urn:microsoft.com/office/officeart/2005/8/layout/hierarchy2"/>
    <dgm:cxn modelId="{99AEBE31-15D0-48C2-BD6D-0B59C40D6C35}" type="presOf" srcId="{0ABB49B6-8467-42F6-AC15-344F799C1469}" destId="{CD7C0DA7-4673-430F-B17D-F4A6D0CF8E78}" srcOrd="0" destOrd="0" presId="urn:microsoft.com/office/officeart/2005/8/layout/hierarchy2"/>
    <dgm:cxn modelId="{94075342-0968-47A5-83AA-6AD6BDB1678A}" type="presOf" srcId="{D9234A93-74FC-4F5B-939C-6F0E7B5BDCE9}" destId="{CB055323-E44E-407A-8665-53A08ECD62A4}"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EA64417C-74F9-4C99-98F1-7B27A9BC1635}" type="presOf" srcId="{7AB79125-B231-4799-84D0-EB928BE69659}" destId="{96F6B4A5-4316-483E-A215-A50AB58380C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C0CCC99A-303D-4ECE-8313-5C7EE6073328}" type="presOf" srcId="{9005D8F4-2F55-4BF6-A353-2E56F4C4C2E3}" destId="{90BCF881-EB1A-449F-BD7A-DA4E3052AEF9}" srcOrd="0"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1663956" y="1844081"/>
          <a:ext cx="2099207" cy="137935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4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đặc</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điểm</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chung</a:t>
          </a:r>
          <a:endPar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1704356" y="1884481"/>
        <a:ext cx="2018407" cy="1298551"/>
      </dsp:txXfrm>
    </dsp:sp>
    <dsp:sp modelId="{CD7C0DA7-4673-430F-B17D-F4A6D0CF8E78}">
      <dsp:nvSpPr>
        <dsp:cNvPr id="0" name=""/>
        <dsp:cNvSpPr/>
      </dsp:nvSpPr>
      <dsp:spPr>
        <a:xfrm rot="17956260">
          <a:off x="3186464" y="1524902"/>
          <a:ext cx="2256879" cy="48995"/>
        </a:xfrm>
        <a:custGeom>
          <a:avLst/>
          <a:gdLst/>
          <a:ahLst/>
          <a:cxnLst/>
          <a:rect l="0" t="0" r="0" b="0"/>
          <a:pathLst>
            <a:path>
              <a:moveTo>
                <a:pt x="0" y="24497"/>
              </a:moveTo>
              <a:lnTo>
                <a:pt x="2256879"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solidFill>
              <a:schemeClr val="tx1"/>
            </a:solidFill>
            <a:latin typeface="Times New Roman" panose="02020603050405020304" pitchFamily="18" charset="0"/>
            <a:cs typeface="Times New Roman" panose="02020603050405020304" pitchFamily="18" charset="0"/>
          </a:endParaRPr>
        </a:p>
      </dsp:txBody>
      <dsp:txXfrm>
        <a:off x="4258482" y="1492978"/>
        <a:ext cx="112843" cy="112843"/>
      </dsp:txXfrm>
    </dsp:sp>
    <dsp:sp modelId="{96F6B4A5-4316-483E-A215-A50AB58380CF}">
      <dsp:nvSpPr>
        <dsp:cNvPr id="0" name=""/>
        <dsp:cNvSpPr/>
      </dsp:nvSpPr>
      <dsp:spPr>
        <a:xfrm>
          <a:off x="4866645" y="5419"/>
          <a:ext cx="5995572" cy="11192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b="1" kern="1200" dirty="0">
              <a:solidFill>
                <a:schemeClr val="tx1"/>
              </a:solidFill>
              <a:latin typeface="Times New Roman" panose="02020603050405020304" pitchFamily="18" charset="0"/>
              <a:ea typeface="Cambria" pitchFamily="18" charset="0"/>
              <a:cs typeface="Times New Roman" panose="02020603050405020304" pitchFamily="18" charset="0"/>
            </a:rPr>
            <a:t>Địa hình đồi núi chiếm ưu thế</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a:t>
          </a:r>
        </a:p>
      </dsp:txBody>
      <dsp:txXfrm>
        <a:off x="4899427" y="38201"/>
        <a:ext cx="5930008" cy="1053683"/>
      </dsp:txXfrm>
    </dsp:sp>
    <dsp:sp modelId="{94EA96AF-2FBC-4648-9FD1-87361545AC9C}">
      <dsp:nvSpPr>
        <dsp:cNvPr id="0" name=""/>
        <dsp:cNvSpPr/>
      </dsp:nvSpPr>
      <dsp:spPr>
        <a:xfrm rot="19817569">
          <a:off x="3679675" y="2194460"/>
          <a:ext cx="1270458" cy="48995"/>
        </a:xfrm>
        <a:custGeom>
          <a:avLst/>
          <a:gdLst/>
          <a:ahLst/>
          <a:cxnLst/>
          <a:rect l="0" t="0" r="0" b="0"/>
          <a:pathLst>
            <a:path>
              <a:moveTo>
                <a:pt x="0" y="24497"/>
              </a:moveTo>
              <a:lnTo>
                <a:pt x="1270458"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solidFill>
              <a:schemeClr val="tx1"/>
            </a:solidFill>
            <a:latin typeface="Times New Roman" panose="02020603050405020304" pitchFamily="18" charset="0"/>
            <a:cs typeface="Times New Roman" panose="02020603050405020304" pitchFamily="18" charset="0"/>
          </a:endParaRPr>
        </a:p>
      </dsp:txBody>
      <dsp:txXfrm>
        <a:off x="4283143" y="2187196"/>
        <a:ext cx="63522" cy="63522"/>
      </dsp:txXfrm>
    </dsp:sp>
    <dsp:sp modelId="{194FA8BE-403B-4438-BA10-D5FA171165B8}">
      <dsp:nvSpPr>
        <dsp:cNvPr id="0" name=""/>
        <dsp:cNvSpPr/>
      </dsp:nvSpPr>
      <dsp:spPr>
        <a:xfrm>
          <a:off x="4866645" y="1331569"/>
          <a:ext cx="6084209" cy="11451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b="1" kern="1200" dirty="0">
              <a:solidFill>
                <a:schemeClr val="tx1"/>
              </a:solidFill>
              <a:latin typeface="Times New Roman" panose="02020603050405020304" pitchFamily="18" charset="0"/>
              <a:ea typeface="Cambria" pitchFamily="18" charset="0"/>
              <a:cs typeface="Times New Roman" panose="02020603050405020304" pitchFamily="18" charset="0"/>
            </a:rPr>
            <a:t>Địa hình có 2 hướng chính là TB-ĐN và vòng cung.</a:t>
          </a:r>
          <a:endPar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4900186" y="1365110"/>
        <a:ext cx="6017127" cy="1078097"/>
      </dsp:txXfrm>
    </dsp:sp>
    <dsp:sp modelId="{E8278B7B-0FAD-4B56-BFD7-99CDD2D15D79}">
      <dsp:nvSpPr>
        <dsp:cNvPr id="0" name=""/>
        <dsp:cNvSpPr/>
      </dsp:nvSpPr>
      <dsp:spPr>
        <a:xfrm rot="1891076">
          <a:off x="3667683" y="2847604"/>
          <a:ext cx="1294441" cy="48995"/>
        </a:xfrm>
        <a:custGeom>
          <a:avLst/>
          <a:gdLst/>
          <a:ahLst/>
          <a:cxnLst/>
          <a:rect l="0" t="0" r="0" b="0"/>
          <a:pathLst>
            <a:path>
              <a:moveTo>
                <a:pt x="0" y="24497"/>
              </a:moveTo>
              <a:lnTo>
                <a:pt x="1294441"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solidFill>
              <a:schemeClr val="tx1"/>
            </a:solidFill>
            <a:latin typeface="Times New Roman" panose="02020603050405020304" pitchFamily="18" charset="0"/>
            <a:cs typeface="Times New Roman" panose="02020603050405020304" pitchFamily="18" charset="0"/>
          </a:endParaRPr>
        </a:p>
      </dsp:txBody>
      <dsp:txXfrm>
        <a:off x="4282543" y="2839741"/>
        <a:ext cx="64722" cy="64722"/>
      </dsp:txXfrm>
    </dsp:sp>
    <dsp:sp modelId="{EDB4E737-2141-4BB1-B813-7B76AF376A28}">
      <dsp:nvSpPr>
        <dsp:cNvPr id="0" name=""/>
        <dsp:cNvSpPr/>
      </dsp:nvSpPr>
      <dsp:spPr>
        <a:xfrm>
          <a:off x="4866645" y="2683651"/>
          <a:ext cx="6172846" cy="105359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Địa</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hình</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có</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tính</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chất</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phân</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bậc</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khá</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rõ</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ea typeface="Cambria" pitchFamily="18" charset="0"/>
              <a:cs typeface="Times New Roman" panose="02020603050405020304" pitchFamily="18" charset="0"/>
            </a:rPr>
            <a:t>rệt</a:t>
          </a:r>
          <a:endPar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endParaRPr>
        </a:p>
      </dsp:txBody>
      <dsp:txXfrm>
        <a:off x="4897504" y="2714510"/>
        <a:ext cx="6111128" cy="991872"/>
      </dsp:txXfrm>
    </dsp:sp>
    <dsp:sp modelId="{CB055323-E44E-407A-8665-53A08ECD62A4}">
      <dsp:nvSpPr>
        <dsp:cNvPr id="0" name=""/>
        <dsp:cNvSpPr/>
      </dsp:nvSpPr>
      <dsp:spPr>
        <a:xfrm rot="3644222">
          <a:off x="3186181" y="3493941"/>
          <a:ext cx="2257445" cy="48995"/>
        </a:xfrm>
        <a:custGeom>
          <a:avLst/>
          <a:gdLst/>
          <a:ahLst/>
          <a:cxnLst/>
          <a:rect l="0" t="0" r="0" b="0"/>
          <a:pathLst>
            <a:path>
              <a:moveTo>
                <a:pt x="0" y="24497"/>
              </a:moveTo>
              <a:lnTo>
                <a:pt x="2257445" y="2449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b="1" kern="1200">
            <a:solidFill>
              <a:schemeClr val="tx1"/>
            </a:solidFill>
            <a:latin typeface="Times New Roman" panose="02020603050405020304" pitchFamily="18" charset="0"/>
            <a:cs typeface="Times New Roman" panose="02020603050405020304" pitchFamily="18" charset="0"/>
          </a:endParaRPr>
        </a:p>
      </dsp:txBody>
      <dsp:txXfrm>
        <a:off x="4258468" y="3462002"/>
        <a:ext cx="112872" cy="112872"/>
      </dsp:txXfrm>
    </dsp:sp>
    <dsp:sp modelId="{8F2DA846-E5CB-4AE7-92C9-8E5BFEDD193F}">
      <dsp:nvSpPr>
        <dsp:cNvPr id="0" name=""/>
        <dsp:cNvSpPr/>
      </dsp:nvSpPr>
      <dsp:spPr>
        <a:xfrm>
          <a:off x="4866645" y="3944144"/>
          <a:ext cx="6147962" cy="1117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vi-VN" sz="3200" b="1" kern="1200" dirty="0">
              <a:solidFill>
                <a:schemeClr val="tx1"/>
              </a:solidFill>
              <a:latin typeface="Times New Roman" panose="02020603050405020304" pitchFamily="18" charset="0"/>
              <a:ea typeface="Cambria" pitchFamily="18" charset="0"/>
              <a:cs typeface="Times New Roman" panose="02020603050405020304" pitchFamily="18" charset="0"/>
            </a:rPr>
            <a:t>Địa hình chịu tác động của khí hậu nhiệt đới ẩm gió mùa và con người</a:t>
          </a:r>
          <a:r>
            <a:rPr lang="en-US" sz="3200" b="1" kern="1200" dirty="0">
              <a:solidFill>
                <a:schemeClr val="tx1"/>
              </a:solidFill>
              <a:latin typeface="Times New Roman" panose="02020603050405020304" pitchFamily="18" charset="0"/>
              <a:ea typeface="Cambria" pitchFamily="18" charset="0"/>
              <a:cs typeface="Times New Roman" panose="02020603050405020304" pitchFamily="18" charset="0"/>
            </a:rPr>
            <a:t>.</a:t>
          </a:r>
        </a:p>
      </dsp:txBody>
      <dsp:txXfrm>
        <a:off x="4899389" y="3976888"/>
        <a:ext cx="6082474" cy="10524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34</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36</a:t>
            </a:fld>
            <a:endParaRPr lang="en-US"/>
          </a:p>
        </p:txBody>
      </p:sp>
    </p:spTree>
    <p:extLst>
      <p:ext uri="{BB962C8B-B14F-4D97-AF65-F5344CB8AC3E}">
        <p14:creationId xmlns:p14="http://schemas.microsoft.com/office/powerpoint/2010/main" val="133435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328319-1D47-4DB5-A083-897E335DAC7C}" type="slidenum">
              <a:rPr lang="en-US" smtClean="0"/>
              <a:t>41</a:t>
            </a:fld>
            <a:endParaRPr lang="en-US"/>
          </a:p>
        </p:txBody>
      </p:sp>
    </p:spTree>
    <p:extLst>
      <p:ext uri="{BB962C8B-B14F-4D97-AF65-F5344CB8AC3E}">
        <p14:creationId xmlns:p14="http://schemas.microsoft.com/office/powerpoint/2010/main" val="3679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2414484"/>
            <a:ext cx="11744960" cy="1666028"/>
          </a:xfrm>
        </p:spPr>
        <p:txBody>
          <a:bodyPr/>
          <a:lstStyle/>
          <a:p>
            <a:r>
              <a:rPr lang="en-US"/>
              <a:t>Click to edit Master title style</a:t>
            </a:r>
          </a:p>
        </p:txBody>
      </p:sp>
      <p:sp>
        <p:nvSpPr>
          <p:cNvPr id="3" name="Subtitle 2"/>
          <p:cNvSpPr>
            <a:spLocks noGrp="1"/>
          </p:cNvSpPr>
          <p:nvPr>
            <p:ph type="subTitle" idx="1"/>
          </p:nvPr>
        </p:nvSpPr>
        <p:spPr>
          <a:xfrm>
            <a:off x="2072640" y="4404360"/>
            <a:ext cx="9672320" cy="1986280"/>
          </a:xfrm>
        </p:spPr>
        <p:txBody>
          <a:bodyPr/>
          <a:lstStyle>
            <a:lvl1pPr marL="0" indent="0" algn="ctr">
              <a:buNone/>
              <a:defRPr>
                <a:solidFill>
                  <a:schemeClr val="tx1">
                    <a:tint val="75000"/>
                  </a:schemeClr>
                </a:solidFill>
              </a:defRPr>
            </a:lvl1pPr>
            <a:lvl2pPr marL="377190" indent="0" algn="ctr">
              <a:buNone/>
              <a:defRPr>
                <a:solidFill>
                  <a:schemeClr val="tx1">
                    <a:tint val="75000"/>
                  </a:schemeClr>
                </a:solidFill>
              </a:defRPr>
            </a:lvl2pPr>
            <a:lvl3pPr marL="754380" indent="0" algn="ctr">
              <a:buNone/>
              <a:defRPr>
                <a:solidFill>
                  <a:schemeClr val="tx1">
                    <a:tint val="75000"/>
                  </a:schemeClr>
                </a:solidFill>
              </a:defRPr>
            </a:lvl3pPr>
            <a:lvl4pPr marL="1131570" indent="0" algn="ctr">
              <a:buNone/>
              <a:defRPr>
                <a:solidFill>
                  <a:schemeClr val="tx1">
                    <a:tint val="75000"/>
                  </a:schemeClr>
                </a:solidFill>
              </a:defRPr>
            </a:lvl4pPr>
            <a:lvl5pPr marL="1508760" indent="0" algn="ctr">
              <a:buNone/>
              <a:defRPr>
                <a:solidFill>
                  <a:schemeClr val="tx1">
                    <a:tint val="75000"/>
                  </a:schemeClr>
                </a:solidFill>
              </a:defRPr>
            </a:lvl5pPr>
            <a:lvl6pPr marL="1885950" indent="0" algn="ctr">
              <a:buNone/>
              <a:defRPr>
                <a:solidFill>
                  <a:schemeClr val="tx1">
                    <a:tint val="75000"/>
                  </a:schemeClr>
                </a:solidFill>
              </a:defRPr>
            </a:lvl6pPr>
            <a:lvl7pPr marL="2263140" indent="0" algn="ctr">
              <a:buNone/>
              <a:defRPr>
                <a:solidFill>
                  <a:schemeClr val="tx1">
                    <a:tint val="75000"/>
                  </a:schemeClr>
                </a:solidFill>
              </a:defRPr>
            </a:lvl7pPr>
            <a:lvl8pPr marL="2640330" indent="0" algn="ctr">
              <a:buNone/>
              <a:defRPr>
                <a:solidFill>
                  <a:schemeClr val="tx1">
                    <a:tint val="75000"/>
                  </a:schemeClr>
                </a:solidFill>
              </a:defRPr>
            </a:lvl8pPr>
            <a:lvl9pPr marL="30175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17760" y="311258"/>
            <a:ext cx="310896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0880" y="311258"/>
            <a:ext cx="9096587"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36320" y="2414484"/>
            <a:ext cx="11744960" cy="1666028"/>
          </a:xfrm>
        </p:spPr>
        <p:txBody>
          <a:bodyPr/>
          <a:lstStyle/>
          <a:p>
            <a:r>
              <a:rPr lang="en-US"/>
              <a:t>Click to edit Master title style</a:t>
            </a:r>
          </a:p>
        </p:txBody>
      </p:sp>
      <p:sp>
        <p:nvSpPr>
          <p:cNvPr id="3" name="Subtitle 2"/>
          <p:cNvSpPr>
            <a:spLocks noGrp="1"/>
          </p:cNvSpPr>
          <p:nvPr>
            <p:ph type="subTitle" idx="1"/>
          </p:nvPr>
        </p:nvSpPr>
        <p:spPr>
          <a:xfrm>
            <a:off x="2072640" y="4404360"/>
            <a:ext cx="9672320" cy="1986280"/>
          </a:xfrm>
        </p:spPr>
        <p:txBody>
          <a:bodyPr/>
          <a:lstStyle>
            <a:lvl1pPr marL="0" indent="0" algn="ctr">
              <a:buNone/>
              <a:defRPr/>
            </a:lvl1pPr>
            <a:lvl2pPr marL="377190" indent="0" algn="ctr">
              <a:buNone/>
              <a:defRPr/>
            </a:lvl2pPr>
            <a:lvl3pPr marL="754380" indent="0" algn="ctr">
              <a:buNone/>
              <a:defRPr/>
            </a:lvl3pPr>
            <a:lvl4pPr marL="1131570" indent="0" algn="ctr">
              <a:buNone/>
              <a:defRPr/>
            </a:lvl4pPr>
            <a:lvl5pPr marL="1508760" indent="0" algn="ctr">
              <a:buNone/>
              <a:defRPr/>
            </a:lvl5pPr>
            <a:lvl6pPr marL="1885950" indent="0" algn="ctr">
              <a:buNone/>
              <a:defRPr/>
            </a:lvl6pPr>
            <a:lvl7pPr marL="2263140" indent="0" algn="ctr">
              <a:buNone/>
              <a:defRPr/>
            </a:lvl7pPr>
            <a:lvl8pPr marL="2640330" indent="0" algn="ctr">
              <a:buNone/>
              <a:defRPr/>
            </a:lvl8pPr>
            <a:lvl9pPr marL="301752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1495" y="4994489"/>
            <a:ext cx="11744960" cy="1543685"/>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1091495" y="3294275"/>
            <a:ext cx="11744960" cy="1700212"/>
          </a:xfrm>
        </p:spPr>
        <p:txBody>
          <a:bodyPr anchor="b"/>
          <a:lstStyle>
            <a:lvl1pPr marL="0" indent="0">
              <a:buNone/>
              <a:defRPr sz="1650"/>
            </a:lvl1pPr>
            <a:lvl2pPr marL="377190" indent="0">
              <a:buNone/>
              <a:defRPr sz="1485"/>
            </a:lvl2pPr>
            <a:lvl3pPr marL="754380" indent="0">
              <a:buNone/>
              <a:defRPr sz="1320"/>
            </a:lvl3pPr>
            <a:lvl4pPr marL="1131570" indent="0">
              <a:buNone/>
              <a:defRPr sz="1155"/>
            </a:lvl4pPr>
            <a:lvl5pPr marL="1508760" indent="0">
              <a:buNone/>
              <a:defRPr sz="1155"/>
            </a:lvl5pPr>
            <a:lvl6pPr marL="1885950" indent="0">
              <a:buNone/>
              <a:defRPr sz="1155"/>
            </a:lvl6pPr>
            <a:lvl7pPr marL="2263140" indent="0">
              <a:buNone/>
              <a:defRPr sz="1155"/>
            </a:lvl7pPr>
            <a:lvl8pPr marL="2640330" indent="0">
              <a:buNone/>
              <a:defRPr sz="1155"/>
            </a:lvl8pPr>
            <a:lvl9pPr marL="3017520" indent="0">
              <a:buNone/>
              <a:defRPr sz="1155"/>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0880" y="1813563"/>
            <a:ext cx="6102773" cy="5129425"/>
          </a:xfrm>
        </p:spPr>
        <p:txBody>
          <a:bodyPr/>
          <a:lstStyle>
            <a:lvl1pPr>
              <a:defRPr sz="2310"/>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3947" y="1813563"/>
            <a:ext cx="6102773" cy="5129425"/>
          </a:xfrm>
        </p:spPr>
        <p:txBody>
          <a:bodyPr/>
          <a:lstStyle>
            <a:lvl1pPr>
              <a:defRPr sz="2310"/>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90881" y="1739795"/>
            <a:ext cx="6105173" cy="725064"/>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690881" y="2464859"/>
            <a:ext cx="6105173" cy="4478126"/>
          </a:xfrm>
        </p:spPr>
        <p:txBody>
          <a:bodyPr/>
          <a:lstStyle>
            <a:lvl1pPr>
              <a:defRPr sz="1980"/>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019151" y="1739795"/>
            <a:ext cx="6107570" cy="725064"/>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7019151" y="2464859"/>
            <a:ext cx="6107570" cy="4478126"/>
          </a:xfrm>
        </p:spPr>
        <p:txBody>
          <a:bodyPr/>
          <a:lstStyle>
            <a:lvl1pPr>
              <a:defRPr sz="1980"/>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881" y="309457"/>
            <a:ext cx="4545895" cy="1316990"/>
          </a:xfrm>
        </p:spPr>
        <p:txBody>
          <a:bodyPr anchor="b"/>
          <a:lstStyle>
            <a:lvl1pPr algn="l">
              <a:defRPr sz="1650" b="1"/>
            </a:lvl1pPr>
          </a:lstStyle>
          <a:p>
            <a:r>
              <a:rPr lang="en-US"/>
              <a:t>Click to edit Master title style</a:t>
            </a:r>
          </a:p>
        </p:txBody>
      </p:sp>
      <p:sp>
        <p:nvSpPr>
          <p:cNvPr id="3" name="Content Placeholder 2"/>
          <p:cNvSpPr>
            <a:spLocks noGrp="1"/>
          </p:cNvSpPr>
          <p:nvPr>
            <p:ph idx="1"/>
          </p:nvPr>
        </p:nvSpPr>
        <p:spPr>
          <a:xfrm>
            <a:off x="5402299" y="309458"/>
            <a:ext cx="7724422" cy="6633528"/>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0881" y="1626448"/>
            <a:ext cx="4545895" cy="5316538"/>
          </a:xfrm>
        </p:spPr>
        <p:txBody>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47" y="5440681"/>
            <a:ext cx="8290560" cy="642303"/>
          </a:xfrm>
        </p:spPr>
        <p:txBody>
          <a:bodyPr anchor="b"/>
          <a:lstStyle>
            <a:lvl1pPr algn="l">
              <a:defRPr sz="1650" b="1"/>
            </a:lvl1pPr>
          </a:lstStyle>
          <a:p>
            <a:r>
              <a:rPr lang="en-US"/>
              <a:t>Click to edit Master title style</a:t>
            </a:r>
          </a:p>
        </p:txBody>
      </p:sp>
      <p:sp>
        <p:nvSpPr>
          <p:cNvPr id="3" name="Picture Placeholder 2"/>
          <p:cNvSpPr>
            <a:spLocks noGrp="1"/>
          </p:cNvSpPr>
          <p:nvPr>
            <p:ph type="pic" idx="1"/>
          </p:nvPr>
        </p:nvSpPr>
        <p:spPr>
          <a:xfrm>
            <a:off x="2708347" y="694478"/>
            <a:ext cx="8290560" cy="4663440"/>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p:cNvSpPr>
            <a:spLocks noGrp="1"/>
          </p:cNvSpPr>
          <p:nvPr>
            <p:ph type="body" sz="half" idx="2"/>
          </p:nvPr>
        </p:nvSpPr>
        <p:spPr>
          <a:xfrm>
            <a:off x="2708347" y="6082984"/>
            <a:ext cx="8290560" cy="912177"/>
          </a:xfrm>
        </p:spPr>
        <p:txBody>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17760" y="311258"/>
            <a:ext cx="3108960" cy="66317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90880" y="311258"/>
            <a:ext cx="9096587" cy="66317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0880" y="311256"/>
            <a:ext cx="12435840" cy="1295400"/>
          </a:xfrm>
        </p:spPr>
        <p:txBody>
          <a:bodyPr/>
          <a:lstStyle/>
          <a:p>
            <a:r>
              <a:rPr lang="en-US"/>
              <a:t>Click to edit Master title style</a:t>
            </a:r>
          </a:p>
        </p:txBody>
      </p:sp>
      <p:sp>
        <p:nvSpPr>
          <p:cNvPr id="3" name="Text Placeholder 2"/>
          <p:cNvSpPr>
            <a:spLocks noGrp="1"/>
          </p:cNvSpPr>
          <p:nvPr>
            <p:ph type="body" sz="half" idx="1"/>
          </p:nvPr>
        </p:nvSpPr>
        <p:spPr>
          <a:xfrm>
            <a:off x="690880" y="1813563"/>
            <a:ext cx="6102773"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3947" y="1813563"/>
            <a:ext cx="6102773"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90880" y="7077922"/>
            <a:ext cx="3224107" cy="5397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721014" y="7077922"/>
            <a:ext cx="4375573" cy="5397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9902613" y="7077922"/>
            <a:ext cx="3224107" cy="5397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90880" y="311258"/>
            <a:ext cx="12435840" cy="6631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90880" y="7077922"/>
            <a:ext cx="3224107" cy="5397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721014" y="7077922"/>
            <a:ext cx="4375573" cy="5397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9902613" y="7077922"/>
            <a:ext cx="3224107" cy="5397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1495" y="4994489"/>
            <a:ext cx="11744960" cy="1543685"/>
          </a:xfrm>
        </p:spPr>
        <p:txBody>
          <a:bodyPr anchor="t"/>
          <a:lstStyle>
            <a:lvl1pPr algn="l">
              <a:defRPr sz="3300" b="1" cap="all"/>
            </a:lvl1pPr>
          </a:lstStyle>
          <a:p>
            <a:r>
              <a:rPr lang="en-US"/>
              <a:t>Click to edit Master title style</a:t>
            </a:r>
          </a:p>
        </p:txBody>
      </p:sp>
      <p:sp>
        <p:nvSpPr>
          <p:cNvPr id="3" name="Text Placeholder 2"/>
          <p:cNvSpPr>
            <a:spLocks noGrp="1"/>
          </p:cNvSpPr>
          <p:nvPr>
            <p:ph type="body" idx="1"/>
          </p:nvPr>
        </p:nvSpPr>
        <p:spPr>
          <a:xfrm>
            <a:off x="1091495" y="3294275"/>
            <a:ext cx="11744960" cy="1700212"/>
          </a:xfrm>
        </p:spPr>
        <p:txBody>
          <a:bodyPr anchor="b"/>
          <a:lstStyle>
            <a:lvl1pPr marL="0" indent="0">
              <a:buNone/>
              <a:defRPr sz="1650">
                <a:solidFill>
                  <a:schemeClr val="tx1">
                    <a:tint val="75000"/>
                  </a:schemeClr>
                </a:solidFill>
              </a:defRPr>
            </a:lvl1pPr>
            <a:lvl2pPr marL="377190" indent="0">
              <a:buNone/>
              <a:defRPr sz="1485">
                <a:solidFill>
                  <a:schemeClr val="tx1">
                    <a:tint val="75000"/>
                  </a:schemeClr>
                </a:solidFill>
              </a:defRPr>
            </a:lvl2pPr>
            <a:lvl3pPr marL="754380" indent="0">
              <a:buNone/>
              <a:defRPr sz="1320">
                <a:solidFill>
                  <a:schemeClr val="tx1">
                    <a:tint val="75000"/>
                  </a:schemeClr>
                </a:solidFill>
              </a:defRPr>
            </a:lvl3pPr>
            <a:lvl4pPr marL="1131570" indent="0">
              <a:buNone/>
              <a:defRPr sz="1155">
                <a:solidFill>
                  <a:schemeClr val="tx1">
                    <a:tint val="75000"/>
                  </a:schemeClr>
                </a:solidFill>
              </a:defRPr>
            </a:lvl4pPr>
            <a:lvl5pPr marL="1508760" indent="0">
              <a:buNone/>
              <a:defRPr sz="1155">
                <a:solidFill>
                  <a:schemeClr val="tx1">
                    <a:tint val="75000"/>
                  </a:schemeClr>
                </a:solidFill>
              </a:defRPr>
            </a:lvl5pPr>
            <a:lvl6pPr marL="1885950" indent="0">
              <a:buNone/>
              <a:defRPr sz="1155">
                <a:solidFill>
                  <a:schemeClr val="tx1">
                    <a:tint val="75000"/>
                  </a:schemeClr>
                </a:solidFill>
              </a:defRPr>
            </a:lvl6pPr>
            <a:lvl7pPr marL="2263140" indent="0">
              <a:buNone/>
              <a:defRPr sz="1155">
                <a:solidFill>
                  <a:schemeClr val="tx1">
                    <a:tint val="75000"/>
                  </a:schemeClr>
                </a:solidFill>
              </a:defRPr>
            </a:lvl7pPr>
            <a:lvl8pPr marL="2640330" indent="0">
              <a:buNone/>
              <a:defRPr sz="1155">
                <a:solidFill>
                  <a:schemeClr val="tx1">
                    <a:tint val="75000"/>
                  </a:schemeClr>
                </a:solidFill>
              </a:defRPr>
            </a:lvl8pPr>
            <a:lvl9pPr marL="3017520" indent="0">
              <a:buNone/>
              <a:defRPr sz="115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0880" y="1813563"/>
            <a:ext cx="6102773" cy="5129425"/>
          </a:xfrm>
        </p:spPr>
        <p:txBody>
          <a:bodyPr/>
          <a:lstStyle>
            <a:lvl1pPr>
              <a:defRPr sz="2310"/>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023947" y="1813563"/>
            <a:ext cx="6102773" cy="5129425"/>
          </a:xfrm>
        </p:spPr>
        <p:txBody>
          <a:bodyPr/>
          <a:lstStyle>
            <a:lvl1pPr>
              <a:defRPr sz="2310"/>
            </a:lvl1pPr>
            <a:lvl2pPr>
              <a:defRPr sz="1980"/>
            </a:lvl2pPr>
            <a:lvl3pPr>
              <a:defRPr sz="1650"/>
            </a:lvl3pPr>
            <a:lvl4pPr>
              <a:defRPr sz="1485"/>
            </a:lvl4pPr>
            <a:lvl5pPr>
              <a:defRPr sz="1485"/>
            </a:lvl5pPr>
            <a:lvl6pPr>
              <a:defRPr sz="1485"/>
            </a:lvl6pPr>
            <a:lvl7pPr>
              <a:defRPr sz="1485"/>
            </a:lvl7pPr>
            <a:lvl8pPr>
              <a:defRPr sz="1485"/>
            </a:lvl8pPr>
            <a:lvl9pPr>
              <a:defRPr sz="148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90881" y="1739795"/>
            <a:ext cx="6105173" cy="725064"/>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p:cNvSpPr>
            <a:spLocks noGrp="1"/>
          </p:cNvSpPr>
          <p:nvPr>
            <p:ph sz="half" idx="2"/>
          </p:nvPr>
        </p:nvSpPr>
        <p:spPr>
          <a:xfrm>
            <a:off x="690881" y="2464859"/>
            <a:ext cx="6105173" cy="4478126"/>
          </a:xfrm>
        </p:spPr>
        <p:txBody>
          <a:bodyPr/>
          <a:lstStyle>
            <a:lvl1pPr>
              <a:defRPr sz="1980"/>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019151" y="1739795"/>
            <a:ext cx="6107570" cy="725064"/>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p:cNvSpPr>
            <a:spLocks noGrp="1"/>
          </p:cNvSpPr>
          <p:nvPr>
            <p:ph sz="quarter" idx="4"/>
          </p:nvPr>
        </p:nvSpPr>
        <p:spPr>
          <a:xfrm>
            <a:off x="7019151" y="2464859"/>
            <a:ext cx="6107570" cy="4478126"/>
          </a:xfrm>
        </p:spPr>
        <p:txBody>
          <a:bodyPr/>
          <a:lstStyle>
            <a:lvl1pPr>
              <a:defRPr sz="1980"/>
            </a:lvl1pPr>
            <a:lvl2pPr>
              <a:defRPr sz="1650"/>
            </a:lvl2pPr>
            <a:lvl3pPr>
              <a:defRPr sz="1485"/>
            </a:lvl3pPr>
            <a:lvl4pPr>
              <a:defRPr sz="1320"/>
            </a:lvl4pPr>
            <a:lvl5pPr>
              <a:defRPr sz="1320"/>
            </a:lvl5pPr>
            <a:lvl6pPr>
              <a:defRPr sz="1320"/>
            </a:lvl6pPr>
            <a:lvl7pPr>
              <a:defRPr sz="1320"/>
            </a:lvl7pPr>
            <a:lvl8pPr>
              <a:defRPr sz="1320"/>
            </a:lvl8pPr>
            <a:lvl9pPr>
              <a:defRPr sz="13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0881" y="309457"/>
            <a:ext cx="4545895" cy="1316990"/>
          </a:xfrm>
        </p:spPr>
        <p:txBody>
          <a:bodyPr anchor="b"/>
          <a:lstStyle>
            <a:lvl1pPr algn="l">
              <a:defRPr sz="1650" b="1"/>
            </a:lvl1pPr>
          </a:lstStyle>
          <a:p>
            <a:r>
              <a:rPr lang="en-US"/>
              <a:t>Click to edit Master title style</a:t>
            </a:r>
          </a:p>
        </p:txBody>
      </p:sp>
      <p:sp>
        <p:nvSpPr>
          <p:cNvPr id="3" name="Content Placeholder 2"/>
          <p:cNvSpPr>
            <a:spLocks noGrp="1"/>
          </p:cNvSpPr>
          <p:nvPr>
            <p:ph idx="1"/>
          </p:nvPr>
        </p:nvSpPr>
        <p:spPr>
          <a:xfrm>
            <a:off x="5402299" y="309458"/>
            <a:ext cx="7724422" cy="6633528"/>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0881" y="1626448"/>
            <a:ext cx="4545895" cy="5316538"/>
          </a:xfrm>
        </p:spPr>
        <p:txBody>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47" y="5440681"/>
            <a:ext cx="8290560" cy="642303"/>
          </a:xfrm>
        </p:spPr>
        <p:txBody>
          <a:bodyPr anchor="b"/>
          <a:lstStyle>
            <a:lvl1pPr algn="l">
              <a:defRPr sz="1650" b="1"/>
            </a:lvl1pPr>
          </a:lstStyle>
          <a:p>
            <a:r>
              <a:rPr lang="en-US"/>
              <a:t>Click to edit Master title style</a:t>
            </a:r>
          </a:p>
        </p:txBody>
      </p:sp>
      <p:sp>
        <p:nvSpPr>
          <p:cNvPr id="3" name="Picture Placeholder 2"/>
          <p:cNvSpPr>
            <a:spLocks noGrp="1"/>
          </p:cNvSpPr>
          <p:nvPr>
            <p:ph type="pic" idx="1"/>
          </p:nvPr>
        </p:nvSpPr>
        <p:spPr>
          <a:xfrm>
            <a:off x="2708347" y="694478"/>
            <a:ext cx="8290560" cy="4663440"/>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p:cNvSpPr>
            <a:spLocks noGrp="1"/>
          </p:cNvSpPr>
          <p:nvPr>
            <p:ph type="body" sz="half" idx="2"/>
          </p:nvPr>
        </p:nvSpPr>
        <p:spPr>
          <a:xfrm>
            <a:off x="2708347" y="6082984"/>
            <a:ext cx="8290560" cy="912177"/>
          </a:xfrm>
        </p:spPr>
        <p:txBody>
          <a:bodyPr/>
          <a:lstStyle>
            <a:lvl1pPr marL="0" indent="0">
              <a:buNone/>
              <a:defRPr sz="1155"/>
            </a:lvl1pPr>
            <a:lvl2pPr marL="377190" indent="0">
              <a:buNone/>
              <a:defRPr sz="990"/>
            </a:lvl2pPr>
            <a:lvl3pPr marL="754380" indent="0">
              <a:buNone/>
              <a:defRPr sz="825"/>
            </a:lvl3pPr>
            <a:lvl4pPr marL="1131570" indent="0">
              <a:buNone/>
              <a:defRPr sz="743"/>
            </a:lvl4pPr>
            <a:lvl5pPr marL="1508760" indent="0">
              <a:buNone/>
              <a:defRPr sz="743"/>
            </a:lvl5pPr>
            <a:lvl6pPr marL="1885950" indent="0">
              <a:buNone/>
              <a:defRPr sz="743"/>
            </a:lvl6pPr>
            <a:lvl7pPr marL="2263140" indent="0">
              <a:buNone/>
              <a:defRPr sz="743"/>
            </a:lvl7pPr>
            <a:lvl8pPr marL="2640330" indent="0">
              <a:buNone/>
              <a:defRPr sz="743"/>
            </a:lvl8pPr>
            <a:lvl9pPr marL="3017520" indent="0">
              <a:buNone/>
              <a:defRPr sz="743"/>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0880" y="311256"/>
            <a:ext cx="1243584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90880" y="1813563"/>
            <a:ext cx="1243584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90880" y="7203865"/>
            <a:ext cx="3224107"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3103B6E6-C6E9-40D9-BFB7-0124447475D5}" type="datetimeFigureOut">
              <a:rPr lang="en-US" smtClean="0"/>
              <a:t>10/4/2024</a:t>
            </a:fld>
            <a:endParaRPr lang="en-US"/>
          </a:p>
        </p:txBody>
      </p:sp>
      <p:sp>
        <p:nvSpPr>
          <p:cNvPr id="5" name="Footer Placeholder 4"/>
          <p:cNvSpPr>
            <a:spLocks noGrp="1"/>
          </p:cNvSpPr>
          <p:nvPr>
            <p:ph type="ftr" sz="quarter" idx="3"/>
          </p:nvPr>
        </p:nvSpPr>
        <p:spPr>
          <a:xfrm>
            <a:off x="4721014" y="7203865"/>
            <a:ext cx="4375573"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902613" y="7203865"/>
            <a:ext cx="3224107"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54380" rtl="0" eaLnBrk="1" latinLnBrk="0" hangingPunct="1">
        <a:spcBef>
          <a:spcPct val="0"/>
        </a:spcBef>
        <a:buNone/>
        <a:defRPr sz="3630" kern="1200">
          <a:solidFill>
            <a:schemeClr val="tx1"/>
          </a:solidFill>
          <a:latin typeface="+mj-lt"/>
          <a:ea typeface="+mj-ea"/>
          <a:cs typeface="+mj-cs"/>
        </a:defRPr>
      </a:lvl1pPr>
    </p:titleStyle>
    <p:bodyStyle>
      <a:lvl1pPr marL="282893" indent="-282893" algn="l" defTabSz="754380" rtl="0" eaLnBrk="1" latinLnBrk="0" hangingPunct="1">
        <a:spcBef>
          <a:spcPct val="20000"/>
        </a:spcBef>
        <a:buFont typeface="Arial" pitchFamily="34" charset="0"/>
        <a:buChar char="•"/>
        <a:defRPr sz="2640" kern="1200">
          <a:solidFill>
            <a:schemeClr val="tx1"/>
          </a:solidFill>
          <a:latin typeface="+mn-lt"/>
          <a:ea typeface="+mn-ea"/>
          <a:cs typeface="+mn-cs"/>
        </a:defRPr>
      </a:lvl1pPr>
      <a:lvl2pPr marL="612934" indent="-235744" algn="l" defTabSz="754380" rtl="0" eaLnBrk="1" latinLnBrk="0" hangingPunct="1">
        <a:spcBef>
          <a:spcPct val="20000"/>
        </a:spcBef>
        <a:buFont typeface="Arial" pitchFamily="34" charset="0"/>
        <a:buChar char="–"/>
        <a:defRPr sz="2310" kern="1200">
          <a:solidFill>
            <a:schemeClr val="tx1"/>
          </a:solidFill>
          <a:latin typeface="+mn-lt"/>
          <a:ea typeface="+mn-ea"/>
          <a:cs typeface="+mn-cs"/>
        </a:defRPr>
      </a:lvl2pPr>
      <a:lvl3pPr marL="942975" indent="-188595" algn="l" defTabSz="754380" rtl="0" eaLnBrk="1" latinLnBrk="0" hangingPunct="1">
        <a:spcBef>
          <a:spcPct val="20000"/>
        </a:spcBef>
        <a:buFont typeface="Arial" pitchFamily="34" charset="0"/>
        <a:buChar char="•"/>
        <a:defRPr sz="1980" kern="1200">
          <a:solidFill>
            <a:schemeClr val="tx1"/>
          </a:solidFill>
          <a:latin typeface="+mn-lt"/>
          <a:ea typeface="+mn-ea"/>
          <a:cs typeface="+mn-cs"/>
        </a:defRPr>
      </a:lvl3pPr>
      <a:lvl4pPr marL="1320165" indent="-188595" algn="l" defTabSz="754380" rtl="0" eaLnBrk="1" latinLnBrk="0" hangingPunct="1">
        <a:spcBef>
          <a:spcPct val="20000"/>
        </a:spcBef>
        <a:buFont typeface="Arial" pitchFamily="34" charset="0"/>
        <a:buChar char="–"/>
        <a:defRPr sz="1650" kern="1200">
          <a:solidFill>
            <a:schemeClr val="tx1"/>
          </a:solidFill>
          <a:latin typeface="+mn-lt"/>
          <a:ea typeface="+mn-ea"/>
          <a:cs typeface="+mn-cs"/>
        </a:defRPr>
      </a:lvl4pPr>
      <a:lvl5pPr marL="1697355" indent="-188595" algn="l" defTabSz="754380" rtl="0" eaLnBrk="1" latinLnBrk="0" hangingPunct="1">
        <a:spcBef>
          <a:spcPct val="20000"/>
        </a:spcBef>
        <a:buFont typeface="Arial" pitchFamily="34" charset="0"/>
        <a:buChar char="»"/>
        <a:defRPr sz="1650" kern="1200">
          <a:solidFill>
            <a:schemeClr val="tx1"/>
          </a:solidFill>
          <a:latin typeface="+mn-lt"/>
          <a:ea typeface="+mn-ea"/>
          <a:cs typeface="+mn-cs"/>
        </a:defRPr>
      </a:lvl5pPr>
      <a:lvl6pPr marL="2074545" indent="-188595" algn="l" defTabSz="754380" rtl="0" eaLnBrk="1" latinLnBrk="0" hangingPunct="1">
        <a:spcBef>
          <a:spcPct val="20000"/>
        </a:spcBef>
        <a:buFont typeface="Arial" pitchFamily="34" charset="0"/>
        <a:buChar char="•"/>
        <a:defRPr sz="1650" kern="1200">
          <a:solidFill>
            <a:schemeClr val="tx1"/>
          </a:solidFill>
          <a:latin typeface="+mn-lt"/>
          <a:ea typeface="+mn-ea"/>
          <a:cs typeface="+mn-cs"/>
        </a:defRPr>
      </a:lvl6pPr>
      <a:lvl7pPr marL="2451735" indent="-188595" algn="l" defTabSz="754380" rtl="0" eaLnBrk="1" latinLnBrk="0" hangingPunct="1">
        <a:spcBef>
          <a:spcPct val="20000"/>
        </a:spcBef>
        <a:buFont typeface="Arial" pitchFamily="34" charset="0"/>
        <a:buChar char="•"/>
        <a:defRPr sz="1650" kern="1200">
          <a:solidFill>
            <a:schemeClr val="tx1"/>
          </a:solidFill>
          <a:latin typeface="+mn-lt"/>
          <a:ea typeface="+mn-ea"/>
          <a:cs typeface="+mn-cs"/>
        </a:defRPr>
      </a:lvl7pPr>
      <a:lvl8pPr marL="2828925" indent="-188595" algn="l" defTabSz="754380" rtl="0" eaLnBrk="1" latinLnBrk="0" hangingPunct="1">
        <a:spcBef>
          <a:spcPct val="20000"/>
        </a:spcBef>
        <a:buFont typeface="Arial" pitchFamily="34" charset="0"/>
        <a:buChar char="•"/>
        <a:defRPr sz="1650" kern="1200">
          <a:solidFill>
            <a:schemeClr val="tx1"/>
          </a:solidFill>
          <a:latin typeface="+mn-lt"/>
          <a:ea typeface="+mn-ea"/>
          <a:cs typeface="+mn-cs"/>
        </a:defRPr>
      </a:lvl8pPr>
      <a:lvl9pPr marL="3206115" indent="-188595" algn="l" defTabSz="754380" rtl="0" eaLnBrk="1" latinLnBrk="0" hangingPunct="1">
        <a:spcBef>
          <a:spcPct val="20000"/>
        </a:spcBef>
        <a:buFont typeface="Arial" pitchFamily="34" charset="0"/>
        <a:buChar char="•"/>
        <a:defRPr sz="1650"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90880" y="311256"/>
            <a:ext cx="1243584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90880" y="1813563"/>
            <a:ext cx="12435840" cy="51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90880" y="7077922"/>
            <a:ext cx="322410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155"/>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721014" y="7077922"/>
            <a:ext cx="4375573"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155"/>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9902613" y="7077922"/>
            <a:ext cx="3224107" cy="53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155"/>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3630">
          <a:solidFill>
            <a:schemeClr val="tx2"/>
          </a:solidFill>
          <a:latin typeface="+mj-lt"/>
          <a:ea typeface="+mj-ea"/>
          <a:cs typeface="+mj-cs"/>
        </a:defRPr>
      </a:lvl1pPr>
      <a:lvl2pPr algn="ctr" rtl="0" fontAlgn="base">
        <a:spcBef>
          <a:spcPct val="0"/>
        </a:spcBef>
        <a:spcAft>
          <a:spcPct val="0"/>
        </a:spcAft>
        <a:defRPr sz="3630">
          <a:solidFill>
            <a:schemeClr val="tx2"/>
          </a:solidFill>
          <a:latin typeface="Arial" charset="0"/>
        </a:defRPr>
      </a:lvl2pPr>
      <a:lvl3pPr algn="ctr" rtl="0" fontAlgn="base">
        <a:spcBef>
          <a:spcPct val="0"/>
        </a:spcBef>
        <a:spcAft>
          <a:spcPct val="0"/>
        </a:spcAft>
        <a:defRPr sz="3630">
          <a:solidFill>
            <a:schemeClr val="tx2"/>
          </a:solidFill>
          <a:latin typeface="Arial" charset="0"/>
        </a:defRPr>
      </a:lvl3pPr>
      <a:lvl4pPr algn="ctr" rtl="0" fontAlgn="base">
        <a:spcBef>
          <a:spcPct val="0"/>
        </a:spcBef>
        <a:spcAft>
          <a:spcPct val="0"/>
        </a:spcAft>
        <a:defRPr sz="3630">
          <a:solidFill>
            <a:schemeClr val="tx2"/>
          </a:solidFill>
          <a:latin typeface="Arial" charset="0"/>
        </a:defRPr>
      </a:lvl4pPr>
      <a:lvl5pPr algn="ctr" rtl="0" fontAlgn="base">
        <a:spcBef>
          <a:spcPct val="0"/>
        </a:spcBef>
        <a:spcAft>
          <a:spcPct val="0"/>
        </a:spcAft>
        <a:defRPr sz="3630">
          <a:solidFill>
            <a:schemeClr val="tx2"/>
          </a:solidFill>
          <a:latin typeface="Arial" charset="0"/>
        </a:defRPr>
      </a:lvl5pPr>
      <a:lvl6pPr marL="377190" algn="ctr" rtl="0" fontAlgn="base">
        <a:spcBef>
          <a:spcPct val="0"/>
        </a:spcBef>
        <a:spcAft>
          <a:spcPct val="0"/>
        </a:spcAft>
        <a:defRPr sz="3630">
          <a:solidFill>
            <a:schemeClr val="tx2"/>
          </a:solidFill>
          <a:latin typeface="Arial" charset="0"/>
        </a:defRPr>
      </a:lvl6pPr>
      <a:lvl7pPr marL="754380" algn="ctr" rtl="0" fontAlgn="base">
        <a:spcBef>
          <a:spcPct val="0"/>
        </a:spcBef>
        <a:spcAft>
          <a:spcPct val="0"/>
        </a:spcAft>
        <a:defRPr sz="3630">
          <a:solidFill>
            <a:schemeClr val="tx2"/>
          </a:solidFill>
          <a:latin typeface="Arial" charset="0"/>
        </a:defRPr>
      </a:lvl7pPr>
      <a:lvl8pPr marL="1131570" algn="ctr" rtl="0" fontAlgn="base">
        <a:spcBef>
          <a:spcPct val="0"/>
        </a:spcBef>
        <a:spcAft>
          <a:spcPct val="0"/>
        </a:spcAft>
        <a:defRPr sz="3630">
          <a:solidFill>
            <a:schemeClr val="tx2"/>
          </a:solidFill>
          <a:latin typeface="Arial" charset="0"/>
        </a:defRPr>
      </a:lvl8pPr>
      <a:lvl9pPr marL="1508760" algn="ctr" rtl="0" fontAlgn="base">
        <a:spcBef>
          <a:spcPct val="0"/>
        </a:spcBef>
        <a:spcAft>
          <a:spcPct val="0"/>
        </a:spcAft>
        <a:defRPr sz="3630">
          <a:solidFill>
            <a:schemeClr val="tx2"/>
          </a:solidFill>
          <a:latin typeface="Arial" charset="0"/>
        </a:defRPr>
      </a:lvl9pPr>
    </p:titleStyle>
    <p:bodyStyle>
      <a:lvl1pPr marL="282893" indent="-282893" algn="l" rtl="0" fontAlgn="base">
        <a:spcBef>
          <a:spcPct val="20000"/>
        </a:spcBef>
        <a:spcAft>
          <a:spcPct val="0"/>
        </a:spcAft>
        <a:buChar char="•"/>
        <a:defRPr sz="2640">
          <a:solidFill>
            <a:schemeClr val="tx1"/>
          </a:solidFill>
          <a:latin typeface="+mn-lt"/>
          <a:ea typeface="+mn-ea"/>
          <a:cs typeface="+mn-cs"/>
        </a:defRPr>
      </a:lvl1pPr>
      <a:lvl2pPr marL="612934" indent="-235744" algn="l" rtl="0" fontAlgn="base">
        <a:spcBef>
          <a:spcPct val="20000"/>
        </a:spcBef>
        <a:spcAft>
          <a:spcPct val="0"/>
        </a:spcAft>
        <a:buChar char="–"/>
        <a:defRPr sz="2310">
          <a:solidFill>
            <a:schemeClr val="tx1"/>
          </a:solidFill>
          <a:latin typeface="+mn-lt"/>
        </a:defRPr>
      </a:lvl2pPr>
      <a:lvl3pPr marL="942975" indent="-188595" algn="l" rtl="0" fontAlgn="base">
        <a:spcBef>
          <a:spcPct val="20000"/>
        </a:spcBef>
        <a:spcAft>
          <a:spcPct val="0"/>
        </a:spcAft>
        <a:buChar char="•"/>
        <a:defRPr sz="1980">
          <a:solidFill>
            <a:schemeClr val="tx1"/>
          </a:solidFill>
          <a:latin typeface="+mn-lt"/>
        </a:defRPr>
      </a:lvl3pPr>
      <a:lvl4pPr marL="1320165" indent="-188595" algn="l" rtl="0" fontAlgn="base">
        <a:spcBef>
          <a:spcPct val="20000"/>
        </a:spcBef>
        <a:spcAft>
          <a:spcPct val="0"/>
        </a:spcAft>
        <a:buChar char="–"/>
        <a:defRPr sz="1650">
          <a:solidFill>
            <a:schemeClr val="tx1"/>
          </a:solidFill>
          <a:latin typeface="+mn-lt"/>
        </a:defRPr>
      </a:lvl4pPr>
      <a:lvl5pPr marL="1697355" indent="-188595" algn="l" rtl="0" fontAlgn="base">
        <a:spcBef>
          <a:spcPct val="20000"/>
        </a:spcBef>
        <a:spcAft>
          <a:spcPct val="0"/>
        </a:spcAft>
        <a:buChar char="»"/>
        <a:defRPr sz="1650">
          <a:solidFill>
            <a:schemeClr val="tx1"/>
          </a:solidFill>
          <a:latin typeface="+mn-lt"/>
        </a:defRPr>
      </a:lvl5pPr>
      <a:lvl6pPr marL="2074545" indent="-188595" algn="l" rtl="0" fontAlgn="base">
        <a:spcBef>
          <a:spcPct val="20000"/>
        </a:spcBef>
        <a:spcAft>
          <a:spcPct val="0"/>
        </a:spcAft>
        <a:buChar char="»"/>
        <a:defRPr sz="1650">
          <a:solidFill>
            <a:schemeClr val="tx1"/>
          </a:solidFill>
          <a:latin typeface="+mn-lt"/>
        </a:defRPr>
      </a:lvl6pPr>
      <a:lvl7pPr marL="2451735" indent="-188595" algn="l" rtl="0" fontAlgn="base">
        <a:spcBef>
          <a:spcPct val="20000"/>
        </a:spcBef>
        <a:spcAft>
          <a:spcPct val="0"/>
        </a:spcAft>
        <a:buChar char="»"/>
        <a:defRPr sz="1650">
          <a:solidFill>
            <a:schemeClr val="tx1"/>
          </a:solidFill>
          <a:latin typeface="+mn-lt"/>
        </a:defRPr>
      </a:lvl7pPr>
      <a:lvl8pPr marL="2828925" indent="-188595" algn="l" rtl="0" fontAlgn="base">
        <a:spcBef>
          <a:spcPct val="20000"/>
        </a:spcBef>
        <a:spcAft>
          <a:spcPct val="0"/>
        </a:spcAft>
        <a:buChar char="»"/>
        <a:defRPr sz="1650">
          <a:solidFill>
            <a:schemeClr val="tx1"/>
          </a:solidFill>
          <a:latin typeface="+mn-lt"/>
        </a:defRPr>
      </a:lvl8pPr>
      <a:lvl9pPr marL="3206115" indent="-188595" algn="l" rtl="0" fontAlgn="base">
        <a:spcBef>
          <a:spcPct val="20000"/>
        </a:spcBef>
        <a:spcAft>
          <a:spcPct val="0"/>
        </a:spcAft>
        <a:buChar char="»"/>
        <a:defRPr sz="1650">
          <a:solidFill>
            <a:schemeClr val="tx1"/>
          </a:solidFill>
          <a:latin typeface="+mn-lt"/>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video" Target="https://www.youtube.com/embed/BeEYtLfddLM?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DhnjH8_PLqs?feature=oembed" TargetMode="External"/><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Kv2YghK7OVM?feature=oemb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YAXtE2_Jz6k?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MjGGAwBpwnM?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https://www.youtube.com/embed/333x9-goaS8?feature=oembed"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B7D901-84B3-4811-B4EB-9444BA6C05CB}"/>
              </a:ext>
            </a:extLst>
          </p:cNvPr>
          <p:cNvPicPr>
            <a:picLocks noChangeAspect="1"/>
          </p:cNvPicPr>
          <p:nvPr/>
        </p:nvPicPr>
        <p:blipFill>
          <a:blip r:embed="rId3"/>
          <a:stretch>
            <a:fillRect/>
          </a:stretch>
        </p:blipFill>
        <p:spPr>
          <a:xfrm>
            <a:off x="-482600" y="0"/>
            <a:ext cx="14300200" cy="7772400"/>
          </a:xfrm>
          <a:prstGeom prst="rect">
            <a:avLst/>
          </a:prstGeom>
        </p:spPr>
      </p:pic>
    </p:spTree>
    <p:extLst>
      <p:ext uri="{BB962C8B-B14F-4D97-AF65-F5344CB8AC3E}">
        <p14:creationId xmlns:p14="http://schemas.microsoft.com/office/powerpoint/2010/main" val="116436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13A2C-F412-41E7-9743-3499D23C3798}"/>
              </a:ext>
            </a:extLst>
          </p:cNvPr>
          <p:cNvPicPr>
            <a:picLocks noChangeAspect="1"/>
          </p:cNvPicPr>
          <p:nvPr/>
        </p:nvPicPr>
        <p:blipFill>
          <a:blip r:embed="rId2"/>
          <a:stretch>
            <a:fillRect/>
          </a:stretch>
        </p:blipFill>
        <p:spPr>
          <a:xfrm>
            <a:off x="7747000" y="-4011"/>
            <a:ext cx="6070600" cy="7772400"/>
          </a:xfrm>
          <a:prstGeom prst="rect">
            <a:avLst/>
          </a:prstGeom>
        </p:spPr>
      </p:pic>
      <p:sp>
        <p:nvSpPr>
          <p:cNvPr id="5" name="Title 1">
            <a:extLst>
              <a:ext uri="{FF2B5EF4-FFF2-40B4-BE49-F238E27FC236}">
                <a16:creationId xmlns:a16="http://schemas.microsoft.com/office/drawing/2014/main" id="{C5210E09-A4F5-4DD5-915E-9785EA5105F9}"/>
              </a:ext>
            </a:extLst>
          </p:cNvPr>
          <p:cNvSpPr txBox="1">
            <a:spLocks/>
          </p:cNvSpPr>
          <p:nvPr/>
        </p:nvSpPr>
        <p:spPr>
          <a:xfrm>
            <a:off x="310147" y="685800"/>
            <a:ext cx="6629400" cy="3505200"/>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núi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hướng</a:t>
            </a:r>
            <a:r>
              <a:rPr lang="en-US" sz="3200" b="1" dirty="0">
                <a:solidFill>
                  <a:srgbClr val="FF0000"/>
                </a:solidFill>
                <a:latin typeface="Times New Roman" panose="02020603050405020304" pitchFamily="18" charset="0"/>
                <a:cs typeface="Times New Roman" panose="02020603050405020304" pitchFamily="18" charset="0"/>
              </a:rPr>
              <a:t> TB_ĐN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hướng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vòng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cung</a:t>
            </a:r>
            <a:r>
              <a:rPr lang="en-US" sz="3200" b="1" dirty="0">
                <a:solidFill>
                  <a:srgbClr val="FF0000"/>
                </a:solidFill>
                <a:latin typeface="Times New Roman" panose="02020603050405020304" pitchFamily="18" charset="0"/>
                <a:cs typeface="Times New Roman" panose="02020603050405020304" pitchFamily="18" charset="0"/>
              </a:rPr>
              <a:t>.</a:t>
            </a:r>
          </a:p>
          <a:p>
            <a:pPr algn="just"/>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1 </a:t>
            </a:r>
            <a:r>
              <a:rPr lang="en-US" sz="3200" b="1" dirty="0" err="1">
                <a:solidFill>
                  <a:srgbClr val="FF0000"/>
                </a:solidFill>
                <a:latin typeface="Times New Roman" panose="02020603050405020304" pitchFamily="18" charset="0"/>
                <a:cs typeface="Times New Roman" panose="02020603050405020304" pitchFamily="18" charset="0"/>
              </a:rPr>
              <a:t>số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núi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2000m</a:t>
            </a:r>
          </a:p>
          <a:p>
            <a:pPr algn="just"/>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Hồng</a:t>
            </a:r>
            <a:r>
              <a:rPr lang="en-US" sz="3200" b="1" dirty="0">
                <a:solidFill>
                  <a:srgbClr val="FF0000"/>
                </a:solidFill>
                <a:latin typeface="Times New Roman" panose="02020603050405020304" pitchFamily="18" charset="0"/>
                <a:cs typeface="Times New Roman" panose="02020603050405020304" pitchFamily="18" charset="0"/>
              </a:rPr>
              <a:t>; ĐB SCL, ĐB </a:t>
            </a:r>
            <a:r>
              <a:rPr lang="en-US" sz="3200" b="1" dirty="0" err="1">
                <a:solidFill>
                  <a:srgbClr val="FF0000"/>
                </a:solidFill>
                <a:latin typeface="Times New Roman" panose="02020603050405020304" pitchFamily="18" charset="0"/>
                <a:cs typeface="Times New Roman" panose="02020603050405020304" pitchFamily="18" charset="0"/>
              </a:rPr>
              <a:t>duyên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miền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54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241C7DDF-0760-8249-E452-948D4D32DFF1}"/>
              </a:ext>
            </a:extLst>
          </p:cNvPr>
          <p:cNvSpPr txBox="1">
            <a:spLocks noChangeArrowheads="1"/>
          </p:cNvSpPr>
          <p:nvPr/>
        </p:nvSpPr>
        <p:spPr bwMode="auto">
          <a:xfrm>
            <a:off x="34175" y="76200"/>
            <a:ext cx="7288876" cy="52322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vi-VN" sz="2800" b="1" dirty="0">
                <a:solidFill>
                  <a:srgbClr val="CC0000"/>
                </a:solidFill>
                <a:latin typeface="Times New Roman" pitchFamily="18" charset="0"/>
                <a:cs typeface="Times New Roman" pitchFamily="18" charset="0"/>
              </a:rPr>
              <a:t>b. Địa hình được nâng lên tạo thành nhiều bậc</a:t>
            </a:r>
          </a:p>
        </p:txBody>
      </p:sp>
      <p:pic>
        <p:nvPicPr>
          <p:cNvPr id="5" name="Picture 4">
            <a:extLst>
              <a:ext uri="{FF2B5EF4-FFF2-40B4-BE49-F238E27FC236}">
                <a16:creationId xmlns:a16="http://schemas.microsoft.com/office/drawing/2014/main" id="{43CD7697-4FA9-C197-420F-742F13F1ED8D}"/>
              </a:ext>
            </a:extLst>
          </p:cNvPr>
          <p:cNvPicPr>
            <a:picLocks noChangeAspect="1"/>
          </p:cNvPicPr>
          <p:nvPr/>
        </p:nvPicPr>
        <p:blipFill>
          <a:blip r:embed="rId2"/>
          <a:stretch>
            <a:fillRect/>
          </a:stretch>
        </p:blipFill>
        <p:spPr>
          <a:xfrm>
            <a:off x="7747000" y="-4011"/>
            <a:ext cx="6070600" cy="7772400"/>
          </a:xfrm>
          <a:prstGeom prst="rect">
            <a:avLst/>
          </a:prstGeom>
        </p:spPr>
      </p:pic>
      <p:pic>
        <p:nvPicPr>
          <p:cNvPr id="1026" name="Picture 2" descr="Lịch sử và Địa lí 8 Chân trời sáng tạo Bài 2: Đặc điểm địa hình">
            <a:extLst>
              <a:ext uri="{FF2B5EF4-FFF2-40B4-BE49-F238E27FC236}">
                <a16:creationId xmlns:a16="http://schemas.microsoft.com/office/drawing/2014/main" id="{BCF0C153-5078-F8F2-4528-EA0A34665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77470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9896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7D9B8327-214E-5E2C-C186-82FCF8B27E8F}"/>
              </a:ext>
            </a:extLst>
          </p:cNvPr>
          <p:cNvSpPr txBox="1">
            <a:spLocks noChangeArrowheads="1"/>
          </p:cNvSpPr>
          <p:nvPr/>
        </p:nvSpPr>
        <p:spPr bwMode="auto">
          <a:xfrm>
            <a:off x="36945" y="228600"/>
            <a:ext cx="9386455" cy="58477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3200" b="1" dirty="0">
                <a:solidFill>
                  <a:srgbClr val="CC0000"/>
                </a:solidFill>
                <a:latin typeface="Times New Roman" pitchFamily="18" charset="0"/>
                <a:cs typeface="Times New Roman" pitchFamily="18" charset="0"/>
              </a:rPr>
              <a:t>c. </a:t>
            </a:r>
            <a:r>
              <a:rPr lang="vi-VN" sz="3200" b="1" dirty="0">
                <a:solidFill>
                  <a:srgbClr val="CC0000"/>
                </a:solidFill>
                <a:latin typeface="Times New Roman" pitchFamily="18" charset="0"/>
                <a:cs typeface="Times New Roman" pitchFamily="18" charset="0"/>
              </a:rPr>
              <a:t>Địa hình mang tính chất nhiệt đới ẩm gió mùa</a:t>
            </a:r>
            <a:endParaRPr lang="en-US" sz="3200" b="1" dirty="0">
              <a:solidFill>
                <a:srgbClr val="CC0000"/>
              </a:solidFill>
              <a:latin typeface="Times New Roman" pitchFamily="18" charset="0"/>
              <a:cs typeface="Times New Roman" pitchFamily="18" charset="0"/>
            </a:endParaRPr>
          </a:p>
        </p:txBody>
      </p:sp>
      <p:pic>
        <p:nvPicPr>
          <p:cNvPr id="6" name="Picture 2">
            <a:extLst>
              <a:ext uri="{FF2B5EF4-FFF2-40B4-BE49-F238E27FC236}">
                <a16:creationId xmlns:a16="http://schemas.microsoft.com/office/drawing/2014/main" id="{26FE2FE7-3370-5E09-F1ED-DDA5480A3E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45" y="1266182"/>
            <a:ext cx="4814456" cy="383921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9CCA94C8-D825-D844-05D7-70AB95DA7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6606" y="1244953"/>
            <a:ext cx="4311994" cy="3860447"/>
          </a:xfrm>
          <a:prstGeom prst="rect">
            <a:avLst/>
          </a:prstGeom>
          <a:solidFill>
            <a:srgbClr val="FF0000"/>
          </a:solidFill>
          <a:ln>
            <a:solidFill>
              <a:srgbClr val="FF0000"/>
            </a:solidFill>
          </a:ln>
          <a:effectLst/>
        </p:spPr>
      </p:pic>
      <p:sp>
        <p:nvSpPr>
          <p:cNvPr id="8" name="TextBox 7">
            <a:extLst>
              <a:ext uri="{FF2B5EF4-FFF2-40B4-BE49-F238E27FC236}">
                <a16:creationId xmlns:a16="http://schemas.microsoft.com/office/drawing/2014/main" id="{FF018B42-6981-7A2E-132E-6E60FEE60311}"/>
              </a:ext>
            </a:extLst>
          </p:cNvPr>
          <p:cNvSpPr txBox="1"/>
          <p:nvPr/>
        </p:nvSpPr>
        <p:spPr>
          <a:xfrm>
            <a:off x="5118100" y="5437325"/>
            <a:ext cx="3581400" cy="830997"/>
          </a:xfrm>
          <a:prstGeom prst="rect">
            <a:avLst/>
          </a:prstGeom>
          <a:noFill/>
        </p:spPr>
        <p:txBody>
          <a:bodyPr wrap="square" rtlCol="0">
            <a:spAutoFit/>
          </a:bodyPr>
          <a:lstStyle/>
          <a:p>
            <a:r>
              <a:rPr lang="en-US" sz="2400" b="1" dirty="0" err="1">
                <a:latin typeface="Times New Roman" panose="02020603050405020304" pitchFamily="18" charset="0"/>
                <a:ea typeface="Cambria" pitchFamily="18" charset="0"/>
                <a:cs typeface="Times New Roman" panose="02020603050405020304" pitchFamily="18" charset="0"/>
              </a:rPr>
              <a:t>Xói</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mòn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đất</a:t>
            </a:r>
            <a:r>
              <a:rPr lang="en-US" sz="2400" b="1" dirty="0">
                <a:latin typeface="Times New Roman" panose="02020603050405020304" pitchFamily="18" charset="0"/>
                <a:ea typeface="Cambria" pitchFamily="18" charset="0"/>
                <a:cs typeface="Times New Roman" panose="02020603050405020304" pitchFamily="18" charset="0"/>
              </a:rPr>
              <a:t> ở </a:t>
            </a:r>
            <a:r>
              <a:rPr lang="en-US" sz="2400" b="1" dirty="0" err="1">
                <a:latin typeface="Times New Roman" panose="02020603050405020304" pitchFamily="18" charset="0"/>
                <a:ea typeface="Cambria" pitchFamily="18" charset="0"/>
                <a:cs typeface="Times New Roman" panose="02020603050405020304" pitchFamily="18" charset="0"/>
              </a:rPr>
              <a:t>vùng</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núi</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phía</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Bắc</a:t>
            </a:r>
            <a:endParaRPr lang="en-US" sz="2400" b="1" dirty="0">
              <a:latin typeface="Times New Roman" panose="02020603050405020304" pitchFamily="18" charset="0"/>
              <a:ea typeface="Cambria"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D2E90A3-5602-4B4D-3BB1-5DC9B4887302}"/>
              </a:ext>
            </a:extLst>
          </p:cNvPr>
          <p:cNvSpPr txBox="1"/>
          <p:nvPr/>
        </p:nvSpPr>
        <p:spPr>
          <a:xfrm>
            <a:off x="222262" y="5410200"/>
            <a:ext cx="3810000" cy="830997"/>
          </a:xfrm>
          <a:prstGeom prst="rect">
            <a:avLst/>
          </a:prstGeom>
          <a:noFill/>
        </p:spPr>
        <p:txBody>
          <a:bodyPr wrap="square" rtlCol="0">
            <a:spAutoFit/>
          </a:bodyPr>
          <a:lstStyle/>
          <a:p>
            <a:pPr algn="ctr"/>
            <a:r>
              <a:rPr lang="en-US" sz="2400" b="1" dirty="0" err="1">
                <a:latin typeface="Times New Roman" panose="02020603050405020304" pitchFamily="18" charset="0"/>
                <a:ea typeface="Cambria" pitchFamily="18" charset="0"/>
                <a:cs typeface="Times New Roman" panose="02020603050405020304" pitchFamily="18" charset="0"/>
              </a:rPr>
              <a:t>Bồi</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tụ</a:t>
            </a:r>
            <a:r>
              <a:rPr lang="en-US" sz="2400" b="1" dirty="0">
                <a:latin typeface="Times New Roman" panose="02020603050405020304" pitchFamily="18" charset="0"/>
                <a:ea typeface="Cambria" pitchFamily="18" charset="0"/>
                <a:cs typeface="Times New Roman" panose="02020603050405020304" pitchFamily="18" charset="0"/>
              </a:rPr>
              <a:t> ở </a:t>
            </a:r>
            <a:r>
              <a:rPr lang="en-US" sz="2400" b="1" dirty="0" err="1">
                <a:latin typeface="Times New Roman" panose="02020603050405020304" pitchFamily="18" charset="0"/>
                <a:ea typeface="Cambria" pitchFamily="18" charset="0"/>
                <a:cs typeface="Times New Roman" panose="02020603050405020304" pitchFamily="18" charset="0"/>
              </a:rPr>
              <a:t>vùng</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đồng</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bằng</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sông</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Cửu</a:t>
            </a:r>
            <a:r>
              <a:rPr lang="en-US" sz="2400" b="1" dirty="0">
                <a:latin typeface="Times New Roman" panose="02020603050405020304" pitchFamily="18" charset="0"/>
                <a:ea typeface="Cambria" pitchFamily="18" charset="0"/>
                <a:cs typeface="Times New Roman" panose="02020603050405020304" pitchFamily="18" charset="0"/>
              </a:rPr>
              <a:t> Long</a:t>
            </a:r>
          </a:p>
        </p:txBody>
      </p:sp>
      <p:pic>
        <p:nvPicPr>
          <p:cNvPr id="2050" name="Picture 2" descr="Qúa trình hình thành và các dạng địa hình của Cácxtơ - Bắc đẩu">
            <a:extLst>
              <a:ext uri="{FF2B5EF4-FFF2-40B4-BE49-F238E27FC236}">
                <a16:creationId xmlns:a16="http://schemas.microsoft.com/office/drawing/2014/main" id="{EFCC1979-75E8-929F-3200-22E6397A1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8599" y="1224170"/>
            <a:ext cx="4662055" cy="38812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50A105-9163-19B8-F9B5-DE55F9BD8407}"/>
              </a:ext>
            </a:extLst>
          </p:cNvPr>
          <p:cNvSpPr txBox="1"/>
          <p:nvPr/>
        </p:nvSpPr>
        <p:spPr>
          <a:xfrm>
            <a:off x="10337800" y="5400502"/>
            <a:ext cx="2743200" cy="461665"/>
          </a:xfrm>
          <a:prstGeom prst="rect">
            <a:avLst/>
          </a:prstGeom>
          <a:noFill/>
        </p:spPr>
        <p:txBody>
          <a:bodyPr wrap="square" rtlCol="0">
            <a:spAutoFit/>
          </a:bodyPr>
          <a:lstStyle/>
          <a:p>
            <a:r>
              <a:rPr lang="en-US" sz="2400" b="1" dirty="0" err="1">
                <a:latin typeface="Times New Roman" panose="02020603050405020304" pitchFamily="18" charset="0"/>
                <a:ea typeface="Cambria" pitchFamily="18" charset="0"/>
                <a:cs typeface="Times New Roman" panose="02020603050405020304" pitchFamily="18" charset="0"/>
              </a:rPr>
              <a:t>Địa</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hình</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caxto</a:t>
            </a:r>
            <a:endParaRPr lang="en-US" sz="2400" b="1" dirty="0">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194535308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C3328C9E-9D86-5891-75A2-672FF421753C}"/>
              </a:ext>
            </a:extLst>
          </p:cNvPr>
          <p:cNvSpPr txBox="1">
            <a:spLocks noChangeArrowheads="1"/>
          </p:cNvSpPr>
          <p:nvPr/>
        </p:nvSpPr>
        <p:spPr bwMode="auto">
          <a:xfrm>
            <a:off x="25400" y="274704"/>
            <a:ext cx="6883400" cy="523220"/>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800" b="1" dirty="0">
                <a:solidFill>
                  <a:srgbClr val="CC0000"/>
                </a:solidFill>
                <a:latin typeface="Times New Roman" pitchFamily="18" charset="0"/>
                <a:cs typeface="Times New Roman" pitchFamily="18" charset="0"/>
              </a:rPr>
              <a:t>d</a:t>
            </a:r>
            <a:r>
              <a:rPr lang="vi-VN" sz="2800" b="1" dirty="0">
                <a:solidFill>
                  <a:srgbClr val="CC0000"/>
                </a:solidFill>
                <a:latin typeface="Times New Roman" pitchFamily="18" charset="0"/>
                <a:cs typeface="Times New Roman" pitchFamily="18" charset="0"/>
              </a:rPr>
              <a:t>. Địa hình chịu tác động của con người</a:t>
            </a:r>
            <a:endParaRPr lang="en-US" sz="2800" b="1" dirty="0">
              <a:solidFill>
                <a:srgbClr val="CC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8153D944-CE0D-6743-A31E-302967602E5E}"/>
              </a:ext>
            </a:extLst>
          </p:cNvPr>
          <p:cNvSpPr txBox="1"/>
          <p:nvPr/>
        </p:nvSpPr>
        <p:spPr>
          <a:xfrm>
            <a:off x="5080000" y="5568434"/>
            <a:ext cx="3409937" cy="461665"/>
          </a:xfrm>
          <a:prstGeom prst="rect">
            <a:avLst/>
          </a:prstGeom>
          <a:noFill/>
        </p:spPr>
        <p:txBody>
          <a:bodyPr wrap="square" rtlCol="0">
            <a:spAutoFit/>
          </a:bodyPr>
          <a:lstStyle/>
          <a:p>
            <a:pPr algn="ctr"/>
            <a:r>
              <a:rPr lang="en-US" sz="2400" b="1" dirty="0" err="1">
                <a:latin typeface="Times New Roman" panose="02020603050405020304" pitchFamily="18" charset="0"/>
                <a:ea typeface="Cambria" pitchFamily="18" charset="0"/>
                <a:cs typeface="Times New Roman" panose="02020603050405020304" pitchFamily="18" charset="0"/>
              </a:rPr>
              <a:t>Một</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đoạn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đê</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sông</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Hồng</a:t>
            </a:r>
            <a:endParaRPr lang="en-US" sz="2400" b="1" dirty="0">
              <a:latin typeface="Times New Roman" panose="02020603050405020304" pitchFamily="18" charset="0"/>
              <a:ea typeface="Cambria"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00D48E9-4A9B-345C-28FA-1B0C1AC65E8B}"/>
              </a:ext>
            </a:extLst>
          </p:cNvPr>
          <p:cNvSpPr txBox="1"/>
          <p:nvPr/>
        </p:nvSpPr>
        <p:spPr>
          <a:xfrm>
            <a:off x="203200" y="5549038"/>
            <a:ext cx="3409937" cy="461665"/>
          </a:xfrm>
          <a:prstGeom prst="rect">
            <a:avLst/>
          </a:prstGeom>
          <a:noFill/>
        </p:spPr>
        <p:txBody>
          <a:bodyPr wrap="square" rtlCol="0">
            <a:spAutoFit/>
          </a:bodyPr>
          <a:lstStyle/>
          <a:p>
            <a:pPr algn="ctr"/>
            <a:r>
              <a:rPr lang="en-US" sz="2400" b="1" dirty="0" err="1">
                <a:latin typeface="Times New Roman" panose="02020603050405020304" pitchFamily="18" charset="0"/>
                <a:ea typeface="Cambria" pitchFamily="18" charset="0"/>
                <a:cs typeface="Times New Roman" panose="02020603050405020304" pitchFamily="18" charset="0"/>
              </a:rPr>
              <a:t>Đập</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thủy</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điện</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Hòa</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Bình</a:t>
            </a:r>
            <a:endParaRPr lang="en-US" sz="2400" b="1" dirty="0">
              <a:latin typeface="Times New Roman" panose="02020603050405020304" pitchFamily="18" charset="0"/>
              <a:ea typeface="Cambria"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C20CBEBF-8932-89CD-DD9B-4AD55D5ADC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2215" y="934652"/>
            <a:ext cx="4473172" cy="4323148"/>
          </a:xfrm>
          <a:prstGeom prst="rect">
            <a:avLst/>
          </a:prstGeom>
          <a:solidFill>
            <a:srgbClr val="FF0000"/>
          </a:solidFill>
          <a:ln>
            <a:solidFill>
              <a:srgbClr val="FF0000"/>
            </a:solidFill>
          </a:ln>
          <a:effectLst/>
        </p:spPr>
      </p:pic>
      <p:pic>
        <p:nvPicPr>
          <p:cNvPr id="8" name="Picture 4">
            <a:extLst>
              <a:ext uri="{FF2B5EF4-FFF2-40B4-BE49-F238E27FC236}">
                <a16:creationId xmlns:a16="http://schemas.microsoft.com/office/drawing/2014/main" id="{079F2925-5EAD-B86F-8C24-6FAA506E0E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 y="913274"/>
            <a:ext cx="4646815" cy="4344526"/>
          </a:xfrm>
          <a:prstGeom prst="rect">
            <a:avLst/>
          </a:prstGeom>
          <a:solidFill>
            <a:srgbClr val="FF0000"/>
          </a:solidFill>
          <a:ln>
            <a:solidFill>
              <a:srgbClr val="FF0000"/>
            </a:solidFill>
          </a:ln>
          <a:effectLst/>
        </p:spPr>
      </p:pic>
      <p:pic>
        <p:nvPicPr>
          <p:cNvPr id="3074" name="Picture 2" descr="Thông hầm Đèo Cả nối 2 tỉnh Phú Yên, Khánh Hòa">
            <a:extLst>
              <a:ext uri="{FF2B5EF4-FFF2-40B4-BE49-F238E27FC236}">
                <a16:creationId xmlns:a16="http://schemas.microsoft.com/office/drawing/2014/main" id="{DC4F29E5-605C-0F12-99F6-6BBE618E7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4142" y="913274"/>
            <a:ext cx="4668057" cy="43231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5A5A06-BFBE-8471-4482-B0EFC5111485}"/>
              </a:ext>
            </a:extLst>
          </p:cNvPr>
          <p:cNvSpPr txBox="1"/>
          <p:nvPr/>
        </p:nvSpPr>
        <p:spPr>
          <a:xfrm>
            <a:off x="9575800" y="5568434"/>
            <a:ext cx="3409937" cy="461665"/>
          </a:xfrm>
          <a:prstGeom prst="rect">
            <a:avLst/>
          </a:prstGeom>
          <a:noFill/>
        </p:spPr>
        <p:txBody>
          <a:bodyPr wrap="square" rtlCol="0">
            <a:spAutoFit/>
          </a:bodyPr>
          <a:lstStyle/>
          <a:p>
            <a:pPr algn="ctr"/>
            <a:r>
              <a:rPr lang="en-US" sz="2400" b="1" dirty="0" err="1">
                <a:latin typeface="Times New Roman" panose="02020603050405020304" pitchFamily="18" charset="0"/>
                <a:ea typeface="Cambria" pitchFamily="18" charset="0"/>
                <a:cs typeface="Times New Roman" panose="02020603050405020304" pitchFamily="18" charset="0"/>
              </a:rPr>
              <a:t>Hầm</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đèo</a:t>
            </a:r>
            <a:r>
              <a:rPr lang="en-US" sz="2400" b="1" dirty="0">
                <a:latin typeface="Times New Roman" panose="02020603050405020304" pitchFamily="18" charset="0"/>
                <a:ea typeface="Cambria" pitchFamily="18" charset="0"/>
                <a:cs typeface="Times New Roman" panose="02020603050405020304" pitchFamily="18" charset="0"/>
              </a:rPr>
              <a:t> </a:t>
            </a:r>
            <a:r>
              <a:rPr lang="en-US" sz="2400" b="1" dirty="0" err="1">
                <a:latin typeface="Times New Roman" panose="02020603050405020304" pitchFamily="18" charset="0"/>
                <a:ea typeface="Cambria" pitchFamily="18" charset="0"/>
                <a:cs typeface="Times New Roman" panose="02020603050405020304" pitchFamily="18" charset="0"/>
              </a:rPr>
              <a:t>Cả</a:t>
            </a:r>
            <a:endParaRPr lang="en-US" sz="2400" b="1" dirty="0">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262517974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32F363-86A6-91E2-530C-E52F5B02BC68}"/>
              </a:ext>
            </a:extLst>
          </p:cNvPr>
          <p:cNvPicPr>
            <a:picLocks noChangeAspect="1"/>
          </p:cNvPicPr>
          <p:nvPr/>
        </p:nvPicPr>
        <p:blipFill>
          <a:blip r:embed="rId2"/>
          <a:stretch>
            <a:fillRect/>
          </a:stretch>
        </p:blipFill>
        <p:spPr>
          <a:xfrm>
            <a:off x="3022600" y="0"/>
            <a:ext cx="7366000" cy="7772400"/>
          </a:xfrm>
          <a:prstGeom prst="rect">
            <a:avLst/>
          </a:prstGeom>
        </p:spPr>
      </p:pic>
    </p:spTree>
    <p:extLst>
      <p:ext uri="{BB962C8B-B14F-4D97-AF65-F5344CB8AC3E}">
        <p14:creationId xmlns:p14="http://schemas.microsoft.com/office/powerpoint/2010/main" val="269294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C5842A-20D4-C3CB-E441-5D5F217AE2DC}"/>
              </a:ext>
            </a:extLst>
          </p:cNvPr>
          <p:cNvSpPr txBox="1">
            <a:spLocks/>
          </p:cNvSpPr>
          <p:nvPr/>
        </p:nvSpPr>
        <p:spPr>
          <a:xfrm>
            <a:off x="2641600" y="148390"/>
            <a:ext cx="7620000" cy="824802"/>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ĐẶC ĐIỂM ĐỊA HÌNH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vi-VN" sz="32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722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8598D29-EB18-4AC2-8C5A-EC8468A57A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443231" y="228599"/>
            <a:ext cx="6322856" cy="649094"/>
          </a:xfrm>
          <a:prstGeom prst="roundRect">
            <a:avLst>
              <a:gd name="adj" fmla="val 2792"/>
            </a:avLst>
          </a:prstGeom>
          <a:blipFill>
            <a:blip r:embed="rId3"/>
            <a:stretch>
              <a:fillRect/>
            </a:stretch>
          </a:blipFill>
          <a:ln>
            <a:noFill/>
          </a:ln>
          <a:effectLst/>
        </p:spPr>
      </p:pic>
      <p:sp>
        <p:nvSpPr>
          <p:cNvPr id="5" name="Rounded Rectangle 28">
            <a:extLst>
              <a:ext uri="{FF2B5EF4-FFF2-40B4-BE49-F238E27FC236}">
                <a16:creationId xmlns:a16="http://schemas.microsoft.com/office/drawing/2014/main" id="{A3B1C2B5-3AD5-437D-A550-338A25FE2C81}"/>
              </a:ext>
            </a:extLst>
          </p:cNvPr>
          <p:cNvSpPr/>
          <p:nvPr/>
        </p:nvSpPr>
        <p:spPr>
          <a:xfrm>
            <a:off x="431800" y="164432"/>
            <a:ext cx="6858000" cy="649094"/>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6" name="Rounded Rectangle 32">
            <a:extLst>
              <a:ext uri="{FF2B5EF4-FFF2-40B4-BE49-F238E27FC236}">
                <a16:creationId xmlns:a16="http://schemas.microsoft.com/office/drawing/2014/main" id="{E3909E2C-9EF2-4C15-8E25-08AD6F074671}"/>
              </a:ext>
            </a:extLst>
          </p:cNvPr>
          <p:cNvSpPr/>
          <p:nvPr/>
        </p:nvSpPr>
        <p:spPr>
          <a:xfrm>
            <a:off x="523666" y="285413"/>
            <a:ext cx="392088" cy="524222"/>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75" b="1" dirty="0">
                <a:effectLst>
                  <a:outerShdw blurRad="38100" dist="38100" dir="2700000" algn="tl">
                    <a:srgbClr val="000000">
                      <a:alpha val="43137"/>
                    </a:srgbClr>
                  </a:outerShdw>
                </a:effectLst>
                <a:latin typeface="Cambria" pitchFamily="18" charset="0"/>
              </a:rPr>
              <a:t>2</a:t>
            </a:r>
          </a:p>
        </p:txBody>
      </p:sp>
      <p:sp>
        <p:nvSpPr>
          <p:cNvPr id="7" name="Title 1">
            <a:extLst>
              <a:ext uri="{FF2B5EF4-FFF2-40B4-BE49-F238E27FC236}">
                <a16:creationId xmlns:a16="http://schemas.microsoft.com/office/drawing/2014/main" id="{A19DCCBE-52F2-4591-98D7-12B73FD27CC9}"/>
              </a:ext>
            </a:extLst>
          </p:cNvPr>
          <p:cNvSpPr txBox="1">
            <a:spLocks/>
          </p:cNvSpPr>
          <p:nvPr/>
        </p:nvSpPr>
        <p:spPr>
          <a:xfrm>
            <a:off x="1001641" y="106617"/>
            <a:ext cx="5907159" cy="628099"/>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err="1">
                <a:solidFill>
                  <a:srgbClr val="0D30DD"/>
                </a:solidFill>
                <a:latin typeface="Times New Roman" panose="02020603050405020304" pitchFamily="18" charset="0"/>
                <a:cs typeface="Times New Roman" panose="02020603050405020304" pitchFamily="18" charset="0"/>
              </a:rPr>
              <a:t>Đặc</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điểm</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các</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khu</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vực</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địa</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hình</a:t>
            </a:r>
            <a:endParaRPr lang="en-US" sz="3200" b="1" dirty="0">
              <a:solidFill>
                <a:srgbClr val="0D30DD"/>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1C4926E1-D27B-4D44-9A86-873BE7B338D3}"/>
              </a:ext>
            </a:extLst>
          </p:cNvPr>
          <p:cNvSpPr txBox="1">
            <a:spLocks/>
          </p:cNvSpPr>
          <p:nvPr/>
        </p:nvSpPr>
        <p:spPr>
          <a:xfrm>
            <a:off x="5017177" y="1912403"/>
            <a:ext cx="4330023"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FF0000"/>
                </a:solidFill>
                <a:highlight>
                  <a:srgbClr val="FFFF00"/>
                </a:highlight>
                <a:latin typeface="Times New Roman" panose="02020603050405020304" pitchFamily="18" charset="0"/>
                <a:cs typeface="Times New Roman" panose="02020603050405020304" pitchFamily="18" charset="0"/>
              </a:rPr>
              <a:t>THẢO LUẬN NHÓM: 5’</a:t>
            </a:r>
          </a:p>
        </p:txBody>
      </p:sp>
      <p:sp>
        <p:nvSpPr>
          <p:cNvPr id="11" name="TextBox 10">
            <a:extLst>
              <a:ext uri="{FF2B5EF4-FFF2-40B4-BE49-F238E27FC236}">
                <a16:creationId xmlns:a16="http://schemas.microsoft.com/office/drawing/2014/main" id="{C4E266E5-BB95-48DA-A20B-EAC493D17C3A}"/>
              </a:ext>
            </a:extLst>
          </p:cNvPr>
          <p:cNvSpPr txBox="1"/>
          <p:nvPr/>
        </p:nvSpPr>
        <p:spPr>
          <a:xfrm>
            <a:off x="702623" y="2667000"/>
            <a:ext cx="1998090"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rPr>
              <a:t> 1, 2 </a:t>
            </a:r>
            <a:endParaRPr lang="en-US" sz="2800" b="1" dirty="0">
              <a:solidFill>
                <a:srgbClr val="FF0000"/>
              </a:solidFill>
            </a:endParaRPr>
          </a:p>
        </p:txBody>
      </p:sp>
      <p:graphicFrame>
        <p:nvGraphicFramePr>
          <p:cNvPr id="12" name="Table 11">
            <a:extLst>
              <a:ext uri="{FF2B5EF4-FFF2-40B4-BE49-F238E27FC236}">
                <a16:creationId xmlns:a16="http://schemas.microsoft.com/office/drawing/2014/main" id="{4D45DFB2-A1F5-47D2-A0F1-B99D33224C5D}"/>
              </a:ext>
            </a:extLst>
          </p:cNvPr>
          <p:cNvGraphicFramePr>
            <a:graphicFrameLocks noGrp="1"/>
          </p:cNvGraphicFramePr>
          <p:nvPr>
            <p:extLst>
              <p:ext uri="{D42A27DB-BD31-4B8C-83A1-F6EECF244321}">
                <p14:modId xmlns:p14="http://schemas.microsoft.com/office/powerpoint/2010/main" val="3825858061"/>
              </p:ext>
            </p:extLst>
          </p:nvPr>
        </p:nvGraphicFramePr>
        <p:xfrm>
          <a:off x="76538" y="3655476"/>
          <a:ext cx="6171862" cy="1706880"/>
        </p:xfrm>
        <a:graphic>
          <a:graphicData uri="http://schemas.openxmlformats.org/drawingml/2006/table">
            <a:tbl>
              <a:tblPr firstRow="1" firstCol="1" bandRow="1">
                <a:tableStyleId>{5C22544A-7EE6-4342-B048-85BDC9FD1C3A}</a:tableStyleId>
              </a:tblPr>
              <a:tblGrid>
                <a:gridCol w="2114439">
                  <a:extLst>
                    <a:ext uri="{9D8B030D-6E8A-4147-A177-3AD203B41FA5}">
                      <a16:colId xmlns:a16="http://schemas.microsoft.com/office/drawing/2014/main" val="531099343"/>
                    </a:ext>
                  </a:extLst>
                </a:gridCol>
                <a:gridCol w="1445839">
                  <a:extLst>
                    <a:ext uri="{9D8B030D-6E8A-4147-A177-3AD203B41FA5}">
                      <a16:colId xmlns:a16="http://schemas.microsoft.com/office/drawing/2014/main" val="3774427142"/>
                    </a:ext>
                  </a:extLst>
                </a:gridCol>
                <a:gridCol w="2611584">
                  <a:extLst>
                    <a:ext uri="{9D8B030D-6E8A-4147-A177-3AD203B41FA5}">
                      <a16:colId xmlns:a16="http://schemas.microsoft.com/office/drawing/2014/main" val="985687766"/>
                    </a:ext>
                  </a:extLst>
                </a:gridCol>
              </a:tblGrid>
              <a:tr h="243840">
                <a:tc>
                  <a:txBody>
                    <a:bodyPr/>
                    <a:lstStyle/>
                    <a:p>
                      <a:pPr algn="ctr">
                        <a:spcBef>
                          <a:spcPts val="300"/>
                        </a:spcBef>
                      </a:pPr>
                      <a:r>
                        <a:rPr lang="en-US" sz="2800">
                          <a:effectLst/>
                          <a:latin typeface="Times New Roman" panose="02020603050405020304" pitchFamily="18" charset="0"/>
                          <a:cs typeface="Times New Roman" panose="02020603050405020304" pitchFamily="18" charset="0"/>
                        </a:rPr>
                        <a:t>Khu vực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800">
                          <a:effectLst/>
                          <a:latin typeface="Times New Roman" panose="02020603050405020304" pitchFamily="18" charset="0"/>
                          <a:cs typeface="Times New Roman" panose="02020603050405020304" pitchFamily="18" charset="0"/>
                        </a:rPr>
                        <a:t>Phạm vi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26031384"/>
                  </a:ext>
                </a:extLst>
              </a:tr>
              <a:tr h="392430">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Đông Bắc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3844837"/>
                  </a:ext>
                </a:extLst>
              </a:tr>
              <a:tr h="368300">
                <a:tc>
                  <a:txBody>
                    <a:bodyPr/>
                    <a:lstStyle/>
                    <a:p>
                      <a:pPr algn="just">
                        <a:spcBef>
                          <a:spcPts val="300"/>
                        </a:spcBef>
                      </a:pPr>
                      <a:r>
                        <a:rPr lang="en-US" sz="2800" dirty="0" err="1">
                          <a:effectLst/>
                          <a:latin typeface="Times New Roman" panose="02020603050405020304" pitchFamily="18" charset="0"/>
                          <a:cs typeface="Times New Roman" panose="02020603050405020304" pitchFamily="18" charset="0"/>
                        </a:rPr>
                        <a:t>Tây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7675544"/>
                  </a:ext>
                </a:extLst>
              </a:tr>
            </a:tbl>
          </a:graphicData>
        </a:graphic>
      </p:graphicFrame>
      <p:sp>
        <p:nvSpPr>
          <p:cNvPr id="13" name="Rectangle 1">
            <a:extLst>
              <a:ext uri="{FF2B5EF4-FFF2-40B4-BE49-F238E27FC236}">
                <a16:creationId xmlns:a16="http://schemas.microsoft.com/office/drawing/2014/main" id="{88F0E067-602F-4441-B15D-A04116F6BE4C}"/>
              </a:ext>
            </a:extLst>
          </p:cNvPr>
          <p:cNvSpPr>
            <a:spLocks noChangeArrowheads="1"/>
          </p:cNvSpPr>
          <p:nvPr/>
        </p:nvSpPr>
        <p:spPr bwMode="auto">
          <a:xfrm>
            <a:off x="0" y="3074441"/>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khu</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vực</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Tây</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kumimoji="0" lang="en-US" altLang="en-US" sz="2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1A54908-44AD-441C-A9AE-053B7CEE6357}"/>
              </a:ext>
            </a:extLst>
          </p:cNvPr>
          <p:cNvSpPr txBox="1"/>
          <p:nvPr/>
        </p:nvSpPr>
        <p:spPr>
          <a:xfrm>
            <a:off x="9042400" y="2686407"/>
            <a:ext cx="1904999"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rPr>
              <a:t> 3, 4 </a:t>
            </a:r>
            <a:endParaRPr lang="en-US" sz="2800" b="1" dirty="0">
              <a:solidFill>
                <a:srgbClr val="FF0000"/>
              </a:solidFill>
            </a:endParaRPr>
          </a:p>
        </p:txBody>
      </p:sp>
      <p:sp>
        <p:nvSpPr>
          <p:cNvPr id="17" name="TextBox 16">
            <a:extLst>
              <a:ext uri="{FF2B5EF4-FFF2-40B4-BE49-F238E27FC236}">
                <a16:creationId xmlns:a16="http://schemas.microsoft.com/office/drawing/2014/main" id="{3AF75A5F-11A4-49B0-BCF4-07BC81B44587}"/>
              </a:ext>
            </a:extLst>
          </p:cNvPr>
          <p:cNvSpPr txBox="1"/>
          <p:nvPr/>
        </p:nvSpPr>
        <p:spPr>
          <a:xfrm>
            <a:off x="6908800" y="3063240"/>
            <a:ext cx="5791200"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rPr>
              <a:t>So </a:t>
            </a:r>
            <a:r>
              <a:rPr lang="en-US" sz="2800" b="1" dirty="0" err="1">
                <a:effectLst/>
                <a:latin typeface="Times New Roman" panose="02020603050405020304" pitchFamily="18" charset="0"/>
                <a:ea typeface="Times New Roman" panose="02020603050405020304" pitchFamily="18" charset="0"/>
              </a:rPr>
              <a:t>sánh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vực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Bắc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Sơn</a:t>
            </a:r>
            <a:r>
              <a:rPr lang="en-US" sz="2800" b="1" dirty="0">
                <a:effectLst/>
                <a:latin typeface="Times New Roman" panose="02020603050405020304" pitchFamily="18" charset="0"/>
                <a:ea typeface="Times New Roman" panose="02020603050405020304" pitchFamily="18" charset="0"/>
              </a:rPr>
              <a:t> Nam:</a:t>
            </a:r>
          </a:p>
        </p:txBody>
      </p:sp>
      <p:graphicFrame>
        <p:nvGraphicFramePr>
          <p:cNvPr id="18" name="Table 17">
            <a:extLst>
              <a:ext uri="{FF2B5EF4-FFF2-40B4-BE49-F238E27FC236}">
                <a16:creationId xmlns:a16="http://schemas.microsoft.com/office/drawing/2014/main" id="{E3BEFC18-C4B2-4F1B-94BF-E046F97551AA}"/>
              </a:ext>
            </a:extLst>
          </p:cNvPr>
          <p:cNvGraphicFramePr>
            <a:graphicFrameLocks noGrp="1"/>
          </p:cNvGraphicFramePr>
          <p:nvPr>
            <p:extLst>
              <p:ext uri="{D42A27DB-BD31-4B8C-83A1-F6EECF244321}">
                <p14:modId xmlns:p14="http://schemas.microsoft.com/office/powerpoint/2010/main" val="1673700886"/>
              </p:ext>
            </p:extLst>
          </p:nvPr>
        </p:nvGraphicFramePr>
        <p:xfrm>
          <a:off x="6680200" y="3977640"/>
          <a:ext cx="6934200" cy="1584960"/>
        </p:xfrm>
        <a:graphic>
          <a:graphicData uri="http://schemas.openxmlformats.org/drawingml/2006/table">
            <a:tbl>
              <a:tblPr firstRow="1" firstCol="1" bandRow="1">
                <a:tableStyleId>{5C22544A-7EE6-4342-B048-85BDC9FD1C3A}</a:tableStyleId>
              </a:tblPr>
              <a:tblGrid>
                <a:gridCol w="2716491">
                  <a:extLst>
                    <a:ext uri="{9D8B030D-6E8A-4147-A177-3AD203B41FA5}">
                      <a16:colId xmlns:a16="http://schemas.microsoft.com/office/drawing/2014/main" val="1793535160"/>
                    </a:ext>
                  </a:extLst>
                </a:gridCol>
                <a:gridCol w="1474509">
                  <a:extLst>
                    <a:ext uri="{9D8B030D-6E8A-4147-A177-3AD203B41FA5}">
                      <a16:colId xmlns:a16="http://schemas.microsoft.com/office/drawing/2014/main" val="1086363550"/>
                    </a:ext>
                  </a:extLst>
                </a:gridCol>
                <a:gridCol w="2743200">
                  <a:extLst>
                    <a:ext uri="{9D8B030D-6E8A-4147-A177-3AD203B41FA5}">
                      <a16:colId xmlns:a16="http://schemas.microsoft.com/office/drawing/2014/main" val="2683895567"/>
                    </a:ext>
                  </a:extLst>
                </a:gridCol>
              </a:tblGrid>
              <a:tr h="234950">
                <a:tc>
                  <a:txBody>
                    <a:bodyPr/>
                    <a:lstStyle/>
                    <a:p>
                      <a:pPr algn="ctr">
                        <a:spcBef>
                          <a:spcPts val="300"/>
                        </a:spcBef>
                      </a:pPr>
                      <a:r>
                        <a:rPr lang="en-US" sz="2600">
                          <a:effectLst/>
                          <a:latin typeface="Times New Roman" panose="02020603050405020304" pitchFamily="18" charset="0"/>
                          <a:cs typeface="Times New Roman" panose="02020603050405020304" pitchFamily="18" charset="0"/>
                        </a:rPr>
                        <a:t>Khu vực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600">
                          <a:effectLst/>
                          <a:latin typeface="Times New Roman" panose="02020603050405020304" pitchFamily="18" charset="0"/>
                          <a:cs typeface="Times New Roman" panose="02020603050405020304" pitchFamily="18" charset="0"/>
                        </a:rPr>
                        <a:t>Phạm vi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600" dirty="0" err="1">
                          <a:effectLst/>
                          <a:latin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thái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7957493"/>
                  </a:ext>
                </a:extLst>
              </a:tr>
              <a:tr h="377825">
                <a:tc>
                  <a:txBody>
                    <a:bodyPr/>
                    <a:lstStyle/>
                    <a:p>
                      <a:pPr algn="just">
                        <a:spcBef>
                          <a:spcPts val="300"/>
                        </a:spcBef>
                      </a:pPr>
                      <a:r>
                        <a:rPr lang="en-US" sz="2600">
                          <a:effectLst/>
                          <a:latin typeface="Times New Roman" panose="02020603050405020304" pitchFamily="18" charset="0"/>
                          <a:cs typeface="Times New Roman" panose="02020603050405020304" pitchFamily="18" charset="0"/>
                        </a:rPr>
                        <a:t>Trường Sơn Bắc</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7421020"/>
                  </a:ext>
                </a:extLst>
              </a:tr>
              <a:tr h="354965">
                <a:tc>
                  <a:txBody>
                    <a:bodyPr/>
                    <a:lstStyle/>
                    <a:p>
                      <a:pPr algn="just">
                        <a:spcBef>
                          <a:spcPts val="300"/>
                        </a:spcBef>
                      </a:pPr>
                      <a:r>
                        <a:rPr lang="en-US" sz="2600">
                          <a:effectLst/>
                          <a:latin typeface="Times New Roman" panose="02020603050405020304" pitchFamily="18" charset="0"/>
                          <a:cs typeface="Times New Roman" panose="02020603050405020304" pitchFamily="18" charset="0"/>
                        </a:rPr>
                        <a:t>Trường Sơn Nam</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00109535"/>
                  </a:ext>
                </a:extLst>
              </a:tr>
            </a:tbl>
          </a:graphicData>
        </a:graphic>
      </p:graphicFrame>
      <p:sp>
        <p:nvSpPr>
          <p:cNvPr id="19" name="Title 1">
            <a:extLst>
              <a:ext uri="{FF2B5EF4-FFF2-40B4-BE49-F238E27FC236}">
                <a16:creationId xmlns:a16="http://schemas.microsoft.com/office/drawing/2014/main" id="{92B432AF-2E7A-437F-9436-E3A3F31A2CE0}"/>
              </a:ext>
            </a:extLst>
          </p:cNvPr>
          <p:cNvSpPr txBox="1">
            <a:spLocks/>
          </p:cNvSpPr>
          <p:nvPr/>
        </p:nvSpPr>
        <p:spPr>
          <a:xfrm>
            <a:off x="602420" y="1168310"/>
            <a:ext cx="3563179"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latin typeface="Times New Roman" panose="02020603050405020304" pitchFamily="18" charset="0"/>
                <a:cs typeface="Times New Roman" panose="02020603050405020304" pitchFamily="18" charset="0"/>
              </a:rPr>
              <a:t>a. </a:t>
            </a:r>
            <a:r>
              <a:rPr lang="en-US" sz="3200" b="1" dirty="0" err="1">
                <a:solidFill>
                  <a:srgbClr val="0D30DD"/>
                </a:solidFill>
                <a:latin typeface="Times New Roman" panose="02020603050405020304" pitchFamily="18" charset="0"/>
                <a:cs typeface="Times New Roman" panose="02020603050405020304" pitchFamily="18" charset="0"/>
              </a:rPr>
              <a:t>Địa</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hình</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đồi</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núi</a:t>
            </a:r>
            <a:endParaRPr lang="en-US" sz="32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908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heel(1)">
                                      <p:cBhvr>
                                        <p:cTn id="32" dur="2000"/>
                                        <p:tgtEl>
                                          <p:spTgt spid="13"/>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heel(1)">
                                      <p:cBhvr>
                                        <p:cTn id="35" dur="2000"/>
                                        <p:tgtEl>
                                          <p:spTgt spid="11"/>
                                        </p:tgtEl>
                                      </p:cBhvr>
                                    </p:animEffect>
                                  </p:childTnLst>
                                </p:cTn>
                              </p:par>
                              <p:par>
                                <p:cTn id="36" presetID="21" presetClass="entr" presetSubtype="1"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par>
                                <p:cTn id="45" presetID="21" presetClass="entr" presetSubtype="1"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11" grpId="0"/>
      <p:bldP spid="13" grpId="0"/>
      <p:bldP spid="15" grpId="0"/>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E7B58D-10D8-40C4-AC1D-08169EECEF5C}"/>
              </a:ext>
            </a:extLst>
          </p:cNvPr>
          <p:cNvPicPr>
            <a:picLocks noChangeAspect="1"/>
          </p:cNvPicPr>
          <p:nvPr/>
        </p:nvPicPr>
        <p:blipFill>
          <a:blip r:embed="rId2"/>
          <a:stretch>
            <a:fillRect/>
          </a:stretch>
        </p:blipFill>
        <p:spPr>
          <a:xfrm>
            <a:off x="0" y="0"/>
            <a:ext cx="6070600" cy="7772400"/>
          </a:xfrm>
          <a:prstGeom prst="rect">
            <a:avLst/>
          </a:prstGeom>
        </p:spPr>
      </p:pic>
      <p:pic>
        <p:nvPicPr>
          <p:cNvPr id="7" name="Picture 6">
            <a:extLst>
              <a:ext uri="{FF2B5EF4-FFF2-40B4-BE49-F238E27FC236}">
                <a16:creationId xmlns:a16="http://schemas.microsoft.com/office/drawing/2014/main" id="{0390DD84-8BC1-4B86-83AA-3CFAC4F45575}"/>
              </a:ext>
            </a:extLst>
          </p:cNvPr>
          <p:cNvPicPr>
            <a:picLocks noChangeAspect="1"/>
          </p:cNvPicPr>
          <p:nvPr/>
        </p:nvPicPr>
        <p:blipFill>
          <a:blip r:embed="rId3"/>
          <a:stretch>
            <a:fillRect/>
          </a:stretch>
        </p:blipFill>
        <p:spPr>
          <a:xfrm>
            <a:off x="6070600" y="0"/>
            <a:ext cx="8280400" cy="7772400"/>
          </a:xfrm>
          <a:prstGeom prst="rect">
            <a:avLst/>
          </a:prstGeom>
        </p:spPr>
      </p:pic>
    </p:spTree>
    <p:extLst>
      <p:ext uri="{BB962C8B-B14F-4D97-AF65-F5344CB8AC3E}">
        <p14:creationId xmlns:p14="http://schemas.microsoft.com/office/powerpoint/2010/main" val="49153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par>
                                <p:cTn id="8" presetID="6" presetClass="entr" presetSubtype="32"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out)">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E96308A-7602-4A6F-9DB3-1652C388F67C}"/>
              </a:ext>
            </a:extLst>
          </p:cNvPr>
          <p:cNvGraphicFramePr>
            <a:graphicFrameLocks noGrp="1"/>
          </p:cNvGraphicFramePr>
          <p:nvPr>
            <p:extLst>
              <p:ext uri="{D42A27DB-BD31-4B8C-83A1-F6EECF244321}">
                <p14:modId xmlns:p14="http://schemas.microsoft.com/office/powerpoint/2010/main" val="1680236340"/>
              </p:ext>
            </p:extLst>
          </p:nvPr>
        </p:nvGraphicFramePr>
        <p:xfrm>
          <a:off x="0" y="1"/>
          <a:ext cx="7289800" cy="7864186"/>
        </p:xfrm>
        <a:graphic>
          <a:graphicData uri="http://schemas.openxmlformats.org/drawingml/2006/table">
            <a:tbl>
              <a:tblPr firstRow="1" firstCol="1" bandRow="1">
                <a:tableStyleId>{5C22544A-7EE6-4342-B048-85BDC9FD1C3A}</a:tableStyleId>
              </a:tblPr>
              <a:tblGrid>
                <a:gridCol w="979940">
                  <a:extLst>
                    <a:ext uri="{9D8B030D-6E8A-4147-A177-3AD203B41FA5}">
                      <a16:colId xmlns:a16="http://schemas.microsoft.com/office/drawing/2014/main" val="1776672795"/>
                    </a:ext>
                  </a:extLst>
                </a:gridCol>
                <a:gridCol w="1290654">
                  <a:extLst>
                    <a:ext uri="{9D8B030D-6E8A-4147-A177-3AD203B41FA5}">
                      <a16:colId xmlns:a16="http://schemas.microsoft.com/office/drawing/2014/main" val="4019122408"/>
                    </a:ext>
                  </a:extLst>
                </a:gridCol>
                <a:gridCol w="5019206">
                  <a:extLst>
                    <a:ext uri="{9D8B030D-6E8A-4147-A177-3AD203B41FA5}">
                      <a16:colId xmlns:a16="http://schemas.microsoft.com/office/drawing/2014/main" val="526725248"/>
                    </a:ext>
                  </a:extLst>
                </a:gridCol>
              </a:tblGrid>
              <a:tr h="893166">
                <a:tc>
                  <a:txBody>
                    <a:bodyPr/>
                    <a:lstStyle/>
                    <a:p>
                      <a:pPr algn="ctr">
                        <a:lnSpc>
                          <a:spcPct val="115000"/>
                        </a:lnSpc>
                        <a:spcAft>
                          <a:spcPts val="1000"/>
                        </a:spcAft>
                      </a:pPr>
                      <a:r>
                        <a:rPr lang="en-US" sz="2600">
                          <a:effectLst/>
                          <a:latin typeface="Times New Roman" panose="02020603050405020304" pitchFamily="18" charset="0"/>
                          <a:cs typeface="Times New Roman" panose="02020603050405020304" pitchFamily="18" charset="0"/>
                        </a:rPr>
                        <a:t>Khu vực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tc>
                  <a:txBody>
                    <a:bodyPr/>
                    <a:lstStyle/>
                    <a:p>
                      <a:pPr algn="ctr">
                        <a:lnSpc>
                          <a:spcPct val="115000"/>
                        </a:lnSpc>
                        <a:spcAft>
                          <a:spcPts val="1000"/>
                        </a:spcAft>
                      </a:pPr>
                      <a:r>
                        <a:rPr lang="en-US" sz="2600" dirty="0" err="1">
                          <a:effectLst/>
                          <a:latin typeface="Times New Roman" panose="02020603050405020304" pitchFamily="18" charset="0"/>
                          <a:cs typeface="Times New Roman" panose="02020603050405020304" pitchFamily="18" charset="0"/>
                        </a:rPr>
                        <a:t>Phạm</a:t>
                      </a:r>
                      <a:r>
                        <a:rPr lang="en-US" sz="2600" dirty="0">
                          <a:effectLst/>
                          <a:latin typeface="Times New Roman" panose="02020603050405020304" pitchFamily="18" charset="0"/>
                          <a:cs typeface="Times New Roman" panose="02020603050405020304" pitchFamily="18" charset="0"/>
                        </a:rPr>
                        <a:t> vi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tc>
                  <a:txBody>
                    <a:bodyPr/>
                    <a:lstStyle/>
                    <a:p>
                      <a:pPr algn="ctr">
                        <a:lnSpc>
                          <a:spcPct val="115000"/>
                        </a:lnSpc>
                        <a:spcAft>
                          <a:spcPts val="1000"/>
                        </a:spcAft>
                      </a:pPr>
                      <a:r>
                        <a:rPr lang="en-US" sz="2600" dirty="0" err="1">
                          <a:effectLst/>
                          <a:latin typeface="Times New Roman" panose="02020603050405020304" pitchFamily="18" charset="0"/>
                          <a:cs typeface="Times New Roman" panose="02020603050405020304" pitchFamily="18" charset="0"/>
                        </a:rPr>
                        <a:t>Đặc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thái</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extLst>
                  <a:ext uri="{0D108BD9-81ED-4DB2-BD59-A6C34878D82A}">
                    <a16:rowId xmlns:a16="http://schemas.microsoft.com/office/drawing/2014/main" val="597042923"/>
                  </a:ext>
                </a:extLst>
              </a:tr>
              <a:tr h="3061432">
                <a:tc>
                  <a:txBody>
                    <a:bodyPr/>
                    <a:lstStyle/>
                    <a:p>
                      <a:pPr algn="just">
                        <a:lnSpc>
                          <a:spcPct val="115000"/>
                        </a:lnSpc>
                        <a:spcAft>
                          <a:spcPts val="1000"/>
                        </a:spcAft>
                      </a:pPr>
                      <a:r>
                        <a:rPr lang="en-US" sz="2600">
                          <a:effectLst/>
                          <a:latin typeface="Times New Roman" panose="02020603050405020304" pitchFamily="18" charset="0"/>
                          <a:cs typeface="Times New Roman" panose="02020603050405020304" pitchFamily="18" charset="0"/>
                        </a:rPr>
                        <a:t>Đông Bắc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tc>
                  <a:txBody>
                    <a:bodyPr/>
                    <a:lstStyle/>
                    <a:p>
                      <a:pPr algn="just">
                        <a:lnSpc>
                          <a:spcPct val="115000"/>
                        </a:lnSpc>
                        <a:spcAft>
                          <a:spcPts val="1000"/>
                        </a:spcAft>
                      </a:pPr>
                      <a:r>
                        <a:rPr lang="en-US" sz="2600">
                          <a:effectLst/>
                          <a:latin typeface="Times New Roman" panose="02020603050405020304" pitchFamily="18" charset="0"/>
                          <a:cs typeface="Times New Roman" panose="02020603050405020304" pitchFamily="18" charset="0"/>
                        </a:rPr>
                        <a:t>Nằm ở tả ngạn sông Hồng.</a:t>
                      </a:r>
                    </a:p>
                    <a:p>
                      <a:pPr algn="just">
                        <a:lnSpc>
                          <a:spcPct val="115000"/>
                        </a:lnSpc>
                        <a:spcAft>
                          <a:spcPts val="10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tc>
                  <a:txBody>
                    <a:bodyPr/>
                    <a:lstStyle/>
                    <a:p>
                      <a:pPr algn="just">
                        <a:lnSpc>
                          <a:spcPct val="115000"/>
                        </a:lnSpc>
                        <a:spcAft>
                          <a:spcPts val="10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yếu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núi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thấp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4 </a:t>
                      </a:r>
                      <a:r>
                        <a:rPr lang="en-US" sz="2600" dirty="0" err="1">
                          <a:effectLst/>
                          <a:latin typeface="Times New Roman" panose="02020603050405020304" pitchFamily="18" charset="0"/>
                          <a:cs typeface="Times New Roman" panose="02020603050405020304" pitchFamily="18" charset="0"/>
                        </a:rPr>
                        <a:t>dãy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núi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cung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Gâm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Bắc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chụm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lại</a:t>
                      </a:r>
                      <a:r>
                        <a:rPr lang="en-US" sz="2600" dirty="0">
                          <a:effectLst/>
                          <a:latin typeface="Times New Roman" panose="02020603050405020304" pitchFamily="18" charset="0"/>
                          <a:cs typeface="Times New Roman" panose="02020603050405020304" pitchFamily="18" charset="0"/>
                        </a:rPr>
                        <a:t> ở Tam </a:t>
                      </a:r>
                      <a:r>
                        <a:rPr lang="en-US" sz="2600" dirty="0" err="1">
                          <a:effectLst/>
                          <a:latin typeface="Times New Roman" panose="02020603050405020304" pitchFamily="18" charset="0"/>
                          <a:cs typeface="Times New Roman" panose="02020603050405020304" pitchFamily="18" charset="0"/>
                        </a:rPr>
                        <a:t>Đảo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Ngoài</a:t>
                      </a:r>
                      <a:r>
                        <a:rPr lang="en-US" sz="2600" dirty="0">
                          <a:effectLst/>
                          <a:latin typeface="Times New Roman" panose="02020603050405020304" pitchFamily="18" charset="0"/>
                          <a:cs typeface="Times New Roman" panose="02020603050405020304" pitchFamily="18" charset="0"/>
                        </a:rPr>
                        <a:t> ra </a:t>
                      </a:r>
                      <a:r>
                        <a:rPr lang="en-US" sz="2600" dirty="0" err="1">
                          <a:effectLst/>
                          <a:latin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địa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cac-xtơ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nguyên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hệ</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vịnh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Hạ</a:t>
                      </a:r>
                      <a:r>
                        <a:rPr lang="en-US" sz="2600" dirty="0">
                          <a:effectLst/>
                          <a:latin typeface="Times New Roman" panose="02020603050405020304" pitchFamily="18" charset="0"/>
                          <a:cs typeface="Times New Roman" panose="02020603050405020304" pitchFamily="18" charset="0"/>
                        </a:rPr>
                        <a:t> Long)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extLst>
                  <a:ext uri="{0D108BD9-81ED-4DB2-BD59-A6C34878D82A}">
                    <a16:rowId xmlns:a16="http://schemas.microsoft.com/office/drawing/2014/main" val="3864383204"/>
                  </a:ext>
                </a:extLst>
              </a:tr>
              <a:tr h="3817800">
                <a:tc>
                  <a:txBody>
                    <a:bodyPr/>
                    <a:lstStyle/>
                    <a:p>
                      <a:pPr algn="just">
                        <a:lnSpc>
                          <a:spcPct val="115000"/>
                        </a:lnSpc>
                        <a:spcBef>
                          <a:spcPts val="600"/>
                        </a:spcBef>
                        <a:spcAft>
                          <a:spcPts val="1000"/>
                        </a:spcAft>
                      </a:pPr>
                      <a:r>
                        <a:rPr lang="en-US" sz="2600">
                          <a:effectLst/>
                          <a:latin typeface="Times New Roman" panose="02020603050405020304" pitchFamily="18" charset="0"/>
                          <a:cs typeface="Times New Roman" panose="02020603050405020304" pitchFamily="18" charset="0"/>
                        </a:rPr>
                        <a:t>Tây Bắc</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tc>
                  <a:txBody>
                    <a:bodyPr/>
                    <a:lstStyle/>
                    <a:p>
                      <a:pPr algn="just">
                        <a:lnSpc>
                          <a:spcPct val="115000"/>
                        </a:lnSpc>
                        <a:spcAft>
                          <a:spcPts val="1000"/>
                        </a:spcAft>
                      </a:pPr>
                      <a:r>
                        <a:rPr lang="en-US" sz="2600">
                          <a:effectLst/>
                          <a:latin typeface="Times New Roman" panose="02020603050405020304" pitchFamily="18" charset="0"/>
                          <a:cs typeface="Times New Roman" panose="02020603050405020304" pitchFamily="18" charset="0"/>
                        </a:rPr>
                        <a:t>Từ hữu ngạn sông Hồng đến sông Cả.</a:t>
                      </a:r>
                    </a:p>
                    <a:p>
                      <a:pPr algn="just">
                        <a:lnSpc>
                          <a:spcPct val="115000"/>
                        </a:lnSpc>
                        <a:spcAft>
                          <a:spcPts val="1000"/>
                        </a:spcAft>
                      </a:pPr>
                      <a:r>
                        <a:rPr lang="en-US"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tc>
                  <a:txBody>
                    <a:bodyPr/>
                    <a:lstStyle/>
                    <a:p>
                      <a:pPr algn="just">
                        <a:lnSpc>
                          <a:spcPct val="115000"/>
                        </a:lnSpc>
                        <a:spcAft>
                          <a:spcPts val="1000"/>
                        </a:spcAft>
                      </a:pPr>
                      <a:r>
                        <a:rPr lang="en-US" sz="2600" dirty="0" err="1">
                          <a:effectLst/>
                          <a:latin typeface="Times New Roman" panose="02020603050405020304" pitchFamily="18" charset="0"/>
                          <a:cs typeface="Times New Roman" panose="02020603050405020304" pitchFamily="18" charset="0"/>
                        </a:rPr>
                        <a:t>Địa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nước</a:t>
                      </a:r>
                      <a:r>
                        <a:rPr lang="en-US" sz="2600" dirty="0">
                          <a:effectLst/>
                          <a:latin typeface="Times New Roman" panose="02020603050405020304" pitchFamily="18" charset="0"/>
                          <a:cs typeface="Times New Roman" panose="02020603050405020304" pitchFamily="18" charset="0"/>
                        </a:rPr>
                        <a:t> ta (</a:t>
                      </a:r>
                      <a:r>
                        <a:rPr lang="en-US" sz="2600" dirty="0" err="1">
                          <a:effectLst/>
                          <a:latin typeface="Times New Roman" panose="02020603050405020304" pitchFamily="18" charset="0"/>
                          <a:cs typeface="Times New Roman" panose="02020603050405020304" pitchFamily="18" charset="0"/>
                        </a:rPr>
                        <a:t>đỉnh</a:t>
                      </a:r>
                      <a:r>
                        <a:rPr lang="en-US" sz="2600" dirty="0">
                          <a:effectLst/>
                          <a:latin typeface="Times New Roman" panose="02020603050405020304" pitchFamily="18" charset="0"/>
                          <a:cs typeface="Times New Roman" panose="02020603050405020304" pitchFamily="18" charset="0"/>
                        </a:rPr>
                        <a:t> Phan-xi-</a:t>
                      </a:r>
                      <a:r>
                        <a:rPr lang="en-US" sz="2600" dirty="0" err="1">
                          <a:effectLst/>
                          <a:latin typeface="Times New Roman" panose="02020603050405020304" pitchFamily="18" charset="0"/>
                          <a:cs typeface="Times New Roman" panose="02020603050405020304" pitchFamily="18" charset="0"/>
                        </a:rPr>
                        <a:t>păng</a:t>
                      </a:r>
                      <a:r>
                        <a:rPr lang="en-US" sz="2600" dirty="0">
                          <a:effectLst/>
                          <a:latin typeface="Times New Roman" panose="02020603050405020304" pitchFamily="18" charset="0"/>
                          <a:cs typeface="Times New Roman" panose="02020603050405020304" pitchFamily="18" charset="0"/>
                        </a:rPr>
                        <a:t> 3147,3m), </a:t>
                      </a:r>
                      <a:r>
                        <a:rPr lang="en-US" sz="2600" dirty="0" err="1">
                          <a:effectLst/>
                          <a:latin typeface="Times New Roman" panose="02020603050405020304" pitchFamily="18" charset="0"/>
                          <a:cs typeface="Times New Roman" panose="02020603050405020304" pitchFamily="18" charset="0"/>
                        </a:rPr>
                        <a:t>với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dãy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núi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lớn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hướng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tây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bắc</a:t>
                      </a:r>
                      <a:r>
                        <a:rPr lang="en-US" sz="2600" dirty="0">
                          <a:effectLst/>
                          <a:latin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cs typeface="Times New Roman" panose="02020603050405020304" pitchFamily="18" charset="0"/>
                        </a:rPr>
                        <a:t>đông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nam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như</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Hoàng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Sơn</a:t>
                      </a:r>
                      <a:r>
                        <a:rPr lang="en-US" sz="2600" dirty="0">
                          <a:effectLst/>
                          <a:latin typeface="Times New Roman" panose="02020603050405020304" pitchFamily="18" charset="0"/>
                          <a:cs typeface="Times New Roman" panose="02020603050405020304" pitchFamily="18" charset="0"/>
                        </a:rPr>
                        <a:t>, Pu </a:t>
                      </a:r>
                      <a:r>
                        <a:rPr lang="en-US" sz="2600" dirty="0" err="1">
                          <a:effectLst/>
                          <a:latin typeface="Times New Roman" panose="02020603050405020304" pitchFamily="18" charset="0"/>
                          <a:cs typeface="Times New Roman" panose="02020603050405020304" pitchFamily="18" charset="0"/>
                        </a:rPr>
                        <a:t>Đen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Đinh</a:t>
                      </a:r>
                      <a:r>
                        <a:rPr lang="en-US" sz="2600" dirty="0">
                          <a:effectLst/>
                          <a:latin typeface="Times New Roman" panose="02020603050405020304" pitchFamily="18" charset="0"/>
                          <a:cs typeface="Times New Roman" panose="02020603050405020304" pitchFamily="18" charset="0"/>
                        </a:rPr>
                        <a:t>, Pu Sam Sao.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vực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dãy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núi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thấp</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nguyên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nguyên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đồng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thung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lũng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7754" marR="57754" marT="0" marB="0"/>
                </a:tc>
                <a:extLst>
                  <a:ext uri="{0D108BD9-81ED-4DB2-BD59-A6C34878D82A}">
                    <a16:rowId xmlns:a16="http://schemas.microsoft.com/office/drawing/2014/main" val="3002743275"/>
                  </a:ext>
                </a:extLst>
              </a:tr>
            </a:tbl>
          </a:graphicData>
        </a:graphic>
      </p:graphicFrame>
      <p:pic>
        <p:nvPicPr>
          <p:cNvPr id="5" name="Picture 4">
            <a:extLst>
              <a:ext uri="{FF2B5EF4-FFF2-40B4-BE49-F238E27FC236}">
                <a16:creationId xmlns:a16="http://schemas.microsoft.com/office/drawing/2014/main" id="{61B65AF4-6B4F-42A0-8004-E7D644B253A7}"/>
              </a:ext>
            </a:extLst>
          </p:cNvPr>
          <p:cNvPicPr>
            <a:picLocks noChangeAspect="1"/>
          </p:cNvPicPr>
          <p:nvPr/>
        </p:nvPicPr>
        <p:blipFill>
          <a:blip r:embed="rId2"/>
          <a:stretch>
            <a:fillRect/>
          </a:stretch>
        </p:blipFill>
        <p:spPr>
          <a:xfrm>
            <a:off x="7304505" y="380999"/>
            <a:ext cx="6513095" cy="5562601"/>
          </a:xfrm>
          <a:prstGeom prst="rect">
            <a:avLst/>
          </a:prstGeom>
        </p:spPr>
      </p:pic>
    </p:spTree>
    <p:extLst>
      <p:ext uri="{BB962C8B-B14F-4D97-AF65-F5344CB8AC3E}">
        <p14:creationId xmlns:p14="http://schemas.microsoft.com/office/powerpoint/2010/main" val="129447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351323-B5B6-4A45-B571-34C5E5D58E9B}"/>
              </a:ext>
            </a:extLst>
          </p:cNvPr>
          <p:cNvSpPr txBox="1"/>
          <p:nvPr/>
        </p:nvSpPr>
        <p:spPr>
          <a:xfrm>
            <a:off x="203200" y="762000"/>
            <a:ext cx="13182600" cy="584775"/>
          </a:xfrm>
          <a:prstGeom prst="rect">
            <a:avLst/>
          </a:prstGeom>
          <a:noFill/>
        </p:spPr>
        <p:txBody>
          <a:bodyPr wrap="square">
            <a:spAutoFit/>
          </a:bodyPr>
          <a:lstStyle/>
          <a:p>
            <a:pPr algn="just"/>
            <a:r>
              <a:rPr lang="en-US" sz="3200" b="1" i="1" dirty="0" err="1">
                <a:latin typeface="Times New Roman" panose="02020603050405020304" pitchFamily="18" charset="0"/>
                <a:ea typeface="Times New Roman" panose="02020603050405020304" pitchFamily="18" charset="0"/>
              </a:rPr>
              <a:t>Gồm</a:t>
            </a:r>
            <a:r>
              <a:rPr lang="en-US" sz="3200" b="1" i="1" dirty="0">
                <a:latin typeface="Times New Roman" panose="02020603050405020304" pitchFamily="18" charset="0"/>
                <a:ea typeface="Times New Roman" panose="02020603050405020304" pitchFamily="18" charset="0"/>
              </a:rPr>
              <a:t> </a:t>
            </a:r>
            <a:r>
              <a:rPr lang="en-US" sz="3200" b="1" i="1" dirty="0">
                <a:effectLst/>
                <a:latin typeface="Times New Roman" panose="02020603050405020304" pitchFamily="18" charset="0"/>
                <a:ea typeface="Times New Roman" panose="02020603050405020304" pitchFamily="18" charset="0"/>
              </a:rPr>
              <a:t>4 </a:t>
            </a:r>
            <a:r>
              <a:rPr lang="en-US" sz="3200" b="1" i="1" dirty="0" err="1">
                <a:effectLst/>
                <a:latin typeface="Times New Roman" panose="02020603050405020304" pitchFamily="18" charset="0"/>
                <a:ea typeface="Times New Roman" panose="02020603050405020304" pitchFamily="18" charset="0"/>
              </a:rPr>
              <a:t>khu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vực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Nam</a:t>
            </a:r>
          </a:p>
        </p:txBody>
      </p:sp>
      <p:sp>
        <p:nvSpPr>
          <p:cNvPr id="6" name="Title 1">
            <a:extLst>
              <a:ext uri="{FF2B5EF4-FFF2-40B4-BE49-F238E27FC236}">
                <a16:creationId xmlns:a16="http://schemas.microsoft.com/office/drawing/2014/main" id="{0C03A9D0-8C04-4C2F-9264-B65F415F2523}"/>
              </a:ext>
            </a:extLst>
          </p:cNvPr>
          <p:cNvSpPr txBox="1">
            <a:spLocks/>
          </p:cNvSpPr>
          <p:nvPr/>
        </p:nvSpPr>
        <p:spPr>
          <a:xfrm>
            <a:off x="2674" y="152400"/>
            <a:ext cx="3392286"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latin typeface="Times New Roman" panose="02020603050405020304" pitchFamily="18" charset="0"/>
                <a:cs typeface="Times New Roman" panose="02020603050405020304" pitchFamily="18" charset="0"/>
              </a:rPr>
              <a:t>a. </a:t>
            </a:r>
            <a:r>
              <a:rPr lang="en-US" sz="3200" b="1" dirty="0" err="1">
                <a:solidFill>
                  <a:srgbClr val="0D30DD"/>
                </a:solidFill>
                <a:latin typeface="Times New Roman" panose="02020603050405020304" pitchFamily="18" charset="0"/>
                <a:cs typeface="Times New Roman" panose="02020603050405020304" pitchFamily="18" charset="0"/>
              </a:rPr>
              <a:t>Địa</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hình</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đồi</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núi</a:t>
            </a:r>
            <a:endParaRPr lang="en-US" sz="3200" b="1" dirty="0">
              <a:solidFill>
                <a:srgbClr val="0D30DD"/>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03D4EA1-9E00-4F22-BC87-537D94E77FB4}"/>
              </a:ext>
            </a:extLst>
          </p:cNvPr>
          <p:cNvSpPr txBox="1"/>
          <p:nvPr/>
        </p:nvSpPr>
        <p:spPr>
          <a:xfrm>
            <a:off x="27246" y="1991185"/>
            <a:ext cx="12748953" cy="2062103"/>
          </a:xfrm>
          <a:prstGeom prst="rect">
            <a:avLst/>
          </a:prstGeom>
          <a:noFill/>
        </p:spPr>
        <p:txBody>
          <a:bodyPr wrap="square">
            <a:spAutoFit/>
          </a:bodyPr>
          <a:lstStyle/>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ở </a:t>
            </a:r>
            <a:r>
              <a:rPr lang="en-US" sz="3200" b="1" dirty="0" err="1">
                <a:latin typeface="Times New Roman" panose="02020603050405020304" pitchFamily="18" charset="0"/>
                <a:ea typeface="Times New Roman" panose="02020603050405020304" pitchFamily="18" charset="0"/>
              </a:rPr>
              <a:t>tả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Hồng</a:t>
            </a:r>
            <a:r>
              <a:rPr lang="en-US" sz="3200" b="1" dirty="0">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đồi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thấp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vòng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cung</a:t>
            </a:r>
            <a:r>
              <a:rPr lang="en-US" sz="3200" b="1" dirty="0">
                <a:latin typeface="Times New Roman" panose="02020603050405020304" pitchFamily="18" charset="0"/>
                <a:ea typeface="Times New Roman" panose="02020603050405020304" pitchFamily="18" charset="0"/>
              </a:rPr>
              <a:t>. </a:t>
            </a:r>
          </a:p>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ở </a:t>
            </a:r>
            <a:r>
              <a:rPr lang="en-US" sz="3200" b="1" dirty="0" err="1">
                <a:effectLst/>
                <a:latin typeface="Times New Roman" panose="02020603050405020304" pitchFamily="18" charset="0"/>
                <a:ea typeface="Times New Roman" panose="02020603050405020304" pitchFamily="18" charset="0"/>
              </a:rPr>
              <a:t>hữu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Hồng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nhất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nước</a:t>
            </a:r>
            <a:r>
              <a:rPr lang="en-US" sz="3200" b="1" dirty="0">
                <a:effectLst/>
                <a:latin typeface="Times New Roman" panose="02020603050405020304" pitchFamily="18" charset="0"/>
                <a:ea typeface="Times New Roman" panose="02020603050405020304" pitchFamily="18" charset="0"/>
              </a:rPr>
              <a:t> ta </a:t>
            </a:r>
            <a:r>
              <a:rPr lang="en-US" sz="3200" b="1" dirty="0" err="1">
                <a:effectLst/>
                <a:latin typeface="Times New Roman" panose="02020603050405020304" pitchFamily="18" charset="0"/>
                <a:ea typeface="Times New Roman" panose="02020603050405020304" pitchFamily="18" charset="0"/>
              </a:rPr>
              <a:t>theo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hướng</a:t>
            </a:r>
            <a:r>
              <a:rPr lang="en-US" sz="3200" b="1" dirty="0">
                <a:effectLst/>
                <a:latin typeface="Times New Roman" panose="02020603050405020304" pitchFamily="18" charset="0"/>
                <a:ea typeface="Times New Roman" panose="02020603050405020304" pitchFamily="18" charset="0"/>
              </a:rPr>
              <a:t> TB-ĐN.</a:t>
            </a:r>
          </a:p>
        </p:txBody>
      </p:sp>
    </p:spTree>
    <p:extLst>
      <p:ext uri="{BB962C8B-B14F-4D97-AF65-F5344CB8AC3E}">
        <p14:creationId xmlns:p14="http://schemas.microsoft.com/office/powerpoint/2010/main" val="64061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9BDDF94-C3C8-4163-C536-412B802020FE}"/>
              </a:ext>
            </a:extLst>
          </p:cNvPr>
          <p:cNvGraphicFramePr>
            <a:graphicFrameLocks noGrp="1"/>
          </p:cNvGraphicFramePr>
          <p:nvPr>
            <p:extLst>
              <p:ext uri="{D42A27DB-BD31-4B8C-83A1-F6EECF244321}">
                <p14:modId xmlns:p14="http://schemas.microsoft.com/office/powerpoint/2010/main" val="3540527593"/>
              </p:ext>
            </p:extLst>
          </p:nvPr>
        </p:nvGraphicFramePr>
        <p:xfrm>
          <a:off x="508000" y="815622"/>
          <a:ext cx="12877800" cy="6956774"/>
        </p:xfrm>
        <a:graphic>
          <a:graphicData uri="http://schemas.openxmlformats.org/drawingml/2006/table">
            <a:tbl>
              <a:tblPr firstRow="1" bandRow="1">
                <a:tableStyleId>{5C22544A-7EE6-4342-B048-85BDC9FD1C3A}</a:tableStyleId>
              </a:tblPr>
              <a:tblGrid>
                <a:gridCol w="4292600">
                  <a:extLst>
                    <a:ext uri="{9D8B030D-6E8A-4147-A177-3AD203B41FA5}">
                      <a16:colId xmlns:a16="http://schemas.microsoft.com/office/drawing/2014/main" val="538683848"/>
                    </a:ext>
                  </a:extLst>
                </a:gridCol>
                <a:gridCol w="5308600">
                  <a:extLst>
                    <a:ext uri="{9D8B030D-6E8A-4147-A177-3AD203B41FA5}">
                      <a16:colId xmlns:a16="http://schemas.microsoft.com/office/drawing/2014/main" val="2230656113"/>
                    </a:ext>
                  </a:extLst>
                </a:gridCol>
                <a:gridCol w="3276600">
                  <a:extLst>
                    <a:ext uri="{9D8B030D-6E8A-4147-A177-3AD203B41FA5}">
                      <a16:colId xmlns:a16="http://schemas.microsoft.com/office/drawing/2014/main" val="1636845085"/>
                    </a:ext>
                  </a:extLst>
                </a:gridCol>
              </a:tblGrid>
              <a:tr h="632434">
                <a:tc>
                  <a:txBody>
                    <a:bodyPr/>
                    <a:lstStyle/>
                    <a:p>
                      <a:pPr algn="ct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a:t>
                      </a:r>
                    </a:p>
                  </a:txBody>
                  <a:tcPr/>
                </a:tc>
                <a:tc>
                  <a:txBody>
                    <a:bodyPr/>
                    <a:lstStyle/>
                    <a:p>
                      <a:pPr algn="ct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B</a:t>
                      </a:r>
                    </a:p>
                  </a:txBody>
                  <a:tcPr/>
                </a:tc>
                <a:tc>
                  <a:txBody>
                    <a:bodyPr/>
                    <a:lstStyle/>
                    <a:p>
                      <a:pPr algn="ct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3576060"/>
                  </a:ext>
                </a:extLst>
              </a:tr>
              <a:tr h="632434">
                <a:tc>
                  <a:txBody>
                    <a:bodyPr/>
                    <a:lstStyle/>
                    <a:p>
                      <a:pPr algn="l"/>
                      <a:r>
                        <a:rPr lang="en-US" sz="2800" dirty="0">
                          <a:latin typeface="Times New Roman" panose="02020603050405020304" pitchFamily="18" charset="0"/>
                          <a:cs typeface="Times New Roman" panose="02020603050405020304" pitchFamily="18" charset="0"/>
                        </a:rPr>
                        <a:t>1. 23</a:t>
                      </a:r>
                      <a:r>
                        <a:rPr lang="en-US" sz="2800" baseline="30000" dirty="0">
                          <a:latin typeface="DokChampa" panose="020B0604020202020204" pitchFamily="34" charset="-34"/>
                          <a:cs typeface="DokChampa" panose="020B0604020202020204" pitchFamily="34" charset="-34"/>
                        </a:rPr>
                        <a:t>º</a:t>
                      </a:r>
                      <a:r>
                        <a:rPr lang="en-US" sz="2800" baseline="0" dirty="0">
                          <a:latin typeface="DokChampa" panose="020B0604020202020204" pitchFamily="34" charset="-34"/>
                          <a:cs typeface="DokChampa" panose="020B0604020202020204" pitchFamily="34" charset="-34"/>
                        </a:rPr>
                        <a:t>23’</a:t>
                      </a:r>
                      <a:r>
                        <a:rPr lang="en-US" sz="2800" baseline="0" dirty="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a. TP.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6537701"/>
                  </a:ext>
                </a:extLst>
              </a:tr>
              <a:tr h="632434">
                <a:tc>
                  <a:txBody>
                    <a:bodyPr/>
                    <a:lstStyle/>
                    <a:p>
                      <a:pPr algn="l"/>
                      <a:r>
                        <a:rPr lang="en-US" sz="2800" dirty="0">
                          <a:latin typeface="Times New Roman" panose="02020603050405020304" pitchFamily="18" charset="0"/>
                          <a:cs typeface="Times New Roman" panose="02020603050405020304" pitchFamily="18" charset="0"/>
                        </a:rPr>
                        <a:t>2. 102</a:t>
                      </a:r>
                      <a:r>
                        <a:rPr lang="en-US" sz="2800" dirty="0">
                          <a:latin typeface="DokChampa" panose="020B0604020202020204" pitchFamily="34" charset="-34"/>
                          <a:cs typeface="DokChampa" panose="020B0604020202020204" pitchFamily="34" charset="-34"/>
                        </a:rPr>
                        <a:t>º09’Đ</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9732558"/>
                  </a:ext>
                </a:extLst>
              </a:tr>
              <a:tr h="632434">
                <a:tc>
                  <a:txBody>
                    <a:bodyPr/>
                    <a:lstStyle/>
                    <a:p>
                      <a:pPr algn="l"/>
                      <a:r>
                        <a:rPr lang="en-US" sz="2800" dirty="0">
                          <a:latin typeface="Times New Roman" panose="02020603050405020304" pitchFamily="18" charset="0"/>
                          <a:cs typeface="Times New Roman" panose="02020603050405020304" pitchFamily="18" charset="0"/>
                        </a:rPr>
                        <a:t>3. 109</a:t>
                      </a:r>
                      <a:r>
                        <a:rPr lang="en-US" sz="2800" dirty="0">
                          <a:latin typeface="DokChampa" panose="020B0604020202020204" pitchFamily="34" charset="-34"/>
                          <a:cs typeface="DokChampa" panose="020B0604020202020204" pitchFamily="34" charset="-34"/>
                        </a:rPr>
                        <a:t>º28’Đ</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c. Khánh </a:t>
                      </a:r>
                      <a:r>
                        <a:rPr lang="en-US" sz="2800" dirty="0" err="1">
                          <a:latin typeface="Times New Roman" panose="02020603050405020304" pitchFamily="18" charset="0"/>
                          <a:cs typeface="Times New Roman" panose="02020603050405020304" pitchFamily="18" charset="0"/>
                        </a:rPr>
                        <a:t>Hoà</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64034423"/>
                  </a:ext>
                </a:extLst>
              </a:tr>
              <a:tr h="632434">
                <a:tc>
                  <a:txBody>
                    <a:bodyPr/>
                    <a:lstStyle/>
                    <a:p>
                      <a:pPr algn="l"/>
                      <a:r>
                        <a:rPr lang="en-US" sz="2800" dirty="0">
                          <a:latin typeface="Times New Roman" panose="02020603050405020304" pitchFamily="18" charset="0"/>
                          <a:cs typeface="Times New Roman" panose="02020603050405020304" pitchFamily="18" charset="0"/>
                        </a:rPr>
                        <a:t>4. 8</a:t>
                      </a:r>
                      <a:r>
                        <a:rPr lang="en-US" sz="2800" dirty="0">
                          <a:latin typeface="DokChampa" panose="020B0604020202020204" pitchFamily="34" charset="-34"/>
                          <a:cs typeface="DokChampa" panose="020B0604020202020204" pitchFamily="34" charset="-34"/>
                        </a:rPr>
                        <a:t>º34’B</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d. 331344km</a:t>
                      </a:r>
                      <a:r>
                        <a:rPr lang="en-US" sz="2800" dirty="0">
                          <a:latin typeface="DokChampa" panose="020B0604020202020204" pitchFamily="34" charset="-34"/>
                          <a:cs typeface="DokChampa" panose="020B0604020202020204" pitchFamily="34" charset="-34"/>
                        </a:rPr>
                        <a:t>2</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81403597"/>
                  </a:ext>
                </a:extLst>
              </a:tr>
              <a:tr h="632434">
                <a:tc>
                  <a:txBody>
                    <a:bodyPr/>
                    <a:lstStyle/>
                    <a:p>
                      <a:pPr algn="l"/>
                      <a:r>
                        <a:rPr lang="en-US" sz="2800" dirty="0">
                          <a:latin typeface="Times New Roman" panose="02020603050405020304" pitchFamily="18" charset="0"/>
                          <a:cs typeface="Times New Roman" panose="02020603050405020304" pitchFamily="18" charset="0"/>
                        </a:rPr>
                        <a:t>5. </a:t>
                      </a:r>
                      <a:r>
                        <a:rPr lang="en-US" sz="2800" dirty="0" err="1">
                          <a:latin typeface="Times New Roman" panose="02020603050405020304" pitchFamily="18" charset="0"/>
                          <a:cs typeface="Times New Roman" panose="02020603050405020304" pitchFamily="18" charset="0"/>
                        </a:rPr>
                        <a:t>Quàn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Hoàng Sa</a:t>
                      </a:r>
                    </a:p>
                  </a:txBody>
                  <a:tcPr/>
                </a:tc>
                <a:tc>
                  <a:txBody>
                    <a:bodyPr/>
                    <a:lstStyle/>
                    <a:p>
                      <a:pPr algn="l"/>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3888702"/>
                  </a:ext>
                </a:extLst>
              </a:tr>
              <a:tr h="632434">
                <a:tc>
                  <a:txBody>
                    <a:bodyPr/>
                    <a:lstStyle/>
                    <a:p>
                      <a:pPr algn="l"/>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Quàn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Sa</a:t>
                      </a:r>
                    </a:p>
                  </a:txBody>
                  <a:tcPr/>
                </a:tc>
                <a:tc>
                  <a:txBody>
                    <a:bodyPr/>
                    <a:lstStyle/>
                    <a:p>
                      <a:pPr algn="l"/>
                      <a:r>
                        <a:rPr lang="en-US" sz="2800" dirty="0">
                          <a:latin typeface="Times New Roman" panose="02020603050405020304" pitchFamily="18" charset="0"/>
                          <a:cs typeface="Times New Roman" panose="02020603050405020304" pitchFamily="18" charset="0"/>
                        </a:rPr>
                        <a:t>f. Hà Giang</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1873024"/>
                  </a:ext>
                </a:extLst>
              </a:tr>
              <a:tr h="632434">
                <a:tc>
                  <a:txBody>
                    <a:bodyPr/>
                    <a:lstStyle/>
                    <a:p>
                      <a:pPr algn="l"/>
                      <a:r>
                        <a:rPr lang="en-US" sz="2800" dirty="0">
                          <a:latin typeface="Times New Roman" panose="02020603050405020304" pitchFamily="18" charset="0"/>
                          <a:cs typeface="Times New Roman" panose="02020603050405020304" pitchFamily="18" charset="0"/>
                        </a:rPr>
                        <a:t>7.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VN</a:t>
                      </a:r>
                    </a:p>
                  </a:txBody>
                  <a:tcPr/>
                </a:tc>
                <a:tc>
                  <a:txBody>
                    <a:bodyPr/>
                    <a:lstStyle/>
                    <a:p>
                      <a:pPr algn="l"/>
                      <a:r>
                        <a:rPr lang="en-US" sz="2800" dirty="0">
                          <a:latin typeface="Times New Roman" panose="02020603050405020304" pitchFamily="18" charset="0"/>
                          <a:cs typeface="Times New Roman" panose="02020603050405020304" pitchFamily="18" charset="0"/>
                        </a:rPr>
                        <a:t>g. </a:t>
                      </a:r>
                      <a:r>
                        <a:rPr lang="en-US" sz="2800" dirty="0" err="1">
                          <a:latin typeface="Times New Roman" panose="02020603050405020304" pitchFamily="18" charset="0"/>
                          <a:cs typeface="Times New Roman" panose="02020603050405020304" pitchFamily="18" charset="0"/>
                        </a:rPr>
                        <a:t>Cà</a:t>
                      </a:r>
                      <a:r>
                        <a:rPr lang="en-US" sz="2800" dirty="0">
                          <a:latin typeface="Times New Roman" panose="02020603050405020304" pitchFamily="18" charset="0"/>
                          <a:cs typeface="Times New Roman" panose="02020603050405020304" pitchFamily="18" charset="0"/>
                        </a:rPr>
                        <a:t> Mau</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1426792"/>
                  </a:ext>
                </a:extLst>
              </a:tr>
              <a:tr h="632434">
                <a:tc>
                  <a:txBody>
                    <a:bodyPr/>
                    <a:lstStyle/>
                    <a:p>
                      <a:pPr algn="l"/>
                      <a:r>
                        <a:rPr lang="en-US" sz="2800" dirty="0">
                          <a:latin typeface="Times New Roman" panose="02020603050405020304" pitchFamily="18" charset="0"/>
                          <a:cs typeface="Times New Roman" panose="02020603050405020304" pitchFamily="18" charset="0"/>
                        </a:rPr>
                        <a:t>8.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VN</a:t>
                      </a:r>
                    </a:p>
                  </a:txBody>
                  <a:tcPr/>
                </a:tc>
                <a:tc>
                  <a:txBody>
                    <a:bodyPr/>
                    <a:lstStyle/>
                    <a:p>
                      <a:pPr algn="l"/>
                      <a:r>
                        <a:rPr lang="en-US" sz="2800" dirty="0">
                          <a:latin typeface="Times New Roman" panose="02020603050405020304" pitchFamily="18" charset="0"/>
                          <a:cs typeface="Times New Roman" panose="02020603050405020304" pitchFamily="18" charset="0"/>
                        </a:rPr>
                        <a:t>h.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Nam</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6829430"/>
                  </a:ext>
                </a:extLst>
              </a:tr>
              <a:tr h="632434">
                <a:tc>
                  <a:txBody>
                    <a:bodyPr/>
                    <a:lstStyle/>
                    <a:p>
                      <a:pPr algn="l"/>
                      <a:r>
                        <a:rPr lang="en-US" sz="2800" dirty="0">
                          <a:latin typeface="Times New Roman" panose="02020603050405020304" pitchFamily="18" charset="0"/>
                          <a:cs typeface="Times New Roman" panose="02020603050405020304" pitchFamily="18" charset="0"/>
                        </a:rPr>
                        <a:t>9.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km</a:t>
                      </a:r>
                      <a:r>
                        <a:rPr lang="en-US" sz="2800" dirty="0">
                          <a:latin typeface="DokChampa" panose="020B0604020202020204" pitchFamily="34" charset="-34"/>
                          <a:cs typeface="DokChampa" panose="020B0604020202020204" pitchFamily="34" charset="-34"/>
                        </a:rPr>
                        <a:t>2</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8163914"/>
                  </a:ext>
                </a:extLst>
              </a:tr>
              <a:tr h="632434">
                <a:tc>
                  <a:txBody>
                    <a:bodyPr/>
                    <a:lstStyle/>
                    <a:p>
                      <a:pPr algn="l"/>
                      <a:r>
                        <a:rPr lang="en-US" sz="2800" dirty="0">
                          <a:latin typeface="Times New Roman" panose="02020603050405020304" pitchFamily="18" charset="0"/>
                          <a:cs typeface="Times New Roman" panose="02020603050405020304" pitchFamily="18" charset="0"/>
                        </a:rPr>
                        <a:t>10.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Nam</a:t>
                      </a:r>
                    </a:p>
                  </a:txBody>
                  <a:tcPr/>
                </a:tc>
                <a:tc>
                  <a:txBody>
                    <a:bodyPr/>
                    <a:lstStyle/>
                    <a:p>
                      <a:pPr algn="l"/>
                      <a:r>
                        <a:rPr lang="en-US" sz="2800" dirty="0">
                          <a:latin typeface="Times New Roman" panose="02020603050405020304" pitchFamily="18" charset="0"/>
                          <a:cs typeface="Times New Roman" panose="02020603050405020304" pitchFamily="18" charset="0"/>
                        </a:rPr>
                        <a:t>k.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64487001"/>
                  </a:ext>
                </a:extLst>
              </a:tr>
            </a:tbl>
          </a:graphicData>
        </a:graphic>
      </p:graphicFrame>
      <p:sp>
        <p:nvSpPr>
          <p:cNvPr id="6" name="Title 1">
            <a:extLst>
              <a:ext uri="{FF2B5EF4-FFF2-40B4-BE49-F238E27FC236}">
                <a16:creationId xmlns:a16="http://schemas.microsoft.com/office/drawing/2014/main" id="{837083FE-D4DB-3070-8795-C400D2ACF941}"/>
              </a:ext>
            </a:extLst>
          </p:cNvPr>
          <p:cNvSpPr>
            <a:spLocks noGrp="1"/>
          </p:cNvSpPr>
          <p:nvPr>
            <p:ph type="title"/>
          </p:nvPr>
        </p:nvSpPr>
        <p:spPr>
          <a:xfrm>
            <a:off x="3632200" y="0"/>
            <a:ext cx="5117150" cy="942975"/>
          </a:xfrm>
        </p:spPr>
        <p:txBody>
          <a:bodyPr>
            <a:noAutofit/>
          </a:bodyPr>
          <a:lstStyle/>
          <a:p>
            <a:r>
              <a:rPr lang="en-US" sz="36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KIỂM TRA BÀI CŨ</a:t>
            </a:r>
          </a:p>
        </p:txBody>
      </p:sp>
    </p:spTree>
    <p:extLst>
      <p:ext uri="{BB962C8B-B14F-4D97-AF65-F5344CB8AC3E}">
        <p14:creationId xmlns:p14="http://schemas.microsoft.com/office/powerpoint/2010/main" val="738403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1BC23D-C369-4CA8-AA5C-2A8B7F0F1AA5}"/>
              </a:ext>
            </a:extLst>
          </p:cNvPr>
          <p:cNvPicPr>
            <a:picLocks noChangeAspect="1"/>
          </p:cNvPicPr>
          <p:nvPr/>
        </p:nvPicPr>
        <p:blipFill>
          <a:blip r:embed="rId2"/>
          <a:stretch>
            <a:fillRect/>
          </a:stretch>
        </p:blipFill>
        <p:spPr>
          <a:xfrm>
            <a:off x="0" y="28074"/>
            <a:ext cx="6680200" cy="7772400"/>
          </a:xfrm>
          <a:prstGeom prst="rect">
            <a:avLst/>
          </a:prstGeom>
        </p:spPr>
      </p:pic>
      <p:pic>
        <p:nvPicPr>
          <p:cNvPr id="3" name="Picture 2">
            <a:extLst>
              <a:ext uri="{FF2B5EF4-FFF2-40B4-BE49-F238E27FC236}">
                <a16:creationId xmlns:a16="http://schemas.microsoft.com/office/drawing/2014/main" id="{3DFD1BB9-C426-46B2-BE13-18084D902C2C}"/>
              </a:ext>
            </a:extLst>
          </p:cNvPr>
          <p:cNvPicPr>
            <a:picLocks noChangeAspect="1"/>
          </p:cNvPicPr>
          <p:nvPr/>
        </p:nvPicPr>
        <p:blipFill>
          <a:blip r:embed="rId3"/>
          <a:stretch>
            <a:fillRect/>
          </a:stretch>
        </p:blipFill>
        <p:spPr>
          <a:xfrm>
            <a:off x="6527800" y="36095"/>
            <a:ext cx="7289800" cy="7772400"/>
          </a:xfrm>
          <a:prstGeom prst="rect">
            <a:avLst/>
          </a:prstGeom>
        </p:spPr>
      </p:pic>
    </p:spTree>
    <p:extLst>
      <p:ext uri="{BB962C8B-B14F-4D97-AF65-F5344CB8AC3E}">
        <p14:creationId xmlns:p14="http://schemas.microsoft.com/office/powerpoint/2010/main" val="10592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4E56DE2-1F1F-4553-9D57-AD90B7C47FE5}"/>
              </a:ext>
            </a:extLst>
          </p:cNvPr>
          <p:cNvGraphicFramePr>
            <a:graphicFrameLocks noGrp="1"/>
          </p:cNvGraphicFramePr>
          <p:nvPr>
            <p:extLst>
              <p:ext uri="{D42A27DB-BD31-4B8C-83A1-F6EECF244321}">
                <p14:modId xmlns:p14="http://schemas.microsoft.com/office/powerpoint/2010/main" val="1075239930"/>
              </p:ext>
            </p:extLst>
          </p:nvPr>
        </p:nvGraphicFramePr>
        <p:xfrm>
          <a:off x="127001" y="36095"/>
          <a:ext cx="6553200" cy="7447686"/>
        </p:xfrm>
        <a:graphic>
          <a:graphicData uri="http://schemas.openxmlformats.org/drawingml/2006/table">
            <a:tbl>
              <a:tblPr firstRow="1" firstCol="1" bandRow="1">
                <a:tableStyleId>{5C22544A-7EE6-4342-B048-85BDC9FD1C3A}</a:tableStyleId>
              </a:tblPr>
              <a:tblGrid>
                <a:gridCol w="1376172">
                  <a:extLst>
                    <a:ext uri="{9D8B030D-6E8A-4147-A177-3AD203B41FA5}">
                      <a16:colId xmlns:a16="http://schemas.microsoft.com/office/drawing/2014/main" val="2044267347"/>
                    </a:ext>
                  </a:extLst>
                </a:gridCol>
                <a:gridCol w="1834896">
                  <a:extLst>
                    <a:ext uri="{9D8B030D-6E8A-4147-A177-3AD203B41FA5}">
                      <a16:colId xmlns:a16="http://schemas.microsoft.com/office/drawing/2014/main" val="2404126691"/>
                    </a:ext>
                  </a:extLst>
                </a:gridCol>
                <a:gridCol w="3342132">
                  <a:extLst>
                    <a:ext uri="{9D8B030D-6E8A-4147-A177-3AD203B41FA5}">
                      <a16:colId xmlns:a16="http://schemas.microsoft.com/office/drawing/2014/main" val="671022463"/>
                    </a:ext>
                  </a:extLst>
                </a:gridCol>
              </a:tblGrid>
              <a:tr h="1039140">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Khu vực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Phạm</a:t>
                      </a:r>
                      <a:r>
                        <a:rPr lang="en-US" sz="2800" dirty="0">
                          <a:effectLst/>
                          <a:latin typeface="Times New Roman" panose="02020603050405020304" pitchFamily="18" charset="0"/>
                          <a:cs typeface="Times New Roman" panose="02020603050405020304" pitchFamily="18" charset="0"/>
                        </a:rPr>
                        <a:t> vi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Đặc điểm hình thái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8248047"/>
                  </a:ext>
                </a:extLst>
              </a:tr>
              <a:tr h="3745556">
                <a:tc>
                  <a:txBody>
                    <a:bodyPr/>
                    <a:lstStyle/>
                    <a:p>
                      <a:pPr algn="just">
                        <a:lnSpc>
                          <a:spcPct val="115000"/>
                        </a:lnSpc>
                        <a:spcAft>
                          <a:spcPts val="1000"/>
                        </a:spcAft>
                      </a:pPr>
                      <a:r>
                        <a:rPr lang="en-US" sz="2800">
                          <a:effectLst/>
                          <a:latin typeface="Times New Roman" panose="02020603050405020304" pitchFamily="18" charset="0"/>
                          <a:cs typeface="Times New Roman" panose="02020603050405020304" pitchFamily="18" charset="0"/>
                        </a:rPr>
                        <a:t>Trường Sơn Bắc</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Mã</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bác</a:t>
                      </a:r>
                      <a:r>
                        <a:rPr lang="en-US" sz="2800" dirty="0">
                          <a:effectLst/>
                          <a:latin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gồm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cs typeface="Times New Roman" panose="02020603050405020304" pitchFamily="18" charset="0"/>
                        </a:rPr>
                        <a:t> song </a:t>
                      </a:r>
                      <a:r>
                        <a:rPr lang="en-US" sz="2800" dirty="0" err="1">
                          <a:effectLst/>
                          <a:latin typeface="Times New Roman" panose="02020603050405020304" pitchFamily="18" charset="0"/>
                          <a:cs typeface="Times New Roman" panose="02020603050405020304" pitchFamily="18" charset="0"/>
                        </a:rPr>
                        <a:t>song</a:t>
                      </a:r>
                      <a:r>
                        <a:rPr lang="en-US" sz="2800" dirty="0">
                          <a:effectLst/>
                          <a:latin typeface="Times New Roman" panose="02020603050405020304" pitchFamily="18" charset="0"/>
                          <a:cs typeface="Times New Roman" panose="02020603050405020304" pitchFamily="18" charset="0"/>
                        </a:rPr>
                        <a:t>, so le </a:t>
                      </a:r>
                      <a:r>
                        <a:rPr lang="en-US" sz="2800" dirty="0" err="1">
                          <a:effectLst/>
                          <a:latin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sườn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hẹp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so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sườn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tây</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8306303"/>
                  </a:ext>
                </a:extLst>
              </a:tr>
              <a:tr h="2662990">
                <a:tc>
                  <a:txBody>
                    <a:bodyPr/>
                    <a:lstStyle/>
                    <a:p>
                      <a:pPr algn="just">
                        <a:lnSpc>
                          <a:spcPct val="115000"/>
                        </a:lnSpc>
                        <a:spcBef>
                          <a:spcPts val="600"/>
                        </a:spcBef>
                        <a:spcAft>
                          <a:spcPts val="1000"/>
                        </a:spcAft>
                      </a:pPr>
                      <a:r>
                        <a:rPr lang="en-US" sz="2800">
                          <a:effectLst/>
                          <a:latin typeface="Times New Roman" panose="02020603050405020304" pitchFamily="18" charset="0"/>
                          <a:cs typeface="Times New Roman" panose="02020603050405020304" pitchFamily="18" charset="0"/>
                        </a:rPr>
                        <a:t>Trường Sơn Nam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dãy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Gồm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cs typeface="Times New Roman" panose="02020603050405020304" pitchFamily="18" charset="0"/>
                        </a:rPr>
                        <a:t> Kon Tum, </a:t>
                      </a:r>
                      <a:r>
                        <a:rPr lang="en-US" sz="2800" dirty="0" err="1">
                          <a:effectLst/>
                          <a:latin typeface="Times New Roman" panose="02020603050405020304" pitchFamily="18" charset="0"/>
                          <a:cs typeface="Times New Roman" panose="02020603050405020304" pitchFamily="18" charset="0"/>
                        </a:rPr>
                        <a:t>Cực</a:t>
                      </a:r>
                      <a:r>
                        <a:rPr lang="en-US" sz="2800" dirty="0">
                          <a:effectLst/>
                          <a:latin typeface="Times New Roman" panose="02020603050405020304" pitchFamily="18" charset="0"/>
                          <a:cs typeface="Times New Roman" panose="02020603050405020304" pitchFamily="18" charset="0"/>
                        </a:rPr>
                        <a:t> Nam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nghiêng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tầng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0740489"/>
                  </a:ext>
                </a:extLst>
              </a:tr>
            </a:tbl>
          </a:graphicData>
        </a:graphic>
      </p:graphicFrame>
      <p:pic>
        <p:nvPicPr>
          <p:cNvPr id="5" name="Picture 4">
            <a:extLst>
              <a:ext uri="{FF2B5EF4-FFF2-40B4-BE49-F238E27FC236}">
                <a16:creationId xmlns:a16="http://schemas.microsoft.com/office/drawing/2014/main" id="{5EE18059-E320-4C54-B4F9-2495957AA6F3}"/>
              </a:ext>
            </a:extLst>
          </p:cNvPr>
          <p:cNvPicPr>
            <a:picLocks noChangeAspect="1"/>
          </p:cNvPicPr>
          <p:nvPr/>
        </p:nvPicPr>
        <p:blipFill>
          <a:blip r:embed="rId2"/>
          <a:stretch>
            <a:fillRect/>
          </a:stretch>
        </p:blipFill>
        <p:spPr>
          <a:xfrm>
            <a:off x="6680201" y="36095"/>
            <a:ext cx="7137399" cy="7772400"/>
          </a:xfrm>
          <a:prstGeom prst="rect">
            <a:avLst/>
          </a:prstGeom>
        </p:spPr>
      </p:pic>
    </p:spTree>
    <p:extLst>
      <p:ext uri="{BB962C8B-B14F-4D97-AF65-F5344CB8AC3E}">
        <p14:creationId xmlns:p14="http://schemas.microsoft.com/office/powerpoint/2010/main" val="32220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26E98A-847C-406C-8A6E-B0376A0DB805}"/>
              </a:ext>
            </a:extLst>
          </p:cNvPr>
          <p:cNvSpPr txBox="1"/>
          <p:nvPr/>
        </p:nvSpPr>
        <p:spPr>
          <a:xfrm>
            <a:off x="203200" y="762000"/>
            <a:ext cx="12877800" cy="584775"/>
          </a:xfrm>
          <a:prstGeom prst="rect">
            <a:avLst/>
          </a:prstGeom>
          <a:noFill/>
        </p:spPr>
        <p:txBody>
          <a:bodyPr wrap="square">
            <a:spAutoFit/>
          </a:bodyPr>
          <a:lstStyle/>
          <a:p>
            <a:pPr algn="just"/>
            <a:r>
              <a:rPr lang="en-US" sz="3200" b="1" i="1" dirty="0" err="1">
                <a:latin typeface="Times New Roman" panose="02020603050405020304" pitchFamily="18" charset="0"/>
                <a:ea typeface="Times New Roman" panose="02020603050405020304" pitchFamily="18" charset="0"/>
              </a:rPr>
              <a:t>Gồm</a:t>
            </a:r>
            <a:r>
              <a:rPr lang="en-US" sz="3200" b="1" i="1" dirty="0">
                <a:latin typeface="Times New Roman" panose="02020603050405020304" pitchFamily="18" charset="0"/>
                <a:ea typeface="Times New Roman" panose="02020603050405020304" pitchFamily="18" charset="0"/>
              </a:rPr>
              <a:t> </a:t>
            </a:r>
            <a:r>
              <a:rPr lang="en-US" sz="3200" b="1" i="1" dirty="0">
                <a:effectLst/>
                <a:latin typeface="Times New Roman" panose="02020603050405020304" pitchFamily="18" charset="0"/>
                <a:ea typeface="Times New Roman" panose="02020603050405020304" pitchFamily="18" charset="0"/>
              </a:rPr>
              <a:t>4 </a:t>
            </a:r>
            <a:r>
              <a:rPr lang="en-US" sz="3200" b="1" i="1" dirty="0" err="1">
                <a:effectLst/>
                <a:latin typeface="Times New Roman" panose="02020603050405020304" pitchFamily="18" charset="0"/>
                <a:ea typeface="Times New Roman" panose="02020603050405020304" pitchFamily="18" charset="0"/>
              </a:rPr>
              <a:t>khu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vực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i="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Nam</a:t>
            </a:r>
          </a:p>
        </p:txBody>
      </p:sp>
      <p:sp>
        <p:nvSpPr>
          <p:cNvPr id="5" name="Title 1">
            <a:extLst>
              <a:ext uri="{FF2B5EF4-FFF2-40B4-BE49-F238E27FC236}">
                <a16:creationId xmlns:a16="http://schemas.microsoft.com/office/drawing/2014/main" id="{E09DACD1-8974-4F15-9507-DFC99B1C1576}"/>
              </a:ext>
            </a:extLst>
          </p:cNvPr>
          <p:cNvSpPr txBox="1">
            <a:spLocks/>
          </p:cNvSpPr>
          <p:nvPr/>
        </p:nvSpPr>
        <p:spPr>
          <a:xfrm>
            <a:off x="2674" y="152400"/>
            <a:ext cx="4086726"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latin typeface="Times New Roman" panose="02020603050405020304" pitchFamily="18" charset="0"/>
                <a:cs typeface="Times New Roman" panose="02020603050405020304" pitchFamily="18" charset="0"/>
              </a:rPr>
              <a:t>a. </a:t>
            </a:r>
            <a:r>
              <a:rPr lang="en-US" sz="3200" b="1" dirty="0" err="1">
                <a:solidFill>
                  <a:srgbClr val="0D30DD"/>
                </a:solidFill>
                <a:latin typeface="Times New Roman" panose="02020603050405020304" pitchFamily="18" charset="0"/>
                <a:cs typeface="Times New Roman" panose="02020603050405020304" pitchFamily="18" charset="0"/>
              </a:rPr>
              <a:t>Địa</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hình</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đồi</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núi</a:t>
            </a:r>
            <a:endParaRPr lang="en-US" sz="3200" b="1" dirty="0">
              <a:solidFill>
                <a:srgbClr val="0D30DD"/>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CBEF8BC-F69B-4A49-8FA4-352A6F04282C}"/>
              </a:ext>
            </a:extLst>
          </p:cNvPr>
          <p:cNvSpPr txBox="1"/>
          <p:nvPr/>
        </p:nvSpPr>
        <p:spPr>
          <a:xfrm>
            <a:off x="198582" y="1600200"/>
            <a:ext cx="12877800" cy="4031873"/>
          </a:xfrm>
          <a:prstGeom prst="rect">
            <a:avLst/>
          </a:prstGeom>
          <a:noFill/>
        </p:spPr>
        <p:txBody>
          <a:bodyPr wrap="square">
            <a:spAutoFit/>
          </a:bodyPr>
          <a:lstStyle/>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ở </a:t>
            </a:r>
            <a:r>
              <a:rPr lang="en-US" sz="3200" b="1" dirty="0" err="1">
                <a:latin typeface="Times New Roman" panose="02020603050405020304" pitchFamily="18" charset="0"/>
                <a:ea typeface="Times New Roman" panose="02020603050405020304" pitchFamily="18" charset="0"/>
              </a:rPr>
              <a:t>tả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Hồng</a:t>
            </a:r>
            <a:r>
              <a:rPr lang="en-US" sz="3200" b="1" dirty="0">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đồi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thấp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vòng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cung</a:t>
            </a:r>
            <a:r>
              <a:rPr lang="en-US" sz="3200" b="1" dirty="0">
                <a:latin typeface="Times New Roman" panose="02020603050405020304" pitchFamily="18" charset="0"/>
                <a:ea typeface="Times New Roman" panose="02020603050405020304" pitchFamily="18" charset="0"/>
              </a:rPr>
              <a:t>. </a:t>
            </a:r>
          </a:p>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ở </a:t>
            </a:r>
            <a:r>
              <a:rPr lang="en-US" sz="3200" b="1" dirty="0" err="1">
                <a:effectLst/>
                <a:latin typeface="Times New Roman" panose="02020603050405020304" pitchFamily="18" charset="0"/>
                <a:ea typeface="Times New Roman" panose="02020603050405020304" pitchFamily="18" charset="0"/>
              </a:rPr>
              <a:t>hữu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ngạn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Hồng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nhất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nước</a:t>
            </a:r>
            <a:r>
              <a:rPr lang="en-US" sz="3200" b="1" dirty="0">
                <a:effectLst/>
                <a:latin typeface="Times New Roman" panose="02020603050405020304" pitchFamily="18" charset="0"/>
                <a:ea typeface="Times New Roman" panose="02020603050405020304" pitchFamily="18" charset="0"/>
              </a:rPr>
              <a:t> ta </a:t>
            </a:r>
            <a:r>
              <a:rPr lang="en-US" sz="3200" b="1" dirty="0" err="1">
                <a:effectLst/>
                <a:latin typeface="Times New Roman" panose="02020603050405020304" pitchFamily="18" charset="0"/>
                <a:ea typeface="Times New Roman" panose="02020603050405020304" pitchFamily="18" charset="0"/>
              </a:rPr>
              <a:t>theo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hướng</a:t>
            </a:r>
            <a:r>
              <a:rPr lang="en-US" sz="3200" b="1" dirty="0">
                <a:effectLst/>
                <a:latin typeface="Times New Roman" panose="02020603050405020304" pitchFamily="18" charset="0"/>
                <a:ea typeface="Times New Roman" panose="02020603050405020304" pitchFamily="18" charset="0"/>
              </a:rPr>
              <a:t> TB-ĐN.</a:t>
            </a:r>
          </a:p>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phía</a:t>
            </a:r>
            <a:r>
              <a:rPr lang="en-US" sz="3200" b="1" dirty="0">
                <a:effectLst/>
                <a:latin typeface="Times New Roman" panose="02020603050405020304" pitchFamily="18" charset="0"/>
                <a:ea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dãy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Bạch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vùng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thấp</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TB-ĐN, </a:t>
            </a:r>
            <a:r>
              <a:rPr lang="en-US" sz="3200" b="1" dirty="0" err="1">
                <a:latin typeface="Times New Roman" panose="02020603050405020304" pitchFamily="18" charset="0"/>
                <a:ea typeface="Times New Roman" panose="02020603050405020304" pitchFamily="18" charset="0"/>
              </a:rPr>
              <a:t>gồm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dãy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núi</a:t>
            </a:r>
            <a:r>
              <a:rPr lang="en-US" sz="3200" b="1" dirty="0">
                <a:latin typeface="Times New Roman" panose="02020603050405020304" pitchFamily="18" charset="0"/>
                <a:ea typeface="Times New Roman" panose="02020603050405020304" pitchFamily="18" charset="0"/>
              </a:rPr>
              <a:t> song </a:t>
            </a:r>
            <a:r>
              <a:rPr lang="en-US" sz="3200" b="1" dirty="0" err="1">
                <a:latin typeface="Times New Roman" panose="02020603050405020304" pitchFamily="18" charset="0"/>
                <a:ea typeface="Times New Roman" panose="02020603050405020304" pitchFamily="18" charset="0"/>
              </a:rPr>
              <a:t>song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so le </a:t>
            </a:r>
            <a:r>
              <a:rPr lang="en-US" sz="3200" b="1" dirty="0" err="1">
                <a:latin typeface="Times New Roman" panose="02020603050405020304" pitchFamily="18" charset="0"/>
                <a:ea typeface="Times New Roman" panose="02020603050405020304" pitchFamily="18" charset="0"/>
              </a:rPr>
              <a:t>nhau</a:t>
            </a:r>
            <a:r>
              <a:rPr lang="en-US" sz="3200" b="1" dirty="0">
                <a:latin typeface="Times New Roman" panose="02020603050405020304" pitchFamily="18" charset="0"/>
                <a:ea typeface="Times New Roman" panose="02020603050405020304" pitchFamily="18" charset="0"/>
              </a:rPr>
              <a:t>.</a:t>
            </a:r>
          </a:p>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phía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na</a:t>
            </a:r>
            <a:r>
              <a:rPr lang="en-US" sz="3200" b="1" dirty="0" err="1">
                <a:latin typeface="Times New Roman" panose="02020603050405020304" pitchFamily="18" charset="0"/>
                <a:ea typeface="Times New Roman" panose="02020603050405020304" pitchFamily="18" charset="0"/>
              </a:rPr>
              <a:t>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dãy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Bạch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Đông</a:t>
            </a:r>
            <a:r>
              <a:rPr lang="en-US" sz="3200" b="1" dirty="0">
                <a:latin typeface="Times New Roman" panose="02020603050405020304" pitchFamily="18" charset="0"/>
                <a:ea typeface="Times New Roman" panose="02020603050405020304" pitchFamily="18" charset="0"/>
              </a:rPr>
              <a:t> Nam </a:t>
            </a:r>
            <a:r>
              <a:rPr lang="en-US" sz="3200" b="1" dirty="0" err="1">
                <a:latin typeface="Times New Roman" panose="02020603050405020304" pitchFamily="18" charset="0"/>
                <a:ea typeface="Times New Roman" panose="02020603050405020304" pitchFamily="18" charset="0"/>
              </a:rPr>
              <a:t>Bộ</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với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cao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nguyên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xếp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tầng</a:t>
            </a:r>
            <a:r>
              <a:rPr lang="en-US" sz="3200" b="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336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ùng đồi trung du nước ta là nơi thường có?">
            <a:extLst>
              <a:ext uri="{FF2B5EF4-FFF2-40B4-BE49-F238E27FC236}">
                <a16:creationId xmlns:a16="http://schemas.microsoft.com/office/drawing/2014/main" id="{6E31CCF2-BEEC-4992-8FE4-EBC2B3F8C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609" y="36095"/>
            <a:ext cx="5528685" cy="3733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C9AAEA-EA13-4BD2-B14B-CB5F8B0E6377}"/>
              </a:ext>
            </a:extLst>
          </p:cNvPr>
          <p:cNvPicPr>
            <a:picLocks noChangeAspect="1"/>
          </p:cNvPicPr>
          <p:nvPr/>
        </p:nvPicPr>
        <p:blipFill>
          <a:blip r:embed="rId3"/>
          <a:stretch>
            <a:fillRect/>
          </a:stretch>
        </p:blipFill>
        <p:spPr>
          <a:xfrm>
            <a:off x="7733632" y="36095"/>
            <a:ext cx="6070600" cy="7772400"/>
          </a:xfrm>
          <a:prstGeom prst="rect">
            <a:avLst/>
          </a:prstGeom>
        </p:spPr>
      </p:pic>
      <p:sp>
        <p:nvSpPr>
          <p:cNvPr id="6" name="Title 1">
            <a:extLst>
              <a:ext uri="{FF2B5EF4-FFF2-40B4-BE49-F238E27FC236}">
                <a16:creationId xmlns:a16="http://schemas.microsoft.com/office/drawing/2014/main" id="{D54BECDD-D1AA-4B44-BB1A-DA91B053A2FE}"/>
              </a:ext>
            </a:extLst>
          </p:cNvPr>
          <p:cNvSpPr txBox="1">
            <a:spLocks/>
          </p:cNvSpPr>
          <p:nvPr/>
        </p:nvSpPr>
        <p:spPr>
          <a:xfrm>
            <a:off x="12030" y="609600"/>
            <a:ext cx="2191579" cy="3733800"/>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0D30DD"/>
                </a:solidFill>
                <a:latin typeface="Times New Roman" panose="02020603050405020304" pitchFamily="18" charset="0"/>
                <a:cs typeface="Times New Roman" panose="02020603050405020304" pitchFamily="18" charset="0"/>
              </a:rPr>
              <a:t>Địa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hình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chuyển</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tiếp</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Bắc</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Bộ</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có</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đôi</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trung</a:t>
            </a:r>
            <a:r>
              <a:rPr lang="en-US" sz="2800" b="1" dirty="0">
                <a:solidFill>
                  <a:srgbClr val="0D30DD"/>
                </a:solidFill>
                <a:latin typeface="Times New Roman" panose="02020603050405020304" pitchFamily="18" charset="0"/>
                <a:cs typeface="Times New Roman" panose="02020603050405020304" pitchFamily="18" charset="0"/>
              </a:rPr>
              <a:t> du, </a:t>
            </a:r>
            <a:r>
              <a:rPr lang="en-US" sz="2800" b="1" dirty="0" err="1">
                <a:solidFill>
                  <a:srgbClr val="0D30DD"/>
                </a:solidFill>
                <a:latin typeface="Times New Roman" panose="02020603050405020304" pitchFamily="18" charset="0"/>
                <a:cs typeface="Times New Roman" panose="02020603050405020304" pitchFamily="18" charset="0"/>
              </a:rPr>
              <a:t>Đông</a:t>
            </a:r>
            <a:r>
              <a:rPr lang="en-US" sz="2800" b="1" dirty="0">
                <a:solidFill>
                  <a:srgbClr val="0D30DD"/>
                </a:solidFill>
                <a:latin typeface="Times New Roman" panose="02020603050405020304" pitchFamily="18" charset="0"/>
                <a:cs typeface="Times New Roman" panose="02020603050405020304" pitchFamily="18" charset="0"/>
              </a:rPr>
              <a:t> Nam </a:t>
            </a:r>
            <a:r>
              <a:rPr lang="en-US" sz="2800" b="1" dirty="0" err="1">
                <a:solidFill>
                  <a:srgbClr val="0D30DD"/>
                </a:solidFill>
                <a:latin typeface="Times New Roman" panose="02020603050405020304" pitchFamily="18" charset="0"/>
                <a:cs typeface="Times New Roman" panose="02020603050405020304" pitchFamily="18" charset="0"/>
              </a:rPr>
              <a:t>Bộ</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có</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địa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hình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bán</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bình</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nguyên</a:t>
            </a:r>
            <a:r>
              <a:rPr lang="en-US" sz="2800" b="1" dirty="0">
                <a:solidFill>
                  <a:srgbClr val="0D30DD"/>
                </a:solidFill>
                <a:latin typeface="Times New Roman" panose="02020603050405020304" pitchFamily="18" charset="0"/>
                <a:cs typeface="Times New Roman" panose="02020603050405020304" pitchFamily="18" charset="0"/>
              </a:rPr>
              <a:t>.</a:t>
            </a:r>
          </a:p>
        </p:txBody>
      </p:sp>
      <p:pic>
        <p:nvPicPr>
          <p:cNvPr id="4102" name="Picture 6" descr="Đông Nam Bộ đi đầu trong chuyển đổi mô hình tăng trưởng">
            <a:extLst>
              <a:ext uri="{FF2B5EF4-FFF2-40B4-BE49-F238E27FC236}">
                <a16:creationId xmlns:a16="http://schemas.microsoft.com/office/drawing/2014/main" id="{74A02D0E-A3CD-4F90-A5A0-0A62D0847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609" y="3790949"/>
            <a:ext cx="5528685" cy="3945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48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5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DC31CC-782A-FCBF-6FF9-6DD35C2AB4D1}"/>
              </a:ext>
            </a:extLst>
          </p:cNvPr>
          <p:cNvSpPr txBox="1">
            <a:spLocks/>
          </p:cNvSpPr>
          <p:nvPr/>
        </p:nvSpPr>
        <p:spPr>
          <a:xfrm>
            <a:off x="2641600" y="148390"/>
            <a:ext cx="7239000" cy="824802"/>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ĐỊA HÌNH VIỆT NAM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vi-VN" sz="32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299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74737-D154-5E01-285C-A7AA03700194}"/>
              </a:ext>
            </a:extLst>
          </p:cNvPr>
          <p:cNvPicPr>
            <a:picLocks noChangeAspect="1"/>
          </p:cNvPicPr>
          <p:nvPr/>
        </p:nvPicPr>
        <p:blipFill>
          <a:blip r:embed="rId2"/>
          <a:stretch>
            <a:fillRect/>
          </a:stretch>
        </p:blipFill>
        <p:spPr>
          <a:xfrm>
            <a:off x="3327400" y="36095"/>
            <a:ext cx="7391400" cy="7772400"/>
          </a:xfrm>
          <a:prstGeom prst="rect">
            <a:avLst/>
          </a:prstGeom>
        </p:spPr>
      </p:pic>
    </p:spTree>
    <p:extLst>
      <p:ext uri="{BB962C8B-B14F-4D97-AF65-F5344CB8AC3E}">
        <p14:creationId xmlns:p14="http://schemas.microsoft.com/office/powerpoint/2010/main" val="74182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5D7919-F636-4A24-9DA2-17AEC581A9EC}"/>
              </a:ext>
            </a:extLst>
          </p:cNvPr>
          <p:cNvSpPr txBox="1"/>
          <p:nvPr/>
        </p:nvSpPr>
        <p:spPr>
          <a:xfrm>
            <a:off x="736600" y="1254029"/>
            <a:ext cx="3276600"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bàn</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ndParaRPr>
          </a:p>
        </p:txBody>
      </p:sp>
      <p:graphicFrame>
        <p:nvGraphicFramePr>
          <p:cNvPr id="5" name="Table 4">
            <a:extLst>
              <a:ext uri="{FF2B5EF4-FFF2-40B4-BE49-F238E27FC236}">
                <a16:creationId xmlns:a16="http://schemas.microsoft.com/office/drawing/2014/main" id="{8ADF36A8-5577-42AE-8911-7DBC54065EF9}"/>
              </a:ext>
            </a:extLst>
          </p:cNvPr>
          <p:cNvGraphicFramePr>
            <a:graphicFrameLocks noGrp="1"/>
          </p:cNvGraphicFramePr>
          <p:nvPr>
            <p:extLst>
              <p:ext uri="{D42A27DB-BD31-4B8C-83A1-F6EECF244321}">
                <p14:modId xmlns:p14="http://schemas.microsoft.com/office/powerpoint/2010/main" val="798386120"/>
              </p:ext>
            </p:extLst>
          </p:nvPr>
        </p:nvGraphicFramePr>
        <p:xfrm>
          <a:off x="32202" y="2152477"/>
          <a:ext cx="7409998" cy="4305300"/>
        </p:xfrm>
        <a:graphic>
          <a:graphicData uri="http://schemas.openxmlformats.org/drawingml/2006/table">
            <a:tbl>
              <a:tblPr firstRow="1" firstCol="1" bandRow="1">
                <a:tableStyleId>{5C22544A-7EE6-4342-B048-85BDC9FD1C3A}</a:tableStyleId>
              </a:tblPr>
              <a:tblGrid>
                <a:gridCol w="2642665">
                  <a:extLst>
                    <a:ext uri="{9D8B030D-6E8A-4147-A177-3AD203B41FA5}">
                      <a16:colId xmlns:a16="http://schemas.microsoft.com/office/drawing/2014/main" val="1458538104"/>
                    </a:ext>
                  </a:extLst>
                </a:gridCol>
                <a:gridCol w="1490733">
                  <a:extLst>
                    <a:ext uri="{9D8B030D-6E8A-4147-A177-3AD203B41FA5}">
                      <a16:colId xmlns:a16="http://schemas.microsoft.com/office/drawing/2014/main" val="4088901592"/>
                    </a:ext>
                  </a:extLst>
                </a:gridCol>
                <a:gridCol w="1828800">
                  <a:extLst>
                    <a:ext uri="{9D8B030D-6E8A-4147-A177-3AD203B41FA5}">
                      <a16:colId xmlns:a16="http://schemas.microsoft.com/office/drawing/2014/main" val="1622809009"/>
                    </a:ext>
                  </a:extLst>
                </a:gridCol>
                <a:gridCol w="1447800">
                  <a:extLst>
                    <a:ext uri="{9D8B030D-6E8A-4147-A177-3AD203B41FA5}">
                      <a16:colId xmlns:a16="http://schemas.microsoft.com/office/drawing/2014/main" val="3987034591"/>
                    </a:ext>
                  </a:extLst>
                </a:gridCol>
              </a:tblGrid>
              <a:tr h="218440">
                <a:tc>
                  <a:txBody>
                    <a:bodyPr/>
                    <a:lstStyle/>
                    <a:p>
                      <a:pPr algn="ctr">
                        <a:spcBef>
                          <a:spcPts val="300"/>
                        </a:spcBef>
                      </a:pPr>
                      <a:r>
                        <a:rPr lang="en-US" sz="2800">
                          <a:effectLst/>
                          <a:latin typeface="Times New Roman" panose="02020603050405020304" pitchFamily="18" charset="0"/>
                          <a:cs typeface="Times New Roman" panose="02020603050405020304" pitchFamily="18" charset="0"/>
                        </a:rPr>
                        <a:t>Khu vực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800">
                          <a:effectLst/>
                          <a:latin typeface="Times New Roman" panose="02020603050405020304" pitchFamily="18" charset="0"/>
                          <a:cs typeface="Times New Roman" panose="02020603050405020304" pitchFamily="18" charset="0"/>
                        </a:rPr>
                        <a:t>Diện tích</a:t>
                      </a:r>
                    </a:p>
                    <a:p>
                      <a:pPr algn="ctr">
                        <a:spcBef>
                          <a:spcPts val="300"/>
                        </a:spcBef>
                      </a:pPr>
                      <a:r>
                        <a:rPr lang="en-US" sz="2800">
                          <a:effectLst/>
                          <a:latin typeface="Times New Roman" panose="02020603050405020304" pitchFamily="18" charset="0"/>
                          <a:cs typeface="Times New Roman" panose="02020603050405020304" pitchFamily="18" charset="0"/>
                        </a:rPr>
                        <a:t>(km</a:t>
                      </a:r>
                      <a:r>
                        <a:rPr lang="en-US" sz="2800" baseline="30000">
                          <a:effectLst/>
                          <a:latin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800" dirty="0" err="1">
                          <a:effectLst/>
                          <a:latin typeface="Times New Roman" panose="02020603050405020304" pitchFamily="18" charset="0"/>
                          <a:cs typeface="Times New Roman" panose="02020603050405020304" pitchFamily="18" charset="0"/>
                        </a:rPr>
                        <a:t>Nguồn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thành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31907543"/>
                  </a:ext>
                </a:extLst>
              </a:tr>
              <a:tr h="350520">
                <a:tc>
                  <a:txBody>
                    <a:bodyPr/>
                    <a:lstStyle/>
                    <a:p>
                      <a:pPr algn="just">
                        <a:spcBef>
                          <a:spcPts val="300"/>
                        </a:spcBef>
                      </a:pP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Hồng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95890535"/>
                  </a:ext>
                </a:extLst>
              </a:tr>
              <a:tr h="329565">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Đồng bằng sông Cửu Long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65166936"/>
                  </a:ext>
                </a:extLst>
              </a:tr>
              <a:tr h="329565">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Đồng bằng ven biển miền Trung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8474745"/>
                  </a:ext>
                </a:extLst>
              </a:tr>
            </a:tbl>
          </a:graphicData>
        </a:graphic>
      </p:graphicFrame>
      <p:sp>
        <p:nvSpPr>
          <p:cNvPr id="6" name="TextBox 5">
            <a:extLst>
              <a:ext uri="{FF2B5EF4-FFF2-40B4-BE49-F238E27FC236}">
                <a16:creationId xmlns:a16="http://schemas.microsoft.com/office/drawing/2014/main" id="{DBC609F4-96D1-485B-8DC5-761D0B73BEC8}"/>
              </a:ext>
            </a:extLst>
          </p:cNvPr>
          <p:cNvSpPr txBox="1"/>
          <p:nvPr/>
        </p:nvSpPr>
        <p:spPr>
          <a:xfrm>
            <a:off x="9499600" y="1295400"/>
            <a:ext cx="3048000" cy="523220"/>
          </a:xfrm>
          <a:prstGeom prst="rect">
            <a:avLst/>
          </a:prstGeom>
          <a:noFill/>
        </p:spPr>
        <p:txBody>
          <a:bodyPr wrap="square">
            <a:spAutoFit/>
          </a:bodyPr>
          <a:lstStyle/>
          <a:p>
            <a:r>
              <a:rPr lang="en-US" sz="2800" b="1" dirty="0" err="1">
                <a:solidFill>
                  <a:srgbClr val="FF0000"/>
                </a:solidFill>
                <a:effectLst/>
                <a:latin typeface="Times New Roman" panose="02020603050405020304" pitchFamily="18" charset="0"/>
                <a:ea typeface="Times New Roman" panose="02020603050405020304" pitchFamily="18" charset="0"/>
              </a:rPr>
              <a:t>Nhóm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bàn</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endParaRPr lang="en-US" sz="2800" b="1" dirty="0">
              <a:solidFill>
                <a:srgbClr val="FF0000"/>
              </a:solidFill>
            </a:endParaRPr>
          </a:p>
        </p:txBody>
      </p:sp>
      <p:graphicFrame>
        <p:nvGraphicFramePr>
          <p:cNvPr id="7" name="Table 6">
            <a:extLst>
              <a:ext uri="{FF2B5EF4-FFF2-40B4-BE49-F238E27FC236}">
                <a16:creationId xmlns:a16="http://schemas.microsoft.com/office/drawing/2014/main" id="{7805D981-2BE4-4140-AD11-9B7B7D783981}"/>
              </a:ext>
            </a:extLst>
          </p:cNvPr>
          <p:cNvGraphicFramePr>
            <a:graphicFrameLocks noGrp="1"/>
          </p:cNvGraphicFramePr>
          <p:nvPr>
            <p:extLst>
              <p:ext uri="{D42A27DB-BD31-4B8C-83A1-F6EECF244321}">
                <p14:modId xmlns:p14="http://schemas.microsoft.com/office/powerpoint/2010/main" val="897061215"/>
              </p:ext>
            </p:extLst>
          </p:nvPr>
        </p:nvGraphicFramePr>
        <p:xfrm>
          <a:off x="7747000" y="2199620"/>
          <a:ext cx="5867400" cy="4258157"/>
        </p:xfrm>
        <a:graphic>
          <a:graphicData uri="http://schemas.openxmlformats.org/drawingml/2006/table">
            <a:tbl>
              <a:tblPr firstRow="1" firstCol="1" bandRow="1">
                <a:tableStyleId>{5C22544A-7EE6-4342-B048-85BDC9FD1C3A}</a:tableStyleId>
              </a:tblPr>
              <a:tblGrid>
                <a:gridCol w="3013290">
                  <a:extLst>
                    <a:ext uri="{9D8B030D-6E8A-4147-A177-3AD203B41FA5}">
                      <a16:colId xmlns:a16="http://schemas.microsoft.com/office/drawing/2014/main" val="1144436562"/>
                    </a:ext>
                  </a:extLst>
                </a:gridCol>
                <a:gridCol w="2854110">
                  <a:extLst>
                    <a:ext uri="{9D8B030D-6E8A-4147-A177-3AD203B41FA5}">
                      <a16:colId xmlns:a16="http://schemas.microsoft.com/office/drawing/2014/main" val="2922956094"/>
                    </a:ext>
                  </a:extLst>
                </a:gridCol>
              </a:tblGrid>
              <a:tr h="532269">
                <a:tc>
                  <a:txBody>
                    <a:bodyPr/>
                    <a:lstStyle/>
                    <a:p>
                      <a:pPr algn="ctr">
                        <a:spcBef>
                          <a:spcPts val="300"/>
                        </a:spcBef>
                      </a:pPr>
                      <a:r>
                        <a:rPr lang="en-US" sz="2800">
                          <a:effectLst/>
                          <a:latin typeface="Times New Roman" panose="02020603050405020304" pitchFamily="18" charset="0"/>
                          <a:cs typeface="Times New Roman" panose="02020603050405020304" pitchFamily="18" charset="0"/>
                        </a:rPr>
                        <a:t>Phần câu hỏi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Bef>
                          <a:spcPts val="300"/>
                        </a:spcBef>
                      </a:pPr>
                      <a:r>
                        <a:rPr lang="en-US" sz="2800">
                          <a:effectLst/>
                          <a:latin typeface="Times New Roman" panose="02020603050405020304" pitchFamily="18" charset="0"/>
                          <a:cs typeface="Times New Roman" panose="02020603050405020304" pitchFamily="18" charset="0"/>
                        </a:rPr>
                        <a:t>Phần trả lời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1043660"/>
                  </a:ext>
                </a:extLst>
              </a:tr>
              <a:tr h="1596809">
                <a:tc>
                  <a:txBody>
                    <a:bodyPr/>
                    <a:lstStyle/>
                    <a:p>
                      <a:pPr algn="just">
                        <a:spcBef>
                          <a:spcPts val="300"/>
                        </a:spcBef>
                      </a:pP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bờ</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96943147"/>
                  </a:ext>
                </a:extLst>
              </a:tr>
              <a:tr h="2129079">
                <a:tc>
                  <a:txBody>
                    <a:bodyPr/>
                    <a:lstStyle/>
                    <a:p>
                      <a:pPr algn="just">
                        <a:spcBef>
                          <a:spcPts val="300"/>
                        </a:spcBef>
                      </a:pP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thềm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Bef>
                          <a:spcPts val="300"/>
                        </a:spcBef>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33720261"/>
                  </a:ext>
                </a:extLst>
              </a:tr>
            </a:tbl>
          </a:graphicData>
        </a:graphic>
      </p:graphicFrame>
      <p:sp>
        <p:nvSpPr>
          <p:cNvPr id="8" name="Title 1">
            <a:extLst>
              <a:ext uri="{FF2B5EF4-FFF2-40B4-BE49-F238E27FC236}">
                <a16:creationId xmlns:a16="http://schemas.microsoft.com/office/drawing/2014/main" id="{B47C07FE-20CB-4AEE-A215-DD520377AB7E}"/>
              </a:ext>
            </a:extLst>
          </p:cNvPr>
          <p:cNvSpPr txBox="1">
            <a:spLocks/>
          </p:cNvSpPr>
          <p:nvPr/>
        </p:nvSpPr>
        <p:spPr>
          <a:xfrm>
            <a:off x="32202" y="76200"/>
            <a:ext cx="4711586"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latin typeface="Times New Roman" panose="02020603050405020304" pitchFamily="18" charset="0"/>
                <a:cs typeface="Times New Roman" panose="02020603050405020304" pitchFamily="18" charset="0"/>
              </a:rPr>
              <a:t>b. </a:t>
            </a:r>
            <a:r>
              <a:rPr lang="en-US" sz="3200" b="1" dirty="0" err="1">
                <a:solidFill>
                  <a:srgbClr val="0D30DD"/>
                </a:solidFill>
                <a:latin typeface="Times New Roman" panose="02020603050405020304" pitchFamily="18" charset="0"/>
                <a:cs typeface="Times New Roman" panose="02020603050405020304" pitchFamily="18" charset="0"/>
              </a:rPr>
              <a:t>Địa</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hình</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đồng</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bằng</a:t>
            </a:r>
            <a:endParaRPr lang="en-US" sz="3200" b="1" dirty="0">
              <a:solidFill>
                <a:srgbClr val="0D30DD"/>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FA107A78-2229-4B97-8183-A2F7D0FB1947}"/>
              </a:ext>
            </a:extLst>
          </p:cNvPr>
          <p:cNvSpPr txBox="1">
            <a:spLocks/>
          </p:cNvSpPr>
          <p:nvPr/>
        </p:nvSpPr>
        <p:spPr>
          <a:xfrm>
            <a:off x="4743788" y="838200"/>
            <a:ext cx="5060614"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highlight>
                  <a:srgbClr val="FFFF00"/>
                </a:highlight>
                <a:latin typeface="Times New Roman" panose="02020603050405020304" pitchFamily="18" charset="0"/>
                <a:cs typeface="Times New Roman" panose="02020603050405020304" pitchFamily="18" charset="0"/>
              </a:rPr>
              <a:t>THẢO LUẬN NHÓM: 5’</a:t>
            </a:r>
          </a:p>
        </p:txBody>
      </p:sp>
    </p:spTree>
    <p:extLst>
      <p:ext uri="{BB962C8B-B14F-4D97-AF65-F5344CB8AC3E}">
        <p14:creationId xmlns:p14="http://schemas.microsoft.com/office/powerpoint/2010/main" val="219365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par>
                                <p:cTn id="14" presetID="21"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471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074737-D154-5E01-285C-A7AA03700194}"/>
              </a:ext>
            </a:extLst>
          </p:cNvPr>
          <p:cNvPicPr>
            <a:picLocks noChangeAspect="1"/>
          </p:cNvPicPr>
          <p:nvPr/>
        </p:nvPicPr>
        <p:blipFill>
          <a:blip r:embed="rId2"/>
          <a:stretch>
            <a:fillRect/>
          </a:stretch>
        </p:blipFill>
        <p:spPr>
          <a:xfrm>
            <a:off x="3327400" y="36095"/>
            <a:ext cx="7391400" cy="7772400"/>
          </a:xfrm>
          <a:prstGeom prst="rect">
            <a:avLst/>
          </a:prstGeom>
        </p:spPr>
      </p:pic>
    </p:spTree>
    <p:extLst>
      <p:ext uri="{BB962C8B-B14F-4D97-AF65-F5344CB8AC3E}">
        <p14:creationId xmlns:p14="http://schemas.microsoft.com/office/powerpoint/2010/main" val="418761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C77EE4E-AA76-48BA-9E52-BFBF6718F46E}"/>
              </a:ext>
            </a:extLst>
          </p:cNvPr>
          <p:cNvGraphicFramePr>
            <a:graphicFrameLocks noGrp="1"/>
          </p:cNvGraphicFramePr>
          <p:nvPr>
            <p:extLst>
              <p:ext uri="{D42A27DB-BD31-4B8C-83A1-F6EECF244321}">
                <p14:modId xmlns:p14="http://schemas.microsoft.com/office/powerpoint/2010/main" val="946051239"/>
              </p:ext>
            </p:extLst>
          </p:nvPr>
        </p:nvGraphicFramePr>
        <p:xfrm>
          <a:off x="0" y="36095"/>
          <a:ext cx="8432800" cy="7950138"/>
        </p:xfrm>
        <a:graphic>
          <a:graphicData uri="http://schemas.openxmlformats.org/drawingml/2006/table">
            <a:tbl>
              <a:tblPr firstRow="1" firstCol="1" bandRow="1">
                <a:tableStyleId>{5C22544A-7EE6-4342-B048-85BDC9FD1C3A}</a:tableStyleId>
              </a:tblPr>
              <a:tblGrid>
                <a:gridCol w="1054307">
                  <a:extLst>
                    <a:ext uri="{9D8B030D-6E8A-4147-A177-3AD203B41FA5}">
                      <a16:colId xmlns:a16="http://schemas.microsoft.com/office/drawing/2014/main" val="2068361975"/>
                    </a:ext>
                  </a:extLst>
                </a:gridCol>
                <a:gridCol w="1068264">
                  <a:extLst>
                    <a:ext uri="{9D8B030D-6E8A-4147-A177-3AD203B41FA5}">
                      <a16:colId xmlns:a16="http://schemas.microsoft.com/office/drawing/2014/main" val="3316411574"/>
                    </a:ext>
                  </a:extLst>
                </a:gridCol>
                <a:gridCol w="1509629">
                  <a:extLst>
                    <a:ext uri="{9D8B030D-6E8A-4147-A177-3AD203B41FA5}">
                      <a16:colId xmlns:a16="http://schemas.microsoft.com/office/drawing/2014/main" val="2234651710"/>
                    </a:ext>
                  </a:extLst>
                </a:gridCol>
                <a:gridCol w="4800600">
                  <a:extLst>
                    <a:ext uri="{9D8B030D-6E8A-4147-A177-3AD203B41FA5}">
                      <a16:colId xmlns:a16="http://schemas.microsoft.com/office/drawing/2014/main" val="3670787422"/>
                    </a:ext>
                  </a:extLst>
                </a:gridCol>
              </a:tblGrid>
              <a:tr h="649705">
                <a:tc>
                  <a:txBody>
                    <a:bodyPr/>
                    <a:lstStyle/>
                    <a:p>
                      <a:pPr algn="ctr">
                        <a:lnSpc>
                          <a:spcPct val="115000"/>
                        </a:lnSpc>
                        <a:spcAft>
                          <a:spcPts val="1000"/>
                        </a:spcAft>
                      </a:pPr>
                      <a:r>
                        <a:rPr lang="en-US" sz="2000" dirty="0" err="1">
                          <a:effectLst/>
                          <a:latin typeface="Times New Roman" panose="02020603050405020304" pitchFamily="18" charset="0"/>
                          <a:cs typeface="Times New Roman" panose="02020603050405020304" pitchFamily="18" charset="0"/>
                        </a:rPr>
                        <a:t>Khu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vực</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ctr">
                        <a:lnSpc>
                          <a:spcPct val="115000"/>
                        </a:lnSpc>
                        <a:spcAft>
                          <a:spcPts val="1000"/>
                        </a:spcAft>
                      </a:pPr>
                      <a:r>
                        <a:rPr lang="en-US" sz="2000" dirty="0">
                          <a:effectLst/>
                          <a:latin typeface="Times New Roman" panose="02020603050405020304" pitchFamily="18" charset="0"/>
                          <a:cs typeface="Times New Roman" panose="02020603050405020304" pitchFamily="18" charset="0"/>
                        </a:rPr>
                        <a:t>S(km</a:t>
                      </a:r>
                      <a:r>
                        <a:rPr lang="en-US" sz="2000" baseline="30000" dirty="0">
                          <a:effectLst/>
                          <a:latin typeface="Times New Roman" panose="02020603050405020304" pitchFamily="18" charset="0"/>
                          <a:cs typeface="Times New Roman" panose="02020603050405020304" pitchFamily="18" charset="0"/>
                        </a:rPr>
                        <a:t>2</a:t>
                      </a:r>
                      <a:r>
                        <a:rPr lang="en-US" sz="2000" dirty="0">
                          <a:effectLst/>
                          <a:latin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ctr">
                        <a:lnSpc>
                          <a:spcPct val="115000"/>
                        </a:lnSpc>
                        <a:spcAft>
                          <a:spcPts val="1000"/>
                        </a:spcAft>
                      </a:pPr>
                      <a:r>
                        <a:rPr lang="en-US" sz="2000" dirty="0" err="1">
                          <a:effectLst/>
                          <a:latin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gốc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ctr">
                        <a:lnSpc>
                          <a:spcPct val="115000"/>
                        </a:lnSpc>
                        <a:spcAft>
                          <a:spcPts val="1000"/>
                        </a:spcAft>
                      </a:pPr>
                      <a:r>
                        <a:rPr lang="en-US" sz="2000" dirty="0" err="1">
                          <a:effectLst/>
                          <a:latin typeface="Times New Roman" panose="02020603050405020304" pitchFamily="18" charset="0"/>
                          <a:cs typeface="Times New Roman" panose="02020603050405020304" pitchFamily="18" charset="0"/>
                        </a:rPr>
                        <a:t>Đặc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extLst>
                  <a:ext uri="{0D108BD9-81ED-4DB2-BD59-A6C34878D82A}">
                    <a16:rowId xmlns:a16="http://schemas.microsoft.com/office/drawing/2014/main" val="789525608"/>
                  </a:ext>
                </a:extLst>
              </a:tr>
              <a:tr h="1902356">
                <a:tc>
                  <a:txBody>
                    <a:bodyPr/>
                    <a:lstStyle/>
                    <a:p>
                      <a:pPr algn="just">
                        <a:lnSpc>
                          <a:spcPct val="115000"/>
                        </a:lnSpc>
                        <a:spcAft>
                          <a:spcPts val="1000"/>
                        </a:spcAft>
                      </a:pP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Hồng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dirty="0">
                          <a:effectLst/>
                          <a:latin typeface="Times New Roman" panose="02020603050405020304" pitchFamily="18" charset="0"/>
                          <a:cs typeface="Times New Roman" panose="02020603050405020304" pitchFamily="18" charset="0"/>
                        </a:rPr>
                        <a:t>15000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Do phù sa sông Hồng và sông Thái Bình bồi đắp.</a:t>
                      </a:r>
                    </a:p>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dirty="0">
                          <a:effectLst/>
                          <a:latin typeface="Times New Roman" panose="02020603050405020304" pitchFamily="18" charset="0"/>
                          <a:cs typeface="Times New Roman" panose="02020603050405020304" pitchFamily="18" charset="0"/>
                        </a:rPr>
                        <a:t>Ở </a:t>
                      </a:r>
                      <a:r>
                        <a:rPr lang="en-US" sz="2400" dirty="0" err="1">
                          <a:effectLst/>
                          <a:latin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còn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núi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sót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phía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ô </a:t>
                      </a:r>
                      <a:r>
                        <a:rPr lang="en-US" sz="2400" dirty="0" err="1">
                          <a:effectLst/>
                          <a:latin typeface="Times New Roman" panose="02020603050405020304" pitchFamily="18" charset="0"/>
                          <a:cs typeface="Times New Roman" panose="02020603050405020304" pitchFamily="18" charset="0"/>
                        </a:rPr>
                        <a:t>trũng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ven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đắp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đê</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bồi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đắp</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extLst>
                  <a:ext uri="{0D108BD9-81ED-4DB2-BD59-A6C34878D82A}">
                    <a16:rowId xmlns:a16="http://schemas.microsoft.com/office/drawing/2014/main" val="2706215136"/>
                  </a:ext>
                </a:extLst>
              </a:tr>
              <a:tr h="2063849">
                <a:tc>
                  <a:txBody>
                    <a:bodyPr/>
                    <a:lstStyle/>
                    <a:p>
                      <a:pPr algn="just">
                        <a:lnSpc>
                          <a:spcPct val="115000"/>
                        </a:lnSpc>
                        <a:spcBef>
                          <a:spcPts val="600"/>
                        </a:spcBef>
                        <a:spcAft>
                          <a:spcPts val="1000"/>
                        </a:spcAft>
                      </a:pPr>
                      <a:r>
                        <a:rPr lang="en-US" sz="2400">
                          <a:effectLst/>
                          <a:latin typeface="Times New Roman" panose="02020603050405020304" pitchFamily="18" charset="0"/>
                          <a:cs typeface="Times New Roman" panose="02020603050405020304" pitchFamily="18" charset="0"/>
                        </a:rPr>
                        <a:t>Đồng bằng sông Cửu Long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40000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Do phù sa của hệ thống sông Mê Công bồi đắp.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Có hệ thống kênh rạch chằng chịt và chịu ảnh hưởng sâu sắc của chế độ thuỷ triều. Nhiều vùng trũng lớn: Đồng Tháp Mười, Tứ giác Long Xuyên, U Minh.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extLst>
                  <a:ext uri="{0D108BD9-81ED-4DB2-BD59-A6C34878D82A}">
                    <a16:rowId xmlns:a16="http://schemas.microsoft.com/office/drawing/2014/main" val="1193906787"/>
                  </a:ext>
                </a:extLst>
              </a:tr>
              <a:tr h="2590800">
                <a:tc>
                  <a:txBody>
                    <a:bodyPr/>
                    <a:lstStyle/>
                    <a:p>
                      <a:pPr algn="just">
                        <a:lnSpc>
                          <a:spcPct val="115000"/>
                        </a:lnSpc>
                        <a:spcBef>
                          <a:spcPts val="600"/>
                        </a:spcBef>
                        <a:spcAft>
                          <a:spcPts val="1000"/>
                        </a:spcAft>
                      </a:pPr>
                      <a:r>
                        <a:rPr lang="en-US" sz="2400">
                          <a:effectLst/>
                          <a:latin typeface="Times New Roman" panose="02020603050405020304" pitchFamily="18" charset="0"/>
                          <a:cs typeface="Times New Roman" panose="02020603050405020304" pitchFamily="18" charset="0"/>
                        </a:rPr>
                        <a:t>Đồng bằng ven biển miền Trung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a:effectLst/>
                          <a:latin typeface="Times New Roman" panose="02020603050405020304" pitchFamily="18" charset="0"/>
                          <a:cs typeface="Times New Roman" panose="02020603050405020304" pitchFamily="18" charset="0"/>
                        </a:rPr>
                        <a:t>15000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l">
                        <a:lnSpc>
                          <a:spcPct val="115000"/>
                        </a:lnSpc>
                        <a:spcAft>
                          <a:spcPts val="1000"/>
                        </a:spcAft>
                      </a:pP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giữa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biển</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tc>
                  <a:txBody>
                    <a:bodyPr/>
                    <a:lstStyle/>
                    <a:p>
                      <a:pPr algn="just">
                        <a:lnSpc>
                          <a:spcPct val="115000"/>
                        </a:lnSpc>
                        <a:spcAft>
                          <a:spcPts val="1000"/>
                        </a:spcAft>
                      </a:pPr>
                      <a:r>
                        <a:rPr lang="en-US" sz="2400" dirty="0" err="1">
                          <a:effectLst/>
                          <a:latin typeface="Times New Roman" panose="02020603050405020304" pitchFamily="18" charset="0"/>
                          <a:cs typeface="Times New Roman" panose="02020603050405020304" pitchFamily="18" charset="0"/>
                        </a:rPr>
                        <a:t>Dải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kéo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Thanh </a:t>
                      </a:r>
                      <a:r>
                        <a:rPr lang="en-US" sz="2400" dirty="0" err="1">
                          <a:effectLst/>
                          <a:latin typeface="Times New Roman" panose="02020603050405020304" pitchFamily="18" charset="0"/>
                          <a:cs typeface="Times New Roman" panose="02020603050405020304" pitchFamily="18" charset="0"/>
                        </a:rPr>
                        <a:t>Hoá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nhỏ</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hẹp</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005" marR="49005" marT="0" marB="0"/>
                </a:tc>
                <a:extLst>
                  <a:ext uri="{0D108BD9-81ED-4DB2-BD59-A6C34878D82A}">
                    <a16:rowId xmlns:a16="http://schemas.microsoft.com/office/drawing/2014/main" val="1327818733"/>
                  </a:ext>
                </a:extLst>
              </a:tr>
            </a:tbl>
          </a:graphicData>
        </a:graphic>
      </p:graphicFrame>
      <p:pic>
        <p:nvPicPr>
          <p:cNvPr id="3" name="Picture 2">
            <a:extLst>
              <a:ext uri="{FF2B5EF4-FFF2-40B4-BE49-F238E27FC236}">
                <a16:creationId xmlns:a16="http://schemas.microsoft.com/office/drawing/2014/main" id="{E12455D4-34D5-44AD-A2A8-10005F4BDD4E}"/>
              </a:ext>
            </a:extLst>
          </p:cNvPr>
          <p:cNvPicPr>
            <a:picLocks noChangeAspect="1"/>
          </p:cNvPicPr>
          <p:nvPr/>
        </p:nvPicPr>
        <p:blipFill>
          <a:blip r:embed="rId2"/>
          <a:stretch>
            <a:fillRect/>
          </a:stretch>
        </p:blipFill>
        <p:spPr>
          <a:xfrm>
            <a:off x="8432800" y="-8021"/>
            <a:ext cx="5384800" cy="7772400"/>
          </a:xfrm>
          <a:prstGeom prst="rect">
            <a:avLst/>
          </a:prstGeom>
        </p:spPr>
      </p:pic>
    </p:spTree>
    <p:extLst>
      <p:ext uri="{BB962C8B-B14F-4D97-AF65-F5344CB8AC3E}">
        <p14:creationId xmlns:p14="http://schemas.microsoft.com/office/powerpoint/2010/main" val="1382314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B6B30AD3-939D-C42E-DEDE-E3FF294A3DAC}"/>
              </a:ext>
            </a:extLst>
          </p:cNvPr>
          <p:cNvGraphicFramePr>
            <a:graphicFrameLocks noGrp="1"/>
          </p:cNvGraphicFramePr>
          <p:nvPr>
            <p:extLst>
              <p:ext uri="{D42A27DB-BD31-4B8C-83A1-F6EECF244321}">
                <p14:modId xmlns:p14="http://schemas.microsoft.com/office/powerpoint/2010/main" val="720990220"/>
              </p:ext>
            </p:extLst>
          </p:nvPr>
        </p:nvGraphicFramePr>
        <p:xfrm>
          <a:off x="508000" y="228600"/>
          <a:ext cx="12877800" cy="7543800"/>
        </p:xfrm>
        <a:graphic>
          <a:graphicData uri="http://schemas.openxmlformats.org/drawingml/2006/table">
            <a:tbl>
              <a:tblPr firstRow="1" bandRow="1">
                <a:tableStyleId>{5C22544A-7EE6-4342-B048-85BDC9FD1C3A}</a:tableStyleId>
              </a:tblPr>
              <a:tblGrid>
                <a:gridCol w="4292600">
                  <a:extLst>
                    <a:ext uri="{9D8B030D-6E8A-4147-A177-3AD203B41FA5}">
                      <a16:colId xmlns:a16="http://schemas.microsoft.com/office/drawing/2014/main" val="538683848"/>
                    </a:ext>
                  </a:extLst>
                </a:gridCol>
                <a:gridCol w="5308600">
                  <a:extLst>
                    <a:ext uri="{9D8B030D-6E8A-4147-A177-3AD203B41FA5}">
                      <a16:colId xmlns:a16="http://schemas.microsoft.com/office/drawing/2014/main" val="2230656113"/>
                    </a:ext>
                  </a:extLst>
                </a:gridCol>
                <a:gridCol w="3276600">
                  <a:extLst>
                    <a:ext uri="{9D8B030D-6E8A-4147-A177-3AD203B41FA5}">
                      <a16:colId xmlns:a16="http://schemas.microsoft.com/office/drawing/2014/main" val="1636845085"/>
                    </a:ext>
                  </a:extLst>
                </a:gridCol>
              </a:tblGrid>
              <a:tr h="685800">
                <a:tc>
                  <a:txBody>
                    <a:bodyPr/>
                    <a:lstStyle/>
                    <a:p>
                      <a:pPr algn="ct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A</a:t>
                      </a:r>
                    </a:p>
                  </a:txBody>
                  <a:tcPr/>
                </a:tc>
                <a:tc>
                  <a:txBody>
                    <a:bodyPr/>
                    <a:lstStyle/>
                    <a:p>
                      <a:pPr algn="ctr"/>
                      <a:r>
                        <a:rPr lang="en-US" sz="2800" dirty="0" err="1">
                          <a:latin typeface="Times New Roman" panose="02020603050405020304" pitchFamily="18" charset="0"/>
                          <a:cs typeface="Times New Roman" panose="02020603050405020304" pitchFamily="18" charset="0"/>
                        </a:rPr>
                        <a:t>Cột</a:t>
                      </a:r>
                      <a:r>
                        <a:rPr lang="en-US" sz="2800" dirty="0">
                          <a:latin typeface="Times New Roman" panose="02020603050405020304" pitchFamily="18" charset="0"/>
                          <a:cs typeface="Times New Roman" panose="02020603050405020304" pitchFamily="18" charset="0"/>
                        </a:rPr>
                        <a:t> B</a:t>
                      </a:r>
                    </a:p>
                  </a:txBody>
                  <a:tcPr/>
                </a:tc>
                <a:tc>
                  <a:txBody>
                    <a:bodyPr/>
                    <a:lstStyle/>
                    <a:p>
                      <a:pPr algn="ctr"/>
                      <a:r>
                        <a:rPr lang="en-US" sz="2800" dirty="0" err="1">
                          <a:latin typeface="Times New Roman" panose="02020603050405020304" pitchFamily="18" charset="0"/>
                          <a:cs typeface="Times New Roman" panose="02020603050405020304" pitchFamily="18" charset="0"/>
                        </a:rPr>
                        <a:t>Đáp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3576060"/>
                  </a:ext>
                </a:extLst>
              </a:tr>
              <a:tr h="685800">
                <a:tc>
                  <a:txBody>
                    <a:bodyPr/>
                    <a:lstStyle/>
                    <a:p>
                      <a:pPr algn="l"/>
                      <a:r>
                        <a:rPr lang="en-US" sz="2800" dirty="0">
                          <a:latin typeface="Times New Roman" panose="02020603050405020304" pitchFamily="18" charset="0"/>
                          <a:cs typeface="Times New Roman" panose="02020603050405020304" pitchFamily="18" charset="0"/>
                        </a:rPr>
                        <a:t>1. 23</a:t>
                      </a:r>
                      <a:r>
                        <a:rPr lang="en-US" sz="2800" baseline="30000" dirty="0">
                          <a:latin typeface="DokChampa" panose="020B0604020202020204" pitchFamily="34" charset="-34"/>
                          <a:cs typeface="DokChampa" panose="020B0604020202020204" pitchFamily="34" charset="-34"/>
                        </a:rPr>
                        <a:t>º</a:t>
                      </a:r>
                      <a:r>
                        <a:rPr lang="en-US" sz="2800" baseline="0" dirty="0">
                          <a:latin typeface="DokChampa" panose="020B0604020202020204" pitchFamily="34" charset="-34"/>
                          <a:cs typeface="DokChampa" panose="020B0604020202020204" pitchFamily="34" charset="-34"/>
                        </a:rPr>
                        <a:t>23’</a:t>
                      </a:r>
                      <a:r>
                        <a:rPr lang="en-US" sz="2800" baseline="0" dirty="0">
                          <a:latin typeface="Times New Roman" panose="02020603050405020304" pitchFamily="18" charset="0"/>
                          <a:cs typeface="Times New Roman" panose="02020603050405020304" pitchFamily="18" charset="0"/>
                        </a:rPr>
                        <a:t>B</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a. TP.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Nẵng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6537701"/>
                  </a:ext>
                </a:extLst>
              </a:tr>
              <a:tr h="685800">
                <a:tc>
                  <a:txBody>
                    <a:bodyPr/>
                    <a:lstStyle/>
                    <a:p>
                      <a:pPr algn="l"/>
                      <a:r>
                        <a:rPr lang="en-US" sz="2800" dirty="0">
                          <a:latin typeface="Times New Roman" panose="02020603050405020304" pitchFamily="18" charset="0"/>
                          <a:cs typeface="Times New Roman" panose="02020603050405020304" pitchFamily="18" charset="0"/>
                        </a:rPr>
                        <a:t>2. 102</a:t>
                      </a:r>
                      <a:r>
                        <a:rPr lang="en-US" sz="2800" dirty="0">
                          <a:latin typeface="DokChampa" panose="020B0604020202020204" pitchFamily="34" charset="-34"/>
                          <a:cs typeface="DokChampa" panose="020B0604020202020204" pitchFamily="34" charset="-34"/>
                        </a:rPr>
                        <a:t>º09’Đ</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99732558"/>
                  </a:ext>
                </a:extLst>
              </a:tr>
              <a:tr h="685800">
                <a:tc>
                  <a:txBody>
                    <a:bodyPr/>
                    <a:lstStyle/>
                    <a:p>
                      <a:pPr algn="l"/>
                      <a:r>
                        <a:rPr lang="en-US" sz="2800" dirty="0">
                          <a:latin typeface="Times New Roman" panose="02020603050405020304" pitchFamily="18" charset="0"/>
                          <a:cs typeface="Times New Roman" panose="02020603050405020304" pitchFamily="18" charset="0"/>
                        </a:rPr>
                        <a:t>3. 109</a:t>
                      </a:r>
                      <a:r>
                        <a:rPr lang="en-US" sz="2800" dirty="0">
                          <a:latin typeface="DokChampa" panose="020B0604020202020204" pitchFamily="34" charset="-34"/>
                          <a:cs typeface="DokChampa" panose="020B0604020202020204" pitchFamily="34" charset="-34"/>
                        </a:rPr>
                        <a:t>º28’Đ</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c. Khánh </a:t>
                      </a:r>
                      <a:r>
                        <a:rPr lang="en-US" sz="2800" dirty="0" err="1">
                          <a:latin typeface="Times New Roman" panose="02020603050405020304" pitchFamily="18" charset="0"/>
                          <a:cs typeface="Times New Roman" panose="02020603050405020304" pitchFamily="18" charset="0"/>
                        </a:rPr>
                        <a:t>Hoà</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64034423"/>
                  </a:ext>
                </a:extLst>
              </a:tr>
              <a:tr h="685800">
                <a:tc>
                  <a:txBody>
                    <a:bodyPr/>
                    <a:lstStyle/>
                    <a:p>
                      <a:pPr algn="l"/>
                      <a:r>
                        <a:rPr lang="en-US" sz="2800" dirty="0">
                          <a:latin typeface="Times New Roman" panose="02020603050405020304" pitchFamily="18" charset="0"/>
                          <a:cs typeface="Times New Roman" panose="02020603050405020304" pitchFamily="18" charset="0"/>
                        </a:rPr>
                        <a:t>4. 8</a:t>
                      </a:r>
                      <a:r>
                        <a:rPr lang="en-US" sz="2800" dirty="0">
                          <a:latin typeface="DokChampa" panose="020B0604020202020204" pitchFamily="34" charset="-34"/>
                          <a:cs typeface="DokChampa" panose="020B0604020202020204" pitchFamily="34" charset="-34"/>
                        </a:rPr>
                        <a:t>º34’B</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a:latin typeface="Times New Roman" panose="02020603050405020304" pitchFamily="18" charset="0"/>
                          <a:cs typeface="Times New Roman" panose="02020603050405020304" pitchFamily="18" charset="0"/>
                        </a:rPr>
                        <a:t>d. 331344km</a:t>
                      </a:r>
                      <a:r>
                        <a:rPr lang="en-US" sz="2800" dirty="0">
                          <a:latin typeface="DokChampa" panose="020B0604020202020204" pitchFamily="34" charset="-34"/>
                          <a:cs typeface="DokChampa" panose="020B0604020202020204" pitchFamily="34" charset="-34"/>
                        </a:rPr>
                        <a:t>2</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81403597"/>
                  </a:ext>
                </a:extLst>
              </a:tr>
              <a:tr h="685800">
                <a:tc>
                  <a:txBody>
                    <a:bodyPr/>
                    <a:lstStyle/>
                    <a:p>
                      <a:pPr algn="l"/>
                      <a:r>
                        <a:rPr lang="en-US" sz="2800" dirty="0">
                          <a:latin typeface="Times New Roman" panose="02020603050405020304" pitchFamily="18" charset="0"/>
                          <a:cs typeface="Times New Roman" panose="02020603050405020304" pitchFamily="18" charset="0"/>
                        </a:rPr>
                        <a:t>5. </a:t>
                      </a:r>
                      <a:r>
                        <a:rPr lang="en-US" sz="2800" dirty="0" err="1">
                          <a:latin typeface="Times New Roman" panose="02020603050405020304" pitchFamily="18" charset="0"/>
                          <a:cs typeface="Times New Roman" panose="02020603050405020304" pitchFamily="18" charset="0"/>
                        </a:rPr>
                        <a:t>Quàn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Hoàng Sa</a:t>
                      </a:r>
                    </a:p>
                  </a:txBody>
                  <a:tcPr/>
                </a:tc>
                <a:tc>
                  <a:txBody>
                    <a:bodyPr/>
                    <a:lstStyle/>
                    <a:p>
                      <a:pPr algn="l"/>
                      <a:r>
                        <a:rPr lang="en-US" sz="2800" dirty="0">
                          <a:latin typeface="Times New Roman" panose="02020603050405020304" pitchFamily="18" charset="0"/>
                          <a:cs typeface="Times New Roman" panose="02020603050405020304" pitchFamily="18" charset="0"/>
                        </a:rPr>
                        <a:t>e.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83888702"/>
                  </a:ext>
                </a:extLst>
              </a:tr>
              <a:tr h="685800">
                <a:tc>
                  <a:txBody>
                    <a:bodyPr/>
                    <a:lstStyle/>
                    <a:p>
                      <a:pPr algn="l"/>
                      <a:r>
                        <a:rPr lang="en-US" sz="2800" dirty="0">
                          <a:latin typeface="Times New Roman" panose="02020603050405020304" pitchFamily="18" charset="0"/>
                          <a:cs typeface="Times New Roman" panose="02020603050405020304" pitchFamily="18" charset="0"/>
                        </a:rPr>
                        <a:t>6. </a:t>
                      </a:r>
                      <a:r>
                        <a:rPr lang="en-US" sz="2800" dirty="0" err="1">
                          <a:latin typeface="Times New Roman" panose="02020603050405020304" pitchFamily="18" charset="0"/>
                          <a:cs typeface="Times New Roman" panose="02020603050405020304" pitchFamily="18" charset="0"/>
                        </a:rPr>
                        <a:t>Quàn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Sa</a:t>
                      </a:r>
                    </a:p>
                  </a:txBody>
                  <a:tcPr/>
                </a:tc>
                <a:tc>
                  <a:txBody>
                    <a:bodyPr/>
                    <a:lstStyle/>
                    <a:p>
                      <a:pPr algn="l"/>
                      <a:r>
                        <a:rPr lang="en-US" sz="2800" dirty="0">
                          <a:latin typeface="Times New Roman" panose="02020603050405020304" pitchFamily="18" charset="0"/>
                          <a:cs typeface="Times New Roman" panose="02020603050405020304" pitchFamily="18" charset="0"/>
                        </a:rPr>
                        <a:t>f. Hà Giang</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31873024"/>
                  </a:ext>
                </a:extLst>
              </a:tr>
              <a:tr h="685800">
                <a:tc>
                  <a:txBody>
                    <a:bodyPr/>
                    <a:lstStyle/>
                    <a:p>
                      <a:pPr algn="l"/>
                      <a:r>
                        <a:rPr lang="en-US" sz="2800" dirty="0">
                          <a:latin typeface="Times New Roman" panose="02020603050405020304" pitchFamily="18" charset="0"/>
                          <a:cs typeface="Times New Roman" panose="02020603050405020304" pitchFamily="18" charset="0"/>
                        </a:rPr>
                        <a:t>7.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VN</a:t>
                      </a:r>
                    </a:p>
                  </a:txBody>
                  <a:tcPr/>
                </a:tc>
                <a:tc>
                  <a:txBody>
                    <a:bodyPr/>
                    <a:lstStyle/>
                    <a:p>
                      <a:pPr algn="l"/>
                      <a:r>
                        <a:rPr lang="en-US" sz="2800" dirty="0">
                          <a:latin typeface="Times New Roman" panose="02020603050405020304" pitchFamily="18" charset="0"/>
                          <a:cs typeface="Times New Roman" panose="02020603050405020304" pitchFamily="18" charset="0"/>
                        </a:rPr>
                        <a:t>g. </a:t>
                      </a:r>
                      <a:r>
                        <a:rPr lang="en-US" sz="2800" dirty="0" err="1">
                          <a:latin typeface="Times New Roman" panose="02020603050405020304" pitchFamily="18" charset="0"/>
                          <a:cs typeface="Times New Roman" panose="02020603050405020304" pitchFamily="18" charset="0"/>
                        </a:rPr>
                        <a:t>Cà</a:t>
                      </a:r>
                      <a:r>
                        <a:rPr lang="en-US" sz="2800" dirty="0">
                          <a:latin typeface="Times New Roman" panose="02020603050405020304" pitchFamily="18" charset="0"/>
                          <a:cs typeface="Times New Roman" panose="02020603050405020304" pitchFamily="18" charset="0"/>
                        </a:rPr>
                        <a:t> Mau</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1426792"/>
                  </a:ext>
                </a:extLst>
              </a:tr>
              <a:tr h="685800">
                <a:tc>
                  <a:txBody>
                    <a:bodyPr/>
                    <a:lstStyle/>
                    <a:p>
                      <a:pPr algn="l"/>
                      <a:r>
                        <a:rPr lang="en-US" sz="2800" dirty="0">
                          <a:latin typeface="Times New Roman" panose="02020603050405020304" pitchFamily="18" charset="0"/>
                          <a:cs typeface="Times New Roman" panose="02020603050405020304" pitchFamily="18" charset="0"/>
                        </a:rPr>
                        <a:t>8.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biển</a:t>
                      </a:r>
                      <a:r>
                        <a:rPr lang="en-US" sz="2800" dirty="0">
                          <a:latin typeface="Times New Roman" panose="02020603050405020304" pitchFamily="18" charset="0"/>
                          <a:cs typeface="Times New Roman" panose="02020603050405020304" pitchFamily="18" charset="0"/>
                        </a:rPr>
                        <a:t> VN</a:t>
                      </a:r>
                    </a:p>
                  </a:txBody>
                  <a:tcPr/>
                </a:tc>
                <a:tc>
                  <a:txBody>
                    <a:bodyPr/>
                    <a:lstStyle/>
                    <a:p>
                      <a:pPr algn="l"/>
                      <a:r>
                        <a:rPr lang="en-US" sz="2800" dirty="0">
                          <a:latin typeface="Times New Roman" panose="02020603050405020304" pitchFamily="18" charset="0"/>
                          <a:cs typeface="Times New Roman" panose="02020603050405020304" pitchFamily="18" charset="0"/>
                        </a:rPr>
                        <a:t>h.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Nam</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76829430"/>
                  </a:ext>
                </a:extLst>
              </a:tr>
              <a:tr h="685800">
                <a:tc>
                  <a:txBody>
                    <a:bodyPr/>
                    <a:lstStyle/>
                    <a:p>
                      <a:pPr algn="l"/>
                      <a:r>
                        <a:rPr lang="en-US" sz="2800" dirty="0">
                          <a:latin typeface="Times New Roman" panose="02020603050405020304" pitchFamily="18" charset="0"/>
                          <a:cs typeface="Times New Roman" panose="02020603050405020304" pitchFamily="18" charset="0"/>
                        </a:rPr>
                        <a:t>9.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endParaRPr lang="en-US" sz="2800" dirty="0">
                        <a:latin typeface="Times New Roman" panose="02020603050405020304" pitchFamily="18" charset="0"/>
                        <a:cs typeface="Times New Roman" panose="02020603050405020304" pitchFamily="18" charset="0"/>
                      </a:endParaRPr>
                    </a:p>
                  </a:txBody>
                  <a:tcPr/>
                </a:tc>
                <a:tc>
                  <a:txBody>
                    <a:bodyPr/>
                    <a:lstStyle/>
                    <a:p>
                      <a:pPr algn="l"/>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triệu</a:t>
                      </a:r>
                      <a:r>
                        <a:rPr lang="en-US" sz="2800" dirty="0">
                          <a:latin typeface="Times New Roman" panose="02020603050405020304" pitchFamily="18" charset="0"/>
                          <a:cs typeface="Times New Roman" panose="02020603050405020304" pitchFamily="18" charset="0"/>
                        </a:rPr>
                        <a:t> km</a:t>
                      </a:r>
                      <a:r>
                        <a:rPr lang="en-US" sz="2800" dirty="0">
                          <a:latin typeface="DokChampa" panose="020B0604020202020204" pitchFamily="34" charset="-34"/>
                          <a:cs typeface="DokChampa" panose="020B0604020202020204" pitchFamily="34" charset="-34"/>
                        </a:rPr>
                        <a:t>2</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8163914"/>
                  </a:ext>
                </a:extLst>
              </a:tr>
              <a:tr h="685800">
                <a:tc>
                  <a:txBody>
                    <a:bodyPr/>
                    <a:lstStyle/>
                    <a:p>
                      <a:pPr algn="l"/>
                      <a:r>
                        <a:rPr lang="en-US" sz="2800" dirty="0">
                          <a:latin typeface="Times New Roman" panose="02020603050405020304" pitchFamily="18" charset="0"/>
                          <a:cs typeface="Times New Roman" panose="02020603050405020304" pitchFamily="18" charset="0"/>
                        </a:rPr>
                        <a:t>10.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Nam</a:t>
                      </a:r>
                    </a:p>
                  </a:txBody>
                  <a:tcPr/>
                </a:tc>
                <a:tc>
                  <a:txBody>
                    <a:bodyPr/>
                    <a:lstStyle/>
                    <a:p>
                      <a:pPr algn="l"/>
                      <a:r>
                        <a:rPr lang="en-US" sz="2800" dirty="0">
                          <a:latin typeface="Times New Roman" panose="02020603050405020304" pitchFamily="18" charset="0"/>
                          <a:cs typeface="Times New Roman" panose="02020603050405020304" pitchFamily="18" charset="0"/>
                        </a:rPr>
                        <a:t>k.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endParaRPr lang="en-US" sz="2800" dirty="0">
                        <a:latin typeface="Times New Roman" panose="02020603050405020304" pitchFamily="18" charset="0"/>
                        <a:cs typeface="Times New Roman" panose="02020603050405020304" pitchFamily="18" charset="0"/>
                      </a:endParaRPr>
                    </a:p>
                  </a:txBody>
                  <a:tcPr/>
                </a:tc>
                <a:tc>
                  <a:txBody>
                    <a:bodyPr/>
                    <a:lstStyle/>
                    <a:p>
                      <a:pPr algn="ct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64487001"/>
                  </a:ext>
                </a:extLst>
              </a:tr>
            </a:tbl>
          </a:graphicData>
        </a:graphic>
      </p:graphicFrame>
      <p:sp>
        <p:nvSpPr>
          <p:cNvPr id="8" name="TextBox 7">
            <a:extLst>
              <a:ext uri="{FF2B5EF4-FFF2-40B4-BE49-F238E27FC236}">
                <a16:creationId xmlns:a16="http://schemas.microsoft.com/office/drawing/2014/main" id="{133F83C4-283B-6AA2-CFD3-D2F04FC8F3AF}"/>
              </a:ext>
            </a:extLst>
          </p:cNvPr>
          <p:cNvSpPr txBox="1"/>
          <p:nvPr/>
        </p:nvSpPr>
        <p:spPr>
          <a:xfrm>
            <a:off x="10947400" y="960750"/>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b</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79D5E03-1388-42EF-490D-A83F01A3DBEC}"/>
              </a:ext>
            </a:extLst>
          </p:cNvPr>
          <p:cNvSpPr txBox="1"/>
          <p:nvPr/>
        </p:nvSpPr>
        <p:spPr>
          <a:xfrm>
            <a:off x="10947400" y="1699588"/>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e</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A94CEEE-01AA-297A-0422-56CE2E4C49CE}"/>
              </a:ext>
            </a:extLst>
          </p:cNvPr>
          <p:cNvSpPr txBox="1"/>
          <p:nvPr/>
        </p:nvSpPr>
        <p:spPr>
          <a:xfrm>
            <a:off x="10947400" y="2433538"/>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k</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898AF5E-5B17-BD7C-A7D6-32CAB29340E2}"/>
              </a:ext>
            </a:extLst>
          </p:cNvPr>
          <p:cNvSpPr txBox="1"/>
          <p:nvPr/>
        </p:nvSpPr>
        <p:spPr>
          <a:xfrm>
            <a:off x="10947400" y="3065808"/>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h</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73C906A-76AF-EEB6-8EC7-33270ACF8255}"/>
              </a:ext>
            </a:extLst>
          </p:cNvPr>
          <p:cNvSpPr txBox="1"/>
          <p:nvPr/>
        </p:nvSpPr>
        <p:spPr>
          <a:xfrm>
            <a:off x="10959407" y="3719111"/>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DEFD62E-D7F4-DC2B-E6A3-1E9E70254AFF}"/>
              </a:ext>
            </a:extLst>
          </p:cNvPr>
          <p:cNvSpPr txBox="1"/>
          <p:nvPr/>
        </p:nvSpPr>
        <p:spPr>
          <a:xfrm>
            <a:off x="10997507" y="4451261"/>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c</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DEDBD7D-033F-5AFD-04BB-D2F0871126FE}"/>
              </a:ext>
            </a:extLst>
          </p:cNvPr>
          <p:cNvSpPr txBox="1"/>
          <p:nvPr/>
        </p:nvSpPr>
        <p:spPr>
          <a:xfrm>
            <a:off x="10997507" y="5057132"/>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d</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912A9B4-A2AB-1040-9A5E-0F7117464865}"/>
              </a:ext>
            </a:extLst>
          </p:cNvPr>
          <p:cNvSpPr txBox="1"/>
          <p:nvPr/>
        </p:nvSpPr>
        <p:spPr>
          <a:xfrm>
            <a:off x="11030066" y="5740590"/>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i</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ACF50BDA-174E-FB81-950F-796284E24E67}"/>
              </a:ext>
            </a:extLst>
          </p:cNvPr>
          <p:cNvSpPr txBox="1"/>
          <p:nvPr/>
        </p:nvSpPr>
        <p:spPr>
          <a:xfrm>
            <a:off x="11061700" y="6430519"/>
            <a:ext cx="9906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 f</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AF70C89-79E8-FB3A-93FA-BBBEFE77923A}"/>
              </a:ext>
            </a:extLst>
          </p:cNvPr>
          <p:cNvSpPr txBox="1"/>
          <p:nvPr/>
        </p:nvSpPr>
        <p:spPr>
          <a:xfrm>
            <a:off x="11061700" y="7166952"/>
            <a:ext cx="14097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g</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757072"/>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83C540D-2E49-4D45-8373-6B065CE0E95A}"/>
              </a:ext>
            </a:extLst>
          </p:cNvPr>
          <p:cNvSpPr txBox="1"/>
          <p:nvPr/>
        </p:nvSpPr>
        <p:spPr>
          <a:xfrm>
            <a:off x="317500" y="47208"/>
            <a:ext cx="13182600" cy="7725192"/>
          </a:xfrm>
          <a:prstGeom prst="rect">
            <a:avLst/>
          </a:prstGeom>
          <a:noFill/>
        </p:spPr>
        <p:txBody>
          <a:bodyPr wrap="square">
            <a:spAutoFit/>
          </a:bodyPr>
          <a:lstStyle/>
          <a:p>
            <a:pPr algn="just"/>
            <a:r>
              <a:rPr lang="en-US" sz="2800" b="1" i="1" dirty="0">
                <a:effectLst/>
                <a:latin typeface="Times New Roman" panose="02020603050405020304" pitchFamily="18" charset="0"/>
                <a:ea typeface="Times New Roman" panose="02020603050405020304" pitchFamily="18" charset="0"/>
              </a:rPr>
              <a:t>b. </a:t>
            </a:r>
            <a:r>
              <a:rPr lang="en-US" sz="2800" b="1" i="1" dirty="0" err="1">
                <a:effectLst/>
                <a:latin typeface="Times New Roman" panose="02020603050405020304" pitchFamily="18" charset="0"/>
                <a:ea typeface="Times New Roman" panose="02020603050405020304" pitchFamily="18" charset="0"/>
              </a:rPr>
              <a:t>Địa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hình</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đồng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bằng</a:t>
            </a:r>
            <a:endParaRPr lang="en-US" sz="2800" dirty="0">
              <a:effectLst/>
              <a:latin typeface="Times New Roman" panose="02020603050405020304" pitchFamily="18" charset="0"/>
              <a:ea typeface="Times New Roman" panose="02020603050405020304" pitchFamily="18" charset="0"/>
            </a:endParaRPr>
          </a:p>
          <a:p>
            <a:pPr algn="just"/>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2 </a:t>
            </a:r>
            <a:r>
              <a:rPr lang="en-US" sz="2800" dirty="0" err="1">
                <a:effectLst/>
                <a:latin typeface="Times New Roman" panose="02020603050405020304" pitchFamily="18" charset="0"/>
                <a:ea typeface="Times New Roman" panose="02020603050405020304" pitchFamily="18" charset="0"/>
              </a:rPr>
              <a:t>loại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biển</a:t>
            </a:r>
            <a:r>
              <a:rPr lang="en-US" sz="2800" dirty="0">
                <a:effectLst/>
                <a:latin typeface="Times New Roman" panose="02020603050405020304" pitchFamily="18" charset="0"/>
                <a:ea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thổ</a:t>
            </a:r>
            <a:r>
              <a:rPr lang="en-US" sz="2800" dirty="0">
                <a:effectLst/>
                <a:latin typeface="Times New Roman" panose="02020603050405020304" pitchFamily="18" charset="0"/>
                <a:ea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Hồng</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15000km</a:t>
            </a:r>
            <a:r>
              <a:rPr lang="en-US" sz="2800" baseline="30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bồi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đắp</a:t>
            </a:r>
            <a:r>
              <a:rPr lang="en-US" sz="2800" dirty="0">
                <a:effectLst/>
                <a:latin typeface="Times New Roman" panose="02020603050405020304" pitchFamily="18" charset="0"/>
                <a:ea typeface="Times New Roman" panose="02020603050405020304" pitchFamily="18" charset="0"/>
              </a:rPr>
              <a:t>.</a:t>
            </a:r>
          </a:p>
          <a:p>
            <a:pPr algn="just"/>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phía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còn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núi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sót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ô </a:t>
            </a:r>
            <a:r>
              <a:rPr lang="en-US" sz="2800" dirty="0" err="1">
                <a:latin typeface="Times New Roman" panose="02020603050405020304" pitchFamily="18" charset="0"/>
                <a:ea typeface="Times New Roman" panose="02020603050405020304" pitchFamily="18" charset="0"/>
              </a:rPr>
              <a:t>trũng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a:t>
            </a:r>
            <a:r>
              <a:rPr lang="en-US" sz="2800" dirty="0" err="1">
                <a:effectLst/>
                <a:latin typeface="Times New Roman" panose="02020603050405020304" pitchFamily="18" charset="0"/>
                <a:ea typeface="Times New Roman" panose="02020603050405020304" pitchFamily="18" charset="0"/>
              </a:rPr>
              <a:t>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lũ</a:t>
            </a:r>
            <a:r>
              <a:rPr lang="en-US" sz="2800" dirty="0">
                <a:effectLst/>
                <a:latin typeface="Times New Roman" panose="02020603050405020304" pitchFamily="18" charset="0"/>
                <a:ea typeface="Times New Roman" panose="02020603050405020304" pitchFamily="18" charset="0"/>
              </a:rPr>
              <a:t>.</a:t>
            </a: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Cửu</a:t>
            </a:r>
            <a:r>
              <a:rPr lang="en-US" sz="2800" dirty="0">
                <a:effectLst/>
                <a:latin typeface="Times New Roman" panose="02020603050405020304" pitchFamily="18" charset="0"/>
                <a:ea typeface="Times New Roman" panose="02020603050405020304" pitchFamily="18" charset="0"/>
              </a:rPr>
              <a:t> Long</a:t>
            </a: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40.000 km</a:t>
            </a:r>
            <a:r>
              <a:rPr lang="en-US" sz="2800" baseline="30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a:t>
            </a:r>
          </a:p>
          <a:p>
            <a:pPr algn="just">
              <a:spcBef>
                <a:spcPts val="300"/>
              </a:spcBef>
            </a:pPr>
            <a:r>
              <a:rPr lang="en-US" sz="2800" dirty="0">
                <a:effectLst/>
                <a:latin typeface="Times New Roman" panose="02020603050405020304" pitchFamily="18" charset="0"/>
                <a:ea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bồi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đắp</a:t>
            </a:r>
            <a:r>
              <a:rPr lang="en-US" sz="2800" dirty="0">
                <a:effectLst/>
                <a:latin typeface="Times New Roman" panose="02020603050405020304" pitchFamily="18" charset="0"/>
                <a:ea typeface="Times New Roman" panose="02020603050405020304" pitchFamily="18" charset="0"/>
              </a:rPr>
              <a:t>.</a:t>
            </a: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thống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chịt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chịu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hưởng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chế</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thuỷ</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lớn</a:t>
            </a:r>
            <a:r>
              <a:rPr lang="en-US" sz="2800" dirty="0">
                <a:effectLst/>
                <a:latin typeface="Times New Roman" panose="02020603050405020304" pitchFamily="18" charset="0"/>
                <a:ea typeface="Times New Roman" panose="02020603050405020304" pitchFamily="18" charset="0"/>
              </a:rPr>
              <a:t>.</a:t>
            </a: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ven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miền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Trung</a:t>
            </a:r>
            <a:endParaRPr lang="en-US" sz="2800" dirty="0">
              <a:effectLst/>
              <a:latin typeface="Times New Roman" panose="02020603050405020304" pitchFamily="18" charset="0"/>
              <a:ea typeface="Times New Roman" panose="02020603050405020304" pitchFamily="18" charset="0"/>
            </a:endParaRP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khoảng</a:t>
            </a:r>
            <a:r>
              <a:rPr lang="en-US" sz="2800" dirty="0">
                <a:effectLst/>
                <a:latin typeface="Times New Roman" panose="02020603050405020304" pitchFamily="18" charset="0"/>
                <a:ea typeface="Times New Roman" panose="02020603050405020304" pitchFamily="18" charset="0"/>
              </a:rPr>
              <a:t> 15.000 km</a:t>
            </a:r>
            <a:r>
              <a:rPr lang="en-US" sz="2800" baseline="30000" dirty="0">
                <a:effectLst/>
                <a:latin typeface="Times New Roman" panose="02020603050405020304" pitchFamily="18" charset="0"/>
                <a:ea typeface="Times New Roman" panose="02020603050405020304" pitchFamily="18" charset="0"/>
              </a:rPr>
              <a:t>2</a:t>
            </a:r>
            <a:r>
              <a:rPr lang="en-US" sz="2800" dirty="0">
                <a:effectLst/>
                <a:latin typeface="Times New Roman" panose="02020603050405020304" pitchFamily="18" charset="0"/>
                <a:ea typeface="Times New Roman" panose="02020603050405020304" pitchFamily="18" charset="0"/>
              </a:rPr>
              <a:t>.</a:t>
            </a: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biển</a:t>
            </a:r>
            <a:r>
              <a:rPr lang="en-US" sz="2800" dirty="0">
                <a:effectLst/>
                <a:latin typeface="Times New Roman" panose="02020603050405020304" pitchFamily="18" charset="0"/>
                <a:ea typeface="Times New Roman" panose="02020603050405020304" pitchFamily="18" charset="0"/>
              </a:rPr>
              <a:t>. </a:t>
            </a:r>
          </a:p>
          <a:p>
            <a:pPr algn="just">
              <a:spcBef>
                <a:spcPts val="300"/>
              </a:spcBef>
            </a:pP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Đặc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Bị</a:t>
            </a:r>
            <a:r>
              <a:rPr lang="en-US" sz="2800" dirty="0">
                <a:effectLst/>
                <a:latin typeface="Times New Roman" panose="02020603050405020304" pitchFamily="18" charset="0"/>
                <a:ea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nhỏ</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hẹp</a:t>
            </a:r>
            <a:r>
              <a:rPr lang="en-US" sz="2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29558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05BC31-05F8-3026-EC46-67862222ED9C}"/>
              </a:ext>
            </a:extLst>
          </p:cNvPr>
          <p:cNvSpPr txBox="1">
            <a:spLocks/>
          </p:cNvSpPr>
          <p:nvPr/>
        </p:nvSpPr>
        <p:spPr>
          <a:xfrm>
            <a:off x="2641600" y="148390"/>
            <a:ext cx="7239000" cy="824802"/>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ĐỊA HÌNH VIỆT NAM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endParaRPr lang="vi-VN" sz="32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A7FA918A-53CB-5951-2520-BDB7D8A22E1B}"/>
              </a:ext>
            </a:extLst>
          </p:cNvPr>
          <p:cNvSpPr txBox="1">
            <a:spLocks/>
          </p:cNvSpPr>
          <p:nvPr/>
        </p:nvSpPr>
        <p:spPr>
          <a:xfrm>
            <a:off x="285806" y="1219200"/>
            <a:ext cx="6622993"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latin typeface="Times New Roman" panose="02020603050405020304" pitchFamily="18" charset="0"/>
                <a:cs typeface="Times New Roman" panose="02020603050405020304" pitchFamily="18" charset="0"/>
              </a:rPr>
              <a:t>c. </a:t>
            </a:r>
            <a:r>
              <a:rPr lang="en-US" sz="3200" b="1" dirty="0" err="1">
                <a:solidFill>
                  <a:srgbClr val="0D30DD"/>
                </a:solidFill>
                <a:latin typeface="Times New Roman" panose="02020603050405020304" pitchFamily="18" charset="0"/>
                <a:cs typeface="Times New Roman" panose="02020603050405020304" pitchFamily="18" charset="0"/>
              </a:rPr>
              <a:t>Địa</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hình</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bờ</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biển</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và</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thềm</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lục</a:t>
            </a:r>
            <a:r>
              <a:rPr lang="en-US" sz="3200" b="1" dirty="0">
                <a:solidFill>
                  <a:srgbClr val="0D30DD"/>
                </a:solidFill>
                <a:latin typeface="Times New Roman" panose="02020603050405020304" pitchFamily="18" charset="0"/>
                <a:cs typeface="Times New Roman" panose="02020603050405020304" pitchFamily="18" charset="0"/>
              </a:rPr>
              <a:t> </a:t>
            </a:r>
            <a:r>
              <a:rPr lang="en-US" sz="3200" b="1" dirty="0" err="1">
                <a:solidFill>
                  <a:srgbClr val="0D30DD"/>
                </a:solidFill>
                <a:latin typeface="Times New Roman" panose="02020603050405020304" pitchFamily="18" charset="0"/>
                <a:cs typeface="Times New Roman" panose="02020603050405020304" pitchFamily="18" charset="0"/>
              </a:rPr>
              <a:t>địa</a:t>
            </a:r>
            <a:endParaRPr lang="en-US" sz="3200" b="1" dirty="0">
              <a:solidFill>
                <a:srgbClr val="0D30D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1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8A7219-A512-4F29-AC4A-92834FBCBACC}"/>
              </a:ext>
            </a:extLst>
          </p:cNvPr>
          <p:cNvPicPr>
            <a:picLocks noChangeAspect="1"/>
          </p:cNvPicPr>
          <p:nvPr/>
        </p:nvPicPr>
        <p:blipFill>
          <a:blip r:embed="rId2"/>
          <a:stretch>
            <a:fillRect/>
          </a:stretch>
        </p:blipFill>
        <p:spPr>
          <a:xfrm>
            <a:off x="7738712" y="0"/>
            <a:ext cx="6065520" cy="7772400"/>
          </a:xfrm>
          <a:prstGeom prst="rect">
            <a:avLst/>
          </a:prstGeom>
        </p:spPr>
      </p:pic>
      <p:graphicFrame>
        <p:nvGraphicFramePr>
          <p:cNvPr id="5" name="Table 4">
            <a:extLst>
              <a:ext uri="{FF2B5EF4-FFF2-40B4-BE49-F238E27FC236}">
                <a16:creationId xmlns:a16="http://schemas.microsoft.com/office/drawing/2014/main" id="{832676BB-5E33-4092-B3CF-A8DAAF38B8AD}"/>
              </a:ext>
            </a:extLst>
          </p:cNvPr>
          <p:cNvGraphicFramePr>
            <a:graphicFrameLocks noGrp="1"/>
          </p:cNvGraphicFramePr>
          <p:nvPr>
            <p:extLst>
              <p:ext uri="{D42A27DB-BD31-4B8C-83A1-F6EECF244321}">
                <p14:modId xmlns:p14="http://schemas.microsoft.com/office/powerpoint/2010/main" val="824493172"/>
              </p:ext>
            </p:extLst>
          </p:nvPr>
        </p:nvGraphicFramePr>
        <p:xfrm>
          <a:off x="13368" y="-4011"/>
          <a:ext cx="7725344" cy="6752082"/>
        </p:xfrm>
        <a:graphic>
          <a:graphicData uri="http://schemas.openxmlformats.org/drawingml/2006/table">
            <a:tbl>
              <a:tblPr firstRow="1" firstCol="1" bandRow="1">
                <a:tableStyleId>{5C22544A-7EE6-4342-B048-85BDC9FD1C3A}</a:tableStyleId>
              </a:tblPr>
              <a:tblGrid>
                <a:gridCol w="2575115">
                  <a:extLst>
                    <a:ext uri="{9D8B030D-6E8A-4147-A177-3AD203B41FA5}">
                      <a16:colId xmlns:a16="http://schemas.microsoft.com/office/drawing/2014/main" val="3690940310"/>
                    </a:ext>
                  </a:extLst>
                </a:gridCol>
                <a:gridCol w="5150229">
                  <a:extLst>
                    <a:ext uri="{9D8B030D-6E8A-4147-A177-3AD203B41FA5}">
                      <a16:colId xmlns:a16="http://schemas.microsoft.com/office/drawing/2014/main" val="475011327"/>
                    </a:ext>
                  </a:extLst>
                </a:gridCol>
              </a:tblGrid>
              <a:tr h="0">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Phần câu hỏi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800">
                          <a:effectLst/>
                          <a:latin typeface="Times New Roman" panose="02020603050405020304" pitchFamily="18" charset="0"/>
                          <a:cs typeface="Times New Roman" panose="02020603050405020304" pitchFamily="18" charset="0"/>
                        </a:rPr>
                        <a:t>Phần trả lời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479946"/>
                  </a:ext>
                </a:extLst>
              </a:tr>
              <a:tr h="0">
                <a:tc>
                  <a:txBody>
                    <a:bodyPr/>
                    <a:lstStyle/>
                    <a:p>
                      <a:pPr algn="just">
                        <a:lnSpc>
                          <a:spcPct val="115000"/>
                        </a:lnSpc>
                        <a:spcAft>
                          <a:spcPts val="1000"/>
                        </a:spcAft>
                      </a:pPr>
                      <a:r>
                        <a:rPr lang="en-US" sz="2800">
                          <a:effectLst/>
                          <a:latin typeface="Times New Roman" panose="02020603050405020304" pitchFamily="18" charset="0"/>
                          <a:cs typeface="Times New Roman" panose="02020603050405020304" pitchFamily="18" charset="0"/>
                        </a:rPr>
                        <a:t>Trình bày đặc điểm địa hình bờ biển nước ta.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bờ</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nước</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khá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thổ</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đồi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lan</a:t>
                      </a:r>
                      <a:r>
                        <a:rPr lang="en-US" sz="2800" dirty="0">
                          <a:effectLst/>
                          <a:latin typeface="Times New Roman" panose="02020603050405020304" pitchFamily="18" charset="0"/>
                          <a:cs typeface="Times New Roman" panose="02020603050405020304" pitchFamily="18" charset="0"/>
                        </a:rPr>
                        <a:t> ra </a:t>
                      </a:r>
                      <a:r>
                        <a:rPr lang="en-US" sz="2800" dirty="0" err="1">
                          <a:effectLst/>
                          <a:latin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bờ</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khuỷu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mũi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,...Ven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cồn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đẹp</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50903102"/>
                  </a:ext>
                </a:extLst>
              </a:tr>
              <a:tr h="0">
                <a:tc>
                  <a:txBody>
                    <a:bodyPr/>
                    <a:lstStyle/>
                    <a:p>
                      <a:pPr algn="just">
                        <a:lnSpc>
                          <a:spcPct val="115000"/>
                        </a:lnSpc>
                        <a:spcBef>
                          <a:spcPts val="600"/>
                        </a:spcBef>
                        <a:spcAft>
                          <a:spcPts val="1000"/>
                        </a:spcAft>
                      </a:pPr>
                      <a:r>
                        <a:rPr lang="en-US" sz="2800">
                          <a:effectLst/>
                          <a:latin typeface="Times New Roman" panose="02020603050405020304" pitchFamily="18" charset="0"/>
                          <a:cs typeface="Times New Roman" panose="02020603050405020304" pitchFamily="18" charset="0"/>
                        </a:rPr>
                        <a:t>Trình bày đặc điểm địa hình thềm lục địa nước ta.</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US" sz="2800" dirty="0" err="1">
                          <a:effectLst/>
                          <a:latin typeface="Times New Roman" panose="02020603050405020304" pitchFamily="18" charset="0"/>
                          <a:cs typeface="Times New Roman" panose="02020603050405020304" pitchFamily="18" charset="0"/>
                        </a:rPr>
                        <a:t>Mở</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rộng</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khu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vực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vùng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phía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nam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hẹp</a:t>
                      </a:r>
                      <a:r>
                        <a:rPr lang="en-US" sz="2800" dirty="0">
                          <a:effectLst/>
                          <a:latin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cs typeface="Times New Roman" panose="02020603050405020304" pitchFamily="18" charset="0"/>
                        </a:rPr>
                        <a:t>miền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8992274"/>
                  </a:ext>
                </a:extLst>
              </a:tr>
            </a:tbl>
          </a:graphicData>
        </a:graphic>
      </p:graphicFrame>
    </p:spTree>
    <p:extLst>
      <p:ext uri="{BB962C8B-B14F-4D97-AF65-F5344CB8AC3E}">
        <p14:creationId xmlns:p14="http://schemas.microsoft.com/office/powerpoint/2010/main" val="48874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C8F7A1-0F9D-44C4-AAB9-A43A672C89D3}"/>
              </a:ext>
            </a:extLst>
          </p:cNvPr>
          <p:cNvSpPr txBox="1"/>
          <p:nvPr/>
        </p:nvSpPr>
        <p:spPr>
          <a:xfrm>
            <a:off x="355600" y="304800"/>
            <a:ext cx="10668000" cy="2285241"/>
          </a:xfrm>
          <a:prstGeom prst="rect">
            <a:avLst/>
          </a:prstGeom>
          <a:noFill/>
        </p:spPr>
        <p:txBody>
          <a:bodyPr wrap="square">
            <a:spAutoFit/>
          </a:bodyPr>
          <a:lstStyle/>
          <a:p>
            <a:pPr algn="just">
              <a:spcBef>
                <a:spcPts val="300"/>
              </a:spcBef>
            </a:pPr>
            <a:r>
              <a:rPr lang="nl-NL" sz="2800" b="1" i="1" dirty="0">
                <a:effectLst/>
                <a:latin typeface="Times New Roman" panose="02020603050405020304" pitchFamily="18" charset="0"/>
                <a:ea typeface="Times New Roman" panose="02020603050405020304" pitchFamily="18" charset="0"/>
              </a:rPr>
              <a:t>c. Địa hình bờ biển và thềm lục địa</a:t>
            </a:r>
            <a:endParaRPr lang="en-US" sz="2800" dirty="0">
              <a:effectLst/>
              <a:latin typeface="Times New Roman" panose="02020603050405020304" pitchFamily="18" charset="0"/>
              <a:ea typeface="Times New Roman" panose="02020603050405020304" pitchFamily="18" charset="0"/>
            </a:endParaRPr>
          </a:p>
          <a:p>
            <a:pPr algn="just">
              <a:spcBef>
                <a:spcPts val="300"/>
              </a:spcBef>
            </a:pPr>
            <a:r>
              <a:rPr lang="nl-NL" sz="2800" dirty="0">
                <a:effectLst/>
                <a:latin typeface="Times New Roman" panose="02020603050405020304" pitchFamily="18" charset="0"/>
                <a:ea typeface="Times New Roman" panose="02020603050405020304" pitchFamily="18" charset="0"/>
              </a:rPr>
              <a:t>- Địa hình bờ biển khá đa dạng: đồng bằng châu thổ, các bãi triều; bán đảo, vũng, vịnh sâu, cồn cát, đầm, phá nhiều bãi biển đẹp...</a:t>
            </a:r>
            <a:endParaRPr lang="en-US" sz="2800" dirty="0">
              <a:effectLst/>
              <a:latin typeface="Times New Roman" panose="02020603050405020304" pitchFamily="18" charset="0"/>
              <a:ea typeface="Times New Roman" panose="02020603050405020304" pitchFamily="18" charset="0"/>
            </a:endParaRPr>
          </a:p>
          <a:p>
            <a:r>
              <a:rPr lang="nl-NL" sz="2800" dirty="0">
                <a:effectLst/>
                <a:latin typeface="Times New Roman" panose="02020603050405020304" pitchFamily="18" charset="0"/>
                <a:ea typeface="Times New Roman" panose="02020603050405020304" pitchFamily="18" charset="0"/>
              </a:rPr>
              <a:t>- Thềm lục địa: mở rộng ở khu vực vịnh Bắc Bộ, vùng biển phía nam và tây nam, thu hẹp ở miền Trung.</a:t>
            </a:r>
            <a:endParaRPr lang="en-US" sz="2800" dirty="0"/>
          </a:p>
        </p:txBody>
      </p:sp>
    </p:spTree>
    <p:extLst>
      <p:ext uri="{BB962C8B-B14F-4D97-AF65-F5344CB8AC3E}">
        <p14:creationId xmlns:p14="http://schemas.microsoft.com/office/powerpoint/2010/main" val="2636815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6900" y="1120142"/>
            <a:ext cx="7795260" cy="691514"/>
          </a:xfrm>
        </p:spPr>
        <p:txBody>
          <a:bodyPr>
            <a:normAutofit/>
          </a:bodyPr>
          <a:lstStyle/>
          <a:p>
            <a:pPr marL="0" indent="0">
              <a:buNone/>
            </a:pPr>
            <a:r>
              <a:rPr lang="en-US" sz="1733" i="1" dirty="0" err="1">
                <a:solidFill>
                  <a:srgbClr val="FF0000"/>
                </a:solidFill>
                <a:latin typeface="Cambria" pitchFamily="18" charset="0"/>
                <a:ea typeface="Cambria" pitchFamily="18" charset="0"/>
              </a:rPr>
              <a:t>Quan</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sát</a:t>
            </a:r>
            <a:r>
              <a:rPr lang="en-US" sz="1733" i="1" dirty="0">
                <a:solidFill>
                  <a:srgbClr val="FF0000"/>
                </a:solidFill>
                <a:latin typeface="Cambria" pitchFamily="18" charset="0"/>
                <a:ea typeface="Cambria" pitchFamily="18" charset="0"/>
              </a:rPr>
              <a:t> video clip, </a:t>
            </a:r>
            <a:r>
              <a:rPr lang="en-US" sz="1733" i="1" dirty="0" err="1">
                <a:solidFill>
                  <a:srgbClr val="FF0000"/>
                </a:solidFill>
                <a:latin typeface="Cambria" pitchFamily="18" charset="0"/>
                <a:ea typeface="Cambria" pitchFamily="18" charset="0"/>
              </a:rPr>
              <a:t>hãy</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cho</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biết</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động</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Phong</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Nha</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được</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hình</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thành</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như</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thế</a:t>
            </a:r>
            <a:r>
              <a:rPr lang="en-US" sz="1733" i="1" dirty="0">
                <a:solidFill>
                  <a:srgbClr val="FF0000"/>
                </a:solidFill>
                <a:latin typeface="Cambria" pitchFamily="18" charset="0"/>
                <a:ea typeface="Cambria" pitchFamily="18" charset="0"/>
              </a:rPr>
              <a:t> </a:t>
            </a:r>
            <a:r>
              <a:rPr lang="en-US" sz="1733" i="1" dirty="0" err="1">
                <a:solidFill>
                  <a:srgbClr val="FF0000"/>
                </a:solidFill>
                <a:latin typeface="Cambria" pitchFamily="18" charset="0"/>
                <a:ea typeface="Cambria" pitchFamily="18" charset="0"/>
              </a:rPr>
              <a:t>nào</a:t>
            </a:r>
            <a:r>
              <a:rPr lang="en-US" sz="1733" i="1" dirty="0">
                <a:solidFill>
                  <a:srgbClr val="FF0000"/>
                </a:solidFill>
                <a:latin typeface="Cambria" pitchFamily="18" charset="0"/>
                <a:ea typeface="Cambria" pitchFamily="18" charset="0"/>
              </a:rPr>
              <a:t>?</a:t>
            </a:r>
          </a:p>
        </p:txBody>
      </p:sp>
      <p:sp>
        <p:nvSpPr>
          <p:cNvPr id="4" name="Content Placeholder 2"/>
          <p:cNvSpPr txBox="1">
            <a:spLocks/>
          </p:cNvSpPr>
          <p:nvPr/>
        </p:nvSpPr>
        <p:spPr>
          <a:xfrm>
            <a:off x="3325495" y="6212206"/>
            <a:ext cx="7669530" cy="691514"/>
          </a:xfrm>
          <a:prstGeom prst="rect">
            <a:avLst/>
          </a:prstGeom>
        </p:spPr>
        <p:txBody>
          <a:bodyPr vert="horz" lIns="75438" tIns="37719" rIns="75438" bIns="37719"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1815" dirty="0">
                <a:latin typeface="Cambria" pitchFamily="18" charset="0"/>
                <a:ea typeface="Cambria" pitchFamily="18" charset="0"/>
              </a:rPr>
              <a:t>Do </a:t>
            </a:r>
            <a:r>
              <a:rPr lang="vi-VN" sz="1815" dirty="0">
                <a:latin typeface="Cambria" pitchFamily="18" charset="0"/>
                <a:ea typeface="Cambria" pitchFamily="18" charset="0"/>
              </a:rPr>
              <a:t>nước mưa hòa tan đá vôi cùng với sự khoét sâu của mạch nước ngầm.</a:t>
            </a:r>
            <a:endParaRPr lang="en-US" sz="1815" dirty="0">
              <a:latin typeface="Cambria" pitchFamily="18" charset="0"/>
              <a:ea typeface="Cambria" pitchFamily="18" charset="0"/>
            </a:endParaRPr>
          </a:p>
        </p:txBody>
      </p:sp>
      <p:pic>
        <p:nvPicPr>
          <p:cNvPr id="5" name="Bai 2">
            <a:hlinkClick r:id="" action="ppaction://media"/>
            <a:extLst>
              <a:ext uri="{FF2B5EF4-FFF2-40B4-BE49-F238E27FC236}">
                <a16:creationId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6900" y="1497331"/>
            <a:ext cx="7543800" cy="4714875"/>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F83C6C-C51E-9729-EF8C-9E476D8F7440}"/>
              </a:ext>
            </a:extLst>
          </p:cNvPr>
          <p:cNvGraphicFramePr>
            <a:graphicFrameLocks noGrp="1"/>
          </p:cNvGraphicFramePr>
          <p:nvPr>
            <p:extLst>
              <p:ext uri="{D42A27DB-BD31-4B8C-83A1-F6EECF244321}">
                <p14:modId xmlns:p14="http://schemas.microsoft.com/office/powerpoint/2010/main" val="696128241"/>
              </p:ext>
            </p:extLst>
          </p:nvPr>
        </p:nvGraphicFramePr>
        <p:xfrm>
          <a:off x="203200" y="1066800"/>
          <a:ext cx="13335000" cy="6492240"/>
        </p:xfrm>
        <a:graphic>
          <a:graphicData uri="http://schemas.openxmlformats.org/drawingml/2006/table">
            <a:tbl>
              <a:tblPr firstRow="1" bandRow="1">
                <a:tableStyleId>{69CF1AB2-1976-4502-BF36-3FF5EA218861}</a:tableStyleId>
              </a:tblPr>
              <a:tblGrid>
                <a:gridCol w="3629645">
                  <a:extLst>
                    <a:ext uri="{9D8B030D-6E8A-4147-A177-3AD203B41FA5}">
                      <a16:colId xmlns:a16="http://schemas.microsoft.com/office/drawing/2014/main" val="2693640438"/>
                    </a:ext>
                  </a:extLst>
                </a:gridCol>
                <a:gridCol w="8105155">
                  <a:extLst>
                    <a:ext uri="{9D8B030D-6E8A-4147-A177-3AD203B41FA5}">
                      <a16:colId xmlns:a16="http://schemas.microsoft.com/office/drawing/2014/main" val="2783653868"/>
                    </a:ext>
                  </a:extLst>
                </a:gridCol>
                <a:gridCol w="1600200">
                  <a:extLst>
                    <a:ext uri="{9D8B030D-6E8A-4147-A177-3AD203B41FA5}">
                      <a16:colId xmlns:a16="http://schemas.microsoft.com/office/drawing/2014/main" val="1633877527"/>
                    </a:ext>
                  </a:extLst>
                </a:gridCol>
              </a:tblGrid>
              <a:tr h="542636">
                <a:tc>
                  <a:txBody>
                    <a:bodyPr/>
                    <a:lstStyle/>
                    <a:p>
                      <a:pPr algn="ctr"/>
                      <a:r>
                        <a:rPr lang="en-US" sz="3000" dirty="0" err="1">
                          <a:latin typeface="Times New Roman" panose="02020603050405020304" pitchFamily="18" charset="0"/>
                          <a:cs typeface="Times New Roman" panose="02020603050405020304" pitchFamily="18" charset="0"/>
                        </a:rPr>
                        <a:t>Cột</a:t>
                      </a:r>
                      <a:r>
                        <a:rPr lang="en-US" sz="3000" dirty="0">
                          <a:latin typeface="Times New Roman" panose="02020603050405020304" pitchFamily="18" charset="0"/>
                          <a:cs typeface="Times New Roman" panose="02020603050405020304" pitchFamily="18" charset="0"/>
                        </a:rPr>
                        <a:t> A</a:t>
                      </a:r>
                    </a:p>
                  </a:txBody>
                  <a:tcPr/>
                </a:tc>
                <a:tc>
                  <a:txBody>
                    <a:bodyPr/>
                    <a:lstStyle/>
                    <a:p>
                      <a:pPr algn="ctr"/>
                      <a:r>
                        <a:rPr lang="en-US" sz="3000" dirty="0" err="1">
                          <a:latin typeface="Times New Roman" panose="02020603050405020304" pitchFamily="18" charset="0"/>
                          <a:cs typeface="Times New Roman" panose="02020603050405020304" pitchFamily="18" charset="0"/>
                        </a:rPr>
                        <a:t>Cột</a:t>
                      </a:r>
                      <a:r>
                        <a:rPr lang="en-US" sz="3000" dirty="0">
                          <a:latin typeface="Times New Roman" panose="02020603050405020304" pitchFamily="18" charset="0"/>
                          <a:cs typeface="Times New Roman" panose="02020603050405020304" pitchFamily="18" charset="0"/>
                        </a:rPr>
                        <a:t> B</a:t>
                      </a:r>
                    </a:p>
                  </a:txBody>
                  <a:tcPr/>
                </a:tc>
                <a:tc>
                  <a:txBody>
                    <a:bodyPr/>
                    <a:lstStyle/>
                    <a:p>
                      <a:pPr algn="ctr"/>
                      <a:r>
                        <a:rPr lang="en-US" sz="3000" dirty="0" err="1">
                          <a:latin typeface="Times New Roman" panose="02020603050405020304" pitchFamily="18" charset="0"/>
                          <a:cs typeface="Times New Roman" panose="02020603050405020304" pitchFamily="18" charset="0"/>
                        </a:rPr>
                        <a:t>Đáp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5296123"/>
                  </a:ext>
                </a:extLst>
              </a:tr>
              <a:tr h="370840">
                <a:tc>
                  <a:txBody>
                    <a:bodyPr/>
                    <a:lstStyle/>
                    <a:p>
                      <a:pPr algn="l"/>
                      <a:r>
                        <a:rPr lang="en-US" sz="3000" dirty="0">
                          <a:latin typeface="Times New Roman" panose="02020603050405020304" pitchFamily="18" charset="0"/>
                          <a:cs typeface="Times New Roman" panose="02020603050405020304" pitchFamily="18" charset="0"/>
                        </a:rPr>
                        <a:t>1. 40.000km</a:t>
                      </a:r>
                      <a:r>
                        <a:rPr lang="en-US" sz="3000" dirty="0">
                          <a:latin typeface="DokChampa" panose="020B0604020202020204" pitchFamily="34" charset="-34"/>
                          <a:cs typeface="DokChampa" panose="020B0604020202020204" pitchFamily="34" charset="-34"/>
                        </a:rPr>
                        <a:t>2</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đắp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999872"/>
                  </a:ext>
                </a:extLst>
              </a:tr>
              <a:tr h="370840">
                <a:tc>
                  <a:txBody>
                    <a:bodyPr/>
                    <a:lstStyle/>
                    <a:p>
                      <a:pPr algn="l"/>
                      <a:r>
                        <a:rPr lang="en-US" sz="3000" dirty="0">
                          <a:latin typeface="Times New Roman" panose="02020603050405020304" pitchFamily="18" charset="0"/>
                          <a:cs typeface="Times New Roman" panose="02020603050405020304" pitchFamily="18" charset="0"/>
                        </a:rPr>
                        <a:t>2. 15.000km</a:t>
                      </a:r>
                      <a:r>
                        <a:rPr lang="en-US" sz="3000" dirty="0">
                          <a:latin typeface="DokChampa" panose="020B0604020202020204" pitchFamily="34" charset="-34"/>
                          <a:cs typeface="DokChampa" panose="020B0604020202020204" pitchFamily="34" charset="-34"/>
                        </a:rPr>
                        <a:t>2</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nam</a:t>
                      </a:r>
                      <a:r>
                        <a:rPr lang="en-US" sz="3000" dirty="0">
                          <a:latin typeface="Times New Roman" panose="02020603050405020304" pitchFamily="18" charset="0"/>
                          <a:cs typeface="Times New Roman" panose="02020603050405020304" pitchFamily="18" charset="0"/>
                        </a:rPr>
                        <a:t> S.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dãy</a:t>
                      </a:r>
                      <a:r>
                        <a:rPr lang="en-US" sz="3000" dirty="0">
                          <a:latin typeface="Times New Roman" panose="02020603050405020304" pitchFamily="18" charset="0"/>
                          <a:cs typeface="Times New Roman" panose="02020603050405020304" pitchFamily="18" charset="0"/>
                        </a:rPr>
                        <a:t> B, </a:t>
                      </a:r>
                      <a:r>
                        <a:rPr lang="en-US" sz="3000" dirty="0" err="1">
                          <a:latin typeface="Times New Roman" panose="02020603050405020304" pitchFamily="18" charset="0"/>
                          <a:cs typeface="Times New Roman" panose="02020603050405020304" pitchFamily="18" charset="0"/>
                        </a:rPr>
                        <a:t>Mã</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9117757"/>
                  </a:ext>
                </a:extLst>
              </a:tr>
              <a:tr h="370840">
                <a:tc>
                  <a:txBody>
                    <a:bodyPr/>
                    <a:lstStyle/>
                    <a:p>
                      <a:pPr algn="l"/>
                      <a:r>
                        <a:rPr lang="en-US" sz="3000" dirty="0">
                          <a:latin typeface="Times New Roman" panose="02020603050405020304" pitchFamily="18" charset="0"/>
                          <a:cs typeface="Times New Roman" panose="02020603050405020304" pitchFamily="18" charset="0"/>
                        </a:rPr>
                        <a:t>3. ĐB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Hồng</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Đông</a:t>
                      </a:r>
                      <a:r>
                        <a:rPr lang="en-US" sz="3000" dirty="0">
                          <a:latin typeface="Times New Roman" panose="02020603050405020304" pitchFamily="18" charset="0"/>
                          <a:cs typeface="Times New Roman" panose="02020603050405020304" pitchFamily="18" charset="0"/>
                        </a:rPr>
                        <a:t> Nam </a:t>
                      </a:r>
                      <a:r>
                        <a:rPr lang="en-US" sz="3000" dirty="0" err="1">
                          <a:latin typeface="Times New Roman" panose="02020603050405020304" pitchFamily="18" charset="0"/>
                          <a:cs typeface="Times New Roman" panose="02020603050405020304" pitchFamily="18" charset="0"/>
                        </a:rPr>
                        <a:t>Bộ</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02013997"/>
                  </a:ext>
                </a:extLst>
              </a:tr>
              <a:tr h="370840">
                <a:tc>
                  <a:txBody>
                    <a:bodyPr/>
                    <a:lstStyle/>
                    <a:p>
                      <a:pPr algn="l"/>
                      <a:r>
                        <a:rPr lang="en-US" sz="3000" dirty="0">
                          <a:latin typeface="Times New Roman" panose="02020603050405020304" pitchFamily="18" charset="0"/>
                          <a:cs typeface="Times New Roman" panose="02020603050405020304" pitchFamily="18" charset="0"/>
                        </a:rPr>
                        <a:t>4.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Bắc</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thống</a:t>
                      </a:r>
                      <a:r>
                        <a:rPr lang="en-US" sz="3000" dirty="0">
                          <a:latin typeface="Times New Roman" panose="02020603050405020304" pitchFamily="18" charset="0"/>
                          <a:cs typeface="Times New Roman" panose="02020603050405020304" pitchFamily="18" charset="0"/>
                        </a:rPr>
                        <a:t> S. </a:t>
                      </a:r>
                      <a:r>
                        <a:rPr lang="en-US" sz="3000" dirty="0" err="1">
                          <a:latin typeface="Times New Roman" panose="02020603050405020304" pitchFamily="18" charset="0"/>
                          <a:cs typeface="Times New Roman" panose="02020603050405020304" pitchFamily="18" charset="0"/>
                        </a:rPr>
                        <a:t>Hồng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S. Thái Bình </a:t>
                      </a:r>
                      <a:r>
                        <a:rPr lang="en-US" sz="3000" dirty="0" err="1">
                          <a:latin typeface="Times New Roman" panose="02020603050405020304" pitchFamily="18" charset="0"/>
                          <a:cs typeface="Times New Roman" panose="02020603050405020304" pitchFamily="18" charset="0"/>
                        </a:rPr>
                        <a:t>bồi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đắp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5665647"/>
                  </a:ext>
                </a:extLst>
              </a:tr>
              <a:tr h="370840">
                <a:tc>
                  <a:txBody>
                    <a:bodyPr/>
                    <a:lstStyle/>
                    <a:p>
                      <a:pPr algn="l"/>
                      <a:r>
                        <a:rPr lang="en-US" sz="3000" dirty="0">
                          <a:latin typeface="Times New Roman" panose="02020603050405020304" pitchFamily="18" charset="0"/>
                          <a:cs typeface="Times New Roman" panose="02020603050405020304" pitchFamily="18" charset="0"/>
                        </a:rPr>
                        <a:t>5. ĐB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Cửu</a:t>
                      </a:r>
                      <a:r>
                        <a:rPr lang="en-US" sz="3000" dirty="0">
                          <a:latin typeface="Times New Roman" panose="02020603050405020304" pitchFamily="18" charset="0"/>
                          <a:cs typeface="Times New Roman" panose="02020603050405020304" pitchFamily="18" charset="0"/>
                        </a:rPr>
                        <a:t> Long</a:t>
                      </a:r>
                    </a:p>
                  </a:txBody>
                  <a:tcPr/>
                </a:tc>
                <a:tc>
                  <a:txBody>
                    <a:bodyPr/>
                    <a:lstStyle/>
                    <a:p>
                      <a:pPr algn="l"/>
                      <a:r>
                        <a:rPr lang="en-US" sz="3000" dirty="0">
                          <a:latin typeface="Times New Roman" panose="02020603050405020304" pitchFamily="18" charset="0"/>
                          <a:cs typeface="Times New Roman" panose="02020603050405020304" pitchFamily="18" charset="0"/>
                        </a:rPr>
                        <a:t>e. ¼ </a:t>
                      </a:r>
                      <a:r>
                        <a:rPr lang="en-US" sz="3000" dirty="0" err="1">
                          <a:latin typeface="Times New Roman" panose="02020603050405020304" pitchFamily="18" charset="0"/>
                          <a:cs typeface="Times New Roman" panose="02020603050405020304" pitchFamily="18" charset="0"/>
                        </a:rPr>
                        <a:t>diện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thổ</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56396171"/>
                  </a:ext>
                </a:extLst>
              </a:tr>
              <a:tr h="370840">
                <a:tc>
                  <a:txBody>
                    <a:bodyPr/>
                    <a:lstStyle/>
                    <a:p>
                      <a:pPr algn="l"/>
                      <a:r>
                        <a:rPr lang="en-US" sz="3000" dirty="0">
                          <a:latin typeface="Times New Roman" panose="02020603050405020304" pitchFamily="18" charset="0"/>
                          <a:cs typeface="Times New Roman" panose="02020603050405020304" pitchFamily="18" charset="0"/>
                        </a:rPr>
                        <a:t>6.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Bắc</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f. ĐB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Cửu</a:t>
                      </a:r>
                      <a:r>
                        <a:rPr lang="en-US" sz="3000" dirty="0">
                          <a:latin typeface="Times New Roman" panose="02020603050405020304" pitchFamily="18" charset="0"/>
                          <a:cs typeface="Times New Roman" panose="02020603050405020304" pitchFamily="18" charset="0"/>
                        </a:rPr>
                        <a:t> Long</a:t>
                      </a: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66175406"/>
                  </a:ext>
                </a:extLst>
              </a:tr>
              <a:tr h="370840">
                <a:tc>
                  <a:txBody>
                    <a:bodyPr/>
                    <a:lstStyle/>
                    <a:p>
                      <a:pPr algn="l"/>
                      <a:r>
                        <a:rPr lang="en-US" sz="3000" dirty="0">
                          <a:latin typeface="Times New Roman" panose="02020603050405020304" pitchFamily="18" charset="0"/>
                          <a:cs typeface="Times New Roman" panose="02020603050405020304" pitchFamily="18" charset="0"/>
                        </a:rPr>
                        <a:t>7. </a:t>
                      </a:r>
                      <a:r>
                        <a:rPr lang="en-US" sz="3000" dirty="0" err="1">
                          <a:latin typeface="Times New Roman" panose="02020603050405020304" pitchFamily="18" charset="0"/>
                          <a:cs typeface="Times New Roman" panose="02020603050405020304" pitchFamily="18" charset="0"/>
                        </a:rPr>
                        <a:t>Đồi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chiếm</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g. </a:t>
                      </a:r>
                      <a:r>
                        <a:rPr lang="en-US" sz="3000" dirty="0" err="1">
                          <a:latin typeface="Times New Roman" panose="02020603050405020304" pitchFamily="18" charset="0"/>
                          <a:cs typeface="Times New Roman" panose="02020603050405020304" pitchFamily="18" charset="0"/>
                        </a:rPr>
                        <a:t>hữu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Hồng</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91664003"/>
                  </a:ext>
                </a:extLst>
              </a:tr>
              <a:tr h="370840">
                <a:tc>
                  <a:txBody>
                    <a:bodyPr/>
                    <a:lstStyle/>
                    <a:p>
                      <a:pPr algn="l"/>
                      <a:r>
                        <a:rPr lang="en-US" sz="3000" dirty="0">
                          <a:latin typeface="Times New Roman" panose="02020603050405020304" pitchFamily="18" charset="0"/>
                          <a:cs typeface="Times New Roman" panose="02020603050405020304" pitchFamily="18" charset="0"/>
                        </a:rPr>
                        <a:t>8.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TS </a:t>
                      </a:r>
                      <a:r>
                        <a:rPr lang="en-US" sz="3000" dirty="0" err="1">
                          <a:latin typeface="Times New Roman" panose="02020603050405020304" pitchFamily="18" charset="0"/>
                          <a:cs typeface="Times New Roman" panose="02020603050405020304" pitchFamily="18" charset="0"/>
                        </a:rPr>
                        <a:t>Bắc</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h.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Hồng</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8414005"/>
                  </a:ext>
                </a:extLst>
              </a:tr>
              <a:tr h="370840">
                <a:tc>
                  <a:txBody>
                    <a:bodyPr/>
                    <a:lstStyle/>
                    <a:p>
                      <a:pPr algn="l"/>
                      <a:r>
                        <a:rPr lang="en-US" sz="3000" dirty="0">
                          <a:latin typeface="Times New Roman" panose="02020603050405020304" pitchFamily="18" charset="0"/>
                          <a:cs typeface="Times New Roman" panose="02020603050405020304" pitchFamily="18" charset="0"/>
                        </a:rPr>
                        <a:t>9.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chiếm</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err="1">
                          <a:latin typeface="Times New Roman" panose="02020603050405020304" pitchFamily="18" charset="0"/>
                          <a:cs typeface="Times New Roman" panose="02020603050405020304" pitchFamily="18" charset="0"/>
                        </a:rPr>
                        <a:t>i</a:t>
                      </a:r>
                      <a:r>
                        <a:rPr lang="en-US" sz="3000" dirty="0">
                          <a:latin typeface="Times New Roman" panose="02020603050405020304" pitchFamily="18" charset="0"/>
                          <a:cs typeface="Times New Roman" panose="02020603050405020304" pitchFamily="18" charset="0"/>
                        </a:rPr>
                        <a:t>. ĐB </a:t>
                      </a:r>
                      <a:r>
                        <a:rPr lang="en-US" sz="3000" dirty="0" err="1">
                          <a:latin typeface="Times New Roman" panose="02020603050405020304" pitchFamily="18" charset="0"/>
                          <a:cs typeface="Times New Roman" panose="02020603050405020304" pitchFamily="18" charset="0"/>
                        </a:rPr>
                        <a:t>ven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miền</a:t>
                      </a:r>
                      <a:r>
                        <a:rPr lang="en-US" sz="3000" dirty="0">
                          <a:latin typeface="Times New Roman" panose="02020603050405020304" pitchFamily="18" charset="0"/>
                          <a:cs typeface="Times New Roman" panose="02020603050405020304" pitchFamily="18" charset="0"/>
                        </a:rPr>
                        <a:t> Trung</a:t>
                      </a: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4699198"/>
                  </a:ext>
                </a:extLst>
              </a:tr>
              <a:tr h="370840">
                <a:tc>
                  <a:txBody>
                    <a:bodyPr/>
                    <a:lstStyle/>
                    <a:p>
                      <a:pPr algn="l"/>
                      <a:r>
                        <a:rPr lang="en-US" sz="3000" dirty="0">
                          <a:latin typeface="Times New Roman" panose="02020603050405020304" pitchFamily="18" charset="0"/>
                          <a:cs typeface="Times New Roman" panose="02020603050405020304" pitchFamily="18" charset="0"/>
                        </a:rPr>
                        <a:t>10.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TS Nam</a:t>
                      </a:r>
                    </a:p>
                  </a:txBody>
                  <a:tcPr/>
                </a:tc>
                <a:tc>
                  <a:txBody>
                    <a:bodyPr/>
                    <a:lstStyle/>
                    <a:p>
                      <a:pPr algn="l"/>
                      <a:r>
                        <a:rPr lang="en-US" sz="3000" dirty="0">
                          <a:latin typeface="Times New Roman" panose="02020603050405020304" pitchFamily="18" charset="0"/>
                          <a:cs typeface="Times New Roman" panose="02020603050405020304" pitchFamily="18" charset="0"/>
                        </a:rPr>
                        <a:t>k. ¾ </a:t>
                      </a:r>
                      <a:r>
                        <a:rPr lang="en-US" sz="3000" dirty="0" err="1">
                          <a:latin typeface="Times New Roman" panose="02020603050405020304" pitchFamily="18" charset="0"/>
                          <a:cs typeface="Times New Roman" panose="02020603050405020304" pitchFamily="18" charset="0"/>
                        </a:rPr>
                        <a:t>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thổ</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98123"/>
                  </a:ext>
                </a:extLst>
              </a:tr>
            </a:tbl>
          </a:graphicData>
        </a:graphic>
      </p:graphicFrame>
      <p:sp>
        <p:nvSpPr>
          <p:cNvPr id="5" name="Title 1">
            <a:extLst>
              <a:ext uri="{FF2B5EF4-FFF2-40B4-BE49-F238E27FC236}">
                <a16:creationId xmlns:a16="http://schemas.microsoft.com/office/drawing/2014/main" id="{EE5A2A35-C52F-4C96-230E-97D50489109C}"/>
              </a:ext>
            </a:extLst>
          </p:cNvPr>
          <p:cNvSpPr txBox="1">
            <a:spLocks/>
          </p:cNvSpPr>
          <p:nvPr/>
        </p:nvSpPr>
        <p:spPr>
          <a:xfrm>
            <a:off x="4851400" y="152400"/>
            <a:ext cx="2895600" cy="685800"/>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GHÉP ĐÔI</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Online Media 1" title="Đồng hồ đếm ngược 4 phút - 4 minutes timer | Hailist">
            <a:hlinkClick r:id="" action="ppaction://media"/>
            <a:extLst>
              <a:ext uri="{FF2B5EF4-FFF2-40B4-BE49-F238E27FC236}">
                <a16:creationId xmlns:a16="http://schemas.microsoft.com/office/drawing/2014/main" id="{67AE16A1-0961-5C32-DDAB-EBEF118AE89D}"/>
              </a:ext>
            </a:extLst>
          </p:cNvPr>
          <p:cNvPicPr>
            <a:picLocks noRot="1" noChangeAspect="1"/>
          </p:cNvPicPr>
          <p:nvPr>
            <a:videoFile r:link="rId1"/>
          </p:nvPr>
        </p:nvPicPr>
        <p:blipFill>
          <a:blip r:embed="rId3"/>
          <a:stretch>
            <a:fillRect/>
          </a:stretch>
        </p:blipFill>
        <p:spPr>
          <a:xfrm>
            <a:off x="11900264" y="0"/>
            <a:ext cx="1885586" cy="1065416"/>
          </a:xfrm>
          <a:prstGeom prst="rect">
            <a:avLst/>
          </a:prstGeom>
        </p:spPr>
      </p:pic>
    </p:spTree>
    <p:extLst>
      <p:ext uri="{BB962C8B-B14F-4D97-AF65-F5344CB8AC3E}">
        <p14:creationId xmlns:p14="http://schemas.microsoft.com/office/powerpoint/2010/main" val="2217382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FABF1-547C-DE73-85E1-F261BD064598}"/>
              </a:ext>
            </a:extLst>
          </p:cNvPr>
          <p:cNvSpPr txBox="1"/>
          <p:nvPr/>
        </p:nvSpPr>
        <p:spPr>
          <a:xfrm>
            <a:off x="312188" y="705886"/>
            <a:ext cx="10101811" cy="584775"/>
          </a:xfrm>
          <a:prstGeom prst="rect">
            <a:avLst/>
          </a:prstGeom>
          <a:noFill/>
        </p:spPr>
        <p:txBody>
          <a:bodyPr wrap="square">
            <a:spAutoFit/>
          </a:bodyPr>
          <a:lstStyle/>
          <a:p>
            <a:r>
              <a:rPr lang="en-US" sz="3200" b="1" i="1" dirty="0" err="1">
                <a:latin typeface="Times New Roman" panose="02020603050405020304" pitchFamily="18" charset="0"/>
                <a:ea typeface="Times New Roman" panose="02020603050405020304" pitchFamily="18" charset="0"/>
              </a:rPr>
              <a:t>Vùng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núi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gồm</a:t>
            </a:r>
            <a:r>
              <a:rPr lang="en-US" sz="3200" b="1" i="1" dirty="0">
                <a:latin typeface="Times New Roman" panose="02020603050405020304" pitchFamily="18" charset="0"/>
                <a:ea typeface="Times New Roman" panose="02020603050405020304" pitchFamily="18" charset="0"/>
              </a:rPr>
              <a:t> </a:t>
            </a:r>
            <a:r>
              <a:rPr lang="en-US" sz="3200" b="1" i="1" dirty="0">
                <a:effectLst/>
                <a:latin typeface="Times New Roman" panose="02020603050405020304" pitchFamily="18" charset="0"/>
                <a:ea typeface="Times New Roman" panose="02020603050405020304" pitchFamily="18" charset="0"/>
              </a:rPr>
              <a:t>4 </a:t>
            </a:r>
            <a:r>
              <a:rPr lang="en-US" sz="3200" b="1" i="1" dirty="0" err="1">
                <a:effectLst/>
                <a:latin typeface="Times New Roman" panose="02020603050405020304" pitchFamily="18" charset="0"/>
                <a:ea typeface="Times New Roman" panose="02020603050405020304" pitchFamily="18" charset="0"/>
              </a:rPr>
              <a:t>khu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vực</a:t>
            </a:r>
            <a:r>
              <a:rPr lang="en-US" sz="3200" b="1" i="1" dirty="0">
                <a:effectLst/>
                <a:latin typeface="Times New Roman" panose="02020603050405020304" pitchFamily="18" charset="0"/>
                <a:ea typeface="Times New Roman" panose="02020603050405020304" pitchFamily="18" charset="0"/>
              </a:rPr>
              <a:t>: </a:t>
            </a:r>
            <a:r>
              <a:rPr lang="en-US" sz="3200" b="1" i="1" dirty="0">
                <a:solidFill>
                  <a:srgbClr val="FF0000"/>
                </a:solidFill>
                <a:effectLst/>
                <a:latin typeface="Times New Roman" panose="02020603050405020304" pitchFamily="18" charset="0"/>
                <a:ea typeface="Times New Roman" panose="02020603050405020304" pitchFamily="18" charset="0"/>
              </a:rPr>
              <a:t>(1)….(2)…..,(3)…..,(4)…..</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4B6823D-15AD-96A3-3436-31AD834DB7F7}"/>
              </a:ext>
            </a:extLst>
          </p:cNvPr>
          <p:cNvSpPr txBox="1"/>
          <p:nvPr/>
        </p:nvSpPr>
        <p:spPr>
          <a:xfrm>
            <a:off x="158230" y="2133600"/>
            <a:ext cx="12877800" cy="3697166"/>
          </a:xfrm>
          <a:prstGeom prst="rect">
            <a:avLst/>
          </a:prstGeom>
          <a:noFill/>
        </p:spPr>
        <p:txBody>
          <a:bodyPr wrap="square">
            <a:spAutoFit/>
          </a:bodyPr>
          <a:lstStyle/>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ở </a:t>
            </a:r>
            <a:r>
              <a:rPr lang="en-US" sz="3200" b="1" dirty="0">
                <a:solidFill>
                  <a:srgbClr val="FF0000"/>
                </a:solidFill>
                <a:latin typeface="Times New Roman" panose="02020603050405020304" pitchFamily="18" charset="0"/>
                <a:ea typeface="Times New Roman" panose="02020603050405020304" pitchFamily="18" charset="0"/>
              </a:rPr>
              <a:t>(5)</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Hồng</a:t>
            </a:r>
            <a:r>
              <a:rPr lang="en-US" sz="3200" b="1" dirty="0">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3200" b="1" dirty="0">
                <a:solidFill>
                  <a:srgbClr val="FF0000"/>
                </a:solidFill>
                <a:latin typeface="Times New Roman" panose="02020603050405020304" pitchFamily="18" charset="0"/>
                <a:ea typeface="Times New Roman" panose="02020603050405020304" pitchFamily="18" charset="0"/>
              </a:rPr>
              <a:t>6</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(7)…</a:t>
            </a:r>
          </a:p>
          <a:p>
            <a:pPr>
              <a:lnSpc>
                <a:spcPct val="150000"/>
              </a:lnSpc>
            </a:pPr>
            <a:endParaRPr lang="en-US" sz="3200" b="1" dirty="0">
              <a:effectLst/>
              <a:latin typeface="Times New Roman" panose="02020603050405020304" pitchFamily="18" charset="0"/>
              <a:ea typeface="Times New Roman" panose="02020603050405020304" pitchFamily="18" charset="0"/>
            </a:endParaRPr>
          </a:p>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ở (8)….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Hồng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(9)….</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solidFill>
                  <a:srgbClr val="FF0000"/>
                </a:solidFill>
                <a:effectLst/>
                <a:latin typeface="Times New Roman" panose="02020603050405020304" pitchFamily="18" charset="0"/>
                <a:ea typeface="Times New Roman" panose="02020603050405020304" pitchFamily="18" charset="0"/>
              </a:rPr>
              <a:t>(10)……           </a:t>
            </a:r>
            <a:r>
              <a:rPr lang="en-US" sz="3200" b="1" dirty="0" err="1">
                <a:effectLst/>
                <a:latin typeface="Times New Roman" panose="02020603050405020304" pitchFamily="18" charset="0"/>
                <a:ea typeface="Times New Roman" panose="02020603050405020304" pitchFamily="18" charset="0"/>
              </a:rPr>
              <a:t>nước</a:t>
            </a:r>
            <a:r>
              <a:rPr lang="en-US" sz="3200" b="1" dirty="0">
                <a:effectLst/>
                <a:latin typeface="Times New Roman" panose="02020603050405020304" pitchFamily="18" charset="0"/>
                <a:ea typeface="Times New Roman" panose="02020603050405020304" pitchFamily="18" charset="0"/>
              </a:rPr>
              <a:t> ta </a:t>
            </a:r>
            <a:r>
              <a:rPr lang="en-US" sz="3200" b="1" dirty="0" err="1">
                <a:effectLst/>
                <a:latin typeface="Times New Roman" panose="02020603050405020304" pitchFamily="18" charset="0"/>
                <a:ea typeface="Times New Roman" panose="02020603050405020304" pitchFamily="18" charset="0"/>
              </a:rPr>
              <a:t>theo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(11)….</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id="{81EFC15C-71BF-671C-6F76-5E05A45380C7}"/>
              </a:ext>
            </a:extLst>
          </p:cNvPr>
          <p:cNvSpPr txBox="1">
            <a:spLocks/>
          </p:cNvSpPr>
          <p:nvPr/>
        </p:nvSpPr>
        <p:spPr>
          <a:xfrm>
            <a:off x="4851400" y="152400"/>
            <a:ext cx="2895600" cy="685800"/>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khuyết</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Online Media 14" title="Đồng hồ đếm ngược 3 phút gây sốc  3 Minutes">
            <a:hlinkClick r:id="" action="ppaction://media"/>
            <a:extLst>
              <a:ext uri="{FF2B5EF4-FFF2-40B4-BE49-F238E27FC236}">
                <a16:creationId xmlns:a16="http://schemas.microsoft.com/office/drawing/2014/main" id="{B41CFB65-C816-7BC2-4984-10947D5B6ECD}"/>
              </a:ext>
            </a:extLst>
          </p:cNvPr>
          <p:cNvPicPr>
            <a:picLocks noRot="1" noChangeAspect="1"/>
          </p:cNvPicPr>
          <p:nvPr>
            <a:videoFile r:link="rId1"/>
          </p:nvPr>
        </p:nvPicPr>
        <p:blipFill>
          <a:blip r:embed="rId4"/>
          <a:stretch>
            <a:fillRect/>
          </a:stretch>
        </p:blipFill>
        <p:spPr>
          <a:xfrm>
            <a:off x="10818937" y="0"/>
            <a:ext cx="2966913" cy="1676400"/>
          </a:xfrm>
          <a:prstGeom prst="rect">
            <a:avLst/>
          </a:prstGeom>
        </p:spPr>
      </p:pic>
    </p:spTree>
    <p:extLst>
      <p:ext uri="{BB962C8B-B14F-4D97-AF65-F5344CB8AC3E}">
        <p14:creationId xmlns:p14="http://schemas.microsoft.com/office/powerpoint/2010/main" val="351522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C9726C-9CD4-9735-9ED2-4C69E2C49D57}"/>
              </a:ext>
            </a:extLst>
          </p:cNvPr>
          <p:cNvSpPr txBox="1"/>
          <p:nvPr/>
        </p:nvSpPr>
        <p:spPr>
          <a:xfrm>
            <a:off x="372455" y="1583970"/>
            <a:ext cx="12877800" cy="4435830"/>
          </a:xfrm>
          <a:prstGeom prst="rect">
            <a:avLst/>
          </a:prstGeom>
          <a:noFill/>
        </p:spPr>
        <p:txBody>
          <a:bodyPr wrap="square">
            <a:spAutoFit/>
          </a:bodyPr>
          <a:lstStyle/>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phía</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(12)</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dãy</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(13) </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vùng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(14)…….</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(15)…………..,           </a:t>
            </a:r>
            <a:r>
              <a:rPr lang="en-US" sz="3200" b="1" dirty="0" err="1">
                <a:latin typeface="Times New Roman" panose="02020603050405020304" pitchFamily="18" charset="0"/>
                <a:ea typeface="Times New Roman" panose="02020603050405020304" pitchFamily="18" charset="0"/>
              </a:rPr>
              <a:t>gồm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dãy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núi</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(16)…………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(17)……………</a:t>
            </a:r>
            <a:r>
              <a:rPr lang="en-US" sz="3200" b="1" dirty="0" err="1">
                <a:latin typeface="Times New Roman" panose="02020603050405020304" pitchFamily="18" charset="0"/>
                <a:ea typeface="Times New Roman" panose="02020603050405020304" pitchFamily="18" charset="0"/>
              </a:rPr>
              <a:t>nhau</a:t>
            </a:r>
            <a:r>
              <a:rPr lang="en-US" sz="3200" b="1" dirty="0">
                <a:latin typeface="Times New Roman" panose="02020603050405020304" pitchFamily="18" charset="0"/>
                <a:ea typeface="Times New Roman" panose="02020603050405020304" pitchFamily="18" charset="0"/>
              </a:rPr>
              <a:t>.</a:t>
            </a:r>
          </a:p>
          <a:p>
            <a:pPr>
              <a:lnSpc>
                <a:spcPct val="150000"/>
              </a:lnSpc>
            </a:pPr>
            <a:endParaRPr lang="en-US" sz="3200" b="1" dirty="0">
              <a:effectLst/>
              <a:latin typeface="Times New Roman" panose="02020603050405020304" pitchFamily="18" charset="0"/>
              <a:ea typeface="Times New Roman" panose="02020603050405020304" pitchFamily="18" charset="0"/>
            </a:endParaRPr>
          </a:p>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phía</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(18)…….. </a:t>
            </a:r>
            <a:r>
              <a:rPr lang="en-US" sz="3200" b="1" dirty="0" err="1">
                <a:latin typeface="Times New Roman" panose="02020603050405020304" pitchFamily="18" charset="0"/>
                <a:ea typeface="Times New Roman" panose="02020603050405020304" pitchFamily="18" charset="0"/>
              </a:rPr>
              <a:t>dãy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Bạch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(19)………….,</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với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nhiều</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(20)……………….</a:t>
            </a:r>
            <a:r>
              <a:rPr lang="en-US" sz="3200" b="1" dirty="0" err="1">
                <a:latin typeface="Times New Roman" panose="02020603050405020304" pitchFamily="18" charset="0"/>
                <a:ea typeface="Times New Roman" panose="02020603050405020304" pitchFamily="18" charset="0"/>
              </a:rPr>
              <a:t>xếp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tầng</a:t>
            </a:r>
            <a:r>
              <a:rPr lang="en-US" sz="3200" b="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pic>
        <p:nvPicPr>
          <p:cNvPr id="25" name="Online Media 24" title="2 Minutes Countdown 4k Giant Clock - Đồng hồ đếm ngược 2 phút">
            <a:hlinkClick r:id="" action="ppaction://media"/>
            <a:extLst>
              <a:ext uri="{FF2B5EF4-FFF2-40B4-BE49-F238E27FC236}">
                <a16:creationId xmlns:a16="http://schemas.microsoft.com/office/drawing/2014/main" id="{BC91E451-D27A-FCE1-11B8-6328624A2E5A}"/>
              </a:ext>
            </a:extLst>
          </p:cNvPr>
          <p:cNvPicPr>
            <a:picLocks noRot="1" noChangeAspect="1"/>
          </p:cNvPicPr>
          <p:nvPr>
            <a:videoFile r:link="rId1"/>
          </p:nvPr>
        </p:nvPicPr>
        <p:blipFill>
          <a:blip r:embed="rId3"/>
          <a:stretch>
            <a:fillRect/>
          </a:stretch>
        </p:blipFill>
        <p:spPr>
          <a:xfrm>
            <a:off x="11328400" y="0"/>
            <a:ext cx="2457450" cy="1388537"/>
          </a:xfrm>
          <a:prstGeom prst="rect">
            <a:avLst/>
          </a:prstGeom>
        </p:spPr>
      </p:pic>
    </p:spTree>
    <p:extLst>
      <p:ext uri="{BB962C8B-B14F-4D97-AF65-F5344CB8AC3E}">
        <p14:creationId xmlns:p14="http://schemas.microsoft.com/office/powerpoint/2010/main" val="32877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op 10 ngọn núi cao nhất Việt Nam (P1) - Du lịch mạo hiểm Everest Việt">
            <a:hlinkClick r:id="" action="ppaction://media"/>
            <a:extLst>
              <a:ext uri="{FF2B5EF4-FFF2-40B4-BE49-F238E27FC236}">
                <a16:creationId xmlns:a16="http://schemas.microsoft.com/office/drawing/2014/main" id="{CDB3D093-B759-E6CC-6968-620D19052286}"/>
              </a:ext>
            </a:extLst>
          </p:cNvPr>
          <p:cNvPicPr>
            <a:picLocks noRot="1" noChangeAspect="1"/>
          </p:cNvPicPr>
          <p:nvPr>
            <a:videoFile r:link="rId1"/>
          </p:nvPr>
        </p:nvPicPr>
        <p:blipFill>
          <a:blip r:embed="rId3"/>
          <a:stretch>
            <a:fillRect/>
          </a:stretch>
        </p:blipFill>
        <p:spPr>
          <a:xfrm>
            <a:off x="30163" y="0"/>
            <a:ext cx="12212637" cy="7772400"/>
          </a:xfrm>
          <a:prstGeom prst="rect">
            <a:avLst/>
          </a:prstGeom>
        </p:spPr>
      </p:pic>
      <p:sp>
        <p:nvSpPr>
          <p:cNvPr id="2" name="Title 1">
            <a:extLst>
              <a:ext uri="{FF2B5EF4-FFF2-40B4-BE49-F238E27FC236}">
                <a16:creationId xmlns:a16="http://schemas.microsoft.com/office/drawing/2014/main" id="{60A585D8-C8F7-D03B-7D56-EAE3388D5B9A}"/>
              </a:ext>
            </a:extLst>
          </p:cNvPr>
          <p:cNvSpPr txBox="1">
            <a:spLocks/>
          </p:cNvSpPr>
          <p:nvPr/>
        </p:nvSpPr>
        <p:spPr>
          <a:xfrm>
            <a:off x="12242800" y="23552"/>
            <a:ext cx="1574800" cy="5539048"/>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Video,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cho</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biết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đỉnh</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độ</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thuộc</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tỉnh</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066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Top 10 ngọn núi cao nhất Việt Nam (P2) - Du lịch mạo hiểm Everest Việt">
            <a:hlinkClick r:id="" action="ppaction://media"/>
            <a:extLst>
              <a:ext uri="{FF2B5EF4-FFF2-40B4-BE49-F238E27FC236}">
                <a16:creationId xmlns:a16="http://schemas.microsoft.com/office/drawing/2014/main" id="{BD9E8170-29DF-1532-4986-96453361A8A9}"/>
              </a:ext>
            </a:extLst>
          </p:cNvPr>
          <p:cNvPicPr>
            <a:picLocks noRot="1" noChangeAspect="1"/>
          </p:cNvPicPr>
          <p:nvPr>
            <a:videoFile r:link="rId1"/>
          </p:nvPr>
        </p:nvPicPr>
        <p:blipFill>
          <a:blip r:embed="rId3"/>
          <a:stretch>
            <a:fillRect/>
          </a:stretch>
        </p:blipFill>
        <p:spPr>
          <a:xfrm>
            <a:off x="30163" y="0"/>
            <a:ext cx="13508037" cy="7772400"/>
          </a:xfrm>
          <a:prstGeom prst="rect">
            <a:avLst/>
          </a:prstGeom>
        </p:spPr>
      </p:pic>
    </p:spTree>
    <p:extLst>
      <p:ext uri="{BB962C8B-B14F-4D97-AF65-F5344CB8AC3E}">
        <p14:creationId xmlns:p14="http://schemas.microsoft.com/office/powerpoint/2010/main" val="154182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ột Vòng Việt Nam cùng dàn cast 2 Ngày 1 Đêm với giọng ca của Ca sĩ Tùng Dương">
            <a:hlinkClick r:id="" action="ppaction://media"/>
            <a:extLst>
              <a:ext uri="{FF2B5EF4-FFF2-40B4-BE49-F238E27FC236}">
                <a16:creationId xmlns:a16="http://schemas.microsoft.com/office/drawing/2014/main" id="{7CBDC329-4F8E-3DE7-7B64-4534411A8EF0}"/>
              </a:ext>
            </a:extLst>
          </p:cNvPr>
          <p:cNvPicPr>
            <a:picLocks noRot="1" noChangeAspect="1"/>
          </p:cNvPicPr>
          <p:nvPr>
            <a:videoFile r:link="rId1"/>
          </p:nvPr>
        </p:nvPicPr>
        <p:blipFill>
          <a:blip r:embed="rId3"/>
          <a:stretch>
            <a:fillRect/>
          </a:stretch>
        </p:blipFill>
        <p:spPr>
          <a:xfrm>
            <a:off x="30163" y="0"/>
            <a:ext cx="13755687" cy="7772400"/>
          </a:xfrm>
          <a:prstGeom prst="rect">
            <a:avLst/>
          </a:prstGeom>
        </p:spPr>
      </p:pic>
    </p:spTree>
    <p:extLst>
      <p:ext uri="{BB962C8B-B14F-4D97-AF65-F5344CB8AC3E}">
        <p14:creationId xmlns:p14="http://schemas.microsoft.com/office/powerpoint/2010/main" val="302988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F83C6C-C51E-9729-EF8C-9E476D8F7440}"/>
              </a:ext>
            </a:extLst>
          </p:cNvPr>
          <p:cNvGraphicFramePr>
            <a:graphicFrameLocks noGrp="1"/>
          </p:cNvGraphicFramePr>
          <p:nvPr/>
        </p:nvGraphicFramePr>
        <p:xfrm>
          <a:off x="203200" y="1066800"/>
          <a:ext cx="13335000" cy="6492240"/>
        </p:xfrm>
        <a:graphic>
          <a:graphicData uri="http://schemas.openxmlformats.org/drawingml/2006/table">
            <a:tbl>
              <a:tblPr firstRow="1" bandRow="1">
                <a:tableStyleId>{69CF1AB2-1976-4502-BF36-3FF5EA218861}</a:tableStyleId>
              </a:tblPr>
              <a:tblGrid>
                <a:gridCol w="3629645">
                  <a:extLst>
                    <a:ext uri="{9D8B030D-6E8A-4147-A177-3AD203B41FA5}">
                      <a16:colId xmlns:a16="http://schemas.microsoft.com/office/drawing/2014/main" val="2693640438"/>
                    </a:ext>
                  </a:extLst>
                </a:gridCol>
                <a:gridCol w="8105155">
                  <a:extLst>
                    <a:ext uri="{9D8B030D-6E8A-4147-A177-3AD203B41FA5}">
                      <a16:colId xmlns:a16="http://schemas.microsoft.com/office/drawing/2014/main" val="2783653868"/>
                    </a:ext>
                  </a:extLst>
                </a:gridCol>
                <a:gridCol w="1600200">
                  <a:extLst>
                    <a:ext uri="{9D8B030D-6E8A-4147-A177-3AD203B41FA5}">
                      <a16:colId xmlns:a16="http://schemas.microsoft.com/office/drawing/2014/main" val="1633877527"/>
                    </a:ext>
                  </a:extLst>
                </a:gridCol>
              </a:tblGrid>
              <a:tr h="542636">
                <a:tc>
                  <a:txBody>
                    <a:bodyPr/>
                    <a:lstStyle/>
                    <a:p>
                      <a:pPr algn="ctr"/>
                      <a:r>
                        <a:rPr lang="en-US" sz="3000" dirty="0" err="1">
                          <a:latin typeface="Times New Roman" panose="02020603050405020304" pitchFamily="18" charset="0"/>
                          <a:cs typeface="Times New Roman" panose="02020603050405020304" pitchFamily="18" charset="0"/>
                        </a:rPr>
                        <a:t>Cột</a:t>
                      </a:r>
                      <a:r>
                        <a:rPr lang="en-US" sz="3000" dirty="0">
                          <a:latin typeface="Times New Roman" panose="02020603050405020304" pitchFamily="18" charset="0"/>
                          <a:cs typeface="Times New Roman" panose="02020603050405020304" pitchFamily="18" charset="0"/>
                        </a:rPr>
                        <a:t> A</a:t>
                      </a:r>
                    </a:p>
                  </a:txBody>
                  <a:tcPr/>
                </a:tc>
                <a:tc>
                  <a:txBody>
                    <a:bodyPr/>
                    <a:lstStyle/>
                    <a:p>
                      <a:pPr algn="ctr"/>
                      <a:r>
                        <a:rPr lang="en-US" sz="3000" dirty="0" err="1">
                          <a:latin typeface="Times New Roman" panose="02020603050405020304" pitchFamily="18" charset="0"/>
                          <a:cs typeface="Times New Roman" panose="02020603050405020304" pitchFamily="18" charset="0"/>
                        </a:rPr>
                        <a:t>Cột</a:t>
                      </a:r>
                      <a:r>
                        <a:rPr lang="en-US" sz="3000" dirty="0">
                          <a:latin typeface="Times New Roman" panose="02020603050405020304" pitchFamily="18" charset="0"/>
                          <a:cs typeface="Times New Roman" panose="02020603050405020304" pitchFamily="18" charset="0"/>
                        </a:rPr>
                        <a:t> B</a:t>
                      </a:r>
                    </a:p>
                  </a:txBody>
                  <a:tcPr/>
                </a:tc>
                <a:tc>
                  <a:txBody>
                    <a:bodyPr/>
                    <a:lstStyle/>
                    <a:p>
                      <a:pPr algn="ctr"/>
                      <a:r>
                        <a:rPr lang="en-US" sz="3000" dirty="0" err="1">
                          <a:latin typeface="Times New Roman" panose="02020603050405020304" pitchFamily="18" charset="0"/>
                          <a:cs typeface="Times New Roman" panose="02020603050405020304" pitchFamily="18" charset="0"/>
                        </a:rPr>
                        <a:t>Đáp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án</a:t>
                      </a: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5296123"/>
                  </a:ext>
                </a:extLst>
              </a:tr>
              <a:tr h="370840">
                <a:tc>
                  <a:txBody>
                    <a:bodyPr/>
                    <a:lstStyle/>
                    <a:p>
                      <a:pPr algn="l"/>
                      <a:r>
                        <a:rPr lang="en-US" sz="3000" dirty="0">
                          <a:latin typeface="Times New Roman" panose="02020603050405020304" pitchFamily="18" charset="0"/>
                          <a:cs typeface="Times New Roman" panose="02020603050405020304" pitchFamily="18" charset="0"/>
                        </a:rPr>
                        <a:t>1. 40.000km</a:t>
                      </a:r>
                      <a:r>
                        <a:rPr lang="en-US" sz="3000" dirty="0">
                          <a:latin typeface="DokChampa" panose="020B0604020202020204" pitchFamily="34" charset="-34"/>
                          <a:cs typeface="DokChampa" panose="020B0604020202020204" pitchFamily="34" charset="-34"/>
                        </a:rPr>
                        <a:t>2</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a.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thống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Mê</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đắp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999872"/>
                  </a:ext>
                </a:extLst>
              </a:tr>
              <a:tr h="370840">
                <a:tc>
                  <a:txBody>
                    <a:bodyPr/>
                    <a:lstStyle/>
                    <a:p>
                      <a:pPr algn="l"/>
                      <a:r>
                        <a:rPr lang="en-US" sz="3000" dirty="0">
                          <a:latin typeface="Times New Roman" panose="02020603050405020304" pitchFamily="18" charset="0"/>
                          <a:cs typeface="Times New Roman" panose="02020603050405020304" pitchFamily="18" charset="0"/>
                        </a:rPr>
                        <a:t>2. 15.000km</a:t>
                      </a:r>
                      <a:r>
                        <a:rPr lang="en-US" sz="3000" dirty="0">
                          <a:latin typeface="DokChampa" panose="020B0604020202020204" pitchFamily="34" charset="-34"/>
                          <a:cs typeface="DokChampa" panose="020B0604020202020204" pitchFamily="34" charset="-34"/>
                        </a:rPr>
                        <a:t>2</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b.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phía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nam</a:t>
                      </a:r>
                      <a:r>
                        <a:rPr lang="en-US" sz="3000" dirty="0">
                          <a:latin typeface="Times New Roman" panose="02020603050405020304" pitchFamily="18" charset="0"/>
                          <a:cs typeface="Times New Roman" panose="02020603050405020304" pitchFamily="18" charset="0"/>
                        </a:rPr>
                        <a:t> S. </a:t>
                      </a:r>
                      <a:r>
                        <a:rPr lang="en-US" sz="3000" dirty="0" err="1">
                          <a:latin typeface="Times New Roman" panose="02020603050405020304" pitchFamily="18" charset="0"/>
                          <a:cs typeface="Times New Roman" panose="02020603050405020304" pitchFamily="18" charset="0"/>
                        </a:rPr>
                        <a:t>Cả</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dãy</a:t>
                      </a:r>
                      <a:r>
                        <a:rPr lang="en-US" sz="3000" dirty="0">
                          <a:latin typeface="Times New Roman" panose="02020603050405020304" pitchFamily="18" charset="0"/>
                          <a:cs typeface="Times New Roman" panose="02020603050405020304" pitchFamily="18" charset="0"/>
                        </a:rPr>
                        <a:t> B, </a:t>
                      </a:r>
                      <a:r>
                        <a:rPr lang="en-US" sz="3000" dirty="0" err="1">
                          <a:latin typeface="Times New Roman" panose="02020603050405020304" pitchFamily="18" charset="0"/>
                          <a:cs typeface="Times New Roman" panose="02020603050405020304" pitchFamily="18" charset="0"/>
                        </a:rPr>
                        <a:t>Mã</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9117757"/>
                  </a:ext>
                </a:extLst>
              </a:tr>
              <a:tr h="370840">
                <a:tc>
                  <a:txBody>
                    <a:bodyPr/>
                    <a:lstStyle/>
                    <a:p>
                      <a:pPr algn="l"/>
                      <a:r>
                        <a:rPr lang="en-US" sz="3000" dirty="0">
                          <a:latin typeface="Times New Roman" panose="02020603050405020304" pitchFamily="18" charset="0"/>
                          <a:cs typeface="Times New Roman" panose="02020603050405020304" pitchFamily="18" charset="0"/>
                        </a:rPr>
                        <a:t>3. ĐB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Hồng</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c.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dãy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Đông</a:t>
                      </a:r>
                      <a:r>
                        <a:rPr lang="en-US" sz="3000" dirty="0">
                          <a:latin typeface="Times New Roman" panose="02020603050405020304" pitchFamily="18" charset="0"/>
                          <a:cs typeface="Times New Roman" panose="02020603050405020304" pitchFamily="18" charset="0"/>
                        </a:rPr>
                        <a:t> Nam </a:t>
                      </a:r>
                      <a:r>
                        <a:rPr lang="en-US" sz="3000" dirty="0" err="1">
                          <a:latin typeface="Times New Roman" panose="02020603050405020304" pitchFamily="18" charset="0"/>
                          <a:cs typeface="Times New Roman" panose="02020603050405020304" pitchFamily="18" charset="0"/>
                        </a:rPr>
                        <a:t>Bộ</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02013997"/>
                  </a:ext>
                </a:extLst>
              </a:tr>
              <a:tr h="370840">
                <a:tc>
                  <a:txBody>
                    <a:bodyPr/>
                    <a:lstStyle/>
                    <a:p>
                      <a:pPr algn="l"/>
                      <a:r>
                        <a:rPr lang="en-US" sz="3000" dirty="0">
                          <a:latin typeface="Times New Roman" panose="02020603050405020304" pitchFamily="18" charset="0"/>
                          <a:cs typeface="Times New Roman" panose="02020603050405020304" pitchFamily="18" charset="0"/>
                        </a:rPr>
                        <a:t>4.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Bắc</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d. </a:t>
                      </a:r>
                      <a:r>
                        <a:rPr lang="en-US" sz="3000" dirty="0" err="1">
                          <a:latin typeface="Times New Roman" panose="02020603050405020304" pitchFamily="18" charset="0"/>
                          <a:cs typeface="Times New Roman" panose="02020603050405020304" pitchFamily="18" charset="0"/>
                        </a:rPr>
                        <a:t>được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thống</a:t>
                      </a:r>
                      <a:r>
                        <a:rPr lang="en-US" sz="3000" dirty="0">
                          <a:latin typeface="Times New Roman" panose="02020603050405020304" pitchFamily="18" charset="0"/>
                          <a:cs typeface="Times New Roman" panose="02020603050405020304" pitchFamily="18" charset="0"/>
                        </a:rPr>
                        <a:t> S. </a:t>
                      </a:r>
                      <a:r>
                        <a:rPr lang="en-US" sz="3000" dirty="0" err="1">
                          <a:latin typeface="Times New Roman" panose="02020603050405020304" pitchFamily="18" charset="0"/>
                          <a:cs typeface="Times New Roman" panose="02020603050405020304" pitchFamily="18" charset="0"/>
                        </a:rPr>
                        <a:t>Hồng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S. Thái Bình </a:t>
                      </a:r>
                      <a:r>
                        <a:rPr lang="en-US" sz="3000" dirty="0" err="1">
                          <a:latin typeface="Times New Roman" panose="02020603050405020304" pitchFamily="18" charset="0"/>
                          <a:cs typeface="Times New Roman" panose="02020603050405020304" pitchFamily="18" charset="0"/>
                        </a:rPr>
                        <a:t>bồi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đắp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phù</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5665647"/>
                  </a:ext>
                </a:extLst>
              </a:tr>
              <a:tr h="370840">
                <a:tc>
                  <a:txBody>
                    <a:bodyPr/>
                    <a:lstStyle/>
                    <a:p>
                      <a:pPr algn="l"/>
                      <a:r>
                        <a:rPr lang="en-US" sz="3000" dirty="0">
                          <a:latin typeface="Times New Roman" panose="02020603050405020304" pitchFamily="18" charset="0"/>
                          <a:cs typeface="Times New Roman" panose="02020603050405020304" pitchFamily="18" charset="0"/>
                        </a:rPr>
                        <a:t>5. ĐB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Cửu</a:t>
                      </a:r>
                      <a:r>
                        <a:rPr lang="en-US" sz="3000" dirty="0">
                          <a:latin typeface="Times New Roman" panose="02020603050405020304" pitchFamily="18" charset="0"/>
                          <a:cs typeface="Times New Roman" panose="02020603050405020304" pitchFamily="18" charset="0"/>
                        </a:rPr>
                        <a:t> Long</a:t>
                      </a:r>
                    </a:p>
                  </a:txBody>
                  <a:tcPr/>
                </a:tc>
                <a:tc>
                  <a:txBody>
                    <a:bodyPr/>
                    <a:lstStyle/>
                    <a:p>
                      <a:pPr algn="l"/>
                      <a:r>
                        <a:rPr lang="en-US" sz="3000" dirty="0">
                          <a:latin typeface="Times New Roman" panose="02020603050405020304" pitchFamily="18" charset="0"/>
                          <a:cs typeface="Times New Roman" panose="02020603050405020304" pitchFamily="18" charset="0"/>
                        </a:rPr>
                        <a:t>e. ¼ </a:t>
                      </a:r>
                      <a:r>
                        <a:rPr lang="en-US" sz="3000" dirty="0" err="1">
                          <a:latin typeface="Times New Roman" panose="02020603050405020304" pitchFamily="18" charset="0"/>
                          <a:cs typeface="Times New Roman" panose="02020603050405020304" pitchFamily="18" charset="0"/>
                        </a:rPr>
                        <a:t>diện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thổ</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56396171"/>
                  </a:ext>
                </a:extLst>
              </a:tr>
              <a:tr h="370840">
                <a:tc>
                  <a:txBody>
                    <a:bodyPr/>
                    <a:lstStyle/>
                    <a:p>
                      <a:pPr algn="l"/>
                      <a:r>
                        <a:rPr lang="en-US" sz="3000" dirty="0">
                          <a:latin typeface="Times New Roman" panose="02020603050405020304" pitchFamily="18" charset="0"/>
                          <a:cs typeface="Times New Roman" panose="02020603050405020304" pitchFamily="18" charset="0"/>
                        </a:rPr>
                        <a:t>6.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Tây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Bắc</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f. ĐB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Cửu</a:t>
                      </a:r>
                      <a:r>
                        <a:rPr lang="en-US" sz="3000" dirty="0">
                          <a:latin typeface="Times New Roman" panose="02020603050405020304" pitchFamily="18" charset="0"/>
                          <a:cs typeface="Times New Roman" panose="02020603050405020304" pitchFamily="18" charset="0"/>
                        </a:rPr>
                        <a:t> Long</a:t>
                      </a: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66175406"/>
                  </a:ext>
                </a:extLst>
              </a:tr>
              <a:tr h="370840">
                <a:tc>
                  <a:txBody>
                    <a:bodyPr/>
                    <a:lstStyle/>
                    <a:p>
                      <a:pPr algn="l"/>
                      <a:r>
                        <a:rPr lang="en-US" sz="3000" dirty="0">
                          <a:latin typeface="Times New Roman" panose="02020603050405020304" pitchFamily="18" charset="0"/>
                          <a:cs typeface="Times New Roman" panose="02020603050405020304" pitchFamily="18" charset="0"/>
                        </a:rPr>
                        <a:t>7. </a:t>
                      </a:r>
                      <a:r>
                        <a:rPr lang="en-US" sz="3000" dirty="0" err="1">
                          <a:latin typeface="Times New Roman" panose="02020603050405020304" pitchFamily="18" charset="0"/>
                          <a:cs typeface="Times New Roman" panose="02020603050405020304" pitchFamily="18" charset="0"/>
                        </a:rPr>
                        <a:t>Đồi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chiếm</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g. </a:t>
                      </a:r>
                      <a:r>
                        <a:rPr lang="en-US" sz="3000" dirty="0" err="1">
                          <a:latin typeface="Times New Roman" panose="02020603050405020304" pitchFamily="18" charset="0"/>
                          <a:cs typeface="Times New Roman" panose="02020603050405020304" pitchFamily="18" charset="0"/>
                        </a:rPr>
                        <a:t>hữu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Hồng</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91664003"/>
                  </a:ext>
                </a:extLst>
              </a:tr>
              <a:tr h="370840">
                <a:tc>
                  <a:txBody>
                    <a:bodyPr/>
                    <a:lstStyle/>
                    <a:p>
                      <a:pPr algn="l"/>
                      <a:r>
                        <a:rPr lang="en-US" sz="3000" dirty="0">
                          <a:latin typeface="Times New Roman" panose="02020603050405020304" pitchFamily="18" charset="0"/>
                          <a:cs typeface="Times New Roman" panose="02020603050405020304" pitchFamily="18" charset="0"/>
                        </a:rPr>
                        <a:t>8.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TS </a:t>
                      </a:r>
                      <a:r>
                        <a:rPr lang="en-US" sz="3000" dirty="0" err="1">
                          <a:latin typeface="Times New Roman" panose="02020603050405020304" pitchFamily="18" charset="0"/>
                          <a:cs typeface="Times New Roman" panose="02020603050405020304" pitchFamily="18" charset="0"/>
                        </a:rPr>
                        <a:t>Bắc</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a:latin typeface="Times New Roman" panose="02020603050405020304" pitchFamily="18" charset="0"/>
                          <a:cs typeface="Times New Roman" panose="02020603050405020304" pitchFamily="18" charset="0"/>
                        </a:rPr>
                        <a:t>h. </a:t>
                      </a:r>
                      <a:r>
                        <a:rPr lang="en-US" sz="3000" dirty="0" err="1">
                          <a:latin typeface="Times New Roman" panose="02020603050405020304" pitchFamily="18" charset="0"/>
                          <a:cs typeface="Times New Roman" panose="02020603050405020304" pitchFamily="18" charset="0"/>
                        </a:rPr>
                        <a:t>tả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sông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Hồng</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8414005"/>
                  </a:ext>
                </a:extLst>
              </a:tr>
              <a:tr h="370840">
                <a:tc>
                  <a:txBody>
                    <a:bodyPr/>
                    <a:lstStyle/>
                    <a:p>
                      <a:pPr algn="l"/>
                      <a:r>
                        <a:rPr lang="en-US" sz="3000" dirty="0">
                          <a:latin typeface="Times New Roman" panose="02020603050405020304" pitchFamily="18" charset="0"/>
                          <a:cs typeface="Times New Roman" panose="02020603050405020304" pitchFamily="18" charset="0"/>
                        </a:rPr>
                        <a:t>9. </a:t>
                      </a:r>
                      <a:r>
                        <a:rPr lang="en-US" sz="3000" dirty="0" err="1">
                          <a:latin typeface="Times New Roman" panose="02020603050405020304" pitchFamily="18" charset="0"/>
                          <a:cs typeface="Times New Roman" panose="02020603050405020304" pitchFamily="18" charset="0"/>
                        </a:rPr>
                        <a:t>Đồng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bằng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chiếm</a:t>
                      </a:r>
                      <a:endParaRPr lang="en-US" sz="3000" dirty="0">
                        <a:latin typeface="Times New Roman" panose="02020603050405020304" pitchFamily="18" charset="0"/>
                        <a:cs typeface="Times New Roman" panose="02020603050405020304" pitchFamily="18" charset="0"/>
                      </a:endParaRPr>
                    </a:p>
                  </a:txBody>
                  <a:tcPr/>
                </a:tc>
                <a:tc>
                  <a:txBody>
                    <a:bodyPr/>
                    <a:lstStyle/>
                    <a:p>
                      <a:pPr algn="l"/>
                      <a:r>
                        <a:rPr lang="en-US" sz="3000" dirty="0" err="1">
                          <a:latin typeface="Times New Roman" panose="02020603050405020304" pitchFamily="18" charset="0"/>
                          <a:cs typeface="Times New Roman" panose="02020603050405020304" pitchFamily="18" charset="0"/>
                        </a:rPr>
                        <a:t>i</a:t>
                      </a:r>
                      <a:r>
                        <a:rPr lang="en-US" sz="3000" dirty="0">
                          <a:latin typeface="Times New Roman" panose="02020603050405020304" pitchFamily="18" charset="0"/>
                          <a:cs typeface="Times New Roman" panose="02020603050405020304" pitchFamily="18" charset="0"/>
                        </a:rPr>
                        <a:t>. ĐB </a:t>
                      </a:r>
                      <a:r>
                        <a:rPr lang="en-US" sz="3000" dirty="0" err="1">
                          <a:latin typeface="Times New Roman" panose="02020603050405020304" pitchFamily="18" charset="0"/>
                          <a:cs typeface="Times New Roman" panose="02020603050405020304" pitchFamily="18" charset="0"/>
                        </a:rPr>
                        <a:t>ven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biển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miền</a:t>
                      </a:r>
                      <a:r>
                        <a:rPr lang="en-US" sz="3000" dirty="0">
                          <a:latin typeface="Times New Roman" panose="02020603050405020304" pitchFamily="18" charset="0"/>
                          <a:cs typeface="Times New Roman" panose="02020603050405020304" pitchFamily="18" charset="0"/>
                        </a:rPr>
                        <a:t> Trung</a:t>
                      </a:r>
                    </a:p>
                  </a:txBody>
                  <a:tcPr/>
                </a:tc>
                <a:tc>
                  <a:txBody>
                    <a:bodyPr/>
                    <a:lstStyle/>
                    <a:p>
                      <a:pPr algn="ctr"/>
                      <a:endParaRPr lang="en-US" sz="3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64699198"/>
                  </a:ext>
                </a:extLst>
              </a:tr>
              <a:tr h="370840">
                <a:tc>
                  <a:txBody>
                    <a:bodyPr/>
                    <a:lstStyle/>
                    <a:p>
                      <a:pPr algn="l"/>
                      <a:r>
                        <a:rPr lang="en-US" sz="3000" dirty="0">
                          <a:latin typeface="Times New Roman" panose="02020603050405020304" pitchFamily="18" charset="0"/>
                          <a:cs typeface="Times New Roman" panose="02020603050405020304" pitchFamily="18" charset="0"/>
                        </a:rPr>
                        <a:t>10. </a:t>
                      </a:r>
                      <a:r>
                        <a:rPr lang="en-US" sz="3000" dirty="0" err="1">
                          <a:latin typeface="Times New Roman" panose="02020603050405020304" pitchFamily="18" charset="0"/>
                          <a:cs typeface="Times New Roman" panose="02020603050405020304" pitchFamily="18" charset="0"/>
                        </a:rPr>
                        <a:t>Vùng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núi</a:t>
                      </a:r>
                      <a:r>
                        <a:rPr lang="en-US" sz="3000" dirty="0">
                          <a:latin typeface="Times New Roman" panose="02020603050405020304" pitchFamily="18" charset="0"/>
                          <a:cs typeface="Times New Roman" panose="02020603050405020304" pitchFamily="18" charset="0"/>
                        </a:rPr>
                        <a:t> TS Nam</a:t>
                      </a:r>
                    </a:p>
                  </a:txBody>
                  <a:tcPr/>
                </a:tc>
                <a:tc>
                  <a:txBody>
                    <a:bodyPr/>
                    <a:lstStyle/>
                    <a:p>
                      <a:pPr algn="l"/>
                      <a:r>
                        <a:rPr lang="en-US" sz="3000" dirty="0">
                          <a:latin typeface="Times New Roman" panose="02020603050405020304" pitchFamily="18" charset="0"/>
                          <a:cs typeface="Times New Roman" panose="02020603050405020304" pitchFamily="18" charset="0"/>
                        </a:rPr>
                        <a:t>k. ¾ </a:t>
                      </a:r>
                      <a:r>
                        <a:rPr lang="en-US" sz="3000" dirty="0" err="1">
                          <a:latin typeface="Times New Roman" panose="02020603050405020304" pitchFamily="18" charset="0"/>
                          <a:cs typeface="Times New Roman" panose="02020603050405020304" pitchFamily="18" charset="0"/>
                        </a:rPr>
                        <a:t>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tích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thổ</a:t>
                      </a:r>
                      <a:endParaRPr lang="en-US" sz="3000" dirty="0">
                        <a:latin typeface="Times New Roman" panose="02020603050405020304" pitchFamily="18" charset="0"/>
                        <a:cs typeface="Times New Roman" panose="02020603050405020304" pitchFamily="18" charset="0"/>
                      </a:endParaRPr>
                    </a:p>
                  </a:txBody>
                  <a:tcPr/>
                </a:tc>
                <a:tc>
                  <a:txBody>
                    <a:bodyPr/>
                    <a:lstStyle/>
                    <a:p>
                      <a:pPr algn="ctr"/>
                      <a:endParaRPr lang="en-US" sz="3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98123"/>
                  </a:ext>
                </a:extLst>
              </a:tr>
            </a:tbl>
          </a:graphicData>
        </a:graphic>
      </p:graphicFrame>
      <p:sp>
        <p:nvSpPr>
          <p:cNvPr id="5" name="Title 1">
            <a:extLst>
              <a:ext uri="{FF2B5EF4-FFF2-40B4-BE49-F238E27FC236}">
                <a16:creationId xmlns:a16="http://schemas.microsoft.com/office/drawing/2014/main" id="{EE5A2A35-C52F-4C96-230E-97D50489109C}"/>
              </a:ext>
            </a:extLst>
          </p:cNvPr>
          <p:cNvSpPr txBox="1">
            <a:spLocks/>
          </p:cNvSpPr>
          <p:nvPr/>
        </p:nvSpPr>
        <p:spPr>
          <a:xfrm>
            <a:off x="4851400" y="152400"/>
            <a:ext cx="2895600" cy="685800"/>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GHÉP ĐÔI</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0166063-0E60-F65D-6197-6DF321F251EA}"/>
              </a:ext>
            </a:extLst>
          </p:cNvPr>
          <p:cNvSpPr txBox="1">
            <a:spLocks/>
          </p:cNvSpPr>
          <p:nvPr/>
        </p:nvSpPr>
        <p:spPr>
          <a:xfrm>
            <a:off x="12090400" y="1600200"/>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f</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260BA0FC-5D16-17DC-25FA-8CC691A5B592}"/>
              </a:ext>
            </a:extLst>
          </p:cNvPr>
          <p:cNvSpPr txBox="1">
            <a:spLocks/>
          </p:cNvSpPr>
          <p:nvPr/>
        </p:nvSpPr>
        <p:spPr>
          <a:xfrm>
            <a:off x="12090400" y="2057400"/>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F0BAD1A5-EF84-21F3-4A5E-4A4237B3F2E9}"/>
              </a:ext>
            </a:extLst>
          </p:cNvPr>
          <p:cNvSpPr txBox="1">
            <a:spLocks/>
          </p:cNvSpPr>
          <p:nvPr/>
        </p:nvSpPr>
        <p:spPr>
          <a:xfrm>
            <a:off x="12090400" y="2685357"/>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d</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207A5BF9-C193-43D0-1339-A8ED4A45D8A5}"/>
              </a:ext>
            </a:extLst>
          </p:cNvPr>
          <p:cNvSpPr txBox="1">
            <a:spLocks/>
          </p:cNvSpPr>
          <p:nvPr/>
        </p:nvSpPr>
        <p:spPr>
          <a:xfrm>
            <a:off x="12043064" y="3454978"/>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 h</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840486F-B9A5-0E93-8006-0DDBC3218B8F}"/>
              </a:ext>
            </a:extLst>
          </p:cNvPr>
          <p:cNvSpPr txBox="1">
            <a:spLocks/>
          </p:cNvSpPr>
          <p:nvPr/>
        </p:nvSpPr>
        <p:spPr>
          <a:xfrm>
            <a:off x="12090400" y="4177147"/>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a</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276E496B-1806-3F14-3202-38F6DA52BA62}"/>
              </a:ext>
            </a:extLst>
          </p:cNvPr>
          <p:cNvSpPr txBox="1">
            <a:spLocks/>
          </p:cNvSpPr>
          <p:nvPr/>
        </p:nvSpPr>
        <p:spPr>
          <a:xfrm>
            <a:off x="12090400" y="4806835"/>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g</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01B84E83-25A6-400E-6F16-EB89BD137B3F}"/>
              </a:ext>
            </a:extLst>
          </p:cNvPr>
          <p:cNvSpPr txBox="1">
            <a:spLocks/>
          </p:cNvSpPr>
          <p:nvPr/>
        </p:nvSpPr>
        <p:spPr>
          <a:xfrm>
            <a:off x="12090400" y="5340927"/>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 k</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itle 1">
            <a:extLst>
              <a:ext uri="{FF2B5EF4-FFF2-40B4-BE49-F238E27FC236}">
                <a16:creationId xmlns:a16="http://schemas.microsoft.com/office/drawing/2014/main" id="{E0F832BF-51FD-2EC4-0516-5A14166DCE8B}"/>
              </a:ext>
            </a:extLst>
          </p:cNvPr>
          <p:cNvSpPr txBox="1">
            <a:spLocks/>
          </p:cNvSpPr>
          <p:nvPr/>
        </p:nvSpPr>
        <p:spPr>
          <a:xfrm>
            <a:off x="12090400" y="5869478"/>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 b</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4" name="Title 1">
            <a:extLst>
              <a:ext uri="{FF2B5EF4-FFF2-40B4-BE49-F238E27FC236}">
                <a16:creationId xmlns:a16="http://schemas.microsoft.com/office/drawing/2014/main" id="{856E7887-676B-4724-EE2B-C15E39D40927}"/>
              </a:ext>
            </a:extLst>
          </p:cNvPr>
          <p:cNvSpPr txBox="1">
            <a:spLocks/>
          </p:cNvSpPr>
          <p:nvPr/>
        </p:nvSpPr>
        <p:spPr>
          <a:xfrm>
            <a:off x="12090400" y="6377940"/>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9- e</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Title 1">
            <a:extLst>
              <a:ext uri="{FF2B5EF4-FFF2-40B4-BE49-F238E27FC236}">
                <a16:creationId xmlns:a16="http://schemas.microsoft.com/office/drawing/2014/main" id="{0DC8FB4E-72BC-BD0B-BADD-5B456B1AC448}"/>
              </a:ext>
            </a:extLst>
          </p:cNvPr>
          <p:cNvSpPr txBox="1">
            <a:spLocks/>
          </p:cNvSpPr>
          <p:nvPr/>
        </p:nvSpPr>
        <p:spPr>
          <a:xfrm>
            <a:off x="12090400" y="7025640"/>
            <a:ext cx="1143000" cy="533400"/>
          </a:xfrm>
          <a:prstGeom prst="rect">
            <a:avLst/>
          </a:prstGeom>
          <a:no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 c</a:t>
            </a:r>
            <a:endPar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8639334"/>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FFABF1-547C-DE73-85E1-F261BD064598}"/>
              </a:ext>
            </a:extLst>
          </p:cNvPr>
          <p:cNvSpPr txBox="1"/>
          <p:nvPr/>
        </p:nvSpPr>
        <p:spPr>
          <a:xfrm>
            <a:off x="312188" y="705886"/>
            <a:ext cx="10101811" cy="584775"/>
          </a:xfrm>
          <a:prstGeom prst="rect">
            <a:avLst/>
          </a:prstGeom>
          <a:noFill/>
        </p:spPr>
        <p:txBody>
          <a:bodyPr wrap="square">
            <a:spAutoFit/>
          </a:bodyPr>
          <a:lstStyle/>
          <a:p>
            <a:r>
              <a:rPr lang="en-US" sz="3200" b="1" i="1" dirty="0" err="1">
                <a:latin typeface="Times New Roman" panose="02020603050405020304" pitchFamily="18" charset="0"/>
                <a:ea typeface="Times New Roman" panose="02020603050405020304" pitchFamily="18" charset="0"/>
              </a:rPr>
              <a:t>Vùng</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núi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gồm</a:t>
            </a:r>
            <a:r>
              <a:rPr lang="en-US" sz="3200" b="1" i="1" dirty="0">
                <a:latin typeface="Times New Roman" panose="02020603050405020304" pitchFamily="18" charset="0"/>
                <a:ea typeface="Times New Roman" panose="02020603050405020304" pitchFamily="18" charset="0"/>
              </a:rPr>
              <a:t> </a:t>
            </a:r>
            <a:r>
              <a:rPr lang="en-US" sz="3200" b="1" i="1" dirty="0">
                <a:effectLst/>
                <a:latin typeface="Times New Roman" panose="02020603050405020304" pitchFamily="18" charset="0"/>
                <a:ea typeface="Times New Roman" panose="02020603050405020304" pitchFamily="18" charset="0"/>
              </a:rPr>
              <a:t>4 </a:t>
            </a:r>
            <a:r>
              <a:rPr lang="en-US" sz="3200" b="1" i="1" dirty="0" err="1">
                <a:effectLst/>
                <a:latin typeface="Times New Roman" panose="02020603050405020304" pitchFamily="18" charset="0"/>
                <a:ea typeface="Times New Roman" panose="02020603050405020304" pitchFamily="18" charset="0"/>
              </a:rPr>
              <a:t>khu</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vực</a:t>
            </a:r>
            <a:r>
              <a:rPr lang="en-US" sz="3200" b="1" i="1" dirty="0">
                <a:effectLst/>
                <a:latin typeface="Times New Roman" panose="02020603050405020304" pitchFamily="18" charset="0"/>
                <a:ea typeface="Times New Roman" panose="02020603050405020304" pitchFamily="18" charset="0"/>
              </a:rPr>
              <a:t>: </a:t>
            </a:r>
            <a:r>
              <a:rPr lang="en-US" sz="3200" b="1" i="1" dirty="0">
                <a:solidFill>
                  <a:srgbClr val="FF0000"/>
                </a:solidFill>
                <a:effectLst/>
                <a:latin typeface="Times New Roman" panose="02020603050405020304" pitchFamily="18" charset="0"/>
                <a:ea typeface="Times New Roman" panose="02020603050405020304" pitchFamily="18" charset="0"/>
              </a:rPr>
              <a:t>(1)….(2)…..,(3)…..,(4)…..</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4B6823D-15AD-96A3-3436-31AD834DB7F7}"/>
              </a:ext>
            </a:extLst>
          </p:cNvPr>
          <p:cNvSpPr txBox="1"/>
          <p:nvPr/>
        </p:nvSpPr>
        <p:spPr>
          <a:xfrm>
            <a:off x="158230" y="2782533"/>
            <a:ext cx="12877800" cy="3697166"/>
          </a:xfrm>
          <a:prstGeom prst="rect">
            <a:avLst/>
          </a:prstGeom>
          <a:noFill/>
        </p:spPr>
        <p:txBody>
          <a:bodyPr wrap="square">
            <a:spAutoFit/>
          </a:bodyPr>
          <a:lstStyle/>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rPr>
              <a:t>ở </a:t>
            </a:r>
            <a:r>
              <a:rPr lang="en-US" sz="3200" b="1" dirty="0">
                <a:solidFill>
                  <a:srgbClr val="FF0000"/>
                </a:solidFill>
                <a:latin typeface="Times New Roman" panose="02020603050405020304" pitchFamily="18" charset="0"/>
                <a:ea typeface="Times New Roman" panose="02020603050405020304" pitchFamily="18" charset="0"/>
              </a:rPr>
              <a:t>(5)</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sông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Hồng</a:t>
            </a:r>
            <a:r>
              <a:rPr lang="en-US" sz="3200" b="1" dirty="0">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3200" b="1" dirty="0">
                <a:solidFill>
                  <a:srgbClr val="FF0000"/>
                </a:solidFill>
                <a:latin typeface="Times New Roman" panose="02020603050405020304" pitchFamily="18" charset="0"/>
                <a:ea typeface="Times New Roman" panose="02020603050405020304" pitchFamily="18" charset="0"/>
              </a:rPr>
              <a:t>6</a:t>
            </a:r>
            <a:r>
              <a:rPr lang="en-US" sz="3200" b="1" dirty="0">
                <a:solidFill>
                  <a:srgbClr val="FF0000"/>
                </a:solidFill>
                <a:effectLst/>
                <a:latin typeface="Times New Roman" panose="02020603050405020304" pitchFamily="18" charset="0"/>
                <a:ea typeface="Times New Roman" panose="02020603050405020304" pitchFamily="18" charset="0"/>
              </a:rPr>
              <a:t>)…..</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(7)…</a:t>
            </a:r>
          </a:p>
          <a:p>
            <a:pPr>
              <a:lnSpc>
                <a:spcPct val="150000"/>
              </a:lnSpc>
            </a:pPr>
            <a:endParaRPr lang="en-US" sz="3200" b="1" dirty="0">
              <a:effectLst/>
              <a:latin typeface="Times New Roman" panose="02020603050405020304" pitchFamily="18" charset="0"/>
              <a:ea typeface="Times New Roman" panose="02020603050405020304" pitchFamily="18" charset="0"/>
            </a:endParaRPr>
          </a:p>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Tây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Nằm</a:t>
            </a:r>
            <a:r>
              <a:rPr lang="en-US" sz="3200" b="1" dirty="0">
                <a:effectLst/>
                <a:latin typeface="Times New Roman" panose="02020603050405020304" pitchFamily="18" charset="0"/>
                <a:ea typeface="Times New Roman" panose="02020603050405020304" pitchFamily="18" charset="0"/>
              </a:rPr>
              <a:t> ở (8)….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Hồng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(9)….</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địa</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hình</a:t>
            </a:r>
            <a:r>
              <a:rPr lang="en-US" sz="3200" b="1" dirty="0">
                <a:solidFill>
                  <a:srgbClr val="FF0000"/>
                </a:solidFill>
                <a:effectLst/>
                <a:latin typeface="Times New Roman" panose="02020603050405020304" pitchFamily="18" charset="0"/>
                <a:ea typeface="Times New Roman" panose="02020603050405020304" pitchFamily="18" charset="0"/>
              </a:rPr>
              <a:t>(10)……           </a:t>
            </a:r>
            <a:r>
              <a:rPr lang="en-US" sz="3200" b="1" dirty="0" err="1">
                <a:effectLst/>
                <a:latin typeface="Times New Roman" panose="02020603050405020304" pitchFamily="18" charset="0"/>
                <a:ea typeface="Times New Roman" panose="02020603050405020304" pitchFamily="18" charset="0"/>
              </a:rPr>
              <a:t>nước</a:t>
            </a:r>
            <a:r>
              <a:rPr lang="en-US" sz="3200" b="1" dirty="0">
                <a:effectLst/>
                <a:latin typeface="Times New Roman" panose="02020603050405020304" pitchFamily="18" charset="0"/>
                <a:ea typeface="Times New Roman" panose="02020603050405020304" pitchFamily="18" charset="0"/>
              </a:rPr>
              <a:t> ta </a:t>
            </a:r>
            <a:r>
              <a:rPr lang="en-US" sz="3200" b="1" dirty="0" err="1">
                <a:effectLst/>
                <a:latin typeface="Times New Roman" panose="02020603050405020304" pitchFamily="18" charset="0"/>
                <a:ea typeface="Times New Roman" panose="02020603050405020304" pitchFamily="18" charset="0"/>
              </a:rPr>
              <a:t>theo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(11)….</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
        <p:nvSpPr>
          <p:cNvPr id="6" name="Title 1">
            <a:extLst>
              <a:ext uri="{FF2B5EF4-FFF2-40B4-BE49-F238E27FC236}">
                <a16:creationId xmlns:a16="http://schemas.microsoft.com/office/drawing/2014/main" id="{81EFC15C-71BF-671C-6F76-5E05A45380C7}"/>
              </a:ext>
            </a:extLst>
          </p:cNvPr>
          <p:cNvSpPr txBox="1">
            <a:spLocks/>
          </p:cNvSpPr>
          <p:nvPr/>
        </p:nvSpPr>
        <p:spPr>
          <a:xfrm>
            <a:off x="4851400" y="152400"/>
            <a:ext cx="2895600" cy="685800"/>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Điền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khuyết</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79F0293-7DD5-D72C-48CC-D1E85B59D3E9}"/>
              </a:ext>
            </a:extLst>
          </p:cNvPr>
          <p:cNvSpPr txBox="1"/>
          <p:nvPr/>
        </p:nvSpPr>
        <p:spPr>
          <a:xfrm>
            <a:off x="1564640" y="1497987"/>
            <a:ext cx="7391400" cy="1077218"/>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(1) </a:t>
            </a:r>
            <a:r>
              <a:rPr lang="en-US" sz="3200" b="1" dirty="0" err="1">
                <a:solidFill>
                  <a:srgbClr val="FF0000"/>
                </a:solidFill>
                <a:effectLst/>
                <a:latin typeface="Times New Roman" panose="02020603050405020304" pitchFamily="18" charset="0"/>
                <a:ea typeface="Times New Roman" panose="02020603050405020304" pitchFamily="18" charset="0"/>
              </a:rPr>
              <a:t>Đông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Bắc</a:t>
            </a:r>
            <a:r>
              <a:rPr lang="en-US" sz="3200" b="1" dirty="0">
                <a:solidFill>
                  <a:srgbClr val="FF0000"/>
                </a:solidFill>
                <a:effectLst/>
                <a:latin typeface="Times New Roman" panose="02020603050405020304" pitchFamily="18" charset="0"/>
                <a:ea typeface="Times New Roman" panose="02020603050405020304" pitchFamily="18" charset="0"/>
              </a:rPr>
              <a:t>, (2)</a:t>
            </a:r>
            <a:r>
              <a:rPr lang="en-US" sz="3200" b="1" dirty="0" err="1">
                <a:solidFill>
                  <a:srgbClr val="FF0000"/>
                </a:solidFill>
                <a:effectLst/>
                <a:latin typeface="Times New Roman" panose="02020603050405020304" pitchFamily="18" charset="0"/>
                <a:ea typeface="Times New Roman" panose="02020603050405020304" pitchFamily="18" charset="0"/>
              </a:rPr>
              <a:t>Tây</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Bắc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(3)</a:t>
            </a:r>
            <a:r>
              <a:rPr lang="en-US" sz="3200" b="1" dirty="0" err="1">
                <a:solidFill>
                  <a:srgbClr val="FF0000"/>
                </a:solidFill>
                <a:effectLst/>
                <a:latin typeface="Times New Roman" panose="02020603050405020304" pitchFamily="18" charset="0"/>
                <a:ea typeface="Times New Roman" panose="02020603050405020304" pitchFamily="18" charset="0"/>
              </a:rPr>
              <a:t>Trường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Sơn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Bắc</a:t>
            </a:r>
            <a:r>
              <a:rPr lang="en-US" sz="3200" b="1" dirty="0">
                <a:solidFill>
                  <a:srgbClr val="FF0000"/>
                </a:solidFill>
                <a:effectLst/>
                <a:latin typeface="Times New Roman" panose="02020603050405020304" pitchFamily="18" charset="0"/>
                <a:ea typeface="Times New Roman" panose="02020603050405020304" pitchFamily="18" charset="0"/>
              </a:rPr>
              <a:t>, (4)…</a:t>
            </a:r>
            <a:r>
              <a:rPr lang="en-US" sz="3200" b="1" dirty="0" err="1">
                <a:solidFill>
                  <a:srgbClr val="FF0000"/>
                </a:solidFill>
                <a:effectLst/>
                <a:latin typeface="Times New Roman" panose="02020603050405020304" pitchFamily="18" charset="0"/>
                <a:ea typeface="Times New Roman" panose="02020603050405020304" pitchFamily="18" charset="0"/>
              </a:rPr>
              <a:t>Trường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Sơn</a:t>
            </a:r>
            <a:r>
              <a:rPr lang="en-US" sz="3200" b="1" dirty="0">
                <a:solidFill>
                  <a:srgbClr val="FF0000"/>
                </a:solidFill>
                <a:effectLst/>
                <a:latin typeface="Times New Roman" panose="02020603050405020304" pitchFamily="18" charset="0"/>
                <a:ea typeface="Times New Roman" panose="02020603050405020304" pitchFamily="18" charset="0"/>
              </a:rPr>
              <a:t> Nam</a:t>
            </a:r>
            <a:endParaRPr lang="en-US" sz="3200" dirty="0">
              <a:solidFill>
                <a:srgbClr val="FF0000"/>
              </a:solidFill>
            </a:endParaRPr>
          </a:p>
        </p:txBody>
      </p:sp>
      <p:sp>
        <p:nvSpPr>
          <p:cNvPr id="10" name="TextBox 9">
            <a:extLst>
              <a:ext uri="{FF2B5EF4-FFF2-40B4-BE49-F238E27FC236}">
                <a16:creationId xmlns:a16="http://schemas.microsoft.com/office/drawing/2014/main" id="{98E93395-6ED5-3436-C197-27A05FCC392C}"/>
              </a:ext>
            </a:extLst>
          </p:cNvPr>
          <p:cNvSpPr txBox="1"/>
          <p:nvPr/>
        </p:nvSpPr>
        <p:spPr>
          <a:xfrm>
            <a:off x="11219410" y="2782533"/>
            <a:ext cx="2566439"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đồi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núi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thấp</a:t>
            </a:r>
            <a:endParaRPr lang="en-US" sz="3200" dirty="0">
              <a:solidFill>
                <a:srgbClr val="FF0000"/>
              </a:solidFill>
            </a:endParaRPr>
          </a:p>
        </p:txBody>
      </p:sp>
      <p:sp>
        <p:nvSpPr>
          <p:cNvPr id="12" name="TextBox 11">
            <a:extLst>
              <a:ext uri="{FF2B5EF4-FFF2-40B4-BE49-F238E27FC236}">
                <a16:creationId xmlns:a16="http://schemas.microsoft.com/office/drawing/2014/main" id="{43304BAA-0A33-A255-A7FC-9BA816DDBDB4}"/>
              </a:ext>
            </a:extLst>
          </p:cNvPr>
          <p:cNvSpPr txBox="1"/>
          <p:nvPr/>
        </p:nvSpPr>
        <p:spPr>
          <a:xfrm>
            <a:off x="1879600" y="3613528"/>
            <a:ext cx="2133600"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vòng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cung</a:t>
            </a:r>
            <a:endParaRPr lang="en-US" sz="3200" dirty="0">
              <a:solidFill>
                <a:srgbClr val="FF0000"/>
              </a:solidFill>
            </a:endParaRPr>
          </a:p>
        </p:txBody>
      </p:sp>
      <p:sp>
        <p:nvSpPr>
          <p:cNvPr id="14" name="TextBox 13">
            <a:extLst>
              <a:ext uri="{FF2B5EF4-FFF2-40B4-BE49-F238E27FC236}">
                <a16:creationId xmlns:a16="http://schemas.microsoft.com/office/drawing/2014/main" id="{66373C90-812F-F69C-209F-703AB05E787C}"/>
              </a:ext>
            </a:extLst>
          </p:cNvPr>
          <p:cNvSpPr txBox="1"/>
          <p:nvPr/>
        </p:nvSpPr>
        <p:spPr>
          <a:xfrm>
            <a:off x="1879600" y="5837479"/>
            <a:ext cx="1778462"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cao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nhất</a:t>
            </a:r>
            <a:r>
              <a:rPr lang="en-US" sz="3200" b="1" dirty="0">
                <a:solidFill>
                  <a:srgbClr val="FF0000"/>
                </a:solidFill>
                <a:effectLst/>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6" name="TextBox 15">
            <a:extLst>
              <a:ext uri="{FF2B5EF4-FFF2-40B4-BE49-F238E27FC236}">
                <a16:creationId xmlns:a16="http://schemas.microsoft.com/office/drawing/2014/main" id="{748008EE-D5EC-DB24-6837-049131C06336}"/>
              </a:ext>
            </a:extLst>
          </p:cNvPr>
          <p:cNvSpPr txBox="1"/>
          <p:nvPr/>
        </p:nvSpPr>
        <p:spPr>
          <a:xfrm>
            <a:off x="7899009" y="5882568"/>
            <a:ext cx="5029979"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T</a:t>
            </a:r>
            <a:r>
              <a:rPr lang="en-US" sz="3200" b="1" dirty="0" err="1">
                <a:solidFill>
                  <a:srgbClr val="FF0000"/>
                </a:solidFill>
                <a:latin typeface="Times New Roman" panose="02020603050405020304" pitchFamily="18" charset="0"/>
                <a:ea typeface="Times New Roman" panose="02020603050405020304" pitchFamily="18" charset="0"/>
              </a:rPr>
              <a:t>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Bắc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Đông</a:t>
            </a:r>
            <a:r>
              <a:rPr lang="en-US" sz="3200" b="1" dirty="0">
                <a:solidFill>
                  <a:srgbClr val="FF0000"/>
                </a:solidFill>
                <a:latin typeface="Times New Roman" panose="02020603050405020304" pitchFamily="18" charset="0"/>
                <a:ea typeface="Times New Roman" panose="02020603050405020304" pitchFamily="18" charset="0"/>
              </a:rPr>
              <a:t> Nam</a:t>
            </a:r>
            <a:endParaRPr lang="en-US" sz="3200" dirty="0">
              <a:solidFill>
                <a:srgbClr val="FF0000"/>
              </a:solidFill>
            </a:endParaRPr>
          </a:p>
        </p:txBody>
      </p:sp>
      <p:sp>
        <p:nvSpPr>
          <p:cNvPr id="3" name="TextBox 2">
            <a:extLst>
              <a:ext uri="{FF2B5EF4-FFF2-40B4-BE49-F238E27FC236}">
                <a16:creationId xmlns:a16="http://schemas.microsoft.com/office/drawing/2014/main" id="{2E43202C-9C07-A818-0B68-466C064A2816}"/>
              </a:ext>
            </a:extLst>
          </p:cNvPr>
          <p:cNvSpPr txBox="1"/>
          <p:nvPr/>
        </p:nvSpPr>
        <p:spPr>
          <a:xfrm>
            <a:off x="5657792" y="2659420"/>
            <a:ext cx="1708208"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tả</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ngạn</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9" name="TextBox 8">
            <a:extLst>
              <a:ext uri="{FF2B5EF4-FFF2-40B4-BE49-F238E27FC236}">
                <a16:creationId xmlns:a16="http://schemas.microsoft.com/office/drawing/2014/main" id="{FEB5CDD4-D261-2803-853E-915CD1450C4D}"/>
              </a:ext>
            </a:extLst>
          </p:cNvPr>
          <p:cNvSpPr txBox="1"/>
          <p:nvPr/>
        </p:nvSpPr>
        <p:spPr>
          <a:xfrm>
            <a:off x="5530330" y="4783164"/>
            <a:ext cx="2133600"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hữu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ngạn</a:t>
            </a:r>
            <a:r>
              <a:rPr lang="en-US" sz="3200" b="1" dirty="0">
                <a:solidFill>
                  <a:srgbClr val="FF0000"/>
                </a:solidFill>
                <a:effectLst/>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3" name="TextBox 12">
            <a:extLst>
              <a:ext uri="{FF2B5EF4-FFF2-40B4-BE49-F238E27FC236}">
                <a16:creationId xmlns:a16="http://schemas.microsoft.com/office/drawing/2014/main" id="{36B018E5-4238-3382-9A94-FC919FC54694}"/>
              </a:ext>
            </a:extLst>
          </p:cNvPr>
          <p:cNvSpPr txBox="1"/>
          <p:nvPr/>
        </p:nvSpPr>
        <p:spPr>
          <a:xfrm>
            <a:off x="10292541" y="4709349"/>
            <a:ext cx="185373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sông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Cả</a:t>
            </a:r>
            <a:endParaRPr lang="en-US" sz="3200" dirty="0">
              <a:solidFill>
                <a:srgbClr val="FF0000"/>
              </a:solidFill>
            </a:endParaRPr>
          </a:p>
        </p:txBody>
      </p:sp>
    </p:spTree>
    <p:extLst>
      <p:ext uri="{BB962C8B-B14F-4D97-AF65-F5344CB8AC3E}">
        <p14:creationId xmlns:p14="http://schemas.microsoft.com/office/powerpoint/2010/main" val="38335517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DC9726C-9CD4-9735-9ED2-4C69E2C49D57}"/>
              </a:ext>
            </a:extLst>
          </p:cNvPr>
          <p:cNvSpPr txBox="1"/>
          <p:nvPr/>
        </p:nvSpPr>
        <p:spPr>
          <a:xfrm>
            <a:off x="372455" y="1583970"/>
            <a:ext cx="12877800" cy="4435830"/>
          </a:xfrm>
          <a:prstGeom prst="rect">
            <a:avLst/>
          </a:prstGeom>
          <a:noFill/>
        </p:spPr>
        <p:txBody>
          <a:bodyPr wrap="square">
            <a:spAutoFit/>
          </a:bodyPr>
          <a:lstStyle/>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phía</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(12)</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sông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dãy</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(13) </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vùng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rPr>
              <a:t>(14)…….</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hướng</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(15)…………..,           </a:t>
            </a:r>
            <a:r>
              <a:rPr lang="en-US" sz="3200" b="1" dirty="0" err="1">
                <a:latin typeface="Times New Roman" panose="02020603050405020304" pitchFamily="18" charset="0"/>
                <a:ea typeface="Times New Roman" panose="02020603050405020304" pitchFamily="18" charset="0"/>
              </a:rPr>
              <a:t>gồm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nhiều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dãy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núi</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(16)…………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(17)……………</a:t>
            </a:r>
            <a:r>
              <a:rPr lang="en-US" sz="3200" b="1" dirty="0" err="1">
                <a:latin typeface="Times New Roman" panose="02020603050405020304" pitchFamily="18" charset="0"/>
                <a:ea typeface="Times New Roman" panose="02020603050405020304" pitchFamily="18" charset="0"/>
              </a:rPr>
              <a:t>nhau</a:t>
            </a:r>
            <a:r>
              <a:rPr lang="en-US" sz="3200" b="1" dirty="0">
                <a:latin typeface="Times New Roman" panose="02020603050405020304" pitchFamily="18" charset="0"/>
                <a:ea typeface="Times New Roman" panose="02020603050405020304" pitchFamily="18" charset="0"/>
              </a:rPr>
              <a:t>.</a:t>
            </a:r>
          </a:p>
          <a:p>
            <a:pPr>
              <a:lnSpc>
                <a:spcPct val="150000"/>
              </a:lnSpc>
            </a:pPr>
            <a:endParaRPr lang="en-US" sz="3200" b="1" dirty="0">
              <a:effectLst/>
              <a:latin typeface="Times New Roman" panose="02020603050405020304" pitchFamily="18" charset="0"/>
              <a:ea typeface="Times New Roman" panose="02020603050405020304" pitchFamily="18" charset="0"/>
            </a:endParaRPr>
          </a:p>
          <a:p>
            <a:pPr>
              <a:lnSpc>
                <a:spcPct val="150000"/>
              </a:lnSpc>
            </a:pP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Trường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Sơn</a:t>
            </a:r>
            <a:r>
              <a:rPr lang="en-US" sz="3200" b="1" dirty="0">
                <a:effectLst/>
                <a:latin typeface="Times New Roman" panose="02020603050405020304" pitchFamily="18" charset="0"/>
                <a:ea typeface="Times New Roman" panose="02020603050405020304" pitchFamily="18" charset="0"/>
              </a:rPr>
              <a:t> Nam: </a:t>
            </a:r>
            <a:r>
              <a:rPr lang="en-US" sz="3200" b="1" dirty="0" err="1">
                <a:effectLst/>
                <a:latin typeface="Times New Roman" panose="02020603050405020304" pitchFamily="18" charset="0"/>
                <a:ea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phía</a:t>
            </a:r>
            <a:r>
              <a:rPr lang="en-US" sz="3200" b="1" dirty="0">
                <a:effectLst/>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(18)…….. </a:t>
            </a:r>
            <a:r>
              <a:rPr lang="en-US" sz="3200" b="1" dirty="0" err="1">
                <a:latin typeface="Times New Roman" panose="02020603050405020304" pitchFamily="18" charset="0"/>
                <a:ea typeface="Times New Roman" panose="02020603050405020304" pitchFamily="18" charset="0"/>
              </a:rPr>
              <a:t>dãy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Bạch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Mã</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đến</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(19)………….,</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với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nhiều</a:t>
            </a:r>
            <a:r>
              <a:rPr lang="en-US" sz="3200" b="1" dirty="0">
                <a:latin typeface="Times New Roman" panose="02020603050405020304" pitchFamily="18" charset="0"/>
                <a:ea typeface="Times New Roman" panose="02020603050405020304" pitchFamily="18" charset="0"/>
              </a:rPr>
              <a:t> </a:t>
            </a:r>
            <a:r>
              <a:rPr lang="en-US" sz="3200" b="1" dirty="0">
                <a:solidFill>
                  <a:srgbClr val="FF0000"/>
                </a:solidFill>
                <a:latin typeface="Times New Roman" panose="02020603050405020304" pitchFamily="18" charset="0"/>
                <a:ea typeface="Times New Roman" panose="02020603050405020304" pitchFamily="18" charset="0"/>
              </a:rPr>
              <a:t>(20)……………….</a:t>
            </a:r>
            <a:r>
              <a:rPr lang="en-US" sz="3200" b="1" dirty="0" err="1">
                <a:latin typeface="Times New Roman" panose="02020603050405020304" pitchFamily="18" charset="0"/>
                <a:ea typeface="Times New Roman" panose="02020603050405020304" pitchFamily="18" charset="0"/>
              </a:rPr>
              <a:t>xếp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tầng</a:t>
            </a:r>
            <a:r>
              <a:rPr lang="en-US" sz="3200" b="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C9197ED0-F08C-3AD7-AC21-343F1B7F7C2D}"/>
              </a:ext>
            </a:extLst>
          </p:cNvPr>
          <p:cNvSpPr txBox="1"/>
          <p:nvPr/>
        </p:nvSpPr>
        <p:spPr>
          <a:xfrm>
            <a:off x="3175000" y="2152333"/>
            <a:ext cx="1195418"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thấp</a:t>
            </a:r>
            <a:endParaRPr lang="en-US" sz="3200" dirty="0">
              <a:solidFill>
                <a:srgbClr val="FF0000"/>
              </a:solidFill>
            </a:endParaRPr>
          </a:p>
        </p:txBody>
      </p:sp>
      <p:sp>
        <p:nvSpPr>
          <p:cNvPr id="12" name="TextBox 11">
            <a:extLst>
              <a:ext uri="{FF2B5EF4-FFF2-40B4-BE49-F238E27FC236}">
                <a16:creationId xmlns:a16="http://schemas.microsoft.com/office/drawing/2014/main" id="{9FC50409-4C35-0BBD-D433-02E1B4082161}"/>
              </a:ext>
            </a:extLst>
          </p:cNvPr>
          <p:cNvSpPr txBox="1"/>
          <p:nvPr/>
        </p:nvSpPr>
        <p:spPr>
          <a:xfrm>
            <a:off x="5803552" y="2268265"/>
            <a:ext cx="4381848"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Tây</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Bắc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Đông</a:t>
            </a:r>
            <a:r>
              <a:rPr lang="en-US" sz="3200" b="1" dirty="0">
                <a:solidFill>
                  <a:srgbClr val="FF0000"/>
                </a:solidFill>
                <a:latin typeface="Times New Roman" panose="02020603050405020304" pitchFamily="18" charset="0"/>
                <a:ea typeface="Times New Roman" panose="02020603050405020304" pitchFamily="18" charset="0"/>
              </a:rPr>
              <a:t> Nam</a:t>
            </a:r>
            <a:endParaRPr lang="en-US" sz="3200" dirty="0">
              <a:solidFill>
                <a:srgbClr val="FF0000"/>
              </a:solidFill>
            </a:endParaRPr>
          </a:p>
        </p:txBody>
      </p:sp>
      <p:sp>
        <p:nvSpPr>
          <p:cNvPr id="13" name="TextBox 12">
            <a:extLst>
              <a:ext uri="{FF2B5EF4-FFF2-40B4-BE49-F238E27FC236}">
                <a16:creationId xmlns:a16="http://schemas.microsoft.com/office/drawing/2014/main" id="{0A872318-757C-3097-E8EF-2C4B2C58F8E7}"/>
              </a:ext>
            </a:extLst>
          </p:cNvPr>
          <p:cNvSpPr txBox="1"/>
          <p:nvPr/>
        </p:nvSpPr>
        <p:spPr>
          <a:xfrm>
            <a:off x="1041400" y="3013083"/>
            <a:ext cx="21336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Times New Roman" panose="02020603050405020304" pitchFamily="18" charset="0"/>
              </a:rPr>
              <a:t>song </a:t>
            </a:r>
            <a:r>
              <a:rPr lang="en-US" sz="3200" b="1" dirty="0" err="1">
                <a:solidFill>
                  <a:srgbClr val="FF0000"/>
                </a:solidFill>
                <a:latin typeface="Times New Roman" panose="02020603050405020304" pitchFamily="18" charset="0"/>
                <a:ea typeface="Times New Roman" panose="02020603050405020304" pitchFamily="18" charset="0"/>
              </a:rPr>
              <a:t>song</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4" name="TextBox 13">
            <a:extLst>
              <a:ext uri="{FF2B5EF4-FFF2-40B4-BE49-F238E27FC236}">
                <a16:creationId xmlns:a16="http://schemas.microsoft.com/office/drawing/2014/main" id="{BCC7C97F-9CCB-B63B-8DCE-20DC6F3722F3}"/>
              </a:ext>
            </a:extLst>
          </p:cNvPr>
          <p:cNvSpPr txBox="1"/>
          <p:nvPr/>
        </p:nvSpPr>
        <p:spPr>
          <a:xfrm>
            <a:off x="4397083" y="3106117"/>
            <a:ext cx="1406469"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Times New Roman" panose="02020603050405020304" pitchFamily="18" charset="0"/>
              </a:rPr>
              <a:t>so le </a:t>
            </a:r>
            <a:endParaRPr lang="en-US" sz="3200" dirty="0">
              <a:solidFill>
                <a:srgbClr val="FF0000"/>
              </a:solidFill>
            </a:endParaRPr>
          </a:p>
        </p:txBody>
      </p:sp>
      <p:sp>
        <p:nvSpPr>
          <p:cNvPr id="15" name="TextBox 14">
            <a:extLst>
              <a:ext uri="{FF2B5EF4-FFF2-40B4-BE49-F238E27FC236}">
                <a16:creationId xmlns:a16="http://schemas.microsoft.com/office/drawing/2014/main" id="{C4619A2C-DE4D-2356-C9D8-358462A6029F}"/>
              </a:ext>
            </a:extLst>
          </p:cNvPr>
          <p:cNvSpPr txBox="1"/>
          <p:nvPr/>
        </p:nvSpPr>
        <p:spPr>
          <a:xfrm>
            <a:off x="6070600" y="5225717"/>
            <a:ext cx="2769062"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cao</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nguyên</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solidFill>
                <a:srgbClr val="FF0000"/>
              </a:solidFill>
            </a:endParaRPr>
          </a:p>
        </p:txBody>
      </p:sp>
      <p:sp>
        <p:nvSpPr>
          <p:cNvPr id="17" name="TextBox 16">
            <a:extLst>
              <a:ext uri="{FF2B5EF4-FFF2-40B4-BE49-F238E27FC236}">
                <a16:creationId xmlns:a16="http://schemas.microsoft.com/office/drawing/2014/main" id="{48B1B49E-657B-A712-159C-8B776C3E59ED}"/>
              </a:ext>
            </a:extLst>
          </p:cNvPr>
          <p:cNvSpPr txBox="1"/>
          <p:nvPr/>
        </p:nvSpPr>
        <p:spPr>
          <a:xfrm>
            <a:off x="7137400" y="1424460"/>
            <a:ext cx="1295167"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 Nam </a:t>
            </a:r>
            <a:endParaRPr lang="en-US" sz="3200" dirty="0">
              <a:solidFill>
                <a:srgbClr val="FF0000"/>
              </a:solidFill>
            </a:endParaRPr>
          </a:p>
        </p:txBody>
      </p:sp>
      <p:sp>
        <p:nvSpPr>
          <p:cNvPr id="21" name="TextBox 20">
            <a:extLst>
              <a:ext uri="{FF2B5EF4-FFF2-40B4-BE49-F238E27FC236}">
                <a16:creationId xmlns:a16="http://schemas.microsoft.com/office/drawing/2014/main" id="{9CDAF8C7-A6E1-7A1D-CC73-A68A01E32C65}"/>
              </a:ext>
            </a:extLst>
          </p:cNvPr>
          <p:cNvSpPr txBox="1"/>
          <p:nvPr/>
        </p:nvSpPr>
        <p:spPr>
          <a:xfrm>
            <a:off x="11652367" y="1424460"/>
            <a:ext cx="1778462" cy="584775"/>
          </a:xfrm>
          <a:prstGeom prst="rect">
            <a:avLst/>
          </a:prstGeom>
          <a:noFill/>
        </p:spPr>
        <p:txBody>
          <a:bodyPr wrap="square">
            <a:spAutoFit/>
          </a:bodyPr>
          <a:lstStyle/>
          <a:p>
            <a:r>
              <a:rPr lang="en-US" sz="3200" b="1" dirty="0" err="1">
                <a:solidFill>
                  <a:srgbClr val="FF0000"/>
                </a:solidFill>
                <a:effectLst/>
                <a:latin typeface="Times New Roman" panose="02020603050405020304" pitchFamily="18" charset="0"/>
                <a:ea typeface="Times New Roman" panose="02020603050405020304" pitchFamily="18" charset="0"/>
              </a:rPr>
              <a:t>Bạch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Mã</a:t>
            </a:r>
            <a:endParaRPr lang="en-US" sz="3200" dirty="0">
              <a:solidFill>
                <a:srgbClr val="FF0000"/>
              </a:solidFill>
            </a:endParaRPr>
          </a:p>
        </p:txBody>
      </p:sp>
      <p:sp>
        <p:nvSpPr>
          <p:cNvPr id="22" name="TextBox 21">
            <a:extLst>
              <a:ext uri="{FF2B5EF4-FFF2-40B4-BE49-F238E27FC236}">
                <a16:creationId xmlns:a16="http://schemas.microsoft.com/office/drawing/2014/main" id="{227AF643-70BC-8285-336C-66DC5AC9C350}"/>
              </a:ext>
            </a:extLst>
          </p:cNvPr>
          <p:cNvSpPr txBox="1"/>
          <p:nvPr/>
        </p:nvSpPr>
        <p:spPr>
          <a:xfrm>
            <a:off x="7740301" y="4427221"/>
            <a:ext cx="1384531"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nam</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4672928-4C7C-73F6-AB86-3CD99BD833D8}"/>
              </a:ext>
            </a:extLst>
          </p:cNvPr>
          <p:cNvSpPr txBox="1"/>
          <p:nvPr/>
        </p:nvSpPr>
        <p:spPr>
          <a:xfrm>
            <a:off x="919018" y="5315280"/>
            <a:ext cx="2806007"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Đông</a:t>
            </a:r>
            <a:r>
              <a:rPr lang="en-US" sz="3200" b="1" dirty="0">
                <a:solidFill>
                  <a:srgbClr val="FF0000"/>
                </a:solidFill>
                <a:latin typeface="Times New Roman" panose="02020603050405020304" pitchFamily="18" charset="0"/>
                <a:ea typeface="Times New Roman" panose="02020603050405020304" pitchFamily="18" charset="0"/>
              </a:rPr>
              <a:t> Nam </a:t>
            </a:r>
            <a:r>
              <a:rPr lang="en-US" sz="3200" b="1" dirty="0" err="1">
                <a:solidFill>
                  <a:srgbClr val="FF0000"/>
                </a:solidFill>
                <a:latin typeface="Times New Roman" panose="02020603050405020304" pitchFamily="18" charset="0"/>
                <a:ea typeface="Times New Roman" panose="02020603050405020304" pitchFamily="18" charset="0"/>
              </a:rPr>
              <a:t>Bộ</a:t>
            </a:r>
            <a:endParaRPr lang="en-US" sz="3200" dirty="0">
              <a:solidFill>
                <a:srgbClr val="FF0000"/>
              </a:solidFill>
            </a:endParaRPr>
          </a:p>
        </p:txBody>
      </p:sp>
    </p:spTree>
    <p:extLst>
      <p:ext uri="{BB962C8B-B14F-4D97-AF65-F5344CB8AC3E}">
        <p14:creationId xmlns:p14="http://schemas.microsoft.com/office/powerpoint/2010/main" val="391202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75A3CE-D5E7-0A71-7D83-FF3546773879}"/>
              </a:ext>
            </a:extLst>
          </p:cNvPr>
          <p:cNvSpPr txBox="1"/>
          <p:nvPr/>
        </p:nvSpPr>
        <p:spPr>
          <a:xfrm>
            <a:off x="2032000" y="-152400"/>
            <a:ext cx="6400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Top 10 </a:t>
            </a:r>
            <a:r>
              <a:rPr lang="en-US" sz="3200" b="1" dirty="0" err="1">
                <a:solidFill>
                  <a:srgbClr val="FF0000"/>
                </a:solidFill>
                <a:latin typeface="Times New Roman" panose="02020603050405020304" pitchFamily="18" charset="0"/>
                <a:cs typeface="Times New Roman" panose="02020603050405020304" pitchFamily="18" charset="0"/>
              </a:rPr>
              <a:t>đỉnh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núi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Nam</a:t>
            </a:r>
          </a:p>
        </p:txBody>
      </p:sp>
      <p:graphicFrame>
        <p:nvGraphicFramePr>
          <p:cNvPr id="5" name="Table 4">
            <a:extLst>
              <a:ext uri="{FF2B5EF4-FFF2-40B4-BE49-F238E27FC236}">
                <a16:creationId xmlns:a16="http://schemas.microsoft.com/office/drawing/2014/main" id="{9E849DC0-FAF5-619D-4D26-E9E3F328B2BC}"/>
              </a:ext>
            </a:extLst>
          </p:cNvPr>
          <p:cNvGraphicFramePr>
            <a:graphicFrameLocks noGrp="1"/>
          </p:cNvGraphicFramePr>
          <p:nvPr>
            <p:extLst>
              <p:ext uri="{D42A27DB-BD31-4B8C-83A1-F6EECF244321}">
                <p14:modId xmlns:p14="http://schemas.microsoft.com/office/powerpoint/2010/main" val="947968971"/>
              </p:ext>
            </p:extLst>
          </p:nvPr>
        </p:nvGraphicFramePr>
        <p:xfrm>
          <a:off x="18935" y="432375"/>
          <a:ext cx="11766666" cy="7202932"/>
        </p:xfrm>
        <a:graphic>
          <a:graphicData uri="http://schemas.openxmlformats.org/drawingml/2006/table">
            <a:tbl>
              <a:tblPr firstRow="1" bandRow="1">
                <a:tableStyleId>{5C22544A-7EE6-4342-B048-85BDC9FD1C3A}</a:tableStyleId>
              </a:tblPr>
              <a:tblGrid>
                <a:gridCol w="6275272">
                  <a:extLst>
                    <a:ext uri="{9D8B030D-6E8A-4147-A177-3AD203B41FA5}">
                      <a16:colId xmlns:a16="http://schemas.microsoft.com/office/drawing/2014/main" val="2416158896"/>
                    </a:ext>
                  </a:extLst>
                </a:gridCol>
                <a:gridCol w="2877336">
                  <a:extLst>
                    <a:ext uri="{9D8B030D-6E8A-4147-A177-3AD203B41FA5}">
                      <a16:colId xmlns:a16="http://schemas.microsoft.com/office/drawing/2014/main" val="1244125608"/>
                    </a:ext>
                  </a:extLst>
                </a:gridCol>
                <a:gridCol w="2614058">
                  <a:extLst>
                    <a:ext uri="{9D8B030D-6E8A-4147-A177-3AD203B41FA5}">
                      <a16:colId xmlns:a16="http://schemas.microsoft.com/office/drawing/2014/main" val="139286786"/>
                    </a:ext>
                  </a:extLst>
                </a:gridCol>
              </a:tblGrid>
              <a:tr h="370840">
                <a:tc>
                  <a:txBody>
                    <a:bodyPr/>
                    <a:lstStyle/>
                    <a:p>
                      <a:pPr algn="ct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Tên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đỉnh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núi</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cao</a:t>
                      </a:r>
                      <a:endParaRPr lang="en-US" sz="28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tỉnh</a:t>
                      </a:r>
                      <a:endParaRPr lang="en-US" sz="28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28557127"/>
                  </a:ext>
                </a:extLst>
              </a:tr>
              <a:tr h="370840">
                <a:tc>
                  <a:txBody>
                    <a:bodyPr/>
                    <a:lstStyle/>
                    <a:p>
                      <a:pPr marL="0" marR="0" lvl="0" indent="0" algn="l" defTabSz="754380" rtl="0" eaLnBrk="1" fontAlgn="auto" latinLnBrk="0" hangingPunct="1">
                        <a:lnSpc>
                          <a:spcPct val="15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1. </a:t>
                      </a:r>
                      <a:r>
                        <a:rPr lang="en-US" sz="2800" b="1" dirty="0" err="1">
                          <a:solidFill>
                            <a:schemeClr val="tx1"/>
                          </a:solidFill>
                          <a:latin typeface="Times New Roman" panose="02020603050405020304" pitchFamily="18" charset="0"/>
                          <a:cs typeface="Times New Roman" panose="02020603050405020304" pitchFamily="18" charset="0"/>
                        </a:rPr>
                        <a:t>Phanxipan</a:t>
                      </a:r>
                      <a:endParaRPr lang="en-US" sz="2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3147m </a:t>
                      </a:r>
                    </a:p>
                  </a:txBody>
                  <a:tcPr/>
                </a:tc>
                <a:tc>
                  <a:txBody>
                    <a:bodyPr/>
                    <a:lstStyle/>
                    <a:p>
                      <a:pPr marL="0" marR="0" lvl="0" indent="0" algn="ctr" defTabSz="754380" rtl="0" eaLnBrk="1" fontAlgn="auto" latinLnBrk="0" hangingPunct="1">
                        <a:lnSpc>
                          <a:spcPct val="150000"/>
                        </a:lnSpc>
                        <a:spcBef>
                          <a:spcPts val="0"/>
                        </a:spcBef>
                        <a:spcAft>
                          <a:spcPts val="0"/>
                        </a:spcAft>
                        <a:buClrTx/>
                        <a:buSzTx/>
                        <a:buFontTx/>
                        <a:buNone/>
                        <a:tabLst/>
                        <a:defRPr/>
                      </a:pPr>
                      <a:r>
                        <a:rPr lang="en-US" sz="2800" b="1" dirty="0" err="1">
                          <a:solidFill>
                            <a:schemeClr val="tx1"/>
                          </a:solidFill>
                          <a:latin typeface="Times New Roman" panose="02020603050405020304" pitchFamily="18" charset="0"/>
                          <a:cs typeface="Times New Roman" panose="02020603050405020304" pitchFamily="18" charset="0"/>
                        </a:rPr>
                        <a:t>Lào</a:t>
                      </a:r>
                      <a:r>
                        <a:rPr lang="en-US" sz="2800" b="1" dirty="0">
                          <a:solidFill>
                            <a:schemeClr val="tx1"/>
                          </a:solidFill>
                          <a:latin typeface="Times New Roman" panose="02020603050405020304" pitchFamily="18" charset="0"/>
                          <a:cs typeface="Times New Roman" panose="02020603050405020304" pitchFamily="18" charset="0"/>
                        </a:rPr>
                        <a:t> Cai</a:t>
                      </a:r>
                    </a:p>
                  </a:txBody>
                  <a:tcPr/>
                </a:tc>
                <a:extLst>
                  <a:ext uri="{0D108BD9-81ED-4DB2-BD59-A6C34878D82A}">
                    <a16:rowId xmlns:a16="http://schemas.microsoft.com/office/drawing/2014/main" val="3382272790"/>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 </a:t>
                      </a:r>
                      <a:r>
                        <a:rPr lang="en-US" sz="2800" b="1" dirty="0" err="1">
                          <a:solidFill>
                            <a:schemeClr val="tx1"/>
                          </a:solidFill>
                          <a:latin typeface="Times New Roman" panose="02020603050405020304" pitchFamily="18" charset="0"/>
                          <a:cs typeface="Times New Roman" panose="02020603050405020304" pitchFamily="18" charset="0"/>
                        </a:rPr>
                        <a:t>Puxilung</a:t>
                      </a:r>
                      <a:r>
                        <a:rPr lang="en-US" sz="2800" b="1" dirty="0">
                          <a:solidFill>
                            <a:schemeClr val="tx1"/>
                          </a:solidFill>
                          <a:latin typeface="Times New Roman" panose="02020603050405020304" pitchFamily="18" charset="0"/>
                          <a:cs typeface="Times New Roman" panose="02020603050405020304" pitchFamily="18" charset="0"/>
                        </a:rPr>
                        <a:t> </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3083m</a:t>
                      </a:r>
                    </a:p>
                  </a:txBody>
                  <a:tcPr/>
                </a:tc>
                <a:tc>
                  <a:txBody>
                    <a:bodyPr/>
                    <a:lstStyle/>
                    <a:p>
                      <a:pPr marL="0" marR="0" lvl="0" indent="0" algn="ctr" defTabSz="754380" rtl="0" eaLnBrk="1" fontAlgn="auto" latinLnBrk="0" hangingPunct="1">
                        <a:lnSpc>
                          <a:spcPct val="15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3115364575"/>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3. </a:t>
                      </a:r>
                      <a:r>
                        <a:rPr lang="en-US" sz="2800" b="1" dirty="0" err="1">
                          <a:solidFill>
                            <a:schemeClr val="tx1"/>
                          </a:solidFill>
                          <a:latin typeface="Times New Roman" panose="02020603050405020304" pitchFamily="18" charset="0"/>
                          <a:cs typeface="Times New Roman" panose="02020603050405020304" pitchFamily="18" charset="0"/>
                        </a:rPr>
                        <a:t>Putaleng</a:t>
                      </a:r>
                      <a:r>
                        <a:rPr lang="en-US" sz="2800" b="1" dirty="0">
                          <a:solidFill>
                            <a:schemeClr val="tx1"/>
                          </a:solidFill>
                          <a:latin typeface="Times New Roman" panose="02020603050405020304" pitchFamily="18" charset="0"/>
                          <a:cs typeface="Times New Roman" panose="02020603050405020304" pitchFamily="18" charset="0"/>
                        </a:rPr>
                        <a:t> </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3049m</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4084356052"/>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4. </a:t>
                      </a:r>
                      <a:r>
                        <a:rPr lang="en-US" sz="2800" b="1" dirty="0" err="1">
                          <a:solidFill>
                            <a:schemeClr val="tx1"/>
                          </a:solidFill>
                          <a:latin typeface="Times New Roman" panose="02020603050405020304" pitchFamily="18" charset="0"/>
                          <a:cs typeface="Times New Roman" panose="02020603050405020304" pitchFamily="18" charset="0"/>
                        </a:rPr>
                        <a:t>Bạch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Mộc</a:t>
                      </a:r>
                      <a:r>
                        <a:rPr lang="en-US" sz="2800" b="1" dirty="0">
                          <a:solidFill>
                            <a:schemeClr val="tx1"/>
                          </a:solidFill>
                          <a:latin typeface="Times New Roman" panose="02020603050405020304" pitchFamily="18" charset="0"/>
                          <a:cs typeface="Times New Roman" panose="02020603050405020304" pitchFamily="18" charset="0"/>
                        </a:rPr>
                        <a:t> Liên </a:t>
                      </a:r>
                      <a:r>
                        <a:rPr lang="en-US" sz="2800" b="1" dirty="0" err="1">
                          <a:solidFill>
                            <a:schemeClr val="tx1"/>
                          </a:solidFill>
                          <a:latin typeface="Times New Roman" panose="02020603050405020304" pitchFamily="18" charset="0"/>
                          <a:cs typeface="Times New Roman" panose="02020603050405020304" pitchFamily="18" charset="0"/>
                        </a:rPr>
                        <a:t>Tử</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Kỳ</a:t>
                      </a:r>
                      <a:r>
                        <a:rPr lang="en-US" sz="2800" b="1" dirty="0">
                          <a:solidFill>
                            <a:schemeClr val="tx1"/>
                          </a:solidFill>
                          <a:latin typeface="Times New Roman" panose="02020603050405020304" pitchFamily="18" charset="0"/>
                          <a:cs typeface="Times New Roman" panose="02020603050405020304" pitchFamily="18" charset="0"/>
                        </a:rPr>
                        <a:t> Quan San </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3046m</a:t>
                      </a:r>
                    </a:p>
                  </a:txBody>
                  <a:tcPr/>
                </a:tc>
                <a:tc>
                  <a:txBody>
                    <a:bodyPr/>
                    <a:lstStyle/>
                    <a:p>
                      <a:pPr marL="0" marR="0" lvl="0" indent="0" algn="ctr" defTabSz="754380" rtl="0" eaLnBrk="1" fontAlgn="auto" latinLnBrk="0" hangingPunct="1">
                        <a:lnSpc>
                          <a:spcPct val="15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754381289"/>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5. </a:t>
                      </a:r>
                      <a:r>
                        <a:rPr lang="en-US" sz="2800" b="1" dirty="0" err="1">
                          <a:solidFill>
                            <a:schemeClr val="tx1"/>
                          </a:solidFill>
                          <a:latin typeface="Times New Roman" panose="02020603050405020304" pitchFamily="18" charset="0"/>
                          <a:cs typeface="Times New Roman" panose="02020603050405020304" pitchFamily="18" charset="0"/>
                        </a:rPr>
                        <a:t>Phàn</a:t>
                      </a:r>
                      <a:r>
                        <a:rPr lang="en-US" sz="2800" b="1" dirty="0">
                          <a:solidFill>
                            <a:schemeClr val="tx1"/>
                          </a:solidFill>
                          <a:latin typeface="Times New Roman" panose="02020603050405020304" pitchFamily="18" charset="0"/>
                          <a:cs typeface="Times New Roman" panose="02020603050405020304" pitchFamily="18" charset="0"/>
                        </a:rPr>
                        <a:t> Liên San-Khan Su Văn </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3012m</a:t>
                      </a:r>
                    </a:p>
                  </a:txBody>
                  <a:tcPr/>
                </a:tc>
                <a:tc>
                  <a:txBody>
                    <a:bodyPr/>
                    <a:lstStyle/>
                    <a:p>
                      <a:pPr marL="0" marR="0" lvl="0" indent="0" algn="ctr" defTabSz="754380" rtl="0" eaLnBrk="1" fontAlgn="auto" latinLnBrk="0" hangingPunct="1">
                        <a:lnSpc>
                          <a:spcPct val="150000"/>
                        </a:lnSpc>
                        <a:spcBef>
                          <a:spcPts val="0"/>
                        </a:spcBef>
                        <a:spcAft>
                          <a:spcPts val="0"/>
                        </a:spcAft>
                        <a:buClrTx/>
                        <a:buSzTx/>
                        <a:buFontTx/>
                        <a:buNone/>
                        <a:tabLst/>
                        <a:defRPr/>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3123688427"/>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6. </a:t>
                      </a:r>
                      <a:r>
                        <a:rPr lang="en-US" sz="2800" b="1" dirty="0" err="1">
                          <a:solidFill>
                            <a:schemeClr val="tx1"/>
                          </a:solidFill>
                          <a:latin typeface="Times New Roman" panose="02020603050405020304" pitchFamily="18" charset="0"/>
                          <a:cs typeface="Times New Roman" panose="02020603050405020304" pitchFamily="18" charset="0"/>
                        </a:rPr>
                        <a:t>Tà</a:t>
                      </a:r>
                      <a:r>
                        <a:rPr lang="en-US" sz="2800" b="1" dirty="0">
                          <a:solidFill>
                            <a:schemeClr val="tx1"/>
                          </a:solidFill>
                          <a:latin typeface="Times New Roman" panose="02020603050405020304" pitchFamily="18" charset="0"/>
                          <a:cs typeface="Times New Roman" panose="02020603050405020304" pitchFamily="18" charset="0"/>
                        </a:rPr>
                        <a:t> Liên </a:t>
                      </a:r>
                      <a:r>
                        <a:rPr lang="en-US" sz="2800" b="1" dirty="0" err="1">
                          <a:solidFill>
                            <a:schemeClr val="tx1"/>
                          </a:solidFill>
                          <a:latin typeface="Times New Roman" panose="02020603050405020304" pitchFamily="18" charset="0"/>
                          <a:cs typeface="Times New Roman" panose="02020603050405020304" pitchFamily="18" charset="0"/>
                        </a:rPr>
                        <a:t>Sơn</a:t>
                      </a:r>
                      <a:endParaRPr lang="en-US" sz="2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2996m</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4178899374"/>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7. </a:t>
                      </a:r>
                      <a:r>
                        <a:rPr lang="en-US" sz="2800" b="1" dirty="0" err="1">
                          <a:solidFill>
                            <a:schemeClr val="tx1"/>
                          </a:solidFill>
                          <a:latin typeface="Times New Roman" panose="02020603050405020304" pitchFamily="18" charset="0"/>
                          <a:cs typeface="Times New Roman" panose="02020603050405020304" pitchFamily="18" charset="0"/>
                        </a:rPr>
                        <a:t>Tà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Chì</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Nhù</a:t>
                      </a:r>
                      <a:r>
                        <a:rPr lang="en-US" sz="2800" b="1" dirty="0">
                          <a:solidFill>
                            <a:schemeClr val="tx1"/>
                          </a:solidFill>
                          <a:latin typeface="Times New Roman" panose="02020603050405020304" pitchFamily="18" charset="0"/>
                          <a:cs typeface="Times New Roman" panose="02020603050405020304" pitchFamily="18" charset="0"/>
                        </a:rPr>
                        <a:t> – </a:t>
                      </a:r>
                      <a:r>
                        <a:rPr lang="en-US" sz="2800" b="1" dirty="0" err="1">
                          <a:solidFill>
                            <a:schemeClr val="tx1"/>
                          </a:solidFill>
                          <a:latin typeface="Times New Roman" panose="02020603050405020304" pitchFamily="18" charset="0"/>
                          <a:cs typeface="Times New Roman" panose="02020603050405020304" pitchFamily="18" charset="0"/>
                        </a:rPr>
                        <a:t>Pú</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Luông</a:t>
                      </a:r>
                      <a:endParaRPr lang="en-US" sz="2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2979m</a:t>
                      </a:r>
                    </a:p>
                  </a:txBody>
                  <a:tcPr/>
                </a:tc>
                <a:tc>
                  <a:txBody>
                    <a:bodyP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Yên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Bái</a:t>
                      </a:r>
                      <a:endParaRPr lang="en-US" sz="28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2317066"/>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8. </a:t>
                      </a:r>
                      <a:r>
                        <a:rPr lang="en-US" sz="2800" b="1" dirty="0" err="1">
                          <a:solidFill>
                            <a:schemeClr val="tx1"/>
                          </a:solidFill>
                          <a:latin typeface="Times New Roman" panose="02020603050405020304" pitchFamily="18" charset="0"/>
                          <a:cs typeface="Times New Roman" panose="02020603050405020304" pitchFamily="18" charset="0"/>
                        </a:rPr>
                        <a:t>Pờ</a:t>
                      </a:r>
                      <a:r>
                        <a:rPr lang="en-US" sz="2800" b="1" dirty="0">
                          <a:solidFill>
                            <a:schemeClr val="tx1"/>
                          </a:solidFill>
                          <a:latin typeface="Times New Roman" panose="02020603050405020304" pitchFamily="18" charset="0"/>
                          <a:cs typeface="Times New Roman" panose="02020603050405020304" pitchFamily="18" charset="0"/>
                        </a:rPr>
                        <a:t> Ma Lung</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2967m</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690448302"/>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9. </a:t>
                      </a:r>
                      <a:r>
                        <a:rPr lang="en-US" sz="2800" b="1" dirty="0" err="1">
                          <a:solidFill>
                            <a:schemeClr val="tx1"/>
                          </a:solidFill>
                          <a:latin typeface="Times New Roman" panose="02020603050405020304" pitchFamily="18" charset="0"/>
                          <a:cs typeface="Times New Roman" panose="02020603050405020304" pitchFamily="18" charset="0"/>
                        </a:rPr>
                        <a:t>Nhìu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Cổ</a:t>
                      </a:r>
                      <a:r>
                        <a:rPr lang="en-US" sz="2800" b="1" dirty="0">
                          <a:solidFill>
                            <a:schemeClr val="tx1"/>
                          </a:solidFill>
                          <a:latin typeface="Times New Roman" panose="02020603050405020304" pitchFamily="18" charset="0"/>
                          <a:cs typeface="Times New Roman" panose="02020603050405020304" pitchFamily="18" charset="0"/>
                        </a:rPr>
                        <a:t> San</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2965m</a:t>
                      </a:r>
                    </a:p>
                  </a:txBody>
                  <a:tcPr/>
                </a:tc>
                <a:tc>
                  <a:txBody>
                    <a:bodyPr/>
                    <a:lstStyle/>
                    <a:p>
                      <a:pPr algn="ctr">
                        <a:lnSpc>
                          <a:spcPct val="150000"/>
                        </a:lnSpc>
                      </a:pPr>
                      <a:r>
                        <a:rPr lang="en-US" sz="2800" b="1" dirty="0" err="1">
                          <a:solidFill>
                            <a:schemeClr val="tx1"/>
                          </a:solidFill>
                          <a:latin typeface="Times New Roman" panose="02020603050405020304" pitchFamily="18" charset="0"/>
                          <a:cs typeface="Times New Roman" panose="02020603050405020304" pitchFamily="18" charset="0"/>
                        </a:rPr>
                        <a:t>Lào</a:t>
                      </a:r>
                      <a:r>
                        <a:rPr lang="en-US" sz="2800" b="1" dirty="0">
                          <a:solidFill>
                            <a:schemeClr val="tx1"/>
                          </a:solidFill>
                          <a:latin typeface="Times New Roman" panose="02020603050405020304" pitchFamily="18" charset="0"/>
                          <a:cs typeface="Times New Roman" panose="02020603050405020304" pitchFamily="18" charset="0"/>
                        </a:rPr>
                        <a:t> Cai</a:t>
                      </a:r>
                    </a:p>
                  </a:txBody>
                  <a:tcPr/>
                </a:tc>
                <a:extLst>
                  <a:ext uri="{0D108BD9-81ED-4DB2-BD59-A6C34878D82A}">
                    <a16:rowId xmlns:a16="http://schemas.microsoft.com/office/drawing/2014/main" val="1642978680"/>
                  </a:ext>
                </a:extLst>
              </a:tr>
              <a:tr h="370840">
                <a:tc>
                  <a:txBody>
                    <a:bodyPr/>
                    <a:lstStyle/>
                    <a:p>
                      <a:pPr>
                        <a:lnSpc>
                          <a:spcPct val="150000"/>
                        </a:lnSpc>
                      </a:pPr>
                      <a:r>
                        <a:rPr lang="en-US" sz="2800" b="1" dirty="0">
                          <a:solidFill>
                            <a:schemeClr val="tx1"/>
                          </a:solidFill>
                          <a:latin typeface="Times New Roman" panose="02020603050405020304" pitchFamily="18" charset="0"/>
                          <a:cs typeface="Times New Roman" panose="02020603050405020304" pitchFamily="18" charset="0"/>
                        </a:rPr>
                        <a:t>10. Chung </a:t>
                      </a:r>
                      <a:r>
                        <a:rPr lang="en-US" sz="2800" b="1" dirty="0" err="1">
                          <a:solidFill>
                            <a:schemeClr val="tx1"/>
                          </a:solidFill>
                          <a:latin typeface="Times New Roman" panose="02020603050405020304" pitchFamily="18" charset="0"/>
                          <a:cs typeface="Times New Roman" panose="02020603050405020304" pitchFamily="18" charset="0"/>
                        </a:rPr>
                        <a:t>Nhía</a:t>
                      </a:r>
                      <a:r>
                        <a:rPr lang="en-US" sz="2800" b="1" dirty="0">
                          <a:solidFill>
                            <a:schemeClr val="tx1"/>
                          </a:solidFill>
                          <a:latin typeface="Times New Roman" panose="02020603050405020304" pitchFamily="18" charset="0"/>
                          <a:cs typeface="Times New Roman" panose="02020603050405020304" pitchFamily="18" charset="0"/>
                        </a:rPr>
                        <a:t> Vũ – </a:t>
                      </a:r>
                      <a:r>
                        <a:rPr lang="en-US" sz="2800" b="1" dirty="0" err="1">
                          <a:solidFill>
                            <a:schemeClr val="tx1"/>
                          </a:solidFill>
                          <a:latin typeface="Times New Roman" panose="02020603050405020304" pitchFamily="18" charset="0"/>
                          <a:cs typeface="Times New Roman" panose="02020603050405020304" pitchFamily="18" charset="0"/>
                        </a:rPr>
                        <a:t>Đa</a:t>
                      </a:r>
                      <a:r>
                        <a:rPr lang="en-US" sz="2800" b="1" dirty="0">
                          <a:solidFill>
                            <a:schemeClr val="tx1"/>
                          </a:solidFill>
                          <a:latin typeface="Times New Roman" panose="02020603050405020304" pitchFamily="18" charset="0"/>
                          <a:cs typeface="Times New Roman" panose="02020603050405020304" pitchFamily="18" charset="0"/>
                        </a:rPr>
                        <a:t> Hai San</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2918m</a:t>
                      </a:r>
                    </a:p>
                  </a:txBody>
                  <a:tcPr/>
                </a:tc>
                <a:tc>
                  <a:txBody>
                    <a:bodyPr/>
                    <a:lstStyle/>
                    <a:p>
                      <a:pPr algn="ctr">
                        <a:lnSpc>
                          <a:spcPct val="150000"/>
                        </a:lnSpc>
                      </a:pPr>
                      <a:r>
                        <a:rPr lang="en-US" sz="2800" b="1" dirty="0">
                          <a:solidFill>
                            <a:schemeClr val="tx1"/>
                          </a:solidFill>
                          <a:latin typeface="Times New Roman" panose="02020603050405020304" pitchFamily="18" charset="0"/>
                          <a:cs typeface="Times New Roman" panose="02020603050405020304" pitchFamily="18" charset="0"/>
                        </a:rPr>
                        <a:t>Lai Châu</a:t>
                      </a:r>
                    </a:p>
                  </a:txBody>
                  <a:tcPr/>
                </a:tc>
                <a:extLst>
                  <a:ext uri="{0D108BD9-81ED-4DB2-BD59-A6C34878D82A}">
                    <a16:rowId xmlns:a16="http://schemas.microsoft.com/office/drawing/2014/main" val="692132673"/>
                  </a:ext>
                </a:extLst>
              </a:tr>
            </a:tbl>
          </a:graphicData>
        </a:graphic>
      </p:graphicFrame>
    </p:spTree>
    <p:extLst>
      <p:ext uri="{BB962C8B-B14F-4D97-AF65-F5344CB8AC3E}">
        <p14:creationId xmlns:p14="http://schemas.microsoft.com/office/powerpoint/2010/main" val="2661688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4834255" y="2314576"/>
            <a:ext cx="1885950"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dirty="0" err="1">
                <a:solidFill>
                  <a:srgbClr val="990099"/>
                </a:solidFill>
                <a:latin typeface="Times New Roman" pitchFamily="18" charset="0"/>
              </a:rPr>
              <a:t>Khu</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vực</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đồi</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núi</a:t>
            </a:r>
            <a:endParaRPr lang="en-US" sz="1485" b="1" dirty="0">
              <a:solidFill>
                <a:srgbClr val="990099"/>
              </a:solidFill>
              <a:latin typeface="Times New Roman" pitchFamily="18" charset="0"/>
            </a:endParaRPr>
          </a:p>
        </p:txBody>
      </p:sp>
      <p:sp>
        <p:nvSpPr>
          <p:cNvPr id="6147" name="Rectangle 3"/>
          <p:cNvSpPr>
            <a:spLocks noChangeArrowheads="1"/>
          </p:cNvSpPr>
          <p:nvPr/>
        </p:nvSpPr>
        <p:spPr bwMode="auto">
          <a:xfrm>
            <a:off x="4834255" y="4254224"/>
            <a:ext cx="1885950" cy="440055"/>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4897120" y="5960746"/>
            <a:ext cx="1885950" cy="440055"/>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3262631" y="3571877"/>
            <a:ext cx="691515" cy="1234953"/>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1485" b="1">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7600316" y="1163361"/>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dirty="0" err="1">
                <a:solidFill>
                  <a:srgbClr val="990099"/>
                </a:solidFill>
                <a:latin typeface="Times New Roman" pitchFamily="18" charset="0"/>
              </a:rPr>
              <a:t>Đông</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Bắc</a:t>
            </a:r>
            <a:r>
              <a:rPr lang="en-US" sz="1485" b="1" dirty="0">
                <a:solidFill>
                  <a:srgbClr val="990099"/>
                </a:solidFill>
                <a:latin typeface="Times New Roman" pitchFamily="18" charset="0"/>
              </a:rPr>
              <a:t> </a:t>
            </a:r>
          </a:p>
        </p:txBody>
      </p:sp>
      <p:sp>
        <p:nvSpPr>
          <p:cNvPr id="6151" name="Rectangle 7"/>
          <p:cNvSpPr>
            <a:spLocks noChangeArrowheads="1"/>
          </p:cNvSpPr>
          <p:nvPr/>
        </p:nvSpPr>
        <p:spPr bwMode="auto">
          <a:xfrm>
            <a:off x="7600316" y="1689855"/>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dirty="0" err="1">
                <a:solidFill>
                  <a:srgbClr val="990099"/>
                </a:solidFill>
                <a:latin typeface="Times New Roman" pitchFamily="18" charset="0"/>
              </a:rPr>
              <a:t>Tây</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Bắc</a:t>
            </a:r>
            <a:endParaRPr lang="en-US" sz="1485" b="1" dirty="0">
              <a:solidFill>
                <a:srgbClr val="990099"/>
              </a:solidFill>
              <a:latin typeface="Times New Roman" pitchFamily="18" charset="0"/>
            </a:endParaRPr>
          </a:p>
        </p:txBody>
      </p:sp>
      <p:sp>
        <p:nvSpPr>
          <p:cNvPr id="6152" name="Rectangle 8"/>
          <p:cNvSpPr>
            <a:spLocks noChangeArrowheads="1"/>
          </p:cNvSpPr>
          <p:nvPr/>
        </p:nvSpPr>
        <p:spPr bwMode="auto">
          <a:xfrm>
            <a:off x="7600316" y="2255640"/>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a:solidFill>
                  <a:srgbClr val="990099"/>
                </a:solidFill>
                <a:latin typeface="Times New Roman" pitchFamily="18" charset="0"/>
              </a:rPr>
              <a:t>Trường Sơn Bắc</a:t>
            </a:r>
          </a:p>
        </p:txBody>
      </p:sp>
      <p:sp>
        <p:nvSpPr>
          <p:cNvPr id="6153" name="Rectangle 9"/>
          <p:cNvSpPr>
            <a:spLocks noChangeArrowheads="1"/>
          </p:cNvSpPr>
          <p:nvPr/>
        </p:nvSpPr>
        <p:spPr bwMode="auto">
          <a:xfrm>
            <a:off x="7600316" y="2821425"/>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a:solidFill>
                  <a:srgbClr val="990099"/>
                </a:solidFill>
                <a:latin typeface="Times New Roman" pitchFamily="18" charset="0"/>
              </a:rPr>
              <a:t>Trường Sơn Nam</a:t>
            </a:r>
          </a:p>
        </p:txBody>
      </p:sp>
      <p:sp>
        <p:nvSpPr>
          <p:cNvPr id="6155" name="Rectangle 11"/>
          <p:cNvSpPr>
            <a:spLocks noChangeArrowheads="1"/>
          </p:cNvSpPr>
          <p:nvPr/>
        </p:nvSpPr>
        <p:spPr bwMode="auto">
          <a:xfrm>
            <a:off x="7600316" y="3719871"/>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7600316" y="4246365"/>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7600316" y="4788576"/>
            <a:ext cx="2703195" cy="440055"/>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dirty="0" err="1">
                <a:solidFill>
                  <a:srgbClr val="990099"/>
                </a:solidFill>
                <a:latin typeface="Times New Roman" pitchFamily="18" charset="0"/>
              </a:rPr>
              <a:t>Đồng</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bằng</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ven</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biển</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miền</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Trung</a:t>
            </a:r>
            <a:endParaRPr lang="en-US" sz="1485" b="1" dirty="0">
              <a:solidFill>
                <a:srgbClr val="990099"/>
              </a:solidFill>
              <a:latin typeface="Times New Roman" pitchFamily="18" charset="0"/>
            </a:endParaRPr>
          </a:p>
        </p:txBody>
      </p:sp>
      <p:sp>
        <p:nvSpPr>
          <p:cNvPr id="6158" name="Rectangle 14"/>
          <p:cNvSpPr>
            <a:spLocks noChangeArrowheads="1"/>
          </p:cNvSpPr>
          <p:nvPr/>
        </p:nvSpPr>
        <p:spPr bwMode="auto">
          <a:xfrm>
            <a:off x="7612104" y="5709286"/>
            <a:ext cx="2691407" cy="440055"/>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dirty="0" err="1">
                <a:solidFill>
                  <a:srgbClr val="990099"/>
                </a:solidFill>
                <a:latin typeface="Times New Roman" pitchFamily="18" charset="0"/>
              </a:rPr>
              <a:t>Bờ</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biển</a:t>
            </a:r>
            <a:endParaRPr lang="en-US" sz="1485" b="1" dirty="0">
              <a:solidFill>
                <a:srgbClr val="990099"/>
              </a:solidFill>
              <a:latin typeface="Times New Roman" pitchFamily="18" charset="0"/>
            </a:endParaRPr>
          </a:p>
        </p:txBody>
      </p:sp>
      <p:sp>
        <p:nvSpPr>
          <p:cNvPr id="6159" name="Rectangle 15"/>
          <p:cNvSpPr>
            <a:spLocks noChangeArrowheads="1"/>
          </p:cNvSpPr>
          <p:nvPr/>
        </p:nvSpPr>
        <p:spPr bwMode="auto">
          <a:xfrm>
            <a:off x="7612104" y="6227922"/>
            <a:ext cx="2691407" cy="440055"/>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1485" b="1" dirty="0" err="1">
                <a:solidFill>
                  <a:srgbClr val="990099"/>
                </a:solidFill>
                <a:latin typeface="Times New Roman" pitchFamily="18" charset="0"/>
              </a:rPr>
              <a:t>Thềm</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lục</a:t>
            </a:r>
            <a:r>
              <a:rPr lang="en-US" sz="1485" b="1" dirty="0">
                <a:solidFill>
                  <a:srgbClr val="990099"/>
                </a:solidFill>
                <a:latin typeface="Times New Roman" pitchFamily="18" charset="0"/>
              </a:rPr>
              <a:t> </a:t>
            </a:r>
            <a:r>
              <a:rPr lang="en-US" sz="1485" b="1" dirty="0" err="1">
                <a:solidFill>
                  <a:srgbClr val="990099"/>
                </a:solidFill>
                <a:latin typeface="Times New Roman" pitchFamily="18" charset="0"/>
              </a:rPr>
              <a:t>địa</a:t>
            </a:r>
            <a:endParaRPr lang="en-US" sz="1485" b="1" dirty="0">
              <a:solidFill>
                <a:srgbClr val="990099"/>
              </a:solidFill>
              <a:latin typeface="Times New Roman" pitchFamily="18" charset="0"/>
            </a:endParaRPr>
          </a:p>
        </p:txBody>
      </p:sp>
      <p:sp>
        <p:nvSpPr>
          <p:cNvPr id="6160" name="Line 16"/>
          <p:cNvSpPr>
            <a:spLocks noChangeShapeType="1"/>
          </p:cNvSpPr>
          <p:nvPr/>
        </p:nvSpPr>
        <p:spPr bwMode="auto">
          <a:xfrm flipV="1">
            <a:off x="3954145" y="2534603"/>
            <a:ext cx="880110" cy="1665923"/>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1" name="Line 17"/>
          <p:cNvSpPr>
            <a:spLocks noChangeShapeType="1"/>
          </p:cNvSpPr>
          <p:nvPr/>
        </p:nvSpPr>
        <p:spPr bwMode="auto">
          <a:xfrm>
            <a:off x="3954145" y="4200526"/>
            <a:ext cx="880110" cy="18859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2" name="Line 18"/>
          <p:cNvSpPr>
            <a:spLocks noChangeShapeType="1"/>
          </p:cNvSpPr>
          <p:nvPr/>
        </p:nvSpPr>
        <p:spPr bwMode="auto">
          <a:xfrm>
            <a:off x="3954145" y="4200525"/>
            <a:ext cx="880110" cy="188595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3" name="Line 19"/>
          <p:cNvSpPr>
            <a:spLocks noChangeShapeType="1"/>
          </p:cNvSpPr>
          <p:nvPr/>
        </p:nvSpPr>
        <p:spPr bwMode="auto">
          <a:xfrm flipV="1">
            <a:off x="6720206" y="1371600"/>
            <a:ext cx="817245" cy="113157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4" name="Line 20"/>
          <p:cNvSpPr>
            <a:spLocks noChangeShapeType="1"/>
          </p:cNvSpPr>
          <p:nvPr/>
        </p:nvSpPr>
        <p:spPr bwMode="auto">
          <a:xfrm flipV="1">
            <a:off x="6720206" y="1937386"/>
            <a:ext cx="817245" cy="56578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5" name="Line 21"/>
          <p:cNvSpPr>
            <a:spLocks noChangeShapeType="1"/>
          </p:cNvSpPr>
          <p:nvPr/>
        </p:nvSpPr>
        <p:spPr bwMode="auto">
          <a:xfrm>
            <a:off x="6720205" y="2503170"/>
            <a:ext cx="88011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6" name="Line 22"/>
          <p:cNvSpPr>
            <a:spLocks noChangeShapeType="1"/>
          </p:cNvSpPr>
          <p:nvPr/>
        </p:nvSpPr>
        <p:spPr bwMode="auto">
          <a:xfrm>
            <a:off x="6720205" y="2503170"/>
            <a:ext cx="880110" cy="5029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8" name="Line 24"/>
          <p:cNvSpPr>
            <a:spLocks noChangeShapeType="1"/>
          </p:cNvSpPr>
          <p:nvPr/>
        </p:nvSpPr>
        <p:spPr bwMode="auto">
          <a:xfrm flipV="1">
            <a:off x="6720205" y="3916324"/>
            <a:ext cx="880110" cy="56578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69" name="Line 25"/>
          <p:cNvSpPr>
            <a:spLocks noChangeShapeType="1"/>
          </p:cNvSpPr>
          <p:nvPr/>
        </p:nvSpPr>
        <p:spPr bwMode="auto">
          <a:xfrm>
            <a:off x="6720205" y="4482108"/>
            <a:ext cx="88011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70" name="Line 26"/>
          <p:cNvSpPr>
            <a:spLocks noChangeShapeType="1"/>
          </p:cNvSpPr>
          <p:nvPr/>
        </p:nvSpPr>
        <p:spPr bwMode="auto">
          <a:xfrm>
            <a:off x="6720205" y="4482108"/>
            <a:ext cx="880110" cy="50292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71" name="Line 27"/>
          <p:cNvSpPr>
            <a:spLocks noChangeShapeType="1"/>
          </p:cNvSpPr>
          <p:nvPr/>
        </p:nvSpPr>
        <p:spPr bwMode="auto">
          <a:xfrm flipV="1">
            <a:off x="6783071" y="5835016"/>
            <a:ext cx="817245" cy="31432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sp>
        <p:nvSpPr>
          <p:cNvPr id="6172" name="Line 28"/>
          <p:cNvSpPr>
            <a:spLocks noChangeShapeType="1"/>
          </p:cNvSpPr>
          <p:nvPr/>
        </p:nvSpPr>
        <p:spPr bwMode="auto">
          <a:xfrm>
            <a:off x="6783071" y="6149341"/>
            <a:ext cx="817245" cy="314325"/>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1485">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1445" y="1434467"/>
            <a:ext cx="1131570" cy="79367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303" y="3320416"/>
            <a:ext cx="1131570" cy="8473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305" y="5008603"/>
            <a:ext cx="1131569" cy="86002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0897" y="1948949"/>
            <a:ext cx="7440233" cy="4703313"/>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485">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253277" y="2000250"/>
            <a:ext cx="7282670" cy="4564214"/>
          </a:xfrm>
          <a:prstGeom prst="roundRect">
            <a:avLst>
              <a:gd name="adj" fmla="val 2792"/>
            </a:avLst>
          </a:prstGeom>
          <a:blipFill>
            <a:blip r:embed="rId3"/>
            <a:stretch>
              <a:fillRect/>
            </a:stretch>
          </a:blipFill>
          <a:ln>
            <a:noFill/>
          </a:ln>
          <a:effectLst/>
        </p:spPr>
      </p:pic>
      <p:sp>
        <p:nvSpPr>
          <p:cNvPr id="6" name="Rounded Rectangle 5"/>
          <p:cNvSpPr/>
          <p:nvPr/>
        </p:nvSpPr>
        <p:spPr>
          <a:xfrm>
            <a:off x="3174309" y="1100498"/>
            <a:ext cx="7443526" cy="774022"/>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485">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29257" y="1161897"/>
            <a:ext cx="998314" cy="65495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253465" y="1162051"/>
            <a:ext cx="1140737" cy="65480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485">
              <a:solidFill>
                <a:prstClr val="black"/>
              </a:solidFill>
            </a:endParaRPr>
          </a:p>
        </p:txBody>
      </p:sp>
      <p:sp>
        <p:nvSpPr>
          <p:cNvPr id="12" name="Rectangle 11"/>
          <p:cNvSpPr/>
          <p:nvPr/>
        </p:nvSpPr>
        <p:spPr>
          <a:xfrm>
            <a:off x="3199766" y="1161897"/>
            <a:ext cx="1194434" cy="65495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31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3253463" y="2000251"/>
            <a:ext cx="7281863" cy="4577358"/>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85">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4475539" y="1167755"/>
            <a:ext cx="6086001" cy="649094"/>
          </a:xfrm>
          <a:prstGeom prst="roundRect">
            <a:avLst>
              <a:gd name="adj" fmla="val 2792"/>
            </a:avLst>
          </a:prstGeom>
          <a:blipFill>
            <a:blip r:embed="rId3"/>
            <a:stretch>
              <a:fillRect/>
            </a:stretch>
          </a:blipFill>
          <a:ln>
            <a:noFill/>
          </a:ln>
          <a:effectLst/>
        </p:spPr>
      </p:pic>
      <p:sp>
        <p:nvSpPr>
          <p:cNvPr id="29" name="Rounded Rectangle 28"/>
          <p:cNvSpPr/>
          <p:nvPr/>
        </p:nvSpPr>
        <p:spPr>
          <a:xfrm>
            <a:off x="4464108" y="1167756"/>
            <a:ext cx="6097431" cy="649094"/>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485">
              <a:solidFill>
                <a:prstClr val="black"/>
              </a:solidFill>
            </a:endParaRPr>
          </a:p>
        </p:txBody>
      </p:sp>
      <p:sp>
        <p:nvSpPr>
          <p:cNvPr id="9" name="Oval 8"/>
          <p:cNvSpPr/>
          <p:nvPr/>
        </p:nvSpPr>
        <p:spPr>
          <a:xfrm rot="7538023">
            <a:off x="3284449" y="1594873"/>
            <a:ext cx="182186" cy="18859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85">
              <a:solidFill>
                <a:prstClr val="white"/>
              </a:solidFill>
            </a:endParaRPr>
          </a:p>
        </p:txBody>
      </p:sp>
      <p:sp>
        <p:nvSpPr>
          <p:cNvPr id="10" name="Oval 9"/>
          <p:cNvSpPr/>
          <p:nvPr/>
        </p:nvSpPr>
        <p:spPr>
          <a:xfrm rot="11180550">
            <a:off x="3305709" y="2034669"/>
            <a:ext cx="182186" cy="188595"/>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485">
              <a:solidFill>
                <a:prstClr val="black"/>
              </a:solidFill>
            </a:endParaRPr>
          </a:p>
        </p:txBody>
      </p:sp>
      <p:sp>
        <p:nvSpPr>
          <p:cNvPr id="11" name="Block Arc 10"/>
          <p:cNvSpPr/>
          <p:nvPr/>
        </p:nvSpPr>
        <p:spPr>
          <a:xfrm rot="16200000">
            <a:off x="3114719" y="1818060"/>
            <a:ext cx="449873" cy="192095"/>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485">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8869351" y="4705463"/>
            <a:ext cx="1665975" cy="18590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9553867" y="4136421"/>
            <a:ext cx="817370" cy="65837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4593894" y="1245870"/>
            <a:ext cx="6086807"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980" b="1" dirty="0">
                <a:solidFill>
                  <a:srgbClr val="FF0000"/>
                </a:solidFill>
                <a:latin typeface="Cambria" pitchFamily="18" charset="0"/>
              </a:rPr>
              <a:t>EM CÓ BIẾT?</a:t>
            </a:r>
          </a:p>
        </p:txBody>
      </p:sp>
      <p:sp>
        <p:nvSpPr>
          <p:cNvPr id="22" name="Rectangle 21"/>
          <p:cNvSpPr/>
          <p:nvPr/>
        </p:nvSpPr>
        <p:spPr>
          <a:xfrm>
            <a:off x="3599815" y="3727476"/>
            <a:ext cx="5029200" cy="2834622"/>
          </a:xfrm>
          <a:prstGeom prst="rect">
            <a:avLst/>
          </a:prstGeom>
        </p:spPr>
        <p:txBody>
          <a:bodyPr wrap="square">
            <a:spAutoFit/>
          </a:bodyPr>
          <a:lstStyle/>
          <a:p>
            <a:pPr algn="just"/>
            <a:r>
              <a:rPr lang="vi-VN" sz="1980" dirty="0">
                <a:solidFill>
                  <a:srgbClr val="0D30DD"/>
                </a:solidFill>
                <a:latin typeface="Cambria" pitchFamily="18" charset="0"/>
                <a:ea typeface="Cambria" pitchFamily="18" charset="0"/>
              </a:rPr>
              <a:t>Fansipan là đỉnh núi cao nhất </a:t>
            </a:r>
            <a:r>
              <a:rPr lang="en-US" sz="1980" dirty="0" err="1">
                <a:solidFill>
                  <a:srgbClr val="0D30DD"/>
                </a:solidFill>
                <a:latin typeface="Cambria" pitchFamily="18" charset="0"/>
                <a:ea typeface="Cambria" pitchFamily="18" charset="0"/>
              </a:rPr>
              <a:t>nước</a:t>
            </a:r>
            <a:r>
              <a:rPr lang="en-US" sz="1980" dirty="0">
                <a:solidFill>
                  <a:srgbClr val="0D30DD"/>
                </a:solidFill>
                <a:latin typeface="Cambria" pitchFamily="18" charset="0"/>
                <a:ea typeface="Cambria" pitchFamily="18" charset="0"/>
              </a:rPr>
              <a:t> ta, v</a:t>
            </a:r>
            <a:r>
              <a:rPr lang="vi-VN" sz="1980" dirty="0">
                <a:solidFill>
                  <a:srgbClr val="0D30DD"/>
                </a:solidFill>
                <a:latin typeface="Cambria" pitchFamily="18" charset="0"/>
                <a:ea typeface="Cambria" pitchFamily="18" charset="0"/>
              </a:rPr>
              <a:t>ề 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vào cuối tháng 6 năm 2019, đỉnh núi cao 3147,3 m. </a:t>
            </a:r>
            <a:endParaRPr lang="en-US" sz="198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62682" y="2163670"/>
            <a:ext cx="4903469" cy="156380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80897" y="1948949"/>
            <a:ext cx="7440233" cy="4703313"/>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485">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253277" y="2000250"/>
            <a:ext cx="7282670" cy="4564214"/>
          </a:xfrm>
          <a:prstGeom prst="roundRect">
            <a:avLst>
              <a:gd name="adj" fmla="val 2792"/>
            </a:avLst>
          </a:prstGeom>
          <a:blipFill>
            <a:blip r:embed="rId3"/>
            <a:stretch>
              <a:fillRect/>
            </a:stretch>
          </a:blipFill>
          <a:ln>
            <a:noFill/>
          </a:ln>
          <a:effectLst/>
        </p:spPr>
      </p:pic>
      <p:sp>
        <p:nvSpPr>
          <p:cNvPr id="6" name="Rounded Rectangle 5"/>
          <p:cNvSpPr/>
          <p:nvPr/>
        </p:nvSpPr>
        <p:spPr>
          <a:xfrm>
            <a:off x="3174309" y="1100498"/>
            <a:ext cx="7443526" cy="774022"/>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sz="1485">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329257" y="1161897"/>
            <a:ext cx="998314" cy="65495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253465" y="1162051"/>
            <a:ext cx="1140737" cy="654800"/>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485">
              <a:solidFill>
                <a:prstClr val="black"/>
              </a:solidFill>
            </a:endParaRPr>
          </a:p>
        </p:txBody>
      </p:sp>
      <p:sp>
        <p:nvSpPr>
          <p:cNvPr id="12" name="Rectangle 11"/>
          <p:cNvSpPr/>
          <p:nvPr/>
        </p:nvSpPr>
        <p:spPr>
          <a:xfrm>
            <a:off x="3199766" y="1161897"/>
            <a:ext cx="1194434" cy="65495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31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p>
        </p:txBody>
      </p:sp>
      <p:sp>
        <p:nvSpPr>
          <p:cNvPr id="13" name="Rounded Rectangle 12"/>
          <p:cNvSpPr/>
          <p:nvPr/>
        </p:nvSpPr>
        <p:spPr>
          <a:xfrm>
            <a:off x="3253463" y="2000251"/>
            <a:ext cx="7281863" cy="4577358"/>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85">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4475539" y="1167755"/>
            <a:ext cx="6086001" cy="649094"/>
          </a:xfrm>
          <a:prstGeom prst="roundRect">
            <a:avLst>
              <a:gd name="adj" fmla="val 2792"/>
            </a:avLst>
          </a:prstGeom>
          <a:blipFill>
            <a:blip r:embed="rId3"/>
            <a:stretch>
              <a:fillRect/>
            </a:stretch>
          </a:blipFill>
          <a:ln>
            <a:noFill/>
          </a:ln>
          <a:effectLst/>
        </p:spPr>
      </p:pic>
      <p:sp>
        <p:nvSpPr>
          <p:cNvPr id="29" name="Rounded Rectangle 28"/>
          <p:cNvSpPr/>
          <p:nvPr/>
        </p:nvSpPr>
        <p:spPr>
          <a:xfrm>
            <a:off x="4464108" y="1167756"/>
            <a:ext cx="6097431" cy="649094"/>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485">
              <a:solidFill>
                <a:prstClr val="black"/>
              </a:solidFill>
            </a:endParaRPr>
          </a:p>
        </p:txBody>
      </p:sp>
      <p:sp>
        <p:nvSpPr>
          <p:cNvPr id="33" name="Rounded Rectangle 32"/>
          <p:cNvSpPr/>
          <p:nvPr/>
        </p:nvSpPr>
        <p:spPr>
          <a:xfrm>
            <a:off x="4555974" y="1224569"/>
            <a:ext cx="404012" cy="524222"/>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75"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3284449" y="1594873"/>
            <a:ext cx="182186" cy="188595"/>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85">
              <a:solidFill>
                <a:prstClr val="white"/>
              </a:solidFill>
            </a:endParaRPr>
          </a:p>
        </p:txBody>
      </p:sp>
      <p:sp>
        <p:nvSpPr>
          <p:cNvPr id="10" name="Oval 9"/>
          <p:cNvSpPr/>
          <p:nvPr/>
        </p:nvSpPr>
        <p:spPr>
          <a:xfrm rot="11180550">
            <a:off x="3305709" y="2034669"/>
            <a:ext cx="182186" cy="188595"/>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sz="1485">
              <a:solidFill>
                <a:prstClr val="black"/>
              </a:solidFill>
            </a:endParaRPr>
          </a:p>
        </p:txBody>
      </p:sp>
      <p:sp>
        <p:nvSpPr>
          <p:cNvPr id="11" name="Block Arc 10"/>
          <p:cNvSpPr/>
          <p:nvPr/>
        </p:nvSpPr>
        <p:spPr>
          <a:xfrm rot="16200000">
            <a:off x="3114719" y="1818060"/>
            <a:ext cx="449873" cy="192095"/>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sz="1485">
              <a:solidFill>
                <a:prstClr val="black"/>
              </a:solidFill>
            </a:endParaRPr>
          </a:p>
        </p:txBody>
      </p:sp>
      <p:sp>
        <p:nvSpPr>
          <p:cNvPr id="16" name="Rectangle 15"/>
          <p:cNvSpPr/>
          <p:nvPr/>
        </p:nvSpPr>
        <p:spPr>
          <a:xfrm>
            <a:off x="4185664" y="2628900"/>
            <a:ext cx="6180712" cy="600164"/>
          </a:xfrm>
          <a:prstGeom prst="rect">
            <a:avLst/>
          </a:prstGeom>
          <a:solidFill>
            <a:srgbClr val="BCFCD4"/>
          </a:solidFill>
          <a:ln w="12700">
            <a:solidFill>
              <a:srgbClr val="009900"/>
            </a:solidFill>
          </a:ln>
        </p:spPr>
        <p:txBody>
          <a:bodyPr wrap="square">
            <a:spAutoFit/>
          </a:bodyPr>
          <a:lstStyle/>
          <a:p>
            <a:pPr algn="just"/>
            <a:r>
              <a:rPr lang="en-US" sz="1650" i="1" dirty="0" err="1">
                <a:solidFill>
                  <a:srgbClr val="FF0000"/>
                </a:solidFill>
                <a:latin typeface="Cambria" panose="02040503050406030204" pitchFamily="18" charset="0"/>
                <a:ea typeface="Cambria" panose="02040503050406030204" pitchFamily="18" charset="0"/>
              </a:rPr>
              <a:t>Dựa</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vào</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kiến</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thức</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đã</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học</a:t>
            </a:r>
            <a:r>
              <a:rPr lang="en-US" sz="1650" i="1" dirty="0">
                <a:solidFill>
                  <a:srgbClr val="FF0000"/>
                </a:solidFill>
                <a:latin typeface="Cambria" panose="02040503050406030204" pitchFamily="18" charset="0"/>
                <a:ea typeface="Cambria" panose="02040503050406030204" pitchFamily="18" charset="0"/>
              </a:rPr>
              <a:t>, </a:t>
            </a:r>
            <a:r>
              <a:rPr lang="en-US" sz="1650" i="1" dirty="0" err="1">
                <a:solidFill>
                  <a:srgbClr val="FF0000"/>
                </a:solidFill>
                <a:latin typeface="Cambria" panose="02040503050406030204" pitchFamily="18" charset="0"/>
                <a:ea typeface="Cambria" panose="02040503050406030204" pitchFamily="18" charset="0"/>
              </a:rPr>
              <a:t>hãy</a:t>
            </a:r>
            <a:r>
              <a:rPr lang="en-US" sz="1650" i="1" dirty="0">
                <a:solidFill>
                  <a:srgbClr val="FF0000"/>
                </a:solidFill>
                <a:latin typeface="Cambria" panose="02040503050406030204" pitchFamily="18" charset="0"/>
                <a:ea typeface="Cambria" panose="02040503050406030204" pitchFamily="18" charset="0"/>
              </a:rPr>
              <a:t> s</a:t>
            </a:r>
            <a:r>
              <a:rPr lang="vi-VN" sz="1650" i="1" dirty="0">
                <a:solidFill>
                  <a:srgbClr val="FF0000"/>
                </a:solidFill>
                <a:latin typeface="Cambria" panose="02040503050406030204" pitchFamily="18" charset="0"/>
                <a:ea typeface="Cambria" panose="02040503050406030204" pitchFamily="18" charset="0"/>
              </a:rPr>
              <a:t>o sánh đặc điểm địa hình của Đồng bằng sông Hồng, Đồng bằng sông Cửu Long.</a:t>
            </a:r>
          </a:p>
        </p:txBody>
      </p:sp>
      <p:sp>
        <p:nvSpPr>
          <p:cNvPr id="31" name="Title 1"/>
          <p:cNvSpPr txBox="1">
            <a:spLocks/>
          </p:cNvSpPr>
          <p:nvPr/>
        </p:nvSpPr>
        <p:spPr>
          <a:xfrm>
            <a:off x="5033949" y="1277302"/>
            <a:ext cx="6086807"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198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43927" y="2637992"/>
            <a:ext cx="788861" cy="8288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316659" y="4389120"/>
            <a:ext cx="888946" cy="88011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3510285" y="2125980"/>
            <a:ext cx="3901436" cy="397032"/>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1980" b="1" dirty="0">
                <a:solidFill>
                  <a:srgbClr val="CC0000"/>
                </a:solidFill>
                <a:latin typeface="Times New Roman" pitchFamily="18" charset="0"/>
                <a:cs typeface="Times New Roman" pitchFamily="18" charset="0"/>
              </a:rPr>
              <a:t>a. </a:t>
            </a:r>
            <a:r>
              <a:rPr lang="en-US" sz="1980" b="1" dirty="0" err="1">
                <a:solidFill>
                  <a:srgbClr val="CC0000"/>
                </a:solidFill>
                <a:latin typeface="Times New Roman" pitchFamily="18" charset="0"/>
                <a:cs typeface="Times New Roman" pitchFamily="18" charset="0"/>
              </a:rPr>
              <a:t>Luyện</a:t>
            </a:r>
            <a:r>
              <a:rPr lang="en-US" sz="1980" b="1" dirty="0">
                <a:solidFill>
                  <a:srgbClr val="CC0000"/>
                </a:solidFill>
                <a:latin typeface="Times New Roman" pitchFamily="18" charset="0"/>
                <a:cs typeface="Times New Roman" pitchFamily="18" charset="0"/>
              </a:rPr>
              <a:t> </a:t>
            </a:r>
            <a:r>
              <a:rPr lang="en-US" sz="1980" b="1" dirty="0" err="1">
                <a:solidFill>
                  <a:srgbClr val="CC0000"/>
                </a:solidFill>
                <a:latin typeface="Times New Roman" pitchFamily="18" charset="0"/>
                <a:cs typeface="Times New Roman" pitchFamily="18" charset="0"/>
              </a:rPr>
              <a:t>tập</a:t>
            </a:r>
            <a:endParaRPr lang="en-US" sz="198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4185665" y="3523710"/>
          <a:ext cx="6150384" cy="3053112"/>
        </p:xfrm>
        <a:graphic>
          <a:graphicData uri="http://schemas.openxmlformats.org/drawingml/2006/table">
            <a:tbl>
              <a:tblPr firstRow="1" bandRow="1">
                <a:tableStyleId>{5C22544A-7EE6-4342-B048-85BDC9FD1C3A}</a:tableStyleId>
              </a:tblPr>
              <a:tblGrid>
                <a:gridCol w="1088646">
                  <a:extLst>
                    <a:ext uri="{9D8B030D-6E8A-4147-A177-3AD203B41FA5}">
                      <a16:colId xmlns:a16="http://schemas.microsoft.com/office/drawing/2014/main" val="20000"/>
                    </a:ext>
                  </a:extLst>
                </a:gridCol>
                <a:gridCol w="754380">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gridCol w="3050058">
                  <a:extLst>
                    <a:ext uri="{9D8B030D-6E8A-4147-A177-3AD203B41FA5}">
                      <a16:colId xmlns:a16="http://schemas.microsoft.com/office/drawing/2014/main" val="20003"/>
                    </a:ext>
                  </a:extLst>
                </a:gridCol>
              </a:tblGrid>
              <a:tr h="53851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Đồng</a:t>
                      </a:r>
                      <a:r>
                        <a:rPr lang="en-US" sz="1600" b="1" i="0" baseline="0" dirty="0">
                          <a:effectLst/>
                          <a:latin typeface="Cambria" pitchFamily="18" charset="0"/>
                          <a:ea typeface="Cambria" pitchFamily="18" charset="0"/>
                          <a:cs typeface="Times New Roman"/>
                        </a:rPr>
                        <a:t> </a:t>
                      </a:r>
                      <a:r>
                        <a:rPr lang="en-US" sz="1600" b="1" i="0" baseline="0" dirty="0" err="1">
                          <a:effectLst/>
                          <a:latin typeface="Cambria" pitchFamily="18" charset="0"/>
                          <a:ea typeface="Cambria" pitchFamily="18" charset="0"/>
                          <a:cs typeface="Times New Roman"/>
                        </a:rPr>
                        <a:t>bằng</a:t>
                      </a:r>
                      <a:endParaRPr lang="en-US" sz="1600" i="0" dirty="0">
                        <a:effectLst/>
                        <a:latin typeface="Cambria" pitchFamily="18" charset="0"/>
                        <a:ea typeface="Cambria" pitchFamily="18" charset="0"/>
                        <a:cs typeface="Times New Roman"/>
                      </a:endParaRP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Diện</a:t>
                      </a:r>
                      <a:r>
                        <a:rPr lang="en-US" sz="1600" b="1" i="0" baseline="0" dirty="0">
                          <a:effectLst/>
                          <a:latin typeface="Cambria" pitchFamily="18" charset="0"/>
                          <a:ea typeface="Cambria" pitchFamily="18" charset="0"/>
                          <a:cs typeface="Times New Roman"/>
                        </a:rPr>
                        <a:t> </a:t>
                      </a:r>
                      <a:r>
                        <a:rPr lang="en-US" sz="1600" b="1" i="0" baseline="0" dirty="0" err="1">
                          <a:effectLst/>
                          <a:latin typeface="Cambria" pitchFamily="18" charset="0"/>
                          <a:ea typeface="Cambria" pitchFamily="18" charset="0"/>
                          <a:cs typeface="Times New Roman"/>
                        </a:rPr>
                        <a:t>tích</a:t>
                      </a:r>
                      <a:endParaRPr lang="en-US" sz="1600" i="0" dirty="0">
                        <a:effectLst/>
                        <a:latin typeface="Cambria" pitchFamily="18" charset="0"/>
                        <a:ea typeface="Cambria" pitchFamily="18" charset="0"/>
                        <a:cs typeface="Times New Roman"/>
                      </a:endParaRP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i="0" dirty="0" err="1">
                          <a:effectLst/>
                          <a:latin typeface="Cambria" pitchFamily="18" charset="0"/>
                          <a:ea typeface="Cambria" pitchFamily="18" charset="0"/>
                          <a:cs typeface="Times New Roman"/>
                        </a:rPr>
                        <a:t>Nguồn</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gốc</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hình</a:t>
                      </a:r>
                      <a:r>
                        <a:rPr lang="en-US" sz="1600" i="0" baseline="0" dirty="0">
                          <a:effectLst/>
                          <a:latin typeface="Cambria" pitchFamily="18" charset="0"/>
                          <a:ea typeface="Cambria" pitchFamily="18" charset="0"/>
                          <a:cs typeface="Times New Roman"/>
                        </a:rPr>
                        <a:t> </a:t>
                      </a:r>
                      <a:r>
                        <a:rPr lang="en-US" sz="1600" i="0" baseline="0" dirty="0" err="1">
                          <a:effectLst/>
                          <a:latin typeface="Cambria" pitchFamily="18" charset="0"/>
                          <a:ea typeface="Cambria" pitchFamily="18" charset="0"/>
                          <a:cs typeface="Times New Roman"/>
                        </a:rPr>
                        <a:t>thành</a:t>
                      </a:r>
                      <a:endParaRPr lang="en-US" sz="1600" i="0" dirty="0">
                        <a:effectLst/>
                        <a:latin typeface="Cambria" pitchFamily="18" charset="0"/>
                        <a:ea typeface="Cambria" pitchFamily="18" charset="0"/>
                        <a:cs typeface="Times New Roman"/>
                      </a:endParaRP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endParaRPr lang="en-US" sz="1600" i="0" dirty="0">
                        <a:effectLst/>
                        <a:latin typeface="Cambria" pitchFamily="18" charset="0"/>
                        <a:ea typeface="Cambria" pitchFamily="18" charset="0"/>
                        <a:cs typeface="Times New Roman"/>
                      </a:endParaRP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57300">
                <a:tc>
                  <a:txBody>
                    <a:bodyPr/>
                    <a:lstStyle/>
                    <a:p>
                      <a:pPr algn="ctr">
                        <a:lnSpc>
                          <a:spcPct val="115000"/>
                        </a:lnSpc>
                        <a:spcBef>
                          <a:spcPts val="600"/>
                        </a:spcBef>
                        <a:spcAft>
                          <a:spcPts val="0"/>
                        </a:spcAft>
                      </a:pPr>
                      <a:r>
                        <a:rPr lang="en-US" sz="1600" b="1" i="0" baseline="0" dirty="0" err="1">
                          <a:effectLst/>
                          <a:latin typeface="Cambria" pitchFamily="18" charset="0"/>
                          <a:ea typeface="Cambria" pitchFamily="18" charset="0"/>
                          <a:cs typeface="Times New Roman"/>
                        </a:rPr>
                        <a:t>Sông</a:t>
                      </a:r>
                      <a:r>
                        <a:rPr lang="en-US" sz="16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00" b="1" i="0" baseline="0" dirty="0" err="1">
                          <a:effectLst/>
                          <a:latin typeface="Cambria" pitchFamily="18" charset="0"/>
                          <a:ea typeface="Cambria" pitchFamily="18" charset="0"/>
                          <a:cs typeface="Times New Roman"/>
                        </a:rPr>
                        <a:t>Hồng</a:t>
                      </a:r>
                      <a:endParaRPr lang="en-US" sz="1600" b="1" i="0" dirty="0">
                        <a:effectLst/>
                        <a:latin typeface="Cambria" pitchFamily="18" charset="0"/>
                        <a:ea typeface="Cambria" pitchFamily="18" charset="0"/>
                        <a:cs typeface="Times New Roman"/>
                      </a:endParaRP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dirty="0">
                          <a:effectLst/>
                          <a:latin typeface="Cambria" pitchFamily="18" charset="0"/>
                          <a:ea typeface="Cambria" pitchFamily="18" charset="0"/>
                          <a:cs typeface="Times New Roman"/>
                        </a:rPr>
                        <a:t>15000 km</a:t>
                      </a:r>
                      <a:r>
                        <a:rPr lang="en-US" sz="1600" baseline="30000" dirty="0">
                          <a:effectLst/>
                          <a:latin typeface="Cambria" pitchFamily="18" charset="0"/>
                          <a:ea typeface="Cambria" pitchFamily="18" charset="0"/>
                          <a:cs typeface="Times New Roman"/>
                        </a:rPr>
                        <a:t>2</a:t>
                      </a: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dirty="0">
                          <a:effectLst/>
                          <a:latin typeface="Cambria" pitchFamily="18" charset="0"/>
                          <a:ea typeface="Cambria" pitchFamily="18" charset="0"/>
                          <a:cs typeface="Times New Roman"/>
                        </a:rPr>
                        <a:t>Do </a:t>
                      </a:r>
                      <a:r>
                        <a:rPr lang="en-US" sz="1600" dirty="0" err="1">
                          <a:effectLst/>
                          <a:latin typeface="Cambria" pitchFamily="18" charset="0"/>
                          <a:ea typeface="Cambria" pitchFamily="18" charset="0"/>
                          <a:cs typeface="Times New Roman"/>
                        </a:rPr>
                        <a:t>phù</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sa</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sông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Hồng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và</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sông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Thái</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bồi</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đắp</a:t>
                      </a:r>
                      <a:r>
                        <a:rPr lang="en-US" sz="1600" dirty="0">
                          <a:effectLst/>
                          <a:latin typeface="Cambria" pitchFamily="18" charset="0"/>
                          <a:ea typeface="Cambria" pitchFamily="18" charset="0"/>
                          <a:cs typeface="Times New Roman"/>
                        </a:rPr>
                        <a:t>.</a:t>
                      </a:r>
                    </a:p>
                    <a:p>
                      <a:pPr algn="just">
                        <a:spcBef>
                          <a:spcPts val="600"/>
                        </a:spcBef>
                        <a:spcAft>
                          <a:spcPts val="0"/>
                        </a:spcAft>
                      </a:pPr>
                      <a:r>
                        <a:rPr lang="en-US" sz="1600" dirty="0">
                          <a:effectLst/>
                          <a:latin typeface="Cambria" pitchFamily="18" charset="0"/>
                          <a:ea typeface="Cambria" pitchFamily="18" charset="0"/>
                          <a:cs typeface="Times New Roman"/>
                        </a:rPr>
                        <a:t> </a:t>
                      </a:r>
                    </a:p>
                  </a:txBody>
                  <a:tcPr marL="56579" marR="56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600" dirty="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600" dirty="0">
                        <a:effectLst/>
                        <a:latin typeface="Cambria" pitchFamily="18" charset="0"/>
                        <a:ea typeface="Cambria" pitchFamily="18" charset="0"/>
                        <a:cs typeface="Times New Roman"/>
                      </a:endParaRPr>
                    </a:p>
                  </a:txBody>
                  <a:tcPr marL="56579" marR="56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55548">
                <a:tc>
                  <a:txBody>
                    <a:bodyPr/>
                    <a:lstStyle/>
                    <a:p>
                      <a:pPr algn="ctr">
                        <a:lnSpc>
                          <a:spcPct val="115000"/>
                        </a:lnSpc>
                        <a:spcBef>
                          <a:spcPts val="600"/>
                        </a:spcBef>
                        <a:spcAft>
                          <a:spcPts val="0"/>
                        </a:spcAft>
                      </a:pPr>
                      <a:r>
                        <a:rPr lang="en-US" sz="1600" b="1" i="0" baseline="0" dirty="0" err="1">
                          <a:effectLst/>
                          <a:latin typeface="Cambria" pitchFamily="18" charset="0"/>
                          <a:ea typeface="Cambria" pitchFamily="18" charset="0"/>
                          <a:cs typeface="Times New Roman"/>
                        </a:rPr>
                        <a:t>Sông</a:t>
                      </a:r>
                      <a:r>
                        <a:rPr lang="en-US" sz="1600" b="1" i="0" baseline="0" dirty="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600" b="1" i="0" baseline="0" dirty="0" err="1">
                          <a:effectLst/>
                          <a:latin typeface="Cambria" pitchFamily="18" charset="0"/>
                          <a:ea typeface="Cambria" pitchFamily="18" charset="0"/>
                          <a:cs typeface="Times New Roman"/>
                        </a:rPr>
                        <a:t>Cửu</a:t>
                      </a:r>
                      <a:r>
                        <a:rPr lang="en-US" sz="1600" b="1" i="0" baseline="0" dirty="0">
                          <a:effectLst/>
                          <a:latin typeface="Cambria" pitchFamily="18" charset="0"/>
                          <a:ea typeface="Cambria" pitchFamily="18" charset="0"/>
                          <a:cs typeface="Times New Roman"/>
                        </a:rPr>
                        <a:t> Long</a:t>
                      </a:r>
                      <a:endParaRPr lang="en-US" sz="1600" b="1" i="0" dirty="0">
                        <a:effectLst/>
                        <a:latin typeface="Cambria" pitchFamily="18" charset="0"/>
                        <a:ea typeface="Cambria" pitchFamily="18" charset="0"/>
                        <a:cs typeface="Times New Roman"/>
                      </a:endParaRP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dirty="0">
                          <a:effectLst/>
                          <a:latin typeface="Cambria" pitchFamily="18" charset="0"/>
                          <a:ea typeface="Cambria" pitchFamily="18" charset="0"/>
                          <a:cs typeface="Times New Roman"/>
                        </a:rPr>
                        <a:t>40000 km</a:t>
                      </a:r>
                      <a:r>
                        <a:rPr lang="en-US" sz="1600" baseline="30000" dirty="0">
                          <a:effectLst/>
                          <a:latin typeface="Cambria" pitchFamily="18" charset="0"/>
                          <a:ea typeface="Cambria" pitchFamily="18" charset="0"/>
                          <a:cs typeface="Times New Roman"/>
                        </a:rPr>
                        <a:t>2</a:t>
                      </a:r>
                    </a:p>
                  </a:txBody>
                  <a:tcPr marL="56579" marR="56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dirty="0">
                          <a:effectLst/>
                          <a:latin typeface="Cambria" pitchFamily="18" charset="0"/>
                          <a:ea typeface="Cambria" pitchFamily="18" charset="0"/>
                          <a:cs typeface="Times New Roman"/>
                        </a:rPr>
                        <a:t>Do </a:t>
                      </a:r>
                      <a:r>
                        <a:rPr lang="en-US" sz="1600" dirty="0" err="1">
                          <a:effectLst/>
                          <a:latin typeface="Cambria" pitchFamily="18" charset="0"/>
                          <a:ea typeface="Cambria" pitchFamily="18" charset="0"/>
                          <a:cs typeface="Times New Roman"/>
                        </a:rPr>
                        <a:t>phù</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sa</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của</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hệ</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thống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sông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Mê</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Công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bồi</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đắp</a:t>
                      </a:r>
                      <a:r>
                        <a:rPr lang="en-US" sz="1600" dirty="0">
                          <a:effectLst/>
                          <a:latin typeface="Cambria" pitchFamily="18" charset="0"/>
                          <a:ea typeface="Cambria" pitchFamily="18" charset="0"/>
                          <a:cs typeface="Times New Roman"/>
                        </a:rPr>
                        <a:t>.</a:t>
                      </a:r>
                    </a:p>
                  </a:txBody>
                  <a:tcPr marL="56579" marR="56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600" dirty="0">
                          <a:effectLst/>
                          <a:latin typeface="Cambria" pitchFamily="18" charset="0"/>
                          <a:ea typeface="Cambria" pitchFamily="18" charset="0"/>
                          <a:cs typeface="Times New Roman"/>
                        </a:rPr>
                        <a:t>Không có đê ngăn lũ, c</a:t>
                      </a:r>
                      <a:r>
                        <a:rPr lang="en-US" sz="1600" dirty="0">
                          <a:effectLst/>
                          <a:latin typeface="Cambria" pitchFamily="18" charset="0"/>
                          <a:ea typeface="Cambria" pitchFamily="18" charset="0"/>
                          <a:cs typeface="Times New Roman"/>
                        </a:rPr>
                        <a:t>ó </a:t>
                      </a:r>
                      <a:r>
                        <a:rPr lang="en-US" sz="1600" dirty="0" err="1">
                          <a:effectLst/>
                          <a:latin typeface="Cambria" pitchFamily="18" charset="0"/>
                          <a:ea typeface="Cambria" pitchFamily="18" charset="0"/>
                          <a:cs typeface="Times New Roman"/>
                        </a:rPr>
                        <a:t>hệ</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thống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kênh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rạch</a:t>
                      </a:r>
                      <a:r>
                        <a:rPr lang="en-US" sz="1600" dirty="0">
                          <a:effectLst/>
                          <a:latin typeface="Cambria" pitchFamily="18" charset="0"/>
                          <a:ea typeface="Cambria" pitchFamily="18" charset="0"/>
                          <a:cs typeface="Times New Roman"/>
                        </a:rPr>
                        <a:t> </a:t>
                      </a:r>
                      <a:r>
                        <a:rPr lang="vi-VN" sz="1600" dirty="0">
                          <a:effectLst/>
                          <a:latin typeface="Cambria" pitchFamily="18" charset="0"/>
                          <a:ea typeface="Cambria" pitchFamily="18" charset="0"/>
                          <a:cs typeface="Times New Roman"/>
                        </a:rPr>
                        <a:t>dày đặc</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Nhiều</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vùng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trũng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lớn</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Đồng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Tháp</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Mười</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Tứ</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giác</a:t>
                      </a:r>
                      <a:r>
                        <a:rPr lang="en-US" sz="1600" dirty="0">
                          <a:effectLst/>
                          <a:latin typeface="Cambria" pitchFamily="18" charset="0"/>
                          <a:ea typeface="Cambria" pitchFamily="18" charset="0"/>
                          <a:cs typeface="Times New Roman"/>
                        </a:rPr>
                        <a:t> Long </a:t>
                      </a:r>
                      <a:r>
                        <a:rPr lang="en-US" sz="1600" dirty="0" err="1">
                          <a:effectLst/>
                          <a:latin typeface="Cambria" pitchFamily="18" charset="0"/>
                          <a:ea typeface="Cambria" pitchFamily="18" charset="0"/>
                          <a:cs typeface="Times New Roman"/>
                        </a:rPr>
                        <a:t>Xuyên</a:t>
                      </a:r>
                      <a:r>
                        <a:rPr lang="vi-VN" sz="1600" dirty="0">
                          <a:effectLst/>
                          <a:latin typeface="Cambria" pitchFamily="18" charset="0"/>
                          <a:ea typeface="Cambria" pitchFamily="18" charset="0"/>
                          <a:cs typeface="Times New Roman"/>
                        </a:rPr>
                        <a:t>.</a:t>
                      </a:r>
                      <a:endParaRPr lang="en-US" sz="1600" dirty="0">
                        <a:effectLst/>
                        <a:latin typeface="Cambria" pitchFamily="18" charset="0"/>
                        <a:ea typeface="Cambria" pitchFamily="18" charset="0"/>
                        <a:cs typeface="Times New Roman"/>
                      </a:endParaRPr>
                    </a:p>
                  </a:txBody>
                  <a:tcPr marL="56579" marR="565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7164" y="0"/>
            <a:ext cx="13817600" cy="8010525"/>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11188284" y="1834233"/>
            <a:ext cx="2174350" cy="36546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9" y="5940205"/>
            <a:ext cx="13817601" cy="2074545"/>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804480">
            <a:off x="10355507" y="-679953"/>
            <a:ext cx="1544282" cy="382966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3068843" y="1937386"/>
            <a:ext cx="5117150" cy="942975"/>
          </a:xfrm>
        </p:spPr>
        <p:txBody>
          <a:bodyPr>
            <a:noAutofit/>
          </a:bodyPr>
          <a:lstStyle/>
          <a:p>
            <a:r>
              <a:rPr lang="en-US" sz="3600" b="1">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rPr>
              <a:t>ĐẶC ĐIỂM ĐỊA HÌNH</a:t>
            </a:r>
            <a:endParaRPr lang="en-US" sz="3600" b="1" dirty="0">
              <a:ln w="10541" cmpd="sng">
                <a:solidFill>
                  <a:schemeClr val="accent1">
                    <a:shade val="88000"/>
                    <a:satMod val="110000"/>
                  </a:schemeClr>
                </a:solidFill>
                <a:prstDash val="solid"/>
              </a:ln>
              <a:solidFill>
                <a:srgbClr val="FF0000"/>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2571115" y="2063116"/>
            <a:ext cx="5532120" cy="942975"/>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888"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2319655" y="931546"/>
            <a:ext cx="3268980" cy="942975"/>
          </a:xfrm>
          <a:prstGeom prst="rect">
            <a:avLst/>
          </a:prstGeom>
        </p:spPr>
        <p:txBody>
          <a:bodyPr vert="horz" lIns="75438" tIns="37719" rIns="75438" bIns="37719"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err="1">
                <a:effectLst>
                  <a:outerShdw blurRad="38100" dist="38100" dir="2700000" algn="tl">
                    <a:srgbClr val="000000">
                      <a:alpha val="43137"/>
                    </a:srgbClr>
                  </a:outerShdw>
                </a:effectLst>
                <a:latin typeface="Cambria" pitchFamily="18" charset="0"/>
              </a:rPr>
              <a:t>Tiết</a:t>
            </a:r>
            <a:r>
              <a:rPr lang="en-US" sz="2800" b="1" dirty="0">
                <a:effectLst>
                  <a:outerShdw blurRad="38100" dist="38100" dir="2700000" algn="tl">
                    <a:srgbClr val="000000">
                      <a:alpha val="43137"/>
                    </a:srgbClr>
                  </a:outerShdw>
                </a:effectLst>
                <a:latin typeface="Cambria" pitchFamily="18" charset="0"/>
              </a:rPr>
              <a:t> 4. BÀI 2</a:t>
            </a:r>
          </a:p>
        </p:txBody>
      </p:sp>
      <p:sp>
        <p:nvSpPr>
          <p:cNvPr id="13" name="Rectangle 12"/>
          <p:cNvSpPr/>
          <p:nvPr/>
        </p:nvSpPr>
        <p:spPr>
          <a:xfrm>
            <a:off x="3139518" y="3060720"/>
            <a:ext cx="1508760" cy="377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85"/>
          </a:p>
        </p:txBody>
      </p:sp>
      <p:sp>
        <p:nvSpPr>
          <p:cNvPr id="17" name="Rectangle 16"/>
          <p:cNvSpPr/>
          <p:nvPr/>
        </p:nvSpPr>
        <p:spPr>
          <a:xfrm>
            <a:off x="3139519" y="3148732"/>
            <a:ext cx="953295" cy="377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85"/>
          </a:p>
        </p:txBody>
      </p:sp>
      <p:sp>
        <p:nvSpPr>
          <p:cNvPr id="18" name="Rectangle 17"/>
          <p:cNvSpPr/>
          <p:nvPr/>
        </p:nvSpPr>
        <p:spPr>
          <a:xfrm>
            <a:off x="3110431" y="3582499"/>
            <a:ext cx="4364154" cy="3771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85"/>
          </a:p>
        </p:txBody>
      </p:sp>
      <p:sp>
        <p:nvSpPr>
          <p:cNvPr id="2" name="Rectangle 1"/>
          <p:cNvSpPr/>
          <p:nvPr/>
        </p:nvSpPr>
        <p:spPr>
          <a:xfrm>
            <a:off x="4939804" y="1057276"/>
            <a:ext cx="37718" cy="6915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85"/>
          </a:p>
        </p:txBody>
      </p:sp>
      <p:sp>
        <p:nvSpPr>
          <p:cNvPr id="15" name="Rectangle 14"/>
          <p:cNvSpPr/>
          <p:nvPr/>
        </p:nvSpPr>
        <p:spPr>
          <a:xfrm>
            <a:off x="4834256" y="1057275"/>
            <a:ext cx="37718" cy="3552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85"/>
          </a:p>
        </p:txBody>
      </p:sp>
      <p:sp>
        <p:nvSpPr>
          <p:cNvPr id="23" name="Title 1"/>
          <p:cNvSpPr txBox="1">
            <a:spLocks/>
          </p:cNvSpPr>
          <p:nvPr/>
        </p:nvSpPr>
        <p:spPr>
          <a:xfrm>
            <a:off x="4648278" y="4506853"/>
            <a:ext cx="3331845" cy="701864"/>
          </a:xfrm>
          <a:prstGeom prst="rect">
            <a:avLst/>
          </a:prstGeom>
        </p:spPr>
        <p:txBody>
          <a:bodyPr vert="horz" lIns="75438" tIns="37719" rIns="75438" bIns="37719"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25"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2327" y="1945062"/>
            <a:ext cx="2206271" cy="233474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641600" y="148390"/>
            <a:ext cx="7239000" cy="824802"/>
          </a:xfrm>
          <a:prstGeom prst="rect">
            <a:avLst/>
          </a:prstGeom>
          <a:solidFill>
            <a:srgbClr val="FFFF00"/>
          </a:solidFill>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 </a:t>
            </a: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ĐẶC ĐIỂM ĐỊA HÌNH </a:t>
            </a:r>
          </a:p>
          <a:p>
            <a:endParaRPr lang="vi-VN" sz="32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4" name="Rectangle 23"/>
          <p:cNvSpPr/>
          <p:nvPr/>
        </p:nvSpPr>
        <p:spPr>
          <a:xfrm>
            <a:off x="1609533" y="4324349"/>
            <a:ext cx="384637" cy="585714"/>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25" name="Rectangle 24"/>
          <p:cNvSpPr/>
          <p:nvPr/>
        </p:nvSpPr>
        <p:spPr>
          <a:xfrm>
            <a:off x="1624329" y="3415911"/>
            <a:ext cx="384637" cy="585714"/>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26" name="Rectangle 25"/>
          <p:cNvSpPr/>
          <p:nvPr/>
        </p:nvSpPr>
        <p:spPr>
          <a:xfrm>
            <a:off x="1646356" y="2564129"/>
            <a:ext cx="384637" cy="585714"/>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28" name="Title 1"/>
          <p:cNvSpPr txBox="1">
            <a:spLocks/>
          </p:cNvSpPr>
          <p:nvPr/>
        </p:nvSpPr>
        <p:spPr>
          <a:xfrm>
            <a:off x="2312165" y="2735079"/>
            <a:ext cx="6660951"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 ĐIỂM CHUNG CỦA ĐỊA HÌNH</a:t>
            </a:r>
            <a:endPar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9" name="Title 1"/>
          <p:cNvSpPr txBox="1">
            <a:spLocks/>
          </p:cNvSpPr>
          <p:nvPr/>
        </p:nvSpPr>
        <p:spPr>
          <a:xfrm>
            <a:off x="2290137" y="3573073"/>
            <a:ext cx="6685056"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ĐẶC ĐIỂM </a:t>
            </a:r>
            <a:r>
              <a:rPr lang="vi-VN"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KHU VỰC ĐỊA HÌNH</a:t>
            </a:r>
            <a:endPar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2" name="Title 1"/>
          <p:cNvSpPr txBox="1">
            <a:spLocks/>
          </p:cNvSpPr>
          <p:nvPr/>
        </p:nvSpPr>
        <p:spPr>
          <a:xfrm>
            <a:off x="2322860" y="4478408"/>
            <a:ext cx="6685056"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a:solidFill>
                  <a:srgbClr val="0D30D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 VÀ VẬN DỤNG</a:t>
            </a:r>
          </a:p>
        </p:txBody>
      </p:sp>
      <p:sp>
        <p:nvSpPr>
          <p:cNvPr id="33" name="Rounded Rectangle 32"/>
          <p:cNvSpPr/>
          <p:nvPr/>
        </p:nvSpPr>
        <p:spPr>
          <a:xfrm>
            <a:off x="1854643" y="2438401"/>
            <a:ext cx="9144000" cy="297180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4" name="Round Same Side Corner Rectangle 33"/>
          <p:cNvSpPr/>
          <p:nvPr/>
        </p:nvSpPr>
        <p:spPr>
          <a:xfrm rot="5400000">
            <a:off x="1767326" y="2616972"/>
            <a:ext cx="520325" cy="687949"/>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5" name="Round Same Side Corner Rectangle 34"/>
          <p:cNvSpPr/>
          <p:nvPr/>
        </p:nvSpPr>
        <p:spPr>
          <a:xfrm rot="5400000">
            <a:off x="1745299" y="3468754"/>
            <a:ext cx="520325" cy="687949"/>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6" name="Title 1"/>
          <p:cNvSpPr txBox="1">
            <a:spLocks/>
          </p:cNvSpPr>
          <p:nvPr/>
        </p:nvSpPr>
        <p:spPr>
          <a:xfrm>
            <a:off x="1513396" y="2732213"/>
            <a:ext cx="1015730"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p>
        </p:txBody>
      </p:sp>
      <p:sp>
        <p:nvSpPr>
          <p:cNvPr id="37" name="Title 1"/>
          <p:cNvSpPr txBox="1">
            <a:spLocks/>
          </p:cNvSpPr>
          <p:nvPr/>
        </p:nvSpPr>
        <p:spPr>
          <a:xfrm>
            <a:off x="1513396" y="3573073"/>
            <a:ext cx="1015730"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p>
        </p:txBody>
      </p:sp>
      <p:sp>
        <p:nvSpPr>
          <p:cNvPr id="38" name="Round Same Side Corner Rectangle 37"/>
          <p:cNvSpPr/>
          <p:nvPr/>
        </p:nvSpPr>
        <p:spPr>
          <a:xfrm rot="5400000">
            <a:off x="1730503" y="4377192"/>
            <a:ext cx="520325" cy="687949"/>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9" name="Title 1"/>
          <p:cNvSpPr txBox="1">
            <a:spLocks/>
          </p:cNvSpPr>
          <p:nvPr/>
        </p:nvSpPr>
        <p:spPr>
          <a:xfrm>
            <a:off x="1498600" y="4481511"/>
            <a:ext cx="1015730"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p>
        </p:txBody>
      </p:sp>
      <p:sp>
        <p:nvSpPr>
          <p:cNvPr id="27" name="TextBox 26">
            <a:extLst>
              <a:ext uri="{FF2B5EF4-FFF2-40B4-BE49-F238E27FC236}">
                <a16:creationId xmlns:a16="http://schemas.microsoft.com/office/drawing/2014/main" id="{63960D3F-755C-47EE-B208-54B87E21F77B}"/>
              </a:ext>
            </a:extLst>
          </p:cNvPr>
          <p:cNvSpPr txBox="1"/>
          <p:nvPr/>
        </p:nvSpPr>
        <p:spPr>
          <a:xfrm>
            <a:off x="4110567" y="1372303"/>
            <a:ext cx="3886200" cy="523220"/>
          </a:xfrm>
          <a:prstGeom prst="rect">
            <a:avLst/>
          </a:prstGeom>
          <a:noFill/>
        </p:spPr>
        <p:txBody>
          <a:bodyPr wrap="square">
            <a:spAutoFit/>
          </a:bodyPr>
          <a:lstStyle/>
          <a:p>
            <a:r>
              <a:rPr lang="en-US" sz="2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 DUNG BÀI HỌC</a:t>
            </a:r>
            <a:endParaRPr lang="vi-VN" sz="28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5235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758552" y="260384"/>
            <a:ext cx="404012" cy="524222"/>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75" b="1" dirty="0">
                <a:effectLst>
                  <a:outerShdw blurRad="38100" dist="38100" dir="2700000" algn="tl">
                    <a:srgbClr val="000000">
                      <a:alpha val="43137"/>
                    </a:srgbClr>
                  </a:outerShdw>
                </a:effectLst>
                <a:latin typeface="Cambria" pitchFamily="18" charset="0"/>
              </a:rPr>
              <a:t>1</a:t>
            </a:r>
          </a:p>
        </p:txBody>
      </p:sp>
      <p:sp>
        <p:nvSpPr>
          <p:cNvPr id="16" name="Rectangle 15"/>
          <p:cNvSpPr/>
          <p:nvPr/>
        </p:nvSpPr>
        <p:spPr>
          <a:xfrm>
            <a:off x="2489200" y="1111133"/>
            <a:ext cx="8077200" cy="1077218"/>
          </a:xfrm>
          <a:prstGeom prst="rect">
            <a:avLst/>
          </a:prstGeom>
          <a:solidFill>
            <a:srgbClr val="BCFCD4"/>
          </a:solidFill>
          <a:ln w="12700">
            <a:solidFill>
              <a:srgbClr val="009900"/>
            </a:solidFill>
          </a:ln>
        </p:spPr>
        <p:txBody>
          <a:bodyPr wrap="square">
            <a:spAutoFit/>
          </a:bodyPr>
          <a:lstStyle/>
          <a:p>
            <a:pPr algn="just"/>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Dựa</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vào</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đ</a:t>
            </a:r>
            <a:r>
              <a:rPr lang="vi-VN" sz="32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ịa hình nước ta có mấy đặc điểm chung? Kể tên.</a:t>
            </a:r>
          </a:p>
        </p:txBody>
      </p:sp>
      <p:sp>
        <p:nvSpPr>
          <p:cNvPr id="31" name="Title 1"/>
          <p:cNvSpPr txBox="1">
            <a:spLocks/>
          </p:cNvSpPr>
          <p:nvPr/>
        </p:nvSpPr>
        <p:spPr>
          <a:xfrm>
            <a:off x="1276103" y="248949"/>
            <a:ext cx="6470897"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err="1">
                <a:solidFill>
                  <a:srgbClr val="FF0000"/>
                </a:solidFill>
                <a:latin typeface="Times New Roman" panose="02020603050405020304" pitchFamily="18" charset="0"/>
                <a:cs typeface="Times New Roman" panose="02020603050405020304" pitchFamily="18" charset="0"/>
              </a:rPr>
              <a:t>Đặc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endParaRPr lang="en-US" sz="32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23" name="Diagram 22">
            <a:extLst>
              <a:ext uri="{FF2B5EF4-FFF2-40B4-BE49-F238E27FC236}">
                <a16:creationId xmlns:a16="http://schemas.microsoft.com/office/drawing/2014/main" id="{CD66EF8E-5EED-4EA3-BE08-DBA1B543FE28}"/>
              </a:ext>
            </a:extLst>
          </p:cNvPr>
          <p:cNvGraphicFramePr/>
          <p:nvPr>
            <p:extLst>
              <p:ext uri="{D42A27DB-BD31-4B8C-83A1-F6EECF244321}">
                <p14:modId xmlns:p14="http://schemas.microsoft.com/office/powerpoint/2010/main" val="1487470014"/>
              </p:ext>
            </p:extLst>
          </p:nvPr>
        </p:nvGraphicFramePr>
        <p:xfrm>
          <a:off x="758552" y="2455936"/>
          <a:ext cx="12703448" cy="5067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2">
            <a:extLst>
              <a:ext uri="{FF2B5EF4-FFF2-40B4-BE49-F238E27FC236}">
                <a16:creationId xmlns:a16="http://schemas.microsoft.com/office/drawing/2014/main" id="{04EB5EFA-5E4E-445E-BCE4-2BF57CBE015D}"/>
              </a:ext>
            </a:extLst>
          </p:cNvPr>
          <p:cNvSpPr/>
          <p:nvPr/>
        </p:nvSpPr>
        <p:spPr>
          <a:xfrm>
            <a:off x="758552" y="260384"/>
            <a:ext cx="404012" cy="524222"/>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75" b="1" dirty="0">
                <a:effectLst>
                  <a:outerShdw blurRad="38100" dist="38100" dir="2700000" algn="tl">
                    <a:srgbClr val="000000">
                      <a:alpha val="43137"/>
                    </a:srgbClr>
                  </a:outerShdw>
                </a:effectLst>
                <a:latin typeface="Cambria" pitchFamily="18" charset="0"/>
              </a:rPr>
              <a:t>1</a:t>
            </a:r>
          </a:p>
        </p:txBody>
      </p:sp>
      <p:sp>
        <p:nvSpPr>
          <p:cNvPr id="5" name="Title 1">
            <a:extLst>
              <a:ext uri="{FF2B5EF4-FFF2-40B4-BE49-F238E27FC236}">
                <a16:creationId xmlns:a16="http://schemas.microsoft.com/office/drawing/2014/main" id="{52F32321-1B26-49C1-A639-ADDCCCB8E7A5}"/>
              </a:ext>
            </a:extLst>
          </p:cNvPr>
          <p:cNvSpPr txBox="1">
            <a:spLocks/>
          </p:cNvSpPr>
          <p:nvPr/>
        </p:nvSpPr>
        <p:spPr>
          <a:xfrm>
            <a:off x="1276103" y="248949"/>
            <a:ext cx="4642097" cy="471488"/>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800" b="1" dirty="0" err="1">
                <a:solidFill>
                  <a:srgbClr val="FF0000"/>
                </a:solidFill>
                <a:latin typeface="Times New Roman" panose="02020603050405020304" pitchFamily="18" charset="0"/>
                <a:cs typeface="Times New Roman" panose="02020603050405020304" pitchFamily="18" charset="0"/>
              </a:rPr>
              <a:t>Đặc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điểm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chung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hình</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845ED6E-C378-439E-B859-66A14001D905}"/>
              </a:ext>
            </a:extLst>
          </p:cNvPr>
          <p:cNvSpPr txBox="1"/>
          <p:nvPr/>
        </p:nvSpPr>
        <p:spPr>
          <a:xfrm>
            <a:off x="584200" y="1371600"/>
            <a:ext cx="6781799" cy="5509200"/>
          </a:xfrm>
          <a:prstGeom prst="rect">
            <a:avLst/>
          </a:prstGeom>
          <a:noFill/>
        </p:spPr>
        <p:txBody>
          <a:bodyPr wrap="square">
            <a:spAutoFit/>
          </a:bodyPr>
          <a:lstStyle/>
          <a:p>
            <a:pPr algn="just"/>
            <a:r>
              <a:rPr lang="en-US" sz="3200" dirty="0">
                <a:solidFill>
                  <a:srgbClr val="0D30DD"/>
                </a:solidFill>
                <a:effectLst/>
                <a:latin typeface="Times New Roman" panose="02020603050405020304" pitchFamily="18" charset="0"/>
                <a:ea typeface="Times New Roman" panose="02020603050405020304" pitchFamily="18" charset="0"/>
              </a:rPr>
              <a:t>* Quan </a:t>
            </a:r>
            <a:r>
              <a:rPr lang="en-US" sz="3200" dirty="0" err="1">
                <a:solidFill>
                  <a:srgbClr val="0D30DD"/>
                </a:solidFill>
                <a:effectLst/>
                <a:latin typeface="Times New Roman" panose="02020603050405020304" pitchFamily="18" charset="0"/>
                <a:ea typeface="Times New Roman" panose="02020603050405020304" pitchFamily="18" charset="0"/>
              </a:rPr>
              <a:t>sát</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hình</a:t>
            </a:r>
            <a:r>
              <a:rPr lang="en-US" sz="3200" dirty="0">
                <a:solidFill>
                  <a:srgbClr val="0D30DD"/>
                </a:solidFill>
                <a:effectLst/>
                <a:latin typeface="Times New Roman" panose="02020603050405020304" pitchFamily="18" charset="0"/>
                <a:ea typeface="Times New Roman" panose="02020603050405020304" pitchFamily="18" charset="0"/>
              </a:rPr>
              <a:t> 2.1, 2.2 2.3, 2.4 SGK </a:t>
            </a:r>
            <a:r>
              <a:rPr lang="en-US" sz="3200" dirty="0" err="1">
                <a:solidFill>
                  <a:srgbClr val="0D30DD"/>
                </a:solidFill>
                <a:effectLst/>
                <a:latin typeface="Times New Roman" panose="02020603050405020304" pitchFamily="18" charset="0"/>
                <a:ea typeface="Times New Roman" panose="02020603050405020304" pitchFamily="18" charset="0"/>
              </a:rPr>
              <a:t>hoặc</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Atlat</a:t>
            </a:r>
            <a:r>
              <a:rPr lang="en-US" sz="3200" dirty="0">
                <a:solidFill>
                  <a:srgbClr val="0D30DD"/>
                </a:solidFill>
                <a:effectLst/>
                <a:latin typeface="Times New Roman" panose="02020603050405020304" pitchFamily="18" charset="0"/>
                <a:ea typeface="Times New Roman" panose="02020603050405020304" pitchFamily="18" charset="0"/>
              </a:rPr>
              <a:t> ĐLVN </a:t>
            </a:r>
            <a:r>
              <a:rPr lang="en-US" sz="3200" dirty="0" err="1">
                <a:solidFill>
                  <a:srgbClr val="0D30DD"/>
                </a:solidFill>
                <a:effectLst/>
                <a:latin typeface="Times New Roman" panose="02020603050405020304" pitchFamily="18" charset="0"/>
                <a:ea typeface="Times New Roman" panose="02020603050405020304" pitchFamily="18" charset="0"/>
              </a:rPr>
              <a:t>và</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thông</a:t>
            </a:r>
            <a:r>
              <a:rPr lang="en-US" sz="3200" dirty="0">
                <a:solidFill>
                  <a:srgbClr val="0D30DD"/>
                </a:solidFill>
                <a:effectLst/>
                <a:latin typeface="Times New Roman" panose="02020603050405020304" pitchFamily="18" charset="0"/>
                <a:ea typeface="Times New Roman" panose="02020603050405020304" pitchFamily="18" charset="0"/>
              </a:rPr>
              <a:t> tin </a:t>
            </a:r>
            <a:r>
              <a:rPr lang="en-US" sz="3200" dirty="0" err="1">
                <a:solidFill>
                  <a:srgbClr val="0D30DD"/>
                </a:solidFill>
                <a:effectLst/>
                <a:latin typeface="Times New Roman" panose="02020603050405020304" pitchFamily="18" charset="0"/>
                <a:ea typeface="Times New Roman" panose="02020603050405020304" pitchFamily="18" charset="0"/>
              </a:rPr>
              <a:t>trong</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bài</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em</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hãy</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trình</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bày</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một</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trong</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những</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đặc</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điểm</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chủ</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yếu</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của</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địa</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hình</a:t>
            </a:r>
            <a:r>
              <a:rPr lang="en-US" sz="3200" dirty="0">
                <a:solidFill>
                  <a:srgbClr val="0D30DD"/>
                </a:solidFill>
                <a:effectLst/>
                <a:latin typeface="Times New Roman" panose="02020603050405020304" pitchFamily="18" charset="0"/>
                <a:ea typeface="Times New Roman" panose="02020603050405020304" pitchFamily="18" charset="0"/>
              </a:rPr>
              <a:t> </a:t>
            </a:r>
            <a:r>
              <a:rPr lang="en-US" sz="3200" dirty="0" err="1">
                <a:solidFill>
                  <a:srgbClr val="0D30DD"/>
                </a:solidFill>
                <a:effectLst/>
                <a:latin typeface="Times New Roman" panose="02020603050405020304" pitchFamily="18" charset="0"/>
                <a:ea typeface="Times New Roman" panose="02020603050405020304" pitchFamily="18" charset="0"/>
              </a:rPr>
              <a:t>Việt</a:t>
            </a:r>
            <a:r>
              <a:rPr lang="en-US" sz="3200" dirty="0">
                <a:solidFill>
                  <a:srgbClr val="0D30DD"/>
                </a:solidFill>
                <a:effectLst/>
                <a:latin typeface="Times New Roman" panose="02020603050405020304" pitchFamily="18" charset="0"/>
                <a:ea typeface="Times New Roman" panose="02020603050405020304" pitchFamily="18" charset="0"/>
              </a:rPr>
              <a:t> Nam. (</a:t>
            </a:r>
            <a:r>
              <a:rPr lang="en-US" sz="3200" dirty="0" err="1">
                <a:solidFill>
                  <a:srgbClr val="FF0000"/>
                </a:solidFill>
                <a:effectLst/>
                <a:latin typeface="Times New Roman" panose="02020603050405020304" pitchFamily="18" charset="0"/>
                <a:ea typeface="Times New Roman" panose="02020603050405020304" pitchFamily="18" charset="0"/>
              </a:rPr>
              <a:t>trình</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bày</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đặc</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điểm</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địa</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hình</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phần</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lớn</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là</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đồi</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núi</a:t>
            </a:r>
            <a:r>
              <a:rPr lang="en-US" sz="3200" dirty="0">
                <a:solidFill>
                  <a:srgbClr val="FF0000"/>
                </a:solidFill>
                <a:effectLst/>
                <a:latin typeface="Times New Roman" panose="02020603050405020304" pitchFamily="18" charset="0"/>
                <a:ea typeface="Times New Roman" panose="02020603050405020304" pitchFamily="18" charset="0"/>
              </a:rPr>
              <a:t>: S </a:t>
            </a:r>
            <a:r>
              <a:rPr lang="en-US" sz="3200" dirty="0" err="1">
                <a:solidFill>
                  <a:srgbClr val="FF0000"/>
                </a:solidFill>
                <a:effectLst/>
                <a:latin typeface="Times New Roman" panose="02020603050405020304" pitchFamily="18" charset="0"/>
                <a:ea typeface="Times New Roman" panose="02020603050405020304" pitchFamily="18" charset="0"/>
              </a:rPr>
              <a:t>đồi</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núi</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hướng</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nghiêng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hướng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núi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xác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định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dãy</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núi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có</a:t>
            </a:r>
            <a:r>
              <a:rPr lang="en-US" sz="3200" dirty="0">
                <a:solidFill>
                  <a:srgbClr val="FF0000"/>
                </a:solidFill>
                <a:latin typeface="Times New Roman" panose="02020603050405020304" pitchFamily="18" charset="0"/>
                <a:ea typeface="Times New Roman" panose="02020603050405020304" pitchFamily="18" charset="0"/>
              </a:rPr>
              <a:t> 2 </a:t>
            </a:r>
            <a:r>
              <a:rPr lang="en-US" sz="3200" dirty="0" err="1">
                <a:solidFill>
                  <a:srgbClr val="FF0000"/>
                </a:solidFill>
                <a:latin typeface="Times New Roman" panose="02020603050405020304" pitchFamily="18" charset="0"/>
                <a:ea typeface="Times New Roman" panose="02020603050405020304" pitchFamily="18" charset="0"/>
              </a:rPr>
              <a:t>hướng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chính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đó</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xác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định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một</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số</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đỉnh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núi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trên</a:t>
            </a:r>
            <a:r>
              <a:rPr lang="en-US" sz="3200" dirty="0">
                <a:solidFill>
                  <a:srgbClr val="FF0000"/>
                </a:solidFill>
                <a:latin typeface="Times New Roman" panose="02020603050405020304" pitchFamily="18" charset="0"/>
                <a:ea typeface="Times New Roman" panose="02020603050405020304" pitchFamily="18" charset="0"/>
              </a:rPr>
              <a:t> 2000m. S </a:t>
            </a:r>
            <a:r>
              <a:rPr lang="en-US" sz="3200" dirty="0" err="1">
                <a:solidFill>
                  <a:srgbClr val="FF0000"/>
                </a:solidFill>
                <a:latin typeface="Times New Roman" panose="02020603050405020304" pitchFamily="18" charset="0"/>
                <a:ea typeface="Times New Roman" panose="02020603050405020304" pitchFamily="18" charset="0"/>
              </a:rPr>
              <a:t>đồng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bằng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phân</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loại</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đồng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bằng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xác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định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định</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các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dạng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đồng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bằng</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đó</a:t>
            </a:r>
            <a:r>
              <a:rPr lang="en-US" sz="3200" dirty="0">
                <a:solidFill>
                  <a:srgbClr val="0D30DD"/>
                </a:solidFill>
                <a:effectLst/>
                <a:latin typeface="Times New Roman" panose="02020603050405020304" pitchFamily="18" charset="0"/>
                <a:ea typeface="Times New Roman" panose="02020603050405020304" pitchFamily="18" charset="0"/>
              </a:rPr>
              <a:t>)</a:t>
            </a:r>
          </a:p>
        </p:txBody>
      </p:sp>
      <p:pic>
        <p:nvPicPr>
          <p:cNvPr id="11" name="Picture 10">
            <a:extLst>
              <a:ext uri="{FF2B5EF4-FFF2-40B4-BE49-F238E27FC236}">
                <a16:creationId xmlns:a16="http://schemas.microsoft.com/office/drawing/2014/main" id="{203E3E6C-ABFE-4DED-8FBE-2069DF446CDC}"/>
              </a:ext>
            </a:extLst>
          </p:cNvPr>
          <p:cNvPicPr>
            <a:picLocks noChangeAspect="1"/>
          </p:cNvPicPr>
          <p:nvPr/>
        </p:nvPicPr>
        <p:blipFill>
          <a:blip r:embed="rId2"/>
          <a:stretch>
            <a:fillRect/>
          </a:stretch>
        </p:blipFill>
        <p:spPr>
          <a:xfrm>
            <a:off x="7747000" y="-4011"/>
            <a:ext cx="6070600" cy="7772400"/>
          </a:xfrm>
          <a:prstGeom prst="rect">
            <a:avLst/>
          </a:prstGeom>
        </p:spPr>
      </p:pic>
    </p:spTree>
    <p:extLst>
      <p:ext uri="{BB962C8B-B14F-4D97-AF65-F5344CB8AC3E}">
        <p14:creationId xmlns:p14="http://schemas.microsoft.com/office/powerpoint/2010/main" val="138465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outVertical)">
                                      <p:cBhvr>
                                        <p:cTn id="41" dur="1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C0EE5C4-100E-4DFB-AB22-E360E1202F92}"/>
              </a:ext>
            </a:extLst>
          </p:cNvPr>
          <p:cNvSpPr txBox="1"/>
          <p:nvPr/>
        </p:nvSpPr>
        <p:spPr>
          <a:xfrm>
            <a:off x="736600" y="1143000"/>
            <a:ext cx="12039600" cy="4031873"/>
          </a:xfrm>
          <a:prstGeom prst="rect">
            <a:avLst/>
          </a:prstGeom>
          <a:noFill/>
        </p:spPr>
        <p:txBody>
          <a:bodyPr wrap="square">
            <a:spAutoFit/>
          </a:bodyPr>
          <a:lstStyle/>
          <a:p>
            <a:pPr algn="just"/>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Đồi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chiếm</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khoảng</a:t>
            </a:r>
            <a:r>
              <a:rPr lang="en-US" sz="3200" b="1" dirty="0">
                <a:effectLst/>
                <a:latin typeface="Times New Roman" panose="02020603050405020304" pitchFamily="18" charset="0"/>
                <a:ea typeface="Times New Roman" panose="02020603050405020304" pitchFamily="18" charset="0"/>
              </a:rPr>
              <a:t> ¾ </a:t>
            </a:r>
            <a:r>
              <a:rPr lang="en-US" sz="3200" b="1" dirty="0" err="1">
                <a:effectLst/>
                <a:latin typeface="Times New Roman" panose="02020603050405020304" pitchFamily="18" charset="0"/>
                <a:ea typeface="Times New Roman" panose="02020603050405020304" pitchFamily="18" charset="0"/>
              </a:rPr>
              <a:t>diện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tích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lãnh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thổ</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kéo</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dài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Tây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Bắc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xuống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Đông</a:t>
            </a:r>
            <a:r>
              <a:rPr lang="en-US" sz="3200" b="1" dirty="0">
                <a:latin typeface="Times New Roman" panose="02020603050405020304" pitchFamily="18" charset="0"/>
                <a:ea typeface="Times New Roman" panose="02020603050405020304" pitchFamily="18" charset="0"/>
              </a:rPr>
              <a:t> Nam.</a:t>
            </a:r>
          </a:p>
          <a:p>
            <a:pPr algn="just"/>
            <a:r>
              <a:rPr lang="en-US" sz="3200" b="1" dirty="0">
                <a:latin typeface="Times New Roman" panose="02020603050405020304" pitchFamily="18" charset="0"/>
                <a:ea typeface="Times New Roman" panose="02020603050405020304" pitchFamily="18" charset="0"/>
              </a:rPr>
              <a:t>+</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Hướng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TB-ĐN </a:t>
            </a:r>
            <a:r>
              <a:rPr lang="en-US" sz="3200" b="1" dirty="0" err="1">
                <a:effectLst/>
                <a:latin typeface="Times New Roman" panose="02020603050405020304" pitchFamily="18" charset="0"/>
                <a:ea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vòng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cung</a:t>
            </a:r>
            <a:r>
              <a:rPr lang="en-US" sz="3200" b="1" dirty="0">
                <a:effectLst/>
                <a:latin typeface="Times New Roman" panose="02020603050405020304" pitchFamily="18" charset="0"/>
                <a:ea typeface="Times New Roman" panose="02020603050405020304" pitchFamily="18" charset="0"/>
              </a:rPr>
              <a:t>.</a:t>
            </a:r>
          </a:p>
          <a:p>
            <a:pPr algn="just"/>
            <a:r>
              <a:rPr lang="en-US" sz="3200" b="1" dirty="0">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Chủ</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yếu</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đồi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thấp</a:t>
            </a:r>
            <a:r>
              <a:rPr lang="en-US" sz="3200" b="1" dirty="0">
                <a:effectLst/>
                <a:latin typeface="Times New Roman" panose="02020603050405020304" pitchFamily="18" charset="0"/>
                <a:ea typeface="Times New Roman" panose="02020603050405020304" pitchFamily="18" charset="0"/>
              </a:rPr>
              <a:t> &lt;1000m </a:t>
            </a:r>
            <a:r>
              <a:rPr lang="en-US" sz="3200" b="1" dirty="0" err="1">
                <a:effectLst/>
                <a:latin typeface="Times New Roman" panose="02020603050405020304" pitchFamily="18" charset="0"/>
                <a:ea typeface="Times New Roman" panose="02020603050405020304" pitchFamily="18" charset="0"/>
              </a:rPr>
              <a:t>chiếm</a:t>
            </a:r>
            <a:r>
              <a:rPr lang="en-US" sz="3200" b="1" dirty="0">
                <a:effectLst/>
                <a:latin typeface="Times New Roman" panose="02020603050405020304" pitchFamily="18" charset="0"/>
                <a:ea typeface="Times New Roman" panose="02020603050405020304" pitchFamily="18" charset="0"/>
              </a:rPr>
              <a:t> 85%, </a:t>
            </a:r>
            <a:r>
              <a:rPr lang="en-US" sz="3200" b="1" dirty="0" err="1">
                <a:effectLst/>
                <a:latin typeface="Times New Roman" panose="02020603050405020304" pitchFamily="18" charset="0"/>
                <a:ea typeface="Times New Roman" panose="02020603050405020304" pitchFamily="18" charset="0"/>
              </a:rPr>
              <a:t>núi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trên</a:t>
            </a:r>
            <a:r>
              <a:rPr lang="en-US" sz="3200" b="1" dirty="0">
                <a:effectLst/>
                <a:latin typeface="Times New Roman" panose="02020603050405020304" pitchFamily="18" charset="0"/>
                <a:ea typeface="Times New Roman" panose="02020603050405020304" pitchFamily="18" charset="0"/>
              </a:rPr>
              <a:t> 1000m </a:t>
            </a:r>
            <a:r>
              <a:rPr lang="en-US" sz="3200" b="1" dirty="0" err="1">
                <a:effectLst/>
                <a:latin typeface="Times New Roman" panose="02020603050405020304" pitchFamily="18" charset="0"/>
                <a:ea typeface="Times New Roman" panose="02020603050405020304" pitchFamily="18" charset="0"/>
              </a:rPr>
              <a:t>chiếm</a:t>
            </a:r>
            <a:r>
              <a:rPr lang="en-US" sz="3200" b="1" dirty="0">
                <a:effectLst/>
                <a:latin typeface="Times New Roman" panose="02020603050405020304" pitchFamily="18" charset="0"/>
                <a:ea typeface="Times New Roman" panose="02020603050405020304" pitchFamily="18" charset="0"/>
              </a:rPr>
              <a:t> 1% </a:t>
            </a:r>
            <a:r>
              <a:rPr lang="en-US" sz="3200" b="1" dirty="0" err="1">
                <a:effectLst/>
                <a:latin typeface="Times New Roman" panose="02020603050405020304" pitchFamily="18" charset="0"/>
                <a:ea typeface="Times New Roman" panose="02020603050405020304" pitchFamily="18" charset="0"/>
              </a:rPr>
              <a:t>diện</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tích</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cả</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nước</a:t>
            </a:r>
            <a:r>
              <a:rPr lang="en-US" sz="3200" b="1" dirty="0">
                <a:effectLst/>
                <a:latin typeface="Times New Roman" panose="02020603050405020304" pitchFamily="18" charset="0"/>
                <a:ea typeface="Times New Roman" panose="02020603050405020304" pitchFamily="18" charset="0"/>
              </a:rPr>
              <a:t>.</a:t>
            </a:r>
          </a:p>
          <a:p>
            <a:pPr algn="just"/>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Đồng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bằng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chiếm</a:t>
            </a:r>
            <a:r>
              <a:rPr lang="en-US" sz="3200" b="1" dirty="0">
                <a:latin typeface="Times New Roman" panose="02020603050405020304" pitchFamily="18" charset="0"/>
                <a:ea typeface="Times New Roman" panose="02020603050405020304" pitchFamily="18" charset="0"/>
              </a:rPr>
              <a:t> ¼ </a:t>
            </a:r>
            <a:r>
              <a:rPr lang="en-US" sz="3200" b="1" dirty="0" err="1">
                <a:latin typeface="Times New Roman" panose="02020603050405020304" pitchFamily="18" charset="0"/>
                <a:ea typeface="Times New Roman" panose="02020603050405020304" pitchFamily="18" charset="0"/>
              </a:rPr>
              <a:t>diện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tích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đất</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liền</a:t>
            </a:r>
            <a:r>
              <a:rPr lang="en-US" sz="3200" b="1" dirty="0">
                <a:latin typeface="Times New Roman" panose="02020603050405020304" pitchFamily="18" charset="0"/>
                <a:ea typeface="Times New Roman" panose="02020603050405020304" pitchFamily="18" charset="0"/>
              </a:rPr>
              <a:t>, bao </a:t>
            </a:r>
            <a:r>
              <a:rPr lang="en-US" sz="3200" b="1" dirty="0" err="1">
                <a:latin typeface="Times New Roman" panose="02020603050405020304" pitchFamily="18" charset="0"/>
                <a:ea typeface="Times New Roman" panose="02020603050405020304" pitchFamily="18" charset="0"/>
              </a:rPr>
              <a:t>gồm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đồng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bằng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châu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thổ</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đồng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bằng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ven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biển</a:t>
            </a:r>
            <a:r>
              <a:rPr lang="en-US" sz="3200" b="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a:p>
            <a:pPr algn="just"/>
            <a:endParaRPr lang="en-US" sz="3200" b="1" dirty="0">
              <a:effectLst/>
              <a:latin typeface="Times New Roman" panose="02020603050405020304" pitchFamily="18" charset="0"/>
              <a:ea typeface="Times New Roman" panose="02020603050405020304" pitchFamily="18" charset="0"/>
            </a:endParaRPr>
          </a:p>
        </p:txBody>
      </p:sp>
      <p:sp>
        <p:nvSpPr>
          <p:cNvPr id="2" name="Title 1">
            <a:extLst>
              <a:ext uri="{FF2B5EF4-FFF2-40B4-BE49-F238E27FC236}">
                <a16:creationId xmlns:a16="http://schemas.microsoft.com/office/drawing/2014/main" id="{8E779238-FFE1-BB1B-FBC9-326F6F522626}"/>
              </a:ext>
            </a:extLst>
          </p:cNvPr>
          <p:cNvSpPr txBox="1">
            <a:spLocks/>
          </p:cNvSpPr>
          <p:nvPr/>
        </p:nvSpPr>
        <p:spPr>
          <a:xfrm>
            <a:off x="584200" y="248948"/>
            <a:ext cx="6013697" cy="741651"/>
          </a:xfrm>
          <a:prstGeom prst="rect">
            <a:avLst/>
          </a:prstGeom>
        </p:spPr>
        <p:txBody>
          <a:bodyPr vert="horz" lIns="75438" tIns="37719" rIns="75438" bIns="37719"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FF0000"/>
                </a:solidFill>
                <a:latin typeface="Times New Roman" panose="02020603050405020304" pitchFamily="18" charset="0"/>
                <a:cs typeface="Times New Roman" panose="02020603050405020304" pitchFamily="18" charset="0"/>
              </a:rPr>
              <a:t>1. </a:t>
            </a:r>
            <a:r>
              <a:rPr lang="en-US" sz="3200" b="1" dirty="0" err="1">
                <a:solidFill>
                  <a:srgbClr val="FF0000"/>
                </a:solidFill>
                <a:latin typeface="Times New Roman" panose="02020603050405020304" pitchFamily="18" charset="0"/>
                <a:cs typeface="Times New Roman" panose="02020603050405020304" pitchFamily="18" charset="0"/>
              </a:rPr>
              <a:t>Đặc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điểm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09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8329</TotalTime>
  <Words>3008</Words>
  <Application>Microsoft Office PowerPoint</Application>
  <PresentationFormat>Custom</PresentationFormat>
  <Paragraphs>398</Paragraphs>
  <Slides>46</Slides>
  <Notes>5</Notes>
  <HiddenSlides>0</HiddenSlides>
  <MMClips>7</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46</vt:i4>
      </vt:variant>
    </vt:vector>
  </HeadingPairs>
  <TitlesOfParts>
    <vt:vector size="53" baseType="lpstr">
      <vt:lpstr>Arial</vt:lpstr>
      <vt:lpstr>Calibri</vt:lpstr>
      <vt:lpstr>Cambria</vt:lpstr>
      <vt:lpstr>DokChampa</vt:lpstr>
      <vt:lpstr>Times New Roman</vt:lpstr>
      <vt:lpstr>Office Theme</vt:lpstr>
      <vt:lpstr>Default Design</vt:lpstr>
      <vt:lpstr>PowerPoint Presentation</vt:lpstr>
      <vt:lpstr>KIỂM TRA BÀI CŨ</vt:lpstr>
      <vt:lpstr>PowerPoint Presentation</vt:lpstr>
      <vt:lpstr>PowerPoint Presentation</vt:lpstr>
      <vt:lpstr>ĐẶC ĐIỂM ĐỊA HÌNH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532</cp:revision>
  <dcterms:created xsi:type="dcterms:W3CDTF">2016-02-15T14:28:12Z</dcterms:created>
  <dcterms:modified xsi:type="dcterms:W3CDTF">2024-10-04T09:12:05Z</dcterms:modified>
</cp:coreProperties>
</file>