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3"/>
  </p:notesMasterIdLst>
  <p:sldIdLst>
    <p:sldId id="257" r:id="rId3"/>
    <p:sldId id="258" r:id="rId4"/>
    <p:sldId id="260" r:id="rId5"/>
    <p:sldId id="298" r:id="rId6"/>
    <p:sldId id="387" r:id="rId7"/>
    <p:sldId id="266" r:id="rId8"/>
    <p:sldId id="405" r:id="rId9"/>
    <p:sldId id="393" r:id="rId10"/>
    <p:sldId id="394" r:id="rId11"/>
    <p:sldId id="404" r:id="rId12"/>
    <p:sldId id="388" r:id="rId13"/>
    <p:sldId id="395" r:id="rId14"/>
    <p:sldId id="396" r:id="rId15"/>
    <p:sldId id="389" r:id="rId16"/>
    <p:sldId id="397" r:id="rId17"/>
    <p:sldId id="398" r:id="rId18"/>
    <p:sldId id="399" r:id="rId19"/>
    <p:sldId id="400" r:id="rId20"/>
    <p:sldId id="292" r:id="rId21"/>
    <p:sldId id="277" r:id="rId22"/>
    <p:sldId id="390" r:id="rId23"/>
    <p:sldId id="391" r:id="rId24"/>
    <p:sldId id="392" r:id="rId25"/>
    <p:sldId id="285" r:id="rId26"/>
    <p:sldId id="334" r:id="rId27"/>
    <p:sldId id="295" r:id="rId28"/>
    <p:sldId id="293" r:id="rId29"/>
    <p:sldId id="401" r:id="rId30"/>
    <p:sldId id="402" r:id="rId31"/>
    <p:sldId id="403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0066"/>
    <a:srgbClr val="009900"/>
    <a:srgbClr val="00CC66"/>
    <a:srgbClr val="512274"/>
    <a:srgbClr val="34164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4704" autoAdjust="0"/>
  </p:normalViewPr>
  <p:slideViewPr>
    <p:cSldViewPr snapToGrid="0">
      <p:cViewPr varScale="1">
        <p:scale>
          <a:sx n="82" d="100"/>
          <a:sy n="82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3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95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97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1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4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92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55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9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chai…</a:t>
            </a: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13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86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3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4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5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3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98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Cây cầu vượt biển dài nhất thế giới Trung Quốc nối Hồng Kông – Chu Hải – Ma Cao: hơn 55 km.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Xa lộ dài nhất thế giới (con đường ô tô) Liên Mỹ kết hợp 17 quốc gia với chiều dài 48000 km.  Vạn lí trường thành dài 21196km.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143DC-6756-48B4-8F70-4529073C35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F61A69-B6BF-46D2-B6C6-01006657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0EA5E0-EA33-49E8-9107-822F39DF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52F91-261C-4FF2-91B5-FBD7498F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C083FA-CE2B-40B0-B091-5AD493ED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6D68D-8614-4748-881C-39842A82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7373"/>
      </p:ext>
    </p:extLst>
  </p:cSld>
  <p:clrMapOvr>
    <a:masterClrMapping/>
  </p:clrMapOvr>
  <p:transition spd="slow" advClick="0" advTm="2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3" Type="http://schemas.openxmlformats.org/officeDocument/2006/relationships/tags" Target="../tags/tag4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6.png"/><Relationship Id="rId42" Type="http://schemas.microsoft.com/office/2007/relationships/hdphoto" Target="../media/hdphoto2.wdp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microsoft.com/office/2007/relationships/hdphoto" Target="../media/hdphoto1.wdp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audio" Target="../media/media1.mp3"/><Relationship Id="rId29" Type="http://schemas.openxmlformats.org/officeDocument/2006/relationships/image" Target="../media/image11.png"/><Relationship Id="rId41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4.GIF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audio" Target="../media/audio1.wav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tags" Target="../tags/tag11.xml"/><Relationship Id="rId19" Type="http://schemas.microsoft.com/office/2007/relationships/media" Target="../media/media1.mp3"/><Relationship Id="rId31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3" y="2755976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7344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020959" y="2839828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4" y="-4095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2328" y="942109"/>
            <a:ext cx="678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CÁC PHÉP ĐO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1592" y="1868930"/>
            <a:ext cx="513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ĐO ĐỘ DÀI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ÌM HIỂU] Cấu trúc phân tử nướ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4" l="0" r="99889">
                        <a14:foregroundMark x1="53889" y1="74848" x2="53889" y2="7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152" y="2285128"/>
            <a:ext cx="2623848" cy="19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quy ước chung trong cách gọi tên các hành tinh trong Hệ Mặt Trờ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0" b="9684"/>
          <a:stretch/>
        </p:blipFill>
        <p:spPr bwMode="auto">
          <a:xfrm>
            <a:off x="2695000" y="635948"/>
            <a:ext cx="9497000" cy="48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65733"/>
      </p:ext>
    </p:extLst>
  </p:cSld>
  <p:clrMapOvr>
    <a:masterClrMapping/>
  </p:clrMapOvr>
  <p:transition spd="slow" advClick="0" advTm="2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188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HỌC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2624519"/>
            <a:ext cx="11476332" cy="373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……………………………………..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……..…………………..chia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ĐCNN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281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PHIẾU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3898440"/>
            <a:ext cx="111299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412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2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17767"/>
              </p:ext>
            </p:extLst>
          </p:nvPr>
        </p:nvGraphicFramePr>
        <p:xfrm>
          <a:off x="1714788" y="2435180"/>
          <a:ext cx="8892251" cy="2688610"/>
        </p:xfrm>
        <a:graphic>
          <a:graphicData uri="http://schemas.openxmlformats.org/drawingml/2006/table">
            <a:tbl>
              <a:tblPr/>
              <a:tblGrid>
                <a:gridCol w="2294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8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102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203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4305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GHĐ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ĐCNN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cm=1mm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084" y="914393"/>
            <a:ext cx="1088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3: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4.3; 4.4; 4.5; 4.6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2237832"/>
            <a:ext cx="4765963" cy="19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4415414"/>
            <a:ext cx="4765964" cy="244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5347855" y="2120882"/>
            <a:ext cx="3990110" cy="2090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9498012" y="2258291"/>
            <a:ext cx="2389188" cy="195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7" y="4516582"/>
            <a:ext cx="6227763" cy="2341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5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1543" y="1843314"/>
          <a:ext cx="113792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4.3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5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2627082"/>
            <a:ext cx="7053943" cy="34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5371" y="130629"/>
            <a:ext cx="99422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82171" y="1086729"/>
          <a:ext cx="10768011" cy="576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91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4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" y="1556773"/>
            <a:ext cx="6128205" cy="14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969276" y="3233806"/>
            <a:ext cx="5895981" cy="158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853164" y="4949676"/>
            <a:ext cx="2035175" cy="160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8" y="4946948"/>
            <a:ext cx="3838575" cy="1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5371" y="130629"/>
            <a:ext cx="994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3: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9599" y="1973925"/>
          <a:ext cx="10943772" cy="4537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6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78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85382">
                <a:tc rowSpan="2"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Tên dụng cụ đo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GHĐ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ĐCNN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1: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2: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3: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5455">
                <a:tc>
                  <a:txBody>
                    <a:bodyPr/>
                    <a:lstStyle/>
                    <a:p>
                      <a:pPr marL="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503">
                <a:tc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202949" y="2198237"/>
          <a:ext cx="8286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3" imgW="825500" imgH="419100" progId="">
                  <p:embed/>
                </p:oleObj>
              </mc:Choice>
              <mc:Fallback>
                <p:oleObj r:id="rId3" imgW="825500" imgH="41910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2949" y="2198237"/>
                        <a:ext cx="8286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5371" y="130629"/>
            <a:ext cx="10551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3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14487"/>
              </p:ext>
            </p:extLst>
          </p:nvPr>
        </p:nvGraphicFramePr>
        <p:xfrm>
          <a:off x="1648653" y="2096085"/>
          <a:ext cx="9591433" cy="3390314"/>
        </p:xfrm>
        <a:graphic>
          <a:graphicData uri="http://schemas.openxmlformats.org/drawingml/2006/table">
            <a:tbl>
              <a:tblPr/>
              <a:tblGrid>
                <a:gridCol w="2209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9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789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158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nhưng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367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thao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554182" y="3696045"/>
            <a:ext cx="255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THƯỚC ĐO PHÙ HỢP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3518" y="1724208"/>
            <a:ext cx="282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ƯỚC LƯỢNG ĐỘ DÀI CẦN ĐO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188732" y="4761758"/>
            <a:ext cx="3013054" cy="94296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64455" y="1540881"/>
            <a:ext cx="1731274" cy="1710088"/>
            <a:chOff x="4281488" y="1830388"/>
            <a:chExt cx="1816100" cy="1793875"/>
          </a:xfrm>
        </p:grpSpPr>
        <p:sp>
          <p:nvSpPr>
            <p:cNvPr id="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982941" y="1333551"/>
            <a:ext cx="2011245" cy="1354451"/>
            <a:chOff x="5349876" y="1612900"/>
            <a:chExt cx="2109788" cy="1420813"/>
          </a:xfrm>
          <a:solidFill>
            <a:schemeClr val="accent6">
              <a:lumMod val="75000"/>
            </a:schemeClr>
          </a:solidFill>
        </p:grpSpPr>
        <p:sp>
          <p:nvSpPr>
            <p:cNvPr id="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72347" y="3856309"/>
            <a:ext cx="2194360" cy="939792"/>
            <a:chOff x="5338763" y="4259263"/>
            <a:chExt cx="2301875" cy="985838"/>
          </a:xfrm>
        </p:grpSpPr>
        <p:sp>
          <p:nvSpPr>
            <p:cNvPr id="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100000">
                  <a:schemeClr val="accent3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70510" y="2698595"/>
            <a:ext cx="1374123" cy="2061185"/>
            <a:chOff x="4287838" y="3044825"/>
            <a:chExt cx="1441450" cy="2162175"/>
          </a:xfrm>
        </p:grpSpPr>
        <p:sp>
          <p:nvSpPr>
            <p:cNvPr id="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91873" y="1899545"/>
            <a:ext cx="1032106" cy="2215546"/>
            <a:chOff x="6827838" y="2206625"/>
            <a:chExt cx="1082675" cy="2324100"/>
          </a:xfrm>
          <a:solidFill>
            <a:srgbClr val="0070C0"/>
          </a:solidFill>
        </p:grpSpPr>
        <p:sp>
          <p:nvSpPr>
            <p:cNvPr id="1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577313" y="18119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88330" y="328523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561048" y="315689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181305" y="177785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10786" y="398674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32"/>
          <p:cNvSpPr txBox="1"/>
          <p:nvPr/>
        </p:nvSpPr>
        <p:spPr>
          <a:xfrm>
            <a:off x="8203066" y="1544323"/>
            <a:ext cx="271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GHI KẾT QUẢ MỖI LẦN ĐO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文本框 32"/>
          <p:cNvSpPr txBox="1"/>
          <p:nvPr/>
        </p:nvSpPr>
        <p:spPr>
          <a:xfrm>
            <a:off x="8164233" y="2797412"/>
            <a:ext cx="34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MẮT ĐÚNG CÁCH, ĐỌC KẾT QUẢ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8" name="文本框 32"/>
          <p:cNvSpPr txBox="1"/>
          <p:nvPr/>
        </p:nvSpPr>
        <p:spPr>
          <a:xfrm>
            <a:off x="8283844" y="4236132"/>
            <a:ext cx="282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THƯỚC ĐO ĐÚNG </a:t>
            </a:r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CÁCH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" y="878093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1" grpId="0" animBg="1"/>
      <p:bldP spid="43" grpId="0"/>
      <p:bldP spid="45" grpId="0"/>
      <p:bldP spid="47" grpId="0"/>
      <p:bldP spid="49" grpId="0"/>
      <p:bldP spid="51" grpId="0"/>
      <p:bldP spid="55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2600929" y="5767642"/>
            <a:ext cx="682388" cy="682388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87" name="任意多边形 86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346949" y="4596105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1" name="任意多边形 90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221686" y="4959014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5" name="任意多边形 94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85826" y="5251464"/>
            <a:ext cx="800566" cy="704195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9" name="任意多边形 98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5" name="椭圆 134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椭圆 135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椭圆 136"/>
          <p:cNvSpPr>
            <a:spLocks noChangeAspect="1"/>
          </p:cNvSpPr>
          <p:nvPr/>
        </p:nvSpPr>
        <p:spPr>
          <a:xfrm>
            <a:off x="1488708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任意多边形 137"/>
          <p:cNvSpPr/>
          <p:nvPr/>
        </p:nvSpPr>
        <p:spPr>
          <a:xfrm>
            <a:off x="2037911" y="3961824"/>
            <a:ext cx="320769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椭圆 138"/>
          <p:cNvSpPr>
            <a:spLocks noChangeAspect="1"/>
          </p:cNvSpPr>
          <p:nvPr/>
        </p:nvSpPr>
        <p:spPr>
          <a:xfrm>
            <a:off x="1635212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831865" y="4111882"/>
            <a:ext cx="859817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2772218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2" name="椭圆 141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椭圆 142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椭圆 143"/>
          <p:cNvSpPr>
            <a:spLocks noChangeAspect="1"/>
          </p:cNvSpPr>
          <p:nvPr/>
        </p:nvSpPr>
        <p:spPr>
          <a:xfrm>
            <a:off x="5997832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任意多边形 144"/>
          <p:cNvSpPr/>
          <p:nvPr/>
        </p:nvSpPr>
        <p:spPr>
          <a:xfrm>
            <a:off x="6620300" y="3961824"/>
            <a:ext cx="3666700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椭圆 145"/>
          <p:cNvSpPr>
            <a:spLocks noChangeAspect="1"/>
          </p:cNvSpPr>
          <p:nvPr/>
        </p:nvSpPr>
        <p:spPr>
          <a:xfrm>
            <a:off x="6144336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341807" y="4111882"/>
            <a:ext cx="841011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7281342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9" name="椭圆 148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椭圆 149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椭圆 150"/>
          <p:cNvSpPr>
            <a:spLocks noChangeAspect="1"/>
          </p:cNvSpPr>
          <p:nvPr/>
        </p:nvSpPr>
        <p:spPr>
          <a:xfrm>
            <a:off x="1488708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任意多边形 151"/>
          <p:cNvSpPr/>
          <p:nvPr/>
        </p:nvSpPr>
        <p:spPr>
          <a:xfrm>
            <a:off x="2037911" y="1737645"/>
            <a:ext cx="3207692" cy="103140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椭圆 152"/>
          <p:cNvSpPr>
            <a:spLocks noChangeAspect="1"/>
          </p:cNvSpPr>
          <p:nvPr/>
        </p:nvSpPr>
        <p:spPr>
          <a:xfrm>
            <a:off x="1635212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835785" y="1887702"/>
            <a:ext cx="769549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733764" y="2015878"/>
            <a:ext cx="237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28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6" name="椭圆 155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椭圆 156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椭圆 157"/>
          <p:cNvSpPr>
            <a:spLocks noChangeAspect="1"/>
          </p:cNvSpPr>
          <p:nvPr/>
        </p:nvSpPr>
        <p:spPr>
          <a:xfrm>
            <a:off x="5997832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任意多边形 158"/>
          <p:cNvSpPr/>
          <p:nvPr/>
        </p:nvSpPr>
        <p:spPr>
          <a:xfrm>
            <a:off x="6620300" y="1729108"/>
            <a:ext cx="518565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椭圆 159"/>
          <p:cNvSpPr>
            <a:spLocks noChangeAspect="1"/>
          </p:cNvSpPr>
          <p:nvPr/>
        </p:nvSpPr>
        <p:spPr>
          <a:xfrm>
            <a:off x="6144336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341724" y="1887702"/>
            <a:ext cx="842892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4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7316412" y="2015878"/>
            <a:ext cx="47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KIẾN THỨC</a:t>
            </a:r>
            <a:endParaRPr lang="zh-CN" altLang="en-US" sz="2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850"/>
                            </p:stCondLst>
                            <p:childTnLst>
                              <p:par>
                                <p:cTn id="1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50"/>
                            </p:stCondLst>
                            <p:childTnLst>
                              <p:par>
                                <p:cTn id="2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450"/>
                            </p:stCondLst>
                            <p:childTnLst>
                              <p:par>
                                <p:cTn id="2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650"/>
                            </p:stCondLst>
                            <p:childTnLst>
                              <p:par>
                                <p:cTn id="2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850"/>
                            </p:stCondLst>
                            <p:childTnLst>
                              <p:par>
                                <p:cTn id="2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050"/>
                            </p:stCondLst>
                            <p:childTnLst>
                              <p:par>
                                <p:cTn id="2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350"/>
                            </p:stCondLst>
                            <p:childTnLst>
                              <p:par>
                                <p:cTn id="2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550"/>
                            </p:stCondLst>
                            <p:childTnLst>
                              <p:par>
                                <p:cTn id="3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750"/>
                            </p:stCondLst>
                            <p:childTnLst>
                              <p:par>
                                <p:cTn id="3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950"/>
                            </p:stCondLst>
                            <p:childTnLst>
                              <p:par>
                                <p:cTn id="3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6150"/>
                            </p:stCondLst>
                            <p:childTnLst>
                              <p:par>
                                <p:cTn id="3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6350"/>
                            </p:stCondLst>
                            <p:childTnLst>
                              <p:par>
                                <p:cTn id="3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550"/>
                            </p:stCondLst>
                            <p:childTnLst>
                              <p:par>
                                <p:cTn id="3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400"/>
                            </p:stCondLst>
                            <p:childTnLst>
                              <p:par>
                                <p:cTn id="4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7600"/>
                            </p:stCondLst>
                            <p:childTnLst>
                              <p:par>
                                <p:cTn id="4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800"/>
                            </p:stCondLst>
                            <p:childTnLst>
                              <p:par>
                                <p:cTn id="4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8000"/>
                            </p:stCondLst>
                            <p:childTnLst>
                              <p:par>
                                <p:cTn id="4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8200"/>
                            </p:stCondLst>
                            <p:childTnLst>
                              <p:par>
                                <p:cTn id="4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8400"/>
                            </p:stCondLst>
                            <p:childTnLst>
                              <p:par>
                                <p:cTn id="4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8600"/>
                            </p:stCondLst>
                            <p:childTnLst>
                              <p:par>
                                <p:cTn id="5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8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/>
      <p:bldP spid="156" grpId="0" animBg="1"/>
      <p:bldP spid="157" grpId="0" animBg="1"/>
      <p:bldP spid="158" grpId="0" animBg="1"/>
      <p:bldP spid="159" grpId="0" animBg="1"/>
      <p:bldP spid="160" grpId="0" animBg="1"/>
      <p:bldP spid="161" grpId="0"/>
      <p:bldP spid="1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6" y="1052232"/>
            <a:ext cx="117070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theo cặp đôi và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trả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lời các câu hỏi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: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73" y="2048567"/>
            <a:ext cx="38654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vi-VN" sz="3200" b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</a:t>
            </a:r>
            <a:r>
              <a:rPr lang="vi-VN" sz="3200" i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cho biết GHĐ và ĐCNN của thước ở hình 4.2 a và thước em đang sử dụng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2" y="2324100"/>
            <a:ext cx="7121235" cy="2022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64" y="1471073"/>
            <a:ext cx="3629891" cy="4177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 sát hình 4.3 và cho biết cách đo chiều dài trong trường hợp nào nhanh và cho kết quả chính xác hơn? Tại sao?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31" y="1163608"/>
            <a:ext cx="6988060" cy="487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3" y="1096944"/>
            <a:ext cx="5223163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Hãy đo chiều dài đo thẳng AB và CD trong hình 4.1. Từ kết quả đo em có nhận xét gì?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963" y="3811012"/>
            <a:ext cx="5375563" cy="2992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Lấy ví dụ trong thực tế chứng tỏ cảm nhận bằng giác quan của chúng ta về kích thước các vật có thể sai.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1454727"/>
            <a:ext cx="5459124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7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875860" y="1117281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771045" y="1313281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071860" y="1313281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84475" y="160385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6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75265" y="1784187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36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15836" y="10191739"/>
            <a:ext cx="8564897" cy="2008636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519436" y="4259196"/>
            <a:ext cx="682388" cy="682388"/>
            <a:chOff x="2822348" y="3744846"/>
            <a:chExt cx="682388" cy="682388"/>
          </a:xfrm>
        </p:grpSpPr>
        <p:grpSp>
          <p:nvGrpSpPr>
            <p:cNvPr id="59" name="组合 58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任意多边形 62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0070C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48649" y="4259196"/>
            <a:ext cx="682388" cy="682388"/>
            <a:chOff x="6537098" y="3744846"/>
            <a:chExt cx="682388" cy="682388"/>
          </a:xfrm>
        </p:grpSpPr>
        <p:grpSp>
          <p:nvGrpSpPr>
            <p:cNvPr id="67" name="组合 66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1" name="任意多边形 70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椭圆 67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FFB850"/>
                </a:gs>
                <a:gs pos="53000">
                  <a:srgbClr val="FFC46D"/>
                </a:gs>
                <a:gs pos="0">
                  <a:srgbClr val="FFD08B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523747" y="5224323"/>
            <a:ext cx="682388" cy="682388"/>
            <a:chOff x="2845451" y="5151933"/>
            <a:chExt cx="682388" cy="682388"/>
          </a:xfrm>
        </p:grpSpPr>
        <p:grpSp>
          <p:nvGrpSpPr>
            <p:cNvPr id="75" name="组合 74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9" name="任意多边形 7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椭圆 75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2423031" y="4363097"/>
            <a:ext cx="400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TOÁN HỌC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2423030" y="5369822"/>
            <a:ext cx="60923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122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CHĂM SÓC SỨC KHỎE</a:t>
            </a:r>
            <a:endParaRPr lang="zh-CN" altLang="en-US" sz="2400" b="1" dirty="0">
              <a:solidFill>
                <a:srgbClr val="51227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7272444" y="4363097"/>
            <a:ext cx="3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VẬT LÝ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26" y="1117281"/>
            <a:ext cx="3039952" cy="3021415"/>
          </a:xfrm>
          <a:prstGeom prst="rect">
            <a:avLst/>
          </a:prstGeom>
        </p:spPr>
      </p:pic>
      <p:pic>
        <p:nvPicPr>
          <p:cNvPr id="49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7" y="1117280"/>
            <a:ext cx="1888895" cy="2926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9444 L 2.91667E-6 -0.6828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"/>
                            </p:stCondLst>
                            <p:childTnLst>
                              <p:par>
                                <p:cTn id="1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  <p:bldP spid="90" grpId="0"/>
      <p:bldP spid="91" grpId="0"/>
      <p:bldP spid="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7093230" y="2183790"/>
            <a:ext cx="215814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723239" y="2183790"/>
            <a:ext cx="214218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257836" y="2345582"/>
            <a:ext cx="1850463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430584" y="2532185"/>
            <a:ext cx="1475776" cy="14681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87845" y="2345582"/>
            <a:ext cx="1836778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88303" y="2546040"/>
            <a:ext cx="1464862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5"/>
          <p:cNvSpPr>
            <a:spLocks noChangeAspect="1" noEditPoints="1"/>
          </p:cNvSpPr>
          <p:nvPr/>
        </p:nvSpPr>
        <p:spPr bwMode="auto">
          <a:xfrm>
            <a:off x="7877477" y="3029582"/>
            <a:ext cx="692258" cy="571961"/>
          </a:xfrm>
          <a:custGeom>
            <a:avLst/>
            <a:gdLst>
              <a:gd name="T0" fmla="*/ 38 w 126"/>
              <a:gd name="T1" fmla="*/ 13 h 104"/>
              <a:gd name="T2" fmla="*/ 24 w 126"/>
              <a:gd name="T3" fmla="*/ 27 h 104"/>
              <a:gd name="T4" fmla="*/ 8 w 126"/>
              <a:gd name="T5" fmla="*/ 31 h 104"/>
              <a:gd name="T6" fmla="*/ 8 w 126"/>
              <a:gd name="T7" fmla="*/ 51 h 104"/>
              <a:gd name="T8" fmla="*/ 0 w 126"/>
              <a:gd name="T9" fmla="*/ 65 h 104"/>
              <a:gd name="T10" fmla="*/ 14 w 126"/>
              <a:gd name="T11" fmla="*/ 79 h 104"/>
              <a:gd name="T12" fmla="*/ 18 w 126"/>
              <a:gd name="T13" fmla="*/ 96 h 104"/>
              <a:gd name="T14" fmla="*/ 38 w 126"/>
              <a:gd name="T15" fmla="*/ 95 h 104"/>
              <a:gd name="T16" fmla="*/ 53 w 126"/>
              <a:gd name="T17" fmla="*/ 104 h 104"/>
              <a:gd name="T18" fmla="*/ 67 w 126"/>
              <a:gd name="T19" fmla="*/ 90 h 104"/>
              <a:gd name="T20" fmla="*/ 83 w 126"/>
              <a:gd name="T21" fmla="*/ 85 h 104"/>
              <a:gd name="T22" fmla="*/ 83 w 126"/>
              <a:gd name="T23" fmla="*/ 65 h 104"/>
              <a:gd name="T24" fmla="*/ 91 w 126"/>
              <a:gd name="T25" fmla="*/ 51 h 104"/>
              <a:gd name="T26" fmla="*/ 77 w 126"/>
              <a:gd name="T27" fmla="*/ 37 h 104"/>
              <a:gd name="T28" fmla="*/ 73 w 126"/>
              <a:gd name="T29" fmla="*/ 21 h 104"/>
              <a:gd name="T30" fmla="*/ 53 w 126"/>
              <a:gd name="T31" fmla="*/ 21 h 104"/>
              <a:gd name="T32" fmla="*/ 46 w 126"/>
              <a:gd name="T33" fmla="*/ 87 h 104"/>
              <a:gd name="T34" fmla="*/ 46 w 126"/>
              <a:gd name="T35" fmla="*/ 29 h 104"/>
              <a:gd name="T36" fmla="*/ 46 w 126"/>
              <a:gd name="T37" fmla="*/ 87 h 104"/>
              <a:gd name="T38" fmla="*/ 93 w 126"/>
              <a:gd name="T39" fmla="*/ 21 h 104"/>
              <a:gd name="T40" fmla="*/ 116 w 126"/>
              <a:gd name="T41" fmla="*/ 21 h 104"/>
              <a:gd name="T42" fmla="*/ 108 w 126"/>
              <a:gd name="T43" fmla="*/ 0 h 104"/>
              <a:gd name="T44" fmla="*/ 101 w 126"/>
              <a:gd name="T45" fmla="*/ 4 h 104"/>
              <a:gd name="T46" fmla="*/ 91 w 126"/>
              <a:gd name="T47" fmla="*/ 4 h 104"/>
              <a:gd name="T48" fmla="*/ 89 w 126"/>
              <a:gd name="T49" fmla="*/ 11 h 104"/>
              <a:gd name="T50" fmla="*/ 82 w 126"/>
              <a:gd name="T51" fmla="*/ 18 h 104"/>
              <a:gd name="T52" fmla="*/ 87 w 126"/>
              <a:gd name="T53" fmla="*/ 25 h 104"/>
              <a:gd name="T54" fmla="*/ 86 w 126"/>
              <a:gd name="T55" fmla="*/ 35 h 104"/>
              <a:gd name="T56" fmla="*/ 94 w 126"/>
              <a:gd name="T57" fmla="*/ 37 h 104"/>
              <a:gd name="T58" fmla="*/ 101 w 126"/>
              <a:gd name="T59" fmla="*/ 43 h 104"/>
              <a:gd name="T60" fmla="*/ 108 w 126"/>
              <a:gd name="T61" fmla="*/ 39 h 104"/>
              <a:gd name="T62" fmla="*/ 118 w 126"/>
              <a:gd name="T63" fmla="*/ 39 h 104"/>
              <a:gd name="T64" fmla="*/ 120 w 126"/>
              <a:gd name="T65" fmla="*/ 32 h 104"/>
              <a:gd name="T66" fmla="*/ 126 w 126"/>
              <a:gd name="T67" fmla="*/ 25 h 104"/>
              <a:gd name="T68" fmla="*/ 122 w 126"/>
              <a:gd name="T69" fmla="*/ 18 h 104"/>
              <a:gd name="T70" fmla="*/ 122 w 126"/>
              <a:gd name="T71" fmla="*/ 8 h 104"/>
              <a:gd name="T72" fmla="*/ 115 w 126"/>
              <a:gd name="T73" fmla="*/ 6 h 104"/>
              <a:gd name="T74" fmla="*/ 108 w 126"/>
              <a:gd name="T75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04">
                <a:moveTo>
                  <a:pt x="53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8" y="21"/>
                  <a:pt x="38" y="21"/>
                  <a:pt x="38" y="21"/>
                </a:cubicBezTo>
                <a:cubicBezTo>
                  <a:pt x="33" y="22"/>
                  <a:pt x="28" y="24"/>
                  <a:pt x="24" y="27"/>
                </a:cubicBezTo>
                <a:cubicBezTo>
                  <a:pt x="18" y="21"/>
                  <a:pt x="18" y="21"/>
                  <a:pt x="18" y="21"/>
                </a:cubicBezTo>
                <a:cubicBezTo>
                  <a:pt x="8" y="31"/>
                  <a:pt x="8" y="31"/>
                  <a:pt x="8" y="31"/>
                </a:cubicBezTo>
                <a:cubicBezTo>
                  <a:pt x="14" y="37"/>
                  <a:pt x="14" y="37"/>
                  <a:pt x="14" y="37"/>
                </a:cubicBezTo>
                <a:cubicBezTo>
                  <a:pt x="11" y="41"/>
                  <a:pt x="9" y="46"/>
                  <a:pt x="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5"/>
                  <a:pt x="0" y="65"/>
                  <a:pt x="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70"/>
                  <a:pt x="11" y="75"/>
                  <a:pt x="14" y="79"/>
                </a:cubicBezTo>
                <a:cubicBezTo>
                  <a:pt x="8" y="85"/>
                  <a:pt x="8" y="85"/>
                  <a:pt x="8" y="85"/>
                </a:cubicBezTo>
                <a:cubicBezTo>
                  <a:pt x="18" y="96"/>
                  <a:pt x="18" y="96"/>
                  <a:pt x="18" y="96"/>
                </a:cubicBezTo>
                <a:cubicBezTo>
                  <a:pt x="24" y="90"/>
                  <a:pt x="24" y="90"/>
                  <a:pt x="24" y="90"/>
                </a:cubicBezTo>
                <a:cubicBezTo>
                  <a:pt x="28" y="92"/>
                  <a:pt x="33" y="94"/>
                  <a:pt x="38" y="9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95"/>
                  <a:pt x="53" y="95"/>
                  <a:pt x="53" y="95"/>
                </a:cubicBezTo>
                <a:cubicBezTo>
                  <a:pt x="58" y="94"/>
                  <a:pt x="63" y="92"/>
                  <a:pt x="67" y="90"/>
                </a:cubicBezTo>
                <a:cubicBezTo>
                  <a:pt x="73" y="96"/>
                  <a:pt x="73" y="96"/>
                  <a:pt x="73" y="96"/>
                </a:cubicBezTo>
                <a:cubicBezTo>
                  <a:pt x="83" y="85"/>
                  <a:pt x="83" y="85"/>
                  <a:pt x="83" y="85"/>
                </a:cubicBezTo>
                <a:cubicBezTo>
                  <a:pt x="77" y="79"/>
                  <a:pt x="77" y="79"/>
                  <a:pt x="77" y="79"/>
                </a:cubicBezTo>
                <a:cubicBezTo>
                  <a:pt x="80" y="75"/>
                  <a:pt x="82" y="70"/>
                  <a:pt x="83" y="65"/>
                </a:cubicBezTo>
                <a:cubicBezTo>
                  <a:pt x="91" y="65"/>
                  <a:pt x="91" y="65"/>
                  <a:pt x="91" y="65"/>
                </a:cubicBezTo>
                <a:cubicBezTo>
                  <a:pt x="91" y="51"/>
                  <a:pt x="91" y="51"/>
                  <a:pt x="91" y="51"/>
                </a:cubicBezTo>
                <a:cubicBezTo>
                  <a:pt x="83" y="51"/>
                  <a:pt x="83" y="51"/>
                  <a:pt x="83" y="51"/>
                </a:cubicBezTo>
                <a:cubicBezTo>
                  <a:pt x="82" y="46"/>
                  <a:pt x="80" y="41"/>
                  <a:pt x="77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73" y="21"/>
                  <a:pt x="73" y="21"/>
                  <a:pt x="73" y="21"/>
                </a:cubicBezTo>
                <a:cubicBezTo>
                  <a:pt x="67" y="27"/>
                  <a:pt x="67" y="27"/>
                  <a:pt x="67" y="27"/>
                </a:cubicBezTo>
                <a:cubicBezTo>
                  <a:pt x="63" y="24"/>
                  <a:pt x="58" y="22"/>
                  <a:pt x="53" y="21"/>
                </a:cubicBezTo>
                <a:cubicBezTo>
                  <a:pt x="53" y="13"/>
                  <a:pt x="53" y="13"/>
                  <a:pt x="53" y="13"/>
                </a:cubicBezTo>
                <a:moveTo>
                  <a:pt x="46" y="87"/>
                </a:moveTo>
                <a:cubicBezTo>
                  <a:pt x="30" y="87"/>
                  <a:pt x="17" y="74"/>
                  <a:pt x="17" y="58"/>
                </a:cubicBezTo>
                <a:cubicBezTo>
                  <a:pt x="17" y="42"/>
                  <a:pt x="30" y="29"/>
                  <a:pt x="46" y="29"/>
                </a:cubicBezTo>
                <a:cubicBezTo>
                  <a:pt x="62" y="29"/>
                  <a:pt x="74" y="42"/>
                  <a:pt x="74" y="58"/>
                </a:cubicBezTo>
                <a:cubicBezTo>
                  <a:pt x="74" y="74"/>
                  <a:pt x="62" y="87"/>
                  <a:pt x="46" y="87"/>
                </a:cubicBezTo>
                <a:moveTo>
                  <a:pt x="104" y="33"/>
                </a:moveTo>
                <a:cubicBezTo>
                  <a:pt x="98" y="33"/>
                  <a:pt x="93" y="28"/>
                  <a:pt x="93" y="21"/>
                </a:cubicBezTo>
                <a:cubicBezTo>
                  <a:pt x="93" y="15"/>
                  <a:pt x="98" y="10"/>
                  <a:pt x="104" y="10"/>
                </a:cubicBezTo>
                <a:cubicBezTo>
                  <a:pt x="111" y="10"/>
                  <a:pt x="116" y="15"/>
                  <a:pt x="116" y="21"/>
                </a:cubicBezTo>
                <a:cubicBezTo>
                  <a:pt x="116" y="28"/>
                  <a:pt x="111" y="33"/>
                  <a:pt x="104" y="33"/>
                </a:cubicBezTo>
                <a:moveTo>
                  <a:pt x="108" y="0"/>
                </a:moveTo>
                <a:cubicBezTo>
                  <a:pt x="101" y="0"/>
                  <a:pt x="101" y="0"/>
                  <a:pt x="101" y="0"/>
                </a:cubicBezTo>
                <a:cubicBezTo>
                  <a:pt x="101" y="4"/>
                  <a:pt x="101" y="4"/>
                  <a:pt x="101" y="4"/>
                </a:cubicBezTo>
                <a:cubicBezTo>
                  <a:pt x="99" y="4"/>
                  <a:pt x="96" y="5"/>
                  <a:pt x="94" y="6"/>
                </a:cubicBezTo>
                <a:cubicBezTo>
                  <a:pt x="91" y="4"/>
                  <a:pt x="91" y="4"/>
                  <a:pt x="91" y="4"/>
                </a:cubicBezTo>
                <a:cubicBezTo>
                  <a:pt x="86" y="8"/>
                  <a:pt x="86" y="8"/>
                  <a:pt x="86" y="8"/>
                </a:cubicBezTo>
                <a:cubicBezTo>
                  <a:pt x="89" y="11"/>
                  <a:pt x="89" y="11"/>
                  <a:pt x="89" y="11"/>
                </a:cubicBezTo>
                <a:cubicBezTo>
                  <a:pt x="88" y="13"/>
                  <a:pt x="87" y="16"/>
                  <a:pt x="87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5"/>
                  <a:pt x="82" y="25"/>
                  <a:pt x="82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7"/>
                  <a:pt x="88" y="30"/>
                  <a:pt x="89" y="32"/>
                </a:cubicBezTo>
                <a:cubicBezTo>
                  <a:pt x="86" y="35"/>
                  <a:pt x="86" y="35"/>
                  <a:pt x="86" y="35"/>
                </a:cubicBezTo>
                <a:cubicBezTo>
                  <a:pt x="91" y="39"/>
                  <a:pt x="91" y="39"/>
                  <a:pt x="91" y="39"/>
                </a:cubicBezTo>
                <a:cubicBezTo>
                  <a:pt x="94" y="37"/>
                  <a:pt x="94" y="37"/>
                  <a:pt x="94" y="37"/>
                </a:cubicBezTo>
                <a:cubicBezTo>
                  <a:pt x="96" y="38"/>
                  <a:pt x="99" y="39"/>
                  <a:pt x="101" y="39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10" y="39"/>
                  <a:pt x="113" y="38"/>
                  <a:pt x="115" y="37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1" y="30"/>
                  <a:pt x="122" y="27"/>
                  <a:pt x="122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2" y="16"/>
                  <a:pt x="121" y="13"/>
                  <a:pt x="120" y="11"/>
                </a:cubicBezTo>
                <a:cubicBezTo>
                  <a:pt x="122" y="8"/>
                  <a:pt x="122" y="8"/>
                  <a:pt x="122" y="8"/>
                </a:cubicBezTo>
                <a:cubicBezTo>
                  <a:pt x="118" y="4"/>
                  <a:pt x="118" y="4"/>
                  <a:pt x="118" y="4"/>
                </a:cubicBezTo>
                <a:cubicBezTo>
                  <a:pt x="115" y="6"/>
                  <a:pt x="115" y="6"/>
                  <a:pt x="115" y="6"/>
                </a:cubicBezTo>
                <a:cubicBezTo>
                  <a:pt x="113" y="5"/>
                  <a:pt x="110" y="4"/>
                  <a:pt x="108" y="4"/>
                </a:cubicBezTo>
                <a:cubicBezTo>
                  <a:pt x="108" y="0"/>
                  <a:pt x="108" y="0"/>
                  <a:pt x="10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9"/>
          <p:cNvSpPr>
            <a:spLocks noChangeAspect="1" noEditPoints="1"/>
          </p:cNvSpPr>
          <p:nvPr/>
        </p:nvSpPr>
        <p:spPr bwMode="auto">
          <a:xfrm>
            <a:off x="4377235" y="3029582"/>
            <a:ext cx="1100097" cy="569016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3"/>
          <p:cNvSpPr>
            <a:spLocks noChangeAspect="1" noEditPoints="1"/>
          </p:cNvSpPr>
          <p:nvPr/>
        </p:nvSpPr>
        <p:spPr bwMode="auto">
          <a:xfrm>
            <a:off x="2538872" y="3029582"/>
            <a:ext cx="630331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96848" y="4606042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ĐỀ XUẤT PHƯƠNG ÁN ĐO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0829" y="450598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753943" y="4505989"/>
            <a:ext cx="3560911" cy="707886"/>
            <a:chOff x="6209182" y="4892646"/>
            <a:chExt cx="3560911" cy="707886"/>
          </a:xfrm>
        </p:grpSpPr>
        <p:sp>
          <p:nvSpPr>
            <p:cNvPr id="34" name="文本框 33"/>
            <p:cNvSpPr txBox="1"/>
            <p:nvPr/>
          </p:nvSpPr>
          <p:spPr>
            <a:xfrm>
              <a:off x="6913221" y="4978844"/>
              <a:ext cx="2856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TIẾN HÀNH ĐO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09182" y="4892646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91537" y="1467451"/>
            <a:ext cx="981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5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800"/>
                            </p:stCondLst>
                            <p:childTnLst>
                              <p:par>
                                <p:cTn id="1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00"/>
                            </p:stCondLst>
                            <p:childTnLst>
                              <p:par>
                                <p:cTn id="1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00"/>
                            </p:stCondLst>
                            <p:childTnLst>
                              <p:par>
                                <p:cTn id="1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6" grpId="0" animBg="1"/>
      <p:bldP spid="7" grpId="0" animBg="1"/>
      <p:bldP spid="10" grpId="0" animBg="1"/>
      <p:bldP spid="11" grpId="0" animBg="1"/>
      <p:bldP spid="18" grpId="0" animBg="1"/>
      <p:bldP spid="22" grpId="0" animBg="1"/>
      <p:bldP spid="26" grpId="0" animBg="1"/>
      <p:bldP spid="32" grpId="0"/>
      <p:bldP spid="33" grpId="0"/>
      <p:bldP spid="37" grpId="0"/>
      <p:bldP spid="4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08918" y="3087474"/>
            <a:ext cx="3343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1. ĐỀ </a:t>
            </a: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XUẤT PHƯƠNG ÁN </a:t>
            </a:r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XÁC ĐỊNH THỂ TÍCH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08522" y="3293614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12675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26061" y="2929170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1416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4313440" y="5197973"/>
            <a:ext cx="3491124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6" name="文本框 36"/>
          <p:cNvSpPr txBox="1"/>
          <p:nvPr/>
        </p:nvSpPr>
        <p:spPr>
          <a:xfrm>
            <a:off x="491537" y="1467451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19"/>
          <p:cNvSpPr txBox="1"/>
          <p:nvPr/>
        </p:nvSpPr>
        <p:spPr>
          <a:xfrm>
            <a:off x="7943110" y="3225974"/>
            <a:ext cx="292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2. TIẾN HÀNH ĐO</a:t>
            </a:r>
            <a:endParaRPr lang="zh-CN" altLang="en-US" sz="2400" b="1" dirty="0">
              <a:solidFill>
                <a:srgbClr val="FF0066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圆角矩形 1"/>
          <p:cNvSpPr/>
          <p:nvPr/>
        </p:nvSpPr>
        <p:spPr>
          <a:xfrm rot="2700000">
            <a:off x="4015191" y="2939524"/>
            <a:ext cx="1009740" cy="100974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9"/>
          <p:cNvGrpSpPr/>
          <p:nvPr/>
        </p:nvGrpSpPr>
        <p:grpSpPr>
          <a:xfrm>
            <a:off x="4015191" y="3407881"/>
            <a:ext cx="1009740" cy="1009740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4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5" name="KSO_Shape"/>
          <p:cNvSpPr>
            <a:spLocks noChangeAspect="1"/>
          </p:cNvSpPr>
          <p:nvPr/>
        </p:nvSpPr>
        <p:spPr>
          <a:xfrm>
            <a:off x="4305517" y="3707146"/>
            <a:ext cx="429089" cy="411210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圆角矩形 3"/>
          <p:cNvSpPr/>
          <p:nvPr/>
        </p:nvSpPr>
        <p:spPr>
          <a:xfrm rot="2700000">
            <a:off x="6530499" y="3332227"/>
            <a:ext cx="1009740" cy="1009740"/>
          </a:xfrm>
          <a:prstGeom prst="roundRect">
            <a:avLst/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7" name="组合 10"/>
          <p:cNvGrpSpPr/>
          <p:nvPr/>
        </p:nvGrpSpPr>
        <p:grpSpPr>
          <a:xfrm>
            <a:off x="6530499" y="2938327"/>
            <a:ext cx="1009740" cy="1009740"/>
            <a:chOff x="4070881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圆角矩形 56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9" name="圆角矩形 61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0" name="KSO_Shape"/>
          <p:cNvSpPr>
            <a:spLocks noChangeAspect="1"/>
          </p:cNvSpPr>
          <p:nvPr/>
        </p:nvSpPr>
        <p:spPr>
          <a:xfrm>
            <a:off x="6799076" y="3198756"/>
            <a:ext cx="472587" cy="488883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 animBg="1"/>
      <p:bldP spid="36" grpId="0" animBg="1"/>
      <p:bldP spid="37" grpId="0" animBg="1"/>
      <p:bldP spid="40" grpId="0" animBg="1"/>
      <p:bldP spid="42" grpId="0"/>
      <p:bldP spid="46" grpId="0"/>
      <p:bldP spid="49" grpId="0"/>
      <p:bldP spid="50" grpId="0"/>
      <p:bldP spid="51" grpId="0" animBg="1"/>
      <p:bldP spid="55" grpId="0" animBg="1"/>
      <p:bldP spid="56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841176" y="2991280"/>
            <a:ext cx="1708329" cy="1708329"/>
            <a:chOff x="4841176" y="2829165"/>
            <a:chExt cx="1708329" cy="1708329"/>
          </a:xfrm>
        </p:grpSpPr>
        <p:sp>
          <p:nvSpPr>
            <p:cNvPr id="21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24621" y="2281660"/>
            <a:ext cx="1708329" cy="1708329"/>
            <a:chOff x="4841176" y="2829165"/>
            <a:chExt cx="1708329" cy="1708329"/>
          </a:xfrm>
        </p:grpSpPr>
        <p:sp>
          <p:nvSpPr>
            <p:cNvPr id="30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5332" y="4202848"/>
            <a:ext cx="1708329" cy="1708329"/>
            <a:chOff x="4841176" y="2829165"/>
            <a:chExt cx="1708329" cy="1708329"/>
          </a:xfrm>
        </p:grpSpPr>
        <p:sp>
          <p:nvSpPr>
            <p:cNvPr id="34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95288" y="3154798"/>
            <a:ext cx="1708329" cy="1708329"/>
            <a:chOff x="4841176" y="2829165"/>
            <a:chExt cx="1708329" cy="1708329"/>
          </a:xfrm>
        </p:grpSpPr>
        <p:sp>
          <p:nvSpPr>
            <p:cNvPr id="38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868766" y="37165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389808" y="35530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67642" y="28434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58353" y="476462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473270" y="2435749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563375" y="205490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02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59424" y="5506468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116897" y="453890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01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59868" y="2468171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702801" y="210061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03</a:t>
            </a:r>
            <a:endParaRPr lang="zh-CN" altLang="en-US" sz="2400" b="1" dirty="0">
              <a:solidFill>
                <a:schemeClr val="accent4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308474" y="4739392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894308" y="428565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04</a:t>
            </a:r>
            <a:endParaRPr lang="zh-CN" altLang="en-US" sz="2400" b="1" dirty="0">
              <a:solidFill>
                <a:schemeClr val="accent6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576789" y="4960733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38" idx="58"/>
          </p:cNvCxnSpPr>
          <p:nvPr/>
        </p:nvCxnSpPr>
        <p:spPr>
          <a:xfrm flipV="1">
            <a:off x="3302012" y="4554923"/>
            <a:ext cx="415117" cy="38409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8356677" y="4699609"/>
            <a:ext cx="1632248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>
            <a:off x="7523661" y="4718647"/>
            <a:ext cx="784813" cy="4878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8046466" y="2476095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7637830" y="2472674"/>
            <a:ext cx="413897" cy="360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3055771" y="2434300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4775733" y="2430878"/>
            <a:ext cx="900000" cy="684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/>
          <p:cNvSpPr/>
          <p:nvPr/>
        </p:nvSpPr>
        <p:spPr bwMode="auto">
          <a:xfrm>
            <a:off x="5588037" y="5863952"/>
            <a:ext cx="2160000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文本框 36"/>
          <p:cNvSpPr txBox="1"/>
          <p:nvPr/>
        </p:nvSpPr>
        <p:spPr>
          <a:xfrm>
            <a:off x="491537" y="1467451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9" grpId="0"/>
      <p:bldP spid="50" grpId="0"/>
      <p:bldP spid="52" grpId="0"/>
      <p:bldP spid="53" grpId="0"/>
      <p:bldP spid="55" grpId="0"/>
      <p:bldP spid="56" grpId="0"/>
      <p:bldP spid="48" grpId="0"/>
      <p:bldP spid="51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64279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393181" y="857989"/>
            <a:ext cx="1008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" name="椭圆 43"/>
          <p:cNvSpPr/>
          <p:nvPr/>
        </p:nvSpPr>
        <p:spPr>
          <a:xfrm>
            <a:off x="609167" y="2268366"/>
            <a:ext cx="2200603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椭圆 9"/>
          <p:cNvSpPr/>
          <p:nvPr/>
        </p:nvSpPr>
        <p:spPr>
          <a:xfrm>
            <a:off x="773774" y="2430158"/>
            <a:ext cx="1886872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10"/>
          <p:cNvSpPr/>
          <p:nvPr/>
        </p:nvSpPr>
        <p:spPr>
          <a:xfrm>
            <a:off x="974231" y="2630616"/>
            <a:ext cx="1504813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3"/>
          <p:cNvSpPr>
            <a:spLocks noChangeAspect="1" noEditPoints="1"/>
          </p:cNvSpPr>
          <p:nvPr/>
        </p:nvSpPr>
        <p:spPr bwMode="auto">
          <a:xfrm>
            <a:off x="1424801" y="3114158"/>
            <a:ext cx="647522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113"/>
          <p:cNvGrpSpPr/>
          <p:nvPr/>
        </p:nvGrpSpPr>
        <p:grpSpPr>
          <a:xfrm>
            <a:off x="3133286" y="1747883"/>
            <a:ext cx="700999" cy="682388"/>
            <a:chOff x="2822348" y="3744846"/>
            <a:chExt cx="682388" cy="682388"/>
          </a:xfrm>
        </p:grpSpPr>
        <p:grpSp>
          <p:nvGrpSpPr>
            <p:cNvPr id="9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21"/>
          <p:cNvGrpSpPr/>
          <p:nvPr/>
        </p:nvGrpSpPr>
        <p:grpSpPr>
          <a:xfrm>
            <a:off x="3146662" y="3339262"/>
            <a:ext cx="700999" cy="682388"/>
            <a:chOff x="6537098" y="3744846"/>
            <a:chExt cx="682388" cy="682388"/>
          </a:xfrm>
        </p:grpSpPr>
        <p:grpSp>
          <p:nvGrpSpPr>
            <p:cNvPr id="17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129"/>
          <p:cNvGrpSpPr/>
          <p:nvPr/>
        </p:nvGrpSpPr>
        <p:grpSpPr>
          <a:xfrm>
            <a:off x="3126516" y="5186170"/>
            <a:ext cx="700999" cy="682388"/>
            <a:chOff x="2845451" y="5151933"/>
            <a:chExt cx="682388" cy="682388"/>
          </a:xfrm>
        </p:grpSpPr>
        <p:grpSp>
          <p:nvGrpSpPr>
            <p:cNvPr id="25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9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39" name="Straight Connector 38"/>
          <p:cNvCxnSpPr>
            <a:stCxn id="4" idx="7"/>
          </p:cNvCxnSpPr>
          <p:nvPr/>
        </p:nvCxnSpPr>
        <p:spPr>
          <a:xfrm flipV="1">
            <a:off x="2487499" y="2285600"/>
            <a:ext cx="639018" cy="296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71372" y="3683174"/>
            <a:ext cx="364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55132" y="4410158"/>
            <a:ext cx="1071385" cy="87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601" y="1381207"/>
            <a:ext cx="2660281" cy="15221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000" y="1381207"/>
            <a:ext cx="1594519" cy="1511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636" y="1381207"/>
            <a:ext cx="1685661" cy="15221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975" y="1381207"/>
            <a:ext cx="1669677" cy="14997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601" y="3080355"/>
            <a:ext cx="2694200" cy="15355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454" y="3080356"/>
            <a:ext cx="1591060" cy="15248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094" y="3080356"/>
            <a:ext cx="1579034" cy="15248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342976" y="2957322"/>
            <a:ext cx="1535554" cy="17816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691" y="4937870"/>
            <a:ext cx="2338926" cy="16684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9907" y="4937870"/>
            <a:ext cx="1643705" cy="16684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3601" y="4937869"/>
            <a:ext cx="2010406" cy="16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574664" y="871705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3"/>
          <p:cNvSpPr/>
          <p:nvPr/>
        </p:nvSpPr>
        <p:spPr>
          <a:xfrm>
            <a:off x="1974367" y="3085795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34"/>
          <p:cNvSpPr/>
          <p:nvPr/>
        </p:nvSpPr>
        <p:spPr>
          <a:xfrm>
            <a:off x="378520" y="4011384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圆角矩形 1"/>
          <p:cNvSpPr/>
          <p:nvPr/>
        </p:nvSpPr>
        <p:spPr>
          <a:xfrm rot="2700000">
            <a:off x="743606" y="2658617"/>
            <a:ext cx="1329076" cy="130412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714375" y="3200062"/>
            <a:ext cx="1304120" cy="1329076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KSO_Shape"/>
          <p:cNvSpPr>
            <a:spLocks noChangeAspect="1"/>
          </p:cNvSpPr>
          <p:nvPr/>
        </p:nvSpPr>
        <p:spPr>
          <a:xfrm>
            <a:off x="1088257" y="3499327"/>
            <a:ext cx="554186" cy="561263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7482" y="1878976"/>
            <a:ext cx="969818" cy="102359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2548" y="1790609"/>
            <a:ext cx="551759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V =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a.b.h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54" y="3264112"/>
            <a:ext cx="2448428" cy="2886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2548" y="3910538"/>
            <a:ext cx="5517592" cy="1824346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endCxn id="12" idx="1"/>
          </p:cNvCxnSpPr>
          <p:nvPr/>
        </p:nvCxnSpPr>
        <p:spPr>
          <a:xfrm flipV="1">
            <a:off x="2002086" y="2390774"/>
            <a:ext cx="880462" cy="6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73526" y="4111401"/>
            <a:ext cx="742876" cy="78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8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771045" y="204194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4475" y="2332521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673" y="2512855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88" y="1982480"/>
            <a:ext cx="2937864" cy="2776386"/>
          </a:xfrm>
          <a:prstGeom prst="rect">
            <a:avLst/>
          </a:prstGeom>
        </p:spPr>
      </p:pic>
      <p:pic>
        <p:nvPicPr>
          <p:cNvPr id="14" name="图片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18" y="2243741"/>
            <a:ext cx="2568853" cy="22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组合 27"/>
          <p:cNvGrpSpPr/>
          <p:nvPr/>
        </p:nvGrpSpPr>
        <p:grpSpPr>
          <a:xfrm>
            <a:off x="1433377" y="3080718"/>
            <a:ext cx="1049015" cy="983553"/>
            <a:chOff x="4841176" y="2829165"/>
            <a:chExt cx="1708329" cy="1708329"/>
          </a:xfrm>
        </p:grpSpPr>
        <p:sp>
          <p:nvSpPr>
            <p:cNvPr id="4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28"/>
          <p:cNvGrpSpPr/>
          <p:nvPr/>
        </p:nvGrpSpPr>
        <p:grpSpPr>
          <a:xfrm>
            <a:off x="1885462" y="2267513"/>
            <a:ext cx="1049015" cy="983553"/>
            <a:chOff x="4841176" y="2829165"/>
            <a:chExt cx="1708329" cy="1708329"/>
          </a:xfrm>
        </p:grpSpPr>
        <p:sp>
          <p:nvSpPr>
            <p:cNvPr id="8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" name="组合 32"/>
          <p:cNvGrpSpPr/>
          <p:nvPr/>
        </p:nvGrpSpPr>
        <p:grpSpPr>
          <a:xfrm>
            <a:off x="1536633" y="3972779"/>
            <a:ext cx="1049015" cy="983553"/>
            <a:chOff x="4841176" y="2829165"/>
            <a:chExt cx="1708329" cy="1708329"/>
          </a:xfrm>
        </p:grpSpPr>
        <p:sp>
          <p:nvSpPr>
            <p:cNvPr id="12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5" name="组合 36"/>
          <p:cNvGrpSpPr/>
          <p:nvPr/>
        </p:nvGrpSpPr>
        <p:grpSpPr>
          <a:xfrm>
            <a:off x="496670" y="3159138"/>
            <a:ext cx="1049015" cy="983553"/>
            <a:chOff x="4841176" y="2829165"/>
            <a:chExt cx="1708329" cy="1708329"/>
          </a:xfrm>
        </p:grpSpPr>
        <p:sp>
          <p:nvSpPr>
            <p:cNvPr id="16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0" name="椭圆 76"/>
          <p:cNvSpPr/>
          <p:nvPr/>
        </p:nvSpPr>
        <p:spPr bwMode="auto">
          <a:xfrm>
            <a:off x="2789419" y="5189869"/>
            <a:ext cx="1326368" cy="62904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文本框 36"/>
          <p:cNvSpPr txBox="1"/>
          <p:nvPr/>
        </p:nvSpPr>
        <p:spPr>
          <a:xfrm>
            <a:off x="200592" y="911043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48"/>
          <p:cNvSpPr txBox="1"/>
          <p:nvPr/>
        </p:nvSpPr>
        <p:spPr>
          <a:xfrm>
            <a:off x="2972070" y="1685732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文本框 45"/>
          <p:cNvSpPr txBox="1"/>
          <p:nvPr/>
        </p:nvSpPr>
        <p:spPr>
          <a:xfrm>
            <a:off x="3200678" y="2737772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文本框 51"/>
          <p:cNvSpPr txBox="1"/>
          <p:nvPr/>
        </p:nvSpPr>
        <p:spPr>
          <a:xfrm>
            <a:off x="3200678" y="3965408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8" name="文本框 54"/>
          <p:cNvSpPr txBox="1"/>
          <p:nvPr/>
        </p:nvSpPr>
        <p:spPr>
          <a:xfrm>
            <a:off x="3200678" y="5269694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1946" y="1532316"/>
            <a:ext cx="5918118" cy="14219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3 bạn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nhóm có chiều cao thuộc </a:t>
            </a: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3 nhóm: thấp, trung bình và cao.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1945" y="3006963"/>
            <a:ext cx="5918117" cy="5355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 5 bước: ...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1945" y="3619759"/>
            <a:ext cx="5918116" cy="14219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đối chiếu với bảng kết quả chiều cao chuẩn theo lứa tuổi để đánh giá chiều cao của các bạn vừa đo.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11944" y="5191096"/>
            <a:ext cx="5918117" cy="10172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058314" y="1314542"/>
            <a:ext cx="5685386" cy="4929096"/>
          </a:xfrm>
          <a:prstGeom prst="roundRect">
            <a:avLst>
              <a:gd name="adj" fmla="val 5421"/>
            </a:avLst>
          </a:prstGeom>
          <a:gradFill flip="none" rotWithShape="1">
            <a:gsLst>
              <a:gs pos="5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18" name="圆角矩形 17"/>
          <p:cNvSpPr/>
          <p:nvPr/>
        </p:nvSpPr>
        <p:spPr>
          <a:xfrm>
            <a:off x="1280563" y="1519476"/>
            <a:ext cx="5163717" cy="4415218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图片 75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2076035"/>
            <a:ext cx="3585078" cy="1511955"/>
          </a:xfrm>
          <a:prstGeom prst="rect">
            <a:avLst/>
          </a:prstGeom>
        </p:spPr>
      </p:pic>
      <p:pic>
        <p:nvPicPr>
          <p:cNvPr id="77" name="图片 7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3592899"/>
            <a:ext cx="3585078" cy="1511955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1504703" y="1132865"/>
            <a:ext cx="2612483" cy="679520"/>
            <a:chOff x="3734206" y="1430045"/>
            <a:chExt cx="2262617" cy="599736"/>
          </a:xfrm>
        </p:grpSpPr>
        <p:grpSp>
          <p:nvGrpSpPr>
            <p:cNvPr id="84" name="组合 83"/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20" name="椭圆 19"/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2" name="椭圆 21"/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9" name="椭圆 28"/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31" name="椭圆 30"/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38" name="椭圆 37"/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任意多边形 65"/>
          <p:cNvSpPr/>
          <p:nvPr/>
        </p:nvSpPr>
        <p:spPr>
          <a:xfrm>
            <a:off x="645386" y="1796462"/>
            <a:ext cx="1774657" cy="1135987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1"/>
              </a:gs>
              <a:gs pos="16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09953" y="2036157"/>
            <a:ext cx="59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471682" y="1897977"/>
            <a:ext cx="3771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nhận của em về chiều dài đoạn thẳng AB so với chiều dài đoạn thẳng CD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645386" y="3124138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81900" y="3363831"/>
            <a:ext cx="64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2448891" y="3372994"/>
            <a:ext cx="38376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Hãy ước lượng chiều dài hai đoạn thẳng đó? 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602522" y="4544502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181916" y="4841346"/>
            <a:ext cx="6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417291" y="4544502"/>
            <a:ext cx="37263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Muốn biết kết quả ước lượng có chính xác hay không ta phải làm thế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标题占位符 1"/>
          <p:cNvSpPr txBox="1"/>
          <p:nvPr/>
        </p:nvSpPr>
        <p:spPr>
          <a:xfrm>
            <a:off x="1478283" y="262919"/>
            <a:ext cx="5855902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30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………KHỞI ĐỘNG………</a:t>
            </a:r>
            <a:endParaRPr lang="zh-CN" altLang="en-US" sz="30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50" y="2175158"/>
            <a:ext cx="4987518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6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66" grpId="0" animBg="1"/>
      <p:bldP spid="70" grpId="0"/>
      <p:bldP spid="78" grpId="0"/>
      <p:bldP spid="67" grpId="0" animBg="1"/>
      <p:bldP spid="71" grpId="0"/>
      <p:bldP spid="80" grpId="0"/>
      <p:bldP spid="94" grpId="0" animBg="1"/>
      <p:bldP spid="95" grpId="0"/>
      <p:bldP spid="96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椭圆 106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椭圆 107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椭圆 108"/>
          <p:cNvSpPr>
            <a:spLocks noChangeAspect="1"/>
          </p:cNvSpPr>
          <p:nvPr/>
        </p:nvSpPr>
        <p:spPr>
          <a:xfrm>
            <a:off x="3065478" y="1095892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3960664" y="1291892"/>
            <a:ext cx="4657000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椭圆 110"/>
          <p:cNvSpPr>
            <a:spLocks noChangeAspect="1"/>
          </p:cNvSpPr>
          <p:nvPr/>
        </p:nvSpPr>
        <p:spPr>
          <a:xfrm>
            <a:off x="3261478" y="1291892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574093" y="1582464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6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417903" y="1596395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</a:t>
            </a:r>
          </a:p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KIẾN THỨC</a:t>
            </a:r>
            <a:endParaRPr lang="zh-CN" alt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1094439" y="3813066"/>
            <a:ext cx="682388" cy="682388"/>
            <a:chOff x="2822348" y="3744846"/>
            <a:chExt cx="682388" cy="68238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9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6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068109" y="3810961"/>
            <a:ext cx="682388" cy="682388"/>
            <a:chOff x="6537098" y="3744846"/>
            <a:chExt cx="682388" cy="682388"/>
          </a:xfrm>
        </p:grpSpPr>
        <p:grpSp>
          <p:nvGrpSpPr>
            <p:cNvPr id="123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7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6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094439" y="4685127"/>
            <a:ext cx="682388" cy="682388"/>
            <a:chOff x="2845451" y="5151933"/>
            <a:chExt cx="682388" cy="682388"/>
          </a:xfrm>
        </p:grpSpPr>
        <p:grpSp>
          <p:nvGrpSpPr>
            <p:cNvPr id="131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5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4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6" name="文本框 145"/>
          <p:cNvSpPr txBox="1"/>
          <p:nvPr/>
        </p:nvSpPr>
        <p:spPr>
          <a:xfrm>
            <a:off x="1873278" y="3949866"/>
            <a:ext cx="3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ĐƠN VỊ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873279" y="4769686"/>
            <a:ext cx="410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BƯỚC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990601" y="3928235"/>
            <a:ext cx="405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 CỤ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617831" y="9963128"/>
            <a:ext cx="8564897" cy="200863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8" y="1291892"/>
            <a:ext cx="2454433" cy="2412595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45" y="1209111"/>
            <a:ext cx="2272907" cy="2415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0834 L -8.33333E-7 -0.6689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85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5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45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1" grpId="1" animBg="1"/>
      <p:bldP spid="112" grpId="0"/>
      <p:bldP spid="113" grpId="0"/>
      <p:bldP spid="146" grpId="0"/>
      <p:bldP spid="147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12741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biết? 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22" y="3216770"/>
            <a:ext cx="6856477" cy="364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257147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.....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=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....   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 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0,1m       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......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280520" y="262919"/>
            <a:ext cx="7253879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110" y="1549334"/>
            <a:ext cx="11431320" cy="194207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Một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chiều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dài: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Km, m, dm, cm, mm…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12,5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c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0,1m       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5786" y="816932"/>
            <a:ext cx="603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ảng đơn vị đo độ dài, cách học đơn vị đo độ dài nhanh, đơn giản |  Lafactoria 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13615"/>
          <a:stretch/>
        </p:blipFill>
        <p:spPr bwMode="auto">
          <a:xfrm>
            <a:off x="3461366" y="3635136"/>
            <a:ext cx="5341644" cy="32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t-kiệm-năng-lượng-bạn-ơi-_Nhạc-và-lời-Đoàn-Đức-Yên-Khang_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09130" y="3680012"/>
            <a:ext cx="573741" cy="573741"/>
          </a:xfrm>
        </p:spPr>
      </p:pic>
      <p:pic>
        <p:nvPicPr>
          <p:cNvPr id="3" name="Picture 2" descr="Vẻ đẹp của cầu vượt biển dài nhất thế giới ở Trung Quốc - VnExpress">
            <a:extLst>
              <a:ext uri="{FF2B5EF4-FFF2-40B4-BE49-F238E27FC236}">
                <a16:creationId xmlns:a16="http://schemas.microsoft.com/office/drawing/2014/main" id="{25227B83-7B7B-4F92-B454-79BEFCF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6" y="182881"/>
            <a:ext cx="4024474" cy="39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02E995FD-E737-496D-82B8-D2049F1EF63B}"/>
              </a:ext>
            </a:extLst>
          </p:cNvPr>
          <p:cNvGrpSpPr/>
          <p:nvPr/>
        </p:nvGrpSpPr>
        <p:grpSpPr>
          <a:xfrm>
            <a:off x="8485695" y="0"/>
            <a:ext cx="3510457" cy="5045738"/>
            <a:chOff x="8485695" y="18230"/>
            <a:chExt cx="3510457" cy="5031554"/>
          </a:xfrm>
        </p:grpSpPr>
        <p:pic>
          <p:nvPicPr>
            <p:cNvPr id="1030" name="Picture 6" descr="Vạn Lý Trường Thành - The Great Wall | Yeudulich">
              <a:extLst>
                <a:ext uri="{FF2B5EF4-FFF2-40B4-BE49-F238E27FC236}">
                  <a16:creationId xmlns:a16="http://schemas.microsoft.com/office/drawing/2014/main" id="{D83E38B2-0C53-44F1-AB65-41E8B5167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695" y="18230"/>
              <a:ext cx="3510457" cy="414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8191D-4539-46AC-9A84-5FF8B9EB63A0}"/>
                </a:ext>
              </a:extLst>
            </p:cNvPr>
            <p:cNvSpPr txBox="1"/>
            <p:nvPr/>
          </p:nvSpPr>
          <p:spPr>
            <a:xfrm>
              <a:off x="8646921" y="4588119"/>
              <a:ext cx="318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Vạn lí trường thành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BCFB3A-8B01-41F3-846B-76161E7D8B4B}"/>
              </a:ext>
            </a:extLst>
          </p:cNvPr>
          <p:cNvGrpSpPr/>
          <p:nvPr/>
        </p:nvGrpSpPr>
        <p:grpSpPr>
          <a:xfrm>
            <a:off x="4300334" y="1073256"/>
            <a:ext cx="4098740" cy="4746892"/>
            <a:chOff x="4301295" y="1073256"/>
            <a:chExt cx="4218304" cy="474689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9586558-A9BC-40EA-BAA9-BABB055E6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95" y="1073256"/>
              <a:ext cx="4218304" cy="407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BF4184-67E4-4C28-B8C8-BA0E7116FA20}"/>
                </a:ext>
              </a:extLst>
            </p:cNvPr>
            <p:cNvSpPr txBox="1"/>
            <p:nvPr/>
          </p:nvSpPr>
          <p:spPr>
            <a:xfrm>
              <a:off x="5367973" y="5358483"/>
              <a:ext cx="279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Xa lộ Liên Mỹ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64F455C7-6547-488A-9156-459986C4F14C}"/>
              </a:ext>
            </a:extLst>
          </p:cNvPr>
          <p:cNvGrpSpPr/>
          <p:nvPr/>
        </p:nvGrpSpPr>
        <p:grpSpPr>
          <a:xfrm>
            <a:off x="222406" y="81281"/>
            <a:ext cx="4521911" cy="4939192"/>
            <a:chOff x="222406" y="81281"/>
            <a:chExt cx="4521911" cy="49391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9BF026-D8E9-4F4D-A8AF-6464411CBEFA}"/>
                </a:ext>
              </a:extLst>
            </p:cNvPr>
            <p:cNvSpPr txBox="1"/>
            <p:nvPr/>
          </p:nvSpPr>
          <p:spPr>
            <a:xfrm>
              <a:off x="331974" y="4558808"/>
              <a:ext cx="4412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Cầu vượt biển Trung Quốc </a:t>
              </a:r>
            </a:p>
          </p:txBody>
        </p:sp>
        <p:pic>
          <p:nvPicPr>
            <p:cNvPr id="12" name="Picture 11" descr="Vẻ đẹp của cầu vượt biển dài nhất thế giới ở Trung Quốc - VnExpress">
              <a:extLst>
                <a:ext uri="{FF2B5EF4-FFF2-40B4-BE49-F238E27FC236}">
                  <a16:creationId xmlns:a16="http://schemas.microsoft.com/office/drawing/2014/main" id="{1C996FB2-F403-47B9-8E2B-6D094E739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6" y="81281"/>
              <a:ext cx="4024474" cy="404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496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通用教育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</TotalTime>
  <Words>1572</Words>
  <Application>Microsoft Office PowerPoint</Application>
  <PresentationFormat>Widescreen</PresentationFormat>
  <Paragraphs>233</Paragraphs>
  <Slides>30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微软雅黑</vt:lpstr>
      <vt:lpstr>宋体</vt:lpstr>
      <vt:lpstr>Arial</vt:lpstr>
      <vt:lpstr>Bodoni MT</vt:lpstr>
      <vt:lpstr>Calibri</vt:lpstr>
      <vt:lpstr>Calibri Light</vt:lpstr>
      <vt:lpstr>Times New Roman</vt:lpstr>
      <vt:lpstr>方正少儿简体</vt:lpstr>
      <vt:lpstr>方正正中黑简体</vt:lpstr>
      <vt:lpstr>方正粗谭黑简体</vt:lpstr>
      <vt:lpstr>方正行楷简体</vt:lpstr>
      <vt:lpstr>时尚中黑简体</vt:lpstr>
      <vt:lpstr>汉真广标</vt:lpstr>
      <vt:lpstr>迷你简汉真广标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THUY LINH</cp:lastModifiedBy>
  <cp:revision>1</cp:revision>
  <dcterms:created xsi:type="dcterms:W3CDTF">2016-03-16T07:12:00Z</dcterms:created>
  <dcterms:modified xsi:type="dcterms:W3CDTF">2024-12-12T03:36:45Z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