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7" r:id="rId11"/>
    <p:sldId id="25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13" r:id="rId22"/>
    <p:sldId id="31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6" d="100"/>
          <a:sy n="76" d="100"/>
        </p:scale>
        <p:origin x="12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44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8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15.xml"/><Relationship Id="rId18" Type="http://schemas.microsoft.com/office/2007/relationships/hdphoto" Target="../media/hdphoto8.wdp"/><Relationship Id="rId26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openxmlformats.org/officeDocument/2006/relationships/slide" Target="slide17.xml"/><Relationship Id="rId7" Type="http://schemas.openxmlformats.org/officeDocument/2006/relationships/slide" Target="slide13.xml"/><Relationship Id="rId12" Type="http://schemas.microsoft.com/office/2007/relationships/hdphoto" Target="../media/hdphoto6.wdp"/><Relationship Id="rId17" Type="http://schemas.openxmlformats.org/officeDocument/2006/relationships/image" Target="../media/image30.png"/><Relationship Id="rId25" Type="http://schemas.openxmlformats.org/officeDocument/2006/relationships/image" Target="../media/image32.gif"/><Relationship Id="rId2" Type="http://schemas.openxmlformats.org/officeDocument/2006/relationships/image" Target="../media/image24.png"/><Relationship Id="rId16" Type="http://schemas.openxmlformats.org/officeDocument/2006/relationships/slide" Target="slide16.xml"/><Relationship Id="rId20" Type="http://schemas.microsoft.com/office/2007/relationships/hdphoto" Target="../media/hdphoto9.wdp"/><Relationship Id="rId29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24" Type="http://schemas.openxmlformats.org/officeDocument/2006/relationships/slide" Target="slide20.xml"/><Relationship Id="rId5" Type="http://schemas.openxmlformats.org/officeDocument/2006/relationships/image" Target="../media/image26.png"/><Relationship Id="rId15" Type="http://schemas.microsoft.com/office/2007/relationships/hdphoto" Target="../media/hdphoto7.wdp"/><Relationship Id="rId23" Type="http://schemas.openxmlformats.org/officeDocument/2006/relationships/slide" Target="slide19.xml"/><Relationship Id="rId28" Type="http://schemas.microsoft.com/office/2007/relationships/hdphoto" Target="../media/hdphoto10.wdp"/><Relationship Id="rId10" Type="http://schemas.openxmlformats.org/officeDocument/2006/relationships/slide" Target="slide14.xml"/><Relationship Id="rId19" Type="http://schemas.openxmlformats.org/officeDocument/2006/relationships/image" Target="../media/image31.png"/><Relationship Id="rId4" Type="http://schemas.openxmlformats.org/officeDocument/2006/relationships/slide" Target="slide12.xml"/><Relationship Id="rId9" Type="http://schemas.microsoft.com/office/2007/relationships/hdphoto" Target="../media/hdphoto5.wdp"/><Relationship Id="rId14" Type="http://schemas.openxmlformats.org/officeDocument/2006/relationships/image" Target="../media/image29.png"/><Relationship Id="rId22" Type="http://schemas.openxmlformats.org/officeDocument/2006/relationships/slide" Target="slide18.xml"/><Relationship Id="rId27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12" Type="http://schemas.openxmlformats.org/officeDocument/2006/relationships/image" Target="../media/image4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48.png"/><Relationship Id="rId10" Type="http://schemas.openxmlformats.org/officeDocument/2006/relationships/slide" Target="slide11.xml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microsoft.com/office/2007/relationships/hdphoto" Target="../media/hdphoto11.wdp"/><Relationship Id="rId12" Type="http://schemas.openxmlformats.org/officeDocument/2006/relationships/image" Target="../media/image5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50.png"/><Relationship Id="rId10" Type="http://schemas.openxmlformats.org/officeDocument/2006/relationships/slide" Target="slide11.xml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2057400"/>
            <a:ext cx="8021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300" dirty="0">
                <a:solidFill>
                  <a:srgbClr val="FF0000"/>
                </a:solidFill>
                <a:latin typeface="+mj-lt"/>
              </a:rPr>
              <a:t>CHƯƠNG 2 – BÀI 4. PHÉP NHÂN VÀ PHÉP CHIA HAI SỐ NGUYÊN</a:t>
            </a:r>
          </a:p>
        </p:txBody>
      </p:sp>
    </p:spTree>
    <p:extLst>
      <p:ext uri="{BB962C8B-B14F-4D97-AF65-F5344CB8AC3E}">
        <p14:creationId xmlns:p14="http://schemas.microsoft.com/office/powerpoint/2010/main" val="301991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7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2" y="158712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4273" y="91969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3680460"/>
            <a:ext cx="129540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57" y="-347845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5" y="87924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3351954"/>
            <a:ext cx="1219200" cy="7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8216" y="74295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434" y="3486150"/>
            <a:ext cx="1477966" cy="4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48961" y="80266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1" y="3581632"/>
            <a:ext cx="1992654" cy="5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4273" y="88856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690" y="3489960"/>
            <a:ext cx="1407109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8434" y="84442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6329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8950" y="3409950"/>
            <a:ext cx="1847850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57" y="-525301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61339" y="74166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2086" y="3543934"/>
            <a:ext cx="1512314" cy="5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525301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519" y="772798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. 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19" y="772798"/>
                <a:ext cx="312420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7655" y="3165432"/>
                <a:ext cx="49207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solidFill>
                      <a:srgbClr val="C00000"/>
                    </a:solidFill>
                  </a:rPr>
                  <a:t>Một kho lạnh đang ở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</a:rPr>
                  <a:t>, một công nhân cần đặt chế độ làm cho nhiệt độ của kho trug bình cứ mỗi phút giảm đi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</a:rPr>
                  <a:t> . Hỏi sau 5 phút nữa nhiệt trong kho giảm đi bao nhiêu độ?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55" y="3165432"/>
                <a:ext cx="4920745" cy="1477328"/>
              </a:xfrm>
              <a:prstGeom prst="rect">
                <a:avLst/>
              </a:prstGeom>
              <a:blipFill>
                <a:blip r:embed="rId12"/>
                <a:stretch>
                  <a:fillRect l="-1115" t="-2058" r="-991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82" y="287734"/>
            <a:ext cx="22721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KHỞI ĐỘNG</a:t>
            </a:r>
            <a:endParaRPr lang="en-US" sz="27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2926" y="2708334"/>
            <a:ext cx="3013364" cy="1821873"/>
            <a:chOff x="3075709" y="5080000"/>
            <a:chExt cx="2733964" cy="1265382"/>
          </a:xfrm>
        </p:grpSpPr>
        <p:sp>
          <p:nvSpPr>
            <p:cNvPr id="8" name="Cloud Callout 7"/>
            <p:cNvSpPr/>
            <p:nvPr/>
          </p:nvSpPr>
          <p:spPr>
            <a:xfrm>
              <a:off x="3075709" y="5080000"/>
              <a:ext cx="2733964" cy="126538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16777" y="5493934"/>
              <a:ext cx="1764484" cy="28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dirty="0">
                  <a:solidFill>
                    <a:srgbClr val="FFFF00"/>
                  </a:solidFill>
                </a:rPr>
                <a:t>(-10) . 5??? </a:t>
              </a:r>
              <a:endParaRPr lang="en-US" sz="21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0764" y="1011313"/>
            <a:ext cx="2064327" cy="1212273"/>
            <a:chOff x="950850" y="3420885"/>
            <a:chExt cx="1764146" cy="748146"/>
          </a:xfrm>
        </p:grpSpPr>
        <p:sp>
          <p:nvSpPr>
            <p:cNvPr id="6" name="Oval 5"/>
            <p:cNvSpPr/>
            <p:nvPr/>
          </p:nvSpPr>
          <p:spPr>
            <a:xfrm>
              <a:off x="950850" y="3420885"/>
              <a:ext cx="1764146" cy="748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4013" y="3716621"/>
              <a:ext cx="1477819" cy="256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dirty="0">
                  <a:solidFill>
                    <a:schemeClr val="bg1"/>
                  </a:solidFill>
                </a:rPr>
                <a:t>Tính: 10.5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1600" y="1364602"/>
            <a:ext cx="1704109" cy="644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dirty="0"/>
              <a:t>10. 5 = 50</a:t>
            </a:r>
            <a:endParaRPr lang="en-US" sz="2100" dirty="0"/>
          </a:p>
        </p:txBody>
      </p:sp>
      <p:sp>
        <p:nvSpPr>
          <p:cNvPr id="11" name="Right Arrow 10"/>
          <p:cNvSpPr/>
          <p:nvPr/>
        </p:nvSpPr>
        <p:spPr>
          <a:xfrm>
            <a:off x="3373582" y="1617449"/>
            <a:ext cx="1420091" cy="265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399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52440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6528" y="915500"/>
                <a:ext cx="32604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+ (-10) =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sz="3200" dirty="0">
                    <a:solidFill>
                      <a:srgbClr val="FFFF00"/>
                    </a:solidFill>
                  </a:rPr>
                  <a:t> </a:t>
                </a:r>
                <a:endPara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28" y="915500"/>
                <a:ext cx="3260472" cy="584775"/>
              </a:xfrm>
              <a:prstGeom prst="rect">
                <a:avLst/>
              </a:prstGeom>
              <a:blipFill>
                <a:blip r:embed="rId5"/>
                <a:stretch>
                  <a:fillRect l="-3551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1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27655" y="3165432"/>
                <a:ext cx="49207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solidFill>
                      <a:srgbClr val="FF0000"/>
                    </a:solidFill>
                  </a:rPr>
                  <a:t>Một kho lạnh đang ở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vi-V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</a:rPr>
                  <a:t>, một công nhân cần đặt chế độ làm cho nhiệt độ của kho trug bình cứ mỗi phút giảm đi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vi-V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</a:rPr>
                  <a:t> . Hỏi sau 5 phút nữa nhiệt trong kho là bao nhiêu độ?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55" y="3165432"/>
                <a:ext cx="4920745" cy="1200329"/>
              </a:xfrm>
              <a:prstGeom prst="rect">
                <a:avLst/>
              </a:prstGeom>
              <a:blipFill>
                <a:blip r:embed="rId12"/>
                <a:stretch>
                  <a:fillRect l="-1115" t="-2538" r="-99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7037" y="277091"/>
            <a:ext cx="4516582" cy="692996"/>
            <a:chOff x="221672" y="1948873"/>
            <a:chExt cx="6460426" cy="1847989"/>
          </a:xfrm>
          <a:solidFill>
            <a:srgbClr val="FFC000"/>
          </a:solidFill>
        </p:grpSpPr>
        <p:sp>
          <p:nvSpPr>
            <p:cNvPr id="5" name="Rounded Rectangle 4"/>
            <p:cNvSpPr/>
            <p:nvPr/>
          </p:nvSpPr>
          <p:spPr>
            <a:xfrm>
              <a:off x="221672" y="1948873"/>
              <a:ext cx="6262254" cy="1828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1672" y="2401609"/>
              <a:ext cx="6460426" cy="139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latin typeface="+mj-lt"/>
                </a:rPr>
                <a:t>Hướng dẫn tự học: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7" name="Vertical Scroll 6"/>
          <p:cNvSpPr/>
          <p:nvPr/>
        </p:nvSpPr>
        <p:spPr>
          <a:xfrm>
            <a:off x="457200" y="1253837"/>
            <a:ext cx="7952509" cy="3640893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*Bài vừa học:</a:t>
            </a:r>
          </a:p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          -Học thuộc lòng quy tắc nhân 2 số nguyên cùng dấu, khác dấu.</a:t>
            </a:r>
          </a:p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-Làm bài tập 1, 2, 3, 4 trang 70 sgk   </a:t>
            </a:r>
          </a:p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*Bài sắp học:</a:t>
            </a:r>
          </a:p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         -Xem trước các tính chất phép nhân các số nguyên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380509" y="962892"/>
            <a:ext cx="547255" cy="29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9974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3300"/>
                </a:solidFill>
              </a:rPr>
              <a:t>Dặn dò:</a:t>
            </a:r>
          </a:p>
          <a:p>
            <a:r>
              <a:rPr lang="vi-VN" dirty="0"/>
              <a:t>- Ôn các kiến thức đã học</a:t>
            </a:r>
          </a:p>
          <a:p>
            <a:r>
              <a:rPr lang="vi-VN" dirty="0"/>
              <a:t>- Làm bài tập ... SBT ...</a:t>
            </a:r>
          </a:p>
          <a:p>
            <a:pPr marL="342900" indent="-342900">
              <a:buFontTx/>
              <a:buChar char="-"/>
            </a:pPr>
            <a:r>
              <a:rPr lang="vi-VN" dirty="0"/>
              <a:t>Đọc và xem trước bài “Hoạt động thực hành và trải nghiệm: Vui học cùng số nguyên”</a:t>
            </a:r>
          </a:p>
          <a:p>
            <a:pPr marL="342900" indent="-342900">
              <a:buFontTx/>
              <a:buChar char="-"/>
            </a:pPr>
            <a:r>
              <a:rPr lang="vi-VN" dirty="0"/>
              <a:t>Chuẩn bị trước các dụng cụ, nguyên liệu cho bài sau:</a:t>
            </a:r>
          </a:p>
          <a:p>
            <a:r>
              <a:rPr lang="vi-VN" dirty="0"/>
              <a:t>+ nhóm 4 người: 100g đậu đỏ, 100g đậu đen, khay đựng.</a:t>
            </a:r>
          </a:p>
          <a:p>
            <a:r>
              <a:rPr lang="vi-VN" dirty="0"/>
              <a:t>+ mỗi tổ: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Chuẩn bị:  4 tờ giấy A1 vx sẵn cành cây nằm ngang chiếm tỉ lệ 1/3 tờ giấy A1 và tô màu theo sở thích.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Kéo, bút dạ.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Cắt sẵn 7 tấm bìa giấy kích thước 8x8, mỗi tấm bìa ghi sẵn một số từ -3 -&gt;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Các tấm bìa nhỏ kích thước 5x5, mỗi tấm bìa vẽ các con sóc màu khác nhau và ghi tên 1 thành viên của nhóm ở dưới: Ví dụ: Mai – sóc trắng...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235" y="51930"/>
            <a:ext cx="812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86100" y="1657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6100" y="16573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35" y="1226623"/>
            <a:ext cx="553857" cy="553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374" y="654000"/>
            <a:ext cx="4543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1. Nhân hai số nguyên khác dấu</a:t>
            </a:r>
            <a:r>
              <a:rPr lang="vi-VN" sz="21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1" y="1345428"/>
            <a:ext cx="59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a) Hoàn thành phép tính sau: (-4).3 = (-4) + (-4) + (-4) =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2013774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b) Theo cách trên hãy tính: (-5).2        (-6).3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073" y="1345427"/>
            <a:ext cx="9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-12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8742" y="2567619"/>
            <a:ext cx="269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(-5).2 = (-5) + (-5) = -10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0343" y="2620909"/>
            <a:ext cx="340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(-6).3 =  (-6) +(-6) + (-6) = -18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1" y="3405991"/>
            <a:ext cx="680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r>
              <a:rPr lang="vi-VN" dirty="0">
                <a:latin typeface="+mj-lt"/>
              </a:rPr>
              <a:t>) Em có nhận xét gì về dấu của tích hai số nguyên khác dấu?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748" y="3984979"/>
            <a:ext cx="677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  <a:latin typeface="+mj-lt"/>
              </a:rPr>
              <a:t>Dấu của tích hai số nguyên khác dấu đều mang dấu âm.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29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  <p:bldP spid="11" grpId="0"/>
      <p:bldP spid="14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3287" y="109455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Quy tắc nhân hai số nguyên khác dấu: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32" y="1683327"/>
            <a:ext cx="65462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vi-VN" dirty="0"/>
              <a:t>Tích của hai số nguyên khác dấu luôn là một số nguyên âm.</a:t>
            </a:r>
          </a:p>
          <a:p>
            <a:pPr marL="214313" indent="-214313" algn="just">
              <a:lnSpc>
                <a:spcPct val="150000"/>
              </a:lnSpc>
              <a:buFontTx/>
              <a:buChar char="-"/>
            </a:pPr>
            <a:r>
              <a:rPr lang="vi-VN" dirty="0"/>
              <a:t>Khi nhân hai số nguyên khác dấu, ta nhân số dương với số đối của số âm rồi thêm dấu (-) trước kết quả.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3287" y="3328231"/>
                <a:ext cx="36631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solidFill>
                      <a:srgbClr val="FF3300"/>
                    </a:solidFill>
                  </a:rPr>
                  <a:t>Chú</a:t>
                </a:r>
                <a14:m>
                  <m:oMath xmlns:m="http://schemas.openxmlformats.org/officeDocument/2006/math">
                    <m:r>
                      <a:rPr lang="vi-VN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ý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vi-VN" dirty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dirty="0"/>
                  <a:t>, ta có:</a:t>
                </a:r>
              </a:p>
              <a:p>
                <a:r>
                  <a:rPr lang="vi-VN" dirty="0"/>
                  <a:t>(+a) . (-b) = -a.b</a:t>
                </a:r>
              </a:p>
              <a:p>
                <a:r>
                  <a:rPr lang="vi-VN" dirty="0"/>
                  <a:t>(-a) . (+b) = -a.b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87" y="3328231"/>
                <a:ext cx="3663132" cy="923330"/>
              </a:xfrm>
              <a:prstGeom prst="rect">
                <a:avLst/>
              </a:prstGeom>
              <a:blipFill>
                <a:blip r:embed="rId2"/>
                <a:stretch>
                  <a:fillRect l="-149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23" y="1758533"/>
            <a:ext cx="1732986" cy="1165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82" y="153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710" y="659763"/>
            <a:ext cx="4543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chemeClr val="accent6">
                    <a:lumMod val="50000"/>
                  </a:schemeClr>
                </a:solidFill>
              </a:rPr>
              <a:t>1. Nhân hai số nguyên khác dấu.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5" y="1261979"/>
            <a:ext cx="2573681" cy="53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06" y="1290445"/>
            <a:ext cx="5200867" cy="912825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685310" y="2370100"/>
            <a:ext cx="1198418" cy="540329"/>
          </a:xfrm>
          <a:prstGeom prst="wave">
            <a:avLst>
              <a:gd name="adj1" fmla="val 12500"/>
              <a:gd name="adj2" fmla="val 21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giải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691" y="2966207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a) (-5) . 4 = - (5.4) = -20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691" y="3776813"/>
            <a:ext cx="275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b) 6 . (-7) = - (6.7) = -42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9382" y="2966207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c) (-14) . 20 = -(14.20) = -280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9382" y="3709394"/>
            <a:ext cx="334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d) 51.(-24) = -(51.24) = -1224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57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74" y="654000"/>
            <a:ext cx="4543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chemeClr val="accent6">
                    <a:lumMod val="50000"/>
                  </a:schemeClr>
                </a:solidFill>
              </a:rPr>
              <a:t>1. Nhân hai số nguyên khác dấu.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0" y="1403921"/>
            <a:ext cx="2501720" cy="48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27" y="1401299"/>
            <a:ext cx="6359236" cy="1660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826" y="3931066"/>
            <a:ext cx="750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Số tiền chị Mai nhận được là:</a:t>
            </a:r>
          </a:p>
          <a:p>
            <a:r>
              <a:rPr lang="vi-VN" dirty="0">
                <a:solidFill>
                  <a:srgbClr val="FF0000"/>
                </a:solidFill>
              </a:rPr>
              <a:t>20 . (+50 000) + 4. (-40 000) = 1 000 000 + (-160 000) = 840 000(đồng)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7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374" y="654000"/>
            <a:ext cx="4543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chemeClr val="accent6">
                    <a:lumMod val="50000"/>
                  </a:schemeClr>
                </a:solidFill>
              </a:rPr>
              <a:t>1. Nhân hai số nguyên khác dấu.</a:t>
            </a:r>
            <a:endParaRPr lang="en-US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3602183" y="3201373"/>
            <a:ext cx="1198418" cy="540329"/>
          </a:xfrm>
          <a:prstGeom prst="wave">
            <a:avLst>
              <a:gd name="adj1" fmla="val 12500"/>
              <a:gd name="adj2" fmla="val 211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giải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19" y="613519"/>
            <a:ext cx="5056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rgbClr val="7030A0"/>
                </a:solidFill>
              </a:rPr>
              <a:t>2. Nhân hai số nguyên cùng dấu</a:t>
            </a:r>
            <a:endParaRPr lang="en-US" sz="21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80" y="1180871"/>
            <a:ext cx="3771879" cy="1224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62" y="1134282"/>
            <a:ext cx="464344" cy="52863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718701" y="1279984"/>
            <a:ext cx="931718" cy="3493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12</a:t>
            </a:r>
            <a:endParaRPr lang="en-US" sz="135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720595" y="1613645"/>
            <a:ext cx="927930" cy="45948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endParaRPr lang="en-US" sz="135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461665"/>
            <a:ext cx="4187537" cy="1669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FF00"/>
                </a:solidFill>
              </a:rPr>
              <a:t>Nhân hai số nguyên dương ta thực hiện như thế nào?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0" y="2368090"/>
            <a:ext cx="7371918" cy="2204722"/>
          </a:xfrm>
          <a:prstGeom prst="rect">
            <a:avLst/>
          </a:prstGeom>
        </p:spPr>
      </p:pic>
      <p:sp>
        <p:nvSpPr>
          <p:cNvPr id="23" name="Wave 22"/>
          <p:cNvSpPr/>
          <p:nvPr/>
        </p:nvSpPr>
        <p:spPr>
          <a:xfrm>
            <a:off x="3726943" y="3601937"/>
            <a:ext cx="4701979" cy="942944"/>
          </a:xfrm>
          <a:prstGeom prst="wave">
            <a:avLst>
              <a:gd name="adj1" fmla="val 12500"/>
              <a:gd name="adj2" fmla="val 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r>
              <a:rPr lang="vi-VN" dirty="0">
                <a:solidFill>
                  <a:srgbClr val="FFC000"/>
                </a:solidFill>
              </a:rPr>
              <a:t>Dấu của các thừa số đều là dấu âm.</a:t>
            </a:r>
          </a:p>
          <a:p>
            <a:pPr algn="ctr"/>
            <a:r>
              <a:rPr lang="vi-VN" dirty="0">
                <a:solidFill>
                  <a:srgbClr val="FFC000"/>
                </a:solidFill>
              </a:rPr>
              <a:t>- Dấu của các tích đều mang dấu dương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593236" y="4136457"/>
            <a:ext cx="927930" cy="32759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endParaRPr lang="en-US" sz="135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19234" y="1608056"/>
            <a:ext cx="2083018" cy="2942444"/>
            <a:chOff x="-599814" y="1734595"/>
            <a:chExt cx="2350845" cy="2511522"/>
          </a:xfrm>
        </p:grpSpPr>
        <p:sp>
          <p:nvSpPr>
            <p:cNvPr id="15" name="Left Brace 14"/>
            <p:cNvSpPr/>
            <p:nvPr/>
          </p:nvSpPr>
          <p:spPr>
            <a:xfrm>
              <a:off x="1519509" y="3772046"/>
              <a:ext cx="231522" cy="372341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599814" y="1734595"/>
              <a:ext cx="2335034" cy="2511522"/>
              <a:chOff x="5144910" y="3718627"/>
              <a:chExt cx="3113379" cy="3348696"/>
            </a:xfrm>
          </p:grpSpPr>
          <p:sp>
            <p:nvSpPr>
              <p:cNvPr id="2" name="Cloud Callout 1"/>
              <p:cNvSpPr/>
              <p:nvPr/>
            </p:nvSpPr>
            <p:spPr>
              <a:xfrm rot="18022975">
                <a:off x="5027252" y="3836285"/>
                <a:ext cx="3348696" cy="3113379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23340" y="4112984"/>
                <a:ext cx="2257739" cy="270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solidFill>
                      <a:srgbClr val="FFFF00"/>
                    </a:solidFill>
                  </a:rPr>
                  <a:t>Nhận xét dấu của các thừa số trong hai phép tính trên và dấu tích của chúng?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21" name="Oval Callout 20"/>
          <p:cNvSpPr/>
          <p:nvPr/>
        </p:nvSpPr>
        <p:spPr>
          <a:xfrm>
            <a:off x="2593236" y="3728378"/>
            <a:ext cx="927930" cy="35407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3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35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000914" y="491632"/>
            <a:ext cx="2209800" cy="98775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FF00"/>
                </a:solidFill>
              </a:rPr>
              <a:t>Nhân như hai số tự nhiên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802530" y="2417339"/>
            <a:ext cx="4187537" cy="1669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FF00"/>
                </a:solidFill>
              </a:rPr>
              <a:t>Nhân hai số </a:t>
            </a:r>
            <a:r>
              <a:rPr lang="vi-VN">
                <a:solidFill>
                  <a:srgbClr val="FFFF00"/>
                </a:solidFill>
              </a:rPr>
              <a:t>nguyên âm </a:t>
            </a:r>
            <a:r>
              <a:rPr lang="vi-VN" dirty="0">
                <a:solidFill>
                  <a:srgbClr val="FFFF00"/>
                </a:solidFill>
              </a:rPr>
              <a:t>ta thực hiện như thế nào?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1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23" grpId="0" animBg="1"/>
      <p:bldP spid="23" grpId="1" animBg="1"/>
      <p:bldP spid="18" grpId="0" animBg="1"/>
      <p:bldP spid="21" grpId="0" animBg="1"/>
      <p:bldP spid="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64" y="1042733"/>
            <a:ext cx="6144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Quy tắc nhân hai số nguyên cùng dấu:</a:t>
            </a:r>
          </a:p>
          <a:p>
            <a:pPr marL="214313" indent="-214313" algn="just">
              <a:buFontTx/>
              <a:buChar char="-"/>
            </a:pPr>
            <a:r>
              <a:rPr lang="vi-VN" dirty="0"/>
              <a:t>Khi nhân hai số nguyên cùng dương, ta nhân chúng như nhân hai số tự nhiên.</a:t>
            </a:r>
          </a:p>
          <a:p>
            <a:pPr marL="214313" indent="-214313" algn="just">
              <a:buFontTx/>
              <a:buChar char="-"/>
            </a:pPr>
            <a:r>
              <a:rPr lang="vi-VN" dirty="0"/>
              <a:t>Khi nhân hai số nguyên cùng âm, ta nhân hai số đối của chúng.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765" y="2670854"/>
            <a:ext cx="155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3300"/>
                </a:solidFill>
              </a:rPr>
              <a:t>Chú ý: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94" y="1177050"/>
            <a:ext cx="2060898" cy="1261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636" y="3208144"/>
            <a:ext cx="705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Tx/>
              <a:buChar char="-"/>
            </a:pPr>
            <a:r>
              <a:rPr lang="vi-VN" dirty="0"/>
              <a:t>Cho hai số nguyên dương a và b, ta có:  (-a).(-b) = (+a).(+b) =a.b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637" y="3717678"/>
            <a:ext cx="685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- Tích của hai số nguyên cùng dấu luôn là một số nguyên dương.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19" y="613519"/>
            <a:ext cx="5056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rgbClr val="7030A0"/>
                </a:solidFill>
              </a:rPr>
              <a:t>2. Nhân hai số nguyên cùng dấu</a:t>
            </a:r>
            <a:endParaRPr lang="en-US" sz="2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0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4" y="1189185"/>
            <a:ext cx="2604979" cy="619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772" y="1139819"/>
            <a:ext cx="4099646" cy="140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055" y="301578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FF0000"/>
                </a:solidFill>
              </a:rPr>
              <a:t>a = (-2).(-3) = 2.3 =6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2855" y="3768107"/>
            <a:ext cx="3863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FF0000"/>
                </a:solidFill>
              </a:rPr>
              <a:t>d = (-10).(-20) = 10.20 =200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2855" y="3015783"/>
            <a:ext cx="2998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FF0000"/>
                </a:solidFill>
              </a:rPr>
              <a:t>c = (+3).(+2) = 3.2 =6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055" y="3764179"/>
            <a:ext cx="328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FF0000"/>
                </a:solidFill>
              </a:rPr>
              <a:t>b = (-15).(-6) =15.6 =90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7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BÀI 4. PHÉP NHÂN VÀ PHÉP CHIA HAI SỐ NGUYÊN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19" y="613519"/>
            <a:ext cx="5056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solidFill>
                  <a:srgbClr val="7030A0"/>
                </a:solidFill>
              </a:rPr>
              <a:t>2. Nhân hai số nguyên cùng dấu</a:t>
            </a:r>
            <a:endParaRPr lang="en-US" sz="2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595</TotalTime>
  <Words>1003</Words>
  <Application>Microsoft Office PowerPoint</Application>
  <PresentationFormat>On-screen Show (16:9)</PresentationFormat>
  <Paragraphs>92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Times New Roman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55</cp:revision>
  <dcterms:created xsi:type="dcterms:W3CDTF">2017-12-31T23:29:53Z</dcterms:created>
  <dcterms:modified xsi:type="dcterms:W3CDTF">2024-12-01T13:40:44Z</dcterms:modified>
</cp:coreProperties>
</file>