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3" r:id="rId2"/>
    <p:sldId id="257" r:id="rId3"/>
    <p:sldId id="260" r:id="rId4"/>
    <p:sldId id="320" r:id="rId5"/>
    <p:sldId id="344" r:id="rId6"/>
    <p:sldId id="345" r:id="rId7"/>
    <p:sldId id="324" r:id="rId8"/>
    <p:sldId id="346" r:id="rId9"/>
    <p:sldId id="347" r:id="rId10"/>
    <p:sldId id="349" r:id="rId11"/>
    <p:sldId id="348" r:id="rId12"/>
    <p:sldId id="343" r:id="rId13"/>
    <p:sldId id="30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30DD"/>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p:scale>
          <a:sx n="62" d="100"/>
          <a:sy n="62" d="100"/>
        </p:scale>
        <p:origin x="-82"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8/10/2021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8/10/2021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8/10/2021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8/10/2021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rs826.pbsrc.com/albums/zz186/willisnowell/Gifs/question_marks_bubbling_md_clr.gif~c2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782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hdwallnpics.com/wp-content/gallery/thinking-cartoon-images/cartoon-boy-thinking-white-bubble-vector-illustration-31797939.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29998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thumbs.dreamstime.com/z/%E6%9C%89%E7%99%BD%E8%89%B2%E6%B3%A1%E5%BD%B1%E7%9A%84thinking%E6%95%99%E6%8E%88-3677765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399506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4343400" y="457200"/>
            <a:ext cx="4474760" cy="2468621"/>
          </a:xfrm>
          <a:prstGeom prst="wedgeRoundRectCallout">
            <a:avLst>
              <a:gd name="adj1" fmla="val 23112"/>
              <a:gd name="adj2" fmla="val 8594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8" name="Picture 12" descr="http://previews.123rf.com/images/mistac/mistac1207/mistac120700017/14524015-A-cartoon-boy-with-a-good-idea-Stock-Vector-thinking.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30531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315034" y="540365"/>
            <a:ext cx="3875966" cy="2431435"/>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0" name="Rectangle 9"/>
          <p:cNvSpPr/>
          <p:nvPr/>
        </p:nvSpPr>
        <p:spPr>
          <a:xfrm>
            <a:off x="685800" y="838200"/>
            <a:ext cx="3276600" cy="1785104"/>
          </a:xfrm>
          <a:prstGeom prst="rect">
            <a:avLst/>
          </a:prstGeom>
        </p:spPr>
        <p:txBody>
          <a:bodyPr wrap="square">
            <a:spAutoFit/>
          </a:bodyPr>
          <a:lstStyle/>
          <a:p>
            <a:pPr algn="ctr"/>
            <a:r>
              <a:rPr lang="en-US" sz="2200" i="1" dirty="0" err="1" smtClean="0">
                <a:solidFill>
                  <a:srgbClr val="FF0000"/>
                </a:solidFill>
                <a:latin typeface="Cambria" panose="02040503050406030204" pitchFamily="18" charset="0"/>
                <a:ea typeface="Cambria" panose="02040503050406030204" pitchFamily="18" charset="0"/>
              </a:rPr>
              <a:t>Dựa</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lược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đồ</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dưới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đây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em</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độ</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cao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địa</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hình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trên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bản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đồ</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được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biểu</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hiện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như</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thế</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nào</a:t>
            </a:r>
            <a:r>
              <a:rPr lang="en-US" sz="2200" i="1" dirty="0" smtClean="0">
                <a:solidFill>
                  <a:srgbClr val="FF0000"/>
                </a:solidFill>
                <a:latin typeface="Cambria" panose="02040503050406030204" pitchFamily="18" charset="0"/>
                <a:ea typeface="Cambria" panose="02040503050406030204" pitchFamily="18" charset="0"/>
              </a:rPr>
              <a:t>?</a:t>
            </a:r>
          </a:p>
          <a:p>
            <a:pPr algn="ctr"/>
            <a:r>
              <a:rPr lang="en-US" sz="2200" i="1" dirty="0" smtClean="0">
                <a:solidFill>
                  <a:srgbClr val="FF0000"/>
                </a:solidFill>
                <a:latin typeface="Cambria" panose="02040503050406030204" pitchFamily="18" charset="0"/>
                <a:ea typeface="Cambria" panose="02040503050406030204" pitchFamily="18" charset="0"/>
              </a:rPr>
              <a:t> Cho </a:t>
            </a:r>
            <a:r>
              <a:rPr lang="en-US" sz="2200" i="1" dirty="0" err="1" smtClean="0">
                <a:solidFill>
                  <a:srgbClr val="FF0000"/>
                </a:solidFill>
                <a:latin typeface="Cambria" panose="02040503050406030204" pitchFamily="18" charset="0"/>
                <a:ea typeface="Cambria" panose="02040503050406030204" pitchFamily="18" charset="0"/>
              </a:rPr>
              <a:t>ví</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dụ</a:t>
            </a:r>
            <a:r>
              <a:rPr lang="en-US" sz="2200" i="1" dirty="0" smtClean="0">
                <a:solidFill>
                  <a:srgbClr val="FF0000"/>
                </a:solidFill>
                <a:latin typeface="Cambria" panose="02040503050406030204" pitchFamily="18" charset="0"/>
                <a:ea typeface="Cambria" panose="02040503050406030204" pitchFamily="18" charset="0"/>
              </a:rPr>
              <a:t>.</a:t>
            </a:r>
            <a:endParaRPr lang="en-US" sz="2200" i="1" dirty="0">
              <a:solidFill>
                <a:srgbClr val="FF0000"/>
              </a:solidFill>
              <a:latin typeface="Cambria" panose="02040503050406030204" pitchFamily="18" charset="0"/>
              <a:ea typeface="Cambria" panose="02040503050406030204" pitchFamily="18" charset="0"/>
            </a:endParaRPr>
          </a:p>
        </p:txBody>
      </p:sp>
      <p:sp>
        <p:nvSpPr>
          <p:cNvPr id="11" name="Rectangle 10"/>
          <p:cNvSpPr/>
          <p:nvPr/>
        </p:nvSpPr>
        <p:spPr>
          <a:xfrm>
            <a:off x="4343400" y="476577"/>
            <a:ext cx="4474760" cy="2123658"/>
          </a:xfrm>
          <a:prstGeom prst="rect">
            <a:avLst/>
          </a:prstGeom>
        </p:spPr>
        <p:txBody>
          <a:bodyPr wrap="square">
            <a:spAutoFit/>
          </a:bodyPr>
          <a:lstStyle/>
          <a:p>
            <a:pPr algn="just"/>
            <a:r>
              <a:rPr lang="en-US" sz="2200" dirty="0" smtClean="0">
                <a:latin typeface="Cambria" panose="02040503050406030204" pitchFamily="18" charset="0"/>
                <a:ea typeface="Cambria" panose="02040503050406030204" pitchFamily="18" charset="0"/>
              </a:rPr>
              <a:t>- Đ</a:t>
            </a:r>
            <a:r>
              <a:rPr lang="vi-VN" sz="2200" dirty="0" smtClean="0">
                <a:latin typeface="Cambria" panose="02040503050406030204" pitchFamily="18" charset="0"/>
                <a:ea typeface="Cambria" panose="02040503050406030204" pitchFamily="18" charset="0"/>
              </a:rPr>
              <a:t>ộ </a:t>
            </a:r>
            <a:r>
              <a:rPr lang="vi-VN" sz="2200" dirty="0">
                <a:latin typeface="Cambria" panose="02040503050406030204" pitchFamily="18" charset="0"/>
                <a:ea typeface="Cambria" panose="02040503050406030204" pitchFamily="18" charset="0"/>
              </a:rPr>
              <a:t>cao địa hình trên bản đồ được biểu </a:t>
            </a:r>
            <a:r>
              <a:rPr lang="vi-VN" sz="2200" dirty="0" smtClean="0">
                <a:latin typeface="Cambria" panose="02040503050406030204" pitchFamily="18" charset="0"/>
                <a:ea typeface="Cambria" panose="02040503050406030204" pitchFamily="18" charset="0"/>
              </a:rPr>
              <a:t>hiện</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bằng</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các</a:t>
            </a:r>
            <a:r>
              <a:rPr lang="en-US" sz="2200" dirty="0" smtClean="0">
                <a:latin typeface="Cambria" panose="02040503050406030204" pitchFamily="18" charset="0"/>
                <a:ea typeface="Cambria" panose="02040503050406030204" pitchFamily="18" charset="0"/>
              </a:rPr>
              <a:t> thang </a:t>
            </a:r>
            <a:r>
              <a:rPr lang="en-US" sz="2200" dirty="0" err="1" smtClean="0">
                <a:latin typeface="Cambria" panose="02040503050406030204" pitchFamily="18" charset="0"/>
                <a:ea typeface="Cambria" panose="02040503050406030204" pitchFamily="18" charset="0"/>
              </a:rPr>
              <a:t>màu</a:t>
            </a:r>
            <a:r>
              <a:rPr lang="en-US" sz="2200" dirty="0" smtClean="0">
                <a:latin typeface="Cambria" panose="02040503050406030204" pitchFamily="18" charset="0"/>
                <a:ea typeface="Cambria" panose="02040503050406030204" pitchFamily="18" charset="0"/>
              </a:rPr>
              <a:t>.</a:t>
            </a:r>
          </a:p>
          <a:p>
            <a:pPr algn="just"/>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Ví</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dụ</a:t>
            </a:r>
            <a:r>
              <a:rPr lang="en-US" sz="2200" dirty="0" smtClean="0">
                <a:latin typeface="Cambria" panose="02040503050406030204" pitchFamily="18" charset="0"/>
                <a:ea typeface="Cambria" panose="02040503050406030204" pitchFamily="18" charset="0"/>
              </a:rPr>
              <a:t>:</a:t>
            </a:r>
          </a:p>
          <a:p>
            <a:pPr algn="just"/>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Màu</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vàng</a:t>
            </a:r>
            <a:r>
              <a:rPr lang="en-US" sz="2200" dirty="0" smtClean="0">
                <a:latin typeface="Cambria" panose="02040503050406030204" pitchFamily="18" charset="0"/>
                <a:ea typeface="Cambria" panose="02040503050406030204" pitchFamily="18" charset="0"/>
              </a:rPr>
              <a:t>: 500 – 1000m</a:t>
            </a:r>
          </a:p>
          <a:p>
            <a:pPr algn="just"/>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Màu</a:t>
            </a:r>
            <a:r>
              <a:rPr lang="en-US" sz="2200" dirty="0" smtClean="0">
                <a:latin typeface="Cambria" panose="02040503050406030204" pitchFamily="18" charset="0"/>
                <a:ea typeface="Cambria" panose="02040503050406030204" pitchFamily="18" charset="0"/>
              </a:rPr>
              <a:t> cam: 1000 – 2000m</a:t>
            </a:r>
          </a:p>
          <a:p>
            <a:pPr algn="just"/>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Màu</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đỏ</a:t>
            </a:r>
            <a:r>
              <a:rPr lang="en-US" sz="2200" dirty="0" smtClean="0">
                <a:latin typeface="Cambria" panose="02040503050406030204" pitchFamily="18" charset="0"/>
                <a:ea typeface="Cambria" panose="02040503050406030204" pitchFamily="18" charset="0"/>
              </a:rPr>
              <a:t>: 2000 – 3000m</a:t>
            </a:r>
            <a:endParaRPr lang="vi-VN" sz="2200" dirty="0">
              <a:latin typeface="Cambria" panose="02040503050406030204" pitchFamily="18" charset="0"/>
              <a:ea typeface="Cambria" panose="02040503050406030204" pitchFamily="18" charset="0"/>
            </a:endParaRPr>
          </a:p>
        </p:txBody>
      </p:sp>
      <p:pic>
        <p:nvPicPr>
          <p:cNvPr id="12" name="Picture 1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58150" y="3200400"/>
            <a:ext cx="4102035" cy="3200400"/>
          </a:xfrm>
          <a:prstGeom prst="rect">
            <a:avLst/>
          </a:prstGeom>
          <a:noFill/>
          <a:ln>
            <a:solidFill>
              <a:srgbClr val="00FF00"/>
            </a:solidFill>
          </a:ln>
        </p:spPr>
      </p:pic>
    </p:spTree>
    <p:extLst>
      <p:ext uri="{BB962C8B-B14F-4D97-AF65-F5344CB8AC3E}">
        <p14:creationId xmlns:p14="http://schemas.microsoft.com/office/powerpoint/2010/main" val="148375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32" presetClass="emph" presetSubtype="0" repeatCount="indefinite" fill="hold" nodeType="withEffect">
                                  <p:stCondLst>
                                    <p:cond delay="0"/>
                                  </p:stCondLst>
                                  <p:childTnLst>
                                    <p:animRot by="120000">
                                      <p:cBhvr>
                                        <p:cTn id="31" dur="100" fill="hold">
                                          <p:stCondLst>
                                            <p:cond delay="0"/>
                                          </p:stCondLst>
                                        </p:cTn>
                                        <p:tgtEl>
                                          <p:spTgt spid="8"/>
                                        </p:tgtEl>
                                        <p:attrNameLst>
                                          <p:attrName>r</p:attrName>
                                        </p:attrNameLst>
                                      </p:cBhvr>
                                    </p:animRot>
                                    <p:animRot by="-240000">
                                      <p:cBhvr>
                                        <p:cTn id="32" dur="200" fill="hold">
                                          <p:stCondLst>
                                            <p:cond delay="200"/>
                                          </p:stCondLst>
                                        </p:cTn>
                                        <p:tgtEl>
                                          <p:spTgt spid="8"/>
                                        </p:tgtEl>
                                        <p:attrNameLst>
                                          <p:attrName>r</p:attrName>
                                        </p:attrNameLst>
                                      </p:cBhvr>
                                    </p:animRot>
                                    <p:animRot by="240000">
                                      <p:cBhvr>
                                        <p:cTn id="33" dur="200" fill="hold">
                                          <p:stCondLst>
                                            <p:cond delay="400"/>
                                          </p:stCondLst>
                                        </p:cTn>
                                        <p:tgtEl>
                                          <p:spTgt spid="8"/>
                                        </p:tgtEl>
                                        <p:attrNameLst>
                                          <p:attrName>r</p:attrName>
                                        </p:attrNameLst>
                                      </p:cBhvr>
                                    </p:animRot>
                                    <p:animRot by="-240000">
                                      <p:cBhvr>
                                        <p:cTn id="34" dur="200" fill="hold">
                                          <p:stCondLst>
                                            <p:cond delay="600"/>
                                          </p:stCondLst>
                                        </p:cTn>
                                        <p:tgtEl>
                                          <p:spTgt spid="8"/>
                                        </p:tgtEl>
                                        <p:attrNameLst>
                                          <p:attrName>r</p:attrName>
                                        </p:attrNameLst>
                                      </p:cBhvr>
                                    </p:animRot>
                                    <p:animRot by="120000">
                                      <p:cBhvr>
                                        <p:cTn id="35" dur="200" fill="hold">
                                          <p:stCondLst>
                                            <p:cond delay="800"/>
                                          </p:stCondLst>
                                        </p:cTn>
                                        <p:tgtEl>
                                          <p:spTgt spid="8"/>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500"/>
                                        <p:tgtEl>
                                          <p:spTgt spid="7"/>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48" dur="500"/>
                                        <p:tgtEl>
                                          <p:spTgt spid="11">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53" dur="500"/>
                                        <p:tgtEl>
                                          <p:spTgt spid="11">
                                            <p:txEl>
                                              <p:pRg st="1" end="1"/>
                                            </p:txEl>
                                          </p:spTgt>
                                        </p:tgtEl>
                                      </p:cBhvr>
                                    </p:animEffect>
                                  </p:childTnLst>
                                </p:cTn>
                              </p:par>
                              <p:par>
                                <p:cTn id="54" presetID="14" presetClass="entr" presetSubtype="10" fill="hold" nodeType="withEffect">
                                  <p:stCondLst>
                                    <p:cond delay="0"/>
                                  </p:stCondLst>
                                  <p:childTnLst>
                                    <p:set>
                                      <p:cBhvr>
                                        <p:cTn id="55"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56" dur="500"/>
                                        <p:tgtEl>
                                          <p:spTgt spid="11">
                                            <p:txEl>
                                              <p:pRg st="2" end="2"/>
                                            </p:txEl>
                                          </p:spTgt>
                                        </p:tgtEl>
                                      </p:cBhvr>
                                    </p:animEffect>
                                  </p:childTnLst>
                                </p:cTn>
                              </p:par>
                              <p:par>
                                <p:cTn id="57" presetID="14" presetClass="entr" presetSubtype="10" fill="hold" nodeType="withEffect">
                                  <p:stCondLst>
                                    <p:cond delay="0"/>
                                  </p:stCondLst>
                                  <p:childTnLst>
                                    <p:set>
                                      <p:cBhvr>
                                        <p:cTn id="58"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59" dur="500"/>
                                        <p:tgtEl>
                                          <p:spTgt spid="11">
                                            <p:txEl>
                                              <p:pRg st="3" end="3"/>
                                            </p:txEl>
                                          </p:spTgt>
                                        </p:tgtEl>
                                      </p:cBhvr>
                                    </p:animEffect>
                                  </p:childTnLst>
                                </p:cTn>
                              </p:par>
                              <p:par>
                                <p:cTn id="60" presetID="14" presetClass="entr" presetSubtype="10" fill="hold" nodeType="withEffect">
                                  <p:stCondLst>
                                    <p:cond delay="0"/>
                                  </p:stCondLst>
                                  <p:childTnLst>
                                    <p:set>
                                      <p:cBhvr>
                                        <p:cTn id="61"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6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0785" y="1492240"/>
            <a:ext cx="3524015" cy="1708160"/>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a:t>
            </a:r>
            <a:r>
              <a:rPr lang="en-US" sz="2100" i="1" dirty="0" smtClean="0">
                <a:solidFill>
                  <a:srgbClr val="FF0000"/>
                </a:solidFill>
                <a:latin typeface="Cambria" panose="02040503050406030204" pitchFamily="18" charset="0"/>
                <a:ea typeface="Cambria" panose="02040503050406030204" pitchFamily="18" charset="0"/>
              </a:rPr>
              <a:t>11.3 </a:t>
            </a:r>
            <a:r>
              <a:rPr lang="en-US" sz="2100" i="1" dirty="0" err="1" smtClean="0">
                <a:solidFill>
                  <a:srgbClr val="FF0000"/>
                </a:solidFill>
                <a:latin typeface="Cambria" panose="02040503050406030204" pitchFamily="18" charset="0"/>
                <a:ea typeface="Cambria" panose="02040503050406030204" pitchFamily="18" charset="0"/>
              </a:rPr>
              <a:t>và</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thông</a:t>
            </a:r>
            <a:r>
              <a:rPr lang="en-US" sz="2100" i="1" dirty="0">
                <a:solidFill>
                  <a:srgbClr val="FF0000"/>
                </a:solidFill>
                <a:latin typeface="Cambria" panose="02040503050406030204" pitchFamily="18" charset="0"/>
                <a:ea typeface="Cambria" panose="02040503050406030204" pitchFamily="18" charset="0"/>
              </a:rPr>
              <a:t> </a:t>
            </a:r>
            <a:r>
              <a:rPr lang="en-US" sz="2100" i="1" dirty="0" smtClean="0">
                <a:solidFill>
                  <a:srgbClr val="FF0000"/>
                </a:solidFill>
                <a:latin typeface="Cambria" panose="02040503050406030204" pitchFamily="18" charset="0"/>
                <a:ea typeface="Cambria" panose="02040503050406030204" pitchFamily="18" charset="0"/>
              </a:rPr>
              <a:t>tin </a:t>
            </a:r>
            <a:r>
              <a:rPr lang="en-US" sz="2100" i="1" dirty="0" err="1" smtClean="0">
                <a:solidFill>
                  <a:srgbClr val="FF0000"/>
                </a:solidFill>
                <a:latin typeface="Cambria" panose="02040503050406030204" pitchFamily="18" charset="0"/>
                <a:ea typeface="Cambria" panose="02040503050406030204" pitchFamily="18" charset="0"/>
              </a:rPr>
              <a:t>trong</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bài</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smtClean="0">
                <a:solidFill>
                  <a:srgbClr val="FF0000"/>
                </a:solidFill>
                <a:latin typeface="Cambria" panose="02040503050406030204" pitchFamily="18" charset="0"/>
                <a:ea typeface="Cambria" panose="02040503050406030204" pitchFamily="18" charset="0"/>
              </a:rPr>
              <a:t> c</a:t>
            </a:r>
            <a:r>
              <a:rPr lang="vi-VN" sz="2100" i="1" dirty="0" smtClean="0">
                <a:solidFill>
                  <a:srgbClr val="FF0000"/>
                </a:solidFill>
                <a:latin typeface="Cambria" panose="02040503050406030204" pitchFamily="18" charset="0"/>
                <a:ea typeface="Cambria" panose="02040503050406030204" pitchFamily="18" charset="0"/>
              </a:rPr>
              <a:t>ho </a:t>
            </a:r>
            <a:r>
              <a:rPr lang="vi-VN" sz="2100" i="1" dirty="0">
                <a:solidFill>
                  <a:srgbClr val="FF0000"/>
                </a:solidFill>
                <a:latin typeface="Cambria" panose="02040503050406030204" pitchFamily="18" charset="0"/>
                <a:ea typeface="Cambria" panose="02040503050406030204" pitchFamily="18" charset="0"/>
              </a:rPr>
              <a:t>biết </a:t>
            </a:r>
            <a:r>
              <a:rPr lang="en-US" sz="2100" i="1" dirty="0" err="1" smtClean="0">
                <a:solidFill>
                  <a:srgbClr val="FF0000"/>
                </a:solidFill>
                <a:latin typeface="Cambria" panose="02040503050406030204" pitchFamily="18" charset="0"/>
                <a:ea typeface="Cambria" panose="02040503050406030204" pitchFamily="18" charset="0"/>
              </a:rPr>
              <a:t>trong</a:t>
            </a:r>
            <a:r>
              <a:rPr lang="en-US" sz="2100" i="1" dirty="0" smtClean="0">
                <a:solidFill>
                  <a:srgbClr val="FF0000"/>
                </a:solidFill>
                <a:latin typeface="Cambria" panose="02040503050406030204" pitchFamily="18" charset="0"/>
                <a:ea typeface="Cambria" panose="02040503050406030204" pitchFamily="18" charset="0"/>
              </a:rPr>
              <a:t> </a:t>
            </a:r>
            <a:r>
              <a:rPr lang="vi-VN" sz="2100" i="1" dirty="0" smtClean="0">
                <a:solidFill>
                  <a:srgbClr val="FF0000"/>
                </a:solidFill>
                <a:latin typeface="Cambria" panose="02040503050406030204" pitchFamily="18" charset="0"/>
                <a:ea typeface="Cambria" panose="02040503050406030204" pitchFamily="18" charset="0"/>
              </a:rPr>
              <a:t>các </a:t>
            </a:r>
            <a:r>
              <a:rPr lang="vi-VN" sz="2100" i="1" dirty="0">
                <a:solidFill>
                  <a:srgbClr val="FF0000"/>
                </a:solidFill>
                <a:latin typeface="Cambria" panose="02040503050406030204" pitchFamily="18" charset="0"/>
                <a:ea typeface="Cambria" panose="02040503050406030204" pitchFamily="18" charset="0"/>
              </a:rPr>
              <a:t>điểm A, B, C, điểm nào có độ cao thấp nhất, </a:t>
            </a:r>
            <a:endParaRPr lang="en-US" sz="2100" i="1" dirty="0" smtClean="0">
              <a:solidFill>
                <a:srgbClr val="FF0000"/>
              </a:solidFill>
              <a:latin typeface="Cambria" panose="02040503050406030204" pitchFamily="18" charset="0"/>
              <a:ea typeface="Cambria" panose="02040503050406030204" pitchFamily="18" charset="0"/>
            </a:endParaRPr>
          </a:p>
          <a:p>
            <a:pPr algn="ctr"/>
            <a:r>
              <a:rPr lang="vi-VN" sz="2100" i="1" dirty="0" smtClean="0">
                <a:solidFill>
                  <a:srgbClr val="FF0000"/>
                </a:solidFill>
                <a:latin typeface="Cambria" panose="02040503050406030204" pitchFamily="18" charset="0"/>
                <a:ea typeface="Cambria" panose="02040503050406030204" pitchFamily="18" charset="0"/>
              </a:rPr>
              <a:t>cao </a:t>
            </a:r>
            <a:r>
              <a:rPr lang="vi-VN" sz="2100" i="1" dirty="0">
                <a:solidFill>
                  <a:srgbClr val="FF0000"/>
                </a:solidFill>
                <a:latin typeface="Cambria" panose="02040503050406030204" pitchFamily="18" charset="0"/>
                <a:ea typeface="Cambria" panose="02040503050406030204" pitchFamily="18" charset="0"/>
              </a:rPr>
              <a:t>nhất?</a:t>
            </a:r>
          </a:p>
        </p:txBody>
      </p:sp>
      <p:sp>
        <p:nvSpPr>
          <p:cNvPr id="17" name="Rectangle 16"/>
          <p:cNvSpPr/>
          <p:nvPr/>
        </p:nvSpPr>
        <p:spPr>
          <a:xfrm>
            <a:off x="4648200" y="1695271"/>
            <a:ext cx="3962400" cy="1200329"/>
          </a:xfrm>
          <a:prstGeom prst="rect">
            <a:avLst/>
          </a:prstGeom>
        </p:spPr>
        <p:txBody>
          <a:bodyPr wrap="square">
            <a:spAutoFit/>
          </a:bodyPr>
          <a:lstStyle/>
          <a:p>
            <a:pPr algn="just"/>
            <a:r>
              <a:rPr lang="vi-VN" sz="2400" dirty="0" smtClean="0">
                <a:latin typeface="Cambria" panose="02040503050406030204" pitchFamily="18" charset="0"/>
                <a:ea typeface="Cambria" panose="02040503050406030204" pitchFamily="18" charset="0"/>
              </a:rPr>
              <a:t>Trong </a:t>
            </a:r>
            <a:r>
              <a:rPr lang="vi-VN" sz="2400" dirty="0">
                <a:latin typeface="Cambria" panose="02040503050406030204" pitchFamily="18" charset="0"/>
                <a:ea typeface="Cambria" panose="02040503050406030204" pitchFamily="18" charset="0"/>
              </a:rPr>
              <a:t>3 điểm thì điểm A có độ cao thấp nhất, điểm C có độ cao cao nhất.</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Lát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cắt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địa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hình</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74799" y="3810000"/>
            <a:ext cx="4873625" cy="2743200"/>
          </a:xfrm>
          <a:prstGeom prst="rect">
            <a:avLst/>
          </a:prstGeom>
          <a:noFill/>
          <a:ln>
            <a:solidFill>
              <a:srgbClr val="00FF00"/>
            </a:solidFill>
          </a:ln>
        </p:spPr>
      </p:pic>
    </p:spTree>
    <p:extLst>
      <p:ext uri="{BB962C8B-B14F-4D97-AF65-F5344CB8AC3E}">
        <p14:creationId xmlns:p14="http://schemas.microsoft.com/office/powerpoint/2010/main" val="437748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533400" y="1524000"/>
            <a:ext cx="6705600" cy="3276600"/>
          </a:xfrm>
          <a:prstGeom prst="wedgeRoundRectCallout">
            <a:avLst>
              <a:gd name="adj1" fmla="val 47482"/>
              <a:gd name="adj2" fmla="val 8019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09600" y="1709678"/>
            <a:ext cx="6553200" cy="2862322"/>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Lát cắt địa hình là cách thức để thể hiện đặc điểm của bề mặt địa hình thực tế lên mặt phẳng dựa vào các đường đồng mức và thang màu sắc.</a:t>
            </a:r>
          </a:p>
          <a:p>
            <a:pPr algn="just"/>
            <a:r>
              <a:rPr lang="vi-VN" sz="2000" dirty="0">
                <a:latin typeface="Cambria" panose="02040503050406030204" pitchFamily="18" charset="0"/>
                <a:ea typeface="Cambria" panose="02040503050406030204" pitchFamily="18" charset="0"/>
              </a:rPr>
              <a:t>- Cách đọc:</a:t>
            </a:r>
          </a:p>
          <a:p>
            <a:pPr algn="just"/>
            <a:r>
              <a:rPr lang="vi-VN" sz="2000" dirty="0">
                <a:latin typeface="Cambria" panose="02040503050406030204" pitchFamily="18" charset="0"/>
                <a:ea typeface="Cambria" panose="02040503050406030204" pitchFamily="18" charset="0"/>
              </a:rPr>
              <a:t>+ Xác định điểm bắt đầu và kết thúc.</a:t>
            </a:r>
          </a:p>
          <a:p>
            <a:pPr algn="just"/>
            <a:r>
              <a:rPr lang="vi-VN" sz="2000" dirty="0">
                <a:latin typeface="Cambria" panose="02040503050406030204" pitchFamily="18" charset="0"/>
                <a:ea typeface="Cambria" panose="02040503050406030204" pitchFamily="18" charset="0"/>
              </a:rPr>
              <a:t>+ Xác định hướng của lát cắt, đi qua những điểm độ cao, dạng địa hình nào...</a:t>
            </a:r>
          </a:p>
          <a:p>
            <a:pPr algn="just"/>
            <a:r>
              <a:rPr lang="vi-VN" sz="2000" dirty="0">
                <a:latin typeface="Cambria" panose="02040503050406030204" pitchFamily="18" charset="0"/>
                <a:ea typeface="Cambria" panose="02040503050406030204" pitchFamily="18" charset="0"/>
              </a:rPr>
              <a:t>+ Mô tả sự biến đổi địa hình từ điểm đầu đến điểm cuối.</a:t>
            </a:r>
          </a:p>
          <a:p>
            <a:pPr algn="just"/>
            <a:r>
              <a:rPr lang="vi-VN" sz="2000" dirty="0">
                <a:latin typeface="Cambria" panose="02040503050406030204" pitchFamily="18" charset="0"/>
                <a:ea typeface="Cambria" panose="02040503050406030204" pitchFamily="18" charset="0"/>
              </a:rPr>
              <a:t>+ Tính khoảng cách giữa các điểm dựa vào tỉ lệ lát cắt.</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11</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3"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Lát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cắt</a:t>
            </a:r>
            <a:r>
              <a:rPr lang="en-US" sz="2400" b="1" dirty="0" smtClean="0">
                <a:solidFill>
                  <a:srgbClr val="0D30DD"/>
                </a:solidFill>
                <a:latin typeface="Cambria" pitchFamily="18" charset="0"/>
              </a:rPr>
              <a:t> </a:t>
            </a:r>
            <a:r>
              <a:rPr lang="vi-VN" sz="2400" b="1" dirty="0" smtClean="0">
                <a:solidFill>
                  <a:srgbClr val="0D30DD"/>
                </a:solidFill>
                <a:latin typeface="Cambria" pitchFamily="18" charset="0"/>
              </a:rPr>
              <a:t>địa hình</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3651758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49" dur="500"/>
                                        <p:tgtEl>
                                          <p:spTgt spid="32">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2">
                                            <p:txEl>
                                              <p:pRg st="5" end="5"/>
                                            </p:txEl>
                                          </p:spTgt>
                                        </p:tgtEl>
                                        <p:attrNameLst>
                                          <p:attrName>style.visibility</p:attrName>
                                        </p:attrNameLst>
                                      </p:cBhvr>
                                      <p:to>
                                        <p:strVal val="visible"/>
                                      </p:to>
                                    </p:set>
                                    <p:animEffect transition="in" filter="randombar(horizontal)">
                                      <p:cBhvr>
                                        <p:cTn id="54"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905000"/>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362200"/>
            <a:ext cx="3429000" cy="1015663"/>
          </a:xfrm>
          <a:prstGeom prst="rect">
            <a:avLst/>
          </a:prstGeom>
        </p:spPr>
        <p:txBody>
          <a:bodyPr wrap="square">
            <a:spAutoFit/>
          </a:bodyPr>
          <a:lstStyle/>
          <a:p>
            <a:pPr algn="ctr"/>
            <a:r>
              <a:rPr lang="vi-VN" sz="2000" i="1" dirty="0">
                <a:solidFill>
                  <a:srgbClr val="FF0000"/>
                </a:solidFill>
                <a:latin typeface="Cambria" panose="02040503050406030204" pitchFamily="18" charset="0"/>
                <a:ea typeface="Cambria" panose="02040503050406030204" pitchFamily="18" charset="0"/>
              </a:rPr>
              <a:t>Quan sát hình </a:t>
            </a:r>
            <a:r>
              <a:rPr lang="vi-VN" sz="2000" i="1" dirty="0" smtClean="0">
                <a:solidFill>
                  <a:srgbClr val="FF0000"/>
                </a:solidFill>
                <a:latin typeface="Cambria" panose="02040503050406030204" pitchFamily="18" charset="0"/>
                <a:ea typeface="Cambria" panose="02040503050406030204" pitchFamily="18" charset="0"/>
              </a:rPr>
              <a:t>11.</a:t>
            </a:r>
            <a:r>
              <a:rPr lang="en-US" sz="2000" i="1" dirty="0" smtClean="0">
                <a:solidFill>
                  <a:srgbClr val="FF0000"/>
                </a:solidFill>
                <a:latin typeface="Cambria" panose="02040503050406030204" pitchFamily="18" charset="0"/>
                <a:ea typeface="Cambria" panose="02040503050406030204" pitchFamily="18" charset="0"/>
              </a:rPr>
              <a:t>2</a:t>
            </a:r>
            <a:r>
              <a:rPr lang="vi-VN" sz="2000" i="1" dirty="0" smtClean="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hãy Cho biết sườn núi A1 đến B hay A1 đến E thoải hơn? Vì sao?</a:t>
            </a:r>
          </a:p>
        </p:txBody>
      </p:sp>
      <p:sp>
        <p:nvSpPr>
          <p:cNvPr id="17" name="Rectangle 16"/>
          <p:cNvSpPr/>
          <p:nvPr/>
        </p:nvSpPr>
        <p:spPr>
          <a:xfrm>
            <a:off x="4572000" y="2286000"/>
            <a:ext cx="4038600" cy="1200329"/>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Sườn núi A1 đến E thoải hơn do các đường đồng mức xa nhau hơn.</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27" name="Picture 26"/>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3600" y="4131309"/>
            <a:ext cx="4714240" cy="2406334"/>
          </a:xfrm>
          <a:prstGeom prst="rect">
            <a:avLst/>
          </a:prstGeom>
          <a:noFill/>
          <a:ln>
            <a:solidFill>
              <a:srgbClr val="00FF00"/>
            </a:solidFill>
          </a:ln>
        </p:spPr>
      </p:pic>
    </p:spTree>
    <p:extLst>
      <p:ext uri="{BB962C8B-B14F-4D97-AF65-F5344CB8AC3E}">
        <p14:creationId xmlns:p14="http://schemas.microsoft.com/office/powerpoint/2010/main" val="2350921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905000"/>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362200"/>
            <a:ext cx="3429000" cy="1015663"/>
          </a:xfrm>
          <a:prstGeom prst="rect">
            <a:avLst/>
          </a:prstGeom>
        </p:spPr>
        <p:txBody>
          <a:bodyPr wrap="square">
            <a:spAutoFit/>
          </a:bodyPr>
          <a:lstStyle/>
          <a:p>
            <a:pPr algn="ctr"/>
            <a:r>
              <a:rPr lang="vi-VN" sz="2000" i="1" dirty="0">
                <a:solidFill>
                  <a:srgbClr val="FF0000"/>
                </a:solidFill>
                <a:latin typeface="Cambria" panose="02040503050406030204" pitchFamily="18" charset="0"/>
                <a:ea typeface="Cambria" panose="02040503050406030204" pitchFamily="18" charset="0"/>
              </a:rPr>
              <a:t>Quan sát hình 11.3 hãy tính khoảng cách từ TPHCM đến Đà Lạt.</a:t>
            </a:r>
          </a:p>
        </p:txBody>
      </p:sp>
      <p:sp>
        <p:nvSpPr>
          <p:cNvPr id="17" name="Rectangle 16"/>
          <p:cNvSpPr/>
          <p:nvPr/>
        </p:nvSpPr>
        <p:spPr>
          <a:xfrm>
            <a:off x="4478338" y="1871008"/>
            <a:ext cx="4284662" cy="1938992"/>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Tỉ lệ ngang của bản đồ: 1:1600000</a:t>
            </a:r>
          </a:p>
          <a:p>
            <a:pPr algn="just"/>
            <a:r>
              <a:rPr lang="vi-VN"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Khoảng cách đo được từ TPHCM đến Đà lạt trên hình 11.3 là 12,7cm.</a:t>
            </a:r>
          </a:p>
          <a:p>
            <a:pPr algn="just"/>
            <a:r>
              <a:rPr lang="vi-VN"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Khoảng cách thực địa từ TPHCM đến Đà lạt = 12,7 x 1600000 = 20320000cm = 203,2km.</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27" name="Picture 26"/>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74799" y="4038600"/>
            <a:ext cx="4873625" cy="2514600"/>
          </a:xfrm>
          <a:prstGeom prst="rect">
            <a:avLst/>
          </a:prstGeom>
          <a:noFill/>
          <a:ln>
            <a:solidFill>
              <a:srgbClr val="00FF00"/>
            </a:solidFill>
          </a:ln>
        </p:spPr>
      </p:pic>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a:ex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1066800"/>
            <a:ext cx="6365544" cy="1143000"/>
          </a:xfrm>
        </p:spPr>
        <p:txBody>
          <a:bodyPr>
            <a:noAutofit/>
          </a:bodyPr>
          <a:lstStyle/>
          <a:p>
            <a:r>
              <a:rPr lang="vi-VN" sz="2700" b="1" dirty="0">
                <a:ln w="10541" cmpd="sng">
                  <a:solidFill>
                    <a:schemeClr val="accent1">
                      <a:shade val="88000"/>
                      <a:satMod val="110000"/>
                    </a:schemeClr>
                  </a:solidFill>
                  <a:prstDash val="solid"/>
                </a:ln>
                <a:solidFill>
                  <a:srgbClr val="FF0000"/>
                </a:solidFill>
                <a:latin typeface="Cambria" pitchFamily="18" charset="0"/>
              </a:rPr>
              <a:t>THỰC HÀNH ĐỌC LƯỢC ĐỒ </a:t>
            </a:r>
            <a:r>
              <a:rPr lang="en-US" sz="2700" b="1" dirty="0" smtClean="0">
                <a:ln w="10541" cmpd="sng">
                  <a:solidFill>
                    <a:schemeClr val="accent1">
                      <a:shade val="88000"/>
                      <a:satMod val="110000"/>
                    </a:schemeClr>
                  </a:solidFill>
                  <a:prstDash val="solid"/>
                </a:ln>
                <a:solidFill>
                  <a:srgbClr val="FF0000"/>
                </a:solidFill>
                <a:latin typeface="Cambria" pitchFamily="18" charset="0"/>
              </a:rPr>
              <a:t/>
            </a:r>
            <a:br>
              <a:rPr lang="en-US" sz="2700" b="1" dirty="0" smtClean="0">
                <a:ln w="10541" cmpd="sng">
                  <a:solidFill>
                    <a:schemeClr val="accent1">
                      <a:shade val="88000"/>
                      <a:satMod val="110000"/>
                    </a:schemeClr>
                  </a:solidFill>
                  <a:prstDash val="solid"/>
                </a:ln>
                <a:solidFill>
                  <a:srgbClr val="FF0000"/>
                </a:solidFill>
                <a:latin typeface="Cambria" pitchFamily="18" charset="0"/>
              </a:rPr>
            </a:br>
            <a:r>
              <a:rPr lang="vi-VN" sz="2700" b="1" dirty="0" smtClean="0">
                <a:ln w="10541" cmpd="sng">
                  <a:solidFill>
                    <a:schemeClr val="accent1">
                      <a:shade val="88000"/>
                      <a:satMod val="110000"/>
                    </a:schemeClr>
                  </a:solidFill>
                  <a:prstDash val="solid"/>
                </a:ln>
                <a:solidFill>
                  <a:srgbClr val="FF0000"/>
                </a:solidFill>
                <a:latin typeface="Cambria" pitchFamily="18" charset="0"/>
              </a:rPr>
              <a:t>ĐỊA </a:t>
            </a:r>
            <a:r>
              <a:rPr lang="vi-VN" sz="2700" b="1" dirty="0">
                <a:ln w="10541" cmpd="sng">
                  <a:solidFill>
                    <a:schemeClr val="accent1">
                      <a:shade val="88000"/>
                      <a:satMod val="110000"/>
                    </a:schemeClr>
                  </a:solidFill>
                  <a:prstDash val="solid"/>
                </a:ln>
                <a:solidFill>
                  <a:srgbClr val="FF0000"/>
                </a:solidFill>
                <a:latin typeface="Cambria" pitchFamily="18" charset="0"/>
              </a:rPr>
              <a:t>HÌNH TỈ LỆ LỚN VÀ </a:t>
            </a:r>
            <a:br>
              <a:rPr lang="vi-VN" sz="2700" b="1" dirty="0">
                <a:ln w="10541" cmpd="sng">
                  <a:solidFill>
                    <a:schemeClr val="accent1">
                      <a:shade val="88000"/>
                      <a:satMod val="110000"/>
                    </a:schemeClr>
                  </a:solidFill>
                  <a:prstDash val="solid"/>
                </a:ln>
                <a:solidFill>
                  <a:srgbClr val="FF0000"/>
                </a:solidFill>
                <a:latin typeface="Cambria" pitchFamily="18" charset="0"/>
              </a:rPr>
            </a:br>
            <a:r>
              <a:rPr lang="vi-VN" sz="2700" b="1" dirty="0">
                <a:ln w="10541" cmpd="sng">
                  <a:solidFill>
                    <a:schemeClr val="accent1">
                      <a:shade val="88000"/>
                      <a:satMod val="110000"/>
                    </a:schemeClr>
                  </a:solidFill>
                  <a:prstDash val="solid"/>
                </a:ln>
                <a:solidFill>
                  <a:srgbClr val="FF0000"/>
                </a:solidFill>
                <a:latin typeface="Cambria" pitchFamily="18" charset="0"/>
              </a:rPr>
              <a:t>LÁT CẮT ĐỊA HÌNH ĐƠN GIẢN</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effectLst>
                  <a:outerShdw blurRad="38100" dist="38100" dir="2700000" algn="tl">
                    <a:srgbClr val="000000">
                      <a:alpha val="43137"/>
                    </a:srgbClr>
                  </a:outerShdw>
                </a:effectLst>
                <a:latin typeface="Cambria" pitchFamily="18" charset="0"/>
              </a:rPr>
              <a:t>Bài</a:t>
            </a:r>
            <a:r>
              <a:rPr lang="en-US" sz="3000" b="1" dirty="0" smtClean="0">
                <a:effectLst>
                  <a:outerShdw blurRad="38100" dist="38100" dir="2700000" algn="tl">
                    <a:srgbClr val="000000">
                      <a:alpha val="43137"/>
                    </a:srgbClr>
                  </a:outerShdw>
                </a:effectLst>
                <a:latin typeface="Cambria" pitchFamily="18" charset="0"/>
              </a:rPr>
              <a:t> 11:</a:t>
            </a:r>
            <a:endParaRPr lang="en-US" sz="3000" b="1" dirty="0">
              <a:effectLst>
                <a:outerShdw blurRad="38100" dist="38100" dir="2700000" algn="tl">
                  <a:srgbClr val="000000">
                    <a:alpha val="43137"/>
                  </a:srgbClr>
                </a:outerShdw>
              </a:effectLst>
              <a:latin typeface="Cambria" pitchFamily="18" charset="0"/>
            </a:endParaRP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endPar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endParaRP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8006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810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819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smtClean="0">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4097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FF0000"/>
                </a:solidFill>
                <a:effectLst>
                  <a:outerShdw blurRad="38100" dist="38100" dir="2700000" algn="tl">
                    <a:srgbClr val="000000">
                      <a:alpha val="43137"/>
                    </a:srgbClr>
                  </a:outerShdw>
                </a:effectLst>
                <a:latin typeface="Cambria" pitchFamily="18" charset="0"/>
              </a:rPr>
              <a:t>BÀI </a:t>
            </a:r>
            <a:r>
              <a:rPr lang="en-US" sz="2400" b="1" dirty="0" smtClean="0">
                <a:solidFill>
                  <a:srgbClr val="FF0000"/>
                </a:solidFill>
                <a:effectLst>
                  <a:outerShdw blurRad="38100" dist="38100" dir="2700000" algn="tl">
                    <a:srgbClr val="000000">
                      <a:alpha val="43137"/>
                    </a:srgbClr>
                  </a:outerShdw>
                </a:effectLst>
                <a:latin typeface="Cambria" pitchFamily="18" charset="0"/>
              </a:rPr>
              <a:t>11</a:t>
            </a:r>
            <a:r>
              <a:rPr lang="vi-VN" sz="2400" b="1" dirty="0" smtClean="0">
                <a:solidFill>
                  <a:srgbClr val="FF0000"/>
                </a:solidFill>
                <a:effectLst>
                  <a:outerShdw blurRad="38100" dist="38100" dir="2700000" algn="tl">
                    <a:srgbClr val="000000">
                      <a:alpha val="43137"/>
                    </a:srgbClr>
                  </a:outerShdw>
                </a:effectLst>
                <a:latin typeface="Cambria" pitchFamily="18" charset="0"/>
              </a:rPr>
              <a:t>. </a:t>
            </a:r>
            <a:r>
              <a:rPr lang="vi-VN" sz="2400" b="1" dirty="0">
                <a:solidFill>
                  <a:srgbClr val="FF0000"/>
                </a:solidFill>
                <a:effectLst>
                  <a:outerShdw blurRad="38100" dist="38100" dir="2700000" algn="tl">
                    <a:srgbClr val="000000">
                      <a:alpha val="43137"/>
                    </a:srgbClr>
                  </a:outerShdw>
                </a:effectLst>
                <a:latin typeface="Cambria" pitchFamily="18" charset="0"/>
              </a:rPr>
              <a:t>THỰC HÀNH ĐỌC LƯỢC ĐỒ ĐỊA HÌNH TỈ LỆ LỚN VÀ </a:t>
            </a:r>
            <a:r>
              <a:rPr lang="vi-VN" sz="2400" b="1" dirty="0" smtClean="0">
                <a:solidFill>
                  <a:srgbClr val="FF0000"/>
                </a:solidFill>
                <a:effectLst>
                  <a:outerShdw blurRad="38100" dist="38100" dir="2700000" algn="tl">
                    <a:srgbClr val="000000">
                      <a:alpha val="43137"/>
                    </a:srgbClr>
                  </a:outerShdw>
                </a:effectLst>
                <a:latin typeface="Cambria" pitchFamily="18" charset="0"/>
              </a:rPr>
              <a:t>LÁT </a:t>
            </a:r>
            <a:r>
              <a:rPr lang="vi-VN" sz="2400" b="1" dirty="0">
                <a:solidFill>
                  <a:srgbClr val="FF0000"/>
                </a:solidFill>
                <a:effectLst>
                  <a:outerShdw blurRad="38100" dist="38100" dir="2700000" algn="tl">
                    <a:srgbClr val="000000">
                      <a:alpha val="43137"/>
                    </a:srgbClr>
                  </a:outerShdw>
                </a:effectLst>
                <a:latin typeface="Cambria" pitchFamily="18" charset="0"/>
              </a:rPr>
              <a:t>CẮT ĐỊA HÌNH ĐƠN GIẢN</a:t>
            </a:r>
          </a:p>
        </p:txBody>
      </p:sp>
      <p:sp>
        <p:nvSpPr>
          <p:cNvPr id="26" name="Title 1"/>
          <p:cNvSpPr txBox="1">
            <a:spLocks/>
          </p:cNvSpPr>
          <p:nvPr/>
        </p:nvSpPr>
        <p:spPr>
          <a:xfrm>
            <a:off x="1062340" y="3026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ĐỌC LƯỢC ĐỒ ĐỊA HÌNH TỈ LỆ LỚN</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4000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LÁT CẮT ĐỊA HÌNH</a:t>
            </a:r>
            <a:endParaRPr lang="vi-VN"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9911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7" name="Rounded Rectangle 36"/>
          <p:cNvSpPr/>
          <p:nvPr/>
        </p:nvSpPr>
        <p:spPr>
          <a:xfrm>
            <a:off x="507769" y="2343150"/>
            <a:ext cx="8102831" cy="3905250"/>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919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909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3023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a:t>
            </a:r>
          </a:p>
        </p:txBody>
      </p:sp>
      <p:sp>
        <p:nvSpPr>
          <p:cNvPr id="45" name="Title 1"/>
          <p:cNvSpPr txBox="1">
            <a:spLocks/>
          </p:cNvSpPr>
          <p:nvPr/>
        </p:nvSpPr>
        <p:spPr>
          <a:xfrm>
            <a:off x="94135" y="4000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
        <p:nvSpPr>
          <p:cNvPr id="46" name="Round Same Side Corner Rectangle 45"/>
          <p:cNvSpPr/>
          <p:nvPr/>
        </p:nvSpPr>
        <p:spPr>
          <a:xfrm rot="5400000">
            <a:off x="321357" y="49005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9911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325944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37" grpId="0" animBg="1"/>
      <p:bldP spid="42" grpId="0" animBg="1"/>
      <p:bldP spid="43" grpId="0" animBg="1"/>
      <p:bldP spid="44" grpId="0"/>
      <p:bldP spid="45" grpId="0"/>
      <p:bldP spid="46" grpId="0" animBg="1"/>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446490" y="1629251"/>
            <a:ext cx="3592110" cy="1323439"/>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smtClean="0">
                <a:solidFill>
                  <a:srgbClr val="FF0000"/>
                </a:solidFill>
                <a:latin typeface="Cambria" panose="02040503050406030204" pitchFamily="18" charset="0"/>
                <a:ea typeface="Cambria" panose="02040503050406030204" pitchFamily="18" charset="0"/>
              </a:rPr>
              <a:t>11.2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thông</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en-US" sz="2000" i="1" dirty="0" smtClean="0">
                <a:solidFill>
                  <a:srgbClr val="FF0000"/>
                </a:solidFill>
                <a:latin typeface="Cambria" panose="02040503050406030204" pitchFamily="18" charset="0"/>
                <a:ea typeface="Cambria" panose="02040503050406030204" pitchFamily="18" charset="0"/>
              </a:rPr>
              <a:t> tin </a:t>
            </a:r>
            <a:r>
              <a:rPr lang="en-US" sz="2000" i="1" dirty="0" err="1" smtClean="0">
                <a:solidFill>
                  <a:srgbClr val="FF0000"/>
                </a:solidFill>
                <a:latin typeface="Cambria" panose="02040503050406030204" pitchFamily="18" charset="0"/>
                <a:ea typeface="Cambria" panose="02040503050406030204" pitchFamily="18" charset="0"/>
              </a:rPr>
              <a:t>trong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bài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hãy</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cho</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biết</a:t>
            </a:r>
            <a:r>
              <a:rPr lang="en-US" sz="2000" i="1" dirty="0" smtClean="0">
                <a:solidFill>
                  <a:srgbClr val="FF0000"/>
                </a:solidFill>
                <a:latin typeface="Cambria" panose="02040503050406030204" pitchFamily="18" charset="0"/>
                <a:ea typeface="Cambria" panose="02040503050406030204" pitchFamily="18" charset="0"/>
              </a:rPr>
              <a:t> </a:t>
            </a:r>
          </a:p>
          <a:p>
            <a:pPr algn="ctr"/>
            <a:r>
              <a:rPr lang="en-US" sz="2000" i="1" dirty="0" err="1" smtClean="0">
                <a:solidFill>
                  <a:srgbClr val="FF0000"/>
                </a:solidFill>
                <a:latin typeface="Cambria" panose="02040503050406030204" pitchFamily="18" charset="0"/>
                <a:ea typeface="Cambria" panose="02040503050406030204" pitchFamily="18" charset="0"/>
              </a:rPr>
              <a:t>Lược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đồ</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địa</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hình</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tỉ</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lệ</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lớn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đường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đồng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mức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là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gì</a:t>
            </a:r>
            <a:r>
              <a:rPr lang="en-US" sz="2000" i="1" dirty="0" smtClean="0">
                <a:solidFill>
                  <a:srgbClr val="FF0000"/>
                </a:solidFill>
                <a:latin typeface="Cambria" panose="02040503050406030204" pitchFamily="18" charset="0"/>
                <a:ea typeface="Cambria" panose="02040503050406030204" pitchFamily="18" charset="0"/>
              </a:rPr>
              <a:t>? </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353741"/>
            <a:ext cx="4419600" cy="1846659"/>
          </a:xfrm>
          <a:prstGeom prst="rect">
            <a:avLst/>
          </a:prstGeom>
        </p:spPr>
        <p:txBody>
          <a:bodyPr wrap="square">
            <a:spAutoFit/>
          </a:bodyPr>
          <a:lstStyle/>
          <a:p>
            <a:pPr algn="just"/>
            <a:r>
              <a:rPr lang="vi-VN" sz="1900" dirty="0">
                <a:latin typeface="Cambria" panose="02040503050406030204" pitchFamily="18" charset="0"/>
                <a:ea typeface="Cambria" panose="02040503050406030204" pitchFamily="18" charset="0"/>
              </a:rPr>
              <a:t>- Lược đồ địa hình tỉ lệ lớn là lược đồ thể hiện đặc điểm địa hình (độ cao, độ dốc...) của 1 khu vực có diện tích nhỏ bằng đường đồng mức.</a:t>
            </a:r>
          </a:p>
          <a:p>
            <a:pPr algn="just"/>
            <a:r>
              <a:rPr lang="vi-VN" sz="1900" dirty="0">
                <a:latin typeface="Cambria" panose="02040503050406030204" pitchFamily="18" charset="0"/>
                <a:ea typeface="Cambria" panose="02040503050406030204" pitchFamily="18" charset="0"/>
              </a:rPr>
              <a:t>- Đường đồng mức: là đường nối những điểm có cùng độ cao so với mực biển.</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Đọc lược đồ địa hình tỉ lệ lớn</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3600" y="3733800"/>
            <a:ext cx="4714240" cy="2803843"/>
          </a:xfrm>
          <a:prstGeom prst="rect">
            <a:avLst/>
          </a:prstGeom>
          <a:noFill/>
          <a:ln>
            <a:solidFill>
              <a:srgbClr val="00FF00"/>
            </a:solidFill>
          </a:ln>
        </p:spPr>
      </p:pic>
    </p:spTree>
    <p:extLst>
      <p:ext uri="{BB962C8B-B14F-4D97-AF65-F5344CB8AC3E}">
        <p14:creationId xmlns:p14="http://schemas.microsoft.com/office/powerpoint/2010/main" val="2567957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22690" y="1524000"/>
            <a:ext cx="3592110" cy="1631216"/>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smtClean="0">
                <a:solidFill>
                  <a:srgbClr val="FF0000"/>
                </a:solidFill>
                <a:latin typeface="Cambria" panose="02040503050406030204" pitchFamily="18" charset="0"/>
                <a:ea typeface="Cambria" panose="02040503050406030204" pitchFamily="18" charset="0"/>
              </a:rPr>
              <a:t>11.2, </a:t>
            </a:r>
            <a:r>
              <a:rPr lang="en-US" sz="2000" i="1" dirty="0" err="1" smtClean="0">
                <a:solidFill>
                  <a:srgbClr val="FF0000"/>
                </a:solidFill>
                <a:latin typeface="Cambria" panose="02040503050406030204" pitchFamily="18" charset="0"/>
                <a:ea typeface="Cambria" panose="02040503050406030204" pitchFamily="18" charset="0"/>
              </a:rPr>
              <a:t>hãy</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en-US" sz="2000" i="1" dirty="0" smtClean="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xác định độ chênh lệch giữa 2 đường đồng </a:t>
            </a:r>
            <a:r>
              <a:rPr lang="vi-VN" sz="2000" i="1" dirty="0" smtClean="0">
                <a:solidFill>
                  <a:srgbClr val="FF0000"/>
                </a:solidFill>
                <a:latin typeface="Cambria" panose="02040503050406030204" pitchFamily="18" charset="0"/>
                <a:ea typeface="Cambria" panose="02040503050406030204" pitchFamily="18" charset="0"/>
              </a:rPr>
              <a:t>mức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a:t>
            </a:r>
            <a:r>
              <a:rPr lang="vi-VN" sz="2000" i="1" dirty="0" smtClean="0">
                <a:solidFill>
                  <a:srgbClr val="FF0000"/>
                </a:solidFill>
                <a:latin typeface="Cambria" panose="02040503050406030204" pitchFamily="18" charset="0"/>
                <a:ea typeface="Cambria" panose="02040503050406030204" pitchFamily="18" charset="0"/>
              </a:rPr>
              <a:t> độ </a:t>
            </a:r>
            <a:r>
              <a:rPr lang="vi-VN" sz="2000" i="1" dirty="0">
                <a:solidFill>
                  <a:srgbClr val="FF0000"/>
                </a:solidFill>
                <a:latin typeface="Cambria" panose="02040503050406030204" pitchFamily="18" charset="0"/>
                <a:ea typeface="Cambria" panose="02040503050406030204" pitchFamily="18" charset="0"/>
              </a:rPr>
              <a:t>cao của các điểm B, C, D, E </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vi-VN" sz="2000" i="1" dirty="0" smtClean="0">
                <a:solidFill>
                  <a:srgbClr val="FF0000"/>
                </a:solidFill>
                <a:latin typeface="Cambria" panose="02040503050406030204" pitchFamily="18" charset="0"/>
                <a:ea typeface="Cambria" panose="02040503050406030204" pitchFamily="18" charset="0"/>
              </a:rPr>
              <a:t>trên </a:t>
            </a:r>
            <a:r>
              <a:rPr lang="vi-VN" sz="2000" i="1" dirty="0">
                <a:solidFill>
                  <a:srgbClr val="FF0000"/>
                </a:solidFill>
                <a:latin typeface="Cambria" panose="02040503050406030204" pitchFamily="18" charset="0"/>
                <a:ea typeface="Cambria" panose="02040503050406030204" pitchFamily="18" charset="0"/>
              </a:rPr>
              <a:t>lược đồ.</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524000"/>
            <a:ext cx="4419600" cy="1569660"/>
          </a:xfrm>
          <a:prstGeom prst="rect">
            <a:avLst/>
          </a:prstGeom>
        </p:spPr>
        <p:txBody>
          <a:bodyPr wrap="square">
            <a:spAutoFit/>
          </a:bodyPr>
          <a:lstStyle/>
          <a:p>
            <a:pPr algn="just"/>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Độ </a:t>
            </a:r>
            <a:r>
              <a:rPr lang="vi-VN" sz="2400" dirty="0">
                <a:latin typeface="Cambria" panose="02040503050406030204" pitchFamily="18" charset="0"/>
                <a:ea typeface="Cambria" panose="02040503050406030204" pitchFamily="18" charset="0"/>
              </a:rPr>
              <a:t>cao chênh lệch giữa 2 đường đồng mức là 100m. </a:t>
            </a:r>
            <a:endParaRPr lang="en-US" sz="2400" dirty="0">
              <a:latin typeface="Cambria" panose="02040503050406030204" pitchFamily="18" charset="0"/>
              <a:ea typeface="Cambria" panose="02040503050406030204" pitchFamily="18" charset="0"/>
            </a:endParaRPr>
          </a:p>
          <a:p>
            <a:pPr algn="just"/>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Độ </a:t>
            </a:r>
            <a:r>
              <a:rPr lang="vi-VN" sz="2400" dirty="0">
                <a:latin typeface="Cambria" panose="02040503050406030204" pitchFamily="18" charset="0"/>
                <a:ea typeface="Cambria" panose="02040503050406030204" pitchFamily="18" charset="0"/>
              </a:rPr>
              <a:t>cao của các điểm: B: 0m, C: 0m, D: 600m, E: 100m.</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Đọc lược đồ địa hình tỉ lệ lớn</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3600" y="3733800"/>
            <a:ext cx="4714240" cy="2803843"/>
          </a:xfrm>
          <a:prstGeom prst="rect">
            <a:avLst/>
          </a:prstGeom>
          <a:noFill/>
          <a:ln>
            <a:solidFill>
              <a:srgbClr val="00FF00"/>
            </a:solidFill>
          </a:ln>
        </p:spPr>
      </p:pic>
    </p:spTree>
    <p:extLst>
      <p:ext uri="{BB962C8B-B14F-4D97-AF65-F5344CB8AC3E}">
        <p14:creationId xmlns:p14="http://schemas.microsoft.com/office/powerpoint/2010/main" val="1211679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22690" y="1524000"/>
            <a:ext cx="3592110" cy="1631216"/>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smtClean="0">
                <a:solidFill>
                  <a:srgbClr val="FF0000"/>
                </a:solidFill>
                <a:latin typeface="Cambria" panose="02040503050406030204" pitchFamily="18" charset="0"/>
                <a:ea typeface="Cambria" panose="02040503050406030204" pitchFamily="18" charset="0"/>
              </a:rPr>
              <a:t>11.2, </a:t>
            </a:r>
            <a:r>
              <a:rPr lang="en-US" sz="2000" i="1" dirty="0" err="1" smtClean="0">
                <a:solidFill>
                  <a:srgbClr val="FF0000"/>
                </a:solidFill>
                <a:latin typeface="Cambria" panose="02040503050406030204" pitchFamily="18" charset="0"/>
                <a:ea typeface="Cambria" panose="02040503050406030204" pitchFamily="18" charset="0"/>
              </a:rPr>
              <a:t>hãy</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en-US" sz="2000" i="1" dirty="0" smtClean="0">
                <a:solidFill>
                  <a:srgbClr val="FF0000"/>
                </a:solidFill>
                <a:latin typeface="Cambria" panose="02040503050406030204" pitchFamily="18" charset="0"/>
                <a:ea typeface="Cambria" panose="02040503050406030204" pitchFamily="18" charset="0"/>
              </a:rPr>
              <a:t> </a:t>
            </a:r>
            <a:r>
              <a:rPr lang="en-US" sz="2000" i="1" dirty="0">
                <a:solidFill>
                  <a:srgbClr val="FF0000"/>
                </a:solidFill>
                <a:latin typeface="Cambria" panose="02040503050406030204" pitchFamily="18" charset="0"/>
                <a:ea typeface="Cambria" panose="02040503050406030204" pitchFamily="18" charset="0"/>
              </a:rPr>
              <a:t>s</a:t>
            </a:r>
            <a:r>
              <a:rPr lang="vi-VN" sz="2000" i="1" dirty="0" smtClean="0">
                <a:solidFill>
                  <a:srgbClr val="FF0000"/>
                </a:solidFill>
                <a:latin typeface="Cambria" panose="02040503050406030204" pitchFamily="18" charset="0"/>
                <a:ea typeface="Cambria" panose="02040503050406030204" pitchFamily="18" charset="0"/>
              </a:rPr>
              <a:t>o </a:t>
            </a:r>
            <a:r>
              <a:rPr lang="vi-VN" sz="2000" i="1" dirty="0">
                <a:solidFill>
                  <a:srgbClr val="FF0000"/>
                </a:solidFill>
                <a:latin typeface="Cambria" panose="02040503050406030204" pitchFamily="18" charset="0"/>
                <a:ea typeface="Cambria" panose="02040503050406030204" pitchFamily="18" charset="0"/>
              </a:rPr>
              <a:t>sánh độ cao đỉnh núi A1 và A2. Cho biết sườn núi A1 đến B hay A1 đến C dốc hơn? </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vi-VN" sz="2000" i="1" dirty="0" smtClean="0">
                <a:solidFill>
                  <a:srgbClr val="FF0000"/>
                </a:solidFill>
                <a:latin typeface="Cambria" panose="02040503050406030204" pitchFamily="18" charset="0"/>
                <a:ea typeface="Cambria" panose="02040503050406030204" pitchFamily="18" charset="0"/>
              </a:rPr>
              <a:t>Vì </a:t>
            </a:r>
            <a:r>
              <a:rPr lang="vi-VN" sz="2000" i="1" dirty="0">
                <a:solidFill>
                  <a:srgbClr val="FF0000"/>
                </a:solidFill>
                <a:latin typeface="Cambria" panose="02040503050406030204" pitchFamily="18" charset="0"/>
                <a:ea typeface="Cambria" panose="02040503050406030204" pitchFamily="18" charset="0"/>
              </a:rPr>
              <a:t>sao?</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524000"/>
            <a:ext cx="4419600" cy="1446550"/>
          </a:xfrm>
          <a:prstGeom prst="rect">
            <a:avLst/>
          </a:prstGeom>
        </p:spPr>
        <p:txBody>
          <a:bodyPr wrap="square">
            <a:spAutoFit/>
          </a:bodyPr>
          <a:lstStyle/>
          <a:p>
            <a:pPr algn="just"/>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So </a:t>
            </a:r>
            <a:r>
              <a:rPr lang="vi-VN" sz="2200" dirty="0">
                <a:latin typeface="Cambria" panose="02040503050406030204" pitchFamily="18" charset="0"/>
                <a:ea typeface="Cambria" panose="02040503050406030204" pitchFamily="18" charset="0"/>
              </a:rPr>
              <a:t>sánh: độ cao đỉnh núi A1 (950m) lớn hơn A2 (900m). </a:t>
            </a:r>
            <a:endParaRPr lang="en-US" sz="2200" dirty="0" smtClean="0">
              <a:latin typeface="Cambria" panose="02040503050406030204" pitchFamily="18" charset="0"/>
              <a:ea typeface="Cambria" panose="02040503050406030204" pitchFamily="18" charset="0"/>
            </a:endParaRPr>
          </a:p>
          <a:p>
            <a:pPr algn="just"/>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Sườn </a:t>
            </a:r>
            <a:r>
              <a:rPr lang="vi-VN" sz="2200" dirty="0">
                <a:latin typeface="Cambria" panose="02040503050406030204" pitchFamily="18" charset="0"/>
                <a:ea typeface="Cambria" panose="02040503050406030204" pitchFamily="18" charset="0"/>
              </a:rPr>
              <a:t>núi A1 đến B dốc hơn do các đường đồng mức gần nhau hơn.</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Đọc lược đồ địa hình tỉ lệ lớn</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3600" y="3733800"/>
            <a:ext cx="4714240" cy="2803843"/>
          </a:xfrm>
          <a:prstGeom prst="rect">
            <a:avLst/>
          </a:prstGeom>
          <a:noFill/>
          <a:ln>
            <a:solidFill>
              <a:srgbClr val="00FF00"/>
            </a:solidFill>
          </a:ln>
        </p:spPr>
      </p:pic>
    </p:spTree>
    <p:extLst>
      <p:ext uri="{BB962C8B-B14F-4D97-AF65-F5344CB8AC3E}">
        <p14:creationId xmlns:p14="http://schemas.microsoft.com/office/powerpoint/2010/main" val="2113212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533400" y="1524000"/>
            <a:ext cx="6705600" cy="3810000"/>
          </a:xfrm>
          <a:prstGeom prst="wedgeRoundRectCallout">
            <a:avLst>
              <a:gd name="adj1" fmla="val 47666"/>
              <a:gd name="adj2" fmla="val 6134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09600" y="1752600"/>
            <a:ext cx="6553200" cy="3477875"/>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Lược đồ địa hình tỉ lệ lớn là lược đồ thể hiện đặc điểm địa hình </a:t>
            </a:r>
            <a:r>
              <a:rPr lang="vi-VN" sz="2000" dirty="0" smtClean="0">
                <a:latin typeface="Cambria" panose="02040503050406030204" pitchFamily="18" charset="0"/>
                <a:ea typeface="Cambria" panose="02040503050406030204" pitchFamily="18" charset="0"/>
              </a:rPr>
              <a:t>của </a:t>
            </a:r>
            <a:r>
              <a:rPr lang="vi-VN" sz="2000" dirty="0">
                <a:latin typeface="Cambria" panose="02040503050406030204" pitchFamily="18" charset="0"/>
                <a:ea typeface="Cambria" panose="02040503050406030204" pitchFamily="18" charset="0"/>
              </a:rPr>
              <a:t>1 khu vực có diện tích nhỏ bằng đường đồng mức.</a:t>
            </a:r>
          </a:p>
          <a:p>
            <a:pPr algn="just"/>
            <a:r>
              <a:rPr lang="vi-VN" sz="2000" dirty="0">
                <a:latin typeface="Cambria" panose="02040503050406030204" pitchFamily="18" charset="0"/>
                <a:ea typeface="Cambria" panose="02040503050406030204" pitchFamily="18" charset="0"/>
              </a:rPr>
              <a:t>- Đường đồng mức: là đường nối những điểm có cùng độ cao so với mực biển.</a:t>
            </a:r>
          </a:p>
          <a:p>
            <a:pPr algn="just"/>
            <a:r>
              <a:rPr lang="vi-VN" sz="2000" dirty="0">
                <a:latin typeface="Cambria" panose="02040503050406030204" pitchFamily="18" charset="0"/>
                <a:ea typeface="Cambria" panose="02040503050406030204" pitchFamily="18" charset="0"/>
              </a:rPr>
              <a:t>- Cách đọc:</a:t>
            </a:r>
          </a:p>
          <a:p>
            <a:pPr algn="just"/>
            <a:r>
              <a:rPr lang="vi-VN" sz="2000" dirty="0">
                <a:latin typeface="Cambria" panose="02040503050406030204" pitchFamily="18" charset="0"/>
                <a:ea typeface="Cambria" panose="02040503050406030204" pitchFamily="18" charset="0"/>
              </a:rPr>
              <a:t>+ Xác định độ chênh lệch giữa 2 đường đồng mức.</a:t>
            </a:r>
          </a:p>
          <a:p>
            <a:pPr algn="just"/>
            <a:r>
              <a:rPr lang="vi-VN" sz="2000" dirty="0">
                <a:latin typeface="Cambria" panose="02040503050406030204" pitchFamily="18" charset="0"/>
                <a:ea typeface="Cambria" panose="02040503050406030204" pitchFamily="18" charset="0"/>
              </a:rPr>
              <a:t>+ Tính độ cao của các điểm.</a:t>
            </a:r>
          </a:p>
          <a:p>
            <a:pPr algn="just"/>
            <a:r>
              <a:rPr lang="vi-VN" sz="2000" dirty="0">
                <a:latin typeface="Cambria" panose="02040503050406030204" pitchFamily="18" charset="0"/>
                <a:ea typeface="Cambria" panose="02040503050406030204" pitchFamily="18" charset="0"/>
              </a:rPr>
              <a:t>+ Căn cứ độ gần hay xa giữa các đường đồng mức để biết độ dốc địa hình.</a:t>
            </a:r>
          </a:p>
          <a:p>
            <a:pPr algn="just"/>
            <a:r>
              <a:rPr lang="vi-VN" sz="2000" dirty="0">
                <a:latin typeface="Cambria" panose="02040503050406030204" pitchFamily="18" charset="0"/>
                <a:ea typeface="Cambria" panose="02040503050406030204" pitchFamily="18" charset="0"/>
              </a:rPr>
              <a:t>+ Tính khoảng cách thực tế giữa các điểm dựa vào tỉ lệ lược đồ.</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11</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3"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Đọc lược đồ địa hình tỉ lệ lớn</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2021878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49" dur="500"/>
                                        <p:tgtEl>
                                          <p:spTgt spid="32">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2">
                                            <p:txEl>
                                              <p:pRg st="5" end="5"/>
                                            </p:txEl>
                                          </p:spTgt>
                                        </p:tgtEl>
                                        <p:attrNameLst>
                                          <p:attrName>style.visibility</p:attrName>
                                        </p:attrNameLst>
                                      </p:cBhvr>
                                      <p:to>
                                        <p:strVal val="visible"/>
                                      </p:to>
                                    </p:set>
                                    <p:animEffect transition="in" filter="randombar(horizontal)">
                                      <p:cBhvr>
                                        <p:cTn id="54" dur="500"/>
                                        <p:tgtEl>
                                          <p:spTgt spid="32">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2">
                                            <p:txEl>
                                              <p:pRg st="6" end="6"/>
                                            </p:txEl>
                                          </p:spTgt>
                                        </p:tgtEl>
                                        <p:attrNameLst>
                                          <p:attrName>style.visibility</p:attrName>
                                        </p:attrNameLst>
                                      </p:cBhvr>
                                      <p:to>
                                        <p:strVal val="visible"/>
                                      </p:to>
                                    </p:set>
                                    <p:animEffect transition="in" filter="randombar(horizontal)">
                                      <p:cBhvr>
                                        <p:cTn id="59"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447800"/>
            <a:ext cx="3352800" cy="1508105"/>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a:t>
            </a:r>
            <a:r>
              <a:rPr lang="en-US" sz="2300" i="1" dirty="0" smtClean="0">
                <a:solidFill>
                  <a:srgbClr val="FF0000"/>
                </a:solidFill>
                <a:latin typeface="Cambria" panose="02040503050406030204" pitchFamily="18" charset="0"/>
                <a:ea typeface="Cambria" panose="02040503050406030204" pitchFamily="18" charset="0"/>
              </a:rPr>
              <a:t>11.3 </a:t>
            </a:r>
            <a:r>
              <a:rPr lang="en-US" sz="2300" i="1" dirty="0" err="1" smtClean="0">
                <a:solidFill>
                  <a:srgbClr val="FF0000"/>
                </a:solidFill>
                <a:latin typeface="Cambria" panose="02040503050406030204" pitchFamily="18" charset="0"/>
                <a:ea typeface="Cambria" panose="02040503050406030204" pitchFamily="18" charset="0"/>
              </a:rPr>
              <a:t>và</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thông</a:t>
            </a:r>
            <a:r>
              <a:rPr lang="en-US" sz="2300" i="1" dirty="0">
                <a:solidFill>
                  <a:srgbClr val="FF0000"/>
                </a:solidFill>
                <a:latin typeface="Cambria" panose="02040503050406030204" pitchFamily="18" charset="0"/>
                <a:ea typeface="Cambria" panose="02040503050406030204" pitchFamily="18" charset="0"/>
              </a:rPr>
              <a:t> </a:t>
            </a:r>
            <a:r>
              <a:rPr lang="en-US" sz="2300" i="1" dirty="0" smtClean="0">
                <a:solidFill>
                  <a:srgbClr val="FF0000"/>
                </a:solidFill>
                <a:latin typeface="Cambria" panose="02040503050406030204" pitchFamily="18" charset="0"/>
                <a:ea typeface="Cambria" panose="02040503050406030204" pitchFamily="18" charset="0"/>
              </a:rPr>
              <a:t>tin </a:t>
            </a:r>
            <a:r>
              <a:rPr lang="en-US" sz="2300" i="1" dirty="0" err="1" smtClean="0">
                <a:solidFill>
                  <a:srgbClr val="FF0000"/>
                </a:solidFill>
                <a:latin typeface="Cambria" panose="02040503050406030204" pitchFamily="18" charset="0"/>
                <a:ea typeface="Cambria" panose="02040503050406030204" pitchFamily="18" charset="0"/>
              </a:rPr>
              <a:t>trong</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bài</a:t>
            </a:r>
            <a:r>
              <a:rPr lang="en-US" sz="2300" i="1" dirty="0" smtClean="0">
                <a:solidFill>
                  <a:srgbClr val="FF0000"/>
                </a:solidFill>
                <a:latin typeface="Cambria" panose="02040503050406030204" pitchFamily="18" charset="0"/>
                <a:ea typeface="Cambria" panose="02040503050406030204" pitchFamily="18" charset="0"/>
              </a:rPr>
              <a:t>, </a:t>
            </a:r>
          </a:p>
          <a:p>
            <a:pPr algn="ct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cho</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biết</a:t>
            </a:r>
            <a:r>
              <a:rPr lang="en-US" sz="2300" i="1" dirty="0" smtClean="0">
                <a:solidFill>
                  <a:srgbClr val="FF0000"/>
                </a:solidFill>
                <a:latin typeface="Cambria" panose="02040503050406030204" pitchFamily="18" charset="0"/>
                <a:ea typeface="Cambria" panose="02040503050406030204" pitchFamily="18" charset="0"/>
              </a:rPr>
              <a:t> </a:t>
            </a:r>
          </a:p>
          <a:p>
            <a:pPr algn="ctr"/>
            <a:r>
              <a:rPr lang="en-US" sz="2300" i="1" dirty="0" err="1" smtClean="0">
                <a:solidFill>
                  <a:srgbClr val="FF0000"/>
                </a:solidFill>
                <a:latin typeface="Cambria" panose="02040503050406030204" pitchFamily="18" charset="0"/>
                <a:ea typeface="Cambria" panose="02040503050406030204" pitchFamily="18" charset="0"/>
              </a:rPr>
              <a:t>Lát</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cắt</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địa</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hình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là</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gì</a:t>
            </a:r>
            <a:r>
              <a:rPr lang="en-US" sz="2300" i="1" dirty="0" smtClean="0">
                <a:solidFill>
                  <a:srgbClr val="FF0000"/>
                </a:solidFill>
                <a:latin typeface="Cambria" panose="02040503050406030204" pitchFamily="18" charset="0"/>
                <a:ea typeface="Cambria" panose="02040503050406030204" pitchFamily="18" charset="0"/>
              </a:rPr>
              <a:t>?</a:t>
            </a:r>
            <a:endParaRPr lang="en-US"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353741"/>
            <a:ext cx="4419600" cy="1862048"/>
          </a:xfrm>
          <a:prstGeom prst="rect">
            <a:avLst/>
          </a:prstGeom>
        </p:spPr>
        <p:txBody>
          <a:bodyPr wrap="square">
            <a:spAutoFit/>
          </a:bodyPr>
          <a:lstStyle/>
          <a:p>
            <a:pPr algn="just"/>
            <a:r>
              <a:rPr lang="vi-VN" sz="2300" dirty="0">
                <a:latin typeface="Cambria" panose="02040503050406030204" pitchFamily="18" charset="0"/>
                <a:ea typeface="Cambria" panose="02040503050406030204" pitchFamily="18" charset="0"/>
              </a:rPr>
              <a:t>Lát cắt địa hình là cách thức để thể hiện đặc điểm của bề mặt địa hình thực tế lên mặt phẳng dựa vào các đường đồng mức và thang màu sắc.</a:t>
            </a: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Lát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cắt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địa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hình</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74799" y="3810000"/>
            <a:ext cx="4873625" cy="2743200"/>
          </a:xfrm>
          <a:prstGeom prst="rect">
            <a:avLst/>
          </a:prstGeom>
          <a:noFill/>
          <a:ln>
            <a:solidFill>
              <a:srgbClr val="00FF00"/>
            </a:solidFill>
          </a:ln>
        </p:spPr>
      </p:pic>
    </p:spTree>
    <p:extLst>
      <p:ext uri="{BB962C8B-B14F-4D97-AF65-F5344CB8AC3E}">
        <p14:creationId xmlns:p14="http://schemas.microsoft.com/office/powerpoint/2010/main" val="2975418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11</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462207"/>
            <a:ext cx="3524015" cy="1708160"/>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a:t>
            </a:r>
            <a:r>
              <a:rPr lang="en-US" sz="2100" i="1" dirty="0" smtClean="0">
                <a:solidFill>
                  <a:srgbClr val="FF0000"/>
                </a:solidFill>
                <a:latin typeface="Cambria" panose="02040503050406030204" pitchFamily="18" charset="0"/>
                <a:ea typeface="Cambria" panose="02040503050406030204" pitchFamily="18" charset="0"/>
              </a:rPr>
              <a:t>11.3 </a:t>
            </a:r>
            <a:r>
              <a:rPr lang="en-US" sz="2100" i="1" dirty="0" err="1" smtClean="0">
                <a:solidFill>
                  <a:srgbClr val="FF0000"/>
                </a:solidFill>
                <a:latin typeface="Cambria" panose="02040503050406030204" pitchFamily="18" charset="0"/>
                <a:ea typeface="Cambria" panose="02040503050406030204" pitchFamily="18" charset="0"/>
              </a:rPr>
              <a:t>và</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thông</a:t>
            </a:r>
            <a:r>
              <a:rPr lang="en-US" sz="2100" i="1" dirty="0">
                <a:solidFill>
                  <a:srgbClr val="FF0000"/>
                </a:solidFill>
                <a:latin typeface="Cambria" panose="02040503050406030204" pitchFamily="18" charset="0"/>
                <a:ea typeface="Cambria" panose="02040503050406030204" pitchFamily="18" charset="0"/>
              </a:rPr>
              <a:t> </a:t>
            </a:r>
            <a:r>
              <a:rPr lang="en-US" sz="2100" i="1" dirty="0" smtClean="0">
                <a:solidFill>
                  <a:srgbClr val="FF0000"/>
                </a:solidFill>
                <a:latin typeface="Cambria" panose="02040503050406030204" pitchFamily="18" charset="0"/>
                <a:ea typeface="Cambria" panose="02040503050406030204" pitchFamily="18" charset="0"/>
              </a:rPr>
              <a:t>tin </a:t>
            </a:r>
            <a:r>
              <a:rPr lang="en-US" sz="2100" i="1" dirty="0" err="1" smtClean="0">
                <a:solidFill>
                  <a:srgbClr val="FF0000"/>
                </a:solidFill>
                <a:latin typeface="Cambria" panose="02040503050406030204" pitchFamily="18" charset="0"/>
                <a:ea typeface="Cambria" panose="02040503050406030204" pitchFamily="18" charset="0"/>
              </a:rPr>
              <a:t>trong</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bài</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smtClean="0">
                <a:solidFill>
                  <a:srgbClr val="FF0000"/>
                </a:solidFill>
                <a:latin typeface="Cambria" panose="02040503050406030204" pitchFamily="18" charset="0"/>
                <a:ea typeface="Cambria" panose="02040503050406030204" pitchFamily="18" charset="0"/>
              </a:rPr>
              <a:t> c</a:t>
            </a:r>
            <a:r>
              <a:rPr lang="vi-VN" sz="2100" i="1" dirty="0" smtClean="0">
                <a:solidFill>
                  <a:srgbClr val="FF0000"/>
                </a:solidFill>
                <a:latin typeface="Cambria" panose="02040503050406030204" pitchFamily="18" charset="0"/>
                <a:ea typeface="Cambria" panose="02040503050406030204" pitchFamily="18" charset="0"/>
              </a:rPr>
              <a:t>ho </a:t>
            </a:r>
            <a:r>
              <a:rPr lang="vi-VN" sz="2100" i="1" dirty="0">
                <a:solidFill>
                  <a:srgbClr val="FF0000"/>
                </a:solidFill>
                <a:latin typeface="Cambria" panose="02040503050406030204" pitchFamily="18" charset="0"/>
                <a:ea typeface="Cambria" panose="02040503050406030204" pitchFamily="18" charset="0"/>
              </a:rPr>
              <a:t>biết lát cắt địa hình từ TPHCM đến Đà Lạt lần lượt đi qua những dạng địa hình </a:t>
            </a:r>
            <a:r>
              <a:rPr lang="vi-VN" sz="2100" i="1" dirty="0" smtClean="0">
                <a:solidFill>
                  <a:srgbClr val="FF0000"/>
                </a:solidFill>
                <a:latin typeface="Cambria" panose="02040503050406030204" pitchFamily="18" charset="0"/>
                <a:ea typeface="Cambria" panose="02040503050406030204" pitchFamily="18" charset="0"/>
              </a:rPr>
              <a:t>nào?</a:t>
            </a:r>
            <a:r>
              <a:rPr lang="en-US" sz="2100" i="1" dirty="0" smtClean="0">
                <a:solidFill>
                  <a:srgbClr val="FF0000"/>
                </a:solidFill>
                <a:latin typeface="Cambria" panose="02040503050406030204" pitchFamily="18" charset="0"/>
                <a:ea typeface="Cambria" panose="02040503050406030204" pitchFamily="18" charset="0"/>
              </a:rPr>
              <a:t> </a:t>
            </a:r>
            <a:endParaRPr lang="vi-VN" sz="21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539895"/>
            <a:ext cx="4419600" cy="1508105"/>
          </a:xfrm>
          <a:prstGeom prst="rect">
            <a:avLst/>
          </a:prstGeom>
        </p:spPr>
        <p:txBody>
          <a:bodyPr wrap="square">
            <a:spAutoFit/>
          </a:bodyPr>
          <a:lstStyle/>
          <a:p>
            <a:pPr algn="just"/>
            <a:r>
              <a:rPr lang="vi-VN" sz="2300" dirty="0" smtClean="0">
                <a:latin typeface="Cambria" panose="02040503050406030204" pitchFamily="18" charset="0"/>
                <a:ea typeface="Cambria" panose="02040503050406030204" pitchFamily="18" charset="0"/>
              </a:rPr>
              <a:t>Lát </a:t>
            </a:r>
            <a:r>
              <a:rPr lang="vi-VN" sz="2300" dirty="0">
                <a:latin typeface="Cambria" panose="02040503050406030204" pitchFamily="18" charset="0"/>
                <a:ea typeface="Cambria" panose="02040503050406030204" pitchFamily="18" charset="0"/>
              </a:rPr>
              <a:t>cắt địa hình từ TPHCM đến Đà Lạt lần lượt đi qua những dạng địa hình: đồng bằng, đồi, cao nguyên, núi</a:t>
            </a:r>
            <a:r>
              <a:rPr lang="vi-VN" sz="2300" dirty="0" smtClean="0">
                <a:latin typeface="Cambria" panose="02040503050406030204" pitchFamily="18" charset="0"/>
                <a:ea typeface="Cambria" panose="02040503050406030204" pitchFamily="18" charset="0"/>
              </a:rPr>
              <a:t>.</a:t>
            </a:r>
            <a:endParaRPr lang="vi-VN" sz="23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375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Lát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cắt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địa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hình</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74799" y="3810000"/>
            <a:ext cx="4873625" cy="2743200"/>
          </a:xfrm>
          <a:prstGeom prst="rect">
            <a:avLst/>
          </a:prstGeom>
          <a:noFill/>
          <a:ln>
            <a:solidFill>
              <a:srgbClr val="00FF00"/>
            </a:solidFill>
          </a:ln>
        </p:spPr>
      </p:pic>
    </p:spTree>
    <p:extLst>
      <p:ext uri="{BB962C8B-B14F-4D97-AF65-F5344CB8AC3E}">
        <p14:creationId xmlns:p14="http://schemas.microsoft.com/office/powerpoint/2010/main" val="3230123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1279</TotalTime>
  <Words>916</Words>
  <Application>Microsoft Office PowerPoint</Application>
  <PresentationFormat>On-screen Show (4:3)</PresentationFormat>
  <Paragraphs>96</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THỰC HÀNH ĐỌC LƯỢC ĐỒ  ĐỊA HÌNH TỈ LỆ LỚN VÀ  LÁT CẮT ĐỊA HÌNH ĐƠN GIẢN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DELL</cp:lastModifiedBy>
  <cp:revision>114</cp:revision>
  <dcterms:created xsi:type="dcterms:W3CDTF">2016-02-15T14:28:12Z</dcterms:created>
  <dcterms:modified xsi:type="dcterms:W3CDTF">2021-08-10T09:16:11Z</dcterms:modified>
</cp:coreProperties>
</file>