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</p:sldMasterIdLst>
  <p:notesMasterIdLst>
    <p:notesMasterId r:id="rId48"/>
  </p:notesMasterIdLst>
  <p:sldIdLst>
    <p:sldId id="456" r:id="rId6"/>
    <p:sldId id="357" r:id="rId7"/>
    <p:sldId id="482" r:id="rId8"/>
    <p:sldId id="486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338" r:id="rId17"/>
    <p:sldId id="496" r:id="rId18"/>
    <p:sldId id="494" r:id="rId19"/>
    <p:sldId id="497" r:id="rId20"/>
    <p:sldId id="358" r:id="rId21"/>
    <p:sldId id="495" r:id="rId22"/>
    <p:sldId id="498" r:id="rId23"/>
    <p:sldId id="499" r:id="rId24"/>
    <p:sldId id="500" r:id="rId25"/>
    <p:sldId id="501" r:id="rId26"/>
    <p:sldId id="504" r:id="rId27"/>
    <p:sldId id="507" r:id="rId28"/>
    <p:sldId id="508" r:id="rId29"/>
    <p:sldId id="509" r:id="rId30"/>
    <p:sldId id="510" r:id="rId31"/>
    <p:sldId id="511" r:id="rId32"/>
    <p:sldId id="512" r:id="rId33"/>
    <p:sldId id="513" r:id="rId34"/>
    <p:sldId id="514" r:id="rId35"/>
    <p:sldId id="515" r:id="rId36"/>
    <p:sldId id="516" r:id="rId37"/>
    <p:sldId id="527" r:id="rId38"/>
    <p:sldId id="518" r:id="rId39"/>
    <p:sldId id="519" r:id="rId40"/>
    <p:sldId id="520" r:id="rId41"/>
    <p:sldId id="521" r:id="rId42"/>
    <p:sldId id="522" r:id="rId43"/>
    <p:sldId id="523" r:id="rId44"/>
    <p:sldId id="524" r:id="rId45"/>
    <p:sldId id="525" r:id="rId46"/>
    <p:sldId id="315" r:id="rId47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.VnArial Narrow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00"/>
    <a:srgbClr val="336600"/>
    <a:srgbClr val="FFFFCC"/>
    <a:srgbClr val="C2FDA1"/>
    <a:srgbClr val="99CCFF"/>
    <a:srgbClr val="0099FF"/>
    <a:srgbClr val="CC0000"/>
    <a:srgbClr val="009900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/>
    <p:restoredTop sz="90556"/>
  </p:normalViewPr>
  <p:slideViewPr>
    <p:cSldViewPr showGuides="1">
      <p:cViewPr varScale="1">
        <p:scale>
          <a:sx n="105" d="100"/>
          <a:sy n="105" d="100"/>
        </p:scale>
        <p:origin x="-756" y="-90"/>
      </p:cViewPr>
      <p:guideLst>
        <p:guide orient="horz" pos="201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4.wmf"/><Relationship Id="rId7" Type="http://schemas.openxmlformats.org/officeDocument/2006/relationships/image" Target="../media/image39.wmf"/><Relationship Id="rId2" Type="http://schemas.openxmlformats.org/officeDocument/2006/relationships/image" Target="../media/image33.wmf"/><Relationship Id="rId1" Type="http://schemas.openxmlformats.org/officeDocument/2006/relationships/image" Target="../media/image25.wmf"/><Relationship Id="rId6" Type="http://schemas.openxmlformats.org/officeDocument/2006/relationships/image" Target="../media/image38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5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25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61C737-8407-42DE-9095-292E01A95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7021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357414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2F2A2-727E-4A12-AD7A-324D6A533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206817" cy="686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799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2247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2088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111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38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14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576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551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998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0826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8331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85847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0569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34894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00849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34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4234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9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74821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4184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8918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2310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37B32A-B434-43E9-B979-0D77EA2F8A88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5679AF-804A-427F-A1AE-0742FD0136DE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4416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14834-2461-44E6-96B1-7B3F2D48BE13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6B8C15-72E5-48C1-A582-8D2C137FE6C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171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D0CE75-6B6B-4376-9C4E-76EC754BCD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2806F5-2EC3-4597-8B72-41ED2D52785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28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7FF18-A694-4954-A9AE-742B533DCCE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1D9F61-ABB5-42FA-95C1-F3AEAEEABD87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04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A1F771-1176-436C-A77A-2834FC06EECE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D8C005-3DBA-4BC8-A1EF-9A29D4FFE7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533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3EF9F-E392-4044-99C9-CEDD9E9C91D5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C488B-0D8F-4970-8EDE-97FA9842E3A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211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0455E-22B1-4886-9273-1EC7277A660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81B9A5-BEC7-4D6A-AE97-F74B230E7B80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778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09F53D-0C45-4781-B141-8C87693330BA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EA69F-A8BD-4FFD-ABA0-4632ACD8ADB6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0341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/>
          <p:cNvSpPr/>
          <p:nvPr/>
        </p:nvSpPr>
        <p:spPr>
          <a:xfrm>
            <a:off x="1293813" y="533400"/>
            <a:ext cx="6858000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2B9D5-51CF-41AD-9294-B3F1D5E1DD04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E62CB3-840E-4A82-93CF-BD12FDCDF7AC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27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DA1DAA-4E75-4B83-B9E5-7371FA2A4ABD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3FF3E-2DA3-402A-BEBC-C2A5B8175372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54030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DA91F-2C4F-4202-965A-19391F5ECAE2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324E9F-67CD-4FF3-9214-BCDD48E36F98}" type="slidenum">
              <a:rPr kumimoji="0" lang="vi-VN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013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1B0B9FF-AC25-40C9-8FC6-1D01107D640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r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85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67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08213" y="304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13" y="1600200"/>
            <a:ext cx="9372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6505575"/>
            <a:ext cx="963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8D11B-DE35-4D51-8650-4DC6F2F3C8D9}" type="datetime1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9525" y="6505575"/>
            <a:ext cx="687705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3" y="6280150"/>
            <a:ext cx="533400" cy="349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 b="1" smtClean="0">
                <a:solidFill>
                  <a:srgbClr val="AB3C1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3FB94-BC9A-4CB8-B7BD-76302D5F8DD3}" type="slidenum">
              <a:rPr kumimoji="0" lang="en-US" altLang="vi-VN" sz="1100" b="1" i="0" u="none" strike="noStrike" kern="1200" cap="none" spc="0" normalizeH="0" baseline="0" noProof="0">
                <a:ln>
                  <a:noFill/>
                </a:ln>
                <a:solidFill>
                  <a:srgbClr val="AB3C19"/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100" b="1" i="0" u="none" strike="noStrike" kern="1200" cap="none" spc="0" normalizeH="0" baseline="0" noProof="0">
              <a:ln>
                <a:noFill/>
              </a:ln>
              <a:solidFill>
                <a:srgbClr val="AB3C19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64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Euphemia" pitchFamily="34" charset="0"/>
        </a:defRPr>
      </a:lvl9pPr>
    </p:titleStyle>
    <p:bodyStyle>
      <a:lvl1pPr marL="273050" indent="-228600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3725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80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488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oleObject" Target="../embeddings/oleObject39.bin"/><Relationship Id="rId3" Type="http://schemas.openxmlformats.org/officeDocument/2006/relationships/image" Target="../media/image13.jpeg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1.bin"/><Relationship Id="rId10" Type="http://schemas.openxmlformats.org/officeDocument/2006/relationships/oleObject" Target="../embeddings/oleObject36.bin"/><Relationship Id="rId4" Type="http://schemas.openxmlformats.org/officeDocument/2006/relationships/image" Target="../media/image37.jpeg"/><Relationship Id="rId9" Type="http://schemas.openxmlformats.org/officeDocument/2006/relationships/oleObject" Target="../embeddings/oleObject3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4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areheartbeat.com/dan-so-tphc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7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9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o.org/viet-nam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5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vietnamtourism.gov.vn/" TargetMode="Externa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9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2" descr="SZ169"/>
          <p:cNvPicPr>
            <a:picLocks noChangeAspect="1"/>
          </p:cNvPicPr>
          <p:nvPr/>
        </p:nvPicPr>
        <p:blipFill>
          <a:blip r:embed="rId2"/>
          <a:srcRect l="10156" t="2061" r="8594" b="5154"/>
          <a:stretch>
            <a:fillRect/>
          </a:stretch>
        </p:blipFill>
        <p:spPr>
          <a:xfrm>
            <a:off x="30305" y="0"/>
            <a:ext cx="12197080" cy="6857365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</p:pic>
      <p:sp>
        <p:nvSpPr>
          <p:cNvPr id="113670" name="WordArt 7"/>
          <p:cNvSpPr>
            <a:spLocks noTextEdit="1"/>
          </p:cNvSpPr>
          <p:nvPr/>
        </p:nvSpPr>
        <p:spPr>
          <a:xfrm>
            <a:off x="3195955" y="2131695"/>
            <a:ext cx="7401560" cy="134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 CHÀO MỪNG CÁC EM </a:t>
            </a:r>
          </a:p>
          <a:p>
            <a:pPr algn="ctr"/>
            <a:r>
              <a:rPr lang="en-US" sz="2800" b="1">
                <a:ln w="12700" cap="flat" cmpd="sng">
                  <a:solidFill>
                    <a:srgbClr val="F60AD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.VnAristote" panose="020B7200000000000000" charset="0"/>
                <a:cs typeface="Times New Roman" panose="02020603050405020304" pitchFamily="18" charset="0"/>
              </a:rPr>
              <a:t>ĐẾN VỚI TIẾT HỌC HÔM NAY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Về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nhà xem lại phần 1 làm tròn số.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hiểu nội dung phần quy tắc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Làm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bài tập 1, 2 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nội dung tiết 2 phần 2: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căn cứ vào độ chính xác cho trước.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25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1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algn="ctr" eaLnBrk="1" hangingPunct="1"/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05735630"/>
              </p:ext>
            </p:extLst>
          </p:nvPr>
        </p:nvGraphicFramePr>
        <p:xfrm>
          <a:off x="1170150" y="2254250"/>
          <a:ext cx="957262" cy="638175"/>
        </p:xfrm>
        <a:graphic>
          <a:graphicData uri="http://schemas.openxmlformats.org/presentationml/2006/ole">
            <p:oleObj spid="_x0000_s9226" name="Equation" r:id="rId4" imgW="342720" imgH="228600" progId="">
              <p:embed/>
            </p:oleObj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/>
              <a:t>A. 2,82</a:t>
            </a:r>
            <a:endParaRPr lang="vi-VN" sz="4200" kern="1200" dirty="0"/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/>
              <a:t>B. 2,828</a:t>
            </a:r>
            <a:endParaRPr lang="vi-VN" sz="4200" kern="1200" dirty="0"/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lvl="0" algn="ctr" defTabSz="1866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200" b="0" i="0" kern="1200" baseline="0" dirty="0"/>
              <a:t>C. 2,8284</a:t>
            </a:r>
            <a:endParaRPr lang="vi-VN" sz="4200" kern="1200" dirty="0"/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1" animBg="1"/>
      <p:bldP spid="7" grpId="2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281555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12,(91)=12,919191....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12,91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12,919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12,92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51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a=        = 2,23606...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2,23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2,236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2,2361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noProof="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46150025"/>
              </p:ext>
            </p:extLst>
          </p:nvPr>
        </p:nvGraphicFramePr>
        <p:xfrm>
          <a:off x="4653640" y="1573370"/>
          <a:ext cx="619444" cy="619444"/>
        </p:xfrm>
        <a:graphic>
          <a:graphicData uri="http://schemas.openxmlformats.org/presentationml/2006/ole">
            <p:oleObj spid="_x0000_s10249" name="Equation" r:id="rId4" imgW="228600" imgH="22860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7360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1" animBg="1"/>
      <p:bldP spid="3" grpId="2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30" y="1602104"/>
            <a:ext cx="11520170" cy="886301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b) Cho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b= 6 547,12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b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6547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6548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079115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</a:t>
            </a:r>
            <a:r>
              <a:rPr lang="en-US" sz="4200" dirty="0">
                <a:solidFill>
                  <a:srgbClr val="FFFFFF"/>
                </a:solidFill>
                <a:latin typeface="Arial"/>
                <a:ea typeface="SimSun"/>
              </a:rPr>
              <a:t>6500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039552"/>
            <a:ext cx="1679018" cy="1602699"/>
          </a:xfrm>
          <a:prstGeom prst="irregularSeal1">
            <a:avLst/>
          </a:prstGeom>
          <a:gradFill rotWithShape="0">
            <a:gsLst>
              <a:gs pos="75220">
                <a:srgbClr val="64BBDF"/>
              </a:gs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039552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192190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C2FDA1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5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animBg="1"/>
      <p:bldP spid="3" grpId="1" animBg="1"/>
      <p:bldP spid="4" grpId="0" bldLvl="0" animBg="1"/>
      <p:bldP spid="4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3577473" y="987108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2585085" y="147320"/>
            <a:ext cx="8547100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737964" y="3015105"/>
            <a:ext cx="7339330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HÌNH THÀNH KIẾN THỨC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p"/>
      <p:bldP spid="23" grpId="1" animBg="1"/>
      <p:bldP spid="23" grpId="2" animBg="1"/>
      <p:bldP spid="23" grpId="3" animBg="1"/>
      <p:bldP spid="25" grpId="0" bldLvl="0" animBg="1"/>
      <p:bldP spid="25" grpId="1" animBg="1"/>
      <p:bldP spid="100" grpId="1"/>
      <p:bldP spid="100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lvl="0" algn="ctr" eaLnBrk="1" hangingPunct="1">
              <a:defRPr/>
            </a:pPr>
            <a:r>
              <a:rPr lang="vi-VN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lang="en-US" altLang="zh-CN" sz="2800" b="1" dirty="0">
              <a:solidFill>
                <a:srgbClr val="C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TRÒN SỐ CĂN CỨ VÀO ĐỘ CHÍNH XÁC CHO TRƯỚC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a) Gọi x là số làm tròn đến hàng chục của số a = 3128. Hãy chứng tỏ:</a:t>
            </a: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               và  </a:t>
            </a:r>
          </a:p>
          <a:p>
            <a:pPr lvl="0" algn="just"/>
            <a:r>
              <a:rPr lang="vi-VN" sz="2800" dirty="0">
                <a:latin typeface="Times New Roman" panose="02020603050405020304" pitchFamily="18" charset="0"/>
              </a:rPr>
              <a:t>b) Gọi y là số làm tròn đến hàng phần trăm của    . </a:t>
            </a:r>
            <a:r>
              <a:rPr lang="vi-VN" sz="2600" dirty="0">
                <a:latin typeface="Times New Roman" panose="02020603050405020304" pitchFamily="18" charset="0"/>
              </a:rPr>
              <a:t>Hãy chứng tỏ</a:t>
            </a:r>
          </a:p>
          <a:p>
            <a:pPr lvl="0" algn="just"/>
            <a:r>
              <a:rPr lang="vi-VN" sz="2600" dirty="0">
                <a:latin typeface="Times New Roman" panose="02020603050405020304" pitchFamily="18" charset="0"/>
              </a:rPr>
              <a:t> </a:t>
            </a:r>
            <a:endParaRPr kumimoji="0" lang="en-US" sz="2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6100868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p:oleObj spid="_x0000_s11306" name="Equation" r:id="rId5" imgW="914400" imgH="198720" progId="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7925996"/>
              </p:ext>
            </p:extLst>
          </p:nvPr>
        </p:nvGraphicFramePr>
        <p:xfrm>
          <a:off x="1507999" y="2309812"/>
          <a:ext cx="924689" cy="385287"/>
        </p:xfrm>
        <a:graphic>
          <a:graphicData uri="http://schemas.openxmlformats.org/presentationml/2006/ole">
            <p:oleObj spid="_x0000_s11307" name="Equation" r:id="rId6" imgW="609480" imgH="253800" progId="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91662144"/>
              </p:ext>
            </p:extLst>
          </p:nvPr>
        </p:nvGraphicFramePr>
        <p:xfrm>
          <a:off x="3119559" y="2317036"/>
          <a:ext cx="1943169" cy="348774"/>
        </p:xfrm>
        <a:graphic>
          <a:graphicData uri="http://schemas.openxmlformats.org/presentationml/2006/ole">
            <p:oleObj spid="_x0000_s11308" name="Equation" r:id="rId7" imgW="990360" imgH="177480" progId="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98392317"/>
              </p:ext>
            </p:extLst>
          </p:nvPr>
        </p:nvGraphicFramePr>
        <p:xfrm>
          <a:off x="8011361" y="2523808"/>
          <a:ext cx="297890" cy="839509"/>
        </p:xfrm>
        <a:graphic>
          <a:graphicData uri="http://schemas.openxmlformats.org/presentationml/2006/ole">
            <p:oleObj spid="_x0000_s11309" name="Equation" r:id="rId8" imgW="139680" imgH="393480" progId="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140878033"/>
              </p:ext>
            </p:extLst>
          </p:nvPr>
        </p:nvGraphicFramePr>
        <p:xfrm>
          <a:off x="10346365" y="2523808"/>
          <a:ext cx="1777784" cy="839509"/>
        </p:xfrm>
        <a:graphic>
          <a:graphicData uri="http://schemas.openxmlformats.org/presentationml/2006/ole">
            <p:oleObj spid="_x0000_s11310" name="Equation" r:id="rId9" imgW="914400" imgH="431640" progId="">
              <p:embed/>
            </p:oleObj>
          </a:graphicData>
        </a:graphic>
      </p:graphicFrame>
      <p:sp>
        <p:nvSpPr>
          <p:cNvPr id="35" name="Cloud 34"/>
          <p:cNvSpPr/>
          <p:nvPr/>
        </p:nvSpPr>
        <p:spPr bwMode="auto">
          <a:xfrm>
            <a:off x="5102969" y="3363317"/>
            <a:ext cx="6105520" cy="2594846"/>
          </a:xfrm>
          <a:prstGeom prst="cloud">
            <a:avLst/>
          </a:prstGeom>
          <a:gradFill rotWithShape="0">
            <a:gsLst>
              <a:gs pos="0">
                <a:srgbClr val="92D05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hoạt động nhóm thảo luận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phần HĐKP 2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Cloud Callout 35"/>
          <p:cNvSpPr/>
          <p:nvPr/>
        </p:nvSpPr>
        <p:spPr bwMode="auto">
          <a:xfrm>
            <a:off x="404812" y="3195687"/>
            <a:ext cx="6301740" cy="3057116"/>
          </a:xfrm>
          <a:prstGeom prst="cloudCallout">
            <a:avLst/>
          </a:prstGeom>
          <a:gradFill rotWithShape="0">
            <a:gsLst>
              <a:gs pos="0">
                <a:srgbClr val="FFFF0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HD: a)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Trước</a:t>
            </a:r>
            <a:r>
              <a:rPr kumimoji="0" lang="vi-VN" sz="2800" b="0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tiên ta thay thế số a vào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baseline="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vế của bất đẳng thức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 tính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 đó dựa vào kết quả để so sánh</a:t>
            </a:r>
            <a:endParaRPr kumimoji="0" lang="vi-VN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1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1"/>
      <p:bldP spid="32" grpId="2"/>
      <p:bldP spid="35" grpId="0" animBg="1"/>
      <p:bldP spid="35" grpId="1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  và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   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p:oleObj spid="_x0000_s12330" name="Equation" r:id="rId5" imgW="914400" imgH="198720" progId="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507999" y="2309812"/>
          <a:ext cx="924689" cy="385287"/>
        </p:xfrm>
        <a:graphic>
          <a:graphicData uri="http://schemas.openxmlformats.org/presentationml/2006/ole">
            <p:oleObj spid="_x0000_s12331" name="Equation" r:id="rId6" imgW="609480" imgH="253800" progId="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119559" y="2317036"/>
          <a:ext cx="1943169" cy="348774"/>
        </p:xfrm>
        <a:graphic>
          <a:graphicData uri="http://schemas.openxmlformats.org/presentationml/2006/ole">
            <p:oleObj spid="_x0000_s12332" name="Equation" r:id="rId7" imgW="990360" imgH="177480" progId="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8011361" y="2523808"/>
          <a:ext cx="297890" cy="839509"/>
        </p:xfrm>
        <a:graphic>
          <a:graphicData uri="http://schemas.openxmlformats.org/presentationml/2006/ole">
            <p:oleObj spid="_x0000_s12333" name="Equation" r:id="rId8" imgW="139680" imgH="393480" progId="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0346365" y="2523808"/>
          <a:ext cx="1777784" cy="839509"/>
        </p:xfrm>
        <a:graphic>
          <a:graphicData uri="http://schemas.openxmlformats.org/presentationml/2006/ole">
            <p:oleObj spid="_x0000_s12334" name="Equation" r:id="rId9" imgW="914400" imgH="431640" progId="">
              <p:embed/>
            </p:oleObj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2800" u="sng" noProof="0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Giải:</a:t>
            </a:r>
            <a:endParaRPr kumimoji="0" lang="vi-VN" sz="2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6859" y="3198168"/>
            <a:ext cx="4457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Ta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ó: a=3128 =&gt; x = 3130</a:t>
            </a:r>
            <a:endParaRPr lang="vi-VN" sz="2800" dirty="0"/>
          </a:p>
        </p:txBody>
      </p:sp>
      <p:sp>
        <p:nvSpPr>
          <p:cNvPr id="3" name="Rectangle 2"/>
          <p:cNvSpPr/>
          <p:nvPr/>
        </p:nvSpPr>
        <p:spPr>
          <a:xfrm>
            <a:off x="1139506" y="3730526"/>
            <a:ext cx="49151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a−x</a:t>
            </a: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=|3128−3130| = |−2| =2 ≤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6680984" y="3657957"/>
            <a:ext cx="1933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 |a−x|≤5</a:t>
            </a:r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1168400" y="4189260"/>
            <a:ext cx="389432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ó: </a:t>
            </a:r>
            <a:endParaRPr lang="vi-VN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 - 5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3130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- 5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3125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51575" y="4689550"/>
            <a:ext cx="42931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 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 + 5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3130 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+ 5 </a:t>
            </a:r>
            <a:r>
              <a:rPr lang="vi-VN" sz="28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3135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6040" y="5433080"/>
            <a:ext cx="2866490" cy="547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x−5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x+5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526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1" name="Shape 6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04812" y="1902620"/>
            <a:ext cx="734695" cy="7924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206133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sp>
        <p:nvSpPr>
          <p:cNvPr id="32" name="Text Box 99"/>
          <p:cNvSpPr txBox="1"/>
          <p:nvPr/>
        </p:nvSpPr>
        <p:spPr>
          <a:xfrm>
            <a:off x="1139506" y="1787159"/>
            <a:ext cx="10802201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a) Gọi x là số làm tròn đến hàng chục của số a = 3128. Hãy chứng tỏ: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              và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b) Gọi y là số làm tròn đến hàng phần trăm của    .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Hãy chứng tỏ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p:oleObj spid="_x0000_s13377" name="Equation" r:id="rId5" imgW="914400" imgH="198720" progId="">
              <p:embed/>
            </p:oleObj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1507999" y="2309812"/>
          <a:ext cx="924689" cy="385287"/>
        </p:xfrm>
        <a:graphic>
          <a:graphicData uri="http://schemas.openxmlformats.org/presentationml/2006/ole">
            <p:oleObj spid="_x0000_s13378" name="Equation" r:id="rId6" imgW="609480" imgH="253800" progId="">
              <p:embed/>
            </p:oleObj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119559" y="2317036"/>
          <a:ext cx="1943169" cy="348774"/>
        </p:xfrm>
        <a:graphic>
          <a:graphicData uri="http://schemas.openxmlformats.org/presentationml/2006/ole">
            <p:oleObj spid="_x0000_s13379" name="Equation" r:id="rId7" imgW="990360" imgH="177480" progId="">
              <p:embed/>
            </p:oleObj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8011361" y="2523808"/>
          <a:ext cx="297890" cy="839509"/>
        </p:xfrm>
        <a:graphic>
          <a:graphicData uri="http://schemas.openxmlformats.org/presentationml/2006/ole">
            <p:oleObj spid="_x0000_s13380" name="Equation" r:id="rId8" imgW="139680" imgH="393480" progId="">
              <p:embed/>
            </p:oleObj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10346365" y="2523808"/>
          <a:ext cx="1777784" cy="839509"/>
        </p:xfrm>
        <a:graphic>
          <a:graphicData uri="http://schemas.openxmlformats.org/presentationml/2006/ole">
            <p:oleObj spid="_x0000_s13381" name="Equation" r:id="rId9" imgW="914400" imgH="431640" progId="">
              <p:embed/>
            </p:oleObj>
          </a:graphicData>
        </a:graphic>
      </p:graphicFrame>
      <p:sp>
        <p:nvSpPr>
          <p:cNvPr id="14" name="Text Box 99"/>
          <p:cNvSpPr txBox="1"/>
          <p:nvPr/>
        </p:nvSpPr>
        <p:spPr>
          <a:xfrm>
            <a:off x="574673" y="3133682"/>
            <a:ext cx="93332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Giải:</a:t>
            </a:r>
            <a:endParaRPr kumimoji="0" lang="vi-VN" sz="26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16860" y="3287375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Do y là số làm tròn đến hàng phần trăm của     nên y = 0,33 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3998880"/>
              </p:ext>
            </p:extLst>
          </p:nvPr>
        </p:nvGraphicFramePr>
        <p:xfrm>
          <a:off x="8309251" y="3221257"/>
          <a:ext cx="381595" cy="763567"/>
        </p:xfrm>
        <a:graphic>
          <a:graphicData uri="http://schemas.openxmlformats.org/presentationml/2006/ole">
            <p:oleObj spid="_x0000_s13382" name="Equation" r:id="rId10" imgW="139680" imgH="393480" progId="">
              <p:embed/>
            </p:oleObj>
          </a:graphicData>
        </a:graphic>
      </p:graphicFrame>
      <p:sp>
        <p:nvSpPr>
          <p:cNvPr id="61" name="Rectangle 60"/>
          <p:cNvSpPr/>
          <p:nvPr/>
        </p:nvSpPr>
        <p:spPr>
          <a:xfrm>
            <a:off x="1593180" y="4126884"/>
            <a:ext cx="9158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  </a:t>
            </a:r>
          </a:p>
        </p:txBody>
      </p:sp>
      <p:graphicFrame>
        <p:nvGraphicFramePr>
          <p:cNvPr id="1073742854" name="Object 10737428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3508608"/>
              </p:ext>
            </p:extLst>
          </p:nvPr>
        </p:nvGraphicFramePr>
        <p:xfrm>
          <a:off x="2432688" y="4096651"/>
          <a:ext cx="4273864" cy="717857"/>
        </p:xfrm>
        <a:graphic>
          <a:graphicData uri="http://schemas.openxmlformats.org/presentationml/2006/ole">
            <p:oleObj spid="_x0000_s13383" name="Equation" r:id="rId11" imgW="1955520" imgH="431640" progId="">
              <p:embed/>
            </p:oleObj>
          </a:graphicData>
        </a:graphic>
      </p:graphicFrame>
      <p:sp>
        <p:nvSpPr>
          <p:cNvPr id="1073742855" name="Rectangle 1073742854"/>
          <p:cNvSpPr/>
          <p:nvPr/>
        </p:nvSpPr>
        <p:spPr>
          <a:xfrm>
            <a:off x="6706552" y="4218672"/>
            <a:ext cx="2876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/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=0,00(3)     0,005</a:t>
            </a:r>
          </a:p>
        </p:txBody>
      </p:sp>
      <p:graphicFrame>
        <p:nvGraphicFramePr>
          <p:cNvPr id="1073742856" name="Object 10737428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30989072"/>
              </p:ext>
            </p:extLst>
          </p:nvPr>
        </p:nvGraphicFramePr>
        <p:xfrm>
          <a:off x="1745816" y="5094911"/>
          <a:ext cx="1907975" cy="754316"/>
        </p:xfrm>
        <a:graphic>
          <a:graphicData uri="http://schemas.openxmlformats.org/presentationml/2006/ole">
            <p:oleObj spid="_x0000_s13384" name="Equation" r:id="rId12" imgW="1091880" imgH="431640" progId="">
              <p:embed/>
            </p:oleObj>
          </a:graphicData>
        </a:graphic>
      </p:graphicFrame>
      <p:graphicFrame>
        <p:nvGraphicFramePr>
          <p:cNvPr id="1073742857" name="Object 10737428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82176952"/>
              </p:ext>
            </p:extLst>
          </p:nvPr>
        </p:nvGraphicFramePr>
        <p:xfrm>
          <a:off x="8222087" y="4197652"/>
          <a:ext cx="392440" cy="470928"/>
        </p:xfrm>
        <a:graphic>
          <a:graphicData uri="http://schemas.openxmlformats.org/presentationml/2006/ole">
            <p:oleObj spid="_x0000_s13385" name="Equation" r:id="rId13" imgW="126720" imgH="15228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7760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7374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374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7374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7374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32" grpId="0"/>
      <p:bldP spid="32" grpId="1"/>
      <p:bldP spid="14" grpId="0"/>
      <p:bldP spid="14" grpId="1"/>
      <p:bldP spid="23" grpId="0"/>
      <p:bldP spid="61" grpId="0"/>
      <p:bldP spid="10737428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3742863" name="Shape 5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48310" y="986790"/>
            <a:ext cx="628015" cy="6769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826000" y="3198495"/>
            <a:ext cx="2540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/>
              <a:t>  </a:t>
            </a:r>
          </a:p>
        </p:txBody>
      </p:sp>
      <p:sp>
        <p:nvSpPr>
          <p:cNvPr id="100" name="Text Box 99"/>
          <p:cNvSpPr txBox="1"/>
          <p:nvPr/>
        </p:nvSpPr>
        <p:spPr>
          <a:xfrm>
            <a:off x="1177800" y="834154"/>
            <a:ext cx="6806565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Times New Roman" panose="02020603050405020304" pitchFamily="18" charset="0"/>
              </a:rPr>
              <a:t>Hãy viết các số sau dưới dạng số thập phân rồi làm theo yêu cầu: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a) Làm tròn 3,1415 và số   đến hàng phần mười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b) Làm tròn số        đến hàng phần trăm</a:t>
            </a:r>
          </a:p>
          <a:p>
            <a:pPr algn="just"/>
            <a:endParaRPr lang="vi-VN" sz="2800" dirty="0">
              <a:latin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</a:rPr>
              <a:t>c) Làm tròn      đến hàng phần nghìn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3310922" y="4171533"/>
            <a:ext cx="1365250" cy="58293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75643409"/>
              </p:ext>
            </p:extLst>
          </p:nvPr>
        </p:nvGraphicFramePr>
        <p:xfrm>
          <a:off x="5180172" y="1954088"/>
          <a:ext cx="604083" cy="426527"/>
        </p:xfrm>
        <a:graphic>
          <a:graphicData uri="http://schemas.openxmlformats.org/presentationml/2006/ole">
            <p:oleObj spid="_x0000_s1054" name="Equation" r:id="rId4" imgW="139680" imgH="139680" progId="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5291529"/>
              </p:ext>
            </p:extLst>
          </p:nvPr>
        </p:nvGraphicFramePr>
        <p:xfrm>
          <a:off x="3348516" y="2471826"/>
          <a:ext cx="686871" cy="853385"/>
        </p:xfrm>
        <a:graphic>
          <a:graphicData uri="http://schemas.openxmlformats.org/presentationml/2006/ole">
            <p:oleObj spid="_x0000_s1055" name="Equation" r:id="rId5" imgW="314202" imgH="391223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20668171"/>
              </p:ext>
            </p:extLst>
          </p:nvPr>
        </p:nvGraphicFramePr>
        <p:xfrm>
          <a:off x="2924178" y="3581638"/>
          <a:ext cx="500657" cy="460604"/>
        </p:xfrm>
        <a:graphic>
          <a:graphicData uri="http://schemas.openxmlformats.org/presentationml/2006/ole">
            <p:oleObj spid="_x0000_s1056" name="Equation" r:id="rId6" imgW="237901" imgH="219590" progId="">
              <p:embed/>
            </p:oleObj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25079" y="1215749"/>
            <a:ext cx="2694666" cy="15790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5789" y="4754463"/>
            <a:ext cx="77366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3,1415 làm tròn đến hàng phần mười là 3,1</a:t>
            </a:r>
          </a:p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     làm tròn đến hàng phần mười là 3,14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90088209"/>
              </p:ext>
            </p:extLst>
          </p:nvPr>
        </p:nvGraphicFramePr>
        <p:xfrm>
          <a:off x="1822136" y="5260656"/>
          <a:ext cx="604083" cy="426527"/>
        </p:xfrm>
        <a:graphic>
          <a:graphicData uri="http://schemas.openxmlformats.org/presentationml/2006/ole">
            <p:oleObj spid="_x0000_s1057" name="Equation" r:id="rId8" imgW="139680" imgH="139680" progId="">
              <p:embed/>
            </p:oleObj>
          </a:graphicData>
        </a:graphic>
      </p:graphicFrame>
      <p:sp>
        <p:nvSpPr>
          <p:cNvPr id="30" name="Rectangle 29"/>
          <p:cNvSpPr/>
          <p:nvPr/>
        </p:nvSpPr>
        <p:spPr>
          <a:xfrm>
            <a:off x="1076325" y="5805902"/>
            <a:ext cx="10185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đã biết cách làm tròn số thập phân hữu hạn. Cách làm tròn số thập phân vô hạn cũng tương tự như vậy.</a:t>
            </a:r>
          </a:p>
        </p:txBody>
      </p:sp>
      <p:sp>
        <p:nvSpPr>
          <p:cNvPr id="15" name="Text Box 5"/>
          <p:cNvSpPr txBox="1"/>
          <p:nvPr/>
        </p:nvSpPr>
        <p:spPr>
          <a:xfrm>
            <a:off x="-56426" y="47490"/>
            <a:ext cx="1649605" cy="5835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0" i="0" u="none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s 1"/>
          <p:cNvSpPr/>
          <p:nvPr/>
        </p:nvSpPr>
        <p:spPr>
          <a:xfrm>
            <a:off x="1898455" y="47490"/>
            <a:ext cx="953987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TRÒN SỐ VÀ ƯỚC LƯỢNG KẾT QUẢ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742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73742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100" grpId="2"/>
      <p:bldP spid="4" grpId="0" animBg="1"/>
      <p:bldP spid="4" grpId="1" animBg="1"/>
      <p:bldP spid="16" grpId="0"/>
      <p:bldP spid="30" grpId="0"/>
      <p:bldP spid="17" grpId="1" animBg="1"/>
      <p:bldP spid="1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Alternate Process 24"/>
          <p:cNvSpPr/>
          <p:nvPr/>
        </p:nvSpPr>
        <p:spPr>
          <a:xfrm>
            <a:off x="1898455" y="147320"/>
            <a:ext cx="8853004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 Box 99"/>
          <p:cNvSpPr txBox="1"/>
          <p:nvPr/>
        </p:nvSpPr>
        <p:spPr>
          <a:xfrm>
            <a:off x="219437" y="1063111"/>
            <a:ext cx="108372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2. LÀM TRÒN SỐ CĂN CỨ VÀO ĐỘ CHÍNH XÁC CHO TRƯỚC</a:t>
            </a:r>
          </a:p>
        </p:txBody>
      </p:sp>
      <p:pic>
        <p:nvPicPr>
          <p:cNvPr id="20" name="Picture 19"/>
          <p:cNvPicPr/>
          <p:nvPr/>
        </p:nvPicPr>
        <p:blipFill>
          <a:blip r:embed="rId4"/>
          <a:stretch>
            <a:fillRect/>
          </a:stretch>
        </p:blipFill>
        <p:spPr>
          <a:xfrm>
            <a:off x="219437" y="1612564"/>
            <a:ext cx="581620" cy="654446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58946" y="1690197"/>
            <a:ext cx="10311256" cy="830997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d,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ta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kumimoji="0" lang="en-US" altLang="vi-VN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26837026"/>
              </p:ext>
            </p:extLst>
          </p:nvPr>
        </p:nvGraphicFramePr>
        <p:xfrm>
          <a:off x="9301398" y="1703908"/>
          <a:ext cx="1136305" cy="457914"/>
        </p:xfrm>
        <a:graphic>
          <a:graphicData uri="http://schemas.openxmlformats.org/presentationml/2006/ole">
            <p:oleObj spid="_x0000_s14345" name="Equation" r:id="rId5" imgW="634725" imgH="25389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536206" y="2625060"/>
            <a:ext cx="104547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7903" y="2894767"/>
            <a:ext cx="10904097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 bwMode="auto">
          <a:xfrm>
            <a:off x="2627581" y="4052894"/>
            <a:ext cx="7665964" cy="2042212"/>
          </a:xfrm>
          <a:prstGeom prst="wedgeEllipseCallout">
            <a:avLst/>
          </a:prstGeom>
          <a:gradFill rotWithShape="0">
            <a:gsLst>
              <a:gs pos="0">
                <a:srgbClr val="FFFFCC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8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cap="none" normalizeH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kumimoji="0" lang="en-US" sz="28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3</a:t>
            </a:r>
            <a:endParaRPr kumimoji="0" lang="vi-VN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06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animBg="1"/>
      <p:bldP spid="13" grpId="0"/>
      <p:bldP spid="13" grpId="1"/>
      <p:bldP spid="6" grpId="0" animBg="1"/>
      <p:bldP spid="9" grpId="0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8394" y="986792"/>
            <a:ext cx="46135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Ví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dụ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3: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làm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tròn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itchFamily="18" charset="0"/>
              </a:rPr>
              <a:t>: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7134" y="1575857"/>
            <a:ext cx="514435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-4,3456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d=0,006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939" y="2092922"/>
            <a:ext cx="52469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12 735 590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8394" y="2609987"/>
            <a:ext cx="484459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d=0,0003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0038461"/>
              </p:ext>
            </p:extLst>
          </p:nvPr>
        </p:nvGraphicFramePr>
        <p:xfrm>
          <a:off x="1189754" y="2609987"/>
          <a:ext cx="534233" cy="477998"/>
        </p:xfrm>
        <a:graphic>
          <a:graphicData uri="http://schemas.openxmlformats.org/presentationml/2006/ole">
            <p:oleObj spid="_x0000_s15379" name="Equation" r:id="rId4" imgW="241200" imgH="215640" progId="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219437" y="3127052"/>
            <a:ext cx="79861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6461" y="3678993"/>
            <a:ext cx="51756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434939" y="4148401"/>
            <a:ext cx="8963730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-4,35.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5935" y="4581818"/>
            <a:ext cx="4380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448394" y="5048448"/>
            <a:ext cx="965060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590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12 736 000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8556" y="5489613"/>
            <a:ext cx="5832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dirty="0"/>
          </a:p>
        </p:txBody>
      </p:sp>
      <p:sp>
        <p:nvSpPr>
          <p:cNvPr id="17" name="Rectangle 16"/>
          <p:cNvSpPr/>
          <p:nvPr/>
        </p:nvSpPr>
        <p:spPr>
          <a:xfrm>
            <a:off x="468556" y="5951123"/>
            <a:ext cx="2694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endParaRPr lang="vi-VN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87461508"/>
              </p:ext>
            </p:extLst>
          </p:nvPr>
        </p:nvGraphicFramePr>
        <p:xfrm>
          <a:off x="2850008" y="5934951"/>
          <a:ext cx="534987" cy="477837"/>
        </p:xfrm>
        <a:graphic>
          <a:graphicData uri="http://schemas.openxmlformats.org/presentationml/2006/ole">
            <p:oleObj spid="_x0000_s15380" name="Equation" r:id="rId5" imgW="534960" imgH="477720" progId="">
              <p:embed/>
            </p:oleObj>
          </a:graphicData>
        </a:graphic>
      </p:graphicFrame>
      <p:sp>
        <p:nvSpPr>
          <p:cNvPr id="20" name="Rectangle 19"/>
          <p:cNvSpPr/>
          <p:nvPr/>
        </p:nvSpPr>
        <p:spPr>
          <a:xfrm>
            <a:off x="3577473" y="5951278"/>
            <a:ext cx="78706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=1,41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213562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1,414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112384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  <p:bldP spid="21" grpId="0"/>
      <p:bldP spid="22" grpId="0"/>
      <p:bldP spid="19" grpId="0"/>
      <p:bldP spid="23" grpId="0"/>
      <p:bldP spid="14" grpId="0"/>
      <p:bldP spid="15" grpId="0"/>
      <p:bldP spid="16" grpId="0"/>
      <p:bldP spid="17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9"/>
          <p:cNvSpPr txBox="1"/>
          <p:nvPr/>
        </p:nvSpPr>
        <p:spPr>
          <a:xfrm>
            <a:off x="594555" y="1292068"/>
            <a:ext cx="231800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4821" y="2157898"/>
            <a:ext cx="22846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vi-VN" dirty="0"/>
          </a:p>
        </p:txBody>
      </p:sp>
      <p:sp>
        <p:nvSpPr>
          <p:cNvPr id="3" name="Rectangle 2"/>
          <p:cNvSpPr/>
          <p:nvPr/>
        </p:nvSpPr>
        <p:spPr>
          <a:xfrm>
            <a:off x="4977890" y="2055258"/>
            <a:ext cx="333136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d=0,005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76112869"/>
              </p:ext>
            </p:extLst>
          </p:nvPr>
        </p:nvGraphicFramePr>
        <p:xfrm>
          <a:off x="2432688" y="2087206"/>
          <a:ext cx="2511425" cy="502285"/>
        </p:xfrm>
        <a:graphic>
          <a:graphicData uri="http://schemas.openxmlformats.org/presentationml/2006/ole">
            <p:oleObj spid="_x0000_s18445" name="Equation" r:id="rId4" imgW="1206360" imgH="241200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219437" y="2674514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- 634 755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 = 70</a:t>
            </a:r>
            <a:endParaRPr lang="vi-VN" dirty="0"/>
          </a:p>
        </p:txBody>
      </p:sp>
      <p:sp>
        <p:nvSpPr>
          <p:cNvPr id="19" name="Rectangle 18"/>
          <p:cNvSpPr/>
          <p:nvPr/>
        </p:nvSpPr>
        <p:spPr>
          <a:xfrm>
            <a:off x="4537575" y="3163001"/>
            <a:ext cx="8483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vi-VN" sz="3000" u="sng" dirty="0"/>
          </a:p>
        </p:txBody>
      </p:sp>
      <p:sp>
        <p:nvSpPr>
          <p:cNvPr id="16" name="Rectangle 15"/>
          <p:cNvSpPr/>
          <p:nvPr/>
        </p:nvSpPr>
        <p:spPr>
          <a:xfrm>
            <a:off x="276757" y="3677674"/>
            <a:ext cx="3700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 = 0,005</a:t>
            </a:r>
            <a:endParaRPr lang="vi-VN" dirty="0"/>
          </a:p>
        </p:txBody>
      </p:sp>
      <p:sp>
        <p:nvSpPr>
          <p:cNvPr id="20" name="Rectangle 19"/>
          <p:cNvSpPr/>
          <p:nvPr/>
        </p:nvSpPr>
        <p:spPr>
          <a:xfrm>
            <a:off x="66799" y="4181869"/>
            <a:ext cx="5319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Do đó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nghìn</a:t>
            </a:r>
            <a:r>
              <a:rPr lang="vi-VN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5210486" y="4162733"/>
            <a:ext cx="6197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Nên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1,7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phần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vi-VN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vi-VN" dirty="0"/>
          </a:p>
        </p:txBody>
      </p:sp>
      <p:sp>
        <p:nvSpPr>
          <p:cNvPr id="26" name="Rectangle 25"/>
          <p:cNvSpPr/>
          <p:nvPr/>
        </p:nvSpPr>
        <p:spPr>
          <a:xfrm>
            <a:off x="66799" y="4591365"/>
            <a:ext cx="332655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 ta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1,73.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3057" y="5124161"/>
            <a:ext cx="3256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d=70 </a:t>
            </a:r>
            <a:endParaRPr lang="vi-VN" dirty="0"/>
          </a:p>
        </p:txBody>
      </p:sp>
      <p:sp>
        <p:nvSpPr>
          <p:cNvPr id="21" name="Rectangle 20"/>
          <p:cNvSpPr/>
          <p:nvPr/>
        </p:nvSpPr>
        <p:spPr>
          <a:xfrm>
            <a:off x="191002" y="5617875"/>
            <a:ext cx="4523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Do đó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r>
              <a:rPr lang="vi-VN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2" name="Rectangle 21"/>
          <p:cNvSpPr/>
          <p:nvPr/>
        </p:nvSpPr>
        <p:spPr>
          <a:xfrm>
            <a:off x="4545050" y="5617875"/>
            <a:ext cx="540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Nên 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–634 755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7" name="Rectangle 26"/>
          <p:cNvSpPr/>
          <p:nvPr/>
        </p:nvSpPr>
        <p:spPr>
          <a:xfrm>
            <a:off x="219437" y="6054320"/>
            <a:ext cx="3865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Vậy ta</a:t>
            </a:r>
            <a:r>
              <a:rPr lang="en-US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–634 800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301185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" grpId="0"/>
      <p:bldP spid="3" grpId="0"/>
      <p:bldP spid="11" grpId="0"/>
      <p:bldP spid="19" grpId="0"/>
      <p:bldP spid="16" grpId="0"/>
      <p:bldP spid="20" grpId="0"/>
      <p:bldP spid="23" grpId="0"/>
      <p:bldP spid="26" grpId="0"/>
      <p:bldP spid="18" grpId="0"/>
      <p:bldP spid="21" grpId="0"/>
      <p:bldP spid="22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2: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56369" y="1597344"/>
            <a:ext cx="94635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12/06/2021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635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88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https://www.shareheartbeat.com/dan-so-tphcm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 = 50</a:t>
            </a:r>
            <a:endParaRPr lang="vi-VN" dirty="0"/>
          </a:p>
        </p:txBody>
      </p:sp>
      <p:sp>
        <p:nvSpPr>
          <p:cNvPr id="15" name="Rectangle 14"/>
          <p:cNvSpPr/>
          <p:nvPr/>
        </p:nvSpPr>
        <p:spPr>
          <a:xfrm>
            <a:off x="1440541" y="2740804"/>
            <a:ext cx="5580374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d=50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1002" y="2740803"/>
            <a:ext cx="798617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u="sng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88674" y="2779723"/>
            <a:ext cx="1167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endParaRPr lang="vi-VN" dirty="0"/>
          </a:p>
        </p:txBody>
      </p:sp>
      <p:sp>
        <p:nvSpPr>
          <p:cNvPr id="17" name="Rectangle 16"/>
          <p:cNvSpPr/>
          <p:nvPr/>
        </p:nvSpPr>
        <p:spPr>
          <a:xfrm>
            <a:off x="1440541" y="3176997"/>
            <a:ext cx="5090432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i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530973" y="3262356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dirty="0"/>
          </a:p>
        </p:txBody>
      </p:sp>
      <p:sp>
        <p:nvSpPr>
          <p:cNvPr id="22" name="Rectangle 21"/>
          <p:cNvSpPr/>
          <p:nvPr/>
        </p:nvSpPr>
        <p:spPr>
          <a:xfrm>
            <a:off x="753670" y="3659629"/>
            <a:ext cx="9616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d= 50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chục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quận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Gò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Vấp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phố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Hồ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Minh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ngày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12/06/2021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</a:t>
            </a:r>
            <a:endParaRPr lang="vi-VN" dirty="0"/>
          </a:p>
        </p:txBody>
      </p:sp>
      <p:sp>
        <p:nvSpPr>
          <p:cNvPr id="23" name="Rectangle 22"/>
          <p:cNvSpPr/>
          <p:nvPr/>
        </p:nvSpPr>
        <p:spPr>
          <a:xfrm>
            <a:off x="753670" y="4497662"/>
            <a:ext cx="2359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636 000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xmlns="" val="21071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0" grpId="0"/>
      <p:bldP spid="15" grpId="0"/>
      <p:bldP spid="15" grpId="1"/>
      <p:bldP spid="20" grpId="0"/>
      <p:bldP spid="16" grpId="0"/>
      <p:bldP spid="16" grpId="1"/>
      <p:bldP spid="17" grpId="0" build="allAtOnce"/>
      <p:bldP spid="18" grpId="0"/>
      <p:bldP spid="18" grpId="1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075" y="1139430"/>
            <a:ext cx="10718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Đây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là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một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32inch.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Vậy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bạn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chéo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tivi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dài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bao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nhiêu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 cm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không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SimSun"/>
              </a:rPr>
              <a:t>?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SimSun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946" y="1630385"/>
            <a:ext cx="10598821" cy="52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38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99"/>
          <p:cNvSpPr txBox="1"/>
          <p:nvPr/>
        </p:nvSpPr>
        <p:spPr>
          <a:xfrm>
            <a:off x="191002" y="1579727"/>
            <a:ext cx="216536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Vận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+mn-cs"/>
              </a:rPr>
              <a:t> 3: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1002" y="2957669"/>
            <a:ext cx="901209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sz="2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7411" y="1540474"/>
            <a:ext cx="96925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chiếc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32 inch,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chéo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tivi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cm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 = 0,05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1 inch       2,54cm)</a:t>
            </a:r>
            <a:endParaRPr lang="vi-VN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998130"/>
              </p:ext>
            </p:extLst>
          </p:nvPr>
        </p:nvGraphicFramePr>
        <p:xfrm>
          <a:off x="3730111" y="2472705"/>
          <a:ext cx="492325" cy="465368"/>
        </p:xfrm>
        <a:graphic>
          <a:graphicData uri="http://schemas.openxmlformats.org/presentationml/2006/ole">
            <p:oleObj spid="_x0000_s20506" name="Equation" r:id="rId4" imgW="126720" imgH="126720" progId="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>
            <a:off x="1140025" y="2818448"/>
            <a:ext cx="72455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d=0,05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8235593" y="2818448"/>
            <a:ext cx="1981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endParaRPr lang="vi-VN" b="1" dirty="0"/>
          </a:p>
        </p:txBody>
      </p:sp>
      <p:sp>
        <p:nvSpPr>
          <p:cNvPr id="6" name="Rectangle 5"/>
          <p:cNvSpPr/>
          <p:nvPr/>
        </p:nvSpPr>
        <p:spPr>
          <a:xfrm>
            <a:off x="1242780" y="3183552"/>
            <a:ext cx="500585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6633" y="3241033"/>
            <a:ext cx="2028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 mười</a:t>
            </a:r>
            <a:endParaRPr lang="vi-VN" b="1" dirty="0"/>
          </a:p>
        </p:txBody>
      </p:sp>
      <p:sp>
        <p:nvSpPr>
          <p:cNvPr id="8" name="Rectangle 7"/>
          <p:cNvSpPr/>
          <p:nvPr/>
        </p:nvSpPr>
        <p:spPr>
          <a:xfrm>
            <a:off x="865286" y="3661055"/>
            <a:ext cx="3679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 1 inch     2,54 cm nên     </a:t>
            </a:r>
            <a:endParaRPr lang="vi-VN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57511466"/>
              </p:ext>
            </p:extLst>
          </p:nvPr>
        </p:nvGraphicFramePr>
        <p:xfrm>
          <a:off x="2127411" y="3692218"/>
          <a:ext cx="492325" cy="465368"/>
        </p:xfrm>
        <a:graphic>
          <a:graphicData uri="http://schemas.openxmlformats.org/presentationml/2006/ole">
            <p:oleObj spid="_x0000_s20507" name="Equation" r:id="rId5" imgW="126720" imgH="126720" progId="">
              <p:embed/>
            </p:oleObj>
          </a:graphicData>
        </a:graphic>
      </p:graphicFrame>
      <p:sp>
        <p:nvSpPr>
          <p:cNvPr id="24" name="Rectangle 23"/>
          <p:cNvSpPr/>
          <p:nvPr/>
        </p:nvSpPr>
        <p:spPr>
          <a:xfrm>
            <a:off x="4069509" y="3687095"/>
            <a:ext cx="4791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 inch        32 . 2,54 cm = 81,28 </a:t>
            </a:r>
            <a:r>
              <a:rPr lang="vi-VN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cm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vi-VN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68677140"/>
              </p:ext>
            </p:extLst>
          </p:nvPr>
        </p:nvGraphicFramePr>
        <p:xfrm>
          <a:off x="5103853" y="3712462"/>
          <a:ext cx="492325" cy="465368"/>
        </p:xfrm>
        <a:graphic>
          <a:graphicData uri="http://schemas.openxmlformats.org/presentationml/2006/ole">
            <p:oleObj spid="_x0000_s20508" name="Equation" r:id="rId6" imgW="126720" imgH="126720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928272" y="4246960"/>
            <a:ext cx="69993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làm tròn số 81,</a:t>
            </a:r>
            <a:r>
              <a:rPr lang="vi-VN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 (cm) với độ chính xác d= 0,05</a:t>
            </a:r>
            <a:endParaRPr lang="vi-VN" dirty="0"/>
          </a:p>
        </p:txBody>
      </p:sp>
      <p:sp>
        <p:nvSpPr>
          <p:cNvPr id="12" name="Rectangle 11"/>
          <p:cNvSpPr/>
          <p:nvPr/>
        </p:nvSpPr>
        <p:spPr>
          <a:xfrm>
            <a:off x="7546061" y="4225992"/>
            <a:ext cx="2375971" cy="48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được 81,3(cm).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190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24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657 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68 được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tròn với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 chính xác d =80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6575000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</a:t>
            </a:r>
            <a:r>
              <a:rPr lang="vi-VN" sz="2800" b="1" dirty="0">
                <a:solidFill>
                  <a:prstClr val="white"/>
                </a:solidFill>
                <a:latin typeface="Euphemia"/>
              </a:rPr>
              <a:t>657400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657460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612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8089814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2,5</a:t>
            </a:r>
            <a:r>
              <a:rPr kumimoji="0" lang="vi-VN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345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làm tròn với độ chính xác d =0,006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906308" y="2479640"/>
            <a:ext cx="3107010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2,56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3072514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2,563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720046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2,5635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9743" y="3415538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6396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0663" y="3526617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403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05804" y="3352681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Về nhà xem lại nội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 2 làm tròn số căn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cứ vào độ chính xác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Học hiểu nội dung phần chú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 Trang 40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Làm bài tập 3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SGK Trang 42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Xem trước nội dung tiết 3 phần 3: </a:t>
            </a:r>
            <a:r>
              <a:rPr lang="vi-VN" sz="3200" b="1" dirty="0">
                <a:solidFill>
                  <a:srgbClr val="DF532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lượng các phép tính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DF5327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713" y="681516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715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1584" y="1292068"/>
            <a:ext cx="9463556" cy="27474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1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113963" y="207963"/>
            <a:ext cx="1966912" cy="1424376"/>
            <a:chOff x="2513863" y="44721"/>
            <a:chExt cx="1967261" cy="1232149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Rectangle: Rounded Corners 4"/>
            <p:cNvSpPr txBox="1"/>
            <p:nvPr/>
          </p:nvSpPr>
          <p:spPr>
            <a:xfrm>
              <a:off x="2550381" y="81240"/>
              <a:ext cx="1894224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thành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kiến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thức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258425" y="1597025"/>
            <a:ext cx="1785938" cy="1424376"/>
            <a:chOff x="2907315" y="1527749"/>
            <a:chExt cx="1605616" cy="1003510"/>
          </a:xfrm>
        </p:grpSpPr>
        <p:sp>
          <p:nvSpPr>
            <p:cNvPr id="8" name="Rectangle: Rounded Corners 7"/>
            <p:cNvSpPr/>
            <p:nvPr/>
          </p:nvSpPr>
          <p:spPr>
            <a:xfrm>
              <a:off x="2907315" y="1527749"/>
              <a:ext cx="1605616" cy="100351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Rectangle: Rounded Corners 4"/>
            <p:cNvSpPr txBox="1"/>
            <p:nvPr/>
          </p:nvSpPr>
          <p:spPr>
            <a:xfrm>
              <a:off x="2937287" y="1557493"/>
              <a:ext cx="1545672" cy="944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3340" tIns="35560" rIns="53340" bIns="35560" spcCol="1270" anchor="ctr"/>
            <a:lstStyle/>
            <a:p>
              <a:pPr marL="0" marR="0" lvl="0" indent="0" algn="ctr" defTabSz="12446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E9E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11584" y="452559"/>
            <a:ext cx="732662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E9E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 tắc làm tròn số: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làm tròn các STP đến hàng nào thì hàng đó gọi là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 quy tròn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 làm tròn STP đến hàng quy tròn nào đó, ta thực hiện các bước sau: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Gạch dưới STP của hàng quy tròn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Nhìn sang chữ số ngay bên phải: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thì tăng chữ số gạch dưới lên 1 đơn vị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Nếu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 số đó &lt; 5 thì giữ nguyên chữ số gạch dưới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Thay tất cả các chữ số bên phải bằng số 0 hoặc bỏ đi nếu chúng ở phần thập phân.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26801246"/>
              </p:ext>
            </p:extLst>
          </p:nvPr>
        </p:nvGraphicFramePr>
        <p:xfrm>
          <a:off x="3424835" y="3429000"/>
          <a:ext cx="481012" cy="396476"/>
        </p:xfrm>
        <a:graphic>
          <a:graphicData uri="http://schemas.openxmlformats.org/presentationml/2006/ole">
            <p:oleObj spid="_x0000_s2057" name="Equation" r:id="rId3" imgW="266469" imgH="190335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682107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05180" y="950595"/>
            <a:ext cx="6812280" cy="651510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a)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                    3,7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1657....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>
                <a:solidFill>
                  <a:srgbClr val="00000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d= 0,005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1822136" y="147320"/>
            <a:ext cx="9387237" cy="656590"/>
          </a:xfrm>
          <a:prstGeom prst="flowChartAlternateProcess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3: LÀM TRÒN SỐ VÀ ƯỚC LƯỢNG KẾT QUẢ.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Content Placeholder 1"/>
          <p:cNvSpPr/>
          <p:nvPr/>
        </p:nvSpPr>
        <p:spPr>
          <a:xfrm>
            <a:off x="671830" y="2596912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x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phần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trăm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7553239"/>
              </p:ext>
            </p:extLst>
          </p:nvPr>
        </p:nvGraphicFramePr>
        <p:xfrm>
          <a:off x="5103853" y="1525270"/>
          <a:ext cx="1605392" cy="566609"/>
        </p:xfrm>
        <a:graphic>
          <a:graphicData uri="http://schemas.openxmlformats.org/presentationml/2006/ole">
            <p:oleObj spid="_x0000_s21513" name="Equation" r:id="rId4" imgW="647640" imgH="228600" progId="">
              <p:embed/>
            </p:oleObj>
          </a:graphicData>
        </a:graphic>
      </p:graphicFrame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3,742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3,74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3,7417</a:t>
            </a:r>
            <a:endParaRPr kumimoji="0" lang="vi-VN" sz="4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78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3" grpId="0" bldLvl="0" animBg="1"/>
      <p:bldP spid="3" grpId="1" animBg="1"/>
      <p:bldP spid="4" grpId="0" bldLvl="0" animBg="1"/>
      <p:bldP spid="4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/>
          <p:nvPr/>
        </p:nvSpPr>
        <p:spPr>
          <a:xfrm>
            <a:off x="671829" y="1602105"/>
            <a:ext cx="10537544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 9 21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4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235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d = 500</a:t>
            </a:r>
          </a:p>
        </p:txBody>
      </p:sp>
      <p:sp>
        <p:nvSpPr>
          <p:cNvPr id="7" name="Content Placeholder 1"/>
          <p:cNvSpPr/>
          <p:nvPr/>
        </p:nvSpPr>
        <p:spPr>
          <a:xfrm>
            <a:off x="671830" y="2436853"/>
            <a:ext cx="9392758" cy="67945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(HD: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nghìn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SimSun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74581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A. 921400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3691913" y="3283783"/>
            <a:ext cx="3352590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B. 9214200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709245" y="3283783"/>
            <a:ext cx="3889576" cy="679450"/>
          </a:xfrm>
          <a:custGeom>
            <a:avLst/>
            <a:gdLst>
              <a:gd name="connsiteX0" fmla="*/ 0 w 3352590"/>
              <a:gd name="connsiteY0" fmla="*/ 0 h 679450"/>
              <a:gd name="connsiteX1" fmla="*/ 3012865 w 3352590"/>
              <a:gd name="connsiteY1" fmla="*/ 0 h 679450"/>
              <a:gd name="connsiteX2" fmla="*/ 3352590 w 3352590"/>
              <a:gd name="connsiteY2" fmla="*/ 339725 h 679450"/>
              <a:gd name="connsiteX3" fmla="*/ 3012865 w 3352590"/>
              <a:gd name="connsiteY3" fmla="*/ 679450 h 679450"/>
              <a:gd name="connsiteX4" fmla="*/ 0 w 3352590"/>
              <a:gd name="connsiteY4" fmla="*/ 679450 h 679450"/>
              <a:gd name="connsiteX5" fmla="*/ 339725 w 3352590"/>
              <a:gd name="connsiteY5" fmla="*/ 339725 h 679450"/>
              <a:gd name="connsiteX6" fmla="*/ 0 w 3352590"/>
              <a:gd name="connsiteY6" fmla="*/ 0 h 67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590" h="679450">
                <a:moveTo>
                  <a:pt x="0" y="0"/>
                </a:moveTo>
                <a:lnTo>
                  <a:pt x="3012865" y="0"/>
                </a:lnTo>
                <a:lnTo>
                  <a:pt x="3352590" y="339725"/>
                </a:lnTo>
                <a:lnTo>
                  <a:pt x="3012865" y="679450"/>
                </a:lnTo>
                <a:lnTo>
                  <a:pt x="0" y="679450"/>
                </a:lnTo>
                <a:lnTo>
                  <a:pt x="339725" y="3397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07746" tIns="56007" rIns="395732" bIns="56007" numCol="1" spcCol="1270" anchor="ctr" anchorCtr="0">
            <a:noAutofit/>
          </a:bodyPr>
          <a:lstStyle/>
          <a:p>
            <a:pPr marL="0" marR="0" lvl="0" indent="0" algn="ctr" defTabSz="18669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SimSun"/>
                <a:cs typeface="+mn-cs"/>
              </a:rPr>
              <a:t>C. 9214000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SimSun"/>
              <a:cs typeface="+mn-cs"/>
            </a:endParaRPr>
          </a:p>
        </p:txBody>
      </p:sp>
      <p:sp>
        <p:nvSpPr>
          <p:cNvPr id="21" name="Explosion 1 20"/>
          <p:cNvSpPr/>
          <p:nvPr/>
        </p:nvSpPr>
        <p:spPr bwMode="auto">
          <a:xfrm>
            <a:off x="1364222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2" name="Explosion 1 21"/>
          <p:cNvSpPr/>
          <p:nvPr/>
        </p:nvSpPr>
        <p:spPr bwMode="auto">
          <a:xfrm>
            <a:off x="4528699" y="4421147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t>SAI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3" name="Explosion 1 22"/>
          <p:cNvSpPr/>
          <p:nvPr/>
        </p:nvSpPr>
        <p:spPr bwMode="auto">
          <a:xfrm>
            <a:off x="7698444" y="4573785"/>
            <a:ext cx="1679018" cy="1602699"/>
          </a:xfrm>
          <a:prstGeom prst="irregularSeal1">
            <a:avLst/>
          </a:prstGeom>
          <a:gradFill rotWithShape="0">
            <a:gsLst>
              <a:gs pos="64000">
                <a:srgbClr val="FFFF00"/>
              </a:gs>
              <a:gs pos="81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ĐÚNG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095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7" grpId="0" animBg="1"/>
      <p:bldP spid="7" grpId="1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72160" y="826135"/>
            <a:ext cx="5995670" cy="1593850"/>
          </a:xfrm>
        </p:spPr>
        <p:txBody>
          <a:bodyPr/>
          <a:lstStyle/>
          <a:p>
            <a:pPr marL="0" indent="0">
              <a:buNone/>
            </a:pPr>
            <a:r>
              <a:rPr lang="en-US" sz="28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23" name="AutoShape 18"/>
          <p:cNvSpPr/>
          <p:nvPr/>
        </p:nvSpPr>
        <p:spPr>
          <a:xfrm>
            <a:off x="5561767" y="223602"/>
            <a:ext cx="4883785" cy="3041015"/>
          </a:xfrm>
          <a:prstGeom prst="cloudCallout">
            <a:avLst>
              <a:gd name="adj1" fmla="val -49449"/>
              <a:gd name="adj2" fmla="val 56838"/>
            </a:avLst>
          </a:prstGeom>
          <a:solidFill>
            <a:srgbClr val="99CCFF"/>
          </a:solidFill>
          <a:ln w="9525" cap="flat" cmpd="sng">
            <a:solidFill>
              <a:srgbClr val="FFFFCC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noProof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noProof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24" name="Picture 17" descr="Cau 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995" y="1292068"/>
            <a:ext cx="873125" cy="142176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-8092" y="223602"/>
            <a:ext cx="5615362" cy="944563"/>
            <a:chOff x="2384032" y="-10519"/>
            <a:chExt cx="3933865" cy="944754"/>
          </a:xfrm>
        </p:grpSpPr>
        <p:sp>
          <p:nvSpPr>
            <p:cNvPr id="7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32.15,78694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180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3" grpId="0" animBg="1"/>
      <p:bldP spid="23" grpId="1" animBg="1"/>
      <p:bldP spid="23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-8092" y="223602"/>
            <a:ext cx="5615362" cy="944563"/>
            <a:chOff x="2384032" y="-10519"/>
            <a:chExt cx="3933865" cy="944754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3804034" cy="88951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/>
            <p:cNvSpPr txBox="1"/>
            <p:nvPr/>
          </p:nvSpPr>
          <p:spPr>
            <a:xfrm>
              <a:off x="2384032" y="-10519"/>
              <a:ext cx="3933864" cy="944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3.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lượng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3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84516"/>
            <a:ext cx="1129521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569" y="2958102"/>
            <a:ext cx="9403061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7148 . 593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569" y="3546427"/>
            <a:ext cx="7647725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vi-VN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smtClean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thừa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50632" y="3501460"/>
            <a:ext cx="198499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lain" startAt="7148"/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   7000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593         600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8534653"/>
              </p:ext>
            </p:extLst>
          </p:nvPr>
        </p:nvGraphicFramePr>
        <p:xfrm>
          <a:off x="8574520" y="3546427"/>
          <a:ext cx="472643" cy="472643"/>
        </p:xfrm>
        <a:graphic>
          <a:graphicData uri="http://schemas.openxmlformats.org/presentationml/2006/ole">
            <p:oleObj spid="_x0000_s28674" name="Equation" r:id="rId3" imgW="126720" imgH="126720" progId="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2755707"/>
              </p:ext>
            </p:extLst>
          </p:nvPr>
        </p:nvGraphicFramePr>
        <p:xfrm>
          <a:off x="8551722" y="3940597"/>
          <a:ext cx="472643" cy="472643"/>
        </p:xfrm>
        <a:graphic>
          <a:graphicData uri="http://schemas.openxmlformats.org/presentationml/2006/ole">
            <p:oleObj spid="_x0000_s28675" name="Equation" r:id="rId4" imgW="126720" imgH="126720" progId="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448394" y="4319725"/>
            <a:ext cx="11040579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Do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7000. 600 =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4 200 000 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79556" y="4943074"/>
            <a:ext cx="6772166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7 148 . 593 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4 238 764</a:t>
            </a:r>
            <a:endParaRPr lang="vi-VN" sz="18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18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6" grpId="0"/>
      <p:bldP spid="9" grpId="0"/>
      <p:bldP spid="1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120" y="147283"/>
            <a:ext cx="9962468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36596" y="770531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6121. 99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3337310" y="785922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922,11</a:t>
            </a:r>
            <a:r>
              <a:rPr lang="vi-VN" sz="2400" b="0" i="0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59,38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7393422" y="785922"/>
            <a:ext cx="2526129" cy="762501"/>
          </a:xfrm>
          <a:custGeom>
            <a:avLst/>
            <a:gdLst>
              <a:gd name="connsiteX0" fmla="*/ 0 w 2526129"/>
              <a:gd name="connsiteY0" fmla="*/ 76250 h 762501"/>
              <a:gd name="connsiteX1" fmla="*/ 76250 w 2526129"/>
              <a:gd name="connsiteY1" fmla="*/ 0 h 762501"/>
              <a:gd name="connsiteX2" fmla="*/ 2449879 w 2526129"/>
              <a:gd name="connsiteY2" fmla="*/ 0 h 762501"/>
              <a:gd name="connsiteX3" fmla="*/ 2526129 w 2526129"/>
              <a:gd name="connsiteY3" fmla="*/ 76250 h 762501"/>
              <a:gd name="connsiteX4" fmla="*/ 2526129 w 2526129"/>
              <a:gd name="connsiteY4" fmla="*/ 686251 h 762501"/>
              <a:gd name="connsiteX5" fmla="*/ 2449879 w 2526129"/>
              <a:gd name="connsiteY5" fmla="*/ 762501 h 762501"/>
              <a:gd name="connsiteX6" fmla="*/ 76250 w 2526129"/>
              <a:gd name="connsiteY6" fmla="*/ 762501 h 762501"/>
              <a:gd name="connsiteX7" fmla="*/ 0 w 2526129"/>
              <a:gd name="connsiteY7" fmla="*/ 686251 h 762501"/>
              <a:gd name="connsiteX8" fmla="*/ 0 w 2526129"/>
              <a:gd name="connsiteY8" fmla="*/ 76250 h 76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6129" h="762501">
                <a:moveTo>
                  <a:pt x="0" y="76250"/>
                </a:moveTo>
                <a:cubicBezTo>
                  <a:pt x="0" y="34138"/>
                  <a:pt x="34138" y="0"/>
                  <a:pt x="76250" y="0"/>
                </a:cubicBezTo>
                <a:lnTo>
                  <a:pt x="2449879" y="0"/>
                </a:lnTo>
                <a:cubicBezTo>
                  <a:pt x="2491991" y="0"/>
                  <a:pt x="2526129" y="34138"/>
                  <a:pt x="2526129" y="76250"/>
                </a:cubicBezTo>
                <a:lnTo>
                  <a:pt x="2526129" y="686251"/>
                </a:lnTo>
                <a:cubicBezTo>
                  <a:pt x="2526129" y="728363"/>
                  <a:pt x="2491991" y="762501"/>
                  <a:pt x="2449879" y="762501"/>
                </a:cubicBezTo>
                <a:lnTo>
                  <a:pt x="76250" y="762501"/>
                </a:lnTo>
                <a:cubicBezTo>
                  <a:pt x="34138" y="762501"/>
                  <a:pt x="0" y="728363"/>
                  <a:pt x="0" y="686251"/>
                </a:cubicBezTo>
                <a:lnTo>
                  <a:pt x="0" y="76250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73" tIns="113773" rIns="113773" bIns="113773" numCol="1" spcCol="1270" anchor="ctr" anchorCtr="0">
            <a:noAutofit/>
          </a:bodyPr>
          <a:lstStyle/>
          <a:p>
            <a:pPr lvl="0" algn="ctr" defTabSz="1066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400" b="0" i="0" kern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(-551) . 8314</a:t>
            </a:r>
            <a:endParaRPr lang="vi-VN" sz="2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18053" y="2724839"/>
            <a:ext cx="5423280" cy="500302"/>
            <a:chOff x="423972" y="3198168"/>
            <a:chExt cx="5423280" cy="878037"/>
          </a:xfrm>
        </p:grpSpPr>
        <p:sp>
          <p:nvSpPr>
            <p:cNvPr id="23" name="Rectangle 22"/>
            <p:cNvSpPr/>
            <p:nvPr/>
          </p:nvSpPr>
          <p:spPr>
            <a:xfrm>
              <a:off x="423972" y="3198168"/>
              <a:ext cx="54232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rPr>
                <a:t>a) 6121. 99     6000 . 100 = 600 000 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844296636"/>
                </p:ext>
              </p:extLst>
            </p:nvPr>
          </p:nvGraphicFramePr>
          <p:xfrm>
            <a:off x="2127412" y="3366570"/>
            <a:ext cx="709634" cy="709635"/>
          </p:xfrm>
          <a:graphic>
            <a:graphicData uri="http://schemas.openxmlformats.org/presentationml/2006/ole">
              <p:oleObj spid="_x0000_s23578" name="Equation" r:id="rId3" imgW="126720" imgH="126720" progId="">
                <p:embed/>
              </p:oleObj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463523" y="3441032"/>
            <a:ext cx="62816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 922,11.59,38      900 . 60 = 54 000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61118904"/>
              </p:ext>
            </p:extLst>
          </p:nvPr>
        </p:nvGraphicFramePr>
        <p:xfrm>
          <a:off x="3153987" y="3575443"/>
          <a:ext cx="450364" cy="450364"/>
        </p:xfrm>
        <a:graphic>
          <a:graphicData uri="http://schemas.openxmlformats.org/presentationml/2006/ole">
            <p:oleObj spid="_x0000_s23579" name="Equation" r:id="rId4" imgW="126720" imgH="126720" progId="">
              <p:embed/>
            </p:oleObj>
          </a:graphicData>
        </a:graphic>
      </p:graphicFrame>
      <p:sp>
        <p:nvSpPr>
          <p:cNvPr id="28" name="Rectangle 27"/>
          <p:cNvSpPr/>
          <p:nvPr/>
        </p:nvSpPr>
        <p:spPr>
          <a:xfrm>
            <a:off x="463523" y="4168895"/>
            <a:ext cx="8032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c) (−551).8314       (−600) . 8000 =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80</a:t>
            </a: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000 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92797953"/>
              </p:ext>
            </p:extLst>
          </p:nvPr>
        </p:nvGraphicFramePr>
        <p:xfrm>
          <a:off x="3211402" y="4319560"/>
          <a:ext cx="450364" cy="450364"/>
        </p:xfrm>
        <a:graphic>
          <a:graphicData uri="http://schemas.openxmlformats.org/presentationml/2006/ole">
            <p:oleObj spid="_x0000_s23580" name="Equation" r:id="rId5" imgW="126720" imgH="126720" progId="">
              <p:embed/>
            </p:oleObj>
          </a:graphicData>
        </a:graphic>
      </p:graphicFrame>
      <p:sp>
        <p:nvSpPr>
          <p:cNvPr id="35" name="Rectangle 34"/>
          <p:cNvSpPr/>
          <p:nvPr/>
        </p:nvSpPr>
        <p:spPr>
          <a:xfrm>
            <a:off x="4798577" y="1979325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</a:t>
            </a:r>
            <a:endParaRPr lang="vi-VN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8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0" grpId="0" animBg="1"/>
      <p:bldP spid="22" grpId="0" animBg="1"/>
      <p:bldP spid="26" grpId="0"/>
      <p:bldP spid="28" grpId="0"/>
      <p:bldP spid="3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09" y="313021"/>
            <a:ext cx="855911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sz="3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kumimoji="0" 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 bạn học sinh </a:t>
            </a: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dùng máy</a:t>
            </a:r>
            <a:r>
              <a:rPr lang="vi-VN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 cầm tay tính được kết quả của phép tính như </a:t>
            </a:r>
            <a:r>
              <a:rPr lang="vi-VN" sz="3000" b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vi-VN" sz="3000" b="1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vi-VN" sz="30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0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hãy kiểm tra lại bằng cách ước lượng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086" y="943622"/>
            <a:ext cx="3380512" cy="5914377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33117529"/>
              </p:ext>
            </p:extLst>
          </p:nvPr>
        </p:nvGraphicFramePr>
        <p:xfrm>
          <a:off x="295756" y="2527258"/>
          <a:ext cx="3510674" cy="629272"/>
        </p:xfrm>
        <a:graphic>
          <a:graphicData uri="http://schemas.openxmlformats.org/presentationml/2006/ole">
            <p:oleObj spid="_x0000_s24602" name="Equation" r:id="rId5" imgW="1346040" imgH="241200" progId="">
              <p:embed/>
            </p:oleObj>
          </a:graphicData>
        </a:graphic>
      </p:graphicFrame>
      <p:sp>
        <p:nvSpPr>
          <p:cNvPr id="29" name="Rectangle 28"/>
          <p:cNvSpPr/>
          <p:nvPr/>
        </p:nvSpPr>
        <p:spPr>
          <a:xfrm>
            <a:off x="476809" y="3256165"/>
            <a:ext cx="88741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63566" y="3282723"/>
            <a:ext cx="29770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260463"/>
              </p:ext>
            </p:extLst>
          </p:nvPr>
        </p:nvGraphicFramePr>
        <p:xfrm>
          <a:off x="1089025" y="4021138"/>
          <a:ext cx="2286000" cy="596900"/>
        </p:xfrm>
        <a:graphic>
          <a:graphicData uri="http://schemas.openxmlformats.org/presentationml/2006/ole">
            <p:oleObj spid="_x0000_s24603" name="Equation" r:id="rId6" imgW="876240" imgH="228600" progId="">
              <p:embed/>
            </p:oleObj>
          </a:graphicData>
        </a:graphic>
      </p:graphicFrame>
      <p:sp>
        <p:nvSpPr>
          <p:cNvPr id="31" name="Rectangle 30"/>
          <p:cNvSpPr/>
          <p:nvPr/>
        </p:nvSpPr>
        <p:spPr>
          <a:xfrm>
            <a:off x="3312629" y="4043781"/>
            <a:ext cx="186781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 +14 =17 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34717174"/>
              </p:ext>
            </p:extLst>
          </p:nvPr>
        </p:nvGraphicFramePr>
        <p:xfrm>
          <a:off x="5256491" y="4119879"/>
          <a:ext cx="1557337" cy="530225"/>
        </p:xfrm>
        <a:graphic>
          <a:graphicData uri="http://schemas.openxmlformats.org/presentationml/2006/ole">
            <p:oleObj spid="_x0000_s24604" name="Equation" r:id="rId7" imgW="596880" imgH="203040" progId="">
              <p:embed/>
            </p:oleObj>
          </a:graphicData>
        </a:graphic>
      </p:graphicFrame>
      <p:sp>
        <p:nvSpPr>
          <p:cNvPr id="37" name="Rectangle 36"/>
          <p:cNvSpPr/>
          <p:nvPr/>
        </p:nvSpPr>
        <p:spPr>
          <a:xfrm>
            <a:off x="1898455" y="5073983"/>
            <a:ext cx="71426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729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/>
      <p:bldP spid="8" grpId="0"/>
      <p:bldP spid="31" grpId="0"/>
      <p:bldP spid="3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5326" y="339001"/>
            <a:ext cx="9310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 số của Việt Nam tính đến ngày 20/01/2021 là 97 800 744 người  (nguồn: 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danso.org/viet-nam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Hãy làm tròn số này đến hàng triệu</a:t>
            </a:r>
            <a:endParaRPr lang="vi-VN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7" y="1662313"/>
            <a:ext cx="2060613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980" y="1830981"/>
            <a:ext cx="762714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20/01/2021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0454" y="2829686"/>
            <a:ext cx="2821606" cy="547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98 000 000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vi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62926" y="2895107"/>
            <a:ext cx="39517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1362074" y="2829268"/>
            <a:ext cx="28216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9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7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800 744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14945118"/>
              </p:ext>
            </p:extLst>
          </p:nvPr>
        </p:nvGraphicFramePr>
        <p:xfrm>
          <a:off x="4152639" y="2846888"/>
          <a:ext cx="487980" cy="487980"/>
        </p:xfrm>
        <a:graphic>
          <a:graphicData uri="http://schemas.openxmlformats.org/presentationml/2006/ole">
            <p:oleObj spid="_x0000_s25610" name="Equation" r:id="rId4" imgW="126720" imgH="12672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9569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2" grpId="0"/>
      <p:bldP spid="6" grpId="0"/>
      <p:bldP spid="8" grpId="0"/>
      <p:bldP spid="9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5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7303" y="1521025"/>
            <a:ext cx="1156855" cy="756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2688" y="163265"/>
            <a:ext cx="9759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chung 9 tháng đầu năm 2019, tổng lượng khách du lịch quốc tế đến Việt Nam đạt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12 870 506 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 khách (nguồn: </a:t>
            </a:r>
            <a:r>
              <a:rPr lang="vi-VN" u="sng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https://vietnamtourism.gov.vn/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làm tròn số này đến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 trăm</a:t>
            </a:r>
            <a:r>
              <a:rPr lang="vi-VN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0" name="Picture 4" descr="Hơn 4,5 triệu khách du lịch quốc tế đến Việt Nam trong quý I-2019 - Hànộimớ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887" y="1132761"/>
            <a:ext cx="5251113" cy="572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032" y="225031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chung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9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tháng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năm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2019,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tổng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du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tế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Việt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Nam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đạt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601032" y="3418299"/>
            <a:ext cx="442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12870506      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12870500  (</a:t>
            </a:r>
            <a:r>
              <a:rPr 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 </a:t>
            </a:r>
            <a:endParaRPr lang="vi-VN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956610"/>
              </p:ext>
            </p:extLst>
          </p:nvPr>
        </p:nvGraphicFramePr>
        <p:xfrm>
          <a:off x="1962689" y="3394588"/>
          <a:ext cx="416006" cy="416006"/>
        </p:xfrm>
        <a:graphic>
          <a:graphicData uri="http://schemas.openxmlformats.org/presentationml/2006/ole">
            <p:oleObj spid="_x0000_s26633" name="Equation" r:id="rId5" imgW="126720" imgH="126720" progId="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2185218" y="3886735"/>
            <a:ext cx="3390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(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tròn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trăm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vi-VN" i="1" dirty="0"/>
          </a:p>
        </p:txBody>
      </p:sp>
    </p:spTree>
    <p:extLst>
      <p:ext uri="{BB962C8B-B14F-4D97-AF65-F5344CB8AC3E}">
        <p14:creationId xmlns:p14="http://schemas.microsoft.com/office/powerpoint/2010/main" xmlns="" val="315903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3" grpId="0"/>
      <p:bldP spid="11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6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7368" y="1662314"/>
            <a:ext cx="1080536" cy="621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7964" y="256232"/>
            <a:ext cx="8853004" cy="1539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 inch      2,54 cm.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cm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32 inch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99012956"/>
              </p:ext>
            </p:extLst>
          </p:nvPr>
        </p:nvGraphicFramePr>
        <p:xfrm>
          <a:off x="5130146" y="376240"/>
          <a:ext cx="339687" cy="339687"/>
        </p:xfrm>
        <a:graphic>
          <a:graphicData uri="http://schemas.openxmlformats.org/presentationml/2006/ole">
            <p:oleObj spid="_x0000_s27666" name="Equation" r:id="rId3" imgW="126720" imgH="126720" progId="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1287904" y="1795371"/>
            <a:ext cx="7860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 dài đường chéo bằng của màn hình 32 inch là: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37964" y="2589491"/>
            <a:ext cx="6096000" cy="548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32. 2,54 =  81,28 (cm)        81,3 (cm) </a:t>
            </a:r>
            <a:endParaRPr lang="vi-VN" sz="28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5328349"/>
              </p:ext>
            </p:extLst>
          </p:nvPr>
        </p:nvGraphicFramePr>
        <p:xfrm>
          <a:off x="6137908" y="2742129"/>
          <a:ext cx="339687" cy="339687"/>
        </p:xfrm>
        <a:graphic>
          <a:graphicData uri="http://schemas.openxmlformats.org/presentationml/2006/ole">
            <p:oleObj spid="_x0000_s27667" name="Equation" r:id="rId4" imgW="126720" imgH="126720" progId="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>
          <a:xfrm>
            <a:off x="6145285" y="3081816"/>
            <a:ext cx="4711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mười</a:t>
            </a:r>
            <a:r>
              <a:rPr lang="en-US" sz="2800" dirty="0">
                <a:solidFill>
                  <a:srgbClr val="333333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4283" y="4097361"/>
            <a:ext cx="774435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chéo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81,3 cm.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75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2" grpId="0"/>
      <p:bldP spid="11" grpId="0"/>
      <p:bldP spid="13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8394" y="1139430"/>
            <a:ext cx="6711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Câu 1. 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Làm tròn số 12,3564 đến hàng phần trăm</a:t>
            </a:r>
            <a:endParaRPr lang="vi-VN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6024" y="1836721"/>
            <a:ext cx="8236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12,35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  B.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12,36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   C.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12,356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         D.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12,4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18" name="Oval 17"/>
          <p:cNvSpPr/>
          <p:nvPr/>
        </p:nvSpPr>
        <p:spPr>
          <a:xfrm>
            <a:off x="2661645" y="1836245"/>
            <a:ext cx="610552" cy="4579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/>
          <p:cNvSpPr/>
          <p:nvPr/>
        </p:nvSpPr>
        <p:spPr>
          <a:xfrm>
            <a:off x="448394" y="2718036"/>
            <a:ext cx="8695606" cy="93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marR="0" indent="-539750" algn="just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2.	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Dân số thế giới tính đến 11/02/2020 là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7 762 912 358 </a:t>
            </a:r>
            <a:r>
              <a:rPr lang="nl-NL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người. Em hãy làm tròn dân số thế giới đến hàng trăm nghìn?</a:t>
            </a:r>
            <a:endParaRPr lang="vi-VN" sz="1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36023" y="4077367"/>
            <a:ext cx="10678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7 762 9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B.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7 763 000 000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C.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7 762 900 000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r>
              <a:rPr lang="nl-NL" b="1" dirty="0">
                <a:solidFill>
                  <a:srgbClr val="0000F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	D. </a:t>
            </a:r>
            <a:r>
              <a:rPr lang="en-US" dirty="0">
                <a:latin typeface="Times New Roman" panose="02020603050405020304" pitchFamily="18" charset="0"/>
                <a:ea typeface="Arial" panose="020B0604020202020204" pitchFamily="34" charset="0"/>
              </a:rPr>
              <a:t>7 762 912 400</a:t>
            </a:r>
            <a:r>
              <a:rPr lang="nl-NL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256492" y="4004799"/>
            <a:ext cx="610552" cy="6453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38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6" grpId="0"/>
      <p:bldP spid="18" grpId="0" animBg="1"/>
      <p:bldP spid="19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27412" y="1139430"/>
            <a:ext cx="9158280" cy="127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thập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hữu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vô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lượng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dễ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3" y="157163"/>
            <a:ext cx="1968500" cy="1231900"/>
            <a:chOff x="2513863" y="44721"/>
            <a:chExt cx="1967261" cy="1232149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3" y="44721"/>
              <a:ext cx="1967261" cy="12321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894282" cy="11591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tròn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Title 6"/>
          <p:cNvSpPr txBox="1">
            <a:spLocks noChangeArrowheads="1"/>
          </p:cNvSpPr>
          <p:nvPr/>
        </p:nvSpPr>
        <p:spPr bwMode="auto">
          <a:xfrm>
            <a:off x="448394" y="2436853"/>
            <a:ext cx="1450061" cy="76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sp>
        <p:nvSpPr>
          <p:cNvPr id="36" name="Title 6"/>
          <p:cNvSpPr txBox="1">
            <a:spLocks noChangeArrowheads="1"/>
          </p:cNvSpPr>
          <p:nvPr/>
        </p:nvSpPr>
        <p:spPr bwMode="auto">
          <a:xfrm>
            <a:off x="1898455" y="2589491"/>
            <a:ext cx="9387237" cy="2289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phải viết một số dưới dạng thập phân trước khi làm tròn.</a:t>
            </a:r>
          </a:p>
          <a:p>
            <a:pPr lvl="0" eaLnBrk="1" hangingPunct="1">
              <a:lnSpc>
                <a:spcPct val="90000"/>
              </a:lnSpc>
            </a:pPr>
            <a:r>
              <a:rPr lang="vi-VN" altLang="vi-V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làm tròn số thập phân ta không quan tâm đến dấu của nó.</a:t>
            </a:r>
          </a:p>
        </p:txBody>
      </p:sp>
    </p:spTree>
    <p:extLst>
      <p:ext uri="{BB962C8B-B14F-4D97-AF65-F5344CB8AC3E}">
        <p14:creationId xmlns:p14="http://schemas.microsoft.com/office/powerpoint/2010/main" xmlns="" val="373965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799" y="147283"/>
            <a:ext cx="3205398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luận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70769" y="398396"/>
            <a:ext cx="6235681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</a:pPr>
            <a:r>
              <a:rPr lang="nl-NL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Ước lượng kết quả của các phép tính sau:</a:t>
            </a:r>
            <a:endParaRPr lang="vi-VN" sz="280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70769" y="1673663"/>
            <a:ext cx="6096000" cy="12116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spc="-3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11,189 + 23,511</a:t>
            </a:r>
            <a:endParaRPr lang="vi-VN" sz="2800" dirty="0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91,131 – 9,868</a:t>
            </a:r>
            <a:endParaRPr lang="vi-VN" sz="2800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051093" y="3569859"/>
            <a:ext cx="7860857" cy="756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1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2" grpId="0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1584" y="452559"/>
            <a:ext cx="6554743" cy="5638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-3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  Sau bài</a:t>
            </a:r>
            <a:r>
              <a:rPr kumimoji="0" lang="nl-NL" sz="2800" b="0" i="0" u="none" strike="noStrike" kern="1200" cap="none" spc="-3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học này, em đã làm được những gì?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6860" y="1673663"/>
            <a:ext cx="900564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-3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-3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-3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căn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máy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lượng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tròn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685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rgbClr val="99FFCC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7" descr="Picture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3733483"/>
            <a:ext cx="3048000" cy="3040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1211580" y="1597025"/>
            <a:ext cx="1032637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tiễn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01" name="Text Box 100"/>
          <p:cNvSpPr txBox="1"/>
          <p:nvPr/>
        </p:nvSpPr>
        <p:spPr>
          <a:xfrm>
            <a:off x="1211580" y="2440929"/>
            <a:ext cx="970343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trải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</a:rPr>
              <a:t>.  </a:t>
            </a:r>
          </a:p>
        </p:txBody>
      </p:sp>
      <p:sp>
        <p:nvSpPr>
          <p:cNvPr id="104" name="Text Box 103"/>
          <p:cNvSpPr txBox="1"/>
          <p:nvPr/>
        </p:nvSpPr>
        <p:spPr>
          <a:xfrm>
            <a:off x="1190045" y="291713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</a:rPr>
              <a:t> 7/ </a:t>
            </a:r>
            <a:r>
              <a:rPr lang="en-US" sz="2800" dirty="0" err="1">
                <a:latin typeface="Times New Roman" panose="02020603050405020304" pitchFamily="18" charset="0"/>
              </a:rPr>
              <a:t>sgk</a:t>
            </a:r>
            <a:r>
              <a:rPr lang="en-US" sz="2800" dirty="0">
                <a:latin typeface="Times New Roman" panose="02020603050405020304" pitchFamily="18" charset="0"/>
              </a:rPr>
              <a:t>/42 </a:t>
            </a:r>
            <a:r>
              <a:rPr lang="en-US" sz="2800" dirty="0" err="1">
                <a:latin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luận</a:t>
            </a:r>
            <a:endParaRPr 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3959225" y="375920"/>
            <a:ext cx="4011295" cy="52197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</a:rPr>
              <a:t> GIAO VIỆC VỀ NHÀ</a:t>
            </a:r>
          </a:p>
        </p:txBody>
      </p:sp>
      <p:sp>
        <p:nvSpPr>
          <p:cNvPr id="7" name="Text Box 103"/>
          <p:cNvSpPr txBox="1"/>
          <p:nvPr/>
        </p:nvSpPr>
        <p:spPr>
          <a:xfrm>
            <a:off x="1178267" y="3544742"/>
            <a:ext cx="780155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101" grpId="0"/>
      <p:bldP spid="101" grpId="1"/>
      <p:bldP spid="104" grpId="0"/>
      <p:bldP spid="104" grpId="1"/>
      <p:bldP spid="10" grpId="0" bldLvl="0" animBg="1"/>
      <p:bldP spid="10" grpId="1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134394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pSp>
        <p:nvGrpSpPr>
          <p:cNvPr id="24579" name="Group 4"/>
          <p:cNvGrpSpPr>
            <a:grpSpLocks/>
          </p:cNvGrpSpPr>
          <p:nvPr/>
        </p:nvGrpSpPr>
        <p:grpSpPr bwMode="auto">
          <a:xfrm>
            <a:off x="4762" y="157163"/>
            <a:ext cx="1970011" cy="829629"/>
            <a:chOff x="2513862" y="44721"/>
            <a:chExt cx="1968771" cy="82979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2513862" y="44721"/>
              <a:ext cx="1968771" cy="8297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: Rounded Corners 4"/>
            <p:cNvSpPr txBox="1"/>
            <p:nvPr/>
          </p:nvSpPr>
          <p:spPr>
            <a:xfrm>
              <a:off x="2550352" y="81240"/>
              <a:ext cx="1779740" cy="7932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40640" rIns="60960" bIns="40640" spcCol="1270" anchor="ctr"/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Rectangle 1"/>
              <p:cNvSpPr/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vi-VN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781" y="1235044"/>
                <a:ext cx="878766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3387773" y="1440955"/>
            <a:ext cx="1334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</a:rPr>
              <a:t>=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,(3)</a:t>
            </a:r>
            <a:endParaRPr lang="vi-VN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4998290"/>
              </p:ext>
            </p:extLst>
          </p:nvPr>
        </p:nvGraphicFramePr>
        <p:xfrm>
          <a:off x="4722258" y="1360355"/>
          <a:ext cx="933209" cy="543058"/>
        </p:xfrm>
        <a:graphic>
          <a:graphicData uri="http://schemas.openxmlformats.org/presentationml/2006/ole">
            <p:oleObj spid="_x0000_s6186" name="Equation" r:id="rId4" imgW="304560" imgH="177480" progId="">
              <p:embed/>
            </p:oleObj>
          </a:graphicData>
        </a:graphic>
      </p:graphicFrame>
      <p:sp>
        <p:nvSpPr>
          <p:cNvPr id="39" name="Title 6"/>
          <p:cNvSpPr txBox="1">
            <a:spLocks noChangeArrowheads="1"/>
          </p:cNvSpPr>
          <p:nvPr/>
        </p:nvSpPr>
        <p:spPr bwMode="auto">
          <a:xfrm>
            <a:off x="1058946" y="2074747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0197547"/>
              </p:ext>
            </p:extLst>
          </p:nvPr>
        </p:nvGraphicFramePr>
        <p:xfrm>
          <a:off x="829989" y="3138163"/>
          <a:ext cx="1068465" cy="519794"/>
        </p:xfrm>
        <a:graphic>
          <a:graphicData uri="http://schemas.openxmlformats.org/presentationml/2006/ole">
            <p:oleObj spid="_x0000_s6187" name="Equation" r:id="rId5" imgW="469800" imgH="228600" progId="">
              <p:embed/>
            </p:oleObj>
          </a:graphicData>
        </a:graphic>
      </p:graphicFrame>
      <p:sp>
        <p:nvSpPr>
          <p:cNvPr id="41" name="Rectangle 40"/>
          <p:cNvSpPr/>
          <p:nvPr/>
        </p:nvSpPr>
        <p:spPr>
          <a:xfrm>
            <a:off x="1974773" y="3160660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</a:rPr>
              <a:t>=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1,60696126...</a:t>
            </a:r>
            <a:endParaRPr lang="vi-VN" sz="2800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47416883"/>
              </p:ext>
            </p:extLst>
          </p:nvPr>
        </p:nvGraphicFramePr>
        <p:xfrm>
          <a:off x="4523649" y="3138163"/>
          <a:ext cx="1190756" cy="519437"/>
        </p:xfrm>
        <a:graphic>
          <a:graphicData uri="http://schemas.openxmlformats.org/presentationml/2006/ole">
            <p:oleObj spid="_x0000_s6188" name="Equation" r:id="rId6" imgW="406080" imgH="177480" progId="">
              <p:embed/>
            </p:oleObj>
          </a:graphicData>
        </a:graphic>
      </p:graphicFrame>
      <p:sp>
        <p:nvSpPr>
          <p:cNvPr id="43" name="Title 6"/>
          <p:cNvSpPr txBox="1">
            <a:spLocks noChangeArrowheads="1"/>
          </p:cNvSpPr>
          <p:nvPr/>
        </p:nvSpPr>
        <p:spPr bwMode="auto">
          <a:xfrm>
            <a:off x="1024089" y="3770522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c) </a:t>
            </a:r>
            <a:r>
              <a:rPr kumimoji="0" lang="en-US" altLang="vi-VN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altLang="vi-VN" sz="3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3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alt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vi-VN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1595557"/>
              </p:ext>
            </p:extLst>
          </p:nvPr>
        </p:nvGraphicFramePr>
        <p:xfrm>
          <a:off x="2355849" y="4903787"/>
          <a:ext cx="562509" cy="562509"/>
        </p:xfrm>
        <a:graphic>
          <a:graphicData uri="http://schemas.openxmlformats.org/presentationml/2006/ole">
            <p:oleObj spid="_x0000_s6189" name="Equation" r:id="rId7" imgW="139680" imgH="139680" progId="">
              <p:embed/>
            </p:oleObj>
          </a:graphicData>
        </a:graphic>
      </p:graphicFrame>
      <p:sp>
        <p:nvSpPr>
          <p:cNvPr id="45" name="Rectangle 44"/>
          <p:cNvSpPr/>
          <p:nvPr/>
        </p:nvSpPr>
        <p:spPr>
          <a:xfrm>
            <a:off x="2873278" y="4954787"/>
            <a:ext cx="2747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chemeClr val="tx2"/>
                </a:solidFill>
              </a:rPr>
              <a:t>=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3,14</a:t>
            </a:r>
            <a:r>
              <a:rPr 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592653...</a:t>
            </a:r>
            <a:endParaRPr lang="vi-VN" sz="28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60926956"/>
              </p:ext>
            </p:extLst>
          </p:nvPr>
        </p:nvGraphicFramePr>
        <p:xfrm>
          <a:off x="5256491" y="4929538"/>
          <a:ext cx="1457047" cy="596550"/>
        </p:xfrm>
        <a:graphic>
          <a:graphicData uri="http://schemas.openxmlformats.org/presentationml/2006/ole">
            <p:oleObj spid="_x0000_s6190" name="Equation" r:id="rId8" imgW="495000" imgH="203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6761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2" grpId="0" animBg="1"/>
      <p:bldP spid="34" grpId="0"/>
      <p:bldP spid="41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5" y="376240"/>
            <a:ext cx="8142287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Làm tròn đến hàng trăm:               và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36493747"/>
              </p:ext>
            </p:extLst>
          </p:nvPr>
        </p:nvGraphicFramePr>
        <p:xfrm>
          <a:off x="4493301" y="1548988"/>
          <a:ext cx="1146584" cy="472123"/>
        </p:xfrm>
        <a:graphic>
          <a:graphicData uri="http://schemas.openxmlformats.org/presentationml/2006/ole">
            <p:oleObj spid="_x0000_s7226" name="Equation" r:id="rId3" imgW="431640" imgH="177480" progId="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30346495"/>
              </p:ext>
            </p:extLst>
          </p:nvPr>
        </p:nvGraphicFramePr>
        <p:xfrm>
          <a:off x="6096000" y="1481380"/>
          <a:ext cx="1464693" cy="565904"/>
        </p:xfrm>
        <a:graphic>
          <a:graphicData uri="http://schemas.openxmlformats.org/presentationml/2006/ole">
            <p:oleObj spid="_x0000_s7227" name="Equation" r:id="rId4" imgW="558720" imgH="215640" progId="">
              <p:embed/>
            </p:oleObj>
          </a:graphicData>
        </a:graphic>
      </p:graphicFrame>
      <p:sp>
        <p:nvSpPr>
          <p:cNvPr id="14" name="Title 6"/>
          <p:cNvSpPr txBox="1">
            <a:spLocks noChangeArrowheads="1"/>
          </p:cNvSpPr>
          <p:nvPr/>
        </p:nvSpPr>
        <p:spPr bwMode="auto">
          <a:xfrm>
            <a:off x="777676" y="2055463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Làm tròn </a:t>
            </a:r>
            <a:r>
              <a:rPr lang="vi-VN" b="1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vi-VN" b="1" smtClean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nghìn:             </a:t>
            </a:r>
            <a:r>
              <a:rPr lang="vi-VN" b="1" dirty="0">
                <a:solidFill>
                  <a:schemeClr val="tx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6,(234)  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0743811"/>
              </p:ext>
            </p:extLst>
          </p:nvPr>
        </p:nvGraphicFramePr>
        <p:xfrm>
          <a:off x="4686572" y="2173161"/>
          <a:ext cx="760041" cy="432910"/>
        </p:xfrm>
        <a:graphic>
          <a:graphicData uri="http://schemas.openxmlformats.org/presentationml/2006/ole">
            <p:oleObj spid="_x0000_s7228" name="Equation" r:id="rId5" imgW="317160" imgH="228600" progId="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15061293"/>
              </p:ext>
            </p:extLst>
          </p:nvPr>
        </p:nvGraphicFramePr>
        <p:xfrm>
          <a:off x="3302000" y="2336800"/>
          <a:ext cx="914400" cy="198438"/>
        </p:xfrm>
        <a:graphic>
          <a:graphicData uri="http://schemas.openxmlformats.org/presentationml/2006/ole">
            <p:oleObj spid="_x0000_s7229" name="Equation" r:id="rId6" imgW="914400" imgH="198720" progId="">
              <p:embed/>
            </p:oleObj>
          </a:graphicData>
        </a:graphic>
      </p:graphicFrame>
      <p:sp>
        <p:nvSpPr>
          <p:cNvPr id="17" name="Title 6"/>
          <p:cNvSpPr txBox="1">
            <a:spLocks noChangeArrowheads="1"/>
          </p:cNvSpPr>
          <p:nvPr/>
        </p:nvSpPr>
        <p:spPr bwMode="auto">
          <a:xfrm>
            <a:off x="268881" y="2566470"/>
            <a:ext cx="763190" cy="54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r>
              <a:rPr 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76707" y="2884540"/>
            <a:ext cx="39869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  = 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41,59265…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7117412"/>
              </p:ext>
            </p:extLst>
          </p:nvPr>
        </p:nvGraphicFramePr>
        <p:xfrm>
          <a:off x="2295337" y="2977875"/>
          <a:ext cx="346037" cy="336550"/>
        </p:xfrm>
        <a:graphic>
          <a:graphicData uri="http://schemas.openxmlformats.org/presentationml/2006/ole">
            <p:oleObj spid="_x0000_s7230" name="Equation" r:id="rId7" imgW="139680" imgH="139680" progId="">
              <p:embed/>
            </p:oleObj>
          </a:graphicData>
        </a:graphic>
      </p:graphicFrame>
      <p:sp>
        <p:nvSpPr>
          <p:cNvPr id="18" name="Rectangle 17"/>
          <p:cNvSpPr/>
          <p:nvPr/>
        </p:nvSpPr>
        <p:spPr>
          <a:xfrm>
            <a:off x="5066592" y="288454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032988" y="2840921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3100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35900" y="3364141"/>
            <a:ext cx="3887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-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41,421356…</a:t>
            </a: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26448809"/>
              </p:ext>
            </p:extLst>
          </p:nvPr>
        </p:nvGraphicFramePr>
        <p:xfrm>
          <a:off x="1032071" y="3334143"/>
          <a:ext cx="1464693" cy="565904"/>
        </p:xfrm>
        <a:graphic>
          <a:graphicData uri="http://schemas.openxmlformats.org/presentationml/2006/ole">
            <p:oleObj spid="_x0000_s7231" name="Equation" r:id="rId8" imgW="558720" imgH="215640" progId="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5098436" y="3381000"/>
            <a:ext cx="3999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trăm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173182" y="3354144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76707" y="4045195"/>
            <a:ext cx="3858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= -2,23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06797... 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65865857"/>
              </p:ext>
            </p:extLst>
          </p:nvPr>
        </p:nvGraphicFramePr>
        <p:xfrm>
          <a:off x="1620174" y="4062529"/>
          <a:ext cx="888160" cy="505885"/>
        </p:xfrm>
        <a:graphic>
          <a:graphicData uri="http://schemas.openxmlformats.org/presentationml/2006/ole">
            <p:oleObj spid="_x0000_s7232" name="Equation" r:id="rId9" imgW="317160" imgH="228600" progId="">
              <p:embed/>
            </p:oleObj>
          </a:graphicData>
        </a:graphic>
      </p:graphicFrame>
      <p:sp>
        <p:nvSpPr>
          <p:cNvPr id="30" name="Rectangle 29"/>
          <p:cNvSpPr/>
          <p:nvPr/>
        </p:nvSpPr>
        <p:spPr>
          <a:xfrm>
            <a:off x="4920150" y="4067980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67338" y="4045194"/>
            <a:ext cx="11128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-2,236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491886" y="4682630"/>
            <a:ext cx="32303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6,(234) 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=6,23</a:t>
            </a:r>
            <a:r>
              <a:rPr lang="vi-VN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234...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887650" y="4661698"/>
            <a:ext cx="4947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tròn đến hàng phần nghìn là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91253" y="4661698"/>
            <a:ext cx="9925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6,234</a:t>
            </a:r>
          </a:p>
        </p:txBody>
      </p:sp>
    </p:spTree>
    <p:extLst>
      <p:ext uri="{BB962C8B-B14F-4D97-AF65-F5344CB8AC3E}">
        <p14:creationId xmlns:p14="http://schemas.microsoft.com/office/powerpoint/2010/main" xmlns="" val="293754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4" grpId="0"/>
      <p:bldP spid="15" grpId="0"/>
      <p:bldP spid="23" grpId="0"/>
      <p:bldP spid="24" grpId="0"/>
      <p:bldP spid="27" grpId="0"/>
      <p:bldP spid="28" grpId="0"/>
      <p:bldP spid="32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380216" y="376240"/>
            <a:ext cx="6074810" cy="75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một cái bánh xe có bán kính 65cm và làm tròn đến kết quả hàng đơn vị.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55025" y="2117725"/>
            <a:ext cx="4413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1688" y="1903413"/>
            <a:ext cx="6254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6B72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6"/>
          <p:cNvSpPr txBox="1">
            <a:spLocks noChangeArrowheads="1"/>
          </p:cNvSpPr>
          <p:nvPr/>
        </p:nvSpPr>
        <p:spPr bwMode="auto">
          <a:xfrm>
            <a:off x="770658" y="1473201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xe trên thực tế hình gì?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302000" y="2336800"/>
          <a:ext cx="914400" cy="198438"/>
        </p:xfrm>
        <a:graphic>
          <a:graphicData uri="http://schemas.openxmlformats.org/presentationml/2006/ole">
            <p:oleObj spid="_x0000_s8201" name="Equation" r:id="rId3" imgW="914400" imgH="198720" progId="">
              <p:embed/>
            </p:oleObj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5078" y="-8256"/>
            <a:ext cx="3049341" cy="2543493"/>
          </a:xfrm>
          <a:prstGeom prst="rect">
            <a:avLst/>
          </a:prstGeom>
        </p:spPr>
      </p:pic>
      <p:sp>
        <p:nvSpPr>
          <p:cNvPr id="37" name="Title 6"/>
          <p:cNvSpPr txBox="1">
            <a:spLocks noChangeArrowheads="1"/>
          </p:cNvSpPr>
          <p:nvPr/>
        </p:nvSpPr>
        <p:spPr bwMode="auto">
          <a:xfrm>
            <a:off x="777676" y="1861915"/>
            <a:ext cx="8142287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tính diện tích hình tròn ta dung công thức nào?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Title 6"/>
          <p:cNvSpPr txBox="1">
            <a:spLocks noChangeArrowheads="1"/>
          </p:cNvSpPr>
          <p:nvPr/>
        </p:nvSpPr>
        <p:spPr bwMode="auto">
          <a:xfrm>
            <a:off x="3346450" y="1084487"/>
            <a:ext cx="1014033" cy="54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8731" y="2295629"/>
            <a:ext cx="6255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 vi bánh xe có bán kính là 65 cm là:</a:t>
            </a:r>
            <a:endParaRPr lang="vi-VN" sz="2800" b="1" dirty="0">
              <a:solidFill>
                <a:schemeClr val="tx2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817" y="2986334"/>
            <a:ext cx="5361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= 2.r.π=2.65.π =408,407045 (cm)</a:t>
            </a:r>
            <a:endParaRPr lang="vi-VN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69498" y="3677039"/>
            <a:ext cx="6612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408,407045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hàng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408(cm)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xmlns="" val="124387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1" grpId="0"/>
      <p:bldP spid="11" grpId="1"/>
      <p:bldP spid="37" grpId="0"/>
      <p:bldP spid="37" grpId="1"/>
      <p:bldP spid="37" grpId="2"/>
      <p:bldP spid="38" grpId="0"/>
      <p:bldP spid="4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45,67358 là tròn đến hàng phần trăm là: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746890" y="2479640"/>
            <a:ext cx="2266428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/>
              <a:t>A. 45</a:t>
            </a:r>
            <a:endParaRPr lang="vi-VN" sz="32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/>
              <a:t>B. 45,67</a:t>
            </a:r>
            <a:endParaRPr lang="vi-VN" sz="3200" kern="1200" dirty="0"/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lvl="0" algn="ctr" defTabSz="1422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3200" b="1" i="0" kern="1200" baseline="0" dirty="0"/>
              <a:t>C. 45,68</a:t>
            </a:r>
            <a:endParaRPr lang="vi-VN" sz="3200" kern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95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 noChangeArrowheads="1"/>
          </p:cNvSpPr>
          <p:nvPr/>
        </p:nvSpPr>
        <p:spPr bwMode="auto">
          <a:xfrm>
            <a:off x="2661645" y="216933"/>
            <a:ext cx="7479262" cy="91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Euphemi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 125,926 là tròn đến hàng Chục</a:t>
            </a:r>
            <a:r>
              <a:rPr kumimoji="0" lang="vi-VN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là: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437" y="376240"/>
            <a:ext cx="2060613" cy="756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593179" y="2479640"/>
            <a:ext cx="2420139" cy="906571"/>
          </a:xfrm>
          <a:custGeom>
            <a:avLst/>
            <a:gdLst>
              <a:gd name="connsiteX0" fmla="*/ 0 w 2266428"/>
              <a:gd name="connsiteY0" fmla="*/ 0 h 906571"/>
              <a:gd name="connsiteX1" fmla="*/ 1813143 w 2266428"/>
              <a:gd name="connsiteY1" fmla="*/ 0 h 906571"/>
              <a:gd name="connsiteX2" fmla="*/ 2266428 w 2266428"/>
              <a:gd name="connsiteY2" fmla="*/ 453286 h 906571"/>
              <a:gd name="connsiteX3" fmla="*/ 1813143 w 2266428"/>
              <a:gd name="connsiteY3" fmla="*/ 906571 h 906571"/>
              <a:gd name="connsiteX4" fmla="*/ 0 w 2266428"/>
              <a:gd name="connsiteY4" fmla="*/ 906571 h 906571"/>
              <a:gd name="connsiteX5" fmla="*/ 453286 w 2266428"/>
              <a:gd name="connsiteY5" fmla="*/ 453286 h 906571"/>
              <a:gd name="connsiteX6" fmla="*/ 0 w 2266428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6428" h="906571">
                <a:moveTo>
                  <a:pt x="0" y="0"/>
                </a:moveTo>
                <a:lnTo>
                  <a:pt x="1813143" y="0"/>
                </a:lnTo>
                <a:lnTo>
                  <a:pt x="2266428" y="453286"/>
                </a:lnTo>
                <a:lnTo>
                  <a:pt x="1813143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A. 125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786676" y="2479640"/>
            <a:ext cx="2624705" cy="906571"/>
          </a:xfrm>
          <a:custGeom>
            <a:avLst/>
            <a:gdLst>
              <a:gd name="connsiteX0" fmla="*/ 0 w 2624705"/>
              <a:gd name="connsiteY0" fmla="*/ 0 h 906571"/>
              <a:gd name="connsiteX1" fmla="*/ 2171420 w 2624705"/>
              <a:gd name="connsiteY1" fmla="*/ 0 h 906571"/>
              <a:gd name="connsiteX2" fmla="*/ 2624705 w 2624705"/>
              <a:gd name="connsiteY2" fmla="*/ 453286 h 906571"/>
              <a:gd name="connsiteX3" fmla="*/ 2171420 w 2624705"/>
              <a:gd name="connsiteY3" fmla="*/ 906571 h 906571"/>
              <a:gd name="connsiteX4" fmla="*/ 0 w 2624705"/>
              <a:gd name="connsiteY4" fmla="*/ 906571 h 906571"/>
              <a:gd name="connsiteX5" fmla="*/ 453286 w 2624705"/>
              <a:gd name="connsiteY5" fmla="*/ 453286 h 906571"/>
              <a:gd name="connsiteX6" fmla="*/ 0 w 2624705"/>
              <a:gd name="connsiteY6" fmla="*/ 0 h 90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4705" h="906571">
                <a:moveTo>
                  <a:pt x="0" y="0"/>
                </a:moveTo>
                <a:lnTo>
                  <a:pt x="2171420" y="0"/>
                </a:lnTo>
                <a:lnTo>
                  <a:pt x="2624705" y="453286"/>
                </a:lnTo>
                <a:lnTo>
                  <a:pt x="2171420" y="906571"/>
                </a:lnTo>
                <a:lnTo>
                  <a:pt x="0" y="906571"/>
                </a:lnTo>
                <a:lnTo>
                  <a:pt x="453286" y="45328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81302" tIns="42672" rIns="495957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B. 130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184739" y="2483448"/>
            <a:ext cx="2962947" cy="898956"/>
          </a:xfrm>
          <a:custGeom>
            <a:avLst/>
            <a:gdLst>
              <a:gd name="connsiteX0" fmla="*/ 0 w 2962947"/>
              <a:gd name="connsiteY0" fmla="*/ 0 h 898956"/>
              <a:gd name="connsiteX1" fmla="*/ 2513469 w 2962947"/>
              <a:gd name="connsiteY1" fmla="*/ 0 h 898956"/>
              <a:gd name="connsiteX2" fmla="*/ 2962947 w 2962947"/>
              <a:gd name="connsiteY2" fmla="*/ 449478 h 898956"/>
              <a:gd name="connsiteX3" fmla="*/ 2513469 w 2962947"/>
              <a:gd name="connsiteY3" fmla="*/ 898956 h 898956"/>
              <a:gd name="connsiteX4" fmla="*/ 0 w 2962947"/>
              <a:gd name="connsiteY4" fmla="*/ 898956 h 898956"/>
              <a:gd name="connsiteX5" fmla="*/ 449478 w 2962947"/>
              <a:gd name="connsiteY5" fmla="*/ 449478 h 898956"/>
              <a:gd name="connsiteX6" fmla="*/ 0 w 2962947"/>
              <a:gd name="connsiteY6" fmla="*/ 0 h 89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62947" h="898956">
                <a:moveTo>
                  <a:pt x="0" y="0"/>
                </a:moveTo>
                <a:lnTo>
                  <a:pt x="2513469" y="0"/>
                </a:lnTo>
                <a:lnTo>
                  <a:pt x="2962947" y="449478"/>
                </a:lnTo>
                <a:lnTo>
                  <a:pt x="2513469" y="898956"/>
                </a:lnTo>
                <a:lnTo>
                  <a:pt x="0" y="898956"/>
                </a:lnTo>
                <a:lnTo>
                  <a:pt x="449478" y="44947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7494" tIns="42672" rIns="492150" bIns="42672" numCol="1" spcCol="1270" anchor="ctr" anchorCtr="0">
            <a:noAutofit/>
          </a:bodyPr>
          <a:lstStyle/>
          <a:p>
            <a:pPr marL="0" marR="0" lvl="0" indent="0" algn="ctr" defTabSz="1422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C. 125,93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88025" y="3505319"/>
            <a:ext cx="1979534" cy="1979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0077" y="3538454"/>
            <a:ext cx="1291812" cy="19463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0050" y="3563438"/>
            <a:ext cx="1291812" cy="1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794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mmunications and Dialogues">
  <a:themeElements>
    <a:clrScheme name="Communications and Dialogu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66CC"/>
      </a:accent1>
      <a:accent2>
        <a:srgbClr val="3399FF"/>
      </a:accent2>
      <a:accent3>
        <a:srgbClr val="FFFFFF"/>
      </a:accent3>
      <a:accent4>
        <a:srgbClr val="000000"/>
      </a:accent4>
      <a:accent5>
        <a:srgbClr val="AAB8E2"/>
      </a:accent5>
      <a:accent6>
        <a:srgbClr val="2D8AE7"/>
      </a:accent6>
      <a:hlink>
        <a:srgbClr val="CC3300"/>
      </a:hlink>
      <a:folHlink>
        <a:srgbClr val="996600"/>
      </a:folHlink>
    </a:clrScheme>
    <a:fontScheme name="Communications and Dialogu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Communications and Dialogu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ons and Dialogu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ons and Dialogu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66CC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8AE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4.xml><?xml version="1.0" encoding="utf-8"?>
<a:theme xmlns:a="http://schemas.openxmlformats.org/drawingml/2006/main" name="1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5.xml><?xml version="1.0" encoding="utf-8"?>
<a:theme xmlns:a="http://schemas.openxmlformats.org/drawingml/2006/main" name="2_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957</TotalTime>
  <Words>2602</Words>
  <Application>Microsoft Office PowerPoint</Application>
  <PresentationFormat>Custom</PresentationFormat>
  <Paragraphs>315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Communications and Dialogues</vt:lpstr>
      <vt:lpstr>1_Communications and Dialogues</vt:lpstr>
      <vt:lpstr>Children Playing 16x9</vt:lpstr>
      <vt:lpstr>1_Children Playing 16x9</vt:lpstr>
      <vt:lpstr>2_Children Playing 16x9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Fpt</cp:lastModifiedBy>
  <cp:revision>349</cp:revision>
  <dcterms:created xsi:type="dcterms:W3CDTF">2010-03-01T11:27:00Z</dcterms:created>
  <dcterms:modified xsi:type="dcterms:W3CDTF">2025-03-10T07:21:16Z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