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3" r:id="rId2"/>
    <p:sldId id="257" r:id="rId3"/>
    <p:sldId id="260" r:id="rId4"/>
    <p:sldId id="320" r:id="rId5"/>
    <p:sldId id="344" r:id="rId6"/>
    <p:sldId id="341" r:id="rId7"/>
    <p:sldId id="345" r:id="rId8"/>
    <p:sldId id="346" r:id="rId9"/>
    <p:sldId id="342" r:id="rId10"/>
    <p:sldId id="324" r:id="rId11"/>
    <p:sldId id="347" r:id="rId12"/>
    <p:sldId id="334" r:id="rId13"/>
    <p:sldId id="30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80" autoAdjust="0"/>
  </p:normalViewPr>
  <p:slideViewPr>
    <p:cSldViewPr>
      <p:cViewPr>
        <p:scale>
          <a:sx n="62" d="100"/>
          <a:sy n="62" d="100"/>
        </p:scale>
        <p:origin x="-82"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8/10/2021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8/10/2021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457200"/>
            <a:ext cx="4474760" cy="2468621"/>
          </a:xfrm>
          <a:prstGeom prst="wedgeRoundRectCallout">
            <a:avLst>
              <a:gd name="adj1" fmla="val 23112"/>
              <a:gd name="adj2" fmla="val 8594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540365"/>
            <a:ext cx="3875966" cy="2431435"/>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85800" y="762000"/>
            <a:ext cx="3276600" cy="1938992"/>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Em hãy nhắc lại các hướng chính và hướng </a:t>
            </a:r>
            <a:r>
              <a:rPr lang="en-US" sz="2000" i="1" dirty="0" err="1" smtClean="0">
                <a:solidFill>
                  <a:srgbClr val="FF0000"/>
                </a:solidFill>
                <a:latin typeface="Cambria" panose="02040503050406030204" pitchFamily="18" charset="0"/>
                <a:ea typeface="Cambria" panose="02040503050406030204" pitchFamily="18" charset="0"/>
              </a:rPr>
              <a:t>trung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gian</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trên </a:t>
            </a:r>
            <a:r>
              <a:rPr lang="vi-VN" sz="2000" i="1" dirty="0">
                <a:solidFill>
                  <a:srgbClr val="FF0000"/>
                </a:solidFill>
                <a:latin typeface="Cambria" panose="02040503050406030204" pitchFamily="18" charset="0"/>
                <a:ea typeface="Cambria" panose="02040503050406030204" pitchFamily="18" charset="0"/>
              </a:rPr>
              <a:t>Trái Đất. Từ xa xưa, người ta thường sử dụng cái gì để xác định </a:t>
            </a:r>
            <a:r>
              <a:rPr lang="en-US" sz="2000" i="1" dirty="0">
                <a:solidFill>
                  <a:srgbClr val="FF0000"/>
                </a:solidFill>
                <a:latin typeface="Cambria" panose="02040503050406030204" pitchFamily="18" charset="0"/>
                <a:ea typeface="Cambria" panose="02040503050406030204" pitchFamily="18" charset="0"/>
              </a:rPr>
              <a:t/>
            </a:r>
            <a:br>
              <a:rPr lang="en-US" sz="2000" i="1" dirty="0">
                <a:solidFill>
                  <a:srgbClr val="FF0000"/>
                </a:solidFill>
                <a:latin typeface="Cambria" panose="02040503050406030204" pitchFamily="18" charset="0"/>
                <a:ea typeface="Cambria" panose="02040503050406030204" pitchFamily="18" charset="0"/>
              </a:rPr>
            </a:br>
            <a:r>
              <a:rPr lang="vi-VN" sz="2000" i="1" dirty="0" smtClean="0">
                <a:solidFill>
                  <a:srgbClr val="FF0000"/>
                </a:solidFill>
                <a:latin typeface="Cambria" panose="02040503050406030204" pitchFamily="18" charset="0"/>
                <a:ea typeface="Cambria" panose="02040503050406030204" pitchFamily="18" charset="0"/>
              </a:rPr>
              <a:t>phương </a:t>
            </a:r>
            <a:r>
              <a:rPr lang="vi-VN" sz="2000" i="1" dirty="0">
                <a:solidFill>
                  <a:srgbClr val="FF0000"/>
                </a:solidFill>
                <a:latin typeface="Cambria" panose="02040503050406030204" pitchFamily="18" charset="0"/>
                <a:ea typeface="Cambria" panose="02040503050406030204" pitchFamily="18" charset="0"/>
              </a:rPr>
              <a:t>hướng?</a:t>
            </a:r>
            <a:endParaRPr lang="en-US" sz="20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343400" y="476577"/>
            <a:ext cx="4474760" cy="2462213"/>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Các </a:t>
            </a:r>
            <a:r>
              <a:rPr lang="vi-VN" sz="2200" dirty="0">
                <a:latin typeface="Cambria" panose="02040503050406030204" pitchFamily="18" charset="0"/>
                <a:ea typeface="Cambria" panose="02040503050406030204" pitchFamily="18" charset="0"/>
              </a:rPr>
              <a:t>phương hướng chính trên bản đồ là bắc, nam, đông, </a:t>
            </a:r>
            <a:r>
              <a:rPr lang="vi-VN" sz="2200" dirty="0" smtClean="0">
                <a:latin typeface="Cambria" panose="02040503050406030204" pitchFamily="18" charset="0"/>
                <a:ea typeface="Cambria" panose="02040503050406030204" pitchFamily="18" charset="0"/>
              </a:rPr>
              <a:t>tây</a:t>
            </a:r>
            <a:r>
              <a:rPr lang="en-US" sz="2200" dirty="0" smtClean="0">
                <a:latin typeface="Cambria" panose="02040503050406030204" pitchFamily="18" charset="0"/>
                <a:ea typeface="Cambria" panose="02040503050406030204" pitchFamily="18" charset="0"/>
              </a:rPr>
              <a:t>.</a:t>
            </a:r>
          </a:p>
          <a:p>
            <a:pPr algn="just"/>
            <a:r>
              <a:rPr lang="en-US" sz="2200" dirty="0" smtClean="0">
                <a:latin typeface="Cambria" panose="02040503050406030204" pitchFamily="18" charset="0"/>
                <a:ea typeface="Cambria" panose="02040503050406030204" pitchFamily="18" charset="0"/>
              </a:rPr>
              <a:t>- C</a:t>
            </a:r>
            <a:r>
              <a:rPr lang="vi-VN" sz="2200" dirty="0" smtClean="0">
                <a:latin typeface="Cambria" panose="02040503050406030204" pitchFamily="18" charset="0"/>
                <a:ea typeface="Cambria" panose="02040503050406030204" pitchFamily="18" charset="0"/>
              </a:rPr>
              <a:t>ác </a:t>
            </a:r>
            <a:r>
              <a:rPr lang="vi-VN" sz="2200" dirty="0">
                <a:latin typeface="Cambria" panose="02040503050406030204" pitchFamily="18" charset="0"/>
                <a:ea typeface="Cambria" panose="02040503050406030204" pitchFamily="18" charset="0"/>
              </a:rPr>
              <a:t>hướng trung gian là đông bắc, tây bắc, đông nam, tây </a:t>
            </a:r>
            <a:r>
              <a:rPr lang="vi-VN" sz="2200" dirty="0" smtClean="0">
                <a:latin typeface="Cambria" panose="02040503050406030204" pitchFamily="18" charset="0"/>
                <a:ea typeface="Cambria" panose="02040503050406030204" pitchFamily="18" charset="0"/>
              </a:rPr>
              <a:t>nam</a:t>
            </a:r>
            <a:r>
              <a:rPr lang="en-US" sz="2200" dirty="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Từ </a:t>
            </a:r>
            <a:r>
              <a:rPr lang="vi-VN" sz="2200" dirty="0">
                <a:latin typeface="Cambria" panose="02040503050406030204" pitchFamily="18" charset="0"/>
                <a:ea typeface="Cambria" panose="02040503050406030204" pitchFamily="18" charset="0"/>
              </a:rPr>
              <a:t>xa xưa, người ta thường sử dụng </a:t>
            </a:r>
            <a:r>
              <a:rPr lang="en-US" sz="2200" dirty="0" smtClean="0">
                <a:latin typeface="Cambria" panose="02040503050406030204" pitchFamily="18" charset="0"/>
                <a:ea typeface="Cambria" panose="02040503050406030204" pitchFamily="18" charset="0"/>
              </a:rPr>
              <a:t>la </a:t>
            </a:r>
            <a:r>
              <a:rPr lang="en-US" sz="2200" dirty="0" err="1" smtClean="0">
                <a:latin typeface="Cambria" panose="02040503050406030204" pitchFamily="18" charset="0"/>
                <a:ea typeface="Cambria" panose="02040503050406030204" pitchFamily="18" charset="0"/>
              </a:rPr>
              <a:t>bàn</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để </a:t>
            </a:r>
            <a:r>
              <a:rPr lang="vi-VN" sz="2200" dirty="0">
                <a:latin typeface="Cambria" panose="02040503050406030204" pitchFamily="18" charset="0"/>
                <a:ea typeface="Cambria" panose="02040503050406030204" pitchFamily="18" charset="0"/>
              </a:rPr>
              <a:t>xác định </a:t>
            </a:r>
            <a:r>
              <a:rPr lang="vi-VN" sz="2200" dirty="0" smtClean="0">
                <a:latin typeface="Cambria" panose="02040503050406030204" pitchFamily="18" charset="0"/>
                <a:ea typeface="Cambria" panose="02040503050406030204" pitchFamily="18" charset="0"/>
              </a:rPr>
              <a:t>phương hướng</a:t>
            </a:r>
            <a:r>
              <a:rPr lang="en-US" sz="2200" dirty="0" smtClean="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pic>
        <p:nvPicPr>
          <p:cNvPr id="1026" name="Picture 2" descr="Đôi điều chưa biết về la bà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27" y="3371590"/>
            <a:ext cx="4029073" cy="3223259"/>
          </a:xfrm>
          <a:prstGeom prst="rect">
            <a:avLst/>
          </a:prstGeom>
          <a:solidFill>
            <a:srgbClr val="00FF00"/>
          </a:solidFill>
          <a:ln>
            <a:solidFill>
              <a:srgbClr val="00FF00"/>
            </a:solidFill>
          </a:ln>
          <a:extLst/>
        </p:spPr>
      </p:pic>
    </p:spTree>
    <p:extLst>
      <p:ext uri="{BB962C8B-B14F-4D97-AF65-F5344CB8AC3E}">
        <p14:creationId xmlns:p14="http://schemas.microsoft.com/office/powerpoint/2010/main"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8"/>
                                        </p:tgtEl>
                                        <p:attrNameLst>
                                          <p:attrName>r</p:attrName>
                                        </p:attrNameLst>
                                      </p:cBhvr>
                                    </p:animRot>
                                    <p:animRot by="-240000">
                                      <p:cBhvr>
                                        <p:cTn id="29" dur="200" fill="hold">
                                          <p:stCondLst>
                                            <p:cond delay="200"/>
                                          </p:stCondLst>
                                        </p:cTn>
                                        <p:tgtEl>
                                          <p:spTgt spid="8"/>
                                        </p:tgtEl>
                                        <p:attrNameLst>
                                          <p:attrName>r</p:attrName>
                                        </p:attrNameLst>
                                      </p:cBhvr>
                                    </p:animRot>
                                    <p:animRot by="240000">
                                      <p:cBhvr>
                                        <p:cTn id="30" dur="200" fill="hold">
                                          <p:stCondLst>
                                            <p:cond delay="400"/>
                                          </p:stCondLst>
                                        </p:cTn>
                                        <p:tgtEl>
                                          <p:spTgt spid="8"/>
                                        </p:tgtEl>
                                        <p:attrNameLst>
                                          <p:attrName>r</p:attrName>
                                        </p:attrNameLst>
                                      </p:cBhvr>
                                    </p:animRot>
                                    <p:animRot by="-240000">
                                      <p:cBhvr>
                                        <p:cTn id="31" dur="200" fill="hold">
                                          <p:stCondLst>
                                            <p:cond delay="600"/>
                                          </p:stCondLst>
                                        </p:cTn>
                                        <p:tgtEl>
                                          <p:spTgt spid="8"/>
                                        </p:tgtEl>
                                        <p:attrNameLst>
                                          <p:attrName>r</p:attrName>
                                        </p:attrNameLst>
                                      </p:cBhvr>
                                    </p:animRot>
                                    <p:animRot by="120000">
                                      <p:cBhvr>
                                        <p:cTn id="32" dur="200" fill="hold">
                                          <p:stCondLst>
                                            <p:cond delay="800"/>
                                          </p:stCondLst>
                                        </p:cTn>
                                        <p:tgtEl>
                                          <p:spTgt spid="8"/>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5" dur="5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0" dur="500"/>
                                        <p:tgtEl>
                                          <p:spTgt spid="11">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55" dur="500"/>
                                        <p:tgtEl>
                                          <p:spTgt spid="11">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026"/>
                                        </p:tgtEl>
                                        <p:attrNameLst>
                                          <p:attrName>style.visibility</p:attrName>
                                        </p:attrNameLst>
                                      </p:cBhvr>
                                      <p:to>
                                        <p:strVal val="visible"/>
                                      </p:to>
                                    </p:set>
                                    <p:animEffect transition="in" filter="randombar(horizontal)">
                                      <p:cBhvr>
                                        <p:cTn id="6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990600" y="2285999"/>
            <a:ext cx="6248399" cy="2136043"/>
          </a:xfrm>
          <a:prstGeom prst="wedgeRoundRectCallout">
            <a:avLst>
              <a:gd name="adj1" fmla="val 48035"/>
              <a:gd name="adj2" fmla="val 11161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219202" y="2438400"/>
            <a:ext cx="5943598" cy="1815882"/>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Xác định hướng Mặt Trời mọc (hướng đông) hay lặn (hướng tây) sau đó tìm ra hướng bắc và xác định các hướng còn lại.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5"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quan </a:t>
            </a:r>
            <a:r>
              <a:rPr lang="vi-VN" sz="2400" b="1" dirty="0" smtClean="0">
                <a:solidFill>
                  <a:srgbClr val="0D30DD"/>
                </a:solidFill>
                <a:latin typeface="Cambria" pitchFamily="18" charset="0"/>
              </a:rPr>
              <a:t>sát</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hiện tượng tự nhiên</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021878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FF0000"/>
                </a:solidFill>
                <a:latin typeface="Cambria" pitchFamily="18" charset="0"/>
              </a:rPr>
              <a:t> EM CÓ BIẾT?</a:t>
            </a:r>
            <a:endParaRPr lang="en-US" sz="2400" b="1" dirty="0">
              <a:solidFill>
                <a:srgbClr val="FF0000"/>
              </a:solidFill>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3" name="Rectangle 2"/>
          <p:cNvSpPr/>
          <p:nvPr/>
        </p:nvSpPr>
        <p:spPr>
          <a:xfrm>
            <a:off x="762000" y="1295400"/>
            <a:ext cx="5846817" cy="2308324"/>
          </a:xfrm>
          <a:prstGeom prst="rect">
            <a:avLst/>
          </a:prstGeom>
        </p:spPr>
        <p:txBody>
          <a:bodyPr wrap="square">
            <a:spAutoFit/>
          </a:bodyPr>
          <a:lstStyle/>
          <a:p>
            <a:pPr algn="just"/>
            <a:r>
              <a:rPr lang="en-US" sz="2400" dirty="0" err="1" smtClean="0">
                <a:solidFill>
                  <a:srgbClr val="0D30DD"/>
                </a:solidFill>
                <a:latin typeface="Cambria" panose="02040503050406030204" pitchFamily="18" charset="0"/>
                <a:ea typeface="Cambria" panose="02040503050406030204" pitchFamily="18" charset="0"/>
              </a:rPr>
              <a:t>Dựa</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vào</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hướng</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chuyển</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động</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của</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sinh</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vật</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có</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thể</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xác</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định</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được</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phương</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hướng</a:t>
            </a:r>
            <a:r>
              <a:rPr lang="en-US" sz="2400" dirty="0" smtClean="0">
                <a:solidFill>
                  <a:srgbClr val="0D30DD"/>
                </a:solidFill>
                <a:latin typeface="Cambria" panose="02040503050406030204" pitchFamily="18" charset="0"/>
                <a:ea typeface="Cambria" panose="02040503050406030204" pitchFamily="18" charset="0"/>
              </a:rPr>
              <a:t>, </a:t>
            </a:r>
            <a:r>
              <a:rPr lang="vi-VN" sz="2400" dirty="0">
                <a:solidFill>
                  <a:srgbClr val="0D30DD"/>
                </a:solidFill>
                <a:latin typeface="Cambria" panose="02040503050406030204" pitchFamily="18" charset="0"/>
                <a:ea typeface="Cambria" panose="02040503050406030204" pitchFamily="18" charset="0"/>
              </a:rPr>
              <a:t>hướng chim bay mùa đông bay về hướng nam tránh rét, mùa hạ bay về hướng bắc; dựa vào hoa hướng dương, loài hoa này khi nở thường quay mặt về phía Mặt Trời.</a:t>
            </a:r>
            <a:endParaRPr lang="vi-VN" sz="2400" dirty="0">
              <a:solidFill>
                <a:srgbClr val="0D30DD"/>
              </a:solidFill>
              <a:latin typeface="Cambria" panose="02040503050406030204" pitchFamily="18" charset="0"/>
              <a:ea typeface="Cambria" panose="02040503050406030204" pitchFamily="18" charset="0"/>
            </a:endParaRPr>
          </a:p>
        </p:txBody>
      </p:sp>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198" y="3657600"/>
            <a:ext cx="5638801" cy="279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263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381000" y="2257961"/>
            <a:ext cx="3429000" cy="1323439"/>
          </a:xfrm>
          <a:prstGeom prst="rect">
            <a:avLst/>
          </a:prstGeom>
        </p:spPr>
        <p:txBody>
          <a:bodyPr wrap="square">
            <a:spAutoFit/>
          </a:bodyPr>
          <a:lstStyle/>
          <a:p>
            <a:pPr algn="ctr"/>
            <a:r>
              <a:rPr lang="en-US" sz="17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Dựa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kiến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thức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đã</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học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em</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vẽ </a:t>
            </a:r>
            <a:r>
              <a:rPr lang="vi-VN" sz="2000" i="1" dirty="0">
                <a:solidFill>
                  <a:srgbClr val="FF0000"/>
                </a:solidFill>
                <a:latin typeface="Cambria" panose="02040503050406030204" pitchFamily="18" charset="0"/>
                <a:ea typeface="Cambria" panose="02040503050406030204" pitchFamily="18" charset="0"/>
              </a:rPr>
              <a:t>lại sơ đồ các hướng chính và hướng phụ trên </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Trái </a:t>
            </a:r>
            <a:r>
              <a:rPr lang="vi-VN" sz="2000" i="1" dirty="0">
                <a:solidFill>
                  <a:srgbClr val="FF0000"/>
                </a:solidFill>
                <a:latin typeface="Cambria" panose="02040503050406030204" pitchFamily="18" charset="0"/>
                <a:ea typeface="Cambria" panose="02040503050406030204" pitchFamily="18" charset="0"/>
              </a:rPr>
              <a:t>Đất.</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2" name="AutoShape 2" descr="TỤC NGỮ - GIÁO DỤC Khúc sông... - Tục Ngữ Ca Dao Việt Nam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9" name="Canvas 26"/>
          <p:cNvGrpSpPr/>
          <p:nvPr/>
        </p:nvGrpSpPr>
        <p:grpSpPr>
          <a:xfrm>
            <a:off x="4419600" y="3181865"/>
            <a:ext cx="3886200" cy="2990335"/>
            <a:chOff x="0" y="0"/>
            <a:chExt cx="3086100" cy="2209800"/>
          </a:xfrm>
          <a:solidFill>
            <a:schemeClr val="bg1"/>
          </a:solidFill>
        </p:grpSpPr>
        <p:sp>
          <p:nvSpPr>
            <p:cNvPr id="50" name="Rectangle 49"/>
            <p:cNvSpPr/>
            <p:nvPr/>
          </p:nvSpPr>
          <p:spPr>
            <a:xfrm>
              <a:off x="0" y="0"/>
              <a:ext cx="3086100" cy="2209800"/>
            </a:xfrm>
            <a:prstGeom prst="rect">
              <a:avLst/>
            </a:prstGeom>
            <a:grpFill/>
            <a:ln>
              <a:noFill/>
            </a:ln>
          </p:spPr>
        </p:sp>
        <p:sp>
          <p:nvSpPr>
            <p:cNvPr id="51" name="Oval 50"/>
            <p:cNvSpPr>
              <a:spLocks noChangeArrowheads="1"/>
            </p:cNvSpPr>
            <p:nvPr/>
          </p:nvSpPr>
          <p:spPr bwMode="auto">
            <a:xfrm>
              <a:off x="685800" y="342900"/>
              <a:ext cx="1600200" cy="1600200"/>
            </a:xfrm>
            <a:prstGeom prst="ellipse">
              <a:avLst/>
            </a:prstGeom>
            <a:grpFill/>
            <a:ln w="9525">
              <a:solidFill>
                <a:srgbClr val="FFFFFF"/>
              </a:solidFill>
              <a:round/>
              <a:headEnd/>
              <a:tailEnd/>
            </a:ln>
          </p:spPr>
          <p:txBody>
            <a:bodyPr rot="0" vert="horz" wrap="square" lIns="91440" tIns="45720" rIns="91440" bIns="45720" anchor="t" anchorCtr="0" upright="1">
              <a:noAutofit/>
            </a:bodyPr>
            <a:lstStyle/>
            <a:p>
              <a:endParaRPr lang="en-US"/>
            </a:p>
          </p:txBody>
        </p:sp>
        <p:cxnSp>
          <p:nvCxnSpPr>
            <p:cNvPr id="52" name="Line 5"/>
            <p:cNvCxnSpPr/>
            <p:nvPr/>
          </p:nvCxnSpPr>
          <p:spPr bwMode="auto">
            <a:xfrm>
              <a:off x="1477010" y="383540"/>
              <a:ext cx="635" cy="1548765"/>
            </a:xfrm>
            <a:prstGeom prst="line">
              <a:avLst/>
            </a:prstGeom>
            <a:grpFill/>
            <a:ln w="9525">
              <a:solidFill>
                <a:srgbClr val="000000"/>
              </a:solidFill>
              <a:round/>
              <a:headEnd type="triangle" w="med" len="med"/>
              <a:tailEnd type="triangle" w="med" len="med"/>
            </a:ln>
            <a:extLst/>
          </p:spPr>
        </p:cxnSp>
        <p:cxnSp>
          <p:nvCxnSpPr>
            <p:cNvPr id="53" name="Line 6"/>
            <p:cNvCxnSpPr/>
            <p:nvPr/>
          </p:nvCxnSpPr>
          <p:spPr bwMode="auto">
            <a:xfrm>
              <a:off x="715010" y="1133475"/>
              <a:ext cx="1600200" cy="635"/>
            </a:xfrm>
            <a:prstGeom prst="line">
              <a:avLst/>
            </a:prstGeom>
            <a:grpFill/>
            <a:ln w="9525">
              <a:solidFill>
                <a:srgbClr val="000000"/>
              </a:solidFill>
              <a:round/>
              <a:headEnd type="triangle" w="med" len="med"/>
              <a:tailEnd type="triangle" w="med" len="med"/>
            </a:ln>
            <a:extLst/>
          </p:spPr>
        </p:cxnSp>
        <p:cxnSp>
          <p:nvCxnSpPr>
            <p:cNvPr id="54" name="Line 7"/>
            <p:cNvCxnSpPr/>
            <p:nvPr/>
          </p:nvCxnSpPr>
          <p:spPr bwMode="auto">
            <a:xfrm flipV="1">
              <a:off x="914400" y="563245"/>
              <a:ext cx="1121410" cy="1151255"/>
            </a:xfrm>
            <a:prstGeom prst="line">
              <a:avLst/>
            </a:prstGeom>
            <a:grpFill/>
            <a:ln w="9525">
              <a:solidFill>
                <a:srgbClr val="000000"/>
              </a:solidFill>
              <a:round/>
              <a:headEnd type="triangle" w="med" len="med"/>
              <a:tailEnd type="triangle" w="med" len="med"/>
            </a:ln>
            <a:extLst/>
          </p:spPr>
        </p:cxnSp>
        <p:cxnSp>
          <p:nvCxnSpPr>
            <p:cNvPr id="55" name="Line 8"/>
            <p:cNvCxnSpPr/>
            <p:nvPr/>
          </p:nvCxnSpPr>
          <p:spPr bwMode="auto">
            <a:xfrm>
              <a:off x="914400" y="571500"/>
              <a:ext cx="1143000" cy="1143000"/>
            </a:xfrm>
            <a:prstGeom prst="line">
              <a:avLst/>
            </a:prstGeom>
            <a:grpFill/>
            <a:ln w="9525">
              <a:solidFill>
                <a:srgbClr val="000000"/>
              </a:solidFill>
              <a:round/>
              <a:headEnd type="triangle" w="med" len="med"/>
              <a:tailEnd type="triangle" w="med" len="med"/>
            </a:ln>
            <a:extLst/>
          </p:spPr>
        </p:cxnSp>
        <p:sp>
          <p:nvSpPr>
            <p:cNvPr id="56" name="Rectangle 55"/>
            <p:cNvSpPr>
              <a:spLocks noChangeArrowheads="1"/>
            </p:cNvSpPr>
            <p:nvPr/>
          </p:nvSpPr>
          <p:spPr bwMode="auto">
            <a:xfrm>
              <a:off x="1257300" y="228600"/>
              <a:ext cx="457200" cy="1143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endParaRPr lang="en-US"/>
            </a:p>
          </p:txBody>
        </p:sp>
        <p:sp>
          <p:nvSpPr>
            <p:cNvPr id="57" name="Rectangle 56"/>
            <p:cNvSpPr>
              <a:spLocks noChangeArrowheads="1"/>
            </p:cNvSpPr>
            <p:nvPr/>
          </p:nvSpPr>
          <p:spPr bwMode="auto">
            <a:xfrm>
              <a:off x="2070100" y="316230"/>
              <a:ext cx="914400" cy="363501"/>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Đông Bắc</a:t>
              </a:r>
              <a:endParaRPr lang="en-US" sz="1100">
                <a:effectLst/>
                <a:latin typeface="Calibri"/>
                <a:ea typeface="Calibri"/>
                <a:cs typeface="Times New Roman"/>
              </a:endParaRPr>
            </a:p>
          </p:txBody>
        </p:sp>
        <p:sp>
          <p:nvSpPr>
            <p:cNvPr id="58" name="Rectangle 57"/>
            <p:cNvSpPr>
              <a:spLocks noChangeArrowheads="1"/>
            </p:cNvSpPr>
            <p:nvPr/>
          </p:nvSpPr>
          <p:spPr bwMode="auto">
            <a:xfrm>
              <a:off x="2400300" y="1028700"/>
              <a:ext cx="647700" cy="355038"/>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Đông</a:t>
              </a:r>
              <a:endParaRPr lang="en-US" sz="1100">
                <a:effectLst/>
                <a:latin typeface="Calibri"/>
                <a:ea typeface="Calibri"/>
                <a:cs typeface="Times New Roman"/>
              </a:endParaRPr>
            </a:p>
          </p:txBody>
        </p:sp>
        <p:sp>
          <p:nvSpPr>
            <p:cNvPr id="59" name="Rectangle 58"/>
            <p:cNvSpPr>
              <a:spLocks noChangeArrowheads="1"/>
            </p:cNvSpPr>
            <p:nvPr/>
          </p:nvSpPr>
          <p:spPr bwMode="auto">
            <a:xfrm>
              <a:off x="2084036" y="1632585"/>
              <a:ext cx="914400" cy="29972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dirty="0" err="1">
                  <a:effectLst/>
                  <a:latin typeface="Times New Roman"/>
                  <a:ea typeface="Calibri"/>
                  <a:cs typeface="Times New Roman"/>
                </a:rPr>
                <a:t>Đông</a:t>
              </a:r>
              <a:r>
                <a:rPr lang="en-US" sz="1400" dirty="0">
                  <a:effectLst/>
                  <a:latin typeface="Times New Roman"/>
                  <a:ea typeface="Calibri"/>
                  <a:cs typeface="Times New Roman"/>
                </a:rPr>
                <a:t> Nam</a:t>
              </a:r>
              <a:endParaRPr lang="en-US" sz="1100" dirty="0">
                <a:effectLst/>
                <a:latin typeface="Calibri"/>
                <a:ea typeface="Calibri"/>
                <a:cs typeface="Times New Roman"/>
              </a:endParaRPr>
            </a:p>
          </p:txBody>
        </p:sp>
        <p:sp>
          <p:nvSpPr>
            <p:cNvPr id="60" name="Rectangle 59"/>
            <p:cNvSpPr>
              <a:spLocks noChangeArrowheads="1"/>
            </p:cNvSpPr>
            <p:nvPr/>
          </p:nvSpPr>
          <p:spPr bwMode="auto">
            <a:xfrm>
              <a:off x="1143000" y="1928249"/>
              <a:ext cx="647700" cy="2667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dirty="0">
                  <a:effectLst/>
                  <a:latin typeface="Times New Roman"/>
                  <a:ea typeface="Calibri"/>
                  <a:cs typeface="Times New Roman"/>
                </a:rPr>
                <a:t>Nam</a:t>
              </a:r>
              <a:endParaRPr lang="en-US" sz="1100" dirty="0">
                <a:effectLst/>
                <a:latin typeface="Calibri"/>
                <a:ea typeface="Calibri"/>
                <a:cs typeface="Times New Roman"/>
              </a:endParaRPr>
            </a:p>
          </p:txBody>
        </p:sp>
        <p:sp>
          <p:nvSpPr>
            <p:cNvPr id="61" name="Rectangle 60"/>
            <p:cNvSpPr>
              <a:spLocks noChangeArrowheads="1"/>
            </p:cNvSpPr>
            <p:nvPr/>
          </p:nvSpPr>
          <p:spPr bwMode="auto">
            <a:xfrm>
              <a:off x="25400" y="1675764"/>
              <a:ext cx="876300" cy="267335"/>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Tây Nam</a:t>
              </a:r>
              <a:endParaRPr lang="en-US" sz="1100">
                <a:effectLst/>
                <a:latin typeface="Calibri"/>
                <a:ea typeface="Calibri"/>
                <a:cs typeface="Times New Roman"/>
              </a:endParaRPr>
            </a:p>
          </p:txBody>
        </p:sp>
        <p:sp>
          <p:nvSpPr>
            <p:cNvPr id="62" name="Rectangle 61"/>
            <p:cNvSpPr>
              <a:spLocks noChangeArrowheads="1"/>
            </p:cNvSpPr>
            <p:nvPr/>
          </p:nvSpPr>
          <p:spPr bwMode="auto">
            <a:xfrm>
              <a:off x="0" y="1028700"/>
              <a:ext cx="647700" cy="355038"/>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Tây</a:t>
              </a:r>
              <a:endParaRPr lang="en-US" sz="1100">
                <a:effectLst/>
                <a:latin typeface="Calibri"/>
                <a:ea typeface="Calibri"/>
                <a:cs typeface="Times New Roman"/>
              </a:endParaRPr>
            </a:p>
          </p:txBody>
        </p:sp>
        <p:sp>
          <p:nvSpPr>
            <p:cNvPr id="63" name="Rectangle 62"/>
            <p:cNvSpPr>
              <a:spLocks noChangeArrowheads="1"/>
            </p:cNvSpPr>
            <p:nvPr/>
          </p:nvSpPr>
          <p:spPr bwMode="auto">
            <a:xfrm>
              <a:off x="0" y="245459"/>
              <a:ext cx="1091413" cy="328104"/>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Tây Bắc</a:t>
              </a:r>
              <a:endParaRPr lang="en-US" sz="1100">
                <a:effectLst/>
                <a:latin typeface="Calibri"/>
                <a:ea typeface="Calibri"/>
                <a:cs typeface="Times New Roman"/>
              </a:endParaRPr>
            </a:p>
          </p:txBody>
        </p:sp>
        <p:sp>
          <p:nvSpPr>
            <p:cNvPr id="64" name="Rectangle 63"/>
            <p:cNvSpPr>
              <a:spLocks noChangeArrowheads="1"/>
            </p:cNvSpPr>
            <p:nvPr/>
          </p:nvSpPr>
          <p:spPr bwMode="auto">
            <a:xfrm>
              <a:off x="1162050" y="0"/>
              <a:ext cx="647700" cy="2667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Bắc</a:t>
              </a:r>
              <a:endParaRPr lang="en-US" sz="1100">
                <a:effectLst/>
                <a:latin typeface="Calibri"/>
                <a:ea typeface="Calibri"/>
                <a:cs typeface="Times New Roman"/>
              </a:endParaRPr>
            </a:p>
          </p:txBody>
        </p:sp>
      </p:grpSp>
    </p:spTree>
    <p:extLst>
      <p:ext uri="{BB962C8B-B14F-4D97-AF65-F5344CB8AC3E}">
        <p14:creationId xmlns:p14="http://schemas.microsoft.com/office/powerpoint/2010/main" val="113692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anim calcmode="lin" valueType="num">
                                      <p:cBhvr>
                                        <p:cTn id="24" dur="1000" fill="hold"/>
                                        <p:tgtEl>
                                          <p:spTgt spid="49"/>
                                        </p:tgtEl>
                                        <p:attrNameLst>
                                          <p:attrName>ppt_x</p:attrName>
                                        </p:attrNameLst>
                                      </p:cBhvr>
                                      <p:tavLst>
                                        <p:tav tm="0">
                                          <p:val>
                                            <p:strVal val="#ppt_x"/>
                                          </p:val>
                                        </p:tav>
                                        <p:tav tm="100000">
                                          <p:val>
                                            <p:strVal val="#ppt_x"/>
                                          </p:val>
                                        </p:tav>
                                      </p:tavLst>
                                    </p:anim>
                                    <p:anim calcmode="lin" valueType="num">
                                      <p:cBhvr>
                                        <p:cTn id="2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362200"/>
            <a:ext cx="3429000" cy="1015663"/>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Dựa vào phía Mặt Trời mọc để xác định hướng của phòng học và hướng ngồi của HS.</a:t>
            </a:r>
          </a:p>
        </p:txBody>
      </p:sp>
      <p:sp>
        <p:nvSpPr>
          <p:cNvPr id="17" name="Rectangle 16"/>
          <p:cNvSpPr/>
          <p:nvPr/>
        </p:nvSpPr>
        <p:spPr>
          <a:xfrm>
            <a:off x="4478338" y="1871008"/>
            <a:ext cx="4284662" cy="1938992"/>
          </a:xfrm>
          <a:prstGeom prst="rect">
            <a:avLst/>
          </a:prstGeom>
        </p:spPr>
        <p:txBody>
          <a:bodyPr wrap="square">
            <a:spAutoFit/>
          </a:bodyPr>
          <a:lstStyle/>
          <a:p>
            <a:pPr algn="just"/>
            <a:r>
              <a:rPr lang="en-US" sz="2000" dirty="0" smtClean="0">
                <a:latin typeface="Cambria" panose="02040503050406030204" pitchFamily="18" charset="0"/>
                <a:ea typeface="Cambria" panose="02040503050406030204" pitchFamily="18" charset="0"/>
              </a:rPr>
              <a:t>- H</a:t>
            </a:r>
            <a:r>
              <a:rPr lang="vi-VN" sz="2000" dirty="0" smtClean="0">
                <a:latin typeface="Cambria" panose="02040503050406030204" pitchFamily="18" charset="0"/>
                <a:ea typeface="Cambria" panose="02040503050406030204" pitchFamily="18" charset="0"/>
              </a:rPr>
              <a:t>ướng </a:t>
            </a:r>
            <a:r>
              <a:rPr lang="vi-VN" sz="2000" dirty="0">
                <a:latin typeface="Cambria" panose="02040503050406030204" pitchFamily="18" charset="0"/>
                <a:ea typeface="Cambria" panose="02040503050406030204" pitchFamily="18" charset="0"/>
              </a:rPr>
              <a:t>phòng học nằm đằng sau so với hướng Mặt Trời mọc (hướng đông) là hướng </a:t>
            </a:r>
            <a:r>
              <a:rPr lang="vi-VN" sz="2000" dirty="0" smtClean="0">
                <a:latin typeface="Cambria" panose="02040503050406030204" pitchFamily="18" charset="0"/>
                <a:ea typeface="Cambria" panose="02040503050406030204" pitchFamily="18" charset="0"/>
              </a:rPr>
              <a:t>Tây</a:t>
            </a:r>
            <a:r>
              <a:rPr lang="en-US" sz="2000" dirty="0" smtClean="0">
                <a:latin typeface="Cambria" panose="02040503050406030204" pitchFamily="18" charset="0"/>
                <a:ea typeface="Cambria" panose="02040503050406030204" pitchFamily="18" charset="0"/>
              </a:rPr>
              <a:t>.</a:t>
            </a:r>
          </a:p>
          <a:p>
            <a:pPr algn="just"/>
            <a:r>
              <a:rPr lang="en-US" sz="2000" dirty="0" smtClean="0">
                <a:latin typeface="Cambria" panose="02040503050406030204" pitchFamily="18" charset="0"/>
                <a:ea typeface="Cambria" panose="02040503050406030204" pitchFamily="18" charset="0"/>
              </a:rPr>
              <a:t>- V</a:t>
            </a:r>
            <a:r>
              <a:rPr lang="vi-VN" sz="2000" dirty="0" smtClean="0">
                <a:latin typeface="Cambria" panose="02040503050406030204" pitchFamily="18" charset="0"/>
                <a:ea typeface="Cambria" panose="02040503050406030204" pitchFamily="18" charset="0"/>
              </a:rPr>
              <a:t>ậy </a:t>
            </a:r>
            <a:r>
              <a:rPr lang="vi-VN" sz="2000" dirty="0">
                <a:latin typeface="Cambria" panose="02040503050406030204" pitchFamily="18" charset="0"/>
                <a:ea typeface="Cambria" panose="02040503050406030204" pitchFamily="18" charset="0"/>
              </a:rPr>
              <a:t>HS ngồi đầu bàn trên bên phải sẽ là hướng tây bắc, HS ngồi đầu bàn trên bên trái sẽ là hướng tây nam…</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050" name="Picture 2" descr="Địa lí 6 Bài 6: Thực hành: Tập sử dụng địa bàn và thước đo đế vẽ sơ đồ lớp  học"/>
          <p:cNvPicPr>
            <a:picLocks noChangeAspect="1" noChangeArrowheads="1"/>
          </p:cNvPicPr>
          <p:nvPr/>
        </p:nvPicPr>
        <p:blipFill rotWithShape="1">
          <a:blip r:embed="rId9">
            <a:extLst>
              <a:ext uri="{28A0092B-C50C-407E-A947-70E740481C1C}">
                <a14:useLocalDpi xmlns:a14="http://schemas.microsoft.com/office/drawing/2010/main" val="0"/>
              </a:ext>
            </a:extLst>
          </a:blip>
          <a:srcRect l="26027"/>
          <a:stretch/>
        </p:blipFill>
        <p:spPr bwMode="auto">
          <a:xfrm rot="10800000">
            <a:off x="3460880" y="4038600"/>
            <a:ext cx="2177920" cy="1781771"/>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2" name="Sun 1"/>
          <p:cNvSpPr/>
          <p:nvPr/>
        </p:nvSpPr>
        <p:spPr>
          <a:xfrm>
            <a:off x="4234238" y="5943944"/>
            <a:ext cx="533400" cy="566684"/>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par>
                                <p:cTn id="24" presetID="14" presetClass="entr" presetSubtype="1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randombar(horizontal)">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1066800"/>
            <a:ext cx="6365544" cy="1143000"/>
          </a:xfrm>
        </p:spPr>
        <p:txBody>
          <a:bodyPr>
            <a:noAutofit/>
          </a:bodyPr>
          <a:lstStyle/>
          <a:p>
            <a:r>
              <a:rPr lang="vi-VN" sz="2700" b="1" dirty="0" smtClean="0">
                <a:ln w="10541" cmpd="sng">
                  <a:solidFill>
                    <a:schemeClr val="accent1">
                      <a:shade val="88000"/>
                      <a:satMod val="110000"/>
                    </a:schemeClr>
                  </a:solidFill>
                  <a:prstDash val="solid"/>
                </a:ln>
                <a:solidFill>
                  <a:srgbClr val="FF0000"/>
                </a:solidFill>
                <a:latin typeface="Cambria" pitchFamily="18" charset="0"/>
              </a:rPr>
              <a:t>THỰC </a:t>
            </a:r>
            <a:r>
              <a:rPr lang="vi-VN" sz="2700" b="1" dirty="0">
                <a:ln w="10541" cmpd="sng">
                  <a:solidFill>
                    <a:schemeClr val="accent1">
                      <a:shade val="88000"/>
                      <a:satMod val="110000"/>
                    </a:schemeClr>
                  </a:solidFill>
                  <a:prstDash val="solid"/>
                </a:ln>
                <a:solidFill>
                  <a:srgbClr val="FF0000"/>
                </a:solidFill>
                <a:latin typeface="Cambria" pitchFamily="18" charset="0"/>
              </a:rPr>
              <a:t>HÀNH XÁC ĐỊNH PHƯƠNG HƯỚNG NGOÀI THỰC TẾ</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a:t>
            </a:r>
            <a:r>
              <a:rPr lang="en-US" sz="3000" b="1" dirty="0">
                <a:effectLst>
                  <a:outerShdw blurRad="38100" dist="38100" dir="2700000" algn="tl">
                    <a:srgbClr val="000000">
                      <a:alpha val="43137"/>
                    </a:srgbClr>
                  </a:outerShdw>
                </a:effectLst>
                <a:latin typeface="Cambria" pitchFamily="18" charset="0"/>
              </a:rPr>
              <a:t>8</a:t>
            </a:r>
            <a:r>
              <a:rPr lang="en-US" sz="3000" b="1" dirty="0" smtClean="0">
                <a:effectLst>
                  <a:outerShdw blurRad="38100" dist="38100" dir="2700000" algn="tl">
                    <a:srgbClr val="000000">
                      <a:alpha val="43137"/>
                    </a:srgbClr>
                  </a:outerShdw>
                </a:effectLst>
                <a:latin typeface="Cambria" pitchFamily="18" charset="0"/>
              </a:rPr>
              <a:t>:</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8006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810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819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097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HƯỚNG </a:t>
            </a:r>
            <a:endParaRPr lang="en-US" sz="2400" b="1" dirty="0" smtClean="0">
              <a:solidFill>
                <a:srgbClr val="FF0000"/>
              </a:solidFill>
              <a:effectLst>
                <a:outerShdw blurRad="38100" dist="38100" dir="2700000" algn="tl">
                  <a:srgbClr val="000000">
                    <a:alpha val="43137"/>
                  </a:srgbClr>
                </a:outerShdw>
              </a:effectLst>
              <a:latin typeface="Cambria" pitchFamily="18" charset="0"/>
            </a:endParaRPr>
          </a:p>
          <a:p>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26" name="Title 1"/>
          <p:cNvSpPr txBox="1">
            <a:spLocks/>
          </p:cNvSpPr>
          <p:nvPr/>
        </p:nvSpPr>
        <p:spPr>
          <a:xfrm>
            <a:off x="1062340" y="3026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XÁC ĐỊNH PHƯƠNG HƯỚNG DỰA VÀO VIỆC DÙNG LA BÀN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4000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XÁC ĐỊNH PHƯƠNG HƯỚNG DỰA VÀO QUAN SÁT HIỆN TƯỢNG TỰ NHIÊN</a:t>
            </a:r>
            <a:endParaRPr lang="vi-VN"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9911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343150"/>
            <a:ext cx="8102831" cy="390525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919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909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023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4000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9005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9911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676400"/>
            <a:ext cx="3238501" cy="1200329"/>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a:t>
            </a:r>
            <a:r>
              <a:rPr lang="en-US" sz="2400" i="1" dirty="0" smtClean="0">
                <a:solidFill>
                  <a:srgbClr val="FF0000"/>
                </a:solidFill>
                <a:latin typeface="Cambria" panose="02040503050406030204" pitchFamily="18" charset="0"/>
                <a:ea typeface="Cambria" panose="02040503050406030204" pitchFamily="18" charset="0"/>
              </a:rPr>
              <a:t>8.1 </a:t>
            </a:r>
            <a:r>
              <a:rPr lang="en-US" sz="2400" i="1" dirty="0" err="1" smtClean="0">
                <a:solidFill>
                  <a:srgbClr val="FF0000"/>
                </a:solidFill>
                <a:latin typeface="Cambria" panose="02040503050406030204" pitchFamily="18" charset="0"/>
                <a:ea typeface="Cambria" panose="02040503050406030204" pitchFamily="18" charset="0"/>
              </a:rPr>
              <a:t>và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thông</a:t>
            </a:r>
            <a:r>
              <a:rPr lang="en-US" sz="2400" i="1" dirty="0" smtClean="0">
                <a:solidFill>
                  <a:srgbClr val="FF0000"/>
                </a:solidFill>
                <a:latin typeface="Cambria" panose="02040503050406030204" pitchFamily="18" charset="0"/>
                <a:ea typeface="Cambria" panose="02040503050406030204" pitchFamily="18" charset="0"/>
              </a:rPr>
              <a:t> tin </a:t>
            </a:r>
            <a:r>
              <a:rPr lang="en-US" sz="2400" i="1" dirty="0" err="1" smtClean="0">
                <a:solidFill>
                  <a:srgbClr val="FF0000"/>
                </a:solidFill>
                <a:latin typeface="Cambria" panose="02040503050406030204" pitchFamily="18" charset="0"/>
                <a:ea typeface="Cambria" panose="02040503050406030204" pitchFamily="18" charset="0"/>
              </a:rPr>
              <a:t>trong</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bài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cho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biết</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la </a:t>
            </a:r>
            <a:r>
              <a:rPr lang="vi-VN" sz="2400" i="1" dirty="0">
                <a:solidFill>
                  <a:srgbClr val="FF0000"/>
                </a:solidFill>
                <a:latin typeface="Cambria" panose="02040503050406030204" pitchFamily="18" charset="0"/>
                <a:ea typeface="Cambria" panose="02040503050406030204" pitchFamily="18" charset="0"/>
              </a:rPr>
              <a:t>bàn là gì? </a:t>
            </a:r>
            <a:endParaRPr lang="en-US"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695271"/>
            <a:ext cx="4419600" cy="1200329"/>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La </a:t>
            </a:r>
            <a:r>
              <a:rPr lang="vi-VN" sz="2400" dirty="0">
                <a:latin typeface="Cambria" panose="02040503050406030204" pitchFamily="18" charset="0"/>
                <a:ea typeface="Cambria" panose="02040503050406030204" pitchFamily="18" charset="0"/>
              </a:rPr>
              <a:t>bàn là phương tiện dùng để xác định phương hướng trong không gian. </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việc dùng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la </a:t>
            </a:r>
            <a:r>
              <a:rPr lang="vi-VN" sz="2400" b="1" dirty="0">
                <a:solidFill>
                  <a:srgbClr val="0D30DD"/>
                </a:solidFill>
                <a:latin typeface="Cambria" pitchFamily="18" charset="0"/>
              </a:rPr>
              <a:t>bàn</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24200" y="3409142"/>
            <a:ext cx="2842895" cy="3144058"/>
          </a:xfrm>
          <a:prstGeom prst="rect">
            <a:avLst/>
          </a:prstGeom>
          <a:noFill/>
          <a:ln>
            <a:solidFill>
              <a:srgbClr val="00FF00"/>
            </a:solidFill>
          </a:ln>
        </p:spPr>
      </p:pic>
    </p:spTree>
    <p:extLst>
      <p:ext uri="{BB962C8B-B14F-4D97-AF65-F5344CB8AC3E}">
        <p14:creationId xmlns:p14="http://schemas.microsoft.com/office/powerpoint/2010/main" val="2567957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600200"/>
            <a:ext cx="3238501" cy="1846659"/>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a:t>
            </a:r>
            <a:r>
              <a:rPr lang="en-US" sz="2400" i="1" dirty="0" smtClean="0">
                <a:solidFill>
                  <a:srgbClr val="FF0000"/>
                </a:solidFill>
                <a:latin typeface="Cambria" panose="02040503050406030204" pitchFamily="18" charset="0"/>
                <a:ea typeface="Cambria" panose="02040503050406030204" pitchFamily="18" charset="0"/>
              </a:rPr>
              <a:t>8.1 </a:t>
            </a:r>
            <a:r>
              <a:rPr lang="en-US" sz="2400" i="1" dirty="0" err="1" smtClean="0">
                <a:solidFill>
                  <a:srgbClr val="FF0000"/>
                </a:solidFill>
                <a:latin typeface="Cambria" panose="02040503050406030204" pitchFamily="18" charset="0"/>
                <a:ea typeface="Cambria" panose="02040503050406030204" pitchFamily="18" charset="0"/>
              </a:rPr>
              <a:t>và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thông</a:t>
            </a:r>
            <a:r>
              <a:rPr lang="en-US" sz="2400" i="1" dirty="0" smtClean="0">
                <a:solidFill>
                  <a:srgbClr val="FF0000"/>
                </a:solidFill>
                <a:latin typeface="Cambria" panose="02040503050406030204" pitchFamily="18" charset="0"/>
                <a:ea typeface="Cambria" panose="02040503050406030204" pitchFamily="18" charset="0"/>
              </a:rPr>
              <a:t> tin </a:t>
            </a:r>
            <a:r>
              <a:rPr lang="en-US" sz="2400" i="1" dirty="0" err="1" smtClean="0">
                <a:solidFill>
                  <a:srgbClr val="FF0000"/>
                </a:solidFill>
                <a:latin typeface="Cambria" panose="02040503050406030204" pitchFamily="18" charset="0"/>
                <a:ea typeface="Cambria" panose="02040503050406030204" pitchFamily="18" charset="0"/>
              </a:rPr>
              <a:t>trong</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bài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nêu</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cách </a:t>
            </a:r>
            <a:r>
              <a:rPr lang="vi-VN" sz="2400" i="1" dirty="0">
                <a:solidFill>
                  <a:srgbClr val="FF0000"/>
                </a:solidFill>
                <a:latin typeface="Cambria" panose="02040503050406030204" pitchFamily="18" charset="0"/>
                <a:ea typeface="Cambria" panose="02040503050406030204" pitchFamily="18" charset="0"/>
              </a:rPr>
              <a:t>sử </a:t>
            </a:r>
            <a:r>
              <a:rPr lang="vi-VN" sz="2400" i="1" dirty="0" smtClean="0">
                <a:solidFill>
                  <a:srgbClr val="FF0000"/>
                </a:solidFill>
                <a:latin typeface="Cambria" panose="02040503050406030204" pitchFamily="18" charset="0"/>
                <a:ea typeface="Cambria" panose="02040503050406030204" pitchFamily="18" charset="0"/>
              </a:rPr>
              <a:t>dụng</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vi-VN" sz="2400" i="1" dirty="0" smtClean="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la bàn.</a:t>
            </a:r>
            <a:r>
              <a:rPr lang="en-US" sz="2400" i="1" dirty="0" smtClean="0">
                <a:solidFill>
                  <a:srgbClr val="FF0000"/>
                </a:solidFill>
                <a:latin typeface="Cambria" panose="02040503050406030204" pitchFamily="18" charset="0"/>
                <a:ea typeface="Cambria" panose="02040503050406030204" pitchFamily="18" charset="0"/>
              </a:rPr>
              <a:t> </a:t>
            </a:r>
            <a:endParaRPr lang="vi-VN" sz="2400" i="1" dirty="0">
              <a:solidFill>
                <a:srgbClr val="FF0000"/>
              </a:solidFill>
              <a:latin typeface="Cambria" panose="02040503050406030204" pitchFamily="18" charset="0"/>
              <a:ea typeface="Cambria" panose="02040503050406030204" pitchFamily="18" charset="0"/>
            </a:endParaRPr>
          </a:p>
          <a:p>
            <a:pPr algn="ctr"/>
            <a:r>
              <a:rPr lang="en-US" i="1" dirty="0" smtClean="0">
                <a:solidFill>
                  <a:srgbClr val="FF0000"/>
                </a:solidFill>
                <a:latin typeface="Cambria" panose="02040503050406030204" pitchFamily="18" charset="0"/>
                <a:ea typeface="Cambria" panose="02040503050406030204" pitchFamily="18" charset="0"/>
              </a:rPr>
              <a:t> </a:t>
            </a:r>
            <a:endParaRPr lang="en-US"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219200"/>
            <a:ext cx="4419600" cy="2139047"/>
          </a:xfrm>
          <a:prstGeom prst="rect">
            <a:avLst/>
          </a:prstGeom>
        </p:spPr>
        <p:txBody>
          <a:bodyPr wrap="square">
            <a:spAutoFit/>
          </a:bodyPr>
          <a:lstStyle/>
          <a:p>
            <a:pPr algn="just"/>
            <a:r>
              <a:rPr lang="en-US" sz="1850" dirty="0" smtClean="0">
                <a:latin typeface="Cambria" panose="02040503050406030204" pitchFamily="18" charset="0"/>
                <a:ea typeface="Cambria" panose="02040503050406030204" pitchFamily="18" charset="0"/>
              </a:rPr>
              <a:t>- </a:t>
            </a:r>
            <a:r>
              <a:rPr lang="vi-VN" sz="1850" dirty="0" smtClean="0">
                <a:latin typeface="Cambria" panose="02040503050406030204" pitchFamily="18" charset="0"/>
                <a:ea typeface="Cambria" panose="02040503050406030204" pitchFamily="18" charset="0"/>
              </a:rPr>
              <a:t>Để </a:t>
            </a:r>
            <a:r>
              <a:rPr lang="vi-VN" sz="1850" dirty="0">
                <a:latin typeface="Cambria" panose="02040503050406030204" pitchFamily="18" charset="0"/>
                <a:ea typeface="Cambria" panose="02040503050406030204" pitchFamily="18" charset="0"/>
              </a:rPr>
              <a:t>xác định chính xác phương hướng, chúng ta cần đứng thẳng, đặt la bàn cân đối, sau đó xoay la bàn sao cho kim nam châm có đầu sơn đỏ chỉ hướng chính bắc (0 độ). </a:t>
            </a:r>
            <a:endParaRPr lang="en-US" sz="1850" dirty="0" smtClean="0">
              <a:latin typeface="Cambria" panose="02040503050406030204" pitchFamily="18" charset="0"/>
              <a:ea typeface="Cambria" panose="02040503050406030204" pitchFamily="18" charset="0"/>
            </a:endParaRPr>
          </a:p>
          <a:p>
            <a:pPr algn="just"/>
            <a:r>
              <a:rPr lang="en-US" sz="1850" dirty="0" smtClean="0">
                <a:latin typeface="Cambria" panose="02040503050406030204" pitchFamily="18" charset="0"/>
                <a:ea typeface="Cambria" panose="02040503050406030204" pitchFamily="18" charset="0"/>
              </a:rPr>
              <a:t>- </a:t>
            </a:r>
            <a:r>
              <a:rPr lang="vi-VN" sz="1850" dirty="0" smtClean="0">
                <a:latin typeface="Cambria" panose="02040503050406030204" pitchFamily="18" charset="0"/>
                <a:ea typeface="Cambria" panose="02040503050406030204" pitchFamily="18" charset="0"/>
              </a:rPr>
              <a:t>Từ </a:t>
            </a:r>
            <a:r>
              <a:rPr lang="vi-VN" sz="1850" dirty="0">
                <a:latin typeface="Cambria" panose="02040503050406030204" pitchFamily="18" charset="0"/>
                <a:ea typeface="Cambria" panose="02040503050406030204" pitchFamily="18" charset="0"/>
              </a:rPr>
              <a:t>đó tiến hành xác định các hướng cần tìm bằng cách từ từ xoay người và la bàn.</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việc dùng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la </a:t>
            </a:r>
            <a:r>
              <a:rPr lang="vi-VN" sz="2400" b="1" dirty="0">
                <a:solidFill>
                  <a:srgbClr val="0D30DD"/>
                </a:solidFill>
                <a:latin typeface="Cambria" pitchFamily="18" charset="0"/>
              </a:rPr>
              <a:t>bàn</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24200" y="3409142"/>
            <a:ext cx="2842895" cy="3144058"/>
          </a:xfrm>
          <a:prstGeom prst="rect">
            <a:avLst/>
          </a:prstGeom>
          <a:noFill/>
          <a:ln>
            <a:solidFill>
              <a:srgbClr val="00FF00"/>
            </a:solidFill>
          </a:ln>
        </p:spPr>
      </p:pic>
    </p:spTree>
    <p:extLst>
      <p:ext uri="{BB962C8B-B14F-4D97-AF65-F5344CB8AC3E}">
        <p14:creationId xmlns:p14="http://schemas.microsoft.com/office/powerpoint/2010/main" val="471130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46490" y="1739205"/>
            <a:ext cx="3592110" cy="1384995"/>
          </a:xfrm>
          <a:prstGeom prst="rect">
            <a:avLst/>
          </a:prstGeom>
        </p:spPr>
        <p:txBody>
          <a:bodyPr wrap="square">
            <a:spAutoFit/>
          </a:bodyPr>
          <a:lstStyle/>
          <a:p>
            <a:pPr algn="ct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vi-VN" sz="2200" i="1" dirty="0" smtClean="0">
                <a:solidFill>
                  <a:srgbClr val="FF0000"/>
                </a:solidFill>
                <a:latin typeface="Cambria" panose="02040503050406030204" pitchFamily="18" charset="0"/>
                <a:ea typeface="Cambria" panose="02040503050406030204" pitchFamily="18" charset="0"/>
              </a:rPr>
              <a:t>sử </a:t>
            </a:r>
            <a:r>
              <a:rPr lang="vi-VN" sz="2200" i="1" dirty="0">
                <a:solidFill>
                  <a:srgbClr val="FF0000"/>
                </a:solidFill>
                <a:latin typeface="Cambria" panose="02040503050406030204" pitchFamily="18" charset="0"/>
                <a:ea typeface="Cambria" panose="02040503050406030204" pitchFamily="18" charset="0"/>
              </a:rPr>
              <a:t>dụng la </a:t>
            </a:r>
            <a:r>
              <a:rPr lang="vi-VN" sz="2200" i="1" dirty="0" smtClean="0">
                <a:solidFill>
                  <a:srgbClr val="FF0000"/>
                </a:solidFill>
                <a:latin typeface="Cambria" panose="02040503050406030204" pitchFamily="18" charset="0"/>
                <a:ea typeface="Cambria" panose="02040503050406030204" pitchFamily="18" charset="0"/>
              </a:rPr>
              <a:t>bàn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để</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xác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định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hướng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phòng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học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hướng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ngồi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của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endParaRPr lang="vi-VN" sz="2200" i="1" dirty="0">
              <a:solidFill>
                <a:srgbClr val="FF0000"/>
              </a:solidFill>
              <a:latin typeface="Cambria" panose="02040503050406030204" pitchFamily="18" charset="0"/>
              <a:ea typeface="Cambria" panose="02040503050406030204" pitchFamily="18" charset="0"/>
            </a:endParaRPr>
          </a:p>
          <a:p>
            <a:pPr algn="ctr"/>
            <a:r>
              <a:rPr lang="en-US" i="1" dirty="0" smtClean="0">
                <a:solidFill>
                  <a:srgbClr val="FF0000"/>
                </a:solidFill>
                <a:latin typeface="Cambria" panose="02040503050406030204" pitchFamily="18" charset="0"/>
                <a:ea typeface="Cambria" panose="02040503050406030204" pitchFamily="18" charset="0"/>
              </a:rPr>
              <a:t> </a:t>
            </a:r>
            <a:endParaRPr lang="en-US"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25250"/>
            <a:ext cx="4419600" cy="1446550"/>
          </a:xfrm>
          <a:prstGeom prst="rect">
            <a:avLst/>
          </a:prstGeom>
        </p:spPr>
        <p:txBody>
          <a:bodyPr wrap="square">
            <a:spAutoFit/>
          </a:bodyPr>
          <a:lstStyle/>
          <a:p>
            <a:pPr algn="just"/>
            <a:r>
              <a:rPr lang="en-US" sz="2200" dirty="0" err="1" smtClean="0">
                <a:latin typeface="Cambria" panose="02040503050406030204" pitchFamily="18" charset="0"/>
                <a:ea typeface="Cambria" panose="02040503050406030204" pitchFamily="18" charset="0"/>
              </a:rPr>
              <a:t>Hướng</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phòng học</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là</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hướng </a:t>
            </a:r>
            <a:r>
              <a:rPr lang="vi-VN" sz="2200" dirty="0">
                <a:latin typeface="Cambria" panose="02040503050406030204" pitchFamily="18" charset="0"/>
                <a:ea typeface="Cambria" panose="02040503050406030204" pitchFamily="18" charset="0"/>
              </a:rPr>
              <a:t>đông bắc, </a:t>
            </a:r>
            <a:r>
              <a:rPr lang="en-US" sz="2200" dirty="0" err="1" smtClean="0">
                <a:latin typeface="Cambria" panose="02040503050406030204" pitchFamily="18" charset="0"/>
                <a:ea typeface="Cambria" panose="02040503050406030204" pitchFamily="18" charset="0"/>
              </a:rPr>
              <a:t>học</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sinh</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ngồi</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bên </a:t>
            </a:r>
            <a:r>
              <a:rPr lang="vi-VN" sz="2200" dirty="0">
                <a:latin typeface="Cambria" panose="02040503050406030204" pitchFamily="18" charset="0"/>
                <a:ea typeface="Cambria" panose="02040503050406030204" pitchFamily="18" charset="0"/>
              </a:rPr>
              <a:t>phải phòng học là hướng </a:t>
            </a:r>
            <a:r>
              <a:rPr lang="vi-VN" sz="2200" dirty="0" smtClean="0">
                <a:latin typeface="Cambria" panose="02040503050406030204" pitchFamily="18" charset="0"/>
                <a:ea typeface="Cambria" panose="02040503050406030204" pitchFamily="18" charset="0"/>
              </a:rPr>
              <a:t>đông</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học</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sinh</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ngồi</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bên </a:t>
            </a:r>
            <a:r>
              <a:rPr lang="vi-VN" sz="2200" dirty="0">
                <a:latin typeface="Cambria" panose="02040503050406030204" pitchFamily="18" charset="0"/>
                <a:ea typeface="Cambria" panose="02040503050406030204" pitchFamily="18" charset="0"/>
              </a:rPr>
              <a:t>trái phòng học là hướng bắc… </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việc dùng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la </a:t>
            </a:r>
            <a:r>
              <a:rPr lang="vi-VN" sz="2400" b="1" dirty="0">
                <a:solidFill>
                  <a:srgbClr val="0D30DD"/>
                </a:solidFill>
                <a:latin typeface="Cambria" pitchFamily="18" charset="0"/>
              </a:rPr>
              <a:t>bàn</a:t>
            </a:r>
            <a:endParaRPr lang="en-US" sz="2400" b="1" dirty="0">
              <a:solidFill>
                <a:srgbClr val="0D30DD"/>
              </a:solidFill>
              <a:latin typeface="Cambria" pitchFamily="18" charset="0"/>
            </a:endParaRPr>
          </a:p>
        </p:txBody>
      </p:sp>
      <p:pic>
        <p:nvPicPr>
          <p:cNvPr id="3074"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23732" y="3352800"/>
            <a:ext cx="3096068" cy="3200399"/>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8917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Effect transition="in" filter="randombar(horizontal)">
                                      <p:cBhvr>
                                        <p:cTn id="4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09600" y="1752600"/>
            <a:ext cx="6629399" cy="3581399"/>
          </a:xfrm>
          <a:prstGeom prst="wedgeRoundRectCallout">
            <a:avLst>
              <a:gd name="adj1" fmla="val 48221"/>
              <a:gd name="adj2" fmla="val 646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85800" y="2057400"/>
            <a:ext cx="6553200" cy="3416320"/>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La bàn là phương tiện dùng để xác định phương hướng trong không gian. </a:t>
            </a:r>
            <a:endParaRPr lang="en-US" sz="2400" dirty="0" smtClean="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Để xác định chính xác phương hướng, chúng ta cần đứng thẳng, đặt la bàn cân đối, sau đó xoay la bàn sao cho kim nam châm có đầu sơn đỏ chỉ hướng chính bắc (0 độ). </a:t>
            </a:r>
          </a:p>
          <a:p>
            <a:pPr algn="just"/>
            <a:r>
              <a:rPr lang="vi-VN" sz="2400" dirty="0">
                <a:latin typeface="Cambria" panose="02040503050406030204" pitchFamily="18" charset="0"/>
                <a:ea typeface="Cambria" panose="02040503050406030204" pitchFamily="18" charset="0"/>
              </a:rPr>
              <a:t>- Từ đó tiến hành xác định các hướng cần tìm bằng cách từ từ xoay người và la bàn.</a:t>
            </a:r>
          </a:p>
          <a:p>
            <a:pPr algn="just"/>
            <a:endParaRPr lang="vi-VN" sz="24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5"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a:t>
            </a:r>
            <a:r>
              <a:rPr lang="vi-VN" sz="2400" b="1" dirty="0">
                <a:solidFill>
                  <a:srgbClr val="0D30DD"/>
                </a:solidFill>
                <a:latin typeface="Cambria" pitchFamily="18" charset="0"/>
              </a:rPr>
              <a:t>việc dùng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la bàn</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3306913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370290" y="1601450"/>
            <a:ext cx="35921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endParaRPr lang="en-US" sz="2200" i="1" dirty="0" smtClean="0">
              <a:solidFill>
                <a:srgbClr val="FF0000"/>
              </a:solidFill>
              <a:latin typeface="Cambria" panose="02040503050406030204" pitchFamily="18" charset="0"/>
              <a:ea typeface="Cambria" panose="02040503050406030204" pitchFamily="18" charset="0"/>
            </a:endParaRPr>
          </a:p>
          <a:p>
            <a:pPr algn="ct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n</a:t>
            </a:r>
            <a:r>
              <a:rPr lang="vi-VN" sz="2200" i="1" dirty="0" smtClean="0">
                <a:solidFill>
                  <a:srgbClr val="FF0000"/>
                </a:solidFill>
                <a:latin typeface="Cambria" panose="02040503050406030204" pitchFamily="18" charset="0"/>
                <a:ea typeface="Cambria" panose="02040503050406030204" pitchFamily="18" charset="0"/>
              </a:rPr>
              <a:t>gười </a:t>
            </a:r>
            <a:r>
              <a:rPr lang="vi-VN" sz="2200" i="1" dirty="0">
                <a:solidFill>
                  <a:srgbClr val="FF0000"/>
                </a:solidFill>
                <a:latin typeface="Cambria" panose="02040503050406030204" pitchFamily="18" charset="0"/>
                <a:ea typeface="Cambria" panose="02040503050406030204" pitchFamily="18" charset="0"/>
              </a:rPr>
              <a:t>em đã xác định hướng tây bằng cách </a:t>
            </a:r>
            <a:r>
              <a:rPr lang="vi-VN" sz="2200" i="1" dirty="0" smtClean="0">
                <a:solidFill>
                  <a:srgbClr val="FF0000"/>
                </a:solidFill>
                <a:latin typeface="Cambria" panose="02040503050406030204" pitchFamily="18" charset="0"/>
                <a:ea typeface="Cambria" panose="02040503050406030204" pitchFamily="18" charset="0"/>
              </a:rPr>
              <a:t>nào?</a:t>
            </a:r>
            <a:r>
              <a:rPr lang="en-US" sz="2200" i="1" dirty="0" smtClean="0">
                <a:solidFill>
                  <a:srgbClr val="FF0000"/>
                </a:solidFill>
                <a:latin typeface="Cambria" panose="02040503050406030204" pitchFamily="18" charset="0"/>
                <a:ea typeface="Cambria" panose="02040503050406030204" pitchFamily="18" charset="0"/>
              </a:rPr>
              <a:t> </a:t>
            </a:r>
            <a:endParaRPr lang="en-US"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39895"/>
            <a:ext cx="441960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Người em đã xác định hướng tây bằng cách sờ vào các vật lúc nảy nhận ánh sáng Mặt Trời xem phía nào ấm hơn</a:t>
            </a:r>
            <a:r>
              <a:rPr lang="vi-VN" sz="2300" dirty="0" smtClean="0">
                <a:latin typeface="Cambria" panose="02040503050406030204" pitchFamily="18" charset="0"/>
                <a:ea typeface="Cambria" panose="02040503050406030204" pitchFamily="18" charset="0"/>
              </a:rPr>
              <a:t>.</a:t>
            </a:r>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quan </a:t>
            </a:r>
            <a:r>
              <a:rPr lang="vi-VN" sz="2400" b="1" dirty="0" smtClean="0">
                <a:solidFill>
                  <a:srgbClr val="0D30DD"/>
                </a:solidFill>
                <a:latin typeface="Cambria" pitchFamily="18" charset="0"/>
              </a:rPr>
              <a:t>sát</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hiện tượng tự nhiên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38400" y="3641797"/>
            <a:ext cx="4082055" cy="2853738"/>
          </a:xfrm>
          <a:prstGeom prst="rect">
            <a:avLst/>
          </a:prstGeom>
          <a:noFill/>
          <a:ln>
            <a:solidFill>
              <a:srgbClr val="00FF00"/>
            </a:solidFill>
          </a:ln>
        </p:spPr>
      </p:pic>
    </p:spTree>
    <p:extLst>
      <p:ext uri="{BB962C8B-B14F-4D97-AF65-F5344CB8AC3E}">
        <p14:creationId xmlns:p14="http://schemas.microsoft.com/office/powerpoint/2010/main" val="2872288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46490" y="1443841"/>
            <a:ext cx="3592110" cy="1985159"/>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hình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ảnh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sau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và</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smtClean="0">
                <a:solidFill>
                  <a:srgbClr val="FF0000"/>
                </a:solidFill>
                <a:latin typeface="Cambria" panose="02040503050406030204" pitchFamily="18" charset="0"/>
                <a:ea typeface="Cambria" panose="02040503050406030204" pitchFamily="18" charset="0"/>
              </a:rPr>
              <a:t> 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cho</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biết</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a:solidFill>
                  <a:srgbClr val="FF0000"/>
                </a:solidFill>
                <a:latin typeface="Cambria" panose="02040503050406030204" pitchFamily="18" charset="0"/>
                <a:ea typeface="Cambria" panose="02040503050406030204" pitchFamily="18" charset="0"/>
              </a:rPr>
              <a:t>s</a:t>
            </a:r>
            <a:r>
              <a:rPr lang="vi-VN" sz="2100" i="1" dirty="0" smtClean="0">
                <a:solidFill>
                  <a:srgbClr val="FF0000"/>
                </a:solidFill>
                <a:latin typeface="Cambria" panose="02040503050406030204" pitchFamily="18" charset="0"/>
                <a:ea typeface="Cambria" panose="02040503050406030204" pitchFamily="18" charset="0"/>
              </a:rPr>
              <a:t>au </a:t>
            </a:r>
            <a:r>
              <a:rPr lang="vi-VN" sz="2100" i="1" dirty="0">
                <a:solidFill>
                  <a:srgbClr val="FF0000"/>
                </a:solidFill>
                <a:latin typeface="Cambria" panose="02040503050406030204" pitchFamily="18" charset="0"/>
                <a:ea typeface="Cambria" panose="02040503050406030204" pitchFamily="18" charset="0"/>
              </a:rPr>
              <a:t>khi xác định hướng tây người em làm cách nào để xác định hướng còn lại?</a:t>
            </a:r>
          </a:p>
          <a:p>
            <a:pPr algn="ctr"/>
            <a:r>
              <a:rPr lang="en-US" i="1" dirty="0" smtClean="0">
                <a:solidFill>
                  <a:srgbClr val="FF0000"/>
                </a:solidFill>
                <a:latin typeface="Cambria" panose="02040503050406030204" pitchFamily="18" charset="0"/>
                <a:ea typeface="Cambria" panose="02040503050406030204" pitchFamily="18" charset="0"/>
              </a:rPr>
              <a:t> </a:t>
            </a:r>
            <a:endParaRPr lang="en-US"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39895"/>
            <a:ext cx="441960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Sau </a:t>
            </a:r>
            <a:r>
              <a:rPr lang="vi-VN" sz="2300" dirty="0">
                <a:latin typeface="Cambria" panose="02040503050406030204" pitchFamily="18" charset="0"/>
                <a:ea typeface="Cambria" panose="02040503050406030204" pitchFamily="18" charset="0"/>
              </a:rPr>
              <a:t>khi xác định hướng tây người em xác định hướng bắc (bên phải hướng tây) để xác định hướng còn lại.</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quan </a:t>
            </a:r>
            <a:r>
              <a:rPr lang="vi-VN" sz="2400" b="1" dirty="0" smtClean="0">
                <a:solidFill>
                  <a:srgbClr val="0D30DD"/>
                </a:solidFill>
                <a:latin typeface="Cambria" pitchFamily="18" charset="0"/>
              </a:rPr>
              <a:t>sát</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hiện tượng tự nhiên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38400" y="3641797"/>
            <a:ext cx="4082055" cy="2853738"/>
          </a:xfrm>
          <a:prstGeom prst="rect">
            <a:avLst/>
          </a:prstGeom>
          <a:noFill/>
          <a:ln>
            <a:solidFill>
              <a:srgbClr val="00FF00"/>
            </a:solidFill>
          </a:ln>
        </p:spPr>
      </p:pic>
    </p:spTree>
    <p:extLst>
      <p:ext uri="{BB962C8B-B14F-4D97-AF65-F5344CB8AC3E}">
        <p14:creationId xmlns:p14="http://schemas.microsoft.com/office/powerpoint/2010/main" val="337514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825</Words>
  <Application>Microsoft Office PowerPoint</Application>
  <PresentationFormat>On-screen Show (4:3)</PresentationFormat>
  <Paragraphs>92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THỰC HÀNH XÁC ĐỊNH PHƯƠNG HƯỚNG NGOÀI THỰC TẾ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DELL</cp:lastModifiedBy>
  <cp:revision>111</cp:revision>
  <dcterms:created xsi:type="dcterms:W3CDTF">2016-02-15T14:28:12Z</dcterms:created>
  <dcterms:modified xsi:type="dcterms:W3CDTF">2021-08-10T04:15:01Z</dcterms:modified>
</cp:coreProperties>
</file>