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5" r:id="rId2"/>
    <p:sldId id="336" r:id="rId3"/>
    <p:sldId id="257" r:id="rId4"/>
    <p:sldId id="260" r:id="rId5"/>
    <p:sldId id="320" r:id="rId6"/>
    <p:sldId id="337" r:id="rId7"/>
    <p:sldId id="324" r:id="rId8"/>
    <p:sldId id="325" r:id="rId9"/>
    <p:sldId id="338" r:id="rId10"/>
    <p:sldId id="326" r:id="rId11"/>
    <p:sldId id="327" r:id="rId12"/>
    <p:sldId id="329" r:id="rId13"/>
    <p:sldId id="330" r:id="rId14"/>
    <p:sldId id="331" r:id="rId15"/>
    <p:sldId id="339" r:id="rId16"/>
    <p:sldId id="332" r:id="rId17"/>
    <p:sldId id="340" r:id="rId18"/>
    <p:sldId id="333" r:id="rId19"/>
    <p:sldId id="334" r:id="rId20"/>
    <p:sldId id="30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E604"/>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62" d="100"/>
          <a:sy n="62" d="100"/>
        </p:scale>
        <p:origin x="-8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0205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Sự</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luân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phiên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ngày</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đêm</a:t>
            </a:r>
            <a:endParaRPr lang="en-US" sz="2400" b="1" dirty="0">
              <a:solidFill>
                <a:srgbClr val="CC0000"/>
              </a:solidFill>
              <a:latin typeface="Times New Roman" pitchFamily="18" charset="0"/>
              <a:cs typeface="Times New Roman" pitchFamily="18" charset="0"/>
            </a:endParaRPr>
          </a:p>
        </p:txBody>
      </p:sp>
      <p:sp>
        <p:nvSpPr>
          <p:cNvPr id="28" name="Rounded Rectangular Callout 27"/>
          <p:cNvSpPr/>
          <p:nvPr/>
        </p:nvSpPr>
        <p:spPr>
          <a:xfrm>
            <a:off x="446490" y="2023914"/>
            <a:ext cx="6792509" cy="2395686"/>
          </a:xfrm>
          <a:prstGeom prst="wedgeRoundRectCallout">
            <a:avLst>
              <a:gd name="adj1" fmla="val 47125"/>
              <a:gd name="adj2" fmla="val 10680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32" name="Rectangle 31"/>
          <p:cNvSpPr/>
          <p:nvPr/>
        </p:nvSpPr>
        <p:spPr>
          <a:xfrm>
            <a:off x="533400" y="2127409"/>
            <a:ext cx="6629398" cy="2215991"/>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Do Trái Đất có dạng hình cầu nên Mặt Trời bao giờ cũng chỉ chiếu sáng được một nửa. Nửa được chiếu sáng là ngày, nửa nằm trong bóng tối là đêm. </a:t>
            </a:r>
          </a:p>
          <a:p>
            <a:pPr algn="just"/>
            <a:r>
              <a:rPr lang="vi-VN" sz="2300" dirty="0">
                <a:latin typeface="Cambria" panose="02040503050406030204" pitchFamily="18" charset="0"/>
                <a:ea typeface="Cambria" panose="02040503050406030204" pitchFamily="18" charset="0"/>
              </a:rPr>
              <a:t>- Nhờ có sự vận động tự quay quanh trục của Trái Đất nên ở khắp nơi trên Trái Đất đều lần lượt có ngày và đêm.</a:t>
            </a:r>
          </a:p>
        </p:txBody>
      </p:sp>
    </p:spTree>
    <p:extLst>
      <p:ext uri="{BB962C8B-B14F-4D97-AF65-F5344CB8AC3E}">
        <p14:creationId xmlns:p14="http://schemas.microsoft.com/office/powerpoint/2010/main" val="4139826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Giờ</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Trái</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2" name="AutoShape 3"/>
          <p:cNvSpPr>
            <a:spLocks noChangeArrowheads="1"/>
          </p:cNvSpPr>
          <p:nvPr/>
        </p:nvSpPr>
        <p:spPr bwMode="auto">
          <a:xfrm>
            <a:off x="64008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68866" y="2919948"/>
            <a:ext cx="239813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700" b="1" dirty="0" smtClean="0">
                <a:solidFill>
                  <a:srgbClr val="FF0000"/>
                </a:solidFill>
                <a:latin typeface="Cambria" panose="02040503050406030204" pitchFamily="18" charset="0"/>
                <a:ea typeface="Cambria" panose="02040503050406030204" pitchFamily="18" charset="0"/>
              </a:rPr>
              <a:t>* </a:t>
            </a:r>
            <a:r>
              <a:rPr lang="en-US" sz="1700" b="1" dirty="0" err="1" smtClean="0">
                <a:solidFill>
                  <a:srgbClr val="FF0000"/>
                </a:solidFill>
                <a:latin typeface="Cambria" panose="02040503050406030204" pitchFamily="18" charset="0"/>
                <a:ea typeface="Cambria" panose="02040503050406030204" pitchFamily="18" charset="0"/>
              </a:rPr>
              <a:t>Nhóm</a:t>
            </a:r>
            <a:r>
              <a:rPr lang="en-US" sz="1700" b="1" dirty="0" smtClean="0">
                <a:solidFill>
                  <a:srgbClr val="FF0000"/>
                </a:solidFill>
                <a:latin typeface="Cambria" panose="02040503050406030204" pitchFamily="18" charset="0"/>
                <a:ea typeface="Cambria" panose="02040503050406030204" pitchFamily="18" charset="0"/>
              </a:rPr>
              <a:t> </a:t>
            </a:r>
            <a:r>
              <a:rPr lang="en-US" sz="1700" b="1" dirty="0">
                <a:solidFill>
                  <a:srgbClr val="FF0000"/>
                </a:solidFill>
                <a:latin typeface="Cambria" panose="02040503050406030204" pitchFamily="18" charset="0"/>
                <a:ea typeface="Cambria" panose="02040503050406030204" pitchFamily="18" charset="0"/>
              </a:rPr>
              <a:t>1, 2, 3, 4</a:t>
            </a:r>
            <a:r>
              <a:rPr lang="en-US" sz="17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Quan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sát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hình</a:t>
            </a:r>
            <a:r>
              <a:rPr lang="en-US" sz="1700" i="1" dirty="0" smtClean="0">
                <a:solidFill>
                  <a:srgbClr val="FF0000"/>
                </a:solidFill>
                <a:latin typeface="Cambria" panose="02040503050406030204" pitchFamily="18" charset="0"/>
                <a:ea typeface="Cambria" panose="02040503050406030204" pitchFamily="18" charset="0"/>
              </a:rPr>
              <a:t> 6.4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thông</a:t>
            </a:r>
            <a:r>
              <a:rPr lang="en-US" sz="1700" i="1" dirty="0" smtClean="0">
                <a:solidFill>
                  <a:srgbClr val="FF0000"/>
                </a:solidFill>
                <a:latin typeface="Cambria" panose="02040503050406030204" pitchFamily="18" charset="0"/>
                <a:ea typeface="Cambria" panose="02040503050406030204" pitchFamily="18" charset="0"/>
              </a:rPr>
              <a:t> tin </a:t>
            </a:r>
            <a:r>
              <a:rPr lang="en-US" sz="1700" i="1" dirty="0" err="1" smtClean="0">
                <a:solidFill>
                  <a:srgbClr val="FF0000"/>
                </a:solidFill>
                <a:latin typeface="Cambria" panose="02040503050406030204" pitchFamily="18" charset="0"/>
                <a:ea typeface="Cambria" panose="02040503050406030204" pitchFamily="18" charset="0"/>
              </a:rPr>
              <a:t>trong</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bài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cho</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a:t>
            </a:r>
            <a:endParaRPr lang="en-US" sz="1700" i="1" dirty="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1. </a:t>
            </a:r>
            <a:r>
              <a:rPr lang="en-US" sz="1700" i="1" dirty="0" err="1" smtClean="0">
                <a:solidFill>
                  <a:srgbClr val="002060"/>
                </a:solidFill>
                <a:latin typeface="Cambria" panose="02040503050406030204" pitchFamily="18" charset="0"/>
                <a:ea typeface="Cambria" panose="02040503050406030204" pitchFamily="18" charset="0"/>
              </a:rPr>
              <a:t>Giờ</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khu</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vực</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giờ</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quốc</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tế</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là</a:t>
            </a:r>
            <a:r>
              <a:rPr lang="en-US" sz="1700" i="1" dirty="0" smtClean="0">
                <a:solidFill>
                  <a:srgbClr val="002060"/>
                </a:solidFill>
                <a:latin typeface="Cambria" panose="02040503050406030204" pitchFamily="18" charset="0"/>
                <a:ea typeface="Cambria" panose="02040503050406030204" pitchFamily="18" charset="0"/>
              </a:rPr>
              <a:t> </a:t>
            </a:r>
            <a:r>
              <a:rPr lang="en-US" sz="1700" i="1" dirty="0" err="1" smtClean="0">
                <a:solidFill>
                  <a:srgbClr val="002060"/>
                </a:solidFill>
                <a:latin typeface="Cambria" panose="02040503050406030204" pitchFamily="18" charset="0"/>
                <a:ea typeface="Cambria" panose="02040503050406030204" pitchFamily="18" charset="0"/>
              </a:rPr>
              <a:t>gì</a:t>
            </a:r>
            <a:r>
              <a:rPr lang="en-US" sz="1700" i="1" dirty="0" smtClean="0">
                <a:solidFill>
                  <a:srgbClr val="002060"/>
                </a:solidFill>
                <a:latin typeface="Cambria" panose="02040503050406030204" pitchFamily="18" charset="0"/>
                <a:ea typeface="Cambria" panose="02040503050406030204" pitchFamily="18" charset="0"/>
              </a:rPr>
              <a:t>? </a:t>
            </a:r>
            <a:endParaRPr lang="vi-VN" sz="1700" i="1" dirty="0">
              <a:solidFill>
                <a:srgbClr val="00206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2.</a:t>
            </a:r>
            <a:r>
              <a:rPr lang="vi-VN" sz="1700" i="1" dirty="0" smtClean="0">
                <a:solidFill>
                  <a:srgbClr val="002060"/>
                </a:solidFill>
                <a:latin typeface="Cambria" panose="02040503050406030204" pitchFamily="18" charset="0"/>
                <a:ea typeface="Cambria" panose="02040503050406030204" pitchFamily="18" charset="0"/>
              </a:rPr>
              <a:t> </a:t>
            </a:r>
            <a:r>
              <a:rPr lang="vi-VN" sz="1700" i="1" dirty="0">
                <a:solidFill>
                  <a:srgbClr val="002060"/>
                </a:solidFill>
                <a:latin typeface="Cambria" panose="02040503050406030204" pitchFamily="18" charset="0"/>
                <a:ea typeface="Cambria" panose="02040503050406030204" pitchFamily="18" charset="0"/>
              </a:rPr>
              <a:t>Việt Nam thuộc múi giờ thứ mấy</a:t>
            </a:r>
            <a:r>
              <a:rPr lang="vi-VN" sz="1700" i="1" dirty="0" smtClean="0">
                <a:solidFill>
                  <a:srgbClr val="002060"/>
                </a:solidFill>
                <a:latin typeface="Cambria" panose="02040503050406030204" pitchFamily="18" charset="0"/>
                <a:ea typeface="Cambria" panose="02040503050406030204" pitchFamily="18" charset="0"/>
              </a:rPr>
              <a:t>?</a:t>
            </a:r>
            <a:r>
              <a:rPr lang="en-US" sz="1700" i="1" dirty="0" smtClean="0">
                <a:solidFill>
                  <a:srgbClr val="002060"/>
                </a:solidFill>
                <a:latin typeface="Cambria" panose="02040503050406030204" pitchFamily="18" charset="0"/>
                <a:ea typeface="Cambria" panose="02040503050406030204" pitchFamily="18" charset="0"/>
              </a:rPr>
              <a:t> </a:t>
            </a:r>
            <a:r>
              <a:rPr lang="vi-VN" sz="1700" i="1" dirty="0" smtClean="0">
                <a:solidFill>
                  <a:srgbClr val="002060"/>
                </a:solidFill>
                <a:latin typeface="Cambria" panose="02040503050406030204" pitchFamily="18" charset="0"/>
                <a:ea typeface="Cambria" panose="02040503050406030204" pitchFamily="18" charset="0"/>
              </a:rPr>
              <a:t>Múi </a:t>
            </a:r>
            <a:r>
              <a:rPr lang="vi-VN" sz="1700" i="1" dirty="0">
                <a:solidFill>
                  <a:srgbClr val="002060"/>
                </a:solidFill>
                <a:latin typeface="Cambria" panose="02040503050406030204" pitchFamily="18" charset="0"/>
                <a:ea typeface="Cambria" panose="02040503050406030204" pitchFamily="18" charset="0"/>
              </a:rPr>
              <a:t>giờ nước ta muộn hay sớm hơn so với giờ </a:t>
            </a:r>
            <a:r>
              <a:rPr lang="vi-VN" sz="1700" i="1" dirty="0" smtClean="0">
                <a:solidFill>
                  <a:srgbClr val="002060"/>
                </a:solidFill>
                <a:latin typeface="Cambria" panose="02040503050406030204" pitchFamily="18" charset="0"/>
                <a:ea typeface="Cambria" panose="02040503050406030204" pitchFamily="18" charset="0"/>
              </a:rPr>
              <a:t>GMT?</a:t>
            </a:r>
            <a:r>
              <a:rPr lang="en-US" sz="1700" i="1" dirty="0">
                <a:solidFill>
                  <a:srgbClr val="002060"/>
                </a:solidFill>
                <a:latin typeface="Cambria" panose="02040503050406030204" pitchFamily="18" charset="0"/>
                <a:ea typeface="Cambria" panose="02040503050406030204" pitchFamily="18" charset="0"/>
              </a:rPr>
              <a:t> </a:t>
            </a:r>
            <a:r>
              <a:rPr lang="vi-VN" sz="1700" i="1" dirty="0" smtClean="0">
                <a:solidFill>
                  <a:srgbClr val="002060"/>
                </a:solidFill>
                <a:latin typeface="Cambria" panose="02040503050406030204" pitchFamily="18" charset="0"/>
                <a:ea typeface="Cambria" panose="02040503050406030204" pitchFamily="18" charset="0"/>
              </a:rPr>
              <a:t>Muộn </a:t>
            </a:r>
            <a:r>
              <a:rPr lang="vi-VN" sz="1700" i="1" dirty="0">
                <a:solidFill>
                  <a:srgbClr val="002060"/>
                </a:solidFill>
                <a:latin typeface="Cambria" panose="02040503050406030204" pitchFamily="18" charset="0"/>
                <a:ea typeface="Cambria" panose="02040503050406030204" pitchFamily="18" charset="0"/>
              </a:rPr>
              <a:t>hay sớm hơn mấy giờ? </a:t>
            </a:r>
            <a:endParaRPr lang="en-US" sz="1700" i="1" dirty="0" smtClean="0">
              <a:solidFill>
                <a:srgbClr val="00206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3. </a:t>
            </a:r>
            <a:r>
              <a:rPr lang="vi-VN" sz="1700" i="1" dirty="0" smtClean="0">
                <a:solidFill>
                  <a:srgbClr val="002060"/>
                </a:solidFill>
                <a:latin typeface="Cambria" panose="02040503050406030204" pitchFamily="18" charset="0"/>
                <a:ea typeface="Cambria" panose="02040503050406030204" pitchFamily="18" charset="0"/>
              </a:rPr>
              <a:t>Khi </a:t>
            </a:r>
            <a:r>
              <a:rPr lang="vi-VN" sz="1700" i="1" dirty="0">
                <a:solidFill>
                  <a:srgbClr val="002060"/>
                </a:solidFill>
                <a:latin typeface="Cambria" panose="02040503050406030204" pitchFamily="18" charset="0"/>
                <a:ea typeface="Cambria" panose="02040503050406030204" pitchFamily="18" charset="0"/>
              </a:rPr>
              <a:t>giờ GMT là 12 giờ thì nước ta là mấy giờ?</a:t>
            </a: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77000" y="2895600"/>
            <a:ext cx="2438400" cy="3754874"/>
          </a:xfrm>
          <a:prstGeom prst="rect">
            <a:avLst/>
          </a:prstGeom>
        </p:spPr>
        <p:txBody>
          <a:bodyPr wrap="square">
            <a:spAutoFit/>
          </a:bodyPr>
          <a:lstStyle/>
          <a:p>
            <a:pPr algn="ctr"/>
            <a:r>
              <a:rPr lang="en-US" sz="1700" b="1" dirty="0" smtClean="0">
                <a:solidFill>
                  <a:srgbClr val="FF0000"/>
                </a:solidFill>
                <a:latin typeface="Cambria" panose="02040503050406030204" pitchFamily="18" charset="0"/>
                <a:ea typeface="Cambria" panose="02040503050406030204" pitchFamily="18" charset="0"/>
              </a:rPr>
              <a:t>* </a:t>
            </a:r>
            <a:r>
              <a:rPr lang="en-US" sz="1700" b="1" dirty="0" err="1" smtClean="0">
                <a:solidFill>
                  <a:srgbClr val="FF0000"/>
                </a:solidFill>
                <a:latin typeface="Cambria" panose="02040503050406030204" pitchFamily="18" charset="0"/>
                <a:ea typeface="Cambria" panose="02040503050406030204" pitchFamily="18" charset="0"/>
              </a:rPr>
              <a:t>Nhóm</a:t>
            </a:r>
            <a:r>
              <a:rPr lang="en-US" sz="1700" b="1" dirty="0" smtClean="0">
                <a:solidFill>
                  <a:srgbClr val="FF0000"/>
                </a:solidFill>
                <a:latin typeface="Cambria" panose="02040503050406030204" pitchFamily="18" charset="0"/>
                <a:ea typeface="Cambria" panose="02040503050406030204" pitchFamily="18" charset="0"/>
              </a:rPr>
              <a:t> </a:t>
            </a:r>
            <a:r>
              <a:rPr lang="en-US" sz="1700" b="1" dirty="0">
                <a:solidFill>
                  <a:srgbClr val="FF0000"/>
                </a:solidFill>
                <a:latin typeface="Cambria" panose="02040503050406030204" pitchFamily="18" charset="0"/>
                <a:ea typeface="Cambria" panose="02040503050406030204" pitchFamily="18" charset="0"/>
              </a:rPr>
              <a:t>5, 6, 7, </a:t>
            </a:r>
            <a:r>
              <a:rPr lang="en-US" sz="1700" b="1" dirty="0" smtClean="0">
                <a:solidFill>
                  <a:srgbClr val="FF0000"/>
                </a:solidFill>
                <a:latin typeface="Cambria" panose="02040503050406030204" pitchFamily="18" charset="0"/>
                <a:ea typeface="Cambria" panose="02040503050406030204" pitchFamily="18" charset="0"/>
              </a:rPr>
              <a:t>8:</a:t>
            </a:r>
          </a:p>
          <a:p>
            <a:pPr algn="just"/>
            <a:r>
              <a:rPr lang="en-US" sz="1700" b="1" dirty="0" smtClean="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smtClean="0">
                <a:solidFill>
                  <a:srgbClr val="FF0000"/>
                </a:solidFill>
                <a:latin typeface="Cambria" panose="02040503050406030204" pitchFamily="18" charset="0"/>
                <a:ea typeface="Cambria" panose="02040503050406030204" pitchFamily="18" charset="0"/>
              </a:rPr>
              <a:t>6.4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thông</a:t>
            </a:r>
            <a:r>
              <a:rPr lang="en-US" sz="1700" i="1" dirty="0">
                <a:solidFill>
                  <a:srgbClr val="FF0000"/>
                </a:solidFill>
                <a:latin typeface="Cambria" panose="02040503050406030204" pitchFamily="18" charset="0"/>
                <a:ea typeface="Cambria" panose="02040503050406030204" pitchFamily="18" charset="0"/>
              </a:rPr>
              <a:t> tin </a:t>
            </a:r>
            <a:r>
              <a:rPr lang="en-US" sz="1700" i="1" dirty="0" err="1">
                <a:solidFill>
                  <a:srgbClr val="FF0000"/>
                </a:solidFill>
                <a:latin typeface="Cambria" panose="02040503050406030204" pitchFamily="18" charset="0"/>
                <a:ea typeface="Cambria" panose="02040503050406030204" pitchFamily="18" charset="0"/>
              </a:rPr>
              <a:t>trong</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bài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a:solidFill>
                  <a:srgbClr val="FF0000"/>
                </a:solidFill>
                <a:latin typeface="Cambria" panose="02040503050406030204" pitchFamily="18" charset="0"/>
                <a:ea typeface="Cambria" panose="02040503050406030204" pitchFamily="18" charset="0"/>
              </a:rPr>
              <a:t>: </a:t>
            </a:r>
            <a:endParaRPr lang="en-US" sz="1700" b="1" dirty="0">
              <a:solidFill>
                <a:srgbClr val="FF000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1. </a:t>
            </a:r>
            <a:r>
              <a:rPr lang="vi-VN" sz="1700" i="1" dirty="0" smtClean="0">
                <a:solidFill>
                  <a:srgbClr val="002060"/>
                </a:solidFill>
                <a:latin typeface="Cambria" panose="02040503050406030204" pitchFamily="18" charset="0"/>
                <a:ea typeface="Cambria" panose="02040503050406030204" pitchFamily="18" charset="0"/>
              </a:rPr>
              <a:t>Xác </a:t>
            </a:r>
            <a:r>
              <a:rPr lang="vi-VN" sz="1700" i="1" dirty="0">
                <a:solidFill>
                  <a:srgbClr val="002060"/>
                </a:solidFill>
                <a:latin typeface="Cambria" panose="02040503050406030204" pitchFamily="18" charset="0"/>
                <a:ea typeface="Cambria" panose="02040503050406030204" pitchFamily="18" charset="0"/>
              </a:rPr>
              <a:t>định múi giờ của các thành phố Hà Nội, Oa-sinh-tơn, Mát-xcơ-va và Tô-ki-ô. </a:t>
            </a:r>
            <a:endParaRPr lang="en-US" sz="1700" i="1" dirty="0" smtClean="0">
              <a:solidFill>
                <a:srgbClr val="00206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2. </a:t>
            </a:r>
            <a:r>
              <a:rPr lang="vi-VN" sz="1700" i="1" dirty="0" smtClean="0">
                <a:solidFill>
                  <a:srgbClr val="002060"/>
                </a:solidFill>
                <a:latin typeface="Cambria" panose="02040503050406030204" pitchFamily="18" charset="0"/>
                <a:ea typeface="Cambria" panose="02040503050406030204" pitchFamily="18" charset="0"/>
              </a:rPr>
              <a:t>Múi </a:t>
            </a:r>
            <a:r>
              <a:rPr lang="vi-VN" sz="1700" i="1" dirty="0">
                <a:solidFill>
                  <a:srgbClr val="002060"/>
                </a:solidFill>
                <a:latin typeface="Cambria" panose="02040503050406030204" pitchFamily="18" charset="0"/>
                <a:ea typeface="Cambria" panose="02040503050406030204" pitchFamily="18" charset="0"/>
              </a:rPr>
              <a:t>giờ ở Oa-sinh-tơn muộn hay sớm hơn so với giờ GMT? Muộn hay sớm hơn mấy giờ? </a:t>
            </a:r>
            <a:endParaRPr lang="en-US" sz="1700" i="1" dirty="0" smtClean="0">
              <a:solidFill>
                <a:srgbClr val="002060"/>
              </a:solidFill>
              <a:latin typeface="Cambria" panose="02040503050406030204" pitchFamily="18" charset="0"/>
              <a:ea typeface="Cambria" panose="02040503050406030204" pitchFamily="18" charset="0"/>
            </a:endParaRPr>
          </a:p>
          <a:p>
            <a:pPr algn="just"/>
            <a:r>
              <a:rPr lang="en-US" sz="1700" i="1" dirty="0" smtClean="0">
                <a:solidFill>
                  <a:srgbClr val="002060"/>
                </a:solidFill>
                <a:latin typeface="Cambria" panose="02040503050406030204" pitchFamily="18" charset="0"/>
                <a:ea typeface="Cambria" panose="02040503050406030204" pitchFamily="18" charset="0"/>
              </a:rPr>
              <a:t>3. </a:t>
            </a:r>
            <a:r>
              <a:rPr lang="vi-VN" sz="1700" i="1" dirty="0" smtClean="0">
                <a:solidFill>
                  <a:srgbClr val="002060"/>
                </a:solidFill>
                <a:latin typeface="Cambria" panose="02040503050406030204" pitchFamily="18" charset="0"/>
                <a:ea typeface="Cambria" panose="02040503050406030204" pitchFamily="18" charset="0"/>
              </a:rPr>
              <a:t>Khi </a:t>
            </a:r>
            <a:r>
              <a:rPr lang="vi-VN" sz="1700" i="1" dirty="0">
                <a:solidFill>
                  <a:srgbClr val="002060"/>
                </a:solidFill>
                <a:latin typeface="Cambria" panose="02040503050406030204" pitchFamily="18" charset="0"/>
                <a:ea typeface="Cambria" panose="02040503050406030204" pitchFamily="18" charset="0"/>
              </a:rPr>
              <a:t>giờ  GMT là 12 giờ thì Oa-sinh-tơn là mấy </a:t>
            </a:r>
            <a:r>
              <a:rPr lang="vi-VN" sz="1700" i="1" dirty="0" smtClean="0">
                <a:solidFill>
                  <a:srgbClr val="002060"/>
                </a:solidFill>
                <a:latin typeface="Cambria" panose="02040503050406030204" pitchFamily="18" charset="0"/>
                <a:ea typeface="Cambria" panose="02040503050406030204" pitchFamily="18" charset="0"/>
              </a:rPr>
              <a:t>giờ?</a:t>
            </a:r>
            <a:endParaRPr lang="vi-VN" sz="1700" i="1" dirty="0">
              <a:solidFill>
                <a:srgbClr val="002060"/>
              </a:solidFill>
              <a:latin typeface="Cambria" panose="02040503050406030204" pitchFamily="18" charset="0"/>
              <a:ea typeface="Cambria" panose="02040503050406030204" pitchFamily="18" charset="0"/>
            </a:endParaRP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3816558"/>
            <a:ext cx="3453498" cy="2660442"/>
          </a:xfrm>
          <a:prstGeom prst="rect">
            <a:avLst/>
          </a:prstGeom>
          <a:noFill/>
          <a:ln w="9525">
            <a:solidFill>
              <a:srgbClr val="65E604"/>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395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randombar(horizontal)">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cxnSp>
        <p:nvCxnSpPr>
          <p:cNvPr id="34" name="Straight Connector 33"/>
          <p:cNvCxnSpPr/>
          <p:nvPr/>
        </p:nvCxnSpPr>
        <p:spPr>
          <a:xfrm flipH="1">
            <a:off x="1628084" y="2362200"/>
            <a:ext cx="20780" cy="365760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406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1</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2</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3</a:t>
              </a: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 </a:t>
              </a:r>
              <a:r>
                <a:rPr lang="en-US" altLang="en-US" sz="20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4</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274623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547753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4151525"/>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958173"/>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257770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61712" y="529087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95880" y="5083314"/>
            <a:ext cx="6243320" cy="707886"/>
          </a:xfrm>
          <a:prstGeom prst="rect">
            <a:avLst/>
          </a:prstGeom>
          <a:solidFill>
            <a:schemeClr val="accent5">
              <a:lumMod val="20000"/>
              <a:lumOff val="80000"/>
            </a:schemeClr>
          </a:solidFill>
        </p:spPr>
        <p:txBody>
          <a:bodyPr wrap="square" rtlCol="0">
            <a:spAutoFit/>
          </a:bodyPr>
          <a:lstStyle/>
          <a:p>
            <a:r>
              <a:rPr lang="vi-VN" sz="2000" dirty="0">
                <a:latin typeface="Cambria" panose="02040503050406030204" pitchFamily="18" charset="0"/>
                <a:ea typeface="Cambria" panose="02040503050406030204" pitchFamily="18" charset="0"/>
              </a:rPr>
              <a:t>Khi giờ GMT là 12 giờ thì </a:t>
            </a:r>
            <a:r>
              <a:rPr lang="en-US" sz="2000" dirty="0" err="1" smtClean="0">
                <a:latin typeface="Cambria" panose="02040503050406030204" pitchFamily="18" charset="0"/>
                <a:ea typeface="Cambria" panose="02040503050406030204" pitchFamily="18" charset="0"/>
              </a:rPr>
              <a:t>giờ</a:t>
            </a:r>
            <a:r>
              <a:rPr lang="en-US" sz="2000" dirty="0" smtClean="0">
                <a:latin typeface="Cambria" panose="02040503050406030204" pitchFamily="18" charset="0"/>
                <a:ea typeface="Cambria" panose="02040503050406030204" pitchFamily="18" charset="0"/>
              </a:rPr>
              <a:t> ở </a:t>
            </a:r>
            <a:r>
              <a:rPr lang="vi-VN" sz="2000" dirty="0" smtClean="0">
                <a:latin typeface="Cambria" panose="02040503050406030204" pitchFamily="18" charset="0"/>
                <a:ea typeface="Cambria" panose="02040503050406030204" pitchFamily="18" charset="0"/>
              </a:rPr>
              <a:t>nước </a:t>
            </a:r>
            <a:r>
              <a:rPr lang="vi-VN" sz="2000" dirty="0">
                <a:latin typeface="Cambria" panose="02040503050406030204" pitchFamily="18" charset="0"/>
                <a:ea typeface="Cambria" panose="02040503050406030204" pitchFamily="18" charset="0"/>
              </a:rPr>
              <a:t>ta là 12 giờ + 7 giờ </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sớm</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hơn</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GMT </a:t>
            </a:r>
            <a:r>
              <a:rPr lang="en-US" sz="2000" dirty="0" smtClean="0">
                <a:latin typeface="Cambria" panose="02040503050406030204" pitchFamily="18" charset="0"/>
                <a:ea typeface="Cambria" panose="02040503050406030204" pitchFamily="18" charset="0"/>
              </a:rPr>
              <a:t>7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19 giờ.</a:t>
            </a:r>
            <a:endParaRPr lang="en-US" sz="2000" dirty="0">
              <a:effectLst/>
              <a:latin typeface="Cambria" panose="02040503050406030204" pitchFamily="18" charset="0"/>
              <a:ea typeface="Cambria" panose="02040503050406030204" pitchFamily="18" charset="0"/>
            </a:endParaRPr>
          </a:p>
        </p:txBody>
      </p:sp>
      <p:sp>
        <p:nvSpPr>
          <p:cNvPr id="48" name="TextBox 47"/>
          <p:cNvSpPr txBox="1"/>
          <p:nvPr/>
        </p:nvSpPr>
        <p:spPr>
          <a:xfrm>
            <a:off x="2514600" y="1959114"/>
            <a:ext cx="6324600" cy="1631216"/>
          </a:xfrm>
          <a:prstGeom prst="rect">
            <a:avLst/>
          </a:prstGeom>
          <a:solidFill>
            <a:schemeClr val="accent3">
              <a:lumMod val="20000"/>
              <a:lumOff val="80000"/>
            </a:schemeClr>
          </a:solidFill>
        </p:spPr>
        <p:txBody>
          <a:bodyPr wrap="square" rtlCol="0">
            <a:spAutoFit/>
          </a:bodyPr>
          <a:lstStyle/>
          <a:p>
            <a:pPr algn="just"/>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Người</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ta </a:t>
            </a:r>
            <a:r>
              <a:rPr lang="vi-VN" sz="2000" dirty="0">
                <a:latin typeface="Cambria" panose="02040503050406030204" pitchFamily="18" charset="0"/>
                <a:ea typeface="Cambria" panose="02040503050406030204" pitchFamily="18" charset="0"/>
              </a:rPr>
              <a:t>quy định giờ thống nhất cho từng khu vực. Giờ đó được gọi là giờ khu vực. </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cs typeface="Times New Roman" panose="02020603050405020304" pitchFamily="18" charset="0"/>
                <a:sym typeface="+mn-ea"/>
              </a:rPr>
              <a:t>- </a:t>
            </a:r>
            <a:r>
              <a:rPr lang="vi-VN" sz="2000" dirty="0">
                <a:latin typeface="Cambria" panose="02040503050406030204" pitchFamily="18" charset="0"/>
                <a:ea typeface="Cambria" panose="02040503050406030204" pitchFamily="18" charset="0"/>
                <a:cs typeface="Times New Roman" panose="02020603050405020304" pitchFamily="18" charset="0"/>
                <a:sym typeface="+mn-ea"/>
              </a:rPr>
              <a:t>Giờ được tính theo múi giờ </a:t>
            </a:r>
            <a:r>
              <a:rPr lang="vi-VN" sz="2000" dirty="0" smtClean="0">
                <a:latin typeface="Cambria" panose="02040503050406030204" pitchFamily="18" charset="0"/>
                <a:ea typeface="Cambria" panose="02040503050406030204" pitchFamily="18" charset="0"/>
                <a:cs typeface="Times New Roman" panose="02020603050405020304" pitchFamily="18" charset="0"/>
                <a:sym typeface="+mn-ea"/>
              </a:rPr>
              <a:t>gốc</a:t>
            </a:r>
            <a:r>
              <a:rPr lang="en-US" sz="2000" dirty="0" smtClean="0">
                <a:latin typeface="Cambria" panose="02040503050406030204" pitchFamily="18" charset="0"/>
                <a:ea typeface="Cambria" panose="02040503050406030204" pitchFamily="18" charset="0"/>
                <a:cs typeface="Times New Roman" panose="02020603050405020304" pitchFamily="18" charset="0"/>
                <a:sym typeface="+mn-ea"/>
              </a:rPr>
              <a:t> (</a:t>
            </a:r>
            <a:r>
              <a:rPr lang="en-US" sz="2000" dirty="0" err="1" smtClean="0">
                <a:latin typeface="Cambria" panose="02040503050406030204" pitchFamily="18" charset="0"/>
                <a:ea typeface="Cambria" panose="02040503050406030204" pitchFamily="18" charset="0"/>
                <a:cs typeface="Times New Roman" panose="02020603050405020304" pitchFamily="18" charset="0"/>
                <a:sym typeface="+mn-ea"/>
              </a:rPr>
              <a:t>múi</a:t>
            </a:r>
            <a:r>
              <a:rPr lang="en-US" sz="2000" dirty="0" smtClean="0">
                <a:latin typeface="Cambria" panose="02040503050406030204" pitchFamily="18" charset="0"/>
                <a:ea typeface="Cambria" panose="02040503050406030204" pitchFamily="18" charset="0"/>
                <a:cs typeface="Times New Roman" panose="02020603050405020304" pitchFamily="18" charset="0"/>
                <a:sym typeface="+mn-ea"/>
              </a:rPr>
              <a:t> 0)</a:t>
            </a:r>
            <a:r>
              <a:rPr lang="vi-VN" sz="2000" dirty="0" smtClean="0">
                <a:latin typeface="Cambria" panose="02040503050406030204" pitchFamily="18" charset="0"/>
                <a:ea typeface="Cambria" panose="02040503050406030204" pitchFamily="18" charset="0"/>
                <a:cs typeface="Times New Roman" panose="02020603050405020304" pitchFamily="18" charset="0"/>
                <a:sym typeface="+mn-ea"/>
              </a:rPr>
              <a:t> </a:t>
            </a:r>
            <a:r>
              <a:rPr lang="vi-VN" sz="2000" dirty="0">
                <a:latin typeface="Cambria" panose="02040503050406030204" pitchFamily="18" charset="0"/>
                <a:ea typeface="Cambria" panose="02040503050406030204" pitchFamily="18" charset="0"/>
                <a:cs typeface="Times New Roman" panose="02020603050405020304" pitchFamily="18" charset="0"/>
                <a:sym typeface="+mn-ea"/>
              </a:rPr>
              <a:t>làm giờ giao dịch chung trên thế giới gọi là giờ quốc tế, viết tắt là giờ GMT.</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37879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Việt Nam thuộc múi giờ thứ 7. Múi giờ nước ta sớm hơn so với giờ GMT và sớm hơn 7 giờ. </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27"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8"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Giờ</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Trái</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926113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randombar(horizontal)">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7" dur="500"/>
                                        <p:tgtEl>
                                          <p:spTgt spid="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cxnSp>
        <p:nvCxnSpPr>
          <p:cNvPr id="34" name="Straight Connector 33"/>
          <p:cNvCxnSpPr/>
          <p:nvPr/>
        </p:nvCxnSpPr>
        <p:spPr>
          <a:xfrm flipH="1">
            <a:off x="1628084" y="2362200"/>
            <a:ext cx="20780" cy="365760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4356" y="3406493"/>
            <a:ext cx="1376577" cy="1376577"/>
            <a:chOff x="5057949" y="2413809"/>
            <a:chExt cx="1835436" cy="1835436"/>
          </a:xfrm>
          <a:solidFill>
            <a:schemeClr val="accent5">
              <a:lumMod val="40000"/>
              <a:lumOff val="60000"/>
            </a:schemeClr>
          </a:solidFill>
        </p:grpSpPr>
        <p:sp>
          <p:nvSpPr>
            <p:cNvPr id="36" name="Oval 35"/>
            <p:cNvSpPr/>
            <p:nvPr/>
          </p:nvSpPr>
          <p:spPr>
            <a:xfrm>
              <a:off x="5057949" y="2413809"/>
              <a:ext cx="1835436" cy="1835436"/>
            </a:xfrm>
            <a:prstGeom prst="ellipse">
              <a:avLst/>
            </a:prstGeom>
          </p:spPr>
          <p:style>
            <a:lnRef idx="3">
              <a:schemeClr val="lt1"/>
            </a:lnRef>
            <a:fillRef idx="1">
              <a:schemeClr val="accent5"/>
            </a:fillRef>
            <a:effectRef idx="1">
              <a:schemeClr val="accent5"/>
            </a:effectRef>
            <a:fontRef idx="minor">
              <a:schemeClr val="lt1"/>
            </a:fontRef>
          </p:style>
        </p:sp>
        <p:sp>
          <p:nvSpPr>
            <p:cNvPr id="37" name="Oval 4"/>
            <p:cNvSpPr/>
            <p:nvPr/>
          </p:nvSpPr>
          <p:spPr>
            <a:xfrm>
              <a:off x="5326743" y="2682602"/>
              <a:ext cx="1297848" cy="129785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8572" tIns="8572" rIns="8572" bIns="8572" numCol="1" spcCol="1270" anchor="ctr" anchorCtr="0">
              <a:noAutofit/>
            </a:bodyPr>
            <a:lstStyle/>
            <a:p>
              <a:pPr lvl="0" algn="ctr" defTabSz="800100">
                <a:lnSpc>
                  <a:spcPct val="100000"/>
                </a:lnSpc>
                <a:spcBef>
                  <a:spcPct val="0"/>
                </a:spcBef>
                <a:spcAft>
                  <a:spcPct val="35000"/>
                </a:spcAft>
              </a:pPr>
              <a:r>
                <a:rPr lang="en-US" altLang="vi-VN" sz="2000" b="1" kern="1200"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NHÓM</a:t>
              </a:r>
            </a:p>
            <a:p>
              <a:pPr lvl="0" algn="ctr" defTabSz="800100">
                <a:lnSpc>
                  <a:spcPct val="100000"/>
                </a:lnSpc>
                <a:spcBef>
                  <a:spcPct val="0"/>
                </a:spcBef>
                <a:spcAft>
                  <a:spcPct val="35000"/>
                </a:spcAft>
              </a:pPr>
              <a:r>
                <a:rPr lang="en-US" altLang="en-US" sz="2000" b="1" dirty="0" smtClean="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5, 6, 7, 8</a:t>
              </a:r>
              <a:endParaRPr lang="vi-VN" altLang="en-US" sz="2000" b="1" kern="120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cxnSp>
        <p:nvCxnSpPr>
          <p:cNvPr id="38" name="Straight Connector 37"/>
          <p:cNvCxnSpPr/>
          <p:nvPr/>
        </p:nvCxnSpPr>
        <p:spPr>
          <a:xfrm>
            <a:off x="1676400" y="2746236"/>
            <a:ext cx="851652" cy="289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38300" y="5477539"/>
            <a:ext cx="952500" cy="31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76400" y="4151525"/>
            <a:ext cx="851652" cy="119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61712" y="3958173"/>
            <a:ext cx="48403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2</a:t>
            </a:r>
            <a:endParaRPr lang="en-US" sz="2000" b="1" dirty="0">
              <a:latin typeface="Times New Roman" panose="02020603050405020304" pitchFamily="18" charset="0"/>
              <a:cs typeface="Times New Roman" panose="02020603050405020304" pitchFamily="18" charset="0"/>
            </a:endParaRPr>
          </a:p>
        </p:txBody>
      </p:sp>
      <p:sp>
        <p:nvSpPr>
          <p:cNvPr id="42" name="Rectangle 41"/>
          <p:cNvSpPr/>
          <p:nvPr/>
        </p:nvSpPr>
        <p:spPr>
          <a:xfrm>
            <a:off x="1828801" y="2577709"/>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43" name="Rectangle 42"/>
          <p:cNvSpPr/>
          <p:nvPr/>
        </p:nvSpPr>
        <p:spPr>
          <a:xfrm>
            <a:off x="1861712" y="5290878"/>
            <a:ext cx="516944" cy="3221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3</a:t>
            </a:r>
            <a:endParaRPr lang="en-US" sz="20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595880" y="5083314"/>
            <a:ext cx="6243320" cy="707886"/>
          </a:xfrm>
          <a:prstGeom prst="rect">
            <a:avLst/>
          </a:prstGeom>
          <a:solidFill>
            <a:schemeClr val="accent5">
              <a:lumMod val="20000"/>
              <a:lumOff val="80000"/>
            </a:schemeClr>
          </a:solidFill>
        </p:spPr>
        <p:txBody>
          <a:bodyPr wrap="square" rtlCol="0">
            <a:spAutoFit/>
          </a:bodyPr>
          <a:lstStyle/>
          <a:p>
            <a:r>
              <a:rPr lang="vi-VN" sz="2000" dirty="0">
                <a:latin typeface="Cambria" panose="02040503050406030204" pitchFamily="18" charset="0"/>
                <a:ea typeface="Cambria" panose="02040503050406030204" pitchFamily="18" charset="0"/>
              </a:rPr>
              <a:t>Khi giờ </a:t>
            </a:r>
            <a:r>
              <a:rPr lang="vi-VN" sz="2000" dirty="0" smtClean="0">
                <a:latin typeface="Cambria" panose="02040503050406030204" pitchFamily="18" charset="0"/>
                <a:ea typeface="Cambria" panose="02040503050406030204" pitchFamily="18" charset="0"/>
              </a:rPr>
              <a:t>GMT </a:t>
            </a:r>
            <a:r>
              <a:rPr lang="vi-VN" sz="2000" dirty="0">
                <a:latin typeface="Cambria" panose="02040503050406030204" pitchFamily="18" charset="0"/>
                <a:ea typeface="Cambria" panose="02040503050406030204" pitchFamily="18" charset="0"/>
              </a:rPr>
              <a:t>là 12 giờ thì </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giờ</a:t>
            </a:r>
            <a:r>
              <a:rPr lang="en-US" sz="2000" dirty="0" smtClean="0">
                <a:latin typeface="Cambria" panose="02040503050406030204" pitchFamily="18" charset="0"/>
                <a:ea typeface="Cambria" panose="02040503050406030204" pitchFamily="18" charset="0"/>
              </a:rPr>
              <a:t> ở </a:t>
            </a:r>
            <a:r>
              <a:rPr lang="vi-VN" sz="2000" dirty="0" smtClean="0">
                <a:latin typeface="Cambria" panose="02040503050406030204" pitchFamily="18" charset="0"/>
                <a:ea typeface="Cambria" panose="02040503050406030204" pitchFamily="18" charset="0"/>
              </a:rPr>
              <a:t>Oa-sinh-tơn </a:t>
            </a:r>
            <a:r>
              <a:rPr lang="vi-VN" sz="2000" dirty="0">
                <a:latin typeface="Cambria" panose="02040503050406030204" pitchFamily="18" charset="0"/>
                <a:ea typeface="Cambria" panose="02040503050406030204" pitchFamily="18" charset="0"/>
              </a:rPr>
              <a:t>là 12 giờ - 5 giờ </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vì</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có</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giờ</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muộn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hơn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giờ</a:t>
            </a:r>
            <a:r>
              <a:rPr lang="en-US" sz="2000" dirty="0" smtClean="0">
                <a:latin typeface="Cambria" panose="02040503050406030204" pitchFamily="18" charset="0"/>
                <a:ea typeface="Cambria" panose="02040503050406030204" pitchFamily="18" charset="0"/>
              </a:rPr>
              <a:t> GMT 5 </a:t>
            </a:r>
            <a:r>
              <a:rPr lang="en-US" sz="2000" dirty="0" err="1" smtClean="0">
                <a:latin typeface="Cambria" panose="02040503050406030204" pitchFamily="18" charset="0"/>
                <a:ea typeface="Cambria" panose="02040503050406030204" pitchFamily="18" charset="0"/>
              </a:rPr>
              <a:t>giờ</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7 </a:t>
            </a:r>
            <a:r>
              <a:rPr lang="vi-VN" sz="2000" dirty="0" smtClean="0">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sp>
        <p:nvSpPr>
          <p:cNvPr id="48" name="TextBox 47"/>
          <p:cNvSpPr txBox="1"/>
          <p:nvPr/>
        </p:nvSpPr>
        <p:spPr>
          <a:xfrm>
            <a:off x="2514600" y="2416314"/>
            <a:ext cx="6324600" cy="707886"/>
          </a:xfrm>
          <a:prstGeom prst="rect">
            <a:avLst/>
          </a:prstGeom>
          <a:solidFill>
            <a:schemeClr val="accent3">
              <a:lumMod val="20000"/>
              <a:lumOff val="80000"/>
            </a:schemeClr>
          </a:solidFill>
        </p:spPr>
        <p:txBody>
          <a:bodyPr wrap="square" rtlCol="0">
            <a:spAutoFit/>
          </a:bodyPr>
          <a:lstStyle/>
          <a:p>
            <a:pPr algn="just"/>
            <a:r>
              <a:rPr lang="vi-VN" sz="2000" dirty="0">
                <a:latin typeface="Cambria" panose="02040503050406030204" pitchFamily="18" charset="0"/>
                <a:ea typeface="Cambria" panose="02040503050406030204" pitchFamily="18" charset="0"/>
              </a:rPr>
              <a:t>Hà Nội thuộc múi giờ 7, Oa-sinh-tơn thuộc múi giờ -5, Mát-xcơ-va  thuộc múi giờ 3 và Tô-ki-ô thuộc múi giờ 9. </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9" name="Text Box 2"/>
          <p:cNvSpPr txBox="1"/>
          <p:nvPr/>
        </p:nvSpPr>
        <p:spPr>
          <a:xfrm>
            <a:off x="2533132" y="3787914"/>
            <a:ext cx="6306068" cy="707886"/>
          </a:xfrm>
          <a:prstGeom prst="rect">
            <a:avLst/>
          </a:prstGeom>
          <a:solidFill>
            <a:schemeClr val="accent6">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algn="just"/>
            <a:r>
              <a:rPr lang="vi-VN" sz="2000" dirty="0">
                <a:latin typeface="Cambria" panose="02040503050406030204" pitchFamily="18" charset="0"/>
                <a:ea typeface="Cambria" panose="02040503050406030204" pitchFamily="18" charset="0"/>
              </a:rPr>
              <a:t>Múi giờ ở Oa-sinh-tơn muộn hơn so với giờ GMT và muộn hơn 5 giờ. </a:t>
            </a:r>
            <a:endParaRPr lang="en-US" sz="2000" dirty="0" smtClean="0">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27"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8"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Giờ</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Trái</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967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12" dur="500"/>
                                        <p:tgtEl>
                                          <p:spTgt spid="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Giờ</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Trái</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Đất</a:t>
            </a:r>
            <a:endParaRPr lang="en-US" sz="2400" b="1" dirty="0">
              <a:solidFill>
                <a:srgbClr val="CC0000"/>
              </a:solidFill>
              <a:latin typeface="Times New Roman" pitchFamily="18" charset="0"/>
              <a:cs typeface="Times New Roman" pitchFamily="18" charset="0"/>
            </a:endParaRPr>
          </a:p>
        </p:txBody>
      </p:sp>
      <p:sp>
        <p:nvSpPr>
          <p:cNvPr id="28" name="Rounded Rectangular Callout 27"/>
          <p:cNvSpPr/>
          <p:nvPr/>
        </p:nvSpPr>
        <p:spPr>
          <a:xfrm>
            <a:off x="446490" y="2023914"/>
            <a:ext cx="6792509" cy="3233886"/>
          </a:xfrm>
          <a:prstGeom prst="wedgeRoundRectCallout">
            <a:avLst>
              <a:gd name="adj1" fmla="val 47125"/>
              <a:gd name="adj2" fmla="val 6592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32" name="Rectangle 31"/>
          <p:cNvSpPr/>
          <p:nvPr/>
        </p:nvSpPr>
        <p:spPr>
          <a:xfrm>
            <a:off x="533400" y="2057400"/>
            <a:ext cx="6629398" cy="3139321"/>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Người ta quy định giờ thống nhất cho từng khu vực. Giờ đó được gọi là giờ khu vực</a:t>
            </a:r>
            <a:r>
              <a:rPr lang="vi-VN" sz="2200" dirty="0" smtClean="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Trên</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Trái</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Đất</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có</a:t>
            </a:r>
            <a:r>
              <a:rPr lang="en-US" sz="2200" dirty="0" smtClean="0">
                <a:latin typeface="Cambria" panose="02040503050406030204" pitchFamily="18" charset="0"/>
                <a:ea typeface="Cambria" panose="02040503050406030204" pitchFamily="18" charset="0"/>
              </a:rPr>
              <a:t> 24 </a:t>
            </a:r>
            <a:r>
              <a:rPr lang="en-US" sz="2200" dirty="0" err="1" smtClean="0">
                <a:latin typeface="Cambria" panose="02040503050406030204" pitchFamily="18" charset="0"/>
                <a:ea typeface="Cambria" panose="02040503050406030204" pitchFamily="18" charset="0"/>
              </a:rPr>
              <a:t>khu</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vực</a:t>
            </a:r>
            <a:r>
              <a:rPr lang="en-US" sz="2200" dirty="0" smtClean="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giờ</a:t>
            </a:r>
            <a:r>
              <a:rPr lang="en-US"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Giờ </a:t>
            </a:r>
            <a:r>
              <a:rPr lang="vi-VN" sz="2200" dirty="0">
                <a:latin typeface="Cambria" panose="02040503050406030204" pitchFamily="18" charset="0"/>
                <a:ea typeface="Cambria" panose="02040503050406030204" pitchFamily="18" charset="0"/>
              </a:rPr>
              <a:t>được tính theo múi giờ gốc (múi 0) làm giờ giao dịch chung trên thế giới gọi là giờ quốc tế, viết tắt là giờ GMT</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Những múi giờ nằm bên trái múi giờ 0 là giờ muộn hơn giờ quốc tế (GMT -), còn nằm bên phải là giờ sớm hơn giờ quốc tế (GMT +).</a:t>
            </a:r>
          </a:p>
        </p:txBody>
      </p:sp>
    </p:spTree>
    <p:extLst>
      <p:ext uri="{BB962C8B-B14F-4D97-AF65-F5344CB8AC3E}">
        <p14:creationId xmlns:p14="http://schemas.microsoft.com/office/powerpoint/2010/main" val="918651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57400"/>
            <a:ext cx="3429000" cy="1661993"/>
          </a:xfrm>
          <a:prstGeom prst="rect">
            <a:avLst/>
          </a:prstGeom>
        </p:spPr>
        <p:txBody>
          <a:bodyPr wrap="square">
            <a:spAutoFit/>
          </a:bodyPr>
          <a:lstStyle/>
          <a:p>
            <a:pPr algn="ctr"/>
            <a:r>
              <a:rPr lang="vi-VN" sz="1700" i="1" dirty="0">
                <a:solidFill>
                  <a:srgbClr val="FF0000"/>
                </a:solidFill>
                <a:latin typeface="Cambria" panose="02040503050406030204" pitchFamily="18" charset="0"/>
                <a:ea typeface="Cambria" panose="02040503050406030204" pitchFamily="18" charset="0"/>
              </a:rPr>
              <a:t>Dựa vào </a:t>
            </a:r>
            <a:r>
              <a:rPr lang="en-US" sz="1700" i="1" dirty="0" err="1" smtClean="0">
                <a:solidFill>
                  <a:srgbClr val="FF0000"/>
                </a:solidFill>
                <a:latin typeface="Cambria" panose="02040503050406030204" pitchFamily="18" charset="0"/>
                <a:ea typeface="Cambria" panose="02040503050406030204" pitchFamily="18" charset="0"/>
              </a:rPr>
              <a:t>hình</a:t>
            </a:r>
            <a:r>
              <a:rPr lang="en-US" sz="1700" i="1" dirty="0" smtClean="0">
                <a:solidFill>
                  <a:srgbClr val="FF0000"/>
                </a:solidFill>
                <a:latin typeface="Cambria" panose="02040503050406030204" pitchFamily="18" charset="0"/>
                <a:ea typeface="Cambria" panose="02040503050406030204" pitchFamily="18" charset="0"/>
              </a:rPr>
              <a:t> 6.5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thông</a:t>
            </a:r>
            <a:r>
              <a:rPr lang="en-US" sz="1700" i="1" dirty="0" smtClean="0">
                <a:solidFill>
                  <a:srgbClr val="FF0000"/>
                </a:solidFill>
                <a:latin typeface="Cambria" panose="02040503050406030204" pitchFamily="18" charset="0"/>
                <a:ea typeface="Cambria" panose="02040503050406030204" pitchFamily="18" charset="0"/>
              </a:rPr>
              <a:t> tin </a:t>
            </a:r>
          </a:p>
          <a:p>
            <a:pPr algn="ctr"/>
            <a:r>
              <a:rPr lang="en-US" sz="1700" i="1" dirty="0" err="1" smtClean="0">
                <a:solidFill>
                  <a:srgbClr val="FF0000"/>
                </a:solidFill>
                <a:latin typeface="Cambria" panose="02040503050406030204" pitchFamily="18" charset="0"/>
                <a:ea typeface="Cambria" panose="02040503050406030204" pitchFamily="18" charset="0"/>
              </a:rPr>
              <a:t>trong</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bài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em</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c</a:t>
            </a:r>
            <a:r>
              <a:rPr lang="vi-VN" sz="1700" i="1" dirty="0" smtClean="0">
                <a:solidFill>
                  <a:srgbClr val="FF0000"/>
                </a:solidFill>
                <a:latin typeface="Cambria" panose="02040503050406030204" pitchFamily="18" charset="0"/>
                <a:ea typeface="Cambria" panose="02040503050406030204" pitchFamily="18" charset="0"/>
              </a:rPr>
              <a:t>ho </a:t>
            </a:r>
            <a:r>
              <a:rPr lang="vi-VN" sz="1700" i="1" dirty="0">
                <a:solidFill>
                  <a:srgbClr val="FF0000"/>
                </a:solidFill>
                <a:latin typeface="Cambria" panose="02040503050406030204" pitchFamily="18" charset="0"/>
                <a:ea typeface="Cambria" panose="02040503050406030204" pitchFamily="18" charset="0"/>
              </a:rPr>
              <a:t>biết </a:t>
            </a:r>
            <a:r>
              <a:rPr lang="en-US" sz="1700" i="1" dirty="0" smtClean="0">
                <a:solidFill>
                  <a:srgbClr val="FF0000"/>
                </a:solidFill>
                <a:latin typeface="Cambria" panose="02040503050406030204" pitchFamily="18" charset="0"/>
                <a:ea typeface="Cambria" panose="02040503050406030204" pitchFamily="18" charset="0"/>
              </a:rPr>
              <a:t>ở </a:t>
            </a:r>
            <a:r>
              <a:rPr lang="en-US" sz="1700" i="1" dirty="0" err="1" smtClean="0">
                <a:solidFill>
                  <a:srgbClr val="FF0000"/>
                </a:solidFill>
                <a:latin typeface="Cambria" panose="02040503050406030204" pitchFamily="18" charset="0"/>
                <a:ea typeface="Cambria" panose="02040503050406030204" pitchFamily="18" charset="0"/>
              </a:rPr>
              <a:t>bán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cầu</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Bắc</a:t>
            </a:r>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vậ</a:t>
            </a:r>
            <a:r>
              <a:rPr lang="en-US" sz="1700" i="1" dirty="0" smtClean="0">
                <a:solidFill>
                  <a:srgbClr val="FF0000"/>
                </a:solidFill>
                <a:latin typeface="Cambria" panose="02040503050406030204" pitchFamily="18" charset="0"/>
                <a:ea typeface="Cambria" panose="02040503050406030204" pitchFamily="18" charset="0"/>
              </a:rPr>
              <a:t>t</a:t>
            </a: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chuyển động theo hướng từ A đến </a:t>
            </a:r>
            <a:r>
              <a:rPr lang="vi-VN" sz="1700" i="1" dirty="0" smtClean="0">
                <a:solidFill>
                  <a:srgbClr val="FF0000"/>
                </a:solidFill>
                <a:latin typeface="Cambria" panose="02040503050406030204" pitchFamily="18" charset="0"/>
                <a:ea typeface="Cambria" panose="02040503050406030204" pitchFamily="18" charset="0"/>
              </a:rPr>
              <a:t>B</a:t>
            </a:r>
            <a:r>
              <a:rPr lang="en-US" sz="1700" i="1" dirty="0" smtClean="0">
                <a:solidFill>
                  <a:srgbClr val="FF0000"/>
                </a:solidFill>
                <a:latin typeface="Cambria" panose="02040503050406030204" pitchFamily="18" charset="0"/>
                <a:ea typeface="Cambria" panose="02040503050406030204" pitchFamily="18" charset="0"/>
              </a:rPr>
              <a:t>, </a:t>
            </a:r>
            <a:r>
              <a:rPr lang="vi-VN" sz="1700" i="1" dirty="0" smtClean="0">
                <a:solidFill>
                  <a:srgbClr val="FF0000"/>
                </a:solidFill>
                <a:latin typeface="Cambria" panose="02040503050406030204" pitchFamily="18" charset="0"/>
                <a:ea typeface="Cambria" panose="02040503050406030204" pitchFamily="18" charset="0"/>
              </a:rPr>
              <a:t>C </a:t>
            </a:r>
            <a:r>
              <a:rPr lang="vi-VN" sz="1700" i="1" dirty="0">
                <a:solidFill>
                  <a:srgbClr val="FF0000"/>
                </a:solidFill>
                <a:latin typeface="Cambria" panose="02040503050406030204" pitchFamily="18" charset="0"/>
                <a:ea typeface="Cambria" panose="02040503050406030204" pitchFamily="18" charset="0"/>
              </a:rPr>
              <a:t>đến </a:t>
            </a:r>
            <a:r>
              <a:rPr lang="vi-VN" sz="1700" i="1" dirty="0" smtClean="0">
                <a:solidFill>
                  <a:srgbClr val="FF0000"/>
                </a:solidFill>
                <a:latin typeface="Cambria" panose="02040503050406030204" pitchFamily="18" charset="0"/>
                <a:ea typeface="Cambria" panose="02040503050406030204" pitchFamily="18" charset="0"/>
              </a:rPr>
              <a:t>D bị </a:t>
            </a:r>
            <a:r>
              <a:rPr lang="vi-VN" sz="1700" i="1" dirty="0">
                <a:solidFill>
                  <a:srgbClr val="FF0000"/>
                </a:solidFill>
                <a:latin typeface="Cambria" panose="02040503050406030204" pitchFamily="18" charset="0"/>
                <a:ea typeface="Cambria" panose="02040503050406030204" pitchFamily="18" charset="0"/>
              </a:rPr>
              <a:t>lệch về phía bên trái hay bên phải </a:t>
            </a:r>
            <a:r>
              <a:rPr lang="vi-VN" sz="1700" i="1" dirty="0" smtClean="0">
                <a:solidFill>
                  <a:srgbClr val="FF0000"/>
                </a:solidFill>
                <a:latin typeface="Cambria" panose="02040503050406030204" pitchFamily="18" charset="0"/>
                <a:ea typeface="Cambria" panose="02040503050406030204" pitchFamily="18" charset="0"/>
              </a:rPr>
              <a:t>so</a:t>
            </a:r>
            <a:endParaRPr lang="en-US" sz="1700" i="1" dirty="0" smtClean="0">
              <a:solidFill>
                <a:srgbClr val="FF0000"/>
              </a:solidFill>
              <a:latin typeface="Cambria" panose="02040503050406030204" pitchFamily="18" charset="0"/>
              <a:ea typeface="Cambria" panose="02040503050406030204" pitchFamily="18" charset="0"/>
            </a:endParaRPr>
          </a:p>
          <a:p>
            <a:pPr algn="ct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với hướng ban đầu?</a:t>
            </a:r>
          </a:p>
        </p:txBody>
      </p:sp>
      <p:sp>
        <p:nvSpPr>
          <p:cNvPr id="17" name="Rectangle 16"/>
          <p:cNvSpPr/>
          <p:nvPr/>
        </p:nvSpPr>
        <p:spPr>
          <a:xfrm>
            <a:off x="4364440" y="2149495"/>
            <a:ext cx="447476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Ở </a:t>
            </a:r>
            <a:r>
              <a:rPr lang="vi-VN" sz="2300" dirty="0">
                <a:latin typeface="Cambria" panose="02040503050406030204" pitchFamily="18" charset="0"/>
                <a:ea typeface="Cambria" panose="02040503050406030204" pitchFamily="18" charset="0"/>
              </a:rPr>
              <a:t>bán cầu Bắc, </a:t>
            </a:r>
            <a:r>
              <a:rPr lang="vi-VN" sz="2300" dirty="0" smtClean="0">
                <a:latin typeface="Cambria" panose="02040503050406030204" pitchFamily="18" charset="0"/>
                <a:ea typeface="Cambria" panose="02040503050406030204" pitchFamily="18" charset="0"/>
              </a:rPr>
              <a:t>vậ</a:t>
            </a:r>
            <a:r>
              <a:rPr lang="en-US" sz="2300" dirty="0" smtClean="0">
                <a:latin typeface="Cambria" panose="02040503050406030204" pitchFamily="18" charset="0"/>
                <a:ea typeface="Cambria" panose="02040503050406030204" pitchFamily="18" charset="0"/>
              </a:rPr>
              <a:t>t</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chuyển động theo hướng từ A đến B và từ C đến D bị lệch về phía bên phải so với hướng ban đầu</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8549937" cy="40011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solidFill>
                  <a:srgbClr val="CC0000"/>
                </a:solidFill>
                <a:latin typeface="Times New Roman" pitchFamily="18" charset="0"/>
                <a:cs typeface="Times New Roman" pitchFamily="18" charset="0"/>
              </a:rPr>
              <a:t>3</a:t>
            </a:r>
            <a:r>
              <a:rPr lang="en-US" sz="2000" b="1" dirty="0" smtClean="0">
                <a:solidFill>
                  <a:srgbClr val="CC0000"/>
                </a:solidFill>
                <a:latin typeface="Times New Roman" pitchFamily="18" charset="0"/>
                <a:cs typeface="Times New Roman" pitchFamily="18" charset="0"/>
              </a:rPr>
              <a:t>. </a:t>
            </a:r>
            <a:r>
              <a:rPr lang="vi-VN" sz="2000" b="1" dirty="0">
                <a:solidFill>
                  <a:srgbClr val="CC0000"/>
                </a:solidFill>
                <a:latin typeface="Times New Roman" pitchFamily="18" charset="0"/>
                <a:cs typeface="Times New Roman" pitchFamily="18" charset="0"/>
              </a:rPr>
              <a:t>Sự lệch hướng chuyển động của các vật thể di chuyển trên bề mặt Trái Đất</a:t>
            </a:r>
            <a:endParaRPr lang="en-US" sz="20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886200"/>
            <a:ext cx="2332346" cy="2752090"/>
          </a:xfrm>
          <a:prstGeom prst="rect">
            <a:avLst/>
          </a:prstGeom>
          <a:noFill/>
          <a:ln>
            <a:solidFill>
              <a:srgbClr val="65E604"/>
            </a:solidFill>
          </a:ln>
        </p:spPr>
      </p:pic>
    </p:spTree>
    <p:extLst>
      <p:ext uri="{BB962C8B-B14F-4D97-AF65-F5344CB8AC3E}">
        <p14:creationId xmlns:p14="http://schemas.microsoft.com/office/powerpoint/2010/main" val="1712004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57400"/>
            <a:ext cx="3429000" cy="1661993"/>
          </a:xfrm>
          <a:prstGeom prst="rect">
            <a:avLst/>
          </a:prstGeom>
        </p:spPr>
        <p:txBody>
          <a:bodyPr wrap="square">
            <a:spAutoFit/>
          </a:bodyPr>
          <a:lstStyle/>
          <a:p>
            <a:pPr algn="ctr"/>
            <a:r>
              <a:rPr lang="vi-VN" sz="1700" i="1" dirty="0">
                <a:solidFill>
                  <a:srgbClr val="FF0000"/>
                </a:solidFill>
                <a:latin typeface="Cambria" panose="02040503050406030204" pitchFamily="18" charset="0"/>
                <a:ea typeface="Cambria" panose="02040503050406030204" pitchFamily="18" charset="0"/>
              </a:rPr>
              <a:t>Dựa vào </a:t>
            </a:r>
            <a:r>
              <a:rPr lang="en-US" sz="1700" i="1" dirty="0" err="1" smtClean="0">
                <a:solidFill>
                  <a:srgbClr val="FF0000"/>
                </a:solidFill>
                <a:latin typeface="Cambria" panose="02040503050406030204" pitchFamily="18" charset="0"/>
                <a:ea typeface="Cambria" panose="02040503050406030204" pitchFamily="18" charset="0"/>
              </a:rPr>
              <a:t>hình</a:t>
            </a:r>
            <a:r>
              <a:rPr lang="en-US" sz="1700" i="1" dirty="0" smtClean="0">
                <a:solidFill>
                  <a:srgbClr val="FF0000"/>
                </a:solidFill>
                <a:latin typeface="Cambria" panose="02040503050406030204" pitchFamily="18" charset="0"/>
                <a:ea typeface="Cambria" panose="02040503050406030204" pitchFamily="18" charset="0"/>
              </a:rPr>
              <a:t> 6.5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thông</a:t>
            </a:r>
            <a:r>
              <a:rPr lang="en-US" sz="1700" i="1" dirty="0" smtClean="0">
                <a:solidFill>
                  <a:srgbClr val="FF0000"/>
                </a:solidFill>
                <a:latin typeface="Cambria" panose="02040503050406030204" pitchFamily="18" charset="0"/>
                <a:ea typeface="Cambria" panose="02040503050406030204" pitchFamily="18" charset="0"/>
              </a:rPr>
              <a:t> tin </a:t>
            </a:r>
          </a:p>
          <a:p>
            <a:pPr algn="ctr"/>
            <a:r>
              <a:rPr lang="en-US" sz="1700" i="1" dirty="0" err="1" smtClean="0">
                <a:solidFill>
                  <a:srgbClr val="FF0000"/>
                </a:solidFill>
                <a:latin typeface="Cambria" panose="02040503050406030204" pitchFamily="18" charset="0"/>
                <a:ea typeface="Cambria" panose="02040503050406030204" pitchFamily="18" charset="0"/>
              </a:rPr>
              <a:t>trong</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bài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em</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c</a:t>
            </a:r>
            <a:r>
              <a:rPr lang="vi-VN" sz="1700" i="1" dirty="0" smtClean="0">
                <a:solidFill>
                  <a:srgbClr val="FF0000"/>
                </a:solidFill>
                <a:latin typeface="Cambria" panose="02040503050406030204" pitchFamily="18" charset="0"/>
                <a:ea typeface="Cambria" panose="02040503050406030204" pitchFamily="18" charset="0"/>
              </a:rPr>
              <a:t>ho </a:t>
            </a:r>
            <a:r>
              <a:rPr lang="vi-VN" sz="1700" i="1" dirty="0">
                <a:solidFill>
                  <a:srgbClr val="FF0000"/>
                </a:solidFill>
                <a:latin typeface="Cambria" panose="02040503050406030204" pitchFamily="18" charset="0"/>
                <a:ea typeface="Cambria" panose="02040503050406030204" pitchFamily="18" charset="0"/>
              </a:rPr>
              <a:t>biết </a:t>
            </a:r>
            <a:r>
              <a:rPr lang="en-US" sz="1700" i="1" dirty="0" smtClean="0">
                <a:solidFill>
                  <a:srgbClr val="FF0000"/>
                </a:solidFill>
                <a:latin typeface="Cambria" panose="02040503050406030204" pitchFamily="18" charset="0"/>
                <a:ea typeface="Cambria" panose="02040503050406030204" pitchFamily="18" charset="0"/>
              </a:rPr>
              <a:t>ở </a:t>
            </a:r>
            <a:r>
              <a:rPr lang="en-US" sz="1700" i="1" dirty="0" err="1" smtClean="0">
                <a:solidFill>
                  <a:srgbClr val="FF0000"/>
                </a:solidFill>
                <a:latin typeface="Cambria" panose="02040503050406030204" pitchFamily="18" charset="0"/>
                <a:ea typeface="Cambria" panose="02040503050406030204" pitchFamily="18" charset="0"/>
              </a:rPr>
              <a:t>bán</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cầu</a:t>
            </a:r>
            <a:r>
              <a:rPr lang="en-US" sz="1700" i="1" dirty="0" smtClean="0">
                <a:solidFill>
                  <a:srgbClr val="FF0000"/>
                </a:solidFill>
                <a:latin typeface="Cambria" panose="02040503050406030204" pitchFamily="18" charset="0"/>
                <a:ea typeface="Cambria" panose="02040503050406030204" pitchFamily="18" charset="0"/>
              </a:rPr>
              <a:t> Nam </a:t>
            </a:r>
            <a:r>
              <a:rPr lang="vi-VN" sz="1700" i="1" dirty="0" smtClean="0">
                <a:solidFill>
                  <a:srgbClr val="FF0000"/>
                </a:solidFill>
                <a:latin typeface="Cambria" panose="02040503050406030204" pitchFamily="18" charset="0"/>
                <a:ea typeface="Cambria" panose="02040503050406030204" pitchFamily="18" charset="0"/>
              </a:rPr>
              <a:t>vậ</a:t>
            </a:r>
            <a:r>
              <a:rPr lang="en-US" sz="1700" i="1" dirty="0" smtClean="0">
                <a:solidFill>
                  <a:srgbClr val="FF0000"/>
                </a:solidFill>
                <a:latin typeface="Cambria" panose="02040503050406030204" pitchFamily="18" charset="0"/>
                <a:ea typeface="Cambria" panose="02040503050406030204" pitchFamily="18" charset="0"/>
              </a:rPr>
              <a:t>t</a:t>
            </a: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chuyển động theo hướng </a:t>
            </a:r>
            <a:r>
              <a:rPr lang="vi-VN" sz="1700" i="1" dirty="0" smtClean="0">
                <a:solidFill>
                  <a:srgbClr val="FF0000"/>
                </a:solidFill>
                <a:latin typeface="Cambria" panose="02040503050406030204" pitchFamily="18" charset="0"/>
                <a:ea typeface="Cambria" panose="02040503050406030204" pitchFamily="18" charset="0"/>
              </a:rPr>
              <a:t>từ </a:t>
            </a:r>
            <a:r>
              <a:rPr lang="vi-VN" sz="1700" i="1" dirty="0">
                <a:solidFill>
                  <a:srgbClr val="FF0000"/>
                </a:solidFill>
                <a:latin typeface="Cambria" panose="02040503050406030204" pitchFamily="18" charset="0"/>
                <a:ea typeface="Cambria" panose="02040503050406030204" pitchFamily="18" charset="0"/>
              </a:rPr>
              <a:t>E </a:t>
            </a:r>
            <a:r>
              <a:rPr lang="vi-VN" sz="1700" i="1" dirty="0" smtClean="0">
                <a:solidFill>
                  <a:srgbClr val="FF0000"/>
                </a:solidFill>
                <a:latin typeface="Cambria" panose="02040503050406030204" pitchFamily="18" charset="0"/>
                <a:ea typeface="Cambria" panose="02040503050406030204" pitchFamily="18" charset="0"/>
              </a:rPr>
              <a:t>đến F</a:t>
            </a:r>
            <a:r>
              <a:rPr lang="en-US" sz="1700" i="1" dirty="0" smtClean="0">
                <a:solidFill>
                  <a:srgbClr val="FF0000"/>
                </a:solidFill>
                <a:latin typeface="Cambria" panose="02040503050406030204" pitchFamily="18" charset="0"/>
                <a:ea typeface="Cambria" panose="02040503050406030204" pitchFamily="18" charset="0"/>
              </a:rPr>
              <a:t>,</a:t>
            </a:r>
            <a:r>
              <a:rPr lang="vi-VN" sz="1700" i="1" dirty="0" smtClean="0">
                <a:solidFill>
                  <a:srgbClr val="FF0000"/>
                </a:solidFill>
                <a:latin typeface="Cambria" panose="02040503050406030204" pitchFamily="18" charset="0"/>
                <a:ea typeface="Cambria" panose="02040503050406030204" pitchFamily="18" charset="0"/>
              </a:rPr>
              <a:t> </a:t>
            </a:r>
            <a:r>
              <a:rPr lang="vi-VN" sz="1700" i="1" dirty="0">
                <a:solidFill>
                  <a:srgbClr val="FF0000"/>
                </a:solidFill>
                <a:latin typeface="Cambria" panose="02040503050406030204" pitchFamily="18" charset="0"/>
                <a:ea typeface="Cambria" panose="02040503050406030204" pitchFamily="18" charset="0"/>
              </a:rPr>
              <a:t>O đến P bị lệch về phía bên trái hay bên phải </a:t>
            </a:r>
            <a:r>
              <a:rPr lang="vi-VN" sz="1700" i="1" dirty="0" smtClean="0">
                <a:solidFill>
                  <a:srgbClr val="FF0000"/>
                </a:solidFill>
                <a:latin typeface="Cambria" panose="02040503050406030204" pitchFamily="18" charset="0"/>
                <a:ea typeface="Cambria" panose="02040503050406030204" pitchFamily="18" charset="0"/>
              </a:rPr>
              <a:t>so</a:t>
            </a:r>
            <a:r>
              <a:rPr lang="en-US" sz="1700" i="1" dirty="0">
                <a:solidFill>
                  <a:srgbClr val="FF0000"/>
                </a:solidFill>
                <a:latin typeface="Cambria" panose="02040503050406030204" pitchFamily="18" charset="0"/>
                <a:ea typeface="Cambria" panose="02040503050406030204" pitchFamily="18" charset="0"/>
              </a:rPr>
              <a:t> </a:t>
            </a:r>
            <a:endParaRPr lang="en-US" sz="1700" i="1" dirty="0" smtClean="0">
              <a:solidFill>
                <a:srgbClr val="FF0000"/>
              </a:solidFill>
              <a:latin typeface="Cambria" panose="02040503050406030204" pitchFamily="18" charset="0"/>
              <a:ea typeface="Cambria" panose="02040503050406030204" pitchFamily="18" charset="0"/>
            </a:endParaRPr>
          </a:p>
          <a:p>
            <a:pPr algn="ctr"/>
            <a:r>
              <a:rPr lang="vi-VN" sz="1700" i="1" dirty="0" smtClean="0">
                <a:solidFill>
                  <a:srgbClr val="FF0000"/>
                </a:solidFill>
                <a:latin typeface="Cambria" panose="02040503050406030204" pitchFamily="18" charset="0"/>
                <a:ea typeface="Cambria" panose="02040503050406030204" pitchFamily="18" charset="0"/>
              </a:rPr>
              <a:t>với hướng </a:t>
            </a:r>
            <a:r>
              <a:rPr lang="vi-VN" sz="1700" i="1" dirty="0">
                <a:solidFill>
                  <a:srgbClr val="FF0000"/>
                </a:solidFill>
                <a:latin typeface="Cambria" panose="02040503050406030204" pitchFamily="18" charset="0"/>
                <a:ea typeface="Cambria" panose="02040503050406030204" pitchFamily="18" charset="0"/>
              </a:rPr>
              <a:t>ban đầu?</a:t>
            </a:r>
          </a:p>
        </p:txBody>
      </p:sp>
      <p:sp>
        <p:nvSpPr>
          <p:cNvPr id="17" name="Rectangle 16"/>
          <p:cNvSpPr/>
          <p:nvPr/>
        </p:nvSpPr>
        <p:spPr>
          <a:xfrm>
            <a:off x="4364440" y="2149495"/>
            <a:ext cx="447476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Ở </a:t>
            </a:r>
            <a:r>
              <a:rPr lang="vi-VN" sz="2300" dirty="0">
                <a:latin typeface="Cambria" panose="02040503050406030204" pitchFamily="18" charset="0"/>
                <a:ea typeface="Cambria" panose="02040503050406030204" pitchFamily="18" charset="0"/>
              </a:rPr>
              <a:t>bán cầu Nam, </a:t>
            </a:r>
            <a:r>
              <a:rPr lang="vi-VN" sz="2300" dirty="0" smtClean="0">
                <a:latin typeface="Cambria" panose="02040503050406030204" pitchFamily="18" charset="0"/>
                <a:ea typeface="Cambria" panose="02040503050406030204" pitchFamily="18" charset="0"/>
              </a:rPr>
              <a:t>vậ</a:t>
            </a:r>
            <a:r>
              <a:rPr lang="en-US" sz="2300" dirty="0" smtClean="0">
                <a:latin typeface="Cambria" panose="02040503050406030204" pitchFamily="18" charset="0"/>
                <a:ea typeface="Cambria" panose="02040503050406030204" pitchFamily="18" charset="0"/>
              </a:rPr>
              <a:t>t</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chuyển động theo hướng từ E  đến F và từ O đến P bị lệch về phía bên trái so với hướng ban đầu.</a:t>
            </a: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8549937" cy="40011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solidFill>
                  <a:srgbClr val="CC0000"/>
                </a:solidFill>
                <a:latin typeface="Times New Roman" pitchFamily="18" charset="0"/>
                <a:cs typeface="Times New Roman" pitchFamily="18" charset="0"/>
              </a:rPr>
              <a:t>3</a:t>
            </a:r>
            <a:r>
              <a:rPr lang="en-US" sz="2000" b="1" dirty="0" smtClean="0">
                <a:solidFill>
                  <a:srgbClr val="CC0000"/>
                </a:solidFill>
                <a:latin typeface="Times New Roman" pitchFamily="18" charset="0"/>
                <a:cs typeface="Times New Roman" pitchFamily="18" charset="0"/>
              </a:rPr>
              <a:t>. </a:t>
            </a:r>
            <a:r>
              <a:rPr lang="vi-VN" sz="2000" b="1" dirty="0">
                <a:solidFill>
                  <a:srgbClr val="CC0000"/>
                </a:solidFill>
                <a:latin typeface="Times New Roman" pitchFamily="18" charset="0"/>
                <a:cs typeface="Times New Roman" pitchFamily="18" charset="0"/>
              </a:rPr>
              <a:t>Sự lệch hướng chuyển động của các vật thể di chuyển trên bề mặt Trái Đất</a:t>
            </a:r>
            <a:endParaRPr lang="en-US" sz="20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886200"/>
            <a:ext cx="2332346" cy="2752090"/>
          </a:xfrm>
          <a:prstGeom prst="rect">
            <a:avLst/>
          </a:prstGeom>
          <a:noFill/>
          <a:ln>
            <a:solidFill>
              <a:srgbClr val="65E604"/>
            </a:solidFill>
          </a:ln>
        </p:spPr>
      </p:pic>
    </p:spTree>
    <p:extLst>
      <p:ext uri="{BB962C8B-B14F-4D97-AF65-F5344CB8AC3E}">
        <p14:creationId xmlns:p14="http://schemas.microsoft.com/office/powerpoint/2010/main" val="309431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070318"/>
            <a:ext cx="3429000" cy="181588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6.5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p>
          <a:p>
            <a:pPr algn="ct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giải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thích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vì</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có</a:t>
            </a:r>
            <a:r>
              <a:rPr lang="en-US" sz="1900" i="1" dirty="0" smtClean="0">
                <a:solidFill>
                  <a:srgbClr val="FF0000"/>
                </a:solidFill>
                <a:latin typeface="Cambria" panose="02040503050406030204" pitchFamily="18" charset="0"/>
                <a:ea typeface="Cambria" panose="02040503050406030204" pitchFamily="18" charset="0"/>
              </a:rPr>
              <a:t> s</a:t>
            </a:r>
            <a:r>
              <a:rPr lang="vi-VN" sz="1900" i="1" dirty="0" smtClean="0">
                <a:solidFill>
                  <a:srgbClr val="FF0000"/>
                </a:solidFill>
                <a:latin typeface="Cambria" panose="02040503050406030204" pitchFamily="18" charset="0"/>
                <a:ea typeface="Cambria" panose="02040503050406030204" pitchFamily="18" charset="0"/>
              </a:rPr>
              <a:t>ự </a:t>
            </a:r>
            <a:r>
              <a:rPr lang="vi-VN" sz="1900" i="1" dirty="0">
                <a:solidFill>
                  <a:srgbClr val="FF0000"/>
                </a:solidFill>
                <a:latin typeface="Cambria" panose="02040503050406030204" pitchFamily="18" charset="0"/>
                <a:ea typeface="Cambria" panose="02040503050406030204" pitchFamily="18" charset="0"/>
              </a:rPr>
              <a:t>lệch hướng chuyển động của các vật thể di chuyển trên bề mặt Trái </a:t>
            </a:r>
            <a:r>
              <a:rPr lang="vi-VN" sz="1900" i="1" dirty="0" smtClean="0">
                <a:solidFill>
                  <a:srgbClr val="FF0000"/>
                </a:solidFill>
                <a:latin typeface="Cambria" panose="02040503050406030204" pitchFamily="18" charset="0"/>
                <a:ea typeface="Cambria" panose="02040503050406030204" pitchFamily="18" charset="0"/>
              </a:rPr>
              <a:t>Đất</a:t>
            </a:r>
            <a:r>
              <a:rPr lang="en-US" sz="1900" i="1" dirty="0" smtClean="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a:p>
            <a:pPr algn="ctr"/>
            <a:r>
              <a:rPr lang="en-US" sz="1700" i="1" dirty="0" smtClean="0">
                <a:solidFill>
                  <a:srgbClr val="FF0000"/>
                </a:solidFill>
                <a:latin typeface="Cambria" panose="02040503050406030204" pitchFamily="18" charset="0"/>
                <a:ea typeface="Cambria" panose="02040503050406030204" pitchFamily="18" charset="0"/>
              </a:rPr>
              <a:t> </a:t>
            </a:r>
            <a:endParaRPr lang="vi-VN" sz="17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2057400"/>
            <a:ext cx="4474760" cy="1508105"/>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Trái Đất tự quay đã sinh ra một lực làm cho các vật đang chuyển động trên Trái Đất đều bị lệch so với hướng ban đầu (Cô-ri-ô-lit).</a:t>
            </a: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8549937" cy="40011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solidFill>
                  <a:srgbClr val="CC0000"/>
                </a:solidFill>
                <a:latin typeface="Times New Roman" pitchFamily="18" charset="0"/>
                <a:cs typeface="Times New Roman" pitchFamily="18" charset="0"/>
              </a:rPr>
              <a:t>3</a:t>
            </a:r>
            <a:r>
              <a:rPr lang="en-US" sz="2000" b="1" dirty="0" smtClean="0">
                <a:solidFill>
                  <a:srgbClr val="CC0000"/>
                </a:solidFill>
                <a:latin typeface="Times New Roman" pitchFamily="18" charset="0"/>
                <a:cs typeface="Times New Roman" pitchFamily="18" charset="0"/>
              </a:rPr>
              <a:t>. </a:t>
            </a:r>
            <a:r>
              <a:rPr lang="vi-VN" sz="2000" b="1" dirty="0">
                <a:solidFill>
                  <a:srgbClr val="CC0000"/>
                </a:solidFill>
                <a:latin typeface="Times New Roman" pitchFamily="18" charset="0"/>
                <a:cs typeface="Times New Roman" pitchFamily="18" charset="0"/>
              </a:rPr>
              <a:t>Sự lệch hướng chuyển động của các vật thể di chuyển trên bề mặt Trái Đất</a:t>
            </a:r>
            <a:endParaRPr lang="en-US" sz="20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886200"/>
            <a:ext cx="2332346" cy="2752090"/>
          </a:xfrm>
          <a:prstGeom prst="rect">
            <a:avLst/>
          </a:prstGeom>
          <a:noFill/>
          <a:ln>
            <a:solidFill>
              <a:srgbClr val="65E604"/>
            </a:solidFill>
          </a:ln>
        </p:spPr>
      </p:pic>
    </p:spTree>
    <p:extLst>
      <p:ext uri="{BB962C8B-B14F-4D97-AF65-F5344CB8AC3E}">
        <p14:creationId xmlns:p14="http://schemas.microsoft.com/office/powerpoint/2010/main" val="60580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8" name="Rounded Rectangular Callout 27"/>
          <p:cNvSpPr/>
          <p:nvPr/>
        </p:nvSpPr>
        <p:spPr>
          <a:xfrm>
            <a:off x="446490" y="2023914"/>
            <a:ext cx="6792509" cy="2395686"/>
          </a:xfrm>
          <a:prstGeom prst="wedgeRoundRectCallout">
            <a:avLst>
              <a:gd name="adj1" fmla="val 47125"/>
              <a:gd name="adj2" fmla="val 10680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sp>
        <p:nvSpPr>
          <p:cNvPr id="32" name="Rectangle 31"/>
          <p:cNvSpPr/>
          <p:nvPr/>
        </p:nvSpPr>
        <p:spPr>
          <a:xfrm>
            <a:off x="533400" y="2127409"/>
            <a:ext cx="6629398" cy="2215991"/>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Trái Đất tự quay đã sinh ra một lực làm cho các vật đang chuyển động trên Trái Đất đều bị lệch so với hướng ban </a:t>
            </a:r>
            <a:r>
              <a:rPr lang="vi-VN" sz="2300" dirty="0" smtClean="0">
                <a:latin typeface="Cambria" panose="02040503050406030204" pitchFamily="18" charset="0"/>
                <a:ea typeface="Cambria" panose="02040503050406030204" pitchFamily="18" charset="0"/>
              </a:rPr>
              <a:t>đầu</a:t>
            </a:r>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a:t>
            </a:r>
            <a:r>
              <a:rPr lang="en-US" sz="2300" dirty="0" err="1" smtClean="0">
                <a:latin typeface="Cambria" panose="02040503050406030204" pitchFamily="18" charset="0"/>
                <a:ea typeface="Cambria" panose="02040503050406030204" pitchFamily="18" charset="0"/>
              </a:rPr>
              <a:t>Cô</a:t>
            </a:r>
            <a:r>
              <a:rPr lang="en-US" sz="2300" dirty="0" smtClean="0">
                <a:latin typeface="Cambria" panose="02040503050406030204" pitchFamily="18" charset="0"/>
                <a:ea typeface="Cambria" panose="02040503050406030204" pitchFamily="18" charset="0"/>
              </a:rPr>
              <a:t>-</a:t>
            </a:r>
            <a:r>
              <a:rPr lang="en-US" sz="2300" dirty="0" err="1" smtClean="0">
                <a:latin typeface="Cambria" panose="02040503050406030204" pitchFamily="18" charset="0"/>
                <a:ea typeface="Cambria" panose="02040503050406030204" pitchFamily="18" charset="0"/>
              </a:rPr>
              <a:t>ri</a:t>
            </a:r>
            <a:r>
              <a:rPr lang="en-US" sz="2300" dirty="0" smtClean="0">
                <a:latin typeface="Cambria" panose="02040503050406030204" pitchFamily="18" charset="0"/>
                <a:ea typeface="Cambria" panose="02040503050406030204" pitchFamily="18" charset="0"/>
              </a:rPr>
              <a:t>-ô-lit).</a:t>
            </a:r>
            <a:endParaRPr lang="vi-VN" sz="2300" dirty="0">
              <a:latin typeface="Cambria" panose="02040503050406030204" pitchFamily="18" charset="0"/>
              <a:ea typeface="Cambria" panose="02040503050406030204" pitchFamily="18" charset="0"/>
            </a:endParaRPr>
          </a:p>
          <a:p>
            <a:pPr algn="just"/>
            <a:r>
              <a:rPr lang="vi-VN" sz="2300" dirty="0">
                <a:latin typeface="Cambria" panose="02040503050406030204" pitchFamily="18" charset="0"/>
                <a:ea typeface="Cambria" panose="02040503050406030204" pitchFamily="18" charset="0"/>
              </a:rPr>
              <a:t>- So với hướng chuyển động ban đầu vật thể đang chuyển động sẽ bị lệch về bên phải ở bán cầu Bắc và lệch về bên trái ở bán cáu Nam.</a:t>
            </a:r>
          </a:p>
        </p:txBody>
      </p:sp>
      <p:sp>
        <p:nvSpPr>
          <p:cNvPr id="22" name="Text Box 9"/>
          <p:cNvSpPr txBox="1">
            <a:spLocks noChangeArrowheads="1"/>
          </p:cNvSpPr>
          <p:nvPr/>
        </p:nvSpPr>
        <p:spPr bwMode="auto">
          <a:xfrm>
            <a:off x="289263" y="1219200"/>
            <a:ext cx="8549937" cy="40011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solidFill>
                  <a:srgbClr val="CC0000"/>
                </a:solidFill>
                <a:latin typeface="Times New Roman" pitchFamily="18" charset="0"/>
                <a:cs typeface="Times New Roman" pitchFamily="18" charset="0"/>
              </a:rPr>
              <a:t>3</a:t>
            </a:r>
            <a:r>
              <a:rPr lang="en-US" sz="2000" b="1" dirty="0" smtClean="0">
                <a:solidFill>
                  <a:srgbClr val="CC0000"/>
                </a:solidFill>
                <a:latin typeface="Times New Roman" pitchFamily="18" charset="0"/>
                <a:cs typeface="Times New Roman" pitchFamily="18" charset="0"/>
              </a:rPr>
              <a:t>. </a:t>
            </a:r>
            <a:r>
              <a:rPr lang="vi-VN" sz="2000" b="1" dirty="0">
                <a:solidFill>
                  <a:srgbClr val="CC0000"/>
                </a:solidFill>
                <a:latin typeface="Times New Roman" pitchFamily="18" charset="0"/>
                <a:cs typeface="Times New Roman" pitchFamily="18" charset="0"/>
              </a:rPr>
              <a:t>Sự lệch hướng chuyển động của các vật thể di chuyển trên bề mặt Trái Đất</a:t>
            </a:r>
            <a:endParaRPr lang="en-US" sz="20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1468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500"/>
                                        <p:tgtEl>
                                          <p:spTgt spid="2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381000" y="2057400"/>
            <a:ext cx="3429000" cy="1477328"/>
          </a:xfrm>
          <a:prstGeom prst="rect">
            <a:avLst/>
          </a:prstGeom>
        </p:spPr>
        <p:txBody>
          <a:bodyPr wrap="square">
            <a:spAutoFit/>
          </a:bodyPr>
          <a:lstStyle/>
          <a:p>
            <a:pPr algn="ct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Dựa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ảnh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dưới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đây</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kiến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thức</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đã</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học</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em</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giải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thích</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câu</a:t>
            </a:r>
            <a:r>
              <a:rPr lang="en-US" i="1" dirty="0" smtClean="0">
                <a:solidFill>
                  <a:srgbClr val="FF0000"/>
                </a:solidFill>
                <a:latin typeface="Cambria" panose="02040503050406030204" pitchFamily="18" charset="0"/>
                <a:ea typeface="Cambria" panose="02040503050406030204" pitchFamily="18" charset="0"/>
              </a:rPr>
              <a:t> ca </a:t>
            </a:r>
            <a:r>
              <a:rPr lang="en-US" i="1" dirty="0" err="1" smtClean="0">
                <a:solidFill>
                  <a:srgbClr val="FF0000"/>
                </a:solidFill>
                <a:latin typeface="Cambria" panose="02040503050406030204" pitchFamily="18" charset="0"/>
                <a:ea typeface="Cambria" panose="02040503050406030204" pitchFamily="18" charset="0"/>
              </a:rPr>
              <a:t>dao</a:t>
            </a:r>
            <a:r>
              <a:rPr lang="en-US" i="1" dirty="0" smtClean="0">
                <a:solidFill>
                  <a:srgbClr val="FF0000"/>
                </a:solidFill>
                <a:latin typeface="Cambria" panose="02040503050406030204" pitchFamily="18" charset="0"/>
                <a:ea typeface="Cambria" panose="02040503050406030204" pitchFamily="18" charset="0"/>
              </a:rPr>
              <a:t>:</a:t>
            </a:r>
          </a:p>
          <a:p>
            <a:pPr algn="ctr"/>
            <a:r>
              <a:rPr lang="en-US" i="1" dirty="0" smtClean="0">
                <a:solidFill>
                  <a:srgbClr val="FF0000"/>
                </a:solidFill>
                <a:latin typeface="Cambria" panose="02040503050406030204" pitchFamily="18" charset="0"/>
                <a:ea typeface="Cambria" panose="02040503050406030204" pitchFamily="18" charset="0"/>
              </a:rPr>
              <a:t>“</a:t>
            </a:r>
            <a:r>
              <a:rPr lang="en-US" i="1" dirty="0" err="1" smtClean="0">
                <a:solidFill>
                  <a:srgbClr val="FF0000"/>
                </a:solidFill>
                <a:latin typeface="Cambria" panose="02040503050406030204" pitchFamily="18" charset="0"/>
                <a:ea typeface="Cambria" panose="02040503050406030204" pitchFamily="18" charset="0"/>
              </a:rPr>
              <a:t>Dòng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sông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bên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lở</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bên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bồi</a:t>
            </a:r>
            <a:endParaRPr lang="en-US" i="1" dirty="0" smtClean="0">
              <a:solidFill>
                <a:srgbClr val="FF0000"/>
              </a:solidFill>
              <a:latin typeface="Cambria" panose="02040503050406030204" pitchFamily="18" charset="0"/>
              <a:ea typeface="Cambria" panose="02040503050406030204" pitchFamily="18" charset="0"/>
            </a:endParaRPr>
          </a:p>
          <a:p>
            <a:pPr algn="ctr"/>
            <a:r>
              <a:rPr lang="en-US" i="1" dirty="0" err="1" smtClean="0">
                <a:solidFill>
                  <a:srgbClr val="FF0000"/>
                </a:solidFill>
                <a:latin typeface="Cambria" panose="02040503050406030204" pitchFamily="18" charset="0"/>
                <a:ea typeface="Cambria" panose="02040503050406030204" pitchFamily="18" charset="0"/>
              </a:rPr>
              <a:t>Bên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lở</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thì</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đục</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bên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bồi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thì</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trong</a:t>
            </a:r>
            <a:r>
              <a:rPr lang="en-US" i="1" dirty="0" smtClean="0">
                <a:solidFill>
                  <a:srgbClr val="FF0000"/>
                </a:solidFill>
                <a:latin typeface="Cambria" panose="02040503050406030204" pitchFamily="18" charset="0"/>
                <a:ea typeface="Cambria" panose="02040503050406030204" pitchFamily="18" charset="0"/>
              </a:rPr>
              <a:t>”</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78338" y="1979474"/>
            <a:ext cx="4284662"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Là do lực làm lệch hướng chuyển động của các vật thể cô-ri-ô-lit  hướng về một phía của bờ sông, làm thay đổi hướng chảy, gây ra hiện tượng bên lở, bên bồi.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 name="AutoShape 2" descr="TỤC NGỮ - GIÁO DỤC Khúc sông... - Tục Ngữ Ca Dao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Cùng khám phá địa điểm Sông Đắk Bla tại Kon Tum - GODY.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4005" y="3931306"/>
            <a:ext cx="3906795" cy="2621893"/>
          </a:xfrm>
          <a:prstGeom prst="rect">
            <a:avLst/>
          </a:prstGeom>
          <a:noFill/>
          <a:ln>
            <a:solidFill>
              <a:srgbClr val="0D30D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2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wipe(down)">
                                      <p:cBhvr>
                                        <p:cTn id="23" dur="500"/>
                                        <p:tgtEl>
                                          <p:spTgt spid="51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76200" y="2550616"/>
            <a:ext cx="9144000" cy="4154984"/>
          </a:xfrm>
          <a:prstGeom prst="rect">
            <a:avLst/>
          </a:prstGeom>
        </p:spPr>
        <p:txBody>
          <a:bodyPr wrap="square">
            <a:spAutoFit/>
          </a:bodyPr>
          <a:lstStyle/>
          <a:p>
            <a:r>
              <a:rPr lang="vi-VN" sz="2200" b="1" dirty="0">
                <a:solidFill>
                  <a:srgbClr val="FF0000"/>
                </a:solidFill>
                <a:latin typeface="Cambria" panose="02040503050406030204" pitchFamily="18" charset="0"/>
                <a:ea typeface="Cambria" panose="02040503050406030204" pitchFamily="18" charset="0"/>
              </a:rPr>
              <a:t>Câu 1. </a:t>
            </a:r>
            <a:r>
              <a:rPr lang="vi-VN" sz="2200" dirty="0">
                <a:solidFill>
                  <a:srgbClr val="FF0000"/>
                </a:solidFill>
                <a:latin typeface="Cambria" panose="02040503050406030204" pitchFamily="18" charset="0"/>
                <a:ea typeface="Cambria" panose="02040503050406030204" pitchFamily="18" charset="0"/>
              </a:rPr>
              <a:t>Trong hệ Mặt Trời, Trái Đất ở vị trí nào theo thứ tự xa dần Mặt Trời?</a:t>
            </a:r>
          </a:p>
          <a:p>
            <a:r>
              <a:rPr lang="vi-VN" sz="2200" dirty="0">
                <a:latin typeface="Cambria" panose="02040503050406030204" pitchFamily="18" charset="0"/>
                <a:ea typeface="Cambria" panose="02040503050406030204" pitchFamily="18" charset="0"/>
              </a:rPr>
              <a:t>A. Vị trí thứ 3	B. Vị trí thứ 5	C. Vị trí thứ 9	D. Vị trí thứ 7</a:t>
            </a:r>
          </a:p>
          <a:p>
            <a:r>
              <a:rPr lang="vi-VN" sz="2200" b="1" dirty="0">
                <a:solidFill>
                  <a:srgbClr val="FF0000"/>
                </a:solidFill>
                <a:latin typeface="Cambria" panose="02040503050406030204" pitchFamily="18" charset="0"/>
                <a:ea typeface="Cambria" panose="02040503050406030204" pitchFamily="18" charset="0"/>
              </a:rPr>
              <a:t>Câu 2. </a:t>
            </a:r>
            <a:r>
              <a:rPr lang="vi-VN" sz="2200" dirty="0">
                <a:solidFill>
                  <a:srgbClr val="FF0000"/>
                </a:solidFill>
                <a:latin typeface="Cambria" panose="02040503050406030204" pitchFamily="18" charset="0"/>
                <a:ea typeface="Cambria" panose="02040503050406030204" pitchFamily="18" charset="0"/>
              </a:rPr>
              <a:t>Trong hệ Mặt Trời, hành tinh nào nằm gần Mặt Trời nhất?</a:t>
            </a:r>
          </a:p>
          <a:p>
            <a:r>
              <a:rPr lang="vi-VN" sz="2200" dirty="0">
                <a:latin typeface="Cambria" panose="02040503050406030204" pitchFamily="18" charset="0"/>
                <a:ea typeface="Cambria" panose="02040503050406030204" pitchFamily="18" charset="0"/>
              </a:rPr>
              <a:t>A. Kim tinh	B. Thủy tinh	           C. Thổ tinh	       </a:t>
            </a:r>
            <a:r>
              <a:rPr lang="vi-VN" sz="2200" dirty="0" smtClean="0">
                <a:latin typeface="Cambria" panose="02040503050406030204" pitchFamily="18" charset="0"/>
                <a:ea typeface="Cambria" panose="02040503050406030204" pitchFamily="18" charset="0"/>
              </a:rPr>
              <a:t>D</a:t>
            </a:r>
            <a:r>
              <a:rPr lang="vi-VN" sz="2200" dirty="0">
                <a:latin typeface="Cambria" panose="02040503050406030204" pitchFamily="18" charset="0"/>
                <a:ea typeface="Cambria" panose="02040503050406030204" pitchFamily="18" charset="0"/>
              </a:rPr>
              <a:t>. Hải Vương tinh</a:t>
            </a:r>
          </a:p>
          <a:p>
            <a:r>
              <a:rPr lang="vi-VN" sz="2200" b="1" dirty="0">
                <a:solidFill>
                  <a:srgbClr val="FF0000"/>
                </a:solidFill>
                <a:latin typeface="Cambria" panose="02040503050406030204" pitchFamily="18" charset="0"/>
                <a:ea typeface="Cambria" panose="02040503050406030204" pitchFamily="18" charset="0"/>
              </a:rPr>
              <a:t>Câu 3. </a:t>
            </a:r>
            <a:r>
              <a:rPr lang="vi-VN" sz="2200" dirty="0">
                <a:solidFill>
                  <a:srgbClr val="FF0000"/>
                </a:solidFill>
                <a:latin typeface="Cambria" panose="02040503050406030204" pitchFamily="18" charset="0"/>
                <a:ea typeface="Cambria" panose="02040503050406030204" pitchFamily="18" charset="0"/>
              </a:rPr>
              <a:t>Trái Đất có dạng hình:</a:t>
            </a:r>
          </a:p>
          <a:p>
            <a:r>
              <a:rPr lang="vi-VN" sz="2200" dirty="0">
                <a:latin typeface="Cambria" panose="02040503050406030204" pitchFamily="18" charset="0"/>
                <a:ea typeface="Cambria" panose="02040503050406030204" pitchFamily="18" charset="0"/>
              </a:rPr>
              <a:t>A. Cầu	           B. Tròn                 C. Vuông	           D. Tam giác</a:t>
            </a:r>
          </a:p>
          <a:p>
            <a:r>
              <a:rPr lang="vi-VN" sz="2200" b="1" dirty="0">
                <a:solidFill>
                  <a:srgbClr val="FF0000"/>
                </a:solidFill>
                <a:latin typeface="Cambria" panose="02040503050406030204" pitchFamily="18" charset="0"/>
                <a:ea typeface="Cambria" panose="02040503050406030204" pitchFamily="18" charset="0"/>
              </a:rPr>
              <a:t>Câu 4. </a:t>
            </a:r>
            <a:r>
              <a:rPr lang="vi-VN" sz="2200" dirty="0">
                <a:solidFill>
                  <a:srgbClr val="FF0000"/>
                </a:solidFill>
                <a:latin typeface="Cambria" panose="02040503050406030204" pitchFamily="18" charset="0"/>
                <a:ea typeface="Cambria" panose="02040503050406030204" pitchFamily="18" charset="0"/>
              </a:rPr>
              <a:t>Bán kính Trái Đất dài bao nhiêu?</a:t>
            </a:r>
          </a:p>
          <a:p>
            <a:r>
              <a:rPr lang="vi-VN" sz="2200" dirty="0">
                <a:latin typeface="Cambria" panose="02040503050406030204" pitchFamily="18" charset="0"/>
                <a:ea typeface="Cambria" panose="02040503050406030204" pitchFamily="18" charset="0"/>
              </a:rPr>
              <a:t>A. 6378cm         B. 6378m             C. 6378km	           D. 6378km2</a:t>
            </a:r>
          </a:p>
          <a:p>
            <a:r>
              <a:rPr lang="vi-VN" sz="2200" b="1" dirty="0">
                <a:solidFill>
                  <a:srgbClr val="FF0000"/>
                </a:solidFill>
                <a:latin typeface="Cambria" panose="02040503050406030204" pitchFamily="18" charset="0"/>
                <a:ea typeface="Cambria" panose="02040503050406030204" pitchFamily="18" charset="0"/>
              </a:rPr>
              <a:t>Câu 5. </a:t>
            </a:r>
            <a:r>
              <a:rPr lang="vi-VN" sz="2200" dirty="0">
                <a:solidFill>
                  <a:srgbClr val="FF0000"/>
                </a:solidFill>
                <a:latin typeface="Cambria" panose="02040503050406030204" pitchFamily="18" charset="0"/>
                <a:ea typeface="Cambria" panose="02040503050406030204" pitchFamily="18" charset="0"/>
              </a:rPr>
              <a:t>Trong hệ Mặt Trời, hành tinh nào nằm xa Mặt Trời nhất?</a:t>
            </a:r>
          </a:p>
          <a:p>
            <a:r>
              <a:rPr lang="vi-VN" sz="2200" dirty="0">
                <a:latin typeface="Cambria" panose="02040503050406030204" pitchFamily="18" charset="0"/>
                <a:ea typeface="Cambria" panose="02040503050406030204" pitchFamily="18" charset="0"/>
              </a:rPr>
              <a:t>A. Kim tinh	B. Thủy tinh	C. Thổ tinh	D. Hải Vương tinh</a:t>
            </a:r>
          </a:p>
          <a:p>
            <a:r>
              <a:rPr lang="vi-VN" sz="2200" b="1" dirty="0">
                <a:solidFill>
                  <a:srgbClr val="FF0000"/>
                </a:solidFill>
                <a:latin typeface="Cambria" panose="02040503050406030204" pitchFamily="18" charset="0"/>
                <a:ea typeface="Cambria" panose="02040503050406030204" pitchFamily="18" charset="0"/>
              </a:rPr>
              <a:t>Câu 6. </a:t>
            </a:r>
            <a:r>
              <a:rPr lang="vi-VN" sz="2200" dirty="0">
                <a:solidFill>
                  <a:srgbClr val="FF0000"/>
                </a:solidFill>
                <a:latin typeface="Cambria" panose="02040503050406030204" pitchFamily="18" charset="0"/>
                <a:ea typeface="Cambria" panose="02040503050406030204" pitchFamily="18" charset="0"/>
              </a:rPr>
              <a:t>Mặt Trăng là vệ tinh của hành tinh nào?</a:t>
            </a:r>
          </a:p>
          <a:p>
            <a:r>
              <a:rPr lang="vi-VN" sz="2200" dirty="0">
                <a:latin typeface="Cambria" panose="02040503050406030204" pitchFamily="18" charset="0"/>
                <a:ea typeface="Cambria" panose="02040503050406030204" pitchFamily="18" charset="0"/>
              </a:rPr>
              <a:t>A. Trái Đất	B. Thủy tinh	C. Mộc tinh	D. Hải Vương tinh</a:t>
            </a:r>
          </a:p>
        </p:txBody>
      </p:sp>
      <p:sp>
        <p:nvSpPr>
          <p:cNvPr id="13" name="Rectangle 12"/>
          <p:cNvSpPr/>
          <p:nvPr/>
        </p:nvSpPr>
        <p:spPr>
          <a:xfrm>
            <a:off x="1524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590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657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724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791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7456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7709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8100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9183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9574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8288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p>
        </p:txBody>
      </p:sp>
      <p:sp>
        <p:nvSpPr>
          <p:cNvPr id="43" name="Oval 42"/>
          <p:cNvSpPr/>
          <p:nvPr/>
        </p:nvSpPr>
        <p:spPr>
          <a:xfrm>
            <a:off x="1995055" y="35814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895600"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Ư</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166255" y="28956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166255" y="42672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0108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Q</a:t>
            </a:r>
          </a:p>
        </p:txBody>
      </p:sp>
      <p:sp>
        <p:nvSpPr>
          <p:cNvPr id="48" name="Oval 47"/>
          <p:cNvSpPr/>
          <p:nvPr/>
        </p:nvSpPr>
        <p:spPr>
          <a:xfrm>
            <a:off x="3886200" y="4953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0014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U</a:t>
            </a:r>
          </a:p>
        </p:txBody>
      </p:sp>
      <p:sp>
        <p:nvSpPr>
          <p:cNvPr id="50" name="Oval 49"/>
          <p:cNvSpPr/>
          <p:nvPr/>
        </p:nvSpPr>
        <p:spPr>
          <a:xfrm>
            <a:off x="5652655" y="5638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0960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A</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858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70727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166255" y="62484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1350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Y</a:t>
            </a:r>
          </a:p>
        </p:txBody>
      </p:sp>
      <p:sp>
        <p:nvSpPr>
          <p:cNvPr id="32" name="TextBox 31"/>
          <p:cNvSpPr txBox="1"/>
          <p:nvPr/>
        </p:nvSpPr>
        <p:spPr>
          <a:xfrm>
            <a:off x="28956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Ự</a:t>
            </a:r>
          </a:p>
        </p:txBody>
      </p:sp>
    </p:spTree>
    <p:extLst>
      <p:ext uri="{BB962C8B-B14F-4D97-AF65-F5344CB8AC3E}">
        <p14:creationId xmlns:p14="http://schemas.microsoft.com/office/powerpoint/2010/main" val="2010438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47" dur="500"/>
                                        <p:tgtEl>
                                          <p:spTgt spid="3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randombar(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67" dur="500"/>
                                        <p:tgtEl>
                                          <p:spTgt spid="3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87" dur="500"/>
                                        <p:tgtEl>
                                          <p:spTgt spid="36">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92" dur="500"/>
                                        <p:tgtEl>
                                          <p:spTgt spid="36">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randombar(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randombar(horizontal)">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107" dur="500"/>
                                        <p:tgtEl>
                                          <p:spTgt spid="36">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nodeType="clickEffect">
                                  <p:stCondLst>
                                    <p:cond delay="0"/>
                                  </p:stCondLst>
                                  <p:childTnLst>
                                    <p:set>
                                      <p:cBhvr>
                                        <p:cTn id="11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12" dur="500"/>
                                        <p:tgtEl>
                                          <p:spTgt spid="36">
                                            <p:txEl>
                                              <p:pRg st="11" end="1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randombar(horizontal)">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randombar(horizontal)">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randombar(horizontal)">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429000" cy="1569660"/>
          </a:xfrm>
          <a:prstGeom prst="rect">
            <a:avLst/>
          </a:prstGeom>
        </p:spPr>
        <p:txBody>
          <a:bodyPr wrap="square">
            <a:spAutoFit/>
          </a:bodyPr>
          <a:lstStyle/>
          <a:p>
            <a:pPr algn="ctr"/>
            <a:r>
              <a:rPr lang="en-US" sz="1600" i="1" dirty="0" err="1" smtClean="0">
                <a:solidFill>
                  <a:srgbClr val="FF0000"/>
                </a:solidFill>
                <a:latin typeface="Cambria" panose="02040503050406030204" pitchFamily="18" charset="0"/>
                <a:ea typeface="Cambria" panose="02040503050406030204" pitchFamily="18" charset="0"/>
              </a:rPr>
              <a:t>Sáng</a:t>
            </a:r>
            <a:r>
              <a:rPr lang="en-US" sz="1600" i="1" dirty="0" smtClean="0">
                <a:solidFill>
                  <a:srgbClr val="FF0000"/>
                </a:solidFill>
                <a:latin typeface="Cambria" panose="02040503050406030204" pitchFamily="18" charset="0"/>
                <a:ea typeface="Cambria" panose="02040503050406030204" pitchFamily="18" charset="0"/>
              </a:rPr>
              <a:t> nay </a:t>
            </a:r>
            <a:r>
              <a:rPr lang="en-US" sz="1600" i="1" dirty="0" err="1" smtClean="0">
                <a:solidFill>
                  <a:srgbClr val="FF0000"/>
                </a:solidFill>
                <a:latin typeface="Cambria" panose="02040503050406030204" pitchFamily="18" charset="0"/>
                <a:ea typeface="Cambria" panose="02040503050406030204" pitchFamily="18" charset="0"/>
              </a:rPr>
              <a:t>đến</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trường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Hoàng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định</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gọi</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điện</a:t>
            </a:r>
            <a:r>
              <a:rPr lang="en-US"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hỏi</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thăm</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một</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người</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bạn</a:t>
            </a:r>
            <a:r>
              <a:rPr lang="en-US" sz="1600" i="1" dirty="0" smtClean="0">
                <a:solidFill>
                  <a:srgbClr val="FF0000"/>
                </a:solidFill>
                <a:latin typeface="Cambria" panose="02040503050406030204" pitchFamily="18" charset="0"/>
                <a:ea typeface="Cambria" panose="02040503050406030204" pitchFamily="18" charset="0"/>
              </a:rPr>
              <a:t> ở Anh. </a:t>
            </a:r>
            <a:r>
              <a:rPr lang="en-US" sz="1600" i="1" dirty="0" err="1" smtClean="0">
                <a:solidFill>
                  <a:srgbClr val="FF0000"/>
                </a:solidFill>
                <a:latin typeface="Cambria" panose="02040503050406030204" pitchFamily="18" charset="0"/>
                <a:ea typeface="Cambria" panose="02040503050406030204" pitchFamily="18" charset="0"/>
              </a:rPr>
              <a:t>Mẹ</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khuyên</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Hoàng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không</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nên</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làm</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như</a:t>
            </a:r>
            <a:r>
              <a:rPr lang="en-US" sz="1600" i="1" dirty="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vậy</a:t>
            </a:r>
            <a:r>
              <a:rPr lang="en-US"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Dựa</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vào</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hình</a:t>
            </a:r>
            <a:r>
              <a:rPr lang="en-US" sz="1600" i="1" dirty="0" smtClean="0">
                <a:solidFill>
                  <a:srgbClr val="FF0000"/>
                </a:solidFill>
                <a:latin typeface="Cambria" panose="02040503050406030204" pitchFamily="18" charset="0"/>
                <a:ea typeface="Cambria" panose="02040503050406030204" pitchFamily="18" charset="0"/>
              </a:rPr>
              <a:t> 6.4 </a:t>
            </a:r>
            <a:r>
              <a:rPr lang="en-US" sz="1600" i="1" dirty="0" err="1" smtClean="0">
                <a:solidFill>
                  <a:srgbClr val="FF0000"/>
                </a:solidFill>
                <a:latin typeface="Cambria" panose="02040503050406030204" pitchFamily="18" charset="0"/>
                <a:ea typeface="Cambria" panose="02040503050406030204" pitchFamily="18" charset="0"/>
              </a:rPr>
              <a:t>và</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kiến</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thức</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đã</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học</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em</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hãy</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giải</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thích</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tại</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sao</a:t>
            </a:r>
            <a:r>
              <a:rPr lang="en-US"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mẹ</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khuyên</a:t>
            </a:r>
            <a:r>
              <a:rPr lang="en-US"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Hoàng</a:t>
            </a:r>
            <a:r>
              <a:rPr lang="en-US" sz="1600" i="1" dirty="0" smtClean="0">
                <a:solidFill>
                  <a:srgbClr val="FF0000"/>
                </a:solidFill>
                <a:latin typeface="Cambria" panose="02040503050406030204" pitchFamily="18" charset="0"/>
                <a:ea typeface="Cambria" panose="02040503050406030204" pitchFamily="18" charset="0"/>
              </a:rPr>
              <a:t> </a:t>
            </a:r>
            <a:r>
              <a:rPr lang="en-US" sz="1600" i="1" dirty="0" err="1">
                <a:solidFill>
                  <a:srgbClr val="FF0000"/>
                </a:solidFill>
                <a:latin typeface="Cambria" panose="02040503050406030204" pitchFamily="18" charset="0"/>
                <a:ea typeface="Cambria" panose="02040503050406030204" pitchFamily="18" charset="0"/>
              </a:rPr>
              <a:t>như</a:t>
            </a:r>
            <a:r>
              <a:rPr lang="en-US" sz="1600" i="1" dirty="0">
                <a:solidFill>
                  <a:srgbClr val="FF0000"/>
                </a:solidFill>
                <a:latin typeface="Cambria" panose="02040503050406030204" pitchFamily="18" charset="0"/>
                <a:ea typeface="Cambria" panose="02040503050406030204" pitchFamily="18" charset="0"/>
              </a:rPr>
              <a:t> </a:t>
            </a:r>
            <a:r>
              <a:rPr lang="en-US" sz="1600" i="1" dirty="0" err="1" smtClean="0">
                <a:solidFill>
                  <a:srgbClr val="FF0000"/>
                </a:solidFill>
                <a:latin typeface="Cambria" panose="02040503050406030204" pitchFamily="18" charset="0"/>
                <a:ea typeface="Cambria" panose="02040503050406030204" pitchFamily="18" charset="0"/>
              </a:rPr>
              <a:t>thế</a:t>
            </a:r>
            <a:r>
              <a:rPr lang="en-US" sz="1600" i="1" dirty="0">
                <a:solidFill>
                  <a:srgbClr val="FF0000"/>
                </a:solidFill>
                <a:latin typeface="Cambria" panose="02040503050406030204" pitchFamily="18" charset="0"/>
                <a:ea typeface="Cambria" panose="02040503050406030204" pitchFamily="18" charset="0"/>
              </a:rPr>
              <a:t>?</a:t>
            </a:r>
            <a:endParaRPr lang="vi-VN" sz="16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78338" y="1854875"/>
            <a:ext cx="4284662" cy="2031325"/>
          </a:xfrm>
          <a:prstGeom prst="rect">
            <a:avLst/>
          </a:prstGeom>
        </p:spPr>
        <p:txBody>
          <a:bodyPr wrap="square">
            <a:spAutoFit/>
          </a:bodyPr>
          <a:lstStyle/>
          <a:p>
            <a:pPr algn="just"/>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Bởi </a:t>
            </a:r>
            <a:r>
              <a:rPr lang="vi-VN" dirty="0">
                <a:latin typeface="Cambria" panose="02040503050406030204" pitchFamily="18" charset="0"/>
                <a:ea typeface="Cambria" panose="02040503050406030204" pitchFamily="18" charset="0"/>
              </a:rPr>
              <a:t>vì </a:t>
            </a:r>
            <a:r>
              <a:rPr lang="en-US" dirty="0" smtClean="0">
                <a:latin typeface="Cambria" panose="02040503050406030204" pitchFamily="18" charset="0"/>
                <a:ea typeface="Cambria" panose="02040503050406030204" pitchFamily="18" charset="0"/>
              </a:rPr>
              <a:t>Anh </a:t>
            </a:r>
            <a:r>
              <a:rPr lang="vi-VN" dirty="0" smtClean="0">
                <a:latin typeface="Cambria" panose="02040503050406030204" pitchFamily="18" charset="0"/>
                <a:ea typeface="Cambria" panose="02040503050406030204" pitchFamily="18" charset="0"/>
              </a:rPr>
              <a:t>nằm </a:t>
            </a:r>
            <a:r>
              <a:rPr lang="vi-VN" dirty="0">
                <a:latin typeface="Cambria" panose="02040503050406030204" pitchFamily="18" charset="0"/>
                <a:ea typeface="Cambria" panose="02040503050406030204" pitchFamily="18" charset="0"/>
              </a:rPr>
              <a:t>ở múi giờ </a:t>
            </a:r>
            <a:r>
              <a:rPr lang="en-US" dirty="0">
                <a:latin typeface="Cambria" panose="02040503050406030204" pitchFamily="18" charset="0"/>
                <a:ea typeface="Cambria" panose="02040503050406030204" pitchFamily="18" charset="0"/>
              </a:rPr>
              <a:t>0</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có giờ trễ hơn so với múi giờ ở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ta </a:t>
            </a:r>
            <a:r>
              <a:rPr lang="vi-VN" dirty="0" smtClean="0">
                <a:latin typeface="Cambria" panose="02040503050406030204" pitchFamily="18" charset="0"/>
                <a:ea typeface="Cambria" panose="02040503050406030204" pitchFamily="18" charset="0"/>
              </a:rPr>
              <a:t>(múi </a:t>
            </a:r>
            <a:r>
              <a:rPr lang="vi-VN" dirty="0">
                <a:latin typeface="Cambria" panose="02040503050406030204" pitchFamily="18" charset="0"/>
                <a:ea typeface="Cambria" panose="02040503050406030204" pitchFamily="18" charset="0"/>
              </a:rPr>
              <a:t>giờ 7) và trễ hơn 7 – </a:t>
            </a:r>
            <a:r>
              <a:rPr lang="en-US" dirty="0">
                <a:latin typeface="Cambria" panose="02040503050406030204" pitchFamily="18" charset="0"/>
                <a:ea typeface="Cambria" panose="02040503050406030204" pitchFamily="18" charset="0"/>
              </a:rPr>
              <a:t>0</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7</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giờ</a:t>
            </a:r>
            <a:r>
              <a:rPr lang="vi-VN" dirty="0" smtClean="0">
                <a:latin typeface="Cambria" panose="02040503050406030204" pitchFamily="18" charset="0"/>
                <a:ea typeface="Cambria" panose="02040503050406030204" pitchFamily="18" charset="0"/>
              </a:rPr>
              <a:t>.</a:t>
            </a:r>
            <a:endParaRPr lang="en-US" dirty="0" smtClean="0">
              <a:latin typeface="Cambria" panose="02040503050406030204" pitchFamily="18" charset="0"/>
              <a:ea typeface="Cambria" panose="02040503050406030204" pitchFamily="18" charset="0"/>
            </a:endParaRPr>
          </a:p>
          <a:p>
            <a:pPr algn="just"/>
            <a:r>
              <a:rPr lang="vi-VN"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Vậy </a:t>
            </a:r>
            <a:r>
              <a:rPr lang="vi-VN" dirty="0">
                <a:latin typeface="Cambria" panose="02040503050406030204" pitchFamily="18" charset="0"/>
                <a:ea typeface="Cambria" panose="02040503050406030204" pitchFamily="18" charset="0"/>
              </a:rPr>
              <a:t>khi </a:t>
            </a:r>
            <a:r>
              <a:rPr lang="en-US" dirty="0" err="1" smtClean="0">
                <a:latin typeface="Cambria" panose="02040503050406030204" pitchFamily="18" charset="0"/>
                <a:ea typeface="Cambria" panose="02040503050406030204" pitchFamily="18" charset="0"/>
              </a:rPr>
              <a:t>nước</a:t>
            </a:r>
            <a:r>
              <a:rPr lang="en-US" dirty="0" smtClean="0">
                <a:latin typeface="Cambria" panose="02040503050406030204" pitchFamily="18" charset="0"/>
                <a:ea typeface="Cambria" panose="02040503050406030204" pitchFamily="18" charset="0"/>
              </a:rPr>
              <a:t> ta </a:t>
            </a:r>
            <a:r>
              <a:rPr lang="vi-VN" dirty="0" smtClean="0">
                <a:latin typeface="Cambria" panose="02040503050406030204" pitchFamily="18" charset="0"/>
                <a:ea typeface="Cambria" panose="02040503050406030204" pitchFamily="18" charset="0"/>
              </a:rPr>
              <a:t>là </a:t>
            </a:r>
            <a:r>
              <a:rPr lang="en-US" dirty="0">
                <a:latin typeface="Cambria" panose="02040503050406030204" pitchFamily="18" charset="0"/>
                <a:ea typeface="Cambria" panose="02040503050406030204" pitchFamily="18" charset="0"/>
              </a:rPr>
              <a:t>7</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giờ </a:t>
            </a:r>
            <a:r>
              <a:rPr lang="en-US" dirty="0" err="1" smtClean="0">
                <a:latin typeface="Cambria" panose="02040503050406030204" pitchFamily="18" charset="0"/>
                <a:ea typeface="Cambria" panose="02040503050406030204" pitchFamily="18" charset="0"/>
              </a:rPr>
              <a:t>sáng</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thì </a:t>
            </a:r>
            <a:r>
              <a:rPr lang="vi-VN" dirty="0">
                <a:latin typeface="Cambria" panose="02040503050406030204" pitchFamily="18" charset="0"/>
                <a:ea typeface="Cambria" panose="02040503050406030204" pitchFamily="18" charset="0"/>
              </a:rPr>
              <a:t>lúc đó </a:t>
            </a:r>
            <a:r>
              <a:rPr lang="en-US" dirty="0" smtClean="0">
                <a:latin typeface="Cambria" panose="02040503050406030204" pitchFamily="18" charset="0"/>
                <a:ea typeface="Cambria" panose="02040503050406030204" pitchFamily="18" charset="0"/>
              </a:rPr>
              <a:t>ở Anh </a:t>
            </a:r>
            <a:r>
              <a:rPr lang="vi-VN" dirty="0" smtClean="0">
                <a:latin typeface="Cambria" panose="02040503050406030204" pitchFamily="18" charset="0"/>
                <a:ea typeface="Cambria" panose="02040503050406030204" pitchFamily="18" charset="0"/>
              </a:rPr>
              <a:t>là</a:t>
            </a:r>
            <a:r>
              <a:rPr lang="en-US" dirty="0" smtClean="0">
                <a:latin typeface="Cambria" panose="02040503050406030204" pitchFamily="18" charset="0"/>
                <a:ea typeface="Cambria" panose="02040503050406030204" pitchFamily="18" charset="0"/>
              </a:rPr>
              <a:t> 7</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giờ - </a:t>
            </a:r>
            <a:r>
              <a:rPr lang="en-US" dirty="0">
                <a:latin typeface="Cambria" panose="02040503050406030204" pitchFamily="18" charset="0"/>
                <a:ea typeface="Cambria" panose="02040503050406030204" pitchFamily="18" charset="0"/>
              </a:rPr>
              <a:t>7</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giờ = </a:t>
            </a:r>
            <a:r>
              <a:rPr lang="en-US" dirty="0" smtClean="0">
                <a:latin typeface="Cambria" panose="02040503050406030204" pitchFamily="18" charset="0"/>
                <a:ea typeface="Cambria" panose="02040503050406030204" pitchFamily="18" charset="0"/>
              </a:rPr>
              <a:t>0</a:t>
            </a:r>
            <a:r>
              <a:rPr lang="vi-VN" dirty="0" smtClean="0">
                <a:latin typeface="Cambria" panose="02040503050406030204" pitchFamily="18" charset="0"/>
                <a:ea typeface="Cambria" panose="02040503050406030204" pitchFamily="18" charset="0"/>
              </a:rPr>
              <a:t> giờ </a:t>
            </a:r>
            <a:r>
              <a:rPr lang="vi-VN" dirty="0">
                <a:latin typeface="Cambria" panose="02040503050406030204" pitchFamily="18" charset="0"/>
                <a:ea typeface="Cambria" panose="02040503050406030204" pitchFamily="18" charset="0"/>
              </a:rPr>
              <a:t>(lúc đó là giờ ngủ) nên </a:t>
            </a:r>
            <a:r>
              <a:rPr lang="en-US" dirty="0" err="1" smtClean="0">
                <a:latin typeface="Cambria" panose="02040503050406030204" pitchFamily="18" charset="0"/>
                <a:ea typeface="Cambria" panose="02040503050406030204" pitchFamily="18" charset="0"/>
              </a:rPr>
              <a:t>mẹ</a:t>
            </a:r>
            <a:r>
              <a:rPr lang="vi-VN" dirty="0" smtClean="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khuyên </a:t>
            </a:r>
            <a:r>
              <a:rPr lang="en-US" dirty="0" err="1" smtClean="0">
                <a:latin typeface="Cambria" panose="02040503050406030204" pitchFamily="18" charset="0"/>
                <a:ea typeface="Cambria" panose="02040503050406030204" pitchFamily="18" charset="0"/>
              </a:rPr>
              <a:t>Hoàng</a:t>
            </a:r>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không </a:t>
            </a:r>
            <a:r>
              <a:rPr lang="vi-VN" dirty="0">
                <a:latin typeface="Cambria" panose="02040503050406030204" pitchFamily="18" charset="0"/>
                <a:ea typeface="Cambria" panose="02040503050406030204" pitchFamily="18" charset="0"/>
              </a:rPr>
              <a:t>nên gọi cho bạn.</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7817" y="3863210"/>
            <a:ext cx="3802983" cy="2766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CHUYỂN ĐỘNG TỰ QUAY QUANH</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TRỤC CỦA TRÁI ĐẤT VÀ HỆ QUẢ</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a:t>
            </a:r>
            <a:r>
              <a:rPr lang="en-US" sz="3000" b="1" dirty="0">
                <a:effectLst>
                  <a:outerShdw blurRad="38100" dist="38100" dir="2700000" algn="tl">
                    <a:srgbClr val="000000">
                      <a:alpha val="43137"/>
                    </a:srgbClr>
                  </a:outerShdw>
                </a:effectLst>
                <a:latin typeface="Cambria" pitchFamily="18" charset="0"/>
              </a:rPr>
              <a:t>6</a:t>
            </a:r>
            <a:r>
              <a:rPr lang="en-US" sz="3000" b="1" dirty="0" smtClean="0">
                <a:effectLst>
                  <a:outerShdw blurRad="38100" dist="38100" dir="2700000" algn="tl">
                    <a:srgbClr val="000000">
                      <a:alpha val="43137"/>
                    </a:srgbClr>
                  </a:outerShdw>
                </a:effectLst>
                <a:latin typeface="Cambria" pitchFamily="18" charset="0"/>
              </a:rPr>
              <a:t>:</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smtClean="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6</a:t>
            </a:r>
            <a:r>
              <a:rPr lang="vi-VN" sz="2400" b="1" dirty="0" smtClean="0">
                <a:solidFill>
                  <a:srgbClr val="FF0000"/>
                </a:solidFill>
                <a:effectLst>
                  <a:outerShdw blurRad="38100" dist="38100" dir="2700000" algn="tl">
                    <a:srgbClr val="000000">
                      <a:alpha val="43137"/>
                    </a:srgbClr>
                  </a:outerShdw>
                </a:effectLst>
                <a:latin typeface="Cambria" pitchFamily="18" charset="0"/>
              </a:rPr>
              <a:t>. </a:t>
            </a:r>
            <a:r>
              <a:rPr lang="vi-VN" sz="2400" b="1" dirty="0">
                <a:solidFill>
                  <a:srgbClr val="FF0000"/>
                </a:solidFill>
                <a:effectLst>
                  <a:outerShdw blurRad="38100" dist="38100" dir="2700000" algn="tl">
                    <a:srgbClr val="000000">
                      <a:alpha val="43137"/>
                    </a:srgbClr>
                  </a:outerShdw>
                </a:effectLst>
                <a:latin typeface="Cambria" pitchFamily="18" charset="0"/>
              </a:rPr>
              <a:t>CHUYỂN ĐỘNG TỰ QUAY QUANH</a:t>
            </a:r>
          </a:p>
          <a:p>
            <a:r>
              <a:rPr lang="vi-VN" sz="2400" b="1" dirty="0">
                <a:solidFill>
                  <a:srgbClr val="FF0000"/>
                </a:solidFill>
                <a:effectLst>
                  <a:outerShdw blurRad="38100" dist="38100" dir="2700000" algn="tl">
                    <a:srgbClr val="000000">
                      <a:alpha val="43137"/>
                    </a:srgbClr>
                  </a:outerShdw>
                </a:effectLst>
                <a:latin typeface="Cambria" pitchFamily="18" charset="0"/>
              </a:rPr>
              <a:t>TRỤC CỦA TRÁI ĐẤT VÀ HỆ QUẢ</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CHUYỂN ĐỘNG TỰ QUAY QUANH TRỤC CỦA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HỆ QUẢ CHUYỂN ĐỘNG TỰ QUAY QUANH TRỤC CỦA TRÁI ĐẤT</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371600"/>
            <a:ext cx="3439710" cy="1938992"/>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6.1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a:solidFill>
                  <a:srgbClr val="FF0000"/>
                </a:solidFill>
                <a:latin typeface="Cambria" panose="02040503050406030204" pitchFamily="18" charset="0"/>
                <a:ea typeface="Cambria" panose="02040503050406030204" pitchFamily="18" charset="0"/>
              </a:rPr>
              <a:t/>
            </a:r>
            <a:br>
              <a:rPr lang="en-US" sz="2000" i="1" dirty="0">
                <a:solidFill>
                  <a:srgbClr val="FF0000"/>
                </a:solidFill>
                <a:latin typeface="Cambria" panose="02040503050406030204" pitchFamily="18" charset="0"/>
                <a:ea typeface="Cambria" panose="02040503050406030204" pitchFamily="18" charset="0"/>
              </a:rPr>
            </a:br>
            <a:r>
              <a:rPr lang="en-US" sz="2000" i="1" dirty="0" smtClean="0">
                <a:solidFill>
                  <a:srgbClr val="FF0000"/>
                </a:solidFill>
                <a:latin typeface="Cambria" panose="02040503050406030204" pitchFamily="18" charset="0"/>
                <a:ea typeface="Cambria" panose="02040503050406030204" pitchFamily="18" charset="0"/>
              </a:rPr>
              <a:t>x</a:t>
            </a:r>
            <a:r>
              <a:rPr lang="vi-VN" sz="2000" i="1" dirty="0" smtClean="0">
                <a:solidFill>
                  <a:srgbClr val="FF0000"/>
                </a:solidFill>
                <a:latin typeface="Cambria" panose="02040503050406030204" pitchFamily="18" charset="0"/>
                <a:ea typeface="Cambria" panose="02040503050406030204" pitchFamily="18" charset="0"/>
              </a:rPr>
              <a:t>ác định </a:t>
            </a:r>
            <a:r>
              <a:rPr lang="vi-VN" sz="2000" i="1" dirty="0">
                <a:solidFill>
                  <a:srgbClr val="FF0000"/>
                </a:solidFill>
                <a:latin typeface="Cambria" panose="02040503050406030204" pitchFamily="18" charset="0"/>
                <a:ea typeface="Cambria" panose="02040503050406030204" pitchFamily="18" charset="0"/>
              </a:rPr>
              <a:t>hướng tự quay quanh trục của Trái Đất. </a:t>
            </a:r>
            <a:r>
              <a:rPr lang="vi-VN" sz="2000" i="1" dirty="0" smtClean="0">
                <a:solidFill>
                  <a:srgbClr val="FF0000"/>
                </a:solidFill>
                <a:latin typeface="Cambria" panose="02040503050406030204" pitchFamily="18" charset="0"/>
                <a:ea typeface="Cambria" panose="02040503050406030204" pitchFamily="18" charset="0"/>
              </a:rPr>
              <a:t>Cho </a:t>
            </a:r>
            <a:r>
              <a:rPr lang="vi-VN" sz="2000" i="1" dirty="0">
                <a:solidFill>
                  <a:srgbClr val="FF0000"/>
                </a:solidFill>
                <a:latin typeface="Cambria" panose="02040503050406030204" pitchFamily="18" charset="0"/>
                <a:ea typeface="Cambria" panose="02040503050406030204" pitchFamily="18" charset="0"/>
              </a:rPr>
              <a:t>biết </a:t>
            </a:r>
            <a:r>
              <a:rPr lang="en-US" sz="2000" i="1" dirty="0" err="1" smtClean="0">
                <a:solidFill>
                  <a:srgbClr val="FF0000"/>
                </a:solidFill>
                <a:latin typeface="Cambria" panose="02040503050406030204" pitchFamily="18" charset="0"/>
                <a:ea typeface="Cambria" panose="02040503050406030204" pitchFamily="18" charset="0"/>
              </a:rPr>
              <a:t>góc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nghiêng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trục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Trái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Đất</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trên </a:t>
            </a:r>
            <a:r>
              <a:rPr lang="vi-VN" sz="2000" i="1" dirty="0">
                <a:solidFill>
                  <a:srgbClr val="FF0000"/>
                </a:solidFill>
                <a:latin typeface="Cambria" panose="02040503050406030204" pitchFamily="18" charset="0"/>
                <a:ea typeface="Cambria" panose="02040503050406030204" pitchFamily="18" charset="0"/>
              </a:rPr>
              <a:t>mặt phẳng quỹ </a:t>
            </a:r>
            <a:r>
              <a:rPr lang="vi-VN" sz="2000" i="1" dirty="0" smtClean="0">
                <a:solidFill>
                  <a:srgbClr val="FF0000"/>
                </a:solidFill>
                <a:latin typeface="Cambria" panose="02040503050406030204" pitchFamily="18" charset="0"/>
                <a:ea typeface="Cambria" panose="02040503050406030204" pitchFamily="18" charset="0"/>
              </a:rPr>
              <a:t>đạo</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là</a:t>
            </a:r>
            <a:r>
              <a:rPr lang="en-US" sz="2000" i="1" dirty="0" smtClean="0">
                <a:solidFill>
                  <a:srgbClr val="FF0000"/>
                </a:solidFill>
                <a:latin typeface="Cambria" panose="02040503050406030204" pitchFamily="18" charset="0"/>
                <a:ea typeface="Cambria" panose="02040503050406030204" pitchFamily="18" charset="0"/>
              </a:rPr>
              <a:t> </a:t>
            </a:r>
          </a:p>
          <a:p>
            <a:pPr algn="ctr"/>
            <a:r>
              <a:rPr lang="en-US" sz="2000" i="1" dirty="0" err="1" smtClean="0">
                <a:solidFill>
                  <a:srgbClr val="FF0000"/>
                </a:solidFill>
                <a:latin typeface="Cambria" panose="02040503050406030204" pitchFamily="18" charset="0"/>
                <a:ea typeface="Cambria" panose="02040503050406030204" pitchFamily="18" charset="0"/>
              </a:rPr>
              <a:t>bao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nhiêu</a:t>
            </a:r>
            <a:r>
              <a:rPr lang="en-US" sz="2000" i="1" dirty="0" smtClean="0">
                <a:solidFill>
                  <a:srgbClr val="FF0000"/>
                </a:solidFill>
                <a:latin typeface="Cambria" panose="02040503050406030204" pitchFamily="18" charset="0"/>
                <a:ea typeface="Cambria" panose="02040503050406030204" pitchFamily="18" charset="0"/>
              </a:rPr>
              <a:t>?</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19600" y="1463695"/>
            <a:ext cx="44196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Hướng tự quay là từ Tây sang Đông. </a:t>
            </a:r>
          </a:p>
          <a:p>
            <a:pPr algn="just"/>
            <a:r>
              <a:rPr lang="vi-VN" sz="2300" dirty="0">
                <a:latin typeface="Cambria" panose="02040503050406030204" pitchFamily="18" charset="0"/>
                <a:ea typeface="Cambria" panose="02040503050406030204" pitchFamily="18" charset="0"/>
              </a:rPr>
              <a:t>- </a:t>
            </a:r>
            <a:r>
              <a:rPr lang="en-US" sz="2300" dirty="0" err="1" smtClean="0">
                <a:latin typeface="Cambria" panose="02040503050406030204" pitchFamily="18" charset="0"/>
                <a:ea typeface="Cambria" panose="02040503050406030204" pitchFamily="18" charset="0"/>
              </a:rPr>
              <a:t>Gó</a:t>
            </a:r>
            <a:r>
              <a:rPr lang="vi-VN" sz="2300" dirty="0" smtClean="0">
                <a:latin typeface="Cambria" panose="02040503050406030204" pitchFamily="18" charset="0"/>
                <a:ea typeface="Cambria" panose="02040503050406030204" pitchFamily="18" charset="0"/>
              </a:rPr>
              <a:t>c </a:t>
            </a:r>
            <a:r>
              <a:rPr lang="vi-VN" sz="2300" dirty="0">
                <a:latin typeface="Cambria" panose="02040503050406030204" pitchFamily="18" charset="0"/>
                <a:ea typeface="Cambria" panose="02040503050406030204" pitchFamily="18" charset="0"/>
              </a:rPr>
              <a:t>nghiêng của  trục Trái Đất trên mặt phẳng quỹ </a:t>
            </a:r>
            <a:r>
              <a:rPr lang="vi-VN" sz="2300" dirty="0" smtClean="0">
                <a:latin typeface="Cambria" panose="02040503050406030204" pitchFamily="18" charset="0"/>
                <a:ea typeface="Cambria" panose="02040503050406030204" pitchFamily="18" charset="0"/>
              </a:rPr>
              <a:t>đạo</a:t>
            </a:r>
            <a:r>
              <a:rPr lang="en-US" sz="2300" dirty="0" smtClean="0">
                <a:latin typeface="Cambria" panose="02040503050406030204" pitchFamily="18" charset="0"/>
                <a:ea typeface="Cambria" panose="02040503050406030204" pitchFamily="18" charset="0"/>
              </a:rPr>
              <a:t> </a:t>
            </a:r>
            <a:r>
              <a:rPr lang="en-US" sz="2300" dirty="0" err="1" smtClean="0">
                <a:latin typeface="Cambria" panose="02040503050406030204" pitchFamily="18" charset="0"/>
                <a:ea typeface="Cambria" panose="02040503050406030204" pitchFamily="18" charset="0"/>
              </a:rPr>
              <a:t>là</a:t>
            </a:r>
            <a:r>
              <a:rPr lang="en-US" sz="2300" dirty="0" smtClean="0">
                <a:latin typeface="Cambria" panose="02040503050406030204" pitchFamily="18" charset="0"/>
                <a:ea typeface="Cambria" panose="02040503050406030204" pitchFamily="18" charset="0"/>
              </a:rPr>
              <a:t> 66</a:t>
            </a:r>
            <a:r>
              <a:rPr lang="en-US" sz="2300" baseline="30000" dirty="0" smtClean="0">
                <a:latin typeface="Cambria" panose="02040503050406030204" pitchFamily="18" charset="0"/>
                <a:ea typeface="Cambria" panose="02040503050406030204" pitchFamily="18" charset="0"/>
              </a:rPr>
              <a:t>0</a:t>
            </a:r>
            <a:r>
              <a:rPr lang="en-US" sz="2300" dirty="0" smtClean="0">
                <a:latin typeface="Cambria" panose="02040503050406030204" pitchFamily="18" charset="0"/>
                <a:ea typeface="Cambria" panose="02040503050406030204" pitchFamily="18" charset="0"/>
              </a:rPr>
              <a:t>33’.</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 tự quay quanh trục của Trái Đất</a:t>
            </a:r>
            <a:endParaRPr lang="en-US" sz="2400" b="1" dirty="0">
              <a:solidFill>
                <a:srgbClr val="0D30DD"/>
              </a:solidFill>
              <a:latin typeface="Cambria"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24454" y="3627264"/>
            <a:ext cx="3776346" cy="2925936"/>
          </a:xfrm>
          <a:prstGeom prst="rect">
            <a:avLst/>
          </a:prstGeom>
          <a:noFill/>
          <a:ln>
            <a:solidFill>
              <a:srgbClr val="65E604"/>
            </a:solidFill>
          </a:ln>
        </p:spPr>
      </p:pic>
    </p:spTree>
    <p:extLst>
      <p:ext uri="{BB962C8B-B14F-4D97-AF65-F5344CB8AC3E}">
        <p14:creationId xmlns:p14="http://schemas.microsoft.com/office/powerpoint/2010/main" val="256795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6"/>
                                        </p:tgtEl>
                                        <p:attrNameLst>
                                          <p:attrName>style.visibility</p:attrName>
                                        </p:attrNameLst>
                                      </p:cBhvr>
                                      <p:to>
                                        <p:strVal val="visible"/>
                                      </p:to>
                                    </p:set>
                                    <p:animEffect transition="in" filter="fade">
                                      <p:cBhvr>
                                        <p:cTn id="30" dur="500"/>
                                        <p:tgtEl>
                                          <p:spTgt spid="1036"/>
                                        </p:tgtEl>
                                      </p:cBhvr>
                                    </p:animEffect>
                                  </p:childTnLst>
                                </p:cTn>
                              </p:par>
                              <p:par>
                                <p:cTn id="31" presetID="10"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fade">
                                      <p:cBhvr>
                                        <p:cTn id="33" dur="500"/>
                                        <p:tgtEl>
                                          <p:spTgt spid="1034"/>
                                        </p:tgtEl>
                                      </p:cBhvr>
                                    </p:animEffect>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1036"/>
                                        </p:tgtEl>
                                        <p:attrNameLst>
                                          <p:attrName>r</p:attrName>
                                        </p:attrNameLst>
                                      </p:cBhvr>
                                    </p:animRot>
                                    <p:animRot by="-240000">
                                      <p:cBhvr>
                                        <p:cTn id="36" dur="200" fill="hold">
                                          <p:stCondLst>
                                            <p:cond delay="200"/>
                                          </p:stCondLst>
                                        </p:cTn>
                                        <p:tgtEl>
                                          <p:spTgt spid="1036"/>
                                        </p:tgtEl>
                                        <p:attrNameLst>
                                          <p:attrName>r</p:attrName>
                                        </p:attrNameLst>
                                      </p:cBhvr>
                                    </p:animRot>
                                    <p:animRot by="240000">
                                      <p:cBhvr>
                                        <p:cTn id="37" dur="200" fill="hold">
                                          <p:stCondLst>
                                            <p:cond delay="400"/>
                                          </p:stCondLst>
                                        </p:cTn>
                                        <p:tgtEl>
                                          <p:spTgt spid="1036"/>
                                        </p:tgtEl>
                                        <p:attrNameLst>
                                          <p:attrName>r</p:attrName>
                                        </p:attrNameLst>
                                      </p:cBhvr>
                                    </p:animRot>
                                    <p:animRot by="-240000">
                                      <p:cBhvr>
                                        <p:cTn id="38" dur="200" fill="hold">
                                          <p:stCondLst>
                                            <p:cond delay="600"/>
                                          </p:stCondLst>
                                        </p:cTn>
                                        <p:tgtEl>
                                          <p:spTgt spid="1036"/>
                                        </p:tgtEl>
                                        <p:attrNameLst>
                                          <p:attrName>r</p:attrName>
                                        </p:attrNameLst>
                                      </p:cBhvr>
                                    </p:animRot>
                                    <p:animRot by="120000">
                                      <p:cBhvr>
                                        <p:cTn id="39" dur="200" fill="hold">
                                          <p:stCondLst>
                                            <p:cond delay="800"/>
                                          </p:stCondLst>
                                        </p:cTn>
                                        <p:tgtEl>
                                          <p:spTgt spid="103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19297"/>
            <a:ext cx="3439710" cy="2062103"/>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a:solidFill>
                  <a:srgbClr val="FF0000"/>
                </a:solidFill>
                <a:latin typeface="Cambria" panose="02040503050406030204" pitchFamily="18" charset="0"/>
                <a:ea typeface="Cambria" panose="02040503050406030204" pitchFamily="18" charset="0"/>
              </a:rPr>
              <a:t>c</a:t>
            </a:r>
            <a:r>
              <a:rPr lang="vi-VN" sz="2200" i="1" dirty="0" smtClean="0">
                <a:solidFill>
                  <a:srgbClr val="FF0000"/>
                </a:solidFill>
                <a:latin typeface="Cambria" panose="02040503050406030204" pitchFamily="18" charset="0"/>
                <a:ea typeface="Cambria" panose="02040503050406030204" pitchFamily="18" charset="0"/>
              </a:rPr>
              <a:t>ho </a:t>
            </a:r>
            <a:r>
              <a:rPr lang="vi-VN" sz="2200" i="1" dirty="0">
                <a:solidFill>
                  <a:srgbClr val="FF0000"/>
                </a:solidFill>
                <a:latin typeface="Cambria" panose="02040503050406030204" pitchFamily="18" charset="0"/>
                <a:ea typeface="Cambria" panose="02040503050406030204" pitchFamily="18" charset="0"/>
              </a:rPr>
              <a:t>biết </a:t>
            </a:r>
            <a:r>
              <a:rPr lang="vi-VN" sz="2200" i="1" dirty="0" smtClean="0">
                <a:solidFill>
                  <a:srgbClr val="FF0000"/>
                </a:solidFill>
                <a:latin typeface="Cambria" panose="02040503050406030204" pitchFamily="18" charset="0"/>
                <a:ea typeface="Cambria" panose="02040503050406030204" pitchFamily="18" charset="0"/>
              </a:rPr>
              <a:t>thời </a:t>
            </a:r>
            <a:r>
              <a:rPr lang="vi-VN" sz="2200" i="1" dirty="0">
                <a:solidFill>
                  <a:srgbClr val="FF0000"/>
                </a:solidFill>
                <a:latin typeface="Cambria" panose="02040503050406030204" pitchFamily="18" charset="0"/>
                <a:ea typeface="Cambria" panose="02040503050406030204" pitchFamily="18" charset="0"/>
              </a:rPr>
              <a:t>gian </a:t>
            </a:r>
            <a:r>
              <a:rPr lang="en-US" sz="2200" i="1" dirty="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Trái </a:t>
            </a:r>
            <a:r>
              <a:rPr lang="vi-VN" sz="2200" i="1" dirty="0">
                <a:solidFill>
                  <a:srgbClr val="FF0000"/>
                </a:solidFill>
                <a:latin typeface="Cambria" panose="02040503050406030204" pitchFamily="18" charset="0"/>
                <a:ea typeface="Cambria" panose="02040503050406030204" pitchFamily="18" charset="0"/>
              </a:rPr>
              <a:t>Đất </a:t>
            </a:r>
            <a:r>
              <a:rPr lang="vi-VN" sz="2200" i="1" dirty="0" smtClean="0">
                <a:solidFill>
                  <a:srgbClr val="FF0000"/>
                </a:solidFill>
                <a:latin typeface="Cambria" panose="02040503050406030204" pitchFamily="18" charset="0"/>
                <a:ea typeface="Cambria" panose="02040503050406030204" pitchFamily="18" charset="0"/>
              </a:rPr>
              <a:t>quay một </a:t>
            </a:r>
            <a:r>
              <a:rPr lang="vi-VN" sz="2200" i="1" dirty="0">
                <a:solidFill>
                  <a:srgbClr val="FF0000"/>
                </a:solidFill>
                <a:latin typeface="Cambria" panose="02040503050406030204" pitchFamily="18" charset="0"/>
                <a:ea typeface="Cambria" panose="02040503050406030204" pitchFamily="18" charset="0"/>
              </a:rPr>
              <a:t>vòng </a:t>
            </a:r>
            <a:r>
              <a:rPr lang="vi-VN" sz="2200" i="1" dirty="0" smtClean="0">
                <a:solidFill>
                  <a:srgbClr val="FF0000"/>
                </a:solidFill>
                <a:latin typeface="Cambria" panose="02040503050406030204" pitchFamily="18" charset="0"/>
                <a:ea typeface="Cambria" panose="02040503050406030204" pitchFamily="18" charset="0"/>
              </a:rPr>
              <a:t>quanh trục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bao</a:t>
            </a:r>
            <a:r>
              <a:rPr lang="en-US" sz="2200" i="1" dirty="0" smtClean="0">
                <a:solidFill>
                  <a:srgbClr val="FF0000"/>
                </a:solidFill>
                <a:latin typeface="Cambria" panose="02040503050406030204" pitchFamily="18" charset="0"/>
                <a:ea typeface="Cambria" panose="02040503050406030204" pitchFamily="18" charset="0"/>
              </a:rPr>
              <a:t> </a:t>
            </a:r>
          </a:p>
          <a:p>
            <a:pPr algn="ctr"/>
            <a:r>
              <a:rPr lang="en-US" sz="2200" i="1" dirty="0" err="1" smtClean="0">
                <a:solidFill>
                  <a:srgbClr val="FF0000"/>
                </a:solidFill>
                <a:latin typeface="Cambria" panose="02040503050406030204" pitchFamily="18" charset="0"/>
                <a:ea typeface="Cambria" panose="02040503050406030204" pitchFamily="18" charset="0"/>
              </a:rPr>
              <a:t>nhiêu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giờ</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953000" y="1619071"/>
            <a:ext cx="3528125"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Thời </a:t>
            </a:r>
            <a:r>
              <a:rPr lang="vi-VN" sz="2400" dirty="0">
                <a:latin typeface="Cambria" panose="02040503050406030204" pitchFamily="18" charset="0"/>
                <a:ea typeface="Cambria" panose="02040503050406030204" pitchFamily="18" charset="0"/>
              </a:rPr>
              <a:t>gian Trái Đất tự quay một vòng quanh trục là 24 </a:t>
            </a:r>
            <a:r>
              <a:rPr lang="vi-VN" sz="2400" dirty="0" smtClean="0">
                <a:latin typeface="Cambria" panose="02040503050406030204" pitchFamily="18" charset="0"/>
                <a:ea typeface="Cambria" panose="02040503050406030204" pitchFamily="18" charset="0"/>
              </a:rPr>
              <a:t>giờ</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 tự quay quanh trục của Trái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91916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395686"/>
          </a:xfrm>
          <a:prstGeom prst="wedgeRoundRectCallout">
            <a:avLst>
              <a:gd name="adj1" fmla="val 47307"/>
              <a:gd name="adj2" fmla="val 1212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2308324"/>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Trái </a:t>
            </a:r>
            <a:r>
              <a:rPr lang="vi-VN" sz="2400" dirty="0">
                <a:latin typeface="Cambria" panose="02040503050406030204" pitchFamily="18" charset="0"/>
                <a:ea typeface="Cambria" panose="02040503050406030204" pitchFamily="18" charset="0"/>
              </a:rPr>
              <a:t>Đất tự quay quanh một trục tưởng tượng nối liền hai cực và nghiêng 66</a:t>
            </a:r>
            <a:r>
              <a:rPr lang="vi-VN" sz="2400" baseline="30000" dirty="0">
                <a:latin typeface="Cambria" panose="02040503050406030204" pitchFamily="18" charset="0"/>
                <a:ea typeface="Cambria" panose="02040503050406030204" pitchFamily="18" charset="0"/>
              </a:rPr>
              <a:t>0</a:t>
            </a:r>
            <a:r>
              <a:rPr lang="vi-VN" sz="2400" dirty="0">
                <a:latin typeface="Cambria" panose="02040503050406030204" pitchFamily="18" charset="0"/>
                <a:ea typeface="Cambria" panose="02040503050406030204" pitchFamily="18" charset="0"/>
              </a:rPr>
              <a:t>33' trên mặt phẳng quỹ đạo. </a:t>
            </a:r>
            <a:endParaRPr lang="en-US" sz="2400" dirty="0" smtClean="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Hướng </a:t>
            </a:r>
            <a:r>
              <a:rPr lang="vi-VN" sz="2400" dirty="0">
                <a:latin typeface="Cambria" panose="02040503050406030204" pitchFamily="18" charset="0"/>
                <a:ea typeface="Cambria" panose="02040503050406030204" pitchFamily="18" charset="0"/>
              </a:rPr>
              <a:t>tự quay là từ Tây sang Đông. </a:t>
            </a:r>
          </a:p>
          <a:p>
            <a:pPr algn="just"/>
            <a:r>
              <a:rPr lang="vi-VN" sz="2400" dirty="0">
                <a:latin typeface="Cambria" panose="02040503050406030204" pitchFamily="18" charset="0"/>
                <a:ea typeface="Cambria" panose="02040503050406030204" pitchFamily="18" charset="0"/>
              </a:rPr>
              <a:t>- Thời gian Trái Đất tự quay một vòng quanh trục là 24 </a:t>
            </a:r>
            <a:r>
              <a:rPr lang="vi-VN" sz="2400" dirty="0" smtClean="0">
                <a:latin typeface="Cambria" panose="02040503050406030204" pitchFamily="18" charset="0"/>
                <a:ea typeface="Cambria" panose="02040503050406030204" pitchFamily="18" charset="0"/>
              </a:rPr>
              <a:t>giờ</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Chuyển động tự quay quanh trục của Trái Đất</a:t>
            </a: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6</a:t>
            </a:r>
          </a:p>
        </p:txBody>
      </p:sp>
    </p:spTree>
    <p:extLst>
      <p:ext uri="{BB962C8B-B14F-4D97-AF65-F5344CB8AC3E}">
        <p14:creationId xmlns:p14="http://schemas.microsoft.com/office/powerpoint/2010/main" val="2021878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429000" cy="155427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6.2, 6.3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c</a:t>
            </a:r>
            <a:r>
              <a:rPr lang="vi-VN" sz="1900" i="1" dirty="0" smtClean="0">
                <a:solidFill>
                  <a:srgbClr val="FF0000"/>
                </a:solidFill>
                <a:latin typeface="Cambria" panose="02040503050406030204" pitchFamily="18" charset="0"/>
                <a:ea typeface="Cambria" panose="02040503050406030204" pitchFamily="18" charset="0"/>
              </a:rPr>
              <a:t>ho </a:t>
            </a:r>
            <a:r>
              <a:rPr lang="vi-VN" sz="1900" i="1" dirty="0">
                <a:solidFill>
                  <a:srgbClr val="FF0000"/>
                </a:solidFill>
                <a:latin typeface="Cambria" panose="02040503050406030204" pitchFamily="18" charset="0"/>
                <a:ea typeface="Cambria" panose="02040503050406030204" pitchFamily="18" charset="0"/>
              </a:rPr>
              <a:t>biết vị trí điểm A có luôn là ban ngày, vị trí điểm B có luôn là </a:t>
            </a:r>
            <a:r>
              <a:rPr lang="vi-VN" sz="1900" i="1" dirty="0" smtClean="0">
                <a:solidFill>
                  <a:srgbClr val="FF0000"/>
                </a:solidFill>
                <a:latin typeface="Cambria" panose="02040503050406030204" pitchFamily="18" charset="0"/>
                <a:ea typeface="Cambria" panose="02040503050406030204" pitchFamily="18" charset="0"/>
              </a:rPr>
              <a:t>ban</a:t>
            </a:r>
            <a:endParaRPr lang="en-US" sz="1900" i="1" dirty="0" smtClean="0">
              <a:solidFill>
                <a:srgbClr val="FF0000"/>
              </a:solidFill>
              <a:latin typeface="Cambria" panose="02040503050406030204" pitchFamily="18" charset="0"/>
              <a:ea typeface="Cambria" panose="02040503050406030204" pitchFamily="18" charset="0"/>
            </a:endParaRPr>
          </a:p>
          <a:p>
            <a:pPr algn="ctr"/>
            <a:r>
              <a:rPr lang="vi-VN" sz="1900" i="1" dirty="0" smtClean="0">
                <a:solidFill>
                  <a:srgbClr val="FF0000"/>
                </a:solidFill>
                <a:latin typeface="Cambria" panose="02040503050406030204" pitchFamily="18" charset="0"/>
                <a:ea typeface="Cambria" panose="02040503050406030204" pitchFamily="18" charset="0"/>
              </a:rPr>
              <a:t> </a:t>
            </a:r>
            <a:r>
              <a:rPr lang="vi-VN" sz="1900" i="1" dirty="0">
                <a:solidFill>
                  <a:srgbClr val="FF0000"/>
                </a:solidFill>
                <a:latin typeface="Cambria" panose="02040503050406030204" pitchFamily="18" charset="0"/>
                <a:ea typeface="Cambria" panose="02040503050406030204" pitchFamily="18" charset="0"/>
              </a:rPr>
              <a:t>đêm không? </a:t>
            </a:r>
          </a:p>
        </p:txBody>
      </p:sp>
      <p:sp>
        <p:nvSpPr>
          <p:cNvPr id="17" name="Rectangle 16"/>
          <p:cNvSpPr/>
          <p:nvPr/>
        </p:nvSpPr>
        <p:spPr>
          <a:xfrm>
            <a:off x="4800600" y="2073295"/>
            <a:ext cx="38862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Vị </a:t>
            </a:r>
            <a:r>
              <a:rPr lang="vi-VN" sz="2300" dirty="0">
                <a:latin typeface="Cambria" panose="02040503050406030204" pitchFamily="18" charset="0"/>
                <a:ea typeface="Cambria" panose="02040503050406030204" pitchFamily="18" charset="0"/>
              </a:rPr>
              <a:t>trí điểm A không phải lúc nào cũng là ban ngày, vị trí điểm B không phải lúc nào cũng là ban đêm</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Sự</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luân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phiên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ngày</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đêm</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4038600"/>
            <a:ext cx="4858385" cy="2544072"/>
          </a:xfrm>
          <a:prstGeom prst="rect">
            <a:avLst/>
          </a:prstGeom>
          <a:noFill/>
          <a:ln>
            <a:solidFill>
              <a:srgbClr val="65E604"/>
            </a:solidFill>
          </a:ln>
        </p:spPr>
      </p:pic>
    </p:spTree>
    <p:extLst>
      <p:ext uri="{BB962C8B-B14F-4D97-AF65-F5344CB8AC3E}">
        <p14:creationId xmlns:p14="http://schemas.microsoft.com/office/powerpoint/2010/main" val="881042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98275"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905000"/>
            <a:ext cx="4474760" cy="1905000"/>
          </a:xfrm>
          <a:prstGeom prst="wedgeRoundRectCallout">
            <a:avLst>
              <a:gd name="adj1" fmla="val 23537"/>
              <a:gd name="adj2" fmla="val 10178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2004190"/>
          </a:xfrm>
          <a:prstGeom prst="cloudCallout">
            <a:avLst>
              <a:gd name="adj1" fmla="val -17801"/>
              <a:gd name="adj2" fmla="val 802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429000" cy="155427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6.2, 6.3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giải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thích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vì</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có</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sự</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luân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phiên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ngày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đêm</a:t>
            </a:r>
            <a:r>
              <a:rPr lang="en-US" sz="1900" i="1" dirty="0" smtClean="0">
                <a:solidFill>
                  <a:srgbClr val="FF0000"/>
                </a:solidFill>
                <a:latin typeface="Cambria" panose="02040503050406030204" pitchFamily="18" charset="0"/>
                <a:ea typeface="Cambria" panose="02040503050406030204" pitchFamily="18" charset="0"/>
              </a:rPr>
              <a:t> ở </a:t>
            </a:r>
            <a:r>
              <a:rPr lang="en-US" sz="1900" i="1" dirty="0" err="1" smtClean="0">
                <a:solidFill>
                  <a:srgbClr val="FF0000"/>
                </a:solidFill>
                <a:latin typeface="Cambria" panose="02040503050406030204" pitchFamily="18" charset="0"/>
                <a:ea typeface="Cambria" panose="02040503050406030204" pitchFamily="18" charset="0"/>
              </a:rPr>
              <a:t>khắp</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mọi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nơi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trên</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Trái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Đất</a:t>
            </a:r>
            <a:r>
              <a:rPr lang="en-US" sz="1900" i="1" dirty="0" smtClean="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948696"/>
            <a:ext cx="4474760"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Trái </a:t>
            </a:r>
            <a:r>
              <a:rPr lang="vi-VN" sz="2200" dirty="0">
                <a:latin typeface="Cambria" panose="02040503050406030204" pitchFamily="18" charset="0"/>
                <a:ea typeface="Cambria" panose="02040503050406030204" pitchFamily="18" charset="0"/>
              </a:rPr>
              <a:t>Đất có dạng hình cầu nên Mặt Trời chỉ chiếu sáng được một nửa. </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Do </a:t>
            </a:r>
            <a:r>
              <a:rPr lang="vi-VN" sz="2200" dirty="0">
                <a:latin typeface="Cambria" panose="02040503050406030204" pitchFamily="18" charset="0"/>
                <a:ea typeface="Cambria" panose="02040503050406030204" pitchFamily="18" charset="0"/>
              </a:rPr>
              <a:t>Trái Đất tự quay quanh trục nên ở mọi nơi trên bề mặt Trái Đất đều lần lượt cả ngày và đêm.</a:t>
            </a:r>
          </a:p>
        </p:txBody>
      </p:sp>
      <p:sp>
        <p:nvSpPr>
          <p:cNvPr id="31" name="Title 1"/>
          <p:cNvSpPr txBox="1">
            <a:spLocks/>
          </p:cNvSpPr>
          <p:nvPr/>
        </p:nvSpPr>
        <p:spPr>
          <a:xfrm>
            <a:off x="2438400" y="2667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Hệ quả chuyển động tự quay quanh trục của Trái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6</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Sự</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luân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phiên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ngày</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đêm</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57400" y="4038600"/>
            <a:ext cx="4858385" cy="2544072"/>
          </a:xfrm>
          <a:prstGeom prst="rect">
            <a:avLst/>
          </a:prstGeom>
          <a:noFill/>
          <a:ln>
            <a:solidFill>
              <a:srgbClr val="65E604"/>
            </a:solidFill>
          </a:ln>
        </p:spPr>
      </p:pic>
    </p:spTree>
    <p:extLst>
      <p:ext uri="{BB962C8B-B14F-4D97-AF65-F5344CB8AC3E}">
        <p14:creationId xmlns:p14="http://schemas.microsoft.com/office/powerpoint/2010/main" val="1505325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1856</Words>
  <Application>Microsoft Office PowerPoint</Application>
  <PresentationFormat>On-screen Show (4:3)</PresentationFormat>
  <Paragraphs>187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CHUYỂN ĐỘNG TỰ QUAY QUANH TRỤC CỦA TRÁI ĐẤT VÀ HỆ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99</cp:revision>
  <dcterms:created xsi:type="dcterms:W3CDTF">2016-02-15T14:28:12Z</dcterms:created>
  <dcterms:modified xsi:type="dcterms:W3CDTF">2021-08-10T08:03:50Z</dcterms:modified>
</cp:coreProperties>
</file>