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3" r:id="rId2"/>
    <p:sldId id="257" r:id="rId3"/>
    <p:sldId id="260" r:id="rId4"/>
    <p:sldId id="324" r:id="rId5"/>
    <p:sldId id="320" r:id="rId6"/>
    <p:sldId id="322" r:id="rId7"/>
    <p:sldId id="317" r:id="rId8"/>
    <p:sldId id="319" r:id="rId9"/>
    <p:sldId id="323" r:id="rId10"/>
    <p:sldId id="318" r:id="rId11"/>
    <p:sldId id="303" r:id="rId12"/>
    <p:sldId id="321" r:id="rId13"/>
    <p:sldId id="304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E604"/>
    <a:srgbClr val="0D30DD"/>
    <a:srgbClr val="BCFC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80" autoAdjust="0"/>
  </p:normalViewPr>
  <p:slideViewPr>
    <p:cSldViewPr>
      <p:cViewPr>
        <p:scale>
          <a:sx n="122" d="100"/>
          <a:sy n="122" d="100"/>
        </p:scale>
        <p:origin x="-355" y="11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E10DBB-4384-4533-87BA-C682FD81AF22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3FA94143-F70C-4449-BDEC-1BD200BE30D6}">
      <dgm:prSet phldrT="[Text]" custT="1"/>
      <dgm:spPr/>
      <dgm:t>
        <a:bodyPr/>
        <a:lstStyle/>
        <a:p>
          <a:pPr algn="just"/>
          <a:r>
            <a:rPr lang="vi-VN" sz="1700" dirty="0" smtClean="0">
              <a:latin typeface="Cambria" panose="02040503050406030204" pitchFamily="18" charset="0"/>
              <a:ea typeface="Cambria" panose="02040503050406030204" pitchFamily="18" charset="0"/>
            </a:rPr>
            <a:t>Hình dung: nhớ lại và suy nghĩ về nơi mà em sẽ vẽ lược đó. </a:t>
          </a:r>
          <a:endParaRPr lang="en-US" sz="17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6BB77E6-6918-40E7-A456-176BAC22CC32}" type="parTrans" cxnId="{ECF3AA8B-0A51-431E-BDFA-EBB8DD7FF06B}">
      <dgm:prSet/>
      <dgm:spPr/>
      <dgm:t>
        <a:bodyPr/>
        <a:lstStyle/>
        <a:p>
          <a:endParaRPr lang="en-US"/>
        </a:p>
      </dgm:t>
    </dgm:pt>
    <dgm:pt modelId="{4E6B5289-A40A-4CBA-A774-303CC1BF639F}" type="sibTrans" cxnId="{ECF3AA8B-0A51-431E-BDFA-EBB8DD7FF06B}">
      <dgm:prSet/>
      <dgm:spPr/>
      <dgm:t>
        <a:bodyPr/>
        <a:lstStyle/>
        <a:p>
          <a:endParaRPr lang="en-US"/>
        </a:p>
      </dgm:t>
    </dgm:pt>
    <dgm:pt modelId="{44D12B8B-06C5-459E-9196-1F753784281F}">
      <dgm:prSet phldrT="[Text]" custT="1"/>
      <dgm:spPr/>
      <dgm:t>
        <a:bodyPr/>
        <a:lstStyle/>
        <a:p>
          <a:pPr algn="just"/>
          <a:r>
            <a:rPr lang="vi-VN" sz="1700" dirty="0" smtClean="0">
              <a:latin typeface="Cambria" panose="02040503050406030204" pitchFamily="18" charset="0"/>
              <a:ea typeface="Cambria" panose="02040503050406030204" pitchFamily="18" charset="0"/>
            </a:rPr>
            <a:t>Vị trí bắt đầu: là địa điểm hoặc khu vực em chọn để phác thảo lược đồ của mình. </a:t>
          </a:r>
          <a:endParaRPr lang="en-US" sz="17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C13E98B-3DBC-415E-8651-A16137180239}" type="parTrans" cxnId="{EF4A69EC-9A6A-4FED-8E6D-E2963955341D}">
      <dgm:prSet/>
      <dgm:spPr/>
      <dgm:t>
        <a:bodyPr/>
        <a:lstStyle/>
        <a:p>
          <a:endParaRPr lang="en-US"/>
        </a:p>
      </dgm:t>
    </dgm:pt>
    <dgm:pt modelId="{62328E32-1BB3-4AE1-9357-844C0AD563B5}" type="sibTrans" cxnId="{EF4A69EC-9A6A-4FED-8E6D-E2963955341D}">
      <dgm:prSet/>
      <dgm:spPr/>
      <dgm:t>
        <a:bodyPr/>
        <a:lstStyle/>
        <a:p>
          <a:endParaRPr lang="en-US"/>
        </a:p>
      </dgm:t>
    </dgm:pt>
    <dgm:pt modelId="{05FC3672-6953-40EF-A46A-48B3891CF5AE}">
      <dgm:prSet custT="1"/>
      <dgm:spPr/>
      <dgm:t>
        <a:bodyPr/>
        <a:lstStyle/>
        <a:p>
          <a:pPr algn="just"/>
          <a:r>
            <a:rPr lang="vi-VN" sz="1700" dirty="0" smtClean="0">
              <a:latin typeface="Cambria" panose="02040503050406030204" pitchFamily="18" charset="0"/>
              <a:ea typeface="Cambria" panose="02040503050406030204" pitchFamily="18" charset="0"/>
            </a:rPr>
            <a:t>Sắp xếp không gian: Suy nghĩ về tất cả những hình ảnh em có về nơi đó và sắp xếp chúng lại với nhau trong tư duy của mình.</a:t>
          </a:r>
          <a:endParaRPr lang="en-US" sz="17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125D493-5BAB-4C2E-838B-3A57C84A2813}" type="parTrans" cxnId="{804FA043-FC18-494A-9334-9E0FFF67C25E}">
      <dgm:prSet/>
      <dgm:spPr/>
      <dgm:t>
        <a:bodyPr/>
        <a:lstStyle/>
        <a:p>
          <a:endParaRPr lang="en-US"/>
        </a:p>
      </dgm:t>
    </dgm:pt>
    <dgm:pt modelId="{4506C1FC-6523-435A-8179-CBAAEC7A9C3A}" type="sibTrans" cxnId="{804FA043-FC18-494A-9334-9E0FFF67C25E}">
      <dgm:prSet/>
      <dgm:spPr/>
      <dgm:t>
        <a:bodyPr/>
        <a:lstStyle/>
        <a:p>
          <a:endParaRPr lang="en-US"/>
        </a:p>
      </dgm:t>
    </dgm:pt>
    <dgm:pt modelId="{4D87940B-5468-4CD7-BFDF-5E758A269618}" type="pres">
      <dgm:prSet presAssocID="{79E10DBB-4384-4533-87BA-C682FD81AF22}" presName="compositeShape" presStyleCnt="0">
        <dgm:presLayoutVars>
          <dgm:dir/>
          <dgm:resizeHandles/>
        </dgm:presLayoutVars>
      </dgm:prSet>
      <dgm:spPr/>
    </dgm:pt>
    <dgm:pt modelId="{B0CE4E99-12F5-4908-8C95-6FCB033936A2}" type="pres">
      <dgm:prSet presAssocID="{79E10DBB-4384-4533-87BA-C682FD81AF22}" presName="pyramid" presStyleLbl="node1" presStyleIdx="0" presStyleCnt="1"/>
      <dgm:spPr/>
    </dgm:pt>
    <dgm:pt modelId="{1504CAAD-1509-4475-9E2C-F8C431F2796D}" type="pres">
      <dgm:prSet presAssocID="{79E10DBB-4384-4533-87BA-C682FD81AF22}" presName="theList" presStyleCnt="0"/>
      <dgm:spPr/>
    </dgm:pt>
    <dgm:pt modelId="{43D52C60-43E8-44A5-B90D-0470E4417B7D}" type="pres">
      <dgm:prSet presAssocID="{3FA94143-F70C-4449-BDEC-1BD200BE30D6}" presName="aNode" presStyleLbl="fgAcc1" presStyleIdx="0" presStyleCnt="3" custScaleX="119231" custScaleY="790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F9AA24-AA2D-4F28-B695-4887363791DB}" type="pres">
      <dgm:prSet presAssocID="{3FA94143-F70C-4449-BDEC-1BD200BE30D6}" presName="aSpace" presStyleCnt="0"/>
      <dgm:spPr/>
    </dgm:pt>
    <dgm:pt modelId="{4D2D0B69-E6AB-49E2-BCDE-8A779CDB03E3}" type="pres">
      <dgm:prSet presAssocID="{05FC3672-6953-40EF-A46A-48B3891CF5AE}" presName="aNode" presStyleLbl="fgAcc1" presStyleIdx="1" presStyleCnt="3" custScaleX="1192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1FF64B-2B22-48FC-A31E-F5BE976026F7}" type="pres">
      <dgm:prSet presAssocID="{05FC3672-6953-40EF-A46A-48B3891CF5AE}" presName="aSpace" presStyleCnt="0"/>
      <dgm:spPr/>
    </dgm:pt>
    <dgm:pt modelId="{6741389C-19F7-4561-B6E3-62D41804B59B}" type="pres">
      <dgm:prSet presAssocID="{44D12B8B-06C5-459E-9196-1F753784281F}" presName="aNode" presStyleLbl="fgAcc1" presStyleIdx="2" presStyleCnt="3" custScaleX="1192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DE5D5E-9AC1-48F1-A607-D6267DEA8F4D}" type="pres">
      <dgm:prSet presAssocID="{44D12B8B-06C5-459E-9196-1F753784281F}" presName="aSpace" presStyleCnt="0"/>
      <dgm:spPr/>
    </dgm:pt>
  </dgm:ptLst>
  <dgm:cxnLst>
    <dgm:cxn modelId="{804FA043-FC18-494A-9334-9E0FFF67C25E}" srcId="{79E10DBB-4384-4533-87BA-C682FD81AF22}" destId="{05FC3672-6953-40EF-A46A-48B3891CF5AE}" srcOrd="1" destOrd="0" parTransId="{E125D493-5BAB-4C2E-838B-3A57C84A2813}" sibTransId="{4506C1FC-6523-435A-8179-CBAAEC7A9C3A}"/>
    <dgm:cxn modelId="{09051CDA-BF37-4222-B12A-992D2D091800}" type="presOf" srcId="{3FA94143-F70C-4449-BDEC-1BD200BE30D6}" destId="{43D52C60-43E8-44A5-B90D-0470E4417B7D}" srcOrd="0" destOrd="0" presId="urn:microsoft.com/office/officeart/2005/8/layout/pyramid2"/>
    <dgm:cxn modelId="{924C726B-D576-4A47-BA45-AF0D5086E7EF}" type="presOf" srcId="{44D12B8B-06C5-459E-9196-1F753784281F}" destId="{6741389C-19F7-4561-B6E3-62D41804B59B}" srcOrd="0" destOrd="0" presId="urn:microsoft.com/office/officeart/2005/8/layout/pyramid2"/>
    <dgm:cxn modelId="{0812B5C5-2560-42F9-A1FE-B8FD5C2C928D}" type="presOf" srcId="{05FC3672-6953-40EF-A46A-48B3891CF5AE}" destId="{4D2D0B69-E6AB-49E2-BCDE-8A779CDB03E3}" srcOrd="0" destOrd="0" presId="urn:microsoft.com/office/officeart/2005/8/layout/pyramid2"/>
    <dgm:cxn modelId="{EF4A69EC-9A6A-4FED-8E6D-E2963955341D}" srcId="{79E10DBB-4384-4533-87BA-C682FD81AF22}" destId="{44D12B8B-06C5-459E-9196-1F753784281F}" srcOrd="2" destOrd="0" parTransId="{7C13E98B-3DBC-415E-8651-A16137180239}" sibTransId="{62328E32-1BB3-4AE1-9357-844C0AD563B5}"/>
    <dgm:cxn modelId="{ECF3AA8B-0A51-431E-BDFA-EBB8DD7FF06B}" srcId="{79E10DBB-4384-4533-87BA-C682FD81AF22}" destId="{3FA94143-F70C-4449-BDEC-1BD200BE30D6}" srcOrd="0" destOrd="0" parTransId="{86BB77E6-6918-40E7-A456-176BAC22CC32}" sibTransId="{4E6B5289-A40A-4CBA-A774-303CC1BF639F}"/>
    <dgm:cxn modelId="{18B43300-63F8-4405-BBF8-8F0A3BF43F0C}" type="presOf" srcId="{79E10DBB-4384-4533-87BA-C682FD81AF22}" destId="{4D87940B-5468-4CD7-BFDF-5E758A269618}" srcOrd="0" destOrd="0" presId="urn:microsoft.com/office/officeart/2005/8/layout/pyramid2"/>
    <dgm:cxn modelId="{28B19292-34A0-4CA9-8646-509C51A902DA}" type="presParOf" srcId="{4D87940B-5468-4CD7-BFDF-5E758A269618}" destId="{B0CE4E99-12F5-4908-8C95-6FCB033936A2}" srcOrd="0" destOrd="0" presId="urn:microsoft.com/office/officeart/2005/8/layout/pyramid2"/>
    <dgm:cxn modelId="{89B34871-65EB-49D7-98E9-5CD317063325}" type="presParOf" srcId="{4D87940B-5468-4CD7-BFDF-5E758A269618}" destId="{1504CAAD-1509-4475-9E2C-F8C431F2796D}" srcOrd="1" destOrd="0" presId="urn:microsoft.com/office/officeart/2005/8/layout/pyramid2"/>
    <dgm:cxn modelId="{67102F37-F847-4E5E-BBA7-56B5B8BFE851}" type="presParOf" srcId="{1504CAAD-1509-4475-9E2C-F8C431F2796D}" destId="{43D52C60-43E8-44A5-B90D-0470E4417B7D}" srcOrd="0" destOrd="0" presId="urn:microsoft.com/office/officeart/2005/8/layout/pyramid2"/>
    <dgm:cxn modelId="{56FB11BE-F2ED-47D2-B970-826371633022}" type="presParOf" srcId="{1504CAAD-1509-4475-9E2C-F8C431F2796D}" destId="{90F9AA24-AA2D-4F28-B695-4887363791DB}" srcOrd="1" destOrd="0" presId="urn:microsoft.com/office/officeart/2005/8/layout/pyramid2"/>
    <dgm:cxn modelId="{55DADB6D-495D-4591-AA55-B869A6546880}" type="presParOf" srcId="{1504CAAD-1509-4475-9E2C-F8C431F2796D}" destId="{4D2D0B69-E6AB-49E2-BCDE-8A779CDB03E3}" srcOrd="2" destOrd="0" presId="urn:microsoft.com/office/officeart/2005/8/layout/pyramid2"/>
    <dgm:cxn modelId="{55012E20-DD3B-474E-8432-F1A213E463AE}" type="presParOf" srcId="{1504CAAD-1509-4475-9E2C-F8C431F2796D}" destId="{FD1FF64B-2B22-48FC-A31E-F5BE976026F7}" srcOrd="3" destOrd="0" presId="urn:microsoft.com/office/officeart/2005/8/layout/pyramid2"/>
    <dgm:cxn modelId="{C9564260-EBAE-4411-89F8-CEF14616F498}" type="presParOf" srcId="{1504CAAD-1509-4475-9E2C-F8C431F2796D}" destId="{6741389C-19F7-4561-B6E3-62D41804B59B}" srcOrd="4" destOrd="0" presId="urn:microsoft.com/office/officeart/2005/8/layout/pyramid2"/>
    <dgm:cxn modelId="{6B20A1C0-B688-4575-9176-5B629B3FEB4D}" type="presParOf" srcId="{1504CAAD-1509-4475-9E2C-F8C431F2796D}" destId="{51DE5D5E-9AC1-48F1-A607-D6267DEA8F4D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CE4E99-12F5-4908-8C95-6FCB033936A2}">
      <dsp:nvSpPr>
        <dsp:cNvPr id="0" name=""/>
        <dsp:cNvSpPr/>
      </dsp:nvSpPr>
      <dsp:spPr>
        <a:xfrm>
          <a:off x="1200148" y="0"/>
          <a:ext cx="3048000" cy="3048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D52C60-43E8-44A5-B90D-0470E4417B7D}">
      <dsp:nvSpPr>
        <dsp:cNvPr id="0" name=""/>
        <dsp:cNvSpPr/>
      </dsp:nvSpPr>
      <dsp:spPr>
        <a:xfrm>
          <a:off x="2533646" y="306506"/>
          <a:ext cx="2362204" cy="60826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7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Hình dung: nhớ lại và suy nghĩ về nơi mà em sẽ vẽ lược đó. </a:t>
          </a:r>
          <a:endParaRPr lang="en-US" sz="17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563339" y="336199"/>
        <a:ext cx="2302818" cy="548883"/>
      </dsp:txXfrm>
    </dsp:sp>
    <dsp:sp modelId="{4D2D0B69-E6AB-49E2-BCDE-8A779CDB03E3}">
      <dsp:nvSpPr>
        <dsp:cNvPr id="0" name=""/>
        <dsp:cNvSpPr/>
      </dsp:nvSpPr>
      <dsp:spPr>
        <a:xfrm>
          <a:off x="2533646" y="1010919"/>
          <a:ext cx="2362204" cy="7691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7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Sắp xếp không gian: Suy nghĩ về tất cả những hình ảnh em có về nơi đó và sắp xếp chúng lại với nhau trong tư duy của mình.</a:t>
          </a:r>
          <a:endParaRPr lang="en-US" sz="17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571192" y="1048465"/>
        <a:ext cx="2287112" cy="694051"/>
      </dsp:txXfrm>
    </dsp:sp>
    <dsp:sp modelId="{6741389C-19F7-4561-B6E3-62D41804B59B}">
      <dsp:nvSpPr>
        <dsp:cNvPr id="0" name=""/>
        <dsp:cNvSpPr/>
      </dsp:nvSpPr>
      <dsp:spPr>
        <a:xfrm>
          <a:off x="2533646" y="1876206"/>
          <a:ext cx="2362204" cy="7691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7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Vị trí bắt đầu: là địa điểm hoặc khu vực em chọn để phác thảo lược đồ của mình. </a:t>
          </a:r>
          <a:endParaRPr lang="en-US" sz="17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571192" y="1913752"/>
        <a:ext cx="2287112" cy="6940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65303-A682-4BD2-B93D-B6DB7F2BC802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28319-1D47-4DB5-A083-897E335D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12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07371-8868-4589-AC6F-FE52F71079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65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89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68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90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8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94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4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53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6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74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6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2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3B6E6-C6E9-40D9-BFB7-0124447475D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4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7.png"/><Relationship Id="rId7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gif"/><Relationship Id="rId10" Type="http://schemas.microsoft.com/office/2007/relationships/hdphoto" Target="../media/hdphoto3.wdp"/><Relationship Id="rId4" Type="http://schemas.openxmlformats.org/officeDocument/2006/relationships/image" Target="../media/image13.jpe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7.png"/><Relationship Id="rId7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gif"/><Relationship Id="rId10" Type="http://schemas.microsoft.com/office/2007/relationships/hdphoto" Target="../media/hdphoto3.wdp"/><Relationship Id="rId4" Type="http://schemas.openxmlformats.org/officeDocument/2006/relationships/image" Target="../media/image13.jpe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7.png"/><Relationship Id="rId7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gif"/><Relationship Id="rId10" Type="http://schemas.microsoft.com/office/2007/relationships/hdphoto" Target="../media/hdphoto4.wdp"/><Relationship Id="rId4" Type="http://schemas.openxmlformats.org/officeDocument/2006/relationships/image" Target="../media/image13.jpe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7.png"/><Relationship Id="rId7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gif"/><Relationship Id="rId10" Type="http://schemas.microsoft.com/office/2007/relationships/hdphoto" Target="../media/hdphoto2.wdp"/><Relationship Id="rId4" Type="http://schemas.openxmlformats.org/officeDocument/2006/relationships/image" Target="../media/image13.jpe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7.png"/><Relationship Id="rId7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gif"/><Relationship Id="rId10" Type="http://schemas.microsoft.com/office/2007/relationships/hdphoto" Target="../media/hdphoto2.wdp"/><Relationship Id="rId4" Type="http://schemas.openxmlformats.org/officeDocument/2006/relationships/image" Target="../media/image13.jpe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7.png"/><Relationship Id="rId7" Type="http://schemas.openxmlformats.org/officeDocument/2006/relationships/diagramData" Target="../diagrams/data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11" Type="http://schemas.microsoft.com/office/2007/relationships/diagramDrawing" Target="../diagrams/drawing1.xml"/><Relationship Id="rId5" Type="http://schemas.openxmlformats.org/officeDocument/2006/relationships/image" Target="../media/image1.gif"/><Relationship Id="rId10" Type="http://schemas.openxmlformats.org/officeDocument/2006/relationships/diagramColors" Target="../diagrams/colors1.xml"/><Relationship Id="rId4" Type="http://schemas.openxmlformats.org/officeDocument/2006/relationships/image" Target="../media/image13.jpeg"/><Relationship Id="rId9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gif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08665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2" y="3224989"/>
            <a:ext cx="1443673" cy="146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2996298"/>
            <a:ext cx="2019364" cy="169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4343400" y="342900"/>
            <a:ext cx="4474760" cy="1851466"/>
          </a:xfrm>
          <a:prstGeom prst="wedgeRoundRectCallout">
            <a:avLst>
              <a:gd name="adj1" fmla="val 25045"/>
              <a:gd name="adj2" fmla="val 10646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8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2478987"/>
            <a:ext cx="990752" cy="59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loud Callout 8"/>
          <p:cNvSpPr/>
          <p:nvPr/>
        </p:nvSpPr>
        <p:spPr>
          <a:xfrm>
            <a:off x="315034" y="357433"/>
            <a:ext cx="3875966" cy="1823576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685800"/>
            <a:ext cx="32766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</a:t>
            </a:r>
            <a:r>
              <a:rPr lang="vi-VN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lược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3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43400" y="357433"/>
            <a:ext cx="447476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Trường </a:t>
            </a:r>
            <a:r>
              <a:rPr lang="en-US" sz="19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nhà </a:t>
            </a:r>
            <a:r>
              <a:rPr lang="vi-VN" sz="1900" dirty="0">
                <a:latin typeface="Cambria" panose="02040503050406030204" pitchFamily="18" charset="0"/>
                <a:ea typeface="Cambria" panose="02040503050406030204" pitchFamily="18" charset="0"/>
              </a:rPr>
              <a:t>hiệu bộ 2 tầng ở giữa, bên trái </a:t>
            </a:r>
            <a:r>
              <a:rPr lang="vi-VN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là </a:t>
            </a:r>
            <a:r>
              <a:rPr lang="vi-VN" sz="1900" dirty="0">
                <a:latin typeface="Cambria" panose="02040503050406030204" pitchFamily="18" charset="0"/>
                <a:ea typeface="Cambria" panose="02040503050406030204" pitchFamily="18" charset="0"/>
              </a:rPr>
              <a:t>nhà A gồm 2 tầng cho HS khối </a:t>
            </a:r>
            <a:r>
              <a:rPr lang="vi-VN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  <a:r>
              <a:rPr lang="vi-VN" sz="1900" dirty="0">
                <a:latin typeface="Cambria" panose="02040503050406030204" pitchFamily="18" charset="0"/>
                <a:ea typeface="Cambria" panose="02040503050406030204" pitchFamily="18" charset="0"/>
              </a:rPr>
              <a:t>, bên phải </a:t>
            </a:r>
            <a:r>
              <a:rPr lang="vi-VN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là </a:t>
            </a:r>
            <a:r>
              <a:rPr lang="vi-VN" sz="1900" dirty="0">
                <a:latin typeface="Cambria" panose="02040503050406030204" pitchFamily="18" charset="0"/>
                <a:ea typeface="Cambria" panose="02040503050406030204" pitchFamily="18" charset="0"/>
              </a:rPr>
              <a:t>nhà B gồm 2 tầng cho HS khối 6 và </a:t>
            </a:r>
            <a:r>
              <a:rPr lang="vi-VN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- S</a:t>
            </a:r>
            <a:r>
              <a:rPr lang="vi-VN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au </a:t>
            </a:r>
            <a:r>
              <a:rPr lang="vi-VN" sz="1900" dirty="0">
                <a:latin typeface="Cambria" panose="02040503050406030204" pitchFamily="18" charset="0"/>
                <a:ea typeface="Cambria" panose="02040503050406030204" pitchFamily="18" charset="0"/>
              </a:rPr>
              <a:t>nhà B là sân bóng đá và nhà đa năng, bên phải là phòng bảo vệ và nhà vệ </a:t>
            </a:r>
            <a:r>
              <a:rPr lang="vi-VN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- B</a:t>
            </a:r>
            <a:r>
              <a:rPr lang="vi-VN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ên </a:t>
            </a:r>
            <a:r>
              <a:rPr lang="vi-VN" sz="1900" dirty="0">
                <a:latin typeface="Cambria" panose="02040503050406030204" pitchFamily="18" charset="0"/>
                <a:ea typeface="Cambria" panose="02040503050406030204" pitchFamily="18" charset="0"/>
              </a:rPr>
              <a:t>phải nhà A là nhà xe GV, giữa phòng bảo vệ và nhà xe là cổng trường.</a:t>
            </a:r>
          </a:p>
        </p:txBody>
      </p:sp>
      <p:pic>
        <p:nvPicPr>
          <p:cNvPr id="12" name="Picture 11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2402005"/>
            <a:ext cx="3717861" cy="2554334"/>
          </a:xfrm>
          <a:prstGeom prst="rect">
            <a:avLst/>
          </a:prstGeom>
          <a:noFill/>
          <a:ln>
            <a:solidFill>
              <a:srgbClr val="65E604"/>
            </a:solidFill>
          </a:ln>
        </p:spPr>
      </p:pic>
    </p:spTree>
    <p:extLst>
      <p:ext uri="{BB962C8B-B14F-4D97-AF65-F5344CB8AC3E}">
        <p14:creationId xmlns:p14="http://schemas.microsoft.com/office/powerpoint/2010/main" val="148375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810612"/>
            <a:ext cx="9018464" cy="4275739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2" y="857250"/>
            <a:ext cx="8827479" cy="4149285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39294"/>
            <a:ext cx="9022456" cy="703656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95109"/>
            <a:ext cx="1371599" cy="595414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95250"/>
            <a:ext cx="1382711" cy="595273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1" y="95109"/>
            <a:ext cx="1447799" cy="595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857250"/>
            <a:ext cx="8826500" cy="4161235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1" y="100437"/>
            <a:ext cx="7376971" cy="590085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6" y="100438"/>
            <a:ext cx="7390825" cy="590085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206451" y="460150"/>
            <a:ext cx="165624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888539"/>
            <a:ext cx="220832" cy="17145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41276" y="662516"/>
            <a:ext cx="408975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26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3316532"/>
            <a:ext cx="2019364" cy="169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ounded Rectangular Callout 26"/>
          <p:cNvSpPr/>
          <p:nvPr/>
        </p:nvSpPr>
        <p:spPr>
          <a:xfrm>
            <a:off x="446491" y="1232186"/>
            <a:ext cx="6792509" cy="2330164"/>
          </a:xfrm>
          <a:prstGeom prst="wedgeRoundRectCallout">
            <a:avLst>
              <a:gd name="adj1" fmla="val 47853"/>
              <a:gd name="adj2" fmla="val 108157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600" dirty="0">
              <a:effectLst/>
            </a:endParaRPr>
          </a:p>
        </p:txBody>
      </p:sp>
      <p:pic>
        <p:nvPicPr>
          <p:cNvPr id="28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2799222"/>
            <a:ext cx="990752" cy="59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533400" y="1257300"/>
            <a:ext cx="6172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- Hình dung: nhớ lại và suy nghĩ về nơi mà em sẽ vẽ </a:t>
            </a:r>
            <a:r>
              <a:rPr lang="vi-VN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lược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vi-VN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đó. </a:t>
            </a:r>
          </a:p>
          <a:p>
            <a:pPr algn="just"/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- Sắp xếp không gian: Suy nghĩ về tất cả những hình ảnh em có về nơi đó và sắp xếp chúng lại với nhau trong tư duy của mình.</a:t>
            </a:r>
          </a:p>
          <a:p>
            <a:pPr algn="just"/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- Vị trí bắt đầu: là địa điểm hoặc khu vực em chọn để phác thảo lược đồ của mình. </a:t>
            </a:r>
          </a:p>
        </p:txBody>
      </p:sp>
      <p:pic>
        <p:nvPicPr>
          <p:cNvPr id="21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95109"/>
            <a:ext cx="1371599" cy="595414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1720090" y="152085"/>
            <a:ext cx="489711" cy="476566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II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99452" y="200025"/>
            <a:ext cx="7377948" cy="428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Phác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thảo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lược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đồ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trí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nhớ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8957" y="171450"/>
            <a:ext cx="10184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4</a:t>
            </a:r>
          </a:p>
        </p:txBody>
      </p:sp>
    </p:spTree>
    <p:extLst>
      <p:ext uri="{BB962C8B-B14F-4D97-AF65-F5344CB8AC3E}">
        <p14:creationId xmlns:p14="http://schemas.microsoft.com/office/powerpoint/2010/main" val="200069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810612"/>
            <a:ext cx="9018464" cy="4275739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2" y="857250"/>
            <a:ext cx="8827479" cy="4149285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39294"/>
            <a:ext cx="9022456" cy="703656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95109"/>
            <a:ext cx="1371599" cy="595414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95250"/>
            <a:ext cx="1382711" cy="595273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1" y="95109"/>
            <a:ext cx="1447799" cy="595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857250"/>
            <a:ext cx="8826500" cy="4161235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1" y="100437"/>
            <a:ext cx="7376971" cy="590085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6" y="100438"/>
            <a:ext cx="7390825" cy="590085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90" y="152085"/>
            <a:ext cx="718311" cy="476566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III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28900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2" y="3545224"/>
            <a:ext cx="1443673" cy="146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3316532"/>
            <a:ext cx="2019364" cy="169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428750"/>
            <a:ext cx="4474760" cy="1428750"/>
          </a:xfrm>
          <a:prstGeom prst="wedgeRoundRectCallout">
            <a:avLst>
              <a:gd name="adj1" fmla="val 23537"/>
              <a:gd name="adj2" fmla="val 10178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2799222"/>
            <a:ext cx="990752" cy="59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206451" y="460150"/>
            <a:ext cx="165624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888539"/>
            <a:ext cx="220832" cy="17145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41276" y="662516"/>
            <a:ext cx="408975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428750"/>
            <a:ext cx="3875966" cy="1503143"/>
          </a:xfrm>
          <a:prstGeom prst="cloudCallout">
            <a:avLst>
              <a:gd name="adj1" fmla="val -17801"/>
              <a:gd name="adj2" fmla="val 8028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3400" y="1658287"/>
            <a:ext cx="3429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 vào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4.1,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</a:t>
            </a:r>
            <a:r>
              <a:rPr lang="vi-VN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ừ </a:t>
            </a:r>
            <a:r>
              <a:rPr lang="vi-VN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thị trấn </a:t>
            </a:r>
            <a:r>
              <a:rPr lang="vi-VN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ế</a:t>
            </a:r>
            <a:r>
              <a:rPr lang="vi-VN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 </a:t>
            </a:r>
            <a:r>
              <a:rPr lang="vi-VN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trường học sẽ đi qua những đối tượng địa lí nào</a:t>
            </a:r>
            <a:r>
              <a:rPr lang="vi-VN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endParaRPr lang="vi-VN" sz="22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78338" y="1706128"/>
            <a:ext cx="428466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Từ </a:t>
            </a:r>
            <a:r>
              <a:rPr lang="vi-VN" sz="2300" dirty="0">
                <a:latin typeface="Cambria" panose="02040503050406030204" pitchFamily="18" charset="0"/>
                <a:ea typeface="Cambria" panose="02040503050406030204" pitchFamily="18" charset="0"/>
              </a:rPr>
              <a:t>thị trấn đển trường học sẽ đi qua những đối tượng địa lí: cánh đồng, rừng</a:t>
            </a:r>
            <a:r>
              <a:rPr lang="vi-V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3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503374" y="171450"/>
            <a:ext cx="6564427" cy="428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Luyện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tập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và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vận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dụng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2402" y="90387"/>
            <a:ext cx="1447799" cy="595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4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289264" y="914400"/>
            <a:ext cx="3901737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4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6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2931892"/>
            <a:ext cx="3186187" cy="2040158"/>
          </a:xfrm>
          <a:prstGeom prst="rect">
            <a:avLst/>
          </a:prstGeom>
          <a:noFill/>
          <a:ln>
            <a:solidFill>
              <a:srgbClr val="65E604"/>
            </a:solidFill>
          </a:ln>
        </p:spPr>
      </p:pic>
    </p:spTree>
    <p:extLst>
      <p:ext uri="{BB962C8B-B14F-4D97-AF65-F5344CB8AC3E}">
        <p14:creationId xmlns:p14="http://schemas.microsoft.com/office/powerpoint/2010/main" val="47232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810612"/>
            <a:ext cx="9018464" cy="4275739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2" y="857250"/>
            <a:ext cx="8827479" cy="4149285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39294"/>
            <a:ext cx="9022456" cy="703656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95109"/>
            <a:ext cx="1371599" cy="595414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95250"/>
            <a:ext cx="1382711" cy="595273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1" y="95109"/>
            <a:ext cx="1447799" cy="595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857250"/>
            <a:ext cx="8826500" cy="4161235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1" y="100437"/>
            <a:ext cx="7376971" cy="590085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6" y="100438"/>
            <a:ext cx="7390825" cy="590085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90" y="152085"/>
            <a:ext cx="718311" cy="476566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III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28900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2" y="3545224"/>
            <a:ext cx="1443673" cy="146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3316532"/>
            <a:ext cx="2019364" cy="169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428750"/>
            <a:ext cx="4474760" cy="1428750"/>
          </a:xfrm>
          <a:prstGeom prst="wedgeRoundRectCallout">
            <a:avLst>
              <a:gd name="adj1" fmla="val 23537"/>
              <a:gd name="adj2" fmla="val 10178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2799222"/>
            <a:ext cx="990752" cy="59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206451" y="460150"/>
            <a:ext cx="165624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888539"/>
            <a:ext cx="220832" cy="17145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41276" y="662516"/>
            <a:ext cx="408975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428750"/>
            <a:ext cx="3875966" cy="1503143"/>
          </a:xfrm>
          <a:prstGeom prst="cloudCallout">
            <a:avLst>
              <a:gd name="adj1" fmla="val -17801"/>
              <a:gd name="adj2" fmla="val 8028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0" y="1597789"/>
            <a:ext cx="34290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 vào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4.1,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đ</a:t>
            </a:r>
            <a:r>
              <a:rPr lang="vi-VN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ối </a:t>
            </a:r>
            <a:r>
              <a:rPr lang="vi-VN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tượng địa lí nào kéo dài từ bắc đến nam ở rìa phía tây lược đồ? Hồ </a:t>
            </a:r>
            <a:r>
              <a:rPr lang="vi-VN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ở </a:t>
            </a:r>
            <a:r>
              <a:rPr lang="vi-VN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hướng nào </a:t>
            </a:r>
            <a:endParaRPr lang="en-US" sz="2000" i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 </a:t>
            </a:r>
            <a:r>
              <a:rPr lang="vi-VN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lược </a:t>
            </a:r>
            <a:r>
              <a:rPr lang="vi-VN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20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vi-VN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43400" y="1518672"/>
            <a:ext cx="449132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Đối tượng địa lí kéo dài từ bắc đến nam ở rìa phía tây lược đồ: sông</a:t>
            </a:r>
          </a:p>
          <a:p>
            <a:pPr algn="just"/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- Hồ nằm ở hướng bắc trên lược đồ.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503374" y="171450"/>
            <a:ext cx="6564427" cy="428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Luyện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tập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và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vận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dụng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2402" y="90387"/>
            <a:ext cx="1447799" cy="595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4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289264" y="914400"/>
            <a:ext cx="3901737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4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6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2931892"/>
            <a:ext cx="3186187" cy="2040158"/>
          </a:xfrm>
          <a:prstGeom prst="rect">
            <a:avLst/>
          </a:prstGeom>
          <a:noFill/>
          <a:ln>
            <a:solidFill>
              <a:srgbClr val="65E604"/>
            </a:solidFill>
          </a:ln>
        </p:spPr>
      </p:pic>
    </p:spTree>
    <p:extLst>
      <p:ext uri="{BB962C8B-B14F-4D97-AF65-F5344CB8AC3E}">
        <p14:creationId xmlns:p14="http://schemas.microsoft.com/office/powerpoint/2010/main" val="47919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810612"/>
            <a:ext cx="9018464" cy="4275739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2" y="857250"/>
            <a:ext cx="8827479" cy="4149285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39294"/>
            <a:ext cx="9022456" cy="703656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95109"/>
            <a:ext cx="1371599" cy="595414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95250"/>
            <a:ext cx="1382711" cy="595273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1" y="95109"/>
            <a:ext cx="1447799" cy="595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857250"/>
            <a:ext cx="8826500" cy="4161235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1" y="100437"/>
            <a:ext cx="7376971" cy="590085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6" y="100438"/>
            <a:ext cx="7390825" cy="590085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90" y="152085"/>
            <a:ext cx="718311" cy="476566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III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28900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2" y="3545224"/>
            <a:ext cx="1443673" cy="146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3316532"/>
            <a:ext cx="2019364" cy="169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371600"/>
            <a:ext cx="4474760" cy="1257300"/>
          </a:xfrm>
          <a:prstGeom prst="wedgeRoundRectCallout">
            <a:avLst>
              <a:gd name="adj1" fmla="val 23058"/>
              <a:gd name="adj2" fmla="val 91988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Nhà em chạy thẳng 500m gặp ngã ba quẹo trái chạy thẳng thêm 1km nữa gặp ngã tư quẹo phải chạy thẳng thêm 500m nữa là đến trường THCS.</a:t>
            </a: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2799222"/>
            <a:ext cx="990752" cy="59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206451" y="460150"/>
            <a:ext cx="165624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888539"/>
            <a:ext cx="220832" cy="17145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41276" y="662516"/>
            <a:ext cx="408975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428750"/>
            <a:ext cx="3875966" cy="1274955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0" y="1543051"/>
            <a:ext cx="3352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</a:t>
            </a:r>
            <a:r>
              <a:rPr lang="vi-VN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ãy </a:t>
            </a:r>
            <a:r>
              <a:rPr lang="vi-VN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tưởng tượng và vẽ lại lược đồ trí nhớ từ nhà </a:t>
            </a:r>
            <a:endParaRPr lang="en-US" sz="2000" i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 </a:t>
            </a:r>
            <a:r>
              <a:rPr lang="vi-VN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trường.</a:t>
            </a:r>
            <a:endParaRPr lang="en-US" sz="2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503374" y="171450"/>
            <a:ext cx="6564427" cy="428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Luyện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tập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và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vận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dụng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2402" y="90387"/>
            <a:ext cx="1447799" cy="595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4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289264" y="914400"/>
            <a:ext cx="3901737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24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6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562" y="2743200"/>
            <a:ext cx="3542038" cy="2171700"/>
          </a:xfrm>
          <a:prstGeom prst="rect">
            <a:avLst/>
          </a:prstGeom>
          <a:noFill/>
          <a:ln>
            <a:solidFill>
              <a:srgbClr val="65E604"/>
            </a:solidFill>
          </a:ln>
        </p:spPr>
      </p:pic>
    </p:spTree>
    <p:extLst>
      <p:ext uri="{BB962C8B-B14F-4D97-AF65-F5344CB8AC3E}">
        <p14:creationId xmlns:p14="http://schemas.microsoft.com/office/powerpoint/2010/main" val="277409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51435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</p:pic>
      <p:pic>
        <p:nvPicPr>
          <p:cNvPr id="3076" name="Picture 4" descr="C:\Users\Asus\Pictures\bai mau\hands_zps712c7fb9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32"/>
          <a:stretch/>
        </p:blipFill>
        <p:spPr bwMode="auto">
          <a:xfrm rot="15616060">
            <a:off x="7019501" y="358358"/>
            <a:ext cx="1675924" cy="396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Documents and Settings\Welcome\Desktop\chs134866696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84" y="3257550"/>
            <a:ext cx="9176083" cy="18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3074" name="Picture 2" descr="C:\Users\Asus\Pictures\bai mau\hands_zps712c7fb9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14"/>
          <a:stretch/>
        </p:blipFill>
        <p:spPr bwMode="auto">
          <a:xfrm rot="13972696">
            <a:off x="6357980" y="-1496877"/>
            <a:ext cx="1190286" cy="362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sus\Pictures\bai mau\nospin_1-lg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5" t="3384" r="5191" b="2904"/>
          <a:stretch/>
        </p:blipFill>
        <p:spPr bwMode="auto">
          <a:xfrm>
            <a:off x="5257800" y="800100"/>
            <a:ext cx="2490480" cy="190900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381000" y="800100"/>
            <a:ext cx="6365544" cy="857250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  <a:t>LƯỢC ĐỒ TRÍ NHỚ</a:t>
            </a:r>
            <a:endParaRPr lang="en-US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990600" y="-114300"/>
            <a:ext cx="3962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Bài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4: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73" y="1821313"/>
            <a:ext cx="1828800" cy="3428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173" y="1901324"/>
            <a:ext cx="1155509" cy="3428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-32084" y="2295658"/>
            <a:ext cx="5289884" cy="3428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85338" y="0"/>
            <a:ext cx="45719" cy="6286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057401" y="0"/>
            <a:ext cx="45719" cy="32291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590800" y="3543300"/>
            <a:ext cx="4038600" cy="638058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Plain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mbria" pitchFamily="18" charset="0"/>
              </a:rPr>
              <a:t>ĐỊA LÍ 6</a:t>
            </a:r>
            <a:endParaRPr lang="en-US" sz="5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37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20907E-6 L -0.00486 0.07678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38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 animBg="1"/>
      <p:bldP spid="17" grpId="0" animBg="1"/>
      <p:bldP spid="17" grpId="1" animBg="1"/>
      <p:bldP spid="18" grpId="0" animBg="1"/>
      <p:bldP spid="18" grpId="1" animBg="1"/>
      <p:bldP spid="2" grpId="0" animBg="1"/>
      <p:bldP spid="15" grpId="0" animBg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10665" y="3600450"/>
            <a:ext cx="426040" cy="532467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28600" y="2857500"/>
            <a:ext cx="426040" cy="532467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55299" y="2114550"/>
            <a:ext cx="426040" cy="532467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76400" y="1543050"/>
            <a:ext cx="5943600" cy="2143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920358" y="114300"/>
            <a:ext cx="876300" cy="657225"/>
          </a:xfrm>
          <a:prstGeom prst="roundRect">
            <a:avLst>
              <a:gd name="adj" fmla="val 9608"/>
            </a:avLst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5" name="Picture 7" descr="http://www.perceptions.couk.com/imgs/Earth_Rotates_200_x_200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828" y="169712"/>
            <a:ext cx="467360" cy="35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457700" y="126067"/>
            <a:ext cx="1261242" cy="6740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LỚP</a:t>
            </a:r>
          </a:p>
          <a:p>
            <a:r>
              <a:rPr lang="en-US" sz="35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543300" y="428625"/>
            <a:ext cx="1676400" cy="428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ĐỊA LÍ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85800" y="1057275"/>
            <a:ext cx="7924800" cy="428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BÀI 4. LƯỢC ĐỒ TRÍ NHỚ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062340" y="2269960"/>
            <a:ext cx="7377948" cy="428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LƯỢC ĐỒ TRÍ NHỚ</a:t>
            </a:r>
            <a:endParaRPr lang="en-US" sz="2400" b="1" dirty="0">
              <a:solidFill>
                <a:srgbClr val="0D30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035641" y="3000375"/>
            <a:ext cx="7404647" cy="428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PHÁC THẢO LƯỢC ĐỒ TRÍ NHỚ</a:t>
            </a:r>
            <a:endParaRPr lang="en-US" sz="2400" b="1" dirty="0">
              <a:solidFill>
                <a:srgbClr val="0D30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017706" y="3743325"/>
            <a:ext cx="7404647" cy="428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LUYỆN TẬP VÀ VẬN DỤNG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507770" y="1757362"/>
            <a:ext cx="8102831" cy="2928938"/>
          </a:xfrm>
          <a:prstGeom prst="roundRect">
            <a:avLst>
              <a:gd name="adj" fmla="val 8948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 Same Side Corner Rectangle 41"/>
          <p:cNvSpPr/>
          <p:nvPr/>
        </p:nvSpPr>
        <p:spPr>
          <a:xfrm rot="5400000">
            <a:off x="444829" y="2094291"/>
            <a:ext cx="473023" cy="76200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 Same Side Corner Rectangle 42"/>
          <p:cNvSpPr/>
          <p:nvPr/>
        </p:nvSpPr>
        <p:spPr>
          <a:xfrm rot="5400000">
            <a:off x="418130" y="2837241"/>
            <a:ext cx="473023" cy="76200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94136" y="2267354"/>
            <a:ext cx="1125065" cy="428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</a:t>
            </a: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94136" y="3000375"/>
            <a:ext cx="1125065" cy="428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II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6" name="Round Same Side Corner Rectangle 45"/>
          <p:cNvSpPr/>
          <p:nvPr/>
        </p:nvSpPr>
        <p:spPr>
          <a:xfrm rot="5400000">
            <a:off x="400195" y="3580191"/>
            <a:ext cx="473023" cy="76200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76201" y="3743325"/>
            <a:ext cx="1125065" cy="428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III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44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2" grpId="0" animBg="1"/>
      <p:bldP spid="30" grpId="0" animBg="1"/>
      <p:bldP spid="20" grpId="0"/>
      <p:bldP spid="26" grpId="0"/>
      <p:bldP spid="27" grpId="0"/>
      <p:bldP spid="21" grpId="0"/>
      <p:bldP spid="37" grpId="0" animBg="1"/>
      <p:bldP spid="42" grpId="0" animBg="1"/>
      <p:bldP spid="43" grpId="0" animBg="1"/>
      <p:bldP spid="44" grpId="0"/>
      <p:bldP spid="45" grpId="0"/>
      <p:bldP spid="46" grpId="0" animBg="1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39200" cy="4686300"/>
          </a:xfrm>
          <a:prstGeom prst="rect">
            <a:avLst/>
          </a:prstGeom>
          <a:noFill/>
          <a:ln>
            <a:solidFill>
              <a:srgbClr val="65E604"/>
            </a:solidFill>
          </a:ln>
        </p:spPr>
      </p:pic>
    </p:spTree>
    <p:extLst>
      <p:ext uri="{BB962C8B-B14F-4D97-AF65-F5344CB8AC3E}">
        <p14:creationId xmlns:p14="http://schemas.microsoft.com/office/powerpoint/2010/main" val="302597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810612"/>
            <a:ext cx="9018464" cy="4275739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2" y="857250"/>
            <a:ext cx="8827479" cy="4149285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39294"/>
            <a:ext cx="9022456" cy="703656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95109"/>
            <a:ext cx="1371599" cy="595414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95250"/>
            <a:ext cx="1382711" cy="595273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1" y="95109"/>
            <a:ext cx="1447799" cy="595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2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857250"/>
            <a:ext cx="8826500" cy="4161235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1" y="100437"/>
            <a:ext cx="7376971" cy="590085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6" y="100438"/>
            <a:ext cx="7390825" cy="590085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90" y="152085"/>
            <a:ext cx="489711" cy="476566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28900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2" y="3545224"/>
            <a:ext cx="1443673" cy="146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3316532"/>
            <a:ext cx="2019364" cy="169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971550"/>
            <a:ext cx="4474760" cy="1485900"/>
          </a:xfrm>
          <a:prstGeom prst="wedgeRoundRectCallout">
            <a:avLst>
              <a:gd name="adj1" fmla="val 25045"/>
              <a:gd name="adj2" fmla="val 10646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2799222"/>
            <a:ext cx="990752" cy="59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206451" y="460150"/>
            <a:ext cx="165624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888539"/>
            <a:ext cx="220832" cy="17145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41276" y="662516"/>
            <a:ext cx="408975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914401"/>
            <a:ext cx="3875966" cy="1714499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6710" y="1200150"/>
            <a:ext cx="319329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</a:t>
            </a:r>
            <a:r>
              <a:rPr lang="vi-VN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 biết</a:t>
            </a:r>
            <a:endParaRPr lang="en-US" sz="2200" i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lược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endParaRPr lang="vi-VN" sz="22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86360" y="1154921"/>
            <a:ext cx="43528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Lược </a:t>
            </a:r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đồ trí nhớ là hình ảnh về một địa điểm hoặc một khu vực cụ thể 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Vườn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Ba </a:t>
            </a:r>
            <a:r>
              <a:rPr lang="en-US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vi-VN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trong </a:t>
            </a:r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tâm trí của con người. 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299452" y="200025"/>
            <a:ext cx="7377948" cy="428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Lược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đồ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trí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nhớ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25" name="Picture 24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617207"/>
            <a:ext cx="3505200" cy="2275999"/>
          </a:xfrm>
          <a:prstGeom prst="rect">
            <a:avLst/>
          </a:prstGeom>
          <a:noFill/>
          <a:ln>
            <a:solidFill>
              <a:srgbClr val="65E604"/>
            </a:solidFill>
          </a:ln>
        </p:spPr>
      </p:pic>
    </p:spTree>
    <p:extLst>
      <p:ext uri="{BB962C8B-B14F-4D97-AF65-F5344CB8AC3E}">
        <p14:creationId xmlns:p14="http://schemas.microsoft.com/office/powerpoint/2010/main" val="256795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810612"/>
            <a:ext cx="9018464" cy="4275739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2" y="857250"/>
            <a:ext cx="8827479" cy="4149285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39294"/>
            <a:ext cx="9022456" cy="703656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95109"/>
            <a:ext cx="1371599" cy="595414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95250"/>
            <a:ext cx="1382711" cy="595273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1" y="95109"/>
            <a:ext cx="1447799" cy="595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2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857250"/>
            <a:ext cx="8826500" cy="4161235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1" y="100437"/>
            <a:ext cx="7376971" cy="590085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6" y="100438"/>
            <a:ext cx="7390825" cy="590085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90" y="152085"/>
            <a:ext cx="489711" cy="476566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28900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2" y="3545224"/>
            <a:ext cx="1443673" cy="146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3316532"/>
            <a:ext cx="2019364" cy="169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971550"/>
            <a:ext cx="4474760" cy="1485900"/>
          </a:xfrm>
          <a:prstGeom prst="wedgeRoundRectCallout">
            <a:avLst>
              <a:gd name="adj1" fmla="val 25045"/>
              <a:gd name="adj2" fmla="val 10646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2799222"/>
            <a:ext cx="990752" cy="59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206451" y="460150"/>
            <a:ext cx="165624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888539"/>
            <a:ext cx="220832" cy="17145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41276" y="662516"/>
            <a:ext cx="408975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914401"/>
            <a:ext cx="3875966" cy="1714499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2910" y="1201087"/>
            <a:ext cx="319329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lược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vi-VN" sz="22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43400" y="991107"/>
            <a:ext cx="457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- G</a:t>
            </a:r>
            <a:r>
              <a:rPr lang="vi-VN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iúp ta </a:t>
            </a:r>
            <a:r>
              <a:rPr lang="vi-VN" sz="2100" dirty="0">
                <a:latin typeface="Cambria" panose="02040503050406030204" pitchFamily="18" charset="0"/>
                <a:ea typeface="Cambria" panose="02040503050406030204" pitchFamily="18" charset="0"/>
              </a:rPr>
              <a:t>định hướng di chuyển từ nơi này đến nơi </a:t>
            </a:r>
            <a:r>
              <a:rPr lang="vi-VN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- H</a:t>
            </a:r>
            <a:r>
              <a:rPr lang="vi-VN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iểu </a:t>
            </a:r>
            <a:r>
              <a:rPr lang="vi-VN" sz="2100" dirty="0">
                <a:latin typeface="Cambria" panose="02040503050406030204" pitchFamily="18" charset="0"/>
                <a:ea typeface="Cambria" panose="02040503050406030204" pitchFamily="18" charset="0"/>
              </a:rPr>
              <a:t>về thế giới xung quanh, sắp xếp không gian và thể hiện lại các đối tượng, phác hoạ hình ảnh của </a:t>
            </a:r>
            <a:r>
              <a:rPr lang="vi-VN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một </a:t>
            </a:r>
            <a:r>
              <a:rPr lang="en-US" sz="21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nơi</a:t>
            </a:r>
            <a:r>
              <a:rPr lang="vi-VN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100" dirty="0">
                <a:latin typeface="Cambria" panose="02040503050406030204" pitchFamily="18" charset="0"/>
                <a:ea typeface="Cambria" panose="02040503050406030204" pitchFamily="18" charset="0"/>
              </a:rPr>
              <a:t>nào </a:t>
            </a:r>
            <a:r>
              <a:rPr lang="vi-VN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1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1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299452" y="200025"/>
            <a:ext cx="7377948" cy="428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Lược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đồ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trí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nhớ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25" name="Picture 24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617207"/>
            <a:ext cx="3505200" cy="2275999"/>
          </a:xfrm>
          <a:prstGeom prst="rect">
            <a:avLst/>
          </a:prstGeom>
          <a:noFill/>
          <a:ln>
            <a:solidFill>
              <a:srgbClr val="65E604"/>
            </a:solidFill>
          </a:ln>
        </p:spPr>
      </p:pic>
    </p:spTree>
    <p:extLst>
      <p:ext uri="{BB962C8B-B14F-4D97-AF65-F5344CB8AC3E}">
        <p14:creationId xmlns:p14="http://schemas.microsoft.com/office/powerpoint/2010/main" val="213331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810612"/>
            <a:ext cx="9018464" cy="4275739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2" y="857250"/>
            <a:ext cx="8827479" cy="4149285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39294"/>
            <a:ext cx="9022456" cy="703656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95109"/>
            <a:ext cx="1371599" cy="595414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95250"/>
            <a:ext cx="1382711" cy="595273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1" y="95109"/>
            <a:ext cx="1447799" cy="595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857250"/>
            <a:ext cx="8826500" cy="4161235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1" y="100437"/>
            <a:ext cx="7376971" cy="590085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6" y="100438"/>
            <a:ext cx="7390825" cy="590085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206451" y="460150"/>
            <a:ext cx="165624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888539"/>
            <a:ext cx="220832" cy="17145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41276" y="662516"/>
            <a:ext cx="408975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26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3316532"/>
            <a:ext cx="2019364" cy="169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ounded Rectangular Callout 26"/>
          <p:cNvSpPr/>
          <p:nvPr/>
        </p:nvSpPr>
        <p:spPr>
          <a:xfrm>
            <a:off x="446491" y="1232185"/>
            <a:ext cx="6792509" cy="2596865"/>
          </a:xfrm>
          <a:prstGeom prst="wedgeRoundRectCallout">
            <a:avLst>
              <a:gd name="adj1" fmla="val 47489"/>
              <a:gd name="adj2" fmla="val 71217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28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2799222"/>
            <a:ext cx="990752" cy="59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533400" y="1209660"/>
            <a:ext cx="6629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- Lược đồ trí nhớ là hình ảnh về một địa điểm hoặc một khu vực cụ thể trong tâm trí của con người. </a:t>
            </a:r>
          </a:p>
          <a:p>
            <a:pPr algn="just"/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- Công dụng: </a:t>
            </a:r>
          </a:p>
          <a:p>
            <a:pPr algn="just"/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vi-VN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iúp 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chúng ta định hướng di chuyển từ nơi này đến nơi </a:t>
            </a:r>
            <a:r>
              <a:rPr lang="vi-VN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vi-VN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iúp 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chúng ta hiểu về thế giới xung quanh, sắp xếp không gian và thể hiện lại các đối tượng, phác hoạ hình ảnh của một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nơi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nào đó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1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95109"/>
            <a:ext cx="1371599" cy="595414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1720090" y="152085"/>
            <a:ext cx="489711" cy="476566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99452" y="200025"/>
            <a:ext cx="7377948" cy="428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Lược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đồ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trí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nhớ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8957" y="171450"/>
            <a:ext cx="10184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4</a:t>
            </a:r>
          </a:p>
        </p:txBody>
      </p:sp>
    </p:spTree>
    <p:extLst>
      <p:ext uri="{BB962C8B-B14F-4D97-AF65-F5344CB8AC3E}">
        <p14:creationId xmlns:p14="http://schemas.microsoft.com/office/powerpoint/2010/main" val="273750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810612"/>
            <a:ext cx="9018464" cy="4275739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2" y="857250"/>
            <a:ext cx="8827479" cy="4149285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39294"/>
            <a:ext cx="9022456" cy="703656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95109"/>
            <a:ext cx="1371599" cy="595414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95250"/>
            <a:ext cx="1382711" cy="595273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1" y="95109"/>
            <a:ext cx="1447799" cy="595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4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857250"/>
            <a:ext cx="8826500" cy="4161235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1" y="100437"/>
            <a:ext cx="7376971" cy="590085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6" y="100438"/>
            <a:ext cx="7390825" cy="590085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90" y="152085"/>
            <a:ext cx="489711" cy="476566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II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28900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2" y="3545224"/>
            <a:ext cx="1443673" cy="146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206451" y="460150"/>
            <a:ext cx="165624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888539"/>
            <a:ext cx="220832" cy="17145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41276" y="662516"/>
            <a:ext cx="408975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914401"/>
            <a:ext cx="3875966" cy="1714499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1" y="1283553"/>
            <a:ext cx="319329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lược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2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299452" y="200025"/>
            <a:ext cx="7377948" cy="428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Phác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thảo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lược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đồ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trí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nhớ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4001175413"/>
              </p:ext>
            </p:extLst>
          </p:nvPr>
        </p:nvGraphicFramePr>
        <p:xfrm>
          <a:off x="2971800" y="1771650"/>
          <a:ext cx="6096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8279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Graphic spid="1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810612"/>
            <a:ext cx="9018464" cy="4275739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2" y="857250"/>
            <a:ext cx="8827479" cy="4149285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39294"/>
            <a:ext cx="9022456" cy="703656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95109"/>
            <a:ext cx="1371599" cy="595414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95250"/>
            <a:ext cx="1382711" cy="595273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1" y="95109"/>
            <a:ext cx="1447799" cy="595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4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857250"/>
            <a:ext cx="8826500" cy="4161235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1" y="100437"/>
            <a:ext cx="7376971" cy="590085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6" y="100438"/>
            <a:ext cx="7390825" cy="590085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90" y="152085"/>
            <a:ext cx="489711" cy="476566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II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28900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2" y="3545224"/>
            <a:ext cx="1443673" cy="146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206451" y="460150"/>
            <a:ext cx="165624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888539"/>
            <a:ext cx="220832" cy="17145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41276" y="662516"/>
            <a:ext cx="408975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914401"/>
            <a:ext cx="3875966" cy="1714499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1" y="1085850"/>
            <a:ext cx="319329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lược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</a:t>
            </a:r>
            <a:r>
              <a:rPr lang="vi-VN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ẽ </a:t>
            </a:r>
            <a:r>
              <a:rPr lang="vi-VN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lược đồ trí nhớ từ từ Hà Nội đến Tràng An.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299452" y="200025"/>
            <a:ext cx="7377948" cy="428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Phác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thảo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lược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đồ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trí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nhớ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28850"/>
            <a:ext cx="4795950" cy="2620073"/>
          </a:xfrm>
          <a:prstGeom prst="rect">
            <a:avLst/>
          </a:prstGeom>
          <a:noFill/>
          <a:ln w="9525">
            <a:solidFill>
              <a:srgbClr val="65E60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06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1123</TotalTime>
  <Words>791</Words>
  <Application>Microsoft Office PowerPoint</Application>
  <PresentationFormat>On-screen Show (16:9)</PresentationFormat>
  <Paragraphs>76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LƯỢC ĐỒ TRÍ NHỚ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THỜI TIẾT, KHÍ HẬU</dc:title>
  <dc:creator>ASUSS</dc:creator>
  <cp:lastModifiedBy>ASUS</cp:lastModifiedBy>
  <cp:revision>89</cp:revision>
  <dcterms:created xsi:type="dcterms:W3CDTF">2016-02-15T14:28:12Z</dcterms:created>
  <dcterms:modified xsi:type="dcterms:W3CDTF">2022-11-10T02:29:56Z</dcterms:modified>
</cp:coreProperties>
</file>