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0" r:id="rId2"/>
    <p:sldId id="271" r:id="rId3"/>
    <p:sldId id="257" r:id="rId4"/>
    <p:sldId id="258" r:id="rId5"/>
    <p:sldId id="259" r:id="rId6"/>
    <p:sldId id="260" r:id="rId7"/>
    <p:sldId id="272" r:id="rId8"/>
    <p:sldId id="261" r:id="rId9"/>
    <p:sldId id="262" r:id="rId10"/>
    <p:sldId id="263" r:id="rId11"/>
    <p:sldId id="264" r:id="rId12"/>
    <p:sldId id="265" r:id="rId13"/>
    <p:sldId id="266" r:id="rId14"/>
    <p:sldId id="273" r:id="rId15"/>
    <p:sldId id="267" r:id="rId16"/>
    <p:sldId id="268" r:id="rId17"/>
    <p:sldId id="274" r:id="rId18"/>
    <p:sldId id="275"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E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91" y="-2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nl-NL"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Có 2 loại tỉ lệ là tỉ lệ số và tỉ lệ thước.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Bản đồ hình 3.5 có tỉ lệ 10000 nghĩa là 1cm trên bản đồ bằng 10000cm hay 100m trên thực tế.</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nl-NL"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Tỉ lệ bản đồ cho biết mức độ thu nhỏ của khoảng cách trên bản đồ so với khoảng cách trên thực địa.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98977">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83380">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8083A08E-B34B-454D-BE5E-DF9CC04BD184}" type="presOf" srcId="{71AE8AA7-9BC2-4176-A52D-793F007FA49F}" destId="{6C30EA7B-EE4B-47CA-A526-84FDCC1EBAB0}" srcOrd="0" destOrd="0" presId="urn:microsoft.com/office/officeart/2005/8/layout/hierarchy2"/>
    <dgm:cxn modelId="{48C9AA34-C75F-47C6-8E86-D9326F1DF395}" type="presOf" srcId="{D869D7E5-5E9E-47E6-9AC5-23919DAFECB4}" destId="{B76371B5-B499-4621-882A-64FFBDC66958}" srcOrd="0" destOrd="0" presId="urn:microsoft.com/office/officeart/2005/8/layout/hierarchy2"/>
    <dgm:cxn modelId="{C0419320-77EE-4B0A-B286-E7E27A3D06DB}" type="presOf" srcId="{300A6C46-3B0E-40DC-9A64-D26FAE6A49C6}" destId="{2F15415C-2A74-4A1D-9806-ABA73D6BB6F7}" srcOrd="0" destOrd="0" presId="urn:microsoft.com/office/officeart/2005/8/layout/hierarchy2"/>
    <dgm:cxn modelId="{67C86488-CFF0-400C-A288-11A2EA61B030}" type="presOf" srcId="{CD426A82-BC59-4B88-A9C5-6D6E73570D64}" destId="{F832FA5A-F333-4BB2-B995-F77AC26CE3A9}" srcOrd="0" destOrd="0" presId="urn:microsoft.com/office/officeart/2005/8/layout/hierarchy2"/>
    <dgm:cxn modelId="{94FEF620-8792-4B32-A3DA-168AFC98C0A1}" type="presOf" srcId="{300A6C46-3B0E-40DC-9A64-D26FAE6A49C6}" destId="{ED5D053E-8089-4C16-9139-807A451403A6}" srcOrd="1" destOrd="0" presId="urn:microsoft.com/office/officeart/2005/8/layout/hierarchy2"/>
    <dgm:cxn modelId="{EE08D2DF-EAFB-46C1-BAED-2C66B226470D}" type="presOf" srcId="{CCF5FD4E-3B15-4708-A986-5FBD997FCA2D}" destId="{AD3E9BE4-C1FD-45E9-8AAC-8C1311199B8A}"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5BF38EB8-DD53-439A-AEE5-6197ED73DA06}" type="presOf" srcId="{65F2C0DE-327F-427B-8C65-5C0B228D3EA5}" destId="{F3E58597-E495-4C48-B7BB-CF8BEE275613}" srcOrd="0" destOrd="0" presId="urn:microsoft.com/office/officeart/2005/8/layout/hierarchy2"/>
    <dgm:cxn modelId="{6F2A5988-7D38-4649-B4A6-24A2890F9EEC}" type="presOf" srcId="{7A1259F4-08A5-4C65-932C-2B42884099F9}" destId="{29685996-72F6-4041-9BF3-6498508706E5}"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E9DF6021-4E99-4E8E-A839-EA15AD2B2F0C}"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A7126DA1-9945-4EA3-9320-451AD09631F3}" type="presOf" srcId="{B718B39D-9535-466D-BA1C-DD567CE03E87}" destId="{D5D08963-475A-40BE-A52F-40B23F4611C9}"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CADC397A-54B3-4546-B4E1-D2C179B804F9}" type="presOf" srcId="{7A1259F4-08A5-4C65-932C-2B42884099F9}" destId="{23651A1B-E3A6-4957-AA69-5B70A6C6F847}" srcOrd="1" destOrd="0" presId="urn:microsoft.com/office/officeart/2005/8/layout/hierarchy2"/>
    <dgm:cxn modelId="{0296184B-9F94-4749-A74D-C4A5A8DE2DA6}" type="presOf" srcId="{6CFB1BB9-57DB-4A40-8729-A32D7A792CF5}" destId="{98F273F4-209E-40C7-B66D-1F800954408E}"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2C63B7C4-30B6-4B81-BE48-0FA3BCE665A3}" type="presOf" srcId="{CCF5FD4E-3B15-4708-A986-5FBD997FCA2D}" destId="{2E496A5F-0C73-429E-A10E-0D3274D30DC4}" srcOrd="1" destOrd="0" presId="urn:microsoft.com/office/officeart/2005/8/layout/hierarchy2"/>
    <dgm:cxn modelId="{97921DBE-D8B2-4768-A134-67F65910CF41}" type="presOf" srcId="{C5C0E0B2-2835-44F0-8EE0-D21BF7353577}" destId="{9740D700-6F7D-4250-A264-8D062B965BEA}" srcOrd="0" destOrd="0" presId="urn:microsoft.com/office/officeart/2005/8/layout/hierarchy2"/>
    <dgm:cxn modelId="{F2CDCFD9-726C-4C4B-BD08-C777930F8FF2}" type="presOf" srcId="{1C84355D-D627-470F-8F41-B26585C5926B}" destId="{76AD24A5-FF43-4D81-AC78-2C1561632B20}" srcOrd="0" destOrd="0" presId="urn:microsoft.com/office/officeart/2005/8/layout/hierarchy2"/>
    <dgm:cxn modelId="{470E425C-F5A0-4630-BD85-03AE9B182AAB}" type="presOf" srcId="{D926FC03-1594-4011-A9FF-20D764A1C295}" destId="{02046AE4-F5CF-4C93-B4F1-82CF0E86A23B}" srcOrd="0" destOrd="0" presId="urn:microsoft.com/office/officeart/2005/8/layout/hierarchy2"/>
    <dgm:cxn modelId="{61F8C6E9-11BE-466B-B21F-5084EF90A57B}" type="presOf" srcId="{CD426A82-BC59-4B88-A9C5-6D6E73570D64}" destId="{2C753C8F-AD2F-4B60-8ED6-06F729150D93}" srcOrd="1" destOrd="0" presId="urn:microsoft.com/office/officeart/2005/8/layout/hierarchy2"/>
    <dgm:cxn modelId="{C9241836-5B87-4DE4-B77A-EA90E63C6C91}" type="presParOf" srcId="{B76371B5-B499-4621-882A-64FFBDC66958}" destId="{1EDEB1CC-5063-4454-981B-AAAAA63AD0DA}" srcOrd="0" destOrd="0" presId="urn:microsoft.com/office/officeart/2005/8/layout/hierarchy2"/>
    <dgm:cxn modelId="{8B666244-8D79-4255-9599-C5C111129F17}" type="presParOf" srcId="{1EDEB1CC-5063-4454-981B-AAAAA63AD0DA}" destId="{76AD24A5-FF43-4D81-AC78-2C1561632B20}" srcOrd="0" destOrd="0" presId="urn:microsoft.com/office/officeart/2005/8/layout/hierarchy2"/>
    <dgm:cxn modelId="{5AFF0568-775B-4C6E-AEAC-69EA31966DA4}" type="presParOf" srcId="{1EDEB1CC-5063-4454-981B-AAAAA63AD0DA}" destId="{B337024C-579B-47BE-BBB8-1D49E113AC48}" srcOrd="1" destOrd="0" presId="urn:microsoft.com/office/officeart/2005/8/layout/hierarchy2"/>
    <dgm:cxn modelId="{626DD5C1-8558-4221-AEEE-4FADFC7CD197}" type="presParOf" srcId="{B337024C-579B-47BE-BBB8-1D49E113AC48}" destId="{F832FA5A-F333-4BB2-B995-F77AC26CE3A9}" srcOrd="0" destOrd="0" presId="urn:microsoft.com/office/officeart/2005/8/layout/hierarchy2"/>
    <dgm:cxn modelId="{9FECE137-1361-4200-BBEF-0E722FDD1939}" type="presParOf" srcId="{F832FA5A-F333-4BB2-B995-F77AC26CE3A9}" destId="{2C753C8F-AD2F-4B60-8ED6-06F729150D93}" srcOrd="0" destOrd="0" presId="urn:microsoft.com/office/officeart/2005/8/layout/hierarchy2"/>
    <dgm:cxn modelId="{02367956-E2BC-4FD5-B177-1C75FFF0DE08}" type="presParOf" srcId="{B337024C-579B-47BE-BBB8-1D49E113AC48}" destId="{6A138AF8-4454-4BF7-A59E-800B583E0E7E}" srcOrd="1" destOrd="0" presId="urn:microsoft.com/office/officeart/2005/8/layout/hierarchy2"/>
    <dgm:cxn modelId="{9BD79724-2D78-4FC4-AB6A-993996E3BDA3}" type="presParOf" srcId="{6A138AF8-4454-4BF7-A59E-800B583E0E7E}" destId="{F3E58597-E495-4C48-B7BB-CF8BEE275613}" srcOrd="0" destOrd="0" presId="urn:microsoft.com/office/officeart/2005/8/layout/hierarchy2"/>
    <dgm:cxn modelId="{112FE890-888C-4130-ACA8-721E7809CFCD}" type="presParOf" srcId="{6A138AF8-4454-4BF7-A59E-800B583E0E7E}" destId="{38724E06-1642-42D4-9E27-E1FC81663F34}" srcOrd="1" destOrd="0" presId="urn:microsoft.com/office/officeart/2005/8/layout/hierarchy2"/>
    <dgm:cxn modelId="{71AB7B51-226A-42AA-8415-4CCE5A508F93}" type="presParOf" srcId="{38724E06-1642-42D4-9E27-E1FC81663F34}" destId="{AD3E9BE4-C1FD-45E9-8AAC-8C1311199B8A}" srcOrd="0" destOrd="0" presId="urn:microsoft.com/office/officeart/2005/8/layout/hierarchy2"/>
    <dgm:cxn modelId="{ADDF7C14-1B10-49D8-996F-AC2E1EF8A21D}" type="presParOf" srcId="{AD3E9BE4-C1FD-45E9-8AAC-8C1311199B8A}" destId="{2E496A5F-0C73-429E-A10E-0D3274D30DC4}" srcOrd="0" destOrd="0" presId="urn:microsoft.com/office/officeart/2005/8/layout/hierarchy2"/>
    <dgm:cxn modelId="{7C314DD0-07EE-44BC-94ED-72C1228B7B8B}" type="presParOf" srcId="{38724E06-1642-42D4-9E27-E1FC81663F34}" destId="{9894D311-B372-4361-B331-2A466D53BA7B}" srcOrd="1" destOrd="0" presId="urn:microsoft.com/office/officeart/2005/8/layout/hierarchy2"/>
    <dgm:cxn modelId="{F4317EE4-B45A-4474-82C7-224EFFC606A4}" type="presParOf" srcId="{9894D311-B372-4361-B331-2A466D53BA7B}" destId="{9740D700-6F7D-4250-A264-8D062B965BEA}" srcOrd="0" destOrd="0" presId="urn:microsoft.com/office/officeart/2005/8/layout/hierarchy2"/>
    <dgm:cxn modelId="{3B532C54-64F7-4650-83DD-4C610ED7507A}" type="presParOf" srcId="{9894D311-B372-4361-B331-2A466D53BA7B}" destId="{DECFF24A-F015-48FE-B2EB-BEA871D605B7}" srcOrd="1" destOrd="0" presId="urn:microsoft.com/office/officeart/2005/8/layout/hierarchy2"/>
    <dgm:cxn modelId="{40FD1DF9-843E-45DC-8F9D-0FF6E0FDE9E8}" type="presParOf" srcId="{38724E06-1642-42D4-9E27-E1FC81663F34}" destId="{29685996-72F6-4041-9BF3-6498508706E5}" srcOrd="2" destOrd="0" presId="urn:microsoft.com/office/officeart/2005/8/layout/hierarchy2"/>
    <dgm:cxn modelId="{55FB8523-7F60-4247-B863-CABFF6D7BBC0}" type="presParOf" srcId="{29685996-72F6-4041-9BF3-6498508706E5}" destId="{23651A1B-E3A6-4957-AA69-5B70A6C6F847}" srcOrd="0" destOrd="0" presId="urn:microsoft.com/office/officeart/2005/8/layout/hierarchy2"/>
    <dgm:cxn modelId="{E0E222FC-4477-4C4A-9465-F8184D8F8973}" type="presParOf" srcId="{38724E06-1642-42D4-9E27-E1FC81663F34}" destId="{1475F247-51D8-4F19-8C99-319012843667}" srcOrd="3" destOrd="0" presId="urn:microsoft.com/office/officeart/2005/8/layout/hierarchy2"/>
    <dgm:cxn modelId="{3B390EC9-1859-45CC-9E23-E387D4AF0FB7}" type="presParOf" srcId="{1475F247-51D8-4F19-8C99-319012843667}" destId="{6C30EA7B-EE4B-47CA-A526-84FDCC1EBAB0}" srcOrd="0" destOrd="0" presId="urn:microsoft.com/office/officeart/2005/8/layout/hierarchy2"/>
    <dgm:cxn modelId="{504AAF87-4F99-474D-B433-677AFEE0DA2D}" type="presParOf" srcId="{1475F247-51D8-4F19-8C99-319012843667}" destId="{04B21F1F-510A-4D49-9FCB-402C7BD3D35A}" srcOrd="1" destOrd="0" presId="urn:microsoft.com/office/officeart/2005/8/layout/hierarchy2"/>
    <dgm:cxn modelId="{2B3848B2-E1C5-4499-8D06-22F03D002429}" type="presParOf" srcId="{B337024C-579B-47BE-BBB8-1D49E113AC48}" destId="{2F15415C-2A74-4A1D-9806-ABA73D6BB6F7}" srcOrd="2" destOrd="0" presId="urn:microsoft.com/office/officeart/2005/8/layout/hierarchy2"/>
    <dgm:cxn modelId="{2CCEE125-D342-414D-8CA3-8954E029C296}" type="presParOf" srcId="{2F15415C-2A74-4A1D-9806-ABA73D6BB6F7}" destId="{ED5D053E-8089-4C16-9139-807A451403A6}" srcOrd="0" destOrd="0" presId="urn:microsoft.com/office/officeart/2005/8/layout/hierarchy2"/>
    <dgm:cxn modelId="{2B40FC9F-40F0-4014-823C-3575C2C87F35}" type="presParOf" srcId="{B337024C-579B-47BE-BBB8-1D49E113AC48}" destId="{1D782FC5-5CBF-431A-8116-DE7226B12385}" srcOrd="3" destOrd="0" presId="urn:microsoft.com/office/officeart/2005/8/layout/hierarchy2"/>
    <dgm:cxn modelId="{370CF44E-33A3-4889-ACA7-3610AE4D7473}" type="presParOf" srcId="{1D782FC5-5CBF-431A-8116-DE7226B12385}" destId="{98F273F4-209E-40C7-B66D-1F800954408E}" srcOrd="0" destOrd="0" presId="urn:microsoft.com/office/officeart/2005/8/layout/hierarchy2"/>
    <dgm:cxn modelId="{55B60DBB-E573-48F8-B1DF-734EBADA2CB6}" type="presParOf" srcId="{1D782FC5-5CBF-431A-8116-DE7226B12385}" destId="{E92CB68C-072B-425A-A048-260A8F53A5E2}" srcOrd="1" destOrd="0" presId="urn:microsoft.com/office/officeart/2005/8/layout/hierarchy2"/>
    <dgm:cxn modelId="{009295BA-0338-4EC4-B135-D338AB9E1CD6}" type="presParOf" srcId="{E92CB68C-072B-425A-A048-260A8F53A5E2}" destId="{02046AE4-F5CF-4C93-B4F1-82CF0E86A23B}" srcOrd="0" destOrd="0" presId="urn:microsoft.com/office/officeart/2005/8/layout/hierarchy2"/>
    <dgm:cxn modelId="{663BB22B-6E8D-4FA6-BD5F-CFB814E67CA7}" type="presParOf" srcId="{02046AE4-F5CF-4C93-B4F1-82CF0E86A23B}" destId="{D9246615-CD69-4860-A2C2-650A32E32E31}" srcOrd="0" destOrd="0" presId="urn:microsoft.com/office/officeart/2005/8/layout/hierarchy2"/>
    <dgm:cxn modelId="{6B386FB3-66E7-4D96-9C66-27693002EE92}" type="presParOf" srcId="{E92CB68C-072B-425A-A048-260A8F53A5E2}" destId="{AD0E3F84-C581-4A61-A379-27331574B296}" srcOrd="1" destOrd="0" presId="urn:microsoft.com/office/officeart/2005/8/layout/hierarchy2"/>
    <dgm:cxn modelId="{EE5FEEAF-39DF-4827-AF2F-2211F8EBAD92}" type="presParOf" srcId="{AD0E3F84-C581-4A61-A379-27331574B296}" destId="{D5D08963-475A-40BE-A52F-40B23F4611C9}" srcOrd="0" destOrd="0" presId="urn:microsoft.com/office/officeart/2005/8/layout/hierarchy2"/>
    <dgm:cxn modelId="{03976219-0566-43EE-8D7C-A25B5E10E573}"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Đọc độ dài đoạn vừa đo trên thước kẻ.</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Khoảng cách ngoài thực địa từ đền Ngọc Sơn đến Tháp Rùa là 3cm x 10000 = 30000cm hay 300m.</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Đo khoảng cách giữa hai điểm trên tờ bản đó bằng thước kẻ.</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809B0B93-49F8-42EF-8F9B-1D622EA9C902}" type="sibTrans" cxnId="{3676F966-103F-4A04-8BB9-37652EB8C31D}">
      <dgm:prSet/>
      <dgm:spPr/>
      <dgm:t>
        <a:bodyPr/>
        <a:lstStyle/>
        <a:p>
          <a:endParaRPr lang="en-US"/>
        </a:p>
      </dgm:t>
    </dgm:pt>
    <dgm:pt modelId="{300A6C46-3B0E-40DC-9A64-D26FAE6A49C6}" type="parTrans" cxnId="{3676F966-103F-4A04-8BB9-37652EB8C31D}">
      <dgm:prSet/>
      <dgm:spPr/>
      <dgm:t>
        <a:bodyPr/>
        <a:lstStyle/>
        <a:p>
          <a:endParaRPr lang="en-US"/>
        </a:p>
      </dgm:t>
    </dgm:pt>
    <dgm:pt modelId="{87948342-3489-4C85-BA85-EF094FA52CA8}">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Dựa vào tỉ lệ bản đồ để tính khoảng cách trên thực địa.</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2E5E370-5552-449E-A9BA-8F4632DA0494}" type="parTrans" cxnId="{CB5F316C-2F86-4BF7-A50B-80D0B2BE90B5}">
      <dgm:prSet/>
      <dgm:spPr/>
      <dgm:t>
        <a:bodyPr/>
        <a:lstStyle/>
        <a:p>
          <a:endParaRPr lang="en-US"/>
        </a:p>
      </dgm:t>
    </dgm:pt>
    <dgm:pt modelId="{6F7EC82A-8ED8-40A6-8DE9-ED82FA0A4E11}" type="sibTrans" cxnId="{CB5F316C-2F86-4BF7-A50B-80D0B2BE90B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t>
        <a:bodyPr/>
        <a:lstStyle/>
        <a:p>
          <a:endParaRPr lang="en-US"/>
        </a:p>
      </dgm:t>
    </dgm:pt>
    <dgm:pt modelId="{2E496A5F-0C73-429E-A10E-0D3274D30DC4}" type="pres">
      <dgm:prSet presAssocID="{CCF5FD4E-3B15-4708-A986-5FBD997FCA2D}" presName="connTx" presStyleLbl="parChTrans1D3" presStyleIdx="0" presStyleCnt="4"/>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Y="81551">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t>
        <a:bodyPr/>
        <a:lstStyle/>
        <a:p>
          <a:endParaRPr lang="en-US"/>
        </a:p>
      </dgm:t>
    </dgm:pt>
    <dgm:pt modelId="{23651A1B-E3A6-4957-AA69-5B70A6C6F847}" type="pres">
      <dgm:prSet presAssocID="{7A1259F4-08A5-4C65-932C-2B42884099F9}" presName="connTx" presStyleLbl="parChTrans1D3" presStyleIdx="1"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Y="60919">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B5D3C41-7F96-4302-9112-5D2C49075EAF}" type="pres">
      <dgm:prSet presAssocID="{D2E5E370-5552-449E-A9BA-8F4632DA0494}" presName="conn2-1" presStyleLbl="parChTrans1D3" presStyleIdx="2" presStyleCnt="4"/>
      <dgm:spPr/>
      <dgm:t>
        <a:bodyPr/>
        <a:lstStyle/>
        <a:p>
          <a:endParaRPr lang="en-US"/>
        </a:p>
      </dgm:t>
    </dgm:pt>
    <dgm:pt modelId="{DF6B70CC-DC3E-4492-8034-61E9A956F0FF}" type="pres">
      <dgm:prSet presAssocID="{D2E5E370-5552-449E-A9BA-8F4632DA0494}" presName="connTx" presStyleLbl="parChTrans1D3" presStyleIdx="2" presStyleCnt="4"/>
      <dgm:spPr/>
      <dgm:t>
        <a:bodyPr/>
        <a:lstStyle/>
        <a:p>
          <a:endParaRPr lang="en-US"/>
        </a:p>
      </dgm:t>
    </dgm:pt>
    <dgm:pt modelId="{1BE72858-1E3C-439B-8914-41F2484D8488}" type="pres">
      <dgm:prSet presAssocID="{87948342-3489-4C85-BA85-EF094FA52CA8}" presName="root2" presStyleCnt="0"/>
      <dgm:spPr/>
    </dgm:pt>
    <dgm:pt modelId="{8C828792-60FD-4BE5-A923-818B7090C964}" type="pres">
      <dgm:prSet presAssocID="{87948342-3489-4C85-BA85-EF094FA52CA8}" presName="LevelTwoTextNode" presStyleLbl="node3" presStyleIdx="2" presStyleCnt="4" custScaleY="79540">
        <dgm:presLayoutVars>
          <dgm:chPref val="3"/>
        </dgm:presLayoutVars>
      </dgm:prSet>
      <dgm:spPr/>
      <dgm:t>
        <a:bodyPr/>
        <a:lstStyle/>
        <a:p>
          <a:endParaRPr lang="en-US"/>
        </a:p>
      </dgm:t>
    </dgm:pt>
    <dgm:pt modelId="{D1555F23-9187-46E1-B972-571547A710F3}" type="pres">
      <dgm:prSet presAssocID="{87948342-3489-4C85-BA85-EF094FA52CA8}"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3" presStyleCnt="4"/>
      <dgm:spPr/>
      <dgm:t>
        <a:bodyPr/>
        <a:lstStyle/>
        <a:p>
          <a:endParaRPr lang="en-US"/>
        </a:p>
      </dgm:t>
    </dgm:pt>
    <dgm:pt modelId="{D9246615-CD69-4860-A2C2-650A32E32E31}" type="pres">
      <dgm:prSet presAssocID="{D926FC03-1594-4011-A9FF-20D764A1C295}" presName="connTx" presStyleLbl="parChTrans1D3" presStyleIdx="3"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3" presStyleCnt="4" custScaleY="103993">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2DCCAA76-74B1-4389-8D1D-051AE63DEF20}" type="presOf" srcId="{300A6C46-3B0E-40DC-9A64-D26FAE6A49C6}" destId="{ED5D053E-8089-4C16-9139-807A451403A6}" srcOrd="1" destOrd="0" presId="urn:microsoft.com/office/officeart/2005/8/layout/hierarchy2"/>
    <dgm:cxn modelId="{2D19958B-66AF-46CD-ADCC-DD99A2BDF62E}" type="presOf" srcId="{CD426A82-BC59-4B88-A9C5-6D6E73570D64}" destId="{F832FA5A-F333-4BB2-B995-F77AC26CE3A9}" srcOrd="0" destOrd="0" presId="urn:microsoft.com/office/officeart/2005/8/layout/hierarchy2"/>
    <dgm:cxn modelId="{9ED13F8C-B155-4AC7-845F-2570140DDD25}" type="presOf" srcId="{D2E5E370-5552-449E-A9BA-8F4632DA0494}" destId="{DF6B70CC-DC3E-4492-8034-61E9A956F0FF}" srcOrd="1" destOrd="0" presId="urn:microsoft.com/office/officeart/2005/8/layout/hierarchy2"/>
    <dgm:cxn modelId="{CB5F316C-2F86-4BF7-A50B-80D0B2BE90B5}" srcId="{65F2C0DE-327F-427B-8C65-5C0B228D3EA5}" destId="{87948342-3489-4C85-BA85-EF094FA52CA8}" srcOrd="2" destOrd="0" parTransId="{D2E5E370-5552-449E-A9BA-8F4632DA0494}" sibTransId="{6F7EC82A-8ED8-40A6-8DE9-ED82FA0A4E11}"/>
    <dgm:cxn modelId="{606F31E8-5E56-483F-A639-3DA928813BA0}" type="presOf" srcId="{71AE8AA7-9BC2-4176-A52D-793F007FA49F}" destId="{6C30EA7B-EE4B-47CA-A526-84FDCC1EBAB0}"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920AED87-BEE1-40B5-8B94-EDD63BA1FF72}" type="presOf" srcId="{C5C0E0B2-2835-44F0-8EE0-D21BF7353577}" destId="{9740D700-6F7D-4250-A264-8D062B965BEA}" srcOrd="0" destOrd="0" presId="urn:microsoft.com/office/officeart/2005/8/layout/hierarchy2"/>
    <dgm:cxn modelId="{AB6E1D59-C5E0-46B1-87ED-38F22592CEAD}" type="presOf" srcId="{1C84355D-D627-470F-8F41-B26585C5926B}" destId="{76AD24A5-FF43-4D81-AC78-2C1561632B20}" srcOrd="0" destOrd="0" presId="urn:microsoft.com/office/officeart/2005/8/layout/hierarchy2"/>
    <dgm:cxn modelId="{62ACAEAE-E104-4096-A1BD-071D8E1323CE}" type="presOf" srcId="{D2E5E370-5552-449E-A9BA-8F4632DA0494}" destId="{2B5D3C41-7F96-4302-9112-5D2C49075EAF}" srcOrd="0" destOrd="0" presId="urn:microsoft.com/office/officeart/2005/8/layout/hierarchy2"/>
    <dgm:cxn modelId="{7E237118-A8C2-46A8-8AD9-2B16EEC8902E}" type="presOf" srcId="{D869D7E5-5E9E-47E6-9AC5-23919DAFECB4}" destId="{B76371B5-B499-4621-882A-64FFBDC66958}" srcOrd="0" destOrd="0" presId="urn:microsoft.com/office/officeart/2005/8/layout/hierarchy2"/>
    <dgm:cxn modelId="{F607FC5E-40BB-4B5F-8655-4E92936B26C4}" type="presOf" srcId="{CCF5FD4E-3B15-4708-A986-5FBD997FCA2D}" destId="{2E496A5F-0C73-429E-A10E-0D3274D30DC4}" srcOrd="1" destOrd="0" presId="urn:microsoft.com/office/officeart/2005/8/layout/hierarchy2"/>
    <dgm:cxn modelId="{FD9699B4-2B15-4423-AFB0-2A20E56B8F37}" type="presOf" srcId="{87948342-3489-4C85-BA85-EF094FA52CA8}" destId="{8C828792-60FD-4BE5-A923-818B7090C964}" srcOrd="0" destOrd="0" presId="urn:microsoft.com/office/officeart/2005/8/layout/hierarchy2"/>
    <dgm:cxn modelId="{30670768-E86F-41F4-83D5-B384949F85A2}" type="presOf" srcId="{65F2C0DE-327F-427B-8C65-5C0B228D3EA5}" destId="{F3E58597-E495-4C48-B7BB-CF8BEE275613}" srcOrd="0" destOrd="0" presId="urn:microsoft.com/office/officeart/2005/8/layout/hierarchy2"/>
    <dgm:cxn modelId="{0B8B5119-E632-4791-A244-F5278CD2A9F0}" type="presOf" srcId="{D926FC03-1594-4011-A9FF-20D764A1C295}" destId="{02046AE4-F5CF-4C93-B4F1-82CF0E86A23B}"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1793C813-F2A0-4107-869A-198B7617517F}" type="presOf" srcId="{CD426A82-BC59-4B88-A9C5-6D6E73570D64}" destId="{2C753C8F-AD2F-4B60-8ED6-06F729150D93}"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3613087D-08B4-4608-8E7C-8070181A4929}" srcId="{6CFB1BB9-57DB-4A40-8729-A32D7A792CF5}" destId="{B718B39D-9535-466D-BA1C-DD567CE03E87}" srcOrd="0" destOrd="0" parTransId="{D926FC03-1594-4011-A9FF-20D764A1C295}" sibTransId="{6211B7B8-4D97-4B1D-82EA-350FF74DCA04}"/>
    <dgm:cxn modelId="{F69D8447-E805-4050-AC8F-F3BF6FE89102}" type="presOf" srcId="{B718B39D-9535-466D-BA1C-DD567CE03E87}" destId="{D5D08963-475A-40BE-A52F-40B23F4611C9}" srcOrd="0" destOrd="0" presId="urn:microsoft.com/office/officeart/2005/8/layout/hierarchy2"/>
    <dgm:cxn modelId="{0BA079B7-CAFA-4FF4-872A-5E4B057C33F1}" type="presOf" srcId="{7A1259F4-08A5-4C65-932C-2B42884099F9}" destId="{29685996-72F6-4041-9BF3-6498508706E5}"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31257017-2234-4865-BC82-CD34638D0595}" type="presOf" srcId="{CCF5FD4E-3B15-4708-A986-5FBD997FCA2D}" destId="{AD3E9BE4-C1FD-45E9-8AAC-8C1311199B8A}" srcOrd="0" destOrd="0" presId="urn:microsoft.com/office/officeart/2005/8/layout/hierarchy2"/>
    <dgm:cxn modelId="{EF515A32-E41E-4D24-AE37-0458283B754E}" type="presOf" srcId="{D926FC03-1594-4011-A9FF-20D764A1C295}" destId="{D9246615-CD69-4860-A2C2-650A32E32E31}" srcOrd="1" destOrd="0" presId="urn:microsoft.com/office/officeart/2005/8/layout/hierarchy2"/>
    <dgm:cxn modelId="{4408E209-5654-46A5-835D-C2BC160F9D7F}" type="presOf" srcId="{6CFB1BB9-57DB-4A40-8729-A32D7A792CF5}" destId="{98F273F4-209E-40C7-B66D-1F800954408E}" srcOrd="0" destOrd="0" presId="urn:microsoft.com/office/officeart/2005/8/layout/hierarchy2"/>
    <dgm:cxn modelId="{0141F3A0-4BBA-4161-A419-3C4156438CA9}" type="presOf" srcId="{7A1259F4-08A5-4C65-932C-2B42884099F9}" destId="{23651A1B-E3A6-4957-AA69-5B70A6C6F847}" srcOrd="1" destOrd="0" presId="urn:microsoft.com/office/officeart/2005/8/layout/hierarchy2"/>
    <dgm:cxn modelId="{DA99E419-3C61-4C70-954E-415578D27239}" type="presOf" srcId="{300A6C46-3B0E-40DC-9A64-D26FAE6A49C6}" destId="{2F15415C-2A74-4A1D-9806-ABA73D6BB6F7}" srcOrd="0" destOrd="0" presId="urn:microsoft.com/office/officeart/2005/8/layout/hierarchy2"/>
    <dgm:cxn modelId="{6F4945BD-F111-45A8-818A-EABE8D890906}" type="presParOf" srcId="{B76371B5-B499-4621-882A-64FFBDC66958}" destId="{1EDEB1CC-5063-4454-981B-AAAAA63AD0DA}" srcOrd="0" destOrd="0" presId="urn:microsoft.com/office/officeart/2005/8/layout/hierarchy2"/>
    <dgm:cxn modelId="{732C10C6-D28B-4619-84AB-355B913F7A37}" type="presParOf" srcId="{1EDEB1CC-5063-4454-981B-AAAAA63AD0DA}" destId="{76AD24A5-FF43-4D81-AC78-2C1561632B20}" srcOrd="0" destOrd="0" presId="urn:microsoft.com/office/officeart/2005/8/layout/hierarchy2"/>
    <dgm:cxn modelId="{1289B590-87DC-4679-AD05-78C07F104B8F}" type="presParOf" srcId="{1EDEB1CC-5063-4454-981B-AAAAA63AD0DA}" destId="{B337024C-579B-47BE-BBB8-1D49E113AC48}" srcOrd="1" destOrd="0" presId="urn:microsoft.com/office/officeart/2005/8/layout/hierarchy2"/>
    <dgm:cxn modelId="{F41E0138-45C0-4AA5-B3D2-CA97D6DD28AC}" type="presParOf" srcId="{B337024C-579B-47BE-BBB8-1D49E113AC48}" destId="{F832FA5A-F333-4BB2-B995-F77AC26CE3A9}" srcOrd="0" destOrd="0" presId="urn:microsoft.com/office/officeart/2005/8/layout/hierarchy2"/>
    <dgm:cxn modelId="{D9885AE2-5409-437F-B84B-9ACB09ECD554}" type="presParOf" srcId="{F832FA5A-F333-4BB2-B995-F77AC26CE3A9}" destId="{2C753C8F-AD2F-4B60-8ED6-06F729150D93}" srcOrd="0" destOrd="0" presId="urn:microsoft.com/office/officeart/2005/8/layout/hierarchy2"/>
    <dgm:cxn modelId="{60443864-2B7C-4CEC-B24D-4B7E14DD23C9}" type="presParOf" srcId="{B337024C-579B-47BE-BBB8-1D49E113AC48}" destId="{6A138AF8-4454-4BF7-A59E-800B583E0E7E}" srcOrd="1" destOrd="0" presId="urn:microsoft.com/office/officeart/2005/8/layout/hierarchy2"/>
    <dgm:cxn modelId="{ADB67E50-50F4-4A1B-96DF-0D67C903DE8E}" type="presParOf" srcId="{6A138AF8-4454-4BF7-A59E-800B583E0E7E}" destId="{F3E58597-E495-4C48-B7BB-CF8BEE275613}" srcOrd="0" destOrd="0" presId="urn:microsoft.com/office/officeart/2005/8/layout/hierarchy2"/>
    <dgm:cxn modelId="{9A992426-7FE0-495B-B84F-90BE77614E43}" type="presParOf" srcId="{6A138AF8-4454-4BF7-A59E-800B583E0E7E}" destId="{38724E06-1642-42D4-9E27-E1FC81663F34}" srcOrd="1" destOrd="0" presId="urn:microsoft.com/office/officeart/2005/8/layout/hierarchy2"/>
    <dgm:cxn modelId="{0A7E7201-EDAB-4BD3-AF7C-597D36705E12}" type="presParOf" srcId="{38724E06-1642-42D4-9E27-E1FC81663F34}" destId="{AD3E9BE4-C1FD-45E9-8AAC-8C1311199B8A}" srcOrd="0" destOrd="0" presId="urn:microsoft.com/office/officeart/2005/8/layout/hierarchy2"/>
    <dgm:cxn modelId="{578CB843-BC37-4801-BAC9-D65A5142EF97}" type="presParOf" srcId="{AD3E9BE4-C1FD-45E9-8AAC-8C1311199B8A}" destId="{2E496A5F-0C73-429E-A10E-0D3274D30DC4}" srcOrd="0" destOrd="0" presId="urn:microsoft.com/office/officeart/2005/8/layout/hierarchy2"/>
    <dgm:cxn modelId="{35353DED-2038-45A5-A0D7-4E839DF75C40}" type="presParOf" srcId="{38724E06-1642-42D4-9E27-E1FC81663F34}" destId="{9894D311-B372-4361-B331-2A466D53BA7B}" srcOrd="1" destOrd="0" presId="urn:microsoft.com/office/officeart/2005/8/layout/hierarchy2"/>
    <dgm:cxn modelId="{788EFDD1-05F4-4DE3-9BBE-AE339837BD2E}" type="presParOf" srcId="{9894D311-B372-4361-B331-2A466D53BA7B}" destId="{9740D700-6F7D-4250-A264-8D062B965BEA}" srcOrd="0" destOrd="0" presId="urn:microsoft.com/office/officeart/2005/8/layout/hierarchy2"/>
    <dgm:cxn modelId="{9F6B6523-CC3E-4125-AAB2-D34840B6983F}" type="presParOf" srcId="{9894D311-B372-4361-B331-2A466D53BA7B}" destId="{DECFF24A-F015-48FE-B2EB-BEA871D605B7}" srcOrd="1" destOrd="0" presId="urn:microsoft.com/office/officeart/2005/8/layout/hierarchy2"/>
    <dgm:cxn modelId="{C1ACFAA5-95C4-4402-B8FC-553D50F7DD2A}" type="presParOf" srcId="{38724E06-1642-42D4-9E27-E1FC81663F34}" destId="{29685996-72F6-4041-9BF3-6498508706E5}" srcOrd="2" destOrd="0" presId="urn:microsoft.com/office/officeart/2005/8/layout/hierarchy2"/>
    <dgm:cxn modelId="{DD750FB1-9DD0-457B-A0E7-E0892308976E}" type="presParOf" srcId="{29685996-72F6-4041-9BF3-6498508706E5}" destId="{23651A1B-E3A6-4957-AA69-5B70A6C6F847}" srcOrd="0" destOrd="0" presId="urn:microsoft.com/office/officeart/2005/8/layout/hierarchy2"/>
    <dgm:cxn modelId="{CD495BCE-94D2-418A-A384-75254F3DF504}" type="presParOf" srcId="{38724E06-1642-42D4-9E27-E1FC81663F34}" destId="{1475F247-51D8-4F19-8C99-319012843667}" srcOrd="3" destOrd="0" presId="urn:microsoft.com/office/officeart/2005/8/layout/hierarchy2"/>
    <dgm:cxn modelId="{A10B2F16-EC3E-4D3E-8907-435531856B61}" type="presParOf" srcId="{1475F247-51D8-4F19-8C99-319012843667}" destId="{6C30EA7B-EE4B-47CA-A526-84FDCC1EBAB0}" srcOrd="0" destOrd="0" presId="urn:microsoft.com/office/officeart/2005/8/layout/hierarchy2"/>
    <dgm:cxn modelId="{D87002F0-A5FB-4A60-9943-29EAEC3856C9}" type="presParOf" srcId="{1475F247-51D8-4F19-8C99-319012843667}" destId="{04B21F1F-510A-4D49-9FCB-402C7BD3D35A}" srcOrd="1" destOrd="0" presId="urn:microsoft.com/office/officeart/2005/8/layout/hierarchy2"/>
    <dgm:cxn modelId="{45C18D7C-5390-4FF7-9132-75EB7B38398C}" type="presParOf" srcId="{38724E06-1642-42D4-9E27-E1FC81663F34}" destId="{2B5D3C41-7F96-4302-9112-5D2C49075EAF}" srcOrd="4" destOrd="0" presId="urn:microsoft.com/office/officeart/2005/8/layout/hierarchy2"/>
    <dgm:cxn modelId="{DFC9443D-741C-4258-A0A6-FCDF39F9F9D7}" type="presParOf" srcId="{2B5D3C41-7F96-4302-9112-5D2C49075EAF}" destId="{DF6B70CC-DC3E-4492-8034-61E9A956F0FF}" srcOrd="0" destOrd="0" presId="urn:microsoft.com/office/officeart/2005/8/layout/hierarchy2"/>
    <dgm:cxn modelId="{E7980F08-E653-42D4-86C3-2A48E83EBE31}" type="presParOf" srcId="{38724E06-1642-42D4-9E27-E1FC81663F34}" destId="{1BE72858-1E3C-439B-8914-41F2484D8488}" srcOrd="5" destOrd="0" presId="urn:microsoft.com/office/officeart/2005/8/layout/hierarchy2"/>
    <dgm:cxn modelId="{83A98962-5B9A-4BC0-9E37-163E996C6C13}" type="presParOf" srcId="{1BE72858-1E3C-439B-8914-41F2484D8488}" destId="{8C828792-60FD-4BE5-A923-818B7090C964}" srcOrd="0" destOrd="0" presId="urn:microsoft.com/office/officeart/2005/8/layout/hierarchy2"/>
    <dgm:cxn modelId="{7BB54BCD-BC14-4882-8856-9D91AFD4FB2F}" type="presParOf" srcId="{1BE72858-1E3C-439B-8914-41F2484D8488}" destId="{D1555F23-9187-46E1-B972-571547A710F3}" srcOrd="1" destOrd="0" presId="urn:microsoft.com/office/officeart/2005/8/layout/hierarchy2"/>
    <dgm:cxn modelId="{974BFD9C-266A-4228-9492-105E308ECBEA}" type="presParOf" srcId="{B337024C-579B-47BE-BBB8-1D49E113AC48}" destId="{2F15415C-2A74-4A1D-9806-ABA73D6BB6F7}" srcOrd="2" destOrd="0" presId="urn:microsoft.com/office/officeart/2005/8/layout/hierarchy2"/>
    <dgm:cxn modelId="{46C67CF8-834E-4487-B9F2-5DB9B776FF26}" type="presParOf" srcId="{2F15415C-2A74-4A1D-9806-ABA73D6BB6F7}" destId="{ED5D053E-8089-4C16-9139-807A451403A6}" srcOrd="0" destOrd="0" presId="urn:microsoft.com/office/officeart/2005/8/layout/hierarchy2"/>
    <dgm:cxn modelId="{D738E4A6-8859-4AEB-8946-ABBF887F8D6E}" type="presParOf" srcId="{B337024C-579B-47BE-BBB8-1D49E113AC48}" destId="{1D782FC5-5CBF-431A-8116-DE7226B12385}" srcOrd="3" destOrd="0" presId="urn:microsoft.com/office/officeart/2005/8/layout/hierarchy2"/>
    <dgm:cxn modelId="{EC1BDBC8-CF3D-4CB8-A991-4B1040C5DD5C}" type="presParOf" srcId="{1D782FC5-5CBF-431A-8116-DE7226B12385}" destId="{98F273F4-209E-40C7-B66D-1F800954408E}" srcOrd="0" destOrd="0" presId="urn:microsoft.com/office/officeart/2005/8/layout/hierarchy2"/>
    <dgm:cxn modelId="{BF30FAED-FCC9-4571-88B0-54F000A84A4A}" type="presParOf" srcId="{1D782FC5-5CBF-431A-8116-DE7226B12385}" destId="{E92CB68C-072B-425A-A048-260A8F53A5E2}" srcOrd="1" destOrd="0" presId="urn:microsoft.com/office/officeart/2005/8/layout/hierarchy2"/>
    <dgm:cxn modelId="{E9602BA2-9C4B-48AC-85FA-9CFF9E776D20}" type="presParOf" srcId="{E92CB68C-072B-425A-A048-260A8F53A5E2}" destId="{02046AE4-F5CF-4C93-B4F1-82CF0E86A23B}" srcOrd="0" destOrd="0" presId="urn:microsoft.com/office/officeart/2005/8/layout/hierarchy2"/>
    <dgm:cxn modelId="{6F8EBD30-DFD3-46D0-B287-79D6E005F70C}" type="presParOf" srcId="{02046AE4-F5CF-4C93-B4F1-82CF0E86A23B}" destId="{D9246615-CD69-4860-A2C2-650A32E32E31}" srcOrd="0" destOrd="0" presId="urn:microsoft.com/office/officeart/2005/8/layout/hierarchy2"/>
    <dgm:cxn modelId="{CE36B0F5-E598-4B24-AD4C-3D43FA221897}" type="presParOf" srcId="{E92CB68C-072B-425A-A048-260A8F53A5E2}" destId="{AD0E3F84-C581-4A61-A379-27331574B296}" srcOrd="1" destOrd="0" presId="urn:microsoft.com/office/officeart/2005/8/layout/hierarchy2"/>
    <dgm:cxn modelId="{3D69353B-89BD-46B0-B605-DC22BE8D00C2}" type="presParOf" srcId="{AD0E3F84-C581-4A61-A379-27331574B296}" destId="{D5D08963-475A-40BE-A52F-40B23F4611C9}" srcOrd="0" destOrd="0" presId="urn:microsoft.com/office/officeart/2005/8/layout/hierarchy2"/>
    <dgm:cxn modelId="{EA80B8C8-FC4F-451F-8FE6-F5B4F1C2B0B0}"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3214" y="2265886"/>
          <a:ext cx="2000212" cy="988123"/>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32155" y="2294827"/>
        <a:ext cx="1942330" cy="930241"/>
      </dsp:txXfrm>
    </dsp:sp>
    <dsp:sp modelId="{F832FA5A-F333-4BB2-B995-F77AC26CE3A9}">
      <dsp:nvSpPr>
        <dsp:cNvPr id="0" name=""/>
        <dsp:cNvSpPr/>
      </dsp:nvSpPr>
      <dsp:spPr>
        <a:xfrm rot="19104332">
          <a:off x="1820422" y="2253331"/>
          <a:ext cx="1451620" cy="49570"/>
        </a:xfrm>
        <a:custGeom>
          <a:avLst/>
          <a:gdLst/>
          <a:ahLst/>
          <a:cxnLst/>
          <a:rect l="0" t="0" r="0" b="0"/>
          <a:pathLst>
            <a:path>
              <a:moveTo>
                <a:pt x="0" y="24785"/>
              </a:moveTo>
              <a:lnTo>
                <a:pt x="1451620"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9942" y="2241825"/>
        <a:ext cx="72581" cy="72581"/>
      </dsp:txXfrm>
    </dsp:sp>
    <dsp:sp modelId="{F3E58597-E495-4C48-B7BB-CF8BEE275613}">
      <dsp:nvSpPr>
        <dsp:cNvPr id="0" name=""/>
        <dsp:cNvSpPr/>
      </dsp:nvSpPr>
      <dsp:spPr>
        <a:xfrm>
          <a:off x="3089038" y="1274220"/>
          <a:ext cx="1032878" cy="104412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19290" y="1304472"/>
        <a:ext cx="972374" cy="983623"/>
      </dsp:txXfrm>
    </dsp:sp>
    <dsp:sp modelId="{AD3E9BE4-C1FD-45E9-8AAC-8C1311199B8A}">
      <dsp:nvSpPr>
        <dsp:cNvPr id="0" name=""/>
        <dsp:cNvSpPr/>
      </dsp:nvSpPr>
      <dsp:spPr>
        <a:xfrm rot="20076957">
          <a:off x="4063911" y="1513941"/>
          <a:ext cx="1201622" cy="49570"/>
        </a:xfrm>
        <a:custGeom>
          <a:avLst/>
          <a:gdLst/>
          <a:ahLst/>
          <a:cxnLst/>
          <a:rect l="0" t="0" r="0" b="0"/>
          <a:pathLst>
            <a:path>
              <a:moveTo>
                <a:pt x="0" y="24785"/>
              </a:moveTo>
              <a:lnTo>
                <a:pt x="1201622"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4682" y="1508685"/>
        <a:ext cx="60081" cy="60081"/>
      </dsp:txXfrm>
    </dsp:sp>
    <dsp:sp modelId="{9740D700-6F7D-4250-A264-8D062B965BEA}">
      <dsp:nvSpPr>
        <dsp:cNvPr id="0" name=""/>
        <dsp:cNvSpPr/>
      </dsp:nvSpPr>
      <dsp:spPr>
        <a:xfrm>
          <a:off x="5207528" y="609602"/>
          <a:ext cx="2714029" cy="1343132"/>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nl-NL"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Tỉ lệ bản đồ cho biết mức độ thu nhỏ của khoảng cách trên bản đồ so với khoảng cách trên thực địa.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6867" y="648941"/>
        <a:ext cx="2635351" cy="1264454"/>
      </dsp:txXfrm>
    </dsp:sp>
    <dsp:sp modelId="{29685996-72F6-4041-9BF3-6498508706E5}">
      <dsp:nvSpPr>
        <dsp:cNvPr id="0" name=""/>
        <dsp:cNvSpPr/>
      </dsp:nvSpPr>
      <dsp:spPr>
        <a:xfrm rot="2127865">
          <a:off x="3998275" y="2158170"/>
          <a:ext cx="1332895" cy="49570"/>
        </a:xfrm>
        <a:custGeom>
          <a:avLst/>
          <a:gdLst/>
          <a:ahLst/>
          <a:cxnLst/>
          <a:rect l="0" t="0" r="0" b="0"/>
          <a:pathLst>
            <a:path>
              <a:moveTo>
                <a:pt x="0" y="24785"/>
              </a:moveTo>
              <a:lnTo>
                <a:pt x="1332895"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1400" y="2149633"/>
        <a:ext cx="66644" cy="66644"/>
      </dsp:txXfrm>
    </dsp:sp>
    <dsp:sp modelId="{6C30EA7B-EE4B-47CA-A526-84FDCC1EBAB0}">
      <dsp:nvSpPr>
        <dsp:cNvPr id="0" name=""/>
        <dsp:cNvSpPr/>
      </dsp:nvSpPr>
      <dsp:spPr>
        <a:xfrm>
          <a:off x="5207528" y="2156286"/>
          <a:ext cx="2714029" cy="82667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nl-NL"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Có 2 loại tỉ lệ là tỉ lệ số và tỉ lệ thước.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31741" y="2180499"/>
        <a:ext cx="2665603" cy="778253"/>
      </dsp:txXfrm>
    </dsp:sp>
    <dsp:sp modelId="{2F15415C-2A74-4A1D-9806-ABA73D6BB6F7}">
      <dsp:nvSpPr>
        <dsp:cNvPr id="0" name=""/>
        <dsp:cNvSpPr/>
      </dsp:nvSpPr>
      <dsp:spPr>
        <a:xfrm rot="2545744">
          <a:off x="1810836" y="3231318"/>
          <a:ext cx="1470793" cy="49570"/>
        </a:xfrm>
        <a:custGeom>
          <a:avLst/>
          <a:gdLst/>
          <a:ahLst/>
          <a:cxnLst/>
          <a:rect l="0" t="0" r="0" b="0"/>
          <a:pathLst>
            <a:path>
              <a:moveTo>
                <a:pt x="0" y="24785"/>
              </a:moveTo>
              <a:lnTo>
                <a:pt x="1470793"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09463" y="3219333"/>
        <a:ext cx="73539" cy="73539"/>
      </dsp:txXfrm>
    </dsp:sp>
    <dsp:sp modelId="{98F273F4-209E-40C7-B66D-1F800954408E}">
      <dsp:nvSpPr>
        <dsp:cNvPr id="0" name=""/>
        <dsp:cNvSpPr/>
      </dsp:nvSpPr>
      <dsp:spPr>
        <a:xfrm>
          <a:off x="3089038" y="3258841"/>
          <a:ext cx="1032905" cy="98683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17941" y="3287744"/>
        <a:ext cx="975099" cy="929028"/>
      </dsp:txXfrm>
    </dsp:sp>
    <dsp:sp modelId="{02046AE4-F5CF-4C93-B4F1-82CF0E86A23B}">
      <dsp:nvSpPr>
        <dsp:cNvPr id="0" name=""/>
        <dsp:cNvSpPr/>
      </dsp:nvSpPr>
      <dsp:spPr>
        <a:xfrm>
          <a:off x="4121944" y="3727473"/>
          <a:ext cx="1085611" cy="49570"/>
        </a:xfrm>
        <a:custGeom>
          <a:avLst/>
          <a:gdLst/>
          <a:ahLst/>
          <a:cxnLst/>
          <a:rect l="0" t="0" r="0" b="0"/>
          <a:pathLst>
            <a:path>
              <a:moveTo>
                <a:pt x="0" y="24785"/>
              </a:moveTo>
              <a:lnTo>
                <a:pt x="1085611"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37609" y="3725118"/>
        <a:ext cx="54280" cy="54280"/>
      </dsp:txXfrm>
    </dsp:sp>
    <dsp:sp modelId="{D5D08963-475A-40BE-A52F-40B23F4611C9}">
      <dsp:nvSpPr>
        <dsp:cNvPr id="0" name=""/>
        <dsp:cNvSpPr/>
      </dsp:nvSpPr>
      <dsp:spPr>
        <a:xfrm>
          <a:off x="5207556" y="3186518"/>
          <a:ext cx="2714029" cy="1131478"/>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Bản đồ hình 3.5 có tỉ lệ 10000 nghĩa là 1cm trên bản đồ bằng 10000cm hay 100m trên thực tế.</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40696" y="3219658"/>
        <a:ext cx="2647749" cy="1065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87452" y="2457700"/>
          <a:ext cx="1957655" cy="967100"/>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115777" y="2486025"/>
        <a:ext cx="1901005" cy="910450"/>
      </dsp:txXfrm>
    </dsp:sp>
    <dsp:sp modelId="{F832FA5A-F333-4BB2-B995-F77AC26CE3A9}">
      <dsp:nvSpPr>
        <dsp:cNvPr id="0" name=""/>
        <dsp:cNvSpPr/>
      </dsp:nvSpPr>
      <dsp:spPr>
        <a:xfrm rot="18598138">
          <a:off x="1749341" y="2283168"/>
          <a:ext cx="1654046" cy="48515"/>
        </a:xfrm>
        <a:custGeom>
          <a:avLst/>
          <a:gdLst/>
          <a:ahLst/>
          <a:cxnLst/>
          <a:rect l="0" t="0" r="0" b="0"/>
          <a:pathLst>
            <a:path>
              <a:moveTo>
                <a:pt x="0" y="24257"/>
              </a:moveTo>
              <a:lnTo>
                <a:pt x="1654046" y="24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5012" y="2266075"/>
        <a:ext cx="82702" cy="82702"/>
      </dsp:txXfrm>
    </dsp:sp>
    <dsp:sp modelId="{F3E58597-E495-4C48-B7BB-CF8BEE275613}">
      <dsp:nvSpPr>
        <dsp:cNvPr id="0" name=""/>
        <dsp:cNvSpPr/>
      </dsp:nvSpPr>
      <dsp:spPr>
        <a:xfrm>
          <a:off x="3107620" y="1162645"/>
          <a:ext cx="1010902" cy="102191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37228" y="1192253"/>
        <a:ext cx="951686" cy="962696"/>
      </dsp:txXfrm>
    </dsp:sp>
    <dsp:sp modelId="{AD3E9BE4-C1FD-45E9-8AAC-8C1311199B8A}">
      <dsp:nvSpPr>
        <dsp:cNvPr id="0" name=""/>
        <dsp:cNvSpPr/>
      </dsp:nvSpPr>
      <dsp:spPr>
        <a:xfrm rot="18791232">
          <a:off x="3873524" y="1083359"/>
          <a:ext cx="1552510" cy="48515"/>
        </a:xfrm>
        <a:custGeom>
          <a:avLst/>
          <a:gdLst/>
          <a:ahLst/>
          <a:cxnLst/>
          <a:rect l="0" t="0" r="0" b="0"/>
          <a:pathLst>
            <a:path>
              <a:moveTo>
                <a:pt x="0" y="24257"/>
              </a:moveTo>
              <a:lnTo>
                <a:pt x="1552510" y="242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10967" y="1068804"/>
        <a:ext cx="77625" cy="77625"/>
      </dsp:txXfrm>
    </dsp:sp>
    <dsp:sp modelId="{9740D700-6F7D-4250-A264-8D062B965BEA}">
      <dsp:nvSpPr>
        <dsp:cNvPr id="0" name=""/>
        <dsp:cNvSpPr/>
      </dsp:nvSpPr>
      <dsp:spPr>
        <a:xfrm>
          <a:off x="5181036" y="76"/>
          <a:ext cx="2656284" cy="108311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Đo khoảng cách giữa hai điểm trên tờ bản đó bằng thước kẻ.</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12759" y="31799"/>
        <a:ext cx="2592838" cy="1019667"/>
      </dsp:txXfrm>
    </dsp:sp>
    <dsp:sp modelId="{29685996-72F6-4041-9BF3-6498508706E5}">
      <dsp:nvSpPr>
        <dsp:cNvPr id="0" name=""/>
        <dsp:cNvSpPr/>
      </dsp:nvSpPr>
      <dsp:spPr>
        <a:xfrm rot="43206">
          <a:off x="4118481" y="1656021"/>
          <a:ext cx="1062597" cy="48515"/>
        </a:xfrm>
        <a:custGeom>
          <a:avLst/>
          <a:gdLst/>
          <a:ahLst/>
          <a:cxnLst/>
          <a:rect l="0" t="0" r="0" b="0"/>
          <a:pathLst>
            <a:path>
              <a:moveTo>
                <a:pt x="0" y="24257"/>
              </a:moveTo>
              <a:lnTo>
                <a:pt x="1062597" y="242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23215" y="1653714"/>
        <a:ext cx="53129" cy="53129"/>
      </dsp:txXfrm>
    </dsp:sp>
    <dsp:sp modelId="{6C30EA7B-EE4B-47CA-A526-84FDCC1EBAB0}">
      <dsp:nvSpPr>
        <dsp:cNvPr id="0" name=""/>
        <dsp:cNvSpPr/>
      </dsp:nvSpPr>
      <dsp:spPr>
        <a:xfrm>
          <a:off x="5181036" y="1282410"/>
          <a:ext cx="2656284" cy="80909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Đọc độ dài đoạn vừa đo trên thước kẻ.</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04733" y="1306107"/>
        <a:ext cx="2608890" cy="761696"/>
      </dsp:txXfrm>
    </dsp:sp>
    <dsp:sp modelId="{2B5D3C41-7F96-4302-9112-5D2C49075EAF}">
      <dsp:nvSpPr>
        <dsp:cNvPr id="0" name=""/>
        <dsp:cNvSpPr/>
      </dsp:nvSpPr>
      <dsp:spPr>
        <a:xfrm rot="2828880">
          <a:off x="3868642" y="2222005"/>
          <a:ext cx="1562274" cy="48515"/>
        </a:xfrm>
        <a:custGeom>
          <a:avLst/>
          <a:gdLst/>
          <a:ahLst/>
          <a:cxnLst/>
          <a:rect l="0" t="0" r="0" b="0"/>
          <a:pathLst>
            <a:path>
              <a:moveTo>
                <a:pt x="0" y="24257"/>
              </a:moveTo>
              <a:lnTo>
                <a:pt x="1562274" y="242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10723" y="2207206"/>
        <a:ext cx="78113" cy="78113"/>
      </dsp:txXfrm>
    </dsp:sp>
    <dsp:sp modelId="{8C828792-60FD-4BE5-A923-818B7090C964}">
      <dsp:nvSpPr>
        <dsp:cNvPr id="0" name=""/>
        <dsp:cNvSpPr/>
      </dsp:nvSpPr>
      <dsp:spPr>
        <a:xfrm>
          <a:off x="5181036" y="2290723"/>
          <a:ext cx="2656284" cy="1056404"/>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Dựa vào tỉ lệ bản đồ để tính khoảng cách trên thực địa.</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11977" y="2321664"/>
        <a:ext cx="2594402" cy="994522"/>
      </dsp:txXfrm>
    </dsp:sp>
    <dsp:sp modelId="{2F15415C-2A74-4A1D-9806-ABA73D6BB6F7}">
      <dsp:nvSpPr>
        <dsp:cNvPr id="0" name=""/>
        <dsp:cNvSpPr/>
      </dsp:nvSpPr>
      <dsp:spPr>
        <a:xfrm rot="3038813">
          <a:off x="1738548" y="3564835"/>
          <a:ext cx="1675630" cy="48515"/>
        </a:xfrm>
        <a:custGeom>
          <a:avLst/>
          <a:gdLst/>
          <a:ahLst/>
          <a:cxnLst/>
          <a:rect l="0" t="0" r="0" b="0"/>
          <a:pathLst>
            <a:path>
              <a:moveTo>
                <a:pt x="0" y="24257"/>
              </a:moveTo>
              <a:lnTo>
                <a:pt x="1675630" y="24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534473" y="3547202"/>
        <a:ext cx="83781" cy="83781"/>
      </dsp:txXfrm>
    </dsp:sp>
    <dsp:sp modelId="{98F273F4-209E-40C7-B66D-1F800954408E}">
      <dsp:nvSpPr>
        <dsp:cNvPr id="0" name=""/>
        <dsp:cNvSpPr/>
      </dsp:nvSpPr>
      <dsp:spPr>
        <a:xfrm>
          <a:off x="3107620" y="3754017"/>
          <a:ext cx="1010928" cy="96583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135908" y="3782305"/>
        <a:ext cx="954352" cy="909262"/>
      </dsp:txXfrm>
    </dsp:sp>
    <dsp:sp modelId="{02046AE4-F5CF-4C93-B4F1-82CF0E86A23B}">
      <dsp:nvSpPr>
        <dsp:cNvPr id="0" name=""/>
        <dsp:cNvSpPr/>
      </dsp:nvSpPr>
      <dsp:spPr>
        <a:xfrm>
          <a:off x="4118549" y="4212678"/>
          <a:ext cx="1062513" cy="48515"/>
        </a:xfrm>
        <a:custGeom>
          <a:avLst/>
          <a:gdLst/>
          <a:ahLst/>
          <a:cxnLst/>
          <a:rect l="0" t="0" r="0" b="0"/>
          <a:pathLst>
            <a:path>
              <a:moveTo>
                <a:pt x="0" y="24257"/>
              </a:moveTo>
              <a:lnTo>
                <a:pt x="1062513" y="242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23243" y="4210373"/>
        <a:ext cx="53125" cy="53125"/>
      </dsp:txXfrm>
    </dsp:sp>
    <dsp:sp modelId="{D5D08963-475A-40BE-A52F-40B23F4611C9}">
      <dsp:nvSpPr>
        <dsp:cNvPr id="0" name=""/>
        <dsp:cNvSpPr/>
      </dsp:nvSpPr>
      <dsp:spPr>
        <a:xfrm>
          <a:off x="5181063" y="3546348"/>
          <a:ext cx="2656284" cy="1381174"/>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Khoảng cách ngoài thực địa từ đền Ngọc Sơn đến Tháp Rùa là 3cm x 10000 = 30000cm hay 300m.</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5221516" y="3586801"/>
        <a:ext cx="2575378" cy="13002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62514-C582-4865-9C23-F3315EAF6098}" type="datetimeFigureOut">
              <a:rPr lang="en-US" smtClean="0"/>
              <a:t>8/9/2021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E33F93-1CAA-4B81-BA54-B14E7573DD07}" type="slidenum">
              <a:rPr lang="en-US" smtClean="0"/>
              <a:t>‹#›</a:t>
            </a:fld>
            <a:endParaRPr lang="en-US"/>
          </a:p>
        </p:txBody>
      </p:sp>
    </p:spTree>
    <p:extLst>
      <p:ext uri="{BB962C8B-B14F-4D97-AF65-F5344CB8AC3E}">
        <p14:creationId xmlns:p14="http://schemas.microsoft.com/office/powerpoint/2010/main" val="246743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446941-3FB1-469A-A00E-959B82990FC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143631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46941-3FB1-469A-A00E-959B82990FC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25358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46941-3FB1-469A-A00E-959B82990FC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81672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46941-3FB1-469A-A00E-959B82990FC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92466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46941-3FB1-469A-A00E-959B82990FCC}"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130073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446941-3FB1-469A-A00E-959B82990FCC}"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8664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446941-3FB1-469A-A00E-959B82990FCC}"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161805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46941-3FB1-469A-A00E-959B82990FCC}"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99228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46941-3FB1-469A-A00E-959B82990FCC}"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38192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46941-3FB1-469A-A00E-959B82990FCC}"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386235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46941-3FB1-469A-A00E-959B82990FCC}"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3CE44E-A527-4759-81BB-6603B5A28D4A}" type="slidenum">
              <a:rPr lang="en-US" smtClean="0"/>
              <a:t>‹#›</a:t>
            </a:fld>
            <a:endParaRPr lang="en-US"/>
          </a:p>
        </p:txBody>
      </p:sp>
    </p:spTree>
    <p:extLst>
      <p:ext uri="{BB962C8B-B14F-4D97-AF65-F5344CB8AC3E}">
        <p14:creationId xmlns:p14="http://schemas.microsoft.com/office/powerpoint/2010/main" val="266727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46941-3FB1-469A-A00E-959B82990FCC}" type="datetimeFigureOut">
              <a:rPr lang="en-US" smtClean="0"/>
              <a:t>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CE44E-A527-4759-81BB-6603B5A28D4A}" type="slidenum">
              <a:rPr lang="en-US" smtClean="0"/>
              <a:t>‹#›</a:t>
            </a:fld>
            <a:endParaRPr lang="en-US"/>
          </a:p>
        </p:txBody>
      </p:sp>
    </p:spTree>
    <p:extLst>
      <p:ext uri="{BB962C8B-B14F-4D97-AF65-F5344CB8AC3E}">
        <p14:creationId xmlns:p14="http://schemas.microsoft.com/office/powerpoint/2010/main" val="77709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smtClean="0">
                <a:solidFill>
                  <a:srgbClr val="FF0000"/>
                </a:solidFill>
                <a:latin typeface="Cambria" panose="02040503050406030204" pitchFamily="18" charset="0"/>
                <a:ea typeface="Cambria" panose="02040503050406030204" pitchFamily="18" charset="0"/>
              </a:rPr>
              <a:t>L</a:t>
            </a:r>
            <a:r>
              <a:rPr lang="vi-VN" sz="2400" b="1" dirty="0" smtClean="0">
                <a:solidFill>
                  <a:srgbClr val="FF0000"/>
                </a:solidFill>
                <a:latin typeface="Cambria" panose="02040503050406030204" pitchFamily="18" charset="0"/>
                <a:ea typeface="Cambria" panose="02040503050406030204" pitchFamily="18" charset="0"/>
              </a:rPr>
              <a:t>UẬT CHƠI</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Trò chơi ô chữ gồm </a:t>
            </a:r>
            <a:r>
              <a:rPr lang="en-US" sz="2400" b="1" dirty="0" smtClean="0">
                <a:solidFill>
                  <a:srgbClr val="0D30DD"/>
                </a:solidFill>
                <a:latin typeface="Cambria" panose="02040503050406030204" pitchFamily="18" charset="0"/>
                <a:ea typeface="Cambria" panose="02040503050406030204" pitchFamily="18" charset="0"/>
              </a:rPr>
              <a:t>5</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ô chữ </a:t>
            </a:r>
            <a:r>
              <a:rPr lang="vi-VN" sz="2400" b="1" dirty="0" smtClean="0">
                <a:solidFill>
                  <a:srgbClr val="0D30DD"/>
                </a:solidFill>
                <a:latin typeface="Cambria" panose="02040503050406030204" pitchFamily="18" charset="0"/>
                <a:ea typeface="Cambria" panose="02040503050406030204" pitchFamily="18" charset="0"/>
              </a:rPr>
              <a:t>được </a:t>
            </a:r>
            <a:r>
              <a:rPr lang="vi-VN" sz="2400" b="1" dirty="0">
                <a:solidFill>
                  <a:srgbClr val="0D30DD"/>
                </a:solidFill>
                <a:latin typeface="Cambria" panose="02040503050406030204" pitchFamily="18" charset="0"/>
                <a:ea typeface="Cambria" panose="02040503050406030204" pitchFamily="18" charset="0"/>
              </a:rPr>
              <a:t>đánh số từ 1 đến </a:t>
            </a:r>
            <a:r>
              <a:rPr lang="en-US" sz="2400" b="1" dirty="0" smtClean="0">
                <a:solidFill>
                  <a:srgbClr val="0D30DD"/>
                </a:solidFill>
                <a:latin typeface="Cambria" panose="02040503050406030204" pitchFamily="18" charset="0"/>
                <a:ea typeface="Cambria" panose="02040503050406030204" pitchFamily="18" charset="0"/>
              </a:rPr>
              <a:t>5</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sẽ tương ứng với </a:t>
            </a:r>
            <a:r>
              <a:rPr lang="en-US" sz="2400" b="1" dirty="0" smtClean="0">
                <a:solidFill>
                  <a:srgbClr val="0D30DD"/>
                </a:solidFill>
                <a:latin typeface="Cambria" panose="02040503050406030204" pitchFamily="18" charset="0"/>
                <a:ea typeface="Cambria" panose="02040503050406030204" pitchFamily="18" charset="0"/>
              </a:rPr>
              <a:t>5</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câu </a:t>
            </a:r>
            <a:r>
              <a:rPr lang="vi-VN" sz="2400" b="1" dirty="0" smtClean="0">
                <a:solidFill>
                  <a:srgbClr val="0D30DD"/>
                </a:solidFill>
                <a:latin typeface="Cambria" panose="02040503050406030204" pitchFamily="18" charset="0"/>
                <a:ea typeface="Cambria" panose="02040503050406030204" pitchFamily="18" charset="0"/>
              </a:rPr>
              <a:t>hỏi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Các em dựa vào </a:t>
            </a:r>
            <a:r>
              <a:rPr lang="vi-VN" sz="2400" b="1" dirty="0" smtClean="0">
                <a:solidFill>
                  <a:srgbClr val="0D30DD"/>
                </a:solidFill>
                <a:latin typeface="Cambria" panose="02040503050406030204" pitchFamily="18" charset="0"/>
                <a:ea typeface="Cambria" panose="02040503050406030204" pitchFamily="18" charset="0"/>
              </a:rPr>
              <a:t>T</a:t>
            </a:r>
            <a:r>
              <a:rPr lang="en-US" sz="2400" b="1" dirty="0" err="1" smtClean="0">
                <a:solidFill>
                  <a:srgbClr val="0D30DD"/>
                </a:solidFill>
                <a:latin typeface="Cambria" panose="02040503050406030204" pitchFamily="18" charset="0"/>
                <a:ea typeface="Cambria" panose="02040503050406030204" pitchFamily="18" charset="0"/>
              </a:rPr>
              <a:t>ập</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bản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đồ</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Địa lí 6 và kiến thức đã học để trả lời, </a:t>
            </a:r>
            <a:r>
              <a:rPr lang="vi-VN" sz="2400" b="1" dirty="0" smtClean="0">
                <a:solidFill>
                  <a:srgbClr val="0D30DD"/>
                </a:solidFill>
                <a:latin typeface="Cambria" panose="02040503050406030204" pitchFamily="18" charset="0"/>
                <a:ea typeface="Cambria" panose="02040503050406030204" pitchFamily="18" charset="0"/>
              </a:rPr>
              <a:t>mỗi </a:t>
            </a:r>
            <a:r>
              <a:rPr lang="vi-VN" sz="2400" b="1" dirty="0">
                <a:solidFill>
                  <a:srgbClr val="0D30DD"/>
                </a:solidFill>
                <a:latin typeface="Cambria" panose="02040503050406030204" pitchFamily="18" charset="0"/>
                <a:ea typeface="Cambria" panose="02040503050406030204" pitchFamily="18" charset="0"/>
              </a:rPr>
              <a:t>câu hỏi có </a:t>
            </a:r>
            <a:r>
              <a:rPr lang="en-US" sz="2400" b="1" dirty="0" smtClean="0">
                <a:solidFill>
                  <a:srgbClr val="0D30DD"/>
                </a:solidFill>
                <a:latin typeface="Cambria" panose="02040503050406030204" pitchFamily="18" charset="0"/>
                <a:ea typeface="Cambria" panose="02040503050406030204" pitchFamily="18" charset="0"/>
              </a:rPr>
              <a:t>1</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lượt trả lời.</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vi-VN" sz="2400" b="1" dirty="0" smtClean="0">
                <a:solidFill>
                  <a:srgbClr val="0D30DD"/>
                </a:solidFill>
                <a:latin typeface="Cambria" panose="02040503050406030204" pitchFamily="18" charset="0"/>
                <a:ea typeface="Cambria" panose="02040503050406030204" pitchFamily="18" charset="0"/>
              </a:rPr>
              <a:t>Em </a:t>
            </a:r>
            <a:r>
              <a:rPr lang="vi-VN" sz="2400" b="1" dirty="0">
                <a:solidFill>
                  <a:srgbClr val="0D30DD"/>
                </a:solidFill>
                <a:latin typeface="Cambria" panose="02040503050406030204" pitchFamily="18" charset="0"/>
                <a:ea typeface="Cambria" panose="02040503050406030204" pitchFamily="18" charset="0"/>
              </a:rPr>
              <a:t>nào trả lời đúng sẽ nhận được 1 </a:t>
            </a:r>
            <a:r>
              <a:rPr lang="vi-VN" sz="2400" b="1" dirty="0" smtClean="0">
                <a:solidFill>
                  <a:srgbClr val="0D30DD"/>
                </a:solidFill>
                <a:latin typeface="Cambria" panose="02040503050406030204" pitchFamily="18" charset="0"/>
                <a:ea typeface="Cambria" panose="02040503050406030204" pitchFamily="18" charset="0"/>
              </a:rPr>
              <a:t>phần quà nhỏ và </a:t>
            </a:r>
            <a:r>
              <a:rPr lang="vi-VN" sz="2400" b="1" dirty="0">
                <a:solidFill>
                  <a:srgbClr val="0D30DD"/>
                </a:solidFill>
                <a:latin typeface="Cambria" panose="02040503050406030204" pitchFamily="18" charset="0"/>
                <a:ea typeface="Cambria" panose="02040503050406030204" pitchFamily="18" charset="0"/>
              </a:rPr>
              <a:t>ô chữ sẽ hiện ra </a:t>
            </a:r>
            <a:r>
              <a:rPr lang="vi-VN" sz="2400" b="1" dirty="0" smtClean="0">
                <a:solidFill>
                  <a:srgbClr val="0D30DD"/>
                </a:solidFill>
                <a:latin typeface="Cambria" panose="02040503050406030204" pitchFamily="18" charset="0"/>
                <a:ea typeface="Cambria" panose="02040503050406030204" pitchFamily="18" charset="0"/>
              </a:rPr>
              <a:t>chữ </a:t>
            </a:r>
            <a:r>
              <a:rPr lang="vi-VN" sz="2400" b="1" dirty="0">
                <a:solidFill>
                  <a:srgbClr val="0D30DD"/>
                </a:solidFill>
                <a:latin typeface="Cambria" panose="02040503050406030204" pitchFamily="18" charset="0"/>
                <a:ea typeface="Cambria" panose="02040503050406030204" pitchFamily="18" charset="0"/>
              </a:rPr>
              <a:t>cái tương ứng, trả lời sai ô chữ sẽ bị khóa </a:t>
            </a:r>
            <a:r>
              <a:rPr lang="vi-VN" sz="2400" b="1" dirty="0" smtClean="0">
                <a:solidFill>
                  <a:srgbClr val="0D30DD"/>
                </a:solidFill>
                <a:latin typeface="Cambria" panose="02040503050406030204" pitchFamily="18" charset="0"/>
                <a:ea typeface="Cambria" panose="02040503050406030204" pitchFamily="18" charset="0"/>
              </a:rPr>
              <a:t>lại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en-US" sz="2400" b="1" dirty="0">
                <a:solidFill>
                  <a:srgbClr val="0D30DD"/>
                </a:solidFill>
                <a:latin typeface="Cambria" panose="02040503050406030204" pitchFamily="18" charset="0"/>
                <a:ea typeface="Cambria" panose="02040503050406030204" pitchFamily="18" charset="0"/>
              </a:rPr>
              <a:t>T</a:t>
            </a:r>
            <a:r>
              <a:rPr lang="vi-VN" sz="2400" b="1" dirty="0" smtClean="0">
                <a:solidFill>
                  <a:srgbClr val="0D30DD"/>
                </a:solidFill>
                <a:latin typeface="Cambria" panose="02040503050406030204" pitchFamily="18" charset="0"/>
                <a:ea typeface="Cambria" panose="02040503050406030204" pitchFamily="18" charset="0"/>
              </a:rPr>
              <a:t>rong </a:t>
            </a:r>
            <a:r>
              <a:rPr lang="vi-VN" sz="2400" b="1" dirty="0">
                <a:solidFill>
                  <a:srgbClr val="0D30DD"/>
                </a:solidFill>
                <a:latin typeface="Cambria" panose="02040503050406030204" pitchFamily="18" charset="0"/>
                <a:ea typeface="Cambria" panose="02040503050406030204" pitchFamily="18" charset="0"/>
              </a:rPr>
              <a:t>quá trình trả lời, em nào trả lời đúng tên từ khóa thì sẽ nhận được phần quà lớn </a:t>
            </a:r>
            <a:r>
              <a:rPr lang="vi-VN" sz="2400" b="1" dirty="0" smtClean="0">
                <a:solidFill>
                  <a:srgbClr val="0D30DD"/>
                </a:solidFill>
                <a:latin typeface="Cambria" panose="02040503050406030204" pitchFamily="18" charset="0"/>
                <a:ea typeface="Cambria" panose="02040503050406030204" pitchFamily="18" charset="0"/>
              </a:rPr>
              <a:t>hơn</a:t>
            </a:r>
            <a:r>
              <a:rPr lang="en-US" sz="2400" b="1" dirty="0" smtClean="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grpSp>
        <p:nvGrpSpPr>
          <p:cNvPr id="2" name="Group 1"/>
          <p:cNvGrpSpPr/>
          <p:nvPr/>
        </p:nvGrpSpPr>
        <p:grpSpPr>
          <a:xfrm>
            <a:off x="1752600" y="990600"/>
            <a:ext cx="5867400" cy="1982496"/>
            <a:chOff x="2133600" y="1273314"/>
            <a:chExt cx="5867400" cy="1982496"/>
          </a:xfrm>
        </p:grpSpPr>
        <p:grpSp>
          <p:nvGrpSpPr>
            <p:cNvPr id="4" name="Group 3"/>
            <p:cNvGrpSpPr/>
            <p:nvPr/>
          </p:nvGrpSpPr>
          <p:grpSpPr>
            <a:xfrm>
              <a:off x="2133600" y="1981200"/>
              <a:ext cx="5867400" cy="1274610"/>
              <a:chOff x="1143000" y="1828800"/>
              <a:chExt cx="3810000" cy="685800"/>
            </a:xfrm>
          </p:grpSpPr>
          <p:sp>
            <p:nvSpPr>
              <p:cNvPr id="13" name="Rectangle 12"/>
              <p:cNvSpPr/>
              <p:nvPr/>
            </p:nvSpPr>
            <p:spPr>
              <a:xfrm>
                <a:off x="1143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1905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2667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3429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4191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grpSp>
        <p:sp>
          <p:nvSpPr>
            <p:cNvPr id="53" name="TextBox 52"/>
            <p:cNvSpPr txBox="1"/>
            <p:nvPr/>
          </p:nvSpPr>
          <p:spPr>
            <a:xfrm>
              <a:off x="2377440" y="12733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1</a:t>
              </a:r>
              <a:endParaRPr lang="en-US" sz="40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3505200" y="12733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2</a:t>
              </a:r>
              <a:endParaRPr lang="en-US" sz="40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4648200" y="12733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3</a:t>
              </a:r>
              <a:endParaRPr lang="en-US" sz="40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5867400" y="12733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4</a:t>
              </a:r>
              <a:endParaRPr lang="en-US" sz="40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7010400" y="12954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5</a:t>
              </a:r>
              <a:endParaRPr lang="en-US" sz="4000" b="1" dirty="0">
                <a:solidFill>
                  <a:srgbClr val="FF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56093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Tỉ</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lệ</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2394528719"/>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41589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2"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Tỉ</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lệ</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graphicFrame>
        <p:nvGraphicFramePr>
          <p:cNvPr id="2" name="Diagram 1"/>
          <p:cNvGraphicFramePr/>
          <p:nvPr>
            <p:extLst>
              <p:ext uri="{D42A27DB-BD31-4B8C-83A1-F6EECF244321}">
                <p14:modId xmlns:p14="http://schemas.microsoft.com/office/powerpoint/2010/main" val="3835241905"/>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67742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767286"/>
          </a:xfrm>
          <a:prstGeom prst="wedgeRoundRectCallout">
            <a:avLst>
              <a:gd name="adj1" fmla="val 47497"/>
              <a:gd name="adj2" fmla="val 6089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4016484"/>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Ý </a:t>
            </a:r>
            <a:r>
              <a:rPr lang="vi-VN" sz="2100" dirty="0">
                <a:latin typeface="Cambria" panose="02040503050406030204" pitchFamily="18" charset="0"/>
                <a:ea typeface="Cambria" panose="02040503050406030204" pitchFamily="18" charset="0"/>
              </a:rPr>
              <a:t>nghĩa: tỉ lệ bản đồ cho biết mức độ thu nhỏ của khoảng cách trên bản đồ so với khoảng cách trên thực địa. </a:t>
            </a:r>
            <a:endParaRPr lang="en-US" sz="2100" dirty="0" smtClean="0">
              <a:latin typeface="Cambria" panose="02040503050406030204" pitchFamily="18" charset="0"/>
              <a:ea typeface="Cambria" panose="02040503050406030204" pitchFamily="18" charset="0"/>
            </a:endParaRPr>
          </a:p>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Để </a:t>
            </a:r>
            <a:r>
              <a:rPr lang="vi-VN" sz="2100" dirty="0">
                <a:latin typeface="Cambria" panose="02040503050406030204" pitchFamily="18" charset="0"/>
                <a:ea typeface="Cambria" panose="02040503050406030204" pitchFamily="18" charset="0"/>
              </a:rPr>
              <a:t>thể hiện lệ bản đồ người ta dùng tỉ lệ số và tỉ lệ thước. </a:t>
            </a:r>
            <a:endParaRPr lang="en-US" sz="2100" dirty="0" smtClean="0">
              <a:latin typeface="Cambria" panose="02040503050406030204" pitchFamily="18" charset="0"/>
              <a:ea typeface="Cambria" panose="02040503050406030204" pitchFamily="18" charset="0"/>
            </a:endParaRPr>
          </a:p>
          <a:p>
            <a:pPr algn="just"/>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Để tính khoảng cách trên thực địa dựa vào tỉ lệ bản đồ, chúng ta cần:</a:t>
            </a:r>
          </a:p>
          <a:p>
            <a:pPr algn="just"/>
            <a:r>
              <a:rPr lang="vi-VN" sz="2100" dirty="0">
                <a:latin typeface="Cambria" panose="02040503050406030204" pitchFamily="18" charset="0"/>
                <a:ea typeface="Cambria" panose="02040503050406030204" pitchFamily="18" charset="0"/>
              </a:rPr>
              <a:t>+ Đo khoảng cách giữa hai điểm trên tờ bản đó bằng thước kẻ.</a:t>
            </a:r>
          </a:p>
          <a:p>
            <a:pPr algn="just"/>
            <a:r>
              <a:rPr lang="vi-VN" sz="2100" dirty="0">
                <a:latin typeface="Cambria" panose="02040503050406030204" pitchFamily="18" charset="0"/>
                <a:ea typeface="Cambria" panose="02040503050406030204" pitchFamily="18" charset="0"/>
              </a:rPr>
              <a:t>+ Đọc độ dài đoạn vừa đo trên thước kẻ.</a:t>
            </a:r>
          </a:p>
          <a:p>
            <a:pPr algn="just"/>
            <a:r>
              <a:rPr lang="vi-VN" sz="2100" dirty="0">
                <a:latin typeface="Cambria" panose="02040503050406030204" pitchFamily="18" charset="0"/>
                <a:ea typeface="Cambria" panose="02040503050406030204" pitchFamily="18" charset="0"/>
              </a:rPr>
              <a:t>+ Dựa vào tỉ lệ bản đồ để tính khoảng cách trên thực địa.</a:t>
            </a:r>
          </a:p>
          <a:p>
            <a:pPr algn="just"/>
            <a:endParaRPr lang="vi-VN" sz="24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Tỉ</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lệ</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Tree>
    <p:extLst>
      <p:ext uri="{BB962C8B-B14F-4D97-AF65-F5344CB8AC3E}">
        <p14:creationId xmlns:p14="http://schemas.microsoft.com/office/powerpoint/2010/main" val="1201563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39895"/>
            <a:ext cx="3515910"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3.5,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smtClean="0">
                <a:solidFill>
                  <a:srgbClr val="FF0000"/>
                </a:solidFill>
                <a:latin typeface="Cambria" panose="02040503050406030204" pitchFamily="18" charset="0"/>
                <a:ea typeface="Cambria" panose="02040503050406030204" pitchFamily="18" charset="0"/>
              </a:rPr>
              <a:t>x</a:t>
            </a:r>
            <a:r>
              <a:rPr lang="vi-VN" sz="2300" i="1" dirty="0" smtClean="0">
                <a:solidFill>
                  <a:srgbClr val="FF0000"/>
                </a:solidFill>
                <a:latin typeface="Cambria" panose="02040503050406030204" pitchFamily="18" charset="0"/>
                <a:ea typeface="Cambria" panose="02040503050406030204" pitchFamily="18" charset="0"/>
              </a:rPr>
              <a:t>ác </a:t>
            </a:r>
            <a:r>
              <a:rPr lang="vi-VN" sz="2300" i="1" dirty="0">
                <a:solidFill>
                  <a:srgbClr val="FF0000"/>
                </a:solidFill>
                <a:latin typeface="Cambria" panose="02040503050406030204" pitchFamily="18" charset="0"/>
                <a:ea typeface="Cambria" panose="02040503050406030204" pitchFamily="18" charset="0"/>
              </a:rPr>
              <a:t>định hướng đi từ Hội trường </a:t>
            </a:r>
            <a:r>
              <a:rPr lang="vi-VN" sz="2300" i="1" dirty="0" smtClean="0">
                <a:solidFill>
                  <a:srgbClr val="FF0000"/>
                </a:solidFill>
                <a:latin typeface="Cambria" panose="02040503050406030204" pitchFamily="18" charset="0"/>
                <a:ea typeface="Cambria" panose="02040503050406030204" pitchFamily="18" charset="0"/>
              </a:rPr>
              <a:t>T</a:t>
            </a:r>
            <a:r>
              <a:rPr lang="en-US" sz="2300" i="1" dirty="0" err="1" smtClean="0">
                <a:solidFill>
                  <a:srgbClr val="FF0000"/>
                </a:solidFill>
                <a:latin typeface="Cambria" panose="02040503050406030204" pitchFamily="18" charset="0"/>
                <a:ea typeface="Cambria" panose="02040503050406030204" pitchFamily="18" charset="0"/>
              </a:rPr>
              <a:t>hố</a:t>
            </a:r>
            <a:r>
              <a:rPr lang="vi-VN" sz="2300" i="1" dirty="0" smtClean="0">
                <a:solidFill>
                  <a:srgbClr val="FF0000"/>
                </a:solidFill>
                <a:latin typeface="Cambria" panose="02040503050406030204" pitchFamily="18" charset="0"/>
                <a:ea typeface="Cambria" panose="02040503050406030204" pitchFamily="18" charset="0"/>
              </a:rPr>
              <a:t>ng </a:t>
            </a:r>
            <a:r>
              <a:rPr lang="vi-VN" sz="2300" i="1" dirty="0">
                <a:solidFill>
                  <a:srgbClr val="FF0000"/>
                </a:solidFill>
                <a:latin typeface="Cambria" panose="02040503050406030204" pitchFamily="18" charset="0"/>
                <a:ea typeface="Cambria" panose="02040503050406030204" pitchFamily="18" charset="0"/>
              </a:rPr>
              <a:t>Nhất </a:t>
            </a:r>
            <a:r>
              <a:rPr lang="vi-VN" sz="2300" i="1" dirty="0" smtClean="0">
                <a:solidFill>
                  <a:srgbClr val="FF0000"/>
                </a:solidFill>
                <a:latin typeface="Cambria" panose="02040503050406030204" pitchFamily="18" charset="0"/>
                <a:ea typeface="Cambria" panose="02040503050406030204" pitchFamily="18" charset="0"/>
              </a:rPr>
              <a:t>đến </a:t>
            </a:r>
            <a:r>
              <a:rPr lang="vi-VN" sz="2300" i="1" dirty="0">
                <a:solidFill>
                  <a:srgbClr val="FF0000"/>
                </a:solidFill>
                <a:latin typeface="Cambria" panose="02040503050406030204" pitchFamily="18" charset="0"/>
                <a:ea typeface="Cambria" panose="02040503050406030204" pitchFamily="18" charset="0"/>
              </a:rPr>
              <a:t>Nhà hát Thành </a:t>
            </a:r>
            <a:r>
              <a:rPr lang="vi-VN" sz="2300" i="1" dirty="0" smtClean="0">
                <a:solidFill>
                  <a:srgbClr val="FF0000"/>
                </a:solidFill>
                <a:latin typeface="Cambria" panose="02040503050406030204" pitchFamily="18" charset="0"/>
                <a:ea typeface="Cambria" panose="02040503050406030204" pitchFamily="18" charset="0"/>
              </a:rPr>
              <a:t>phố.</a:t>
            </a: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676400"/>
            <a:ext cx="4474760" cy="1200329"/>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Hướng </a:t>
            </a:r>
            <a:r>
              <a:rPr lang="vi-VN" sz="2400" dirty="0">
                <a:latin typeface="Cambria" panose="02040503050406030204" pitchFamily="18" charset="0"/>
                <a:ea typeface="Cambria" panose="02040503050406030204" pitchFamily="18" charset="0"/>
              </a:rPr>
              <a:t>đi từ Hội trường </a:t>
            </a:r>
            <a:r>
              <a:rPr lang="vi-VN" sz="2400" dirty="0" smtClean="0">
                <a:latin typeface="Cambria" panose="02040503050406030204" pitchFamily="18" charset="0"/>
                <a:ea typeface="Cambria" panose="02040503050406030204" pitchFamily="18" charset="0"/>
              </a:rPr>
              <a:t>T</a:t>
            </a:r>
            <a:r>
              <a:rPr lang="en-US" sz="2400" dirty="0" err="1" smtClean="0">
                <a:latin typeface="Cambria" panose="02040503050406030204" pitchFamily="18" charset="0"/>
                <a:ea typeface="Cambria" panose="02040503050406030204" pitchFamily="18" charset="0"/>
              </a:rPr>
              <a:t>hống</a:t>
            </a:r>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Nhất </a:t>
            </a:r>
            <a:r>
              <a:rPr lang="vi-VN" sz="2400" dirty="0" smtClean="0">
                <a:latin typeface="Cambria" panose="02040503050406030204" pitchFamily="18" charset="0"/>
                <a:ea typeface="Cambria" panose="02040503050406030204" pitchFamily="18" charset="0"/>
              </a:rPr>
              <a:t>đến </a:t>
            </a:r>
            <a:r>
              <a:rPr lang="vi-VN" sz="2400" dirty="0">
                <a:latin typeface="Cambria" panose="02040503050406030204" pitchFamily="18" charset="0"/>
                <a:ea typeface="Cambria" panose="02040503050406030204" pitchFamily="18" charset="0"/>
              </a:rPr>
              <a:t>Nhà hát Thành phố: hướng Đông</a:t>
            </a:r>
            <a:r>
              <a:rPr lang="vi-VN"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Tìm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5" name="Picture 24"/>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424265"/>
            <a:ext cx="3685180" cy="3198555"/>
          </a:xfrm>
          <a:prstGeom prst="rect">
            <a:avLst/>
          </a:prstGeom>
          <a:noFill/>
          <a:ln>
            <a:solidFill>
              <a:srgbClr val="0D30DD"/>
            </a:solidFill>
          </a:ln>
        </p:spPr>
      </p:pic>
    </p:spTree>
    <p:extLst>
      <p:ext uri="{BB962C8B-B14F-4D97-AF65-F5344CB8AC3E}">
        <p14:creationId xmlns:p14="http://schemas.microsoft.com/office/powerpoint/2010/main" val="1080761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447800"/>
            <a:ext cx="3515910" cy="2215991"/>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3.5,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p>
          <a:p>
            <a:pPr algn="ctr"/>
            <a:r>
              <a:rPr lang="en-US" sz="2300" i="1" dirty="0" smtClean="0">
                <a:solidFill>
                  <a:srgbClr val="FF0000"/>
                </a:solidFill>
                <a:latin typeface="Cambria" panose="02040503050406030204" pitchFamily="18" charset="0"/>
                <a:ea typeface="Cambria" panose="02040503050406030204" pitchFamily="18" charset="0"/>
              </a:rPr>
              <a:t>x</a:t>
            </a:r>
            <a:r>
              <a:rPr lang="vi-VN" sz="2300" i="1" dirty="0" smtClean="0">
                <a:solidFill>
                  <a:srgbClr val="FF0000"/>
                </a:solidFill>
                <a:latin typeface="Cambria" panose="02040503050406030204" pitchFamily="18" charset="0"/>
                <a:ea typeface="Cambria" panose="02040503050406030204" pitchFamily="18" charset="0"/>
              </a:rPr>
              <a:t>ác </a:t>
            </a:r>
            <a:r>
              <a:rPr lang="vi-VN" sz="2300" i="1" dirty="0">
                <a:solidFill>
                  <a:srgbClr val="FF0000"/>
                </a:solidFill>
                <a:latin typeface="Cambria" panose="02040503050406030204" pitchFamily="18" charset="0"/>
                <a:ea typeface="Cambria" panose="02040503050406030204" pitchFamily="18" charset="0"/>
              </a:rPr>
              <a:t>định tuyến đường ngắn nhất để đi từ Hội trường Thống Nhất đến </a:t>
            </a:r>
            <a:endParaRPr lang="en-US" sz="2300" i="1" dirty="0" smtClean="0">
              <a:solidFill>
                <a:srgbClr val="FF0000"/>
              </a:solidFill>
              <a:latin typeface="Cambria" panose="02040503050406030204" pitchFamily="18" charset="0"/>
              <a:ea typeface="Cambria" panose="02040503050406030204" pitchFamily="18" charset="0"/>
            </a:endParaRPr>
          </a:p>
          <a:p>
            <a:pPr algn="ctr"/>
            <a:r>
              <a:rPr lang="vi-VN" sz="2300" i="1" dirty="0" smtClean="0">
                <a:solidFill>
                  <a:srgbClr val="FF0000"/>
                </a:solidFill>
                <a:latin typeface="Cambria" panose="02040503050406030204" pitchFamily="18" charset="0"/>
                <a:ea typeface="Cambria" panose="02040503050406030204" pitchFamily="18" charset="0"/>
              </a:rPr>
              <a:t>chợ </a:t>
            </a:r>
            <a:r>
              <a:rPr lang="vi-VN" sz="2300" i="1" dirty="0">
                <a:solidFill>
                  <a:srgbClr val="FF0000"/>
                </a:solidFill>
                <a:latin typeface="Cambria" panose="02040503050406030204" pitchFamily="18" charset="0"/>
                <a:ea typeface="Cambria" panose="02040503050406030204" pitchFamily="18" charset="0"/>
              </a:rPr>
              <a:t>Bến Thành.</a:t>
            </a: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478340"/>
            <a:ext cx="4474760" cy="1569660"/>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Tuyến </a:t>
            </a:r>
            <a:r>
              <a:rPr lang="vi-VN" sz="2400" dirty="0">
                <a:latin typeface="Cambria" panose="02040503050406030204" pitchFamily="18" charset="0"/>
                <a:ea typeface="Cambria" panose="02040503050406030204" pitchFamily="18" charset="0"/>
              </a:rPr>
              <a:t>đường ngắn nhất để đi từ Hội trường Thống Nhất đến chợ Bến Thành: Nam Kỳ Khởi Nghĩa quẹo phải Lê Thánh Tôn.</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Tìm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5" name="Picture 24"/>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424265"/>
            <a:ext cx="3685180" cy="3198555"/>
          </a:xfrm>
          <a:prstGeom prst="rect">
            <a:avLst/>
          </a:prstGeom>
          <a:noFill/>
          <a:ln>
            <a:solidFill>
              <a:srgbClr val="0D30DD"/>
            </a:solidFill>
          </a:ln>
        </p:spPr>
      </p:pic>
    </p:spTree>
    <p:extLst>
      <p:ext uri="{BB962C8B-B14F-4D97-AF65-F5344CB8AC3E}">
        <p14:creationId xmlns:p14="http://schemas.microsoft.com/office/powerpoint/2010/main" val="1834801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2488394"/>
          </a:xfrm>
          <a:prstGeom prst="wedgeRoundRectCallout">
            <a:avLst>
              <a:gd name="adj1" fmla="val 47307"/>
              <a:gd name="adj2" fmla="val 11586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22609"/>
            <a:ext cx="6629398" cy="2215991"/>
          </a:xfrm>
          <a:prstGeom prst="rect">
            <a:avLst/>
          </a:prstGeom>
        </p:spPr>
        <p:txBody>
          <a:bodyPr wrap="square">
            <a:spAutoFit/>
          </a:bodyPr>
          <a:lstStyle/>
          <a:p>
            <a:pPr algn="just"/>
            <a:r>
              <a:rPr lang="en-US"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Bản đồ rất hữu ích để chọn tuyến đường đi, tìm địa điểm và ước tính thời gian di chuyển.</a:t>
            </a:r>
          </a:p>
          <a:p>
            <a:pPr algn="just"/>
            <a:r>
              <a:rPr lang="vi-VN" sz="2300" dirty="0">
                <a:latin typeface="Cambria" panose="02040503050406030204" pitchFamily="18" charset="0"/>
                <a:ea typeface="Cambria" panose="02040503050406030204" pitchFamily="18" charset="0"/>
              </a:rPr>
              <a:t>- Để đọc bản đồ ta cần có nhiều kĩ năng đã được thực hành trước đó, bao gồm: cách xác định phương hướng, đo tính khoảng cách, sử dụng bằng chủ giải,...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Tìm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đường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bản đồ</a:t>
            </a:r>
            <a:endParaRPr lang="en-US" sz="2400" b="1" dirty="0">
              <a:solidFill>
                <a:srgbClr val="0D30DD"/>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Tree>
    <p:extLst>
      <p:ext uri="{BB962C8B-B14F-4D97-AF65-F5344CB8AC3E}">
        <p14:creationId xmlns:p14="http://schemas.microsoft.com/office/powerpoint/2010/main" val="2703890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33600"/>
            <a:ext cx="3371615" cy="1631216"/>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Dựa vào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3.5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kiến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đã</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học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x</a:t>
            </a:r>
            <a:r>
              <a:rPr lang="vi-VN" sz="2000" i="1" dirty="0" smtClean="0">
                <a:solidFill>
                  <a:srgbClr val="FF0000"/>
                </a:solidFill>
                <a:latin typeface="Cambria" panose="02040503050406030204" pitchFamily="18" charset="0"/>
                <a:ea typeface="Cambria" panose="02040503050406030204" pitchFamily="18" charset="0"/>
              </a:rPr>
              <a:t>ác </a:t>
            </a:r>
            <a:r>
              <a:rPr lang="vi-VN" sz="2000" i="1" dirty="0">
                <a:solidFill>
                  <a:srgbClr val="FF0000"/>
                </a:solidFill>
                <a:latin typeface="Cambria" panose="02040503050406030204" pitchFamily="18" charset="0"/>
                <a:ea typeface="Cambria" panose="02040503050406030204" pitchFamily="18" charset="0"/>
              </a:rPr>
              <a:t>định hướng đi từ Hội trường Thống Nhất đến nhà thờ Đức Bà và Bảo tàng chứng tích</a:t>
            </a:r>
            <a:r>
              <a:rPr lang="vi-VN" sz="2000" i="1" dirty="0" smtClean="0">
                <a:solidFill>
                  <a:srgbClr val="FF0000"/>
                </a:solidFill>
                <a:latin typeface="Cambria" panose="02040503050406030204" pitchFamily="18" charset="0"/>
                <a:ea typeface="Cambria" panose="02040503050406030204" pitchFamily="18" charset="0"/>
              </a:rPr>
              <a:t>. </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648200" y="2149495"/>
            <a:ext cx="4191000" cy="1508105"/>
          </a:xfrm>
          <a:prstGeom prst="rect">
            <a:avLst/>
          </a:prstGeom>
        </p:spPr>
        <p:txBody>
          <a:bodyPr wrap="square">
            <a:spAutoFit/>
          </a:bodyPr>
          <a:lstStyle/>
          <a:p>
            <a:pPr algn="just"/>
            <a:r>
              <a:rPr lang="vi-VN" sz="2300" dirty="0" smtClean="0">
                <a:latin typeface="Cambria" panose="02040503050406030204" pitchFamily="18" charset="0"/>
                <a:ea typeface="Cambria" panose="02040503050406030204" pitchFamily="18" charset="0"/>
              </a:rPr>
              <a:t>Hướng </a:t>
            </a:r>
            <a:r>
              <a:rPr lang="vi-VN" sz="2300" dirty="0">
                <a:latin typeface="Cambria" panose="02040503050406030204" pitchFamily="18" charset="0"/>
                <a:ea typeface="Cambria" panose="02040503050406030204" pitchFamily="18" charset="0"/>
              </a:rPr>
              <a:t>đi từ Hội trường Thống Nhất đến nhà thờ Đức Bà là đông </a:t>
            </a:r>
            <a:r>
              <a:rPr lang="vi-VN" sz="2300" dirty="0" smtClean="0">
                <a:latin typeface="Cambria" panose="02040503050406030204" pitchFamily="18" charset="0"/>
                <a:ea typeface="Cambria" panose="02040503050406030204" pitchFamily="18" charset="0"/>
              </a:rPr>
              <a:t>bắc </a:t>
            </a:r>
            <a:r>
              <a:rPr lang="vi-VN" sz="2300" dirty="0">
                <a:latin typeface="Cambria" panose="02040503050406030204" pitchFamily="18" charset="0"/>
                <a:ea typeface="Cambria" panose="02040503050406030204" pitchFamily="18" charset="0"/>
              </a:rPr>
              <a:t>và đến Bảo tàng chứng tích là tây bắc</a:t>
            </a:r>
            <a:r>
              <a:rPr lang="vi-VN"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a:blip r:embed="rId9">
            <a:extLst>
              <a:ext uri="{28A0092B-C50C-407E-A947-70E740481C1C}">
                <a14:useLocalDpi xmlns:a14="http://schemas.microsoft.com/office/drawing/2010/main" val="0"/>
              </a:ext>
            </a:extLst>
          </a:blip>
          <a:srcRect/>
          <a:stretch>
            <a:fillRect/>
          </a:stretch>
        </p:blipFill>
        <p:spPr bwMode="auto">
          <a:xfrm>
            <a:off x="2902448" y="3962400"/>
            <a:ext cx="3304180" cy="2660420"/>
          </a:xfrm>
          <a:prstGeom prst="rect">
            <a:avLst/>
          </a:prstGeom>
          <a:noFill/>
          <a:ln>
            <a:solidFill>
              <a:srgbClr val="0D30DD"/>
            </a:solidFill>
          </a:ln>
        </p:spPr>
      </p:pic>
    </p:spTree>
    <p:extLst>
      <p:ext uri="{BB962C8B-B14F-4D97-AF65-F5344CB8AC3E}">
        <p14:creationId xmlns:p14="http://schemas.microsoft.com/office/powerpoint/2010/main" val="18815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102584"/>
            <a:ext cx="3371615" cy="1631216"/>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Dựa vào </a:t>
            </a:r>
            <a:r>
              <a:rPr lang="en-US" sz="2000" i="1" dirty="0" err="1" smtClean="0">
                <a:solidFill>
                  <a:srgbClr val="FF0000"/>
                </a:solidFill>
                <a:latin typeface="Cambria" panose="02040503050406030204" pitchFamily="18" charset="0"/>
                <a:ea typeface="Cambria" panose="02040503050406030204" pitchFamily="18" charset="0"/>
              </a:rPr>
              <a:t>kiến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thức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đã</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học</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c</a:t>
            </a:r>
            <a:r>
              <a:rPr lang="vi-VN" sz="2000" i="1" dirty="0" smtClean="0">
                <a:solidFill>
                  <a:srgbClr val="FF0000"/>
                </a:solidFill>
                <a:latin typeface="Cambria" panose="02040503050406030204" pitchFamily="18" charset="0"/>
                <a:ea typeface="Cambria" panose="02040503050406030204" pitchFamily="18" charset="0"/>
              </a:rPr>
              <a:t>ho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với</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tỉ </a:t>
            </a:r>
            <a:r>
              <a:rPr lang="vi-VN" sz="2000" i="1" dirty="0">
                <a:solidFill>
                  <a:srgbClr val="FF0000"/>
                </a:solidFill>
                <a:latin typeface="Cambria" panose="02040503050406030204" pitchFamily="18" charset="0"/>
                <a:ea typeface="Cambria" panose="02040503050406030204" pitchFamily="18" charset="0"/>
              </a:rPr>
              <a:t>lệ bản đồ 1:2.000.000, 5cm trên bản đồ này sẽ tương ứng với bao nhiêu km trên thực </a:t>
            </a:r>
            <a:r>
              <a:rPr lang="vi-VN" sz="2000" i="1" dirty="0" smtClean="0">
                <a:solidFill>
                  <a:srgbClr val="FF0000"/>
                </a:solidFill>
                <a:latin typeface="Cambria" panose="02040503050406030204" pitchFamily="18" charset="0"/>
                <a:ea typeface="Cambria" panose="02040503050406030204" pitchFamily="18" charset="0"/>
              </a:rPr>
              <a:t>địa</a:t>
            </a:r>
            <a:r>
              <a:rPr lang="en-US" sz="2000" i="1" dirty="0" smtClean="0">
                <a:solidFill>
                  <a:srgbClr val="FF0000"/>
                </a:solidFill>
                <a:latin typeface="Cambria" panose="02040503050406030204" pitchFamily="18" charset="0"/>
                <a:ea typeface="Cambria" panose="02040503050406030204" pitchFamily="18" charset="0"/>
              </a:rPr>
              <a:t>?</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648200" y="2087940"/>
            <a:ext cx="4191000" cy="1569660"/>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5cm </a:t>
            </a:r>
            <a:r>
              <a:rPr lang="vi-VN" sz="2400" dirty="0">
                <a:latin typeface="Cambria" panose="02040503050406030204" pitchFamily="18" charset="0"/>
                <a:ea typeface="Cambria" panose="02040503050406030204" pitchFamily="18" charset="0"/>
              </a:rPr>
              <a:t>trên bản đồ sẽ tương ứng </a:t>
            </a:r>
            <a:r>
              <a:rPr lang="vi-VN" sz="2400" dirty="0" smtClean="0">
                <a:latin typeface="Cambria" panose="02040503050406030204" pitchFamily="18" charset="0"/>
                <a:ea typeface="Cambria" panose="02040503050406030204" pitchFamily="18" charset="0"/>
              </a:rPr>
              <a:t>với</a:t>
            </a:r>
            <a:endParaRPr lang="en-US" sz="2400" dirty="0" smtClean="0">
              <a:latin typeface="Cambria" panose="02040503050406030204" pitchFamily="18" charset="0"/>
              <a:ea typeface="Cambria" panose="02040503050406030204" pitchFamily="18" charset="0"/>
            </a:endParaRPr>
          </a:p>
          <a:p>
            <a:pPr algn="just"/>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5 x 2.000.000 = 10.000.000cm = 100km.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47070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2286000"/>
            <a:ext cx="3439710" cy="1200329"/>
          </a:xfrm>
          <a:prstGeom prst="rect">
            <a:avLst/>
          </a:prstGeom>
        </p:spPr>
        <p:txBody>
          <a:bodyPr wrap="square">
            <a:spAutoFit/>
          </a:bodyPr>
          <a:lstStyle/>
          <a:p>
            <a:pPr algn="ctr"/>
            <a:r>
              <a:rPr lang="vi-VN" sz="2400" i="1" dirty="0">
                <a:solidFill>
                  <a:srgbClr val="FF0000"/>
                </a:solidFill>
                <a:latin typeface="Cambria" panose="02040503050406030204" pitchFamily="18" charset="0"/>
                <a:ea typeface="Cambria" panose="02040503050406030204" pitchFamily="18" charset="0"/>
              </a:rPr>
              <a:t>Dựa vào </a:t>
            </a:r>
            <a:r>
              <a:rPr lang="en-US" sz="2400" i="1" dirty="0" err="1" smtClean="0">
                <a:solidFill>
                  <a:srgbClr val="FF0000"/>
                </a:solidFill>
                <a:latin typeface="Cambria" panose="02040503050406030204" pitchFamily="18" charset="0"/>
                <a:ea typeface="Cambria" panose="02040503050406030204" pitchFamily="18" charset="0"/>
              </a:rPr>
              <a:t>kiến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thức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đã</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học</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n</a:t>
            </a:r>
            <a:r>
              <a:rPr lang="vi-VN" sz="2400" i="1" dirty="0" smtClean="0">
                <a:solidFill>
                  <a:srgbClr val="FF0000"/>
                </a:solidFill>
                <a:latin typeface="Cambria" panose="02040503050406030204" pitchFamily="18" charset="0"/>
                <a:ea typeface="Cambria" panose="02040503050406030204" pitchFamily="18" charset="0"/>
              </a:rPr>
              <a:t>êu </a:t>
            </a:r>
            <a:r>
              <a:rPr lang="vi-VN" sz="2400" i="1" dirty="0">
                <a:solidFill>
                  <a:srgbClr val="FF0000"/>
                </a:solidFill>
                <a:latin typeface="Cambria" panose="02040503050406030204" pitchFamily="18" charset="0"/>
                <a:ea typeface="Cambria" panose="02040503050406030204" pitchFamily="18" charset="0"/>
              </a:rPr>
              <a:t>ý nghĩa của tỉ lệ bản đồ 1:6.000.000. </a:t>
            </a:r>
          </a:p>
        </p:txBody>
      </p:sp>
      <p:sp>
        <p:nvSpPr>
          <p:cNvPr id="17" name="Rectangle 16"/>
          <p:cNvSpPr/>
          <p:nvPr/>
        </p:nvSpPr>
        <p:spPr>
          <a:xfrm>
            <a:off x="4554538" y="1905000"/>
            <a:ext cx="4284662" cy="1785104"/>
          </a:xfrm>
          <a:prstGeom prst="rect">
            <a:avLst/>
          </a:prstGeom>
        </p:spPr>
        <p:txBody>
          <a:bodyPr wrap="square">
            <a:spAutoFit/>
          </a:bodyPr>
          <a:lstStyle/>
          <a:p>
            <a:pPr algn="just"/>
            <a:r>
              <a:rPr lang="vi-VN" sz="2200" dirty="0" smtClean="0">
                <a:latin typeface="Cambria" panose="02040503050406030204" pitchFamily="18" charset="0"/>
                <a:ea typeface="Cambria" panose="02040503050406030204" pitchFamily="18" charset="0"/>
              </a:rPr>
              <a:t>Tỉ </a:t>
            </a:r>
            <a:r>
              <a:rPr lang="vi-VN" sz="2200" dirty="0">
                <a:latin typeface="Cambria" panose="02040503050406030204" pitchFamily="18" charset="0"/>
                <a:ea typeface="Cambria" panose="02040503050406030204" pitchFamily="18" charset="0"/>
              </a:rPr>
              <a:t>lệ bản đồ: 1:6.000.000 có ý nghĩa là kích thước trên bản đồ đã được thu nhỏ 6.000.000 lần so với kích thước thực của chúng trên thực địa</a:t>
            </a:r>
            <a:r>
              <a:rPr lang="vi-VN" sz="2200" dirty="0" smtClean="0">
                <a:latin typeface="Cambria" panose="02040503050406030204" pitchFamily="18" charset="0"/>
                <a:ea typeface="Cambria" panose="02040503050406030204" pitchFamily="18" charset="0"/>
              </a:rPr>
              <a:t>.</a:t>
            </a:r>
            <a:endParaRPr lang="vi-VN"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8094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023408"/>
            <a:ext cx="3439710" cy="1938992"/>
          </a:xfrm>
          <a:prstGeom prst="rect">
            <a:avLst/>
          </a:prstGeom>
        </p:spPr>
        <p:txBody>
          <a:bodyPr wrap="square">
            <a:spAutoFit/>
          </a:bodyPr>
          <a:lstStyle/>
          <a:p>
            <a:pPr algn="ctr"/>
            <a:r>
              <a:rPr lang="vi-VN" sz="2000" i="1" dirty="0" smtClean="0">
                <a:solidFill>
                  <a:srgbClr val="FF0000"/>
                </a:solidFill>
                <a:latin typeface="Cambria" panose="02040503050406030204" pitchFamily="18" charset="0"/>
                <a:ea typeface="Cambria" panose="02040503050406030204" pitchFamily="18" charset="0"/>
              </a:rPr>
              <a:t>Khoảng </a:t>
            </a:r>
            <a:r>
              <a:rPr lang="vi-VN" sz="2000" i="1" dirty="0">
                <a:solidFill>
                  <a:srgbClr val="FF0000"/>
                </a:solidFill>
                <a:latin typeface="Cambria" panose="02040503050406030204" pitchFamily="18" charset="0"/>
                <a:ea typeface="Cambria" panose="02040503050406030204" pitchFamily="18" charset="0"/>
              </a:rPr>
              <a:t>cách trên thực </a:t>
            </a:r>
            <a:r>
              <a:rPr lang="vi-VN" sz="2000" i="1" dirty="0" smtClean="0">
                <a:solidFill>
                  <a:srgbClr val="FF0000"/>
                </a:solidFill>
                <a:latin typeface="Cambria" panose="02040503050406030204" pitchFamily="18" charset="0"/>
                <a:ea typeface="Cambria" panose="02040503050406030204" pitchFamily="18" charset="0"/>
              </a:rPr>
              <a:t>địa từ </a:t>
            </a:r>
            <a:r>
              <a:rPr lang="vi-VN" sz="2000" i="1" dirty="0">
                <a:solidFill>
                  <a:srgbClr val="FF0000"/>
                </a:solidFill>
                <a:latin typeface="Cambria" panose="02040503050406030204" pitchFamily="18" charset="0"/>
                <a:ea typeface="Cambria" panose="02040503050406030204" pitchFamily="18" charset="0"/>
              </a:rPr>
              <a:t>Hà Nội đến Hải Phòng là 105km, trên bản đồ Việt Nam, khoảng cách này là 10,5cm. Hỏi bản đồ này có tỉ lệ </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bao </a:t>
            </a:r>
            <a:r>
              <a:rPr lang="vi-VN" sz="2000" i="1" dirty="0">
                <a:solidFill>
                  <a:srgbClr val="FF0000"/>
                </a:solidFill>
                <a:latin typeface="Cambria" panose="02040503050406030204" pitchFamily="18" charset="0"/>
                <a:ea typeface="Cambria" panose="02040503050406030204" pitchFamily="18" charset="0"/>
              </a:rPr>
              <a:t>nhiêu?</a:t>
            </a:r>
          </a:p>
        </p:txBody>
      </p:sp>
      <p:sp>
        <p:nvSpPr>
          <p:cNvPr id="17" name="Rectangle 16"/>
          <p:cNvSpPr/>
          <p:nvPr/>
        </p:nvSpPr>
        <p:spPr>
          <a:xfrm>
            <a:off x="4554538" y="1981200"/>
            <a:ext cx="4284662" cy="1631216"/>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Đổi</a:t>
            </a:r>
            <a:r>
              <a:rPr lang="vi-VN" sz="2000" dirty="0">
                <a:latin typeface="Cambria" panose="02040503050406030204" pitchFamily="18" charset="0"/>
                <a:ea typeface="Cambria" panose="02040503050406030204" pitchFamily="18" charset="0"/>
              </a:rPr>
              <a:t>: 105km = 10.500.000cm (Đổi từ km sang cm ta nhân cho 100.000</a:t>
            </a:r>
            <a:r>
              <a:rPr lang="vi-VN" sz="2000" dirty="0" smtClean="0">
                <a:latin typeface="Cambria" panose="02040503050406030204" pitchFamily="18" charset="0"/>
                <a:ea typeface="Cambria" panose="02040503050406030204" pitchFamily="18" charset="0"/>
              </a:rPr>
              <a:t>)</a:t>
            </a:r>
            <a:r>
              <a:rPr lang="en-US" sz="2000" dirty="0" smtClean="0">
                <a:latin typeface="Cambria" panose="02040503050406030204" pitchFamily="18" charset="0"/>
                <a:ea typeface="Cambria" panose="02040503050406030204" pitchFamily="18" charset="0"/>
              </a:rPr>
              <a:t>.</a:t>
            </a:r>
          </a:p>
          <a:p>
            <a:pPr algn="just"/>
            <a:r>
              <a:rPr lang="vi-VN"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B</a:t>
            </a:r>
            <a:r>
              <a:rPr lang="vi-VN" sz="2000" dirty="0" smtClean="0">
                <a:latin typeface="Cambria" panose="02040503050406030204" pitchFamily="18" charset="0"/>
                <a:ea typeface="Cambria" panose="02040503050406030204" pitchFamily="18" charset="0"/>
              </a:rPr>
              <a:t>ản </a:t>
            </a:r>
            <a:r>
              <a:rPr lang="vi-VN" sz="2000" dirty="0">
                <a:latin typeface="Cambria" panose="02040503050406030204" pitchFamily="18" charset="0"/>
                <a:ea typeface="Cambria" panose="02040503050406030204" pitchFamily="18" charset="0"/>
              </a:rPr>
              <a:t>đồ đã thu nhỏ số lần là: 10.500.000:10,5 = 1.000.000 (lần). </a:t>
            </a:r>
            <a:endParaRPr lang="en-US" sz="2000" dirty="0" smtClean="0">
              <a:latin typeface="Cambria" panose="02040503050406030204" pitchFamily="18" charset="0"/>
              <a:ea typeface="Cambria" panose="02040503050406030204" pitchFamily="18" charset="0"/>
            </a:endParaRPr>
          </a:p>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Vậy </a:t>
            </a:r>
            <a:r>
              <a:rPr lang="vi-VN" sz="2000" dirty="0">
                <a:latin typeface="Cambria" panose="02040503050406030204" pitchFamily="18" charset="0"/>
                <a:ea typeface="Cambria" panose="02040503050406030204" pitchFamily="18" charset="0"/>
              </a:rPr>
              <a:t>bản đồ có tỉ lệ là 1:1.000.000.</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 name="Picture 2" descr="Hà Nội hợp tác với các tỉnh Đồng bằng sông Hồ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4114800"/>
            <a:ext cx="2514600" cy="246787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4343400" y="4876800"/>
            <a:ext cx="1219200" cy="3048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739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randombar(horizontal)">
                                      <p:cBhvr>
                                        <p:cTn id="45" dur="500"/>
                                        <p:tgtEl>
                                          <p:spTgt spid="2"/>
                                        </p:tgtEl>
                                      </p:cBhvr>
                                    </p:animEffect>
                                  </p:childTnLst>
                                </p:cTn>
                              </p:par>
                              <p:par>
                                <p:cTn id="46" presetID="14" presetClass="entr" presetSubtype="1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2456051"/>
            <a:ext cx="9144000" cy="4478149"/>
          </a:xfrm>
          <a:prstGeom prst="rect">
            <a:avLst/>
          </a:prstGeom>
        </p:spPr>
        <p:txBody>
          <a:bodyPr wrap="square">
            <a:spAutoFit/>
          </a:bodyPr>
          <a:lstStyle/>
          <a:p>
            <a:r>
              <a:rPr lang="en-US" sz="1900" b="1" dirty="0" err="1" smtClean="0">
                <a:solidFill>
                  <a:srgbClr val="FF0000"/>
                </a:solidFill>
                <a:latin typeface="Cambria" panose="02040503050406030204" pitchFamily="18" charset="0"/>
                <a:ea typeface="Cambria" panose="02040503050406030204" pitchFamily="18" charset="0"/>
              </a:rPr>
              <a:t>Câu</a:t>
            </a:r>
            <a:r>
              <a:rPr lang="en-US" sz="1900" b="1" dirty="0" smtClean="0">
                <a:solidFill>
                  <a:srgbClr val="FF0000"/>
                </a:solidFill>
                <a:latin typeface="Cambria" panose="02040503050406030204" pitchFamily="18" charset="0"/>
                <a:ea typeface="Cambria" panose="02040503050406030204" pitchFamily="18" charset="0"/>
              </a:rPr>
              <a:t> 1. </a:t>
            </a:r>
            <a:r>
              <a:rPr lang="en-US" sz="1900" dirty="0" err="1" smtClean="0">
                <a:latin typeface="Cambria" panose="02040503050406030204" pitchFamily="18" charset="0"/>
                <a:ea typeface="Cambria" panose="02040503050406030204" pitchFamily="18" charset="0"/>
              </a:rPr>
              <a:t>Loại</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kí</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hiệu</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bản</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đồ</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nào</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thường</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sử</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dụng</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để</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thể</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hiện</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ranh</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giới</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quốc</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gia</a:t>
            </a:r>
            <a:r>
              <a:rPr lang="en-US" sz="1900" dirty="0" smtClean="0">
                <a:latin typeface="Cambria" panose="02040503050406030204" pitchFamily="18" charset="0"/>
                <a:ea typeface="Cambria" panose="02040503050406030204" pitchFamily="18" charset="0"/>
              </a:rPr>
              <a:t>?</a:t>
            </a:r>
          </a:p>
          <a:p>
            <a:r>
              <a:rPr lang="en-US" sz="1900" dirty="0" smtClean="0">
                <a:latin typeface="Cambria" panose="02040503050406030204" pitchFamily="18" charset="0"/>
                <a:ea typeface="Cambria" panose="02040503050406030204" pitchFamily="18" charset="0"/>
              </a:rPr>
              <a:t>A. </a:t>
            </a:r>
            <a:r>
              <a:rPr lang="en-US" sz="1900" dirty="0" err="1" smtClean="0">
                <a:latin typeface="Cambria" panose="02040503050406030204" pitchFamily="18" charset="0"/>
                <a:ea typeface="Cambria" panose="02040503050406030204" pitchFamily="18" charset="0"/>
              </a:rPr>
              <a:t>Kí</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hiệu</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điểm</a:t>
            </a:r>
            <a:r>
              <a:rPr lang="en-US" sz="1900" dirty="0" smtClean="0">
                <a:latin typeface="Cambria" panose="02040503050406030204" pitchFamily="18" charset="0"/>
                <a:ea typeface="Cambria" panose="02040503050406030204" pitchFamily="18" charset="0"/>
              </a:rPr>
              <a:t>	 	                                        B. </a:t>
            </a:r>
            <a:r>
              <a:rPr lang="en-US" sz="1900" dirty="0" err="1" smtClean="0">
                <a:latin typeface="Cambria" panose="02040503050406030204" pitchFamily="18" charset="0"/>
                <a:ea typeface="Cambria" panose="02040503050406030204" pitchFamily="18" charset="0"/>
              </a:rPr>
              <a:t>Kí</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hiệu</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đường</a:t>
            </a:r>
            <a:r>
              <a:rPr lang="en-US" sz="1900" dirty="0" smtClean="0">
                <a:latin typeface="Cambria" panose="02040503050406030204" pitchFamily="18" charset="0"/>
                <a:ea typeface="Cambria" panose="02040503050406030204" pitchFamily="18" charset="0"/>
              </a:rPr>
              <a:t> </a:t>
            </a:r>
          </a:p>
          <a:p>
            <a:r>
              <a:rPr lang="en-US" sz="1900" dirty="0" smtClean="0">
                <a:latin typeface="Cambria" panose="02040503050406030204" pitchFamily="18" charset="0"/>
                <a:ea typeface="Cambria" panose="02040503050406030204" pitchFamily="18" charset="0"/>
              </a:rPr>
              <a:t>C. </a:t>
            </a:r>
            <a:r>
              <a:rPr lang="en-US" sz="1900" dirty="0" err="1" smtClean="0">
                <a:latin typeface="Cambria" panose="02040503050406030204" pitchFamily="18" charset="0"/>
                <a:ea typeface="Cambria" panose="02040503050406030204" pitchFamily="18" charset="0"/>
              </a:rPr>
              <a:t>Kí</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hiệu</a:t>
            </a:r>
            <a:r>
              <a:rPr lang="en-US" sz="1900" dirty="0" smtClean="0">
                <a:latin typeface="Cambria" panose="02040503050406030204" pitchFamily="18" charset="0"/>
                <a:ea typeface="Cambria" panose="02040503050406030204" pitchFamily="18" charset="0"/>
              </a:rPr>
              <a:t> </a:t>
            </a:r>
            <a:r>
              <a:rPr lang="en-US" sz="1900" dirty="0" err="1" smtClean="0">
                <a:latin typeface="Cambria" panose="02040503050406030204" pitchFamily="18" charset="0"/>
                <a:ea typeface="Cambria" panose="02040503050406030204" pitchFamily="18" charset="0"/>
              </a:rPr>
              <a:t>vùng</a:t>
            </a:r>
            <a:r>
              <a:rPr lang="en-US" sz="1900" dirty="0" smtClean="0">
                <a:latin typeface="Cambria" panose="02040503050406030204" pitchFamily="18" charset="0"/>
                <a:ea typeface="Cambria" panose="02040503050406030204" pitchFamily="18" charset="0"/>
              </a:rPr>
              <a:t>                                                               D. </a:t>
            </a:r>
            <a:r>
              <a:rPr lang="en-US" sz="1900" dirty="0" err="1" smtClean="0">
                <a:latin typeface="Cambria" panose="02040503050406030204" pitchFamily="18" charset="0"/>
                <a:ea typeface="Cambria" panose="02040503050406030204" pitchFamily="18" charset="0"/>
              </a:rPr>
              <a:t>Cả</a:t>
            </a:r>
            <a:r>
              <a:rPr lang="en-US" sz="1900" dirty="0" smtClean="0">
                <a:latin typeface="Cambria" panose="02040503050406030204" pitchFamily="18" charset="0"/>
                <a:ea typeface="Cambria" panose="02040503050406030204" pitchFamily="18" charset="0"/>
              </a:rPr>
              <a:t> A, B, C </a:t>
            </a:r>
            <a:r>
              <a:rPr lang="en-US" sz="1900" dirty="0" err="1" smtClean="0">
                <a:latin typeface="Cambria" panose="02040503050406030204" pitchFamily="18" charset="0"/>
                <a:ea typeface="Cambria" panose="02040503050406030204" pitchFamily="18" charset="0"/>
              </a:rPr>
              <a:t>đúng</a:t>
            </a:r>
            <a:r>
              <a:rPr lang="en-US" sz="1900" dirty="0" smtClean="0">
                <a:latin typeface="Cambria" panose="02040503050406030204" pitchFamily="18" charset="0"/>
                <a:ea typeface="Cambria" panose="02040503050406030204" pitchFamily="18" charset="0"/>
              </a:rPr>
              <a:t>	</a:t>
            </a:r>
          </a:p>
          <a:p>
            <a:r>
              <a:rPr lang="en-US" sz="1900" b="1" dirty="0" err="1" smtClean="0">
                <a:solidFill>
                  <a:srgbClr val="FF0000"/>
                </a:solidFill>
                <a:latin typeface="Cambria" panose="02040503050406030204" pitchFamily="18" charset="0"/>
                <a:ea typeface="Cambria" panose="02040503050406030204" pitchFamily="18" charset="0"/>
              </a:rPr>
              <a:t>Câu</a:t>
            </a:r>
            <a:r>
              <a:rPr lang="en-US" sz="1900" b="1" dirty="0" smtClean="0">
                <a:solidFill>
                  <a:srgbClr val="FF0000"/>
                </a:solidFill>
                <a:latin typeface="Cambria" panose="02040503050406030204" pitchFamily="18" charset="0"/>
                <a:ea typeface="Cambria" panose="02040503050406030204" pitchFamily="18" charset="0"/>
              </a:rPr>
              <a:t> 2. </a:t>
            </a:r>
            <a:r>
              <a:rPr lang="en-US" sz="1900" dirty="0" err="1" smtClean="0">
                <a:latin typeface="Cambria" panose="02040503050406030204" pitchFamily="18" charset="0"/>
                <a:ea typeface="Cambria" panose="02040503050406030204" pitchFamily="18" charset="0"/>
              </a:rPr>
              <a:t>Các</a:t>
            </a:r>
            <a:r>
              <a:rPr lang="en-US" sz="1900" dirty="0" smtClean="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dạng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kí</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hiệu</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thường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được</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sử</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dụng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trong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phương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pháp</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kí</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hiệu</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là</a:t>
            </a:r>
            <a:r>
              <a:rPr lang="en-US" sz="1900" dirty="0">
                <a:latin typeface="Cambria" panose="02040503050406030204" pitchFamily="18" charset="0"/>
                <a:ea typeface="Cambria" panose="02040503050406030204" pitchFamily="18" charset="0"/>
              </a:rPr>
              <a:t>: </a:t>
            </a:r>
          </a:p>
          <a:p>
            <a:r>
              <a:rPr lang="en-US" sz="1900" dirty="0">
                <a:latin typeface="Cambria" panose="02040503050406030204" pitchFamily="18" charset="0"/>
                <a:ea typeface="Cambria" panose="02040503050406030204" pitchFamily="18" charset="0"/>
              </a:rPr>
              <a:t>A. </a:t>
            </a:r>
            <a:r>
              <a:rPr lang="en-US" sz="1900" dirty="0" err="1">
                <a:latin typeface="Cambria" panose="02040503050406030204" pitchFamily="18" charset="0"/>
                <a:ea typeface="Cambria" panose="02040503050406030204" pitchFamily="18" charset="0"/>
              </a:rPr>
              <a:t>Hình</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học</a:t>
            </a:r>
            <a:r>
              <a:rPr lang="en-US" sz="1900" dirty="0">
                <a:latin typeface="Cambria" panose="02040503050406030204" pitchFamily="18" charset="0"/>
                <a:ea typeface="Cambria" panose="02040503050406030204" pitchFamily="18" charset="0"/>
              </a:rPr>
              <a:t>   	 </a:t>
            </a:r>
            <a:r>
              <a:rPr lang="en-US" sz="1900" dirty="0" smtClean="0">
                <a:latin typeface="Cambria" panose="02040503050406030204" pitchFamily="18" charset="0"/>
                <a:ea typeface="Cambria" panose="02040503050406030204" pitchFamily="18" charset="0"/>
              </a:rPr>
              <a:t>                                       </a:t>
            </a:r>
            <a:r>
              <a:rPr lang="en-US" sz="1900" dirty="0">
                <a:latin typeface="Cambria" panose="02040503050406030204" pitchFamily="18" charset="0"/>
                <a:ea typeface="Cambria" panose="02040503050406030204" pitchFamily="18" charset="0"/>
              </a:rPr>
              <a:t>	</a:t>
            </a:r>
            <a:r>
              <a:rPr lang="en-US" sz="1900" dirty="0" smtClean="0">
                <a:latin typeface="Cambria" panose="02040503050406030204" pitchFamily="18" charset="0"/>
                <a:ea typeface="Cambria" panose="02040503050406030204" pitchFamily="18" charset="0"/>
              </a:rPr>
              <a:t>     B</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Chữ</a:t>
            </a:r>
            <a:r>
              <a:rPr lang="en-US" sz="1900" dirty="0">
                <a:latin typeface="Cambria" panose="02040503050406030204" pitchFamily="18" charset="0"/>
                <a:ea typeface="Cambria" panose="02040503050406030204" pitchFamily="18" charset="0"/>
              </a:rPr>
              <a:t> </a:t>
            </a:r>
          </a:p>
          <a:p>
            <a:r>
              <a:rPr lang="en-US" sz="1900" dirty="0">
                <a:latin typeface="Cambria" panose="02040503050406030204" pitchFamily="18" charset="0"/>
                <a:ea typeface="Cambria" panose="02040503050406030204" pitchFamily="18" charset="0"/>
              </a:rPr>
              <a:t>C. </a:t>
            </a:r>
            <a:r>
              <a:rPr lang="en-US" sz="1900" dirty="0" err="1">
                <a:latin typeface="Cambria" panose="02040503050406030204" pitchFamily="18" charset="0"/>
                <a:ea typeface="Cambria" panose="02040503050406030204" pitchFamily="18" charset="0"/>
              </a:rPr>
              <a:t>Tượng</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hình</a:t>
            </a:r>
            <a:r>
              <a:rPr lang="en-US" sz="1900" dirty="0">
                <a:latin typeface="Cambria" panose="02040503050406030204" pitchFamily="18" charset="0"/>
                <a:ea typeface="Cambria" panose="02040503050406030204" pitchFamily="18" charset="0"/>
              </a:rPr>
              <a:t> 	 	</a:t>
            </a:r>
            <a:r>
              <a:rPr lang="en-US" sz="1900" dirty="0" smtClean="0">
                <a:latin typeface="Cambria" panose="02040503050406030204" pitchFamily="18" charset="0"/>
                <a:ea typeface="Cambria" panose="02040503050406030204" pitchFamily="18" charset="0"/>
              </a:rPr>
              <a:t>                                         D</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Tất</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cả</a:t>
            </a:r>
            <a:r>
              <a:rPr lang="en-US" sz="1900" dirty="0">
                <a:latin typeface="Cambria" panose="02040503050406030204" pitchFamily="18" charset="0"/>
                <a:ea typeface="Cambria" panose="02040503050406030204" pitchFamily="18" charset="0"/>
              </a:rPr>
              <a:t> </a:t>
            </a:r>
            <a:r>
              <a:rPr lang="en-US" sz="1900" dirty="0" err="1">
                <a:latin typeface="Cambria" panose="02040503050406030204" pitchFamily="18" charset="0"/>
                <a:ea typeface="Cambria" panose="02040503050406030204" pitchFamily="18" charset="0"/>
              </a:rPr>
              <a:t>các</a:t>
            </a:r>
            <a:r>
              <a:rPr lang="en-US" sz="1900" dirty="0">
                <a:latin typeface="Cambria" panose="02040503050406030204" pitchFamily="18" charset="0"/>
                <a:ea typeface="Cambria" panose="02040503050406030204" pitchFamily="18" charset="0"/>
              </a:rPr>
              <a:t> ý </a:t>
            </a:r>
            <a:r>
              <a:rPr lang="en-US" sz="1900" dirty="0" err="1">
                <a:latin typeface="Cambria" panose="02040503050406030204" pitchFamily="18" charset="0"/>
                <a:ea typeface="Cambria" panose="02040503050406030204" pitchFamily="18" charset="0"/>
              </a:rPr>
              <a:t>trên</a:t>
            </a:r>
            <a:r>
              <a:rPr lang="en-US" sz="1900" dirty="0">
                <a:latin typeface="Cambria" panose="02040503050406030204" pitchFamily="18" charset="0"/>
                <a:ea typeface="Cambria" panose="02040503050406030204" pitchFamily="18" charset="0"/>
              </a:rPr>
              <a:t>    </a:t>
            </a:r>
            <a:endParaRPr lang="en-US" sz="1900" dirty="0" smtClean="0">
              <a:solidFill>
                <a:srgbClr val="0D30DD"/>
              </a:solidFill>
              <a:latin typeface="Cambria" panose="02040503050406030204" pitchFamily="18" charset="0"/>
              <a:ea typeface="Cambria" panose="02040503050406030204" pitchFamily="18" charset="0"/>
            </a:endParaRPr>
          </a:p>
          <a:p>
            <a:pPr algn="just"/>
            <a:r>
              <a:rPr lang="en-US" sz="1900" b="1" dirty="0" err="1" smtClean="0">
                <a:solidFill>
                  <a:srgbClr val="FF0000"/>
                </a:solidFill>
                <a:latin typeface="Cambria" panose="02040503050406030204" pitchFamily="18" charset="0"/>
                <a:ea typeface="Cambria" panose="02040503050406030204" pitchFamily="18" charset="0"/>
              </a:rPr>
              <a:t>Câu</a:t>
            </a:r>
            <a:r>
              <a:rPr lang="en-US" sz="1900" b="1" dirty="0" smtClean="0">
                <a:solidFill>
                  <a:srgbClr val="FF0000"/>
                </a:solidFill>
                <a:latin typeface="Cambria" panose="02040503050406030204" pitchFamily="18" charset="0"/>
                <a:ea typeface="Cambria" panose="02040503050406030204" pitchFamily="18" charset="0"/>
              </a:rPr>
              <a:t> 3. </a:t>
            </a:r>
            <a:r>
              <a:rPr lang="vi-VN" sz="1900" dirty="0" smtClean="0">
                <a:latin typeface="Cambria" panose="02040503050406030204" pitchFamily="18" charset="0"/>
                <a:ea typeface="Cambria" panose="02040503050406030204" pitchFamily="18" charset="0"/>
              </a:rPr>
              <a:t>Cho biết thủ đô của Thái Lan là:</a:t>
            </a:r>
          </a:p>
          <a:p>
            <a:pPr algn="just"/>
            <a:r>
              <a:rPr lang="vi-VN" sz="1900" dirty="0" smtClean="0">
                <a:latin typeface="Cambria" panose="02040503050406030204" pitchFamily="18" charset="0"/>
                <a:ea typeface="Cambria" panose="02040503050406030204" pitchFamily="18" charset="0"/>
              </a:rPr>
              <a:t>A. Viêng Chăn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 Phnôm Pênh</a:t>
            </a:r>
          </a:p>
          <a:p>
            <a:pPr algn="just"/>
            <a:r>
              <a:rPr lang="vi-VN" sz="1900" dirty="0" smtClean="0">
                <a:latin typeface="Cambria" panose="02040503050406030204" pitchFamily="18" charset="0"/>
                <a:ea typeface="Cambria" panose="02040503050406030204" pitchFamily="18" charset="0"/>
              </a:rPr>
              <a:t>C. Băng Cốc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D. Ran-gun</a:t>
            </a:r>
          </a:p>
          <a:p>
            <a:pPr algn="just"/>
            <a:r>
              <a:rPr lang="en-US" sz="1900" b="1" dirty="0" err="1" smtClean="0">
                <a:solidFill>
                  <a:srgbClr val="FF0000"/>
                </a:solidFill>
                <a:latin typeface="Cambria" panose="02040503050406030204" pitchFamily="18" charset="0"/>
                <a:ea typeface="Cambria" panose="02040503050406030204" pitchFamily="18" charset="0"/>
              </a:rPr>
              <a:t>Câu</a:t>
            </a:r>
            <a:r>
              <a:rPr lang="en-US" sz="1900" b="1" dirty="0" smtClean="0">
                <a:solidFill>
                  <a:srgbClr val="FF0000"/>
                </a:solidFill>
                <a:latin typeface="Cambria" panose="02040503050406030204" pitchFamily="18" charset="0"/>
                <a:ea typeface="Cambria" panose="02040503050406030204" pitchFamily="18" charset="0"/>
              </a:rPr>
              <a:t> 4. </a:t>
            </a:r>
            <a:r>
              <a:rPr lang="vi-VN" sz="1900" dirty="0" smtClean="0">
                <a:latin typeface="Cambria" panose="02040503050406030204" pitchFamily="18" charset="0"/>
                <a:ea typeface="Cambria" panose="02040503050406030204" pitchFamily="18" charset="0"/>
              </a:rPr>
              <a:t>Trong học tập, bản đồ là một phương tiện để học sinh: </a:t>
            </a:r>
          </a:p>
          <a:p>
            <a:pPr algn="just"/>
            <a:r>
              <a:rPr lang="vi-VN" sz="1900" dirty="0" smtClean="0">
                <a:latin typeface="Cambria" panose="02040503050406030204" pitchFamily="18" charset="0"/>
                <a:ea typeface="Cambria" panose="02040503050406030204" pitchFamily="18" charset="0"/>
              </a:rPr>
              <a:t>A. Học tập, rèn luyện các kĩ năng địa lí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 Học thay sách giáo khoa </a:t>
            </a:r>
          </a:p>
          <a:p>
            <a:pPr algn="just"/>
            <a:r>
              <a:rPr lang="vi-VN" sz="1900" dirty="0" smtClean="0">
                <a:latin typeface="Cambria" panose="02040503050406030204" pitchFamily="18" charset="0"/>
                <a:ea typeface="Cambria" panose="02040503050406030204" pitchFamily="18" charset="0"/>
              </a:rPr>
              <a:t>C. Thư giản sau khi học xong bài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D. </a:t>
            </a:r>
            <a:r>
              <a:rPr lang="en-US" sz="1900" dirty="0" smtClean="0">
                <a:latin typeface="Cambria" panose="02040503050406030204" pitchFamily="18" charset="0"/>
                <a:ea typeface="Cambria" panose="02040503050406030204" pitchFamily="18" charset="0"/>
              </a:rPr>
              <a:t>B </a:t>
            </a:r>
            <a:r>
              <a:rPr lang="en-US" sz="1900" dirty="0" err="1" smtClean="0">
                <a:latin typeface="Cambria" panose="02040503050406030204" pitchFamily="18" charset="0"/>
                <a:ea typeface="Cambria" panose="02040503050406030204" pitchFamily="18" charset="0"/>
              </a:rPr>
              <a:t>và</a:t>
            </a:r>
            <a:r>
              <a:rPr lang="en-US" sz="1900" dirty="0" smtClean="0">
                <a:latin typeface="Cambria" panose="02040503050406030204" pitchFamily="18" charset="0"/>
                <a:ea typeface="Cambria" panose="02040503050406030204" pitchFamily="18" charset="0"/>
              </a:rPr>
              <a:t> C </a:t>
            </a:r>
            <a:r>
              <a:rPr lang="en-US" sz="1900" dirty="0" err="1" smtClean="0">
                <a:latin typeface="Cambria" panose="02040503050406030204" pitchFamily="18" charset="0"/>
                <a:ea typeface="Cambria" panose="02040503050406030204" pitchFamily="18" charset="0"/>
              </a:rPr>
              <a:t>đúng</a:t>
            </a:r>
            <a:endParaRPr lang="en-US" sz="1900" dirty="0" smtClean="0">
              <a:latin typeface="Cambria" panose="02040503050406030204" pitchFamily="18" charset="0"/>
              <a:ea typeface="Cambria" panose="02040503050406030204" pitchFamily="18" charset="0"/>
            </a:endParaRPr>
          </a:p>
          <a:p>
            <a:pPr algn="just"/>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5</a:t>
            </a:r>
            <a:r>
              <a:rPr lang="vi-VN" sz="1900" b="1" dirty="0" smtClean="0">
                <a:solidFill>
                  <a:srgbClr val="FF0000"/>
                </a:solidFill>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Một bản đồ được gọi là hoàn chỉnh, đầy đủ khi:</a:t>
            </a:r>
          </a:p>
          <a:p>
            <a:pPr algn="just"/>
            <a:r>
              <a:rPr lang="vi-VN" sz="1900" dirty="0" smtClean="0">
                <a:latin typeface="Cambria" panose="02040503050406030204" pitchFamily="18" charset="0"/>
                <a:ea typeface="Cambria" panose="02040503050406030204" pitchFamily="18" charset="0"/>
              </a:rPr>
              <a:t>A. Có màu sắc và kí hiệu</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 Có bảng chú giải</a:t>
            </a:r>
          </a:p>
          <a:p>
            <a:pPr algn="just"/>
            <a:r>
              <a:rPr lang="vi-VN" sz="1900" dirty="0" smtClean="0">
                <a:latin typeface="Cambria" panose="02040503050406030204" pitchFamily="18" charset="0"/>
                <a:ea typeface="Cambria" panose="02040503050406030204" pitchFamily="18" charset="0"/>
              </a:rPr>
              <a:t>C. Có đủ kí hiệu về thông tin, tỉ lệ, bảng chú giải</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D. Cần có bản tỉ lệ và kí hiệu bản đồ</a:t>
            </a:r>
          </a:p>
        </p:txBody>
      </p:sp>
      <p:grpSp>
        <p:nvGrpSpPr>
          <p:cNvPr id="2" name="Group 1"/>
          <p:cNvGrpSpPr/>
          <p:nvPr/>
        </p:nvGrpSpPr>
        <p:grpSpPr>
          <a:xfrm>
            <a:off x="1981200" y="657447"/>
            <a:ext cx="5334000" cy="1628553"/>
            <a:chOff x="2133600" y="1273314"/>
            <a:chExt cx="5867400" cy="1982496"/>
          </a:xfrm>
        </p:grpSpPr>
        <p:grpSp>
          <p:nvGrpSpPr>
            <p:cNvPr id="4" name="Group 3"/>
            <p:cNvGrpSpPr/>
            <p:nvPr/>
          </p:nvGrpSpPr>
          <p:grpSpPr>
            <a:xfrm>
              <a:off x="2133600" y="1981200"/>
              <a:ext cx="5867400" cy="1274610"/>
              <a:chOff x="1143000" y="1828800"/>
              <a:chExt cx="3810000" cy="685800"/>
            </a:xfrm>
          </p:grpSpPr>
          <p:sp>
            <p:nvSpPr>
              <p:cNvPr id="13" name="Rectangle 12"/>
              <p:cNvSpPr/>
              <p:nvPr/>
            </p:nvSpPr>
            <p:spPr>
              <a:xfrm>
                <a:off x="1143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1905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2667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3429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4191000" y="1828800"/>
                <a:ext cx="762000" cy="6858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grpSp>
        <p:sp>
          <p:nvSpPr>
            <p:cNvPr id="53" name="TextBox 52"/>
            <p:cNvSpPr txBox="1"/>
            <p:nvPr/>
          </p:nvSpPr>
          <p:spPr>
            <a:xfrm>
              <a:off x="2377440" y="1273314"/>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3505200" y="1273314"/>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4648200" y="1273314"/>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5867400" y="1273314"/>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7010401" y="1295400"/>
              <a:ext cx="685801" cy="861735"/>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grpSp>
      <p:sp>
        <p:nvSpPr>
          <p:cNvPr id="37" name="TextBox 36"/>
          <p:cNvSpPr txBox="1"/>
          <p:nvPr/>
        </p:nvSpPr>
        <p:spPr>
          <a:xfrm>
            <a:off x="2286000" y="1383476"/>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V</a:t>
            </a:r>
            <a:endParaRPr lang="en-US" sz="4800" b="1" dirty="0">
              <a:solidFill>
                <a:srgbClr val="FFFF00"/>
              </a:solidFill>
              <a:latin typeface="Cambria" panose="02040503050406030204" pitchFamily="18" charset="0"/>
              <a:ea typeface="Cambria" panose="02040503050406030204" pitchFamily="18" charset="0"/>
            </a:endParaRPr>
          </a:p>
        </p:txBody>
      </p:sp>
      <p:sp>
        <p:nvSpPr>
          <p:cNvPr id="43" name="Oval 42"/>
          <p:cNvSpPr/>
          <p:nvPr/>
        </p:nvSpPr>
        <p:spPr>
          <a:xfrm>
            <a:off x="4890655" y="38862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3401291" y="1371600"/>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I</a:t>
            </a:r>
            <a:endParaRPr lang="en-US" sz="4800" b="1" dirty="0">
              <a:solidFill>
                <a:srgbClr val="FFFF00"/>
              </a:solidFill>
              <a:latin typeface="Cambria" panose="02040503050406030204" pitchFamily="18" charset="0"/>
              <a:ea typeface="Cambria" panose="02040503050406030204" pitchFamily="18" charset="0"/>
            </a:endParaRPr>
          </a:p>
        </p:txBody>
      </p:sp>
      <p:sp>
        <p:nvSpPr>
          <p:cNvPr id="45" name="Oval 44"/>
          <p:cNvSpPr/>
          <p:nvPr/>
        </p:nvSpPr>
        <p:spPr>
          <a:xfrm>
            <a:off x="4876800" y="27432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13855" y="48006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468091" y="1371600"/>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T</a:t>
            </a:r>
            <a:endParaRPr lang="en-US" sz="4800" b="1" dirty="0">
              <a:solidFill>
                <a:srgbClr val="FFFF00"/>
              </a:solidFill>
              <a:latin typeface="Cambria" panose="02040503050406030204" pitchFamily="18" charset="0"/>
              <a:ea typeface="Cambria" panose="02040503050406030204" pitchFamily="18" charset="0"/>
            </a:endParaRPr>
          </a:p>
        </p:txBody>
      </p:sp>
      <p:sp>
        <p:nvSpPr>
          <p:cNvPr id="48" name="Oval 47"/>
          <p:cNvSpPr/>
          <p:nvPr/>
        </p:nvSpPr>
        <p:spPr>
          <a:xfrm>
            <a:off x="13855" y="54102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4586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R</a:t>
            </a:r>
            <a:endParaRPr lang="en-US" sz="4800" b="1" dirty="0">
              <a:solidFill>
                <a:srgbClr val="FFFF00"/>
              </a:solidFill>
              <a:latin typeface="Cambria" panose="02040503050406030204" pitchFamily="18" charset="0"/>
              <a:ea typeface="Cambria" panose="02040503050406030204" pitchFamily="18" charset="0"/>
            </a:endParaRPr>
          </a:p>
        </p:txBody>
      </p:sp>
      <p:sp>
        <p:nvSpPr>
          <p:cNvPr id="50" name="Oval 49"/>
          <p:cNvSpPr/>
          <p:nvPr/>
        </p:nvSpPr>
        <p:spPr>
          <a:xfrm>
            <a:off x="0" y="6477000"/>
            <a:ext cx="290945"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553200"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I</a:t>
            </a:r>
            <a:endParaRPr lang="en-US" sz="4800" b="1" dirty="0">
              <a:solidFill>
                <a:srgbClr val="FFFF00"/>
              </a:solidFill>
              <a:latin typeface="Cambria" panose="02040503050406030204" pitchFamily="18" charset="0"/>
              <a:ea typeface="Cambria" panose="02040503050406030204" pitchFamily="18" charset="0"/>
            </a:endParaRPr>
          </a:p>
        </p:txBody>
      </p:sp>
      <p:sp>
        <p:nvSpPr>
          <p:cNvPr id="52" name="TextBox 51"/>
          <p:cNvSpPr txBox="1"/>
          <p:nvPr/>
        </p:nvSpPr>
        <p:spPr>
          <a:xfrm>
            <a:off x="6525491" y="1383475"/>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Í</a:t>
            </a:r>
          </a:p>
        </p:txBody>
      </p:sp>
      <p:sp>
        <p:nvSpPr>
          <p:cNvPr id="54" name="TextBox 53"/>
          <p:cNvSpPr txBox="1"/>
          <p:nvPr/>
        </p:nvSpPr>
        <p:spPr>
          <a:xfrm>
            <a:off x="34012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Ị</a:t>
            </a:r>
          </a:p>
        </p:txBody>
      </p:sp>
    </p:spTree>
    <p:extLst>
      <p:ext uri="{BB962C8B-B14F-4D97-AF65-F5344CB8AC3E}">
        <p14:creationId xmlns:p14="http://schemas.microsoft.com/office/powerpoint/2010/main" val="1753551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0" dur="500"/>
                                        <p:tgtEl>
                                          <p:spTgt spid="3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3" dur="500"/>
                                        <p:tgtEl>
                                          <p:spTgt spid="3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randombar(horizont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8" dur="500"/>
                                        <p:tgtEl>
                                          <p:spTgt spid="36">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1" dur="500"/>
                                        <p:tgtEl>
                                          <p:spTgt spid="36">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34" dur="500"/>
                                        <p:tgtEl>
                                          <p:spTgt spid="3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randombar(horizontal)">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49" dur="500"/>
                                        <p:tgtEl>
                                          <p:spTgt spid="36">
                                            <p:txEl>
                                              <p:pRg st="6" end="6"/>
                                            </p:txEl>
                                          </p:spTgt>
                                        </p:tgtEl>
                                      </p:cBhvr>
                                    </p:animEffect>
                                  </p:childTnLst>
                                </p:cTn>
                              </p:par>
                              <p:par>
                                <p:cTn id="50" presetID="14" presetClass="entr" presetSubtype="10" fill="hold" nodeType="withEffect">
                                  <p:stCondLst>
                                    <p:cond delay="0"/>
                                  </p:stCondLst>
                                  <p:childTnLst>
                                    <p:set>
                                      <p:cBhvr>
                                        <p:cTn id="5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52" dur="500"/>
                                        <p:tgtEl>
                                          <p:spTgt spid="36">
                                            <p:txEl>
                                              <p:pRg st="7" end="7"/>
                                            </p:txEl>
                                          </p:spTgt>
                                        </p:tgtEl>
                                      </p:cBhvr>
                                    </p:animEffect>
                                  </p:childTnLst>
                                </p:cTn>
                              </p:par>
                              <p:par>
                                <p:cTn id="53" presetID="14" presetClass="entr" presetSubtype="10" fill="hold" nodeType="withEffect">
                                  <p:stCondLst>
                                    <p:cond delay="0"/>
                                  </p:stCondLst>
                                  <p:childTnLst>
                                    <p:set>
                                      <p:cBhvr>
                                        <p:cTn id="54"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55" dur="500"/>
                                        <p:tgtEl>
                                          <p:spTgt spid="36">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randombar(horizontal)">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randombar(horizontal)">
                                      <p:cBhvr>
                                        <p:cTn id="65" dur="5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70" dur="500"/>
                                        <p:tgtEl>
                                          <p:spTgt spid="36">
                                            <p:txEl>
                                              <p:pRg st="9" end="9"/>
                                            </p:txEl>
                                          </p:spTgt>
                                        </p:tgtEl>
                                      </p:cBhvr>
                                    </p:animEffect>
                                  </p:childTnLst>
                                </p:cTn>
                              </p:par>
                              <p:par>
                                <p:cTn id="71" presetID="14" presetClass="entr" presetSubtype="10" fill="hold" nodeType="withEffect">
                                  <p:stCondLst>
                                    <p:cond delay="0"/>
                                  </p:stCondLst>
                                  <p:childTnLst>
                                    <p:set>
                                      <p:cBhvr>
                                        <p:cTn id="72"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73" dur="500"/>
                                        <p:tgtEl>
                                          <p:spTgt spid="36">
                                            <p:txEl>
                                              <p:pRg st="10" end="10"/>
                                            </p:txEl>
                                          </p:spTgt>
                                        </p:tgtEl>
                                      </p:cBhvr>
                                    </p:animEffect>
                                  </p:childTnLst>
                                </p:cTn>
                              </p:par>
                              <p:par>
                                <p:cTn id="74" presetID="14" presetClass="entr" presetSubtype="10" fill="hold" nodeType="withEffect">
                                  <p:stCondLst>
                                    <p:cond delay="0"/>
                                  </p:stCondLst>
                                  <p:childTnLst>
                                    <p:set>
                                      <p:cBhvr>
                                        <p:cTn id="75"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76" dur="500"/>
                                        <p:tgtEl>
                                          <p:spTgt spid="36">
                                            <p:txEl>
                                              <p:pRg st="11" end="1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randombar(horizontal)">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randombar(horizontal)">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36">
                                            <p:txEl>
                                              <p:pRg st="12" end="12"/>
                                            </p:txEl>
                                          </p:spTgt>
                                        </p:tgtEl>
                                        <p:attrNameLst>
                                          <p:attrName>style.visibility</p:attrName>
                                        </p:attrNameLst>
                                      </p:cBhvr>
                                      <p:to>
                                        <p:strVal val="visible"/>
                                      </p:to>
                                    </p:set>
                                    <p:animEffect transition="in" filter="randombar(horizontal)">
                                      <p:cBhvr>
                                        <p:cTn id="91" dur="500"/>
                                        <p:tgtEl>
                                          <p:spTgt spid="36">
                                            <p:txEl>
                                              <p:pRg st="12" end="12"/>
                                            </p:txEl>
                                          </p:spTgt>
                                        </p:tgtEl>
                                      </p:cBhvr>
                                    </p:animEffect>
                                  </p:childTnLst>
                                </p:cTn>
                              </p:par>
                              <p:par>
                                <p:cTn id="92" presetID="14" presetClass="entr" presetSubtype="10" fill="hold" nodeType="withEffect">
                                  <p:stCondLst>
                                    <p:cond delay="0"/>
                                  </p:stCondLst>
                                  <p:childTnLst>
                                    <p:set>
                                      <p:cBhvr>
                                        <p:cTn id="93" dur="1" fill="hold">
                                          <p:stCondLst>
                                            <p:cond delay="0"/>
                                          </p:stCondLst>
                                        </p:cTn>
                                        <p:tgtEl>
                                          <p:spTgt spid="36">
                                            <p:txEl>
                                              <p:pRg st="13" end="13"/>
                                            </p:txEl>
                                          </p:spTgt>
                                        </p:tgtEl>
                                        <p:attrNameLst>
                                          <p:attrName>style.visibility</p:attrName>
                                        </p:attrNameLst>
                                      </p:cBhvr>
                                      <p:to>
                                        <p:strVal val="visible"/>
                                      </p:to>
                                    </p:set>
                                    <p:animEffect transition="in" filter="randombar(horizontal)">
                                      <p:cBhvr>
                                        <p:cTn id="94" dur="500"/>
                                        <p:tgtEl>
                                          <p:spTgt spid="36">
                                            <p:txEl>
                                              <p:pRg st="13" end="13"/>
                                            </p:txEl>
                                          </p:spTgt>
                                        </p:tgtEl>
                                      </p:cBhvr>
                                    </p:animEffect>
                                  </p:childTnLst>
                                </p:cTn>
                              </p:par>
                              <p:par>
                                <p:cTn id="95" presetID="14" presetClass="entr" presetSubtype="10" fill="hold" nodeType="withEffect">
                                  <p:stCondLst>
                                    <p:cond delay="0"/>
                                  </p:stCondLst>
                                  <p:childTnLst>
                                    <p:set>
                                      <p:cBhvr>
                                        <p:cTn id="96" dur="1" fill="hold">
                                          <p:stCondLst>
                                            <p:cond delay="0"/>
                                          </p:stCondLst>
                                        </p:cTn>
                                        <p:tgtEl>
                                          <p:spTgt spid="36">
                                            <p:txEl>
                                              <p:pRg st="14" end="14"/>
                                            </p:txEl>
                                          </p:spTgt>
                                        </p:tgtEl>
                                        <p:attrNameLst>
                                          <p:attrName>style.visibility</p:attrName>
                                        </p:attrNameLst>
                                      </p:cBhvr>
                                      <p:to>
                                        <p:strVal val="visible"/>
                                      </p:to>
                                    </p:set>
                                    <p:animEffect transition="in" filter="randombar(horizontal)">
                                      <p:cBhvr>
                                        <p:cTn id="97" dur="500"/>
                                        <p:tgtEl>
                                          <p:spTgt spid="36">
                                            <p:txEl>
                                              <p:pRg st="14" end="1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randombar(horizontal)">
                                      <p:cBhvr>
                                        <p:cTn id="102" dur="500"/>
                                        <p:tgtEl>
                                          <p:spTgt spid="5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randombar(horizontal)">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randombar(horizontal)">
                                      <p:cBhvr>
                                        <p:cTn id="112" dur="500"/>
                                        <p:tgtEl>
                                          <p:spTgt spid="54"/>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randombar(horizontal)">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smtClean="0">
                <a:ln w="10541" cmpd="sng">
                  <a:solidFill>
                    <a:schemeClr val="accent1">
                      <a:shade val="88000"/>
                      <a:satMod val="110000"/>
                    </a:schemeClr>
                  </a:solidFill>
                  <a:prstDash val="solid"/>
                </a:ln>
                <a:solidFill>
                  <a:srgbClr val="FF0000"/>
                </a:solidFill>
                <a:latin typeface="Cambria" pitchFamily="18" charset="0"/>
              </a:rPr>
              <a:t>TÌM ĐƯỜNG ĐI TRÊN BẢN ĐỒ</a:t>
            </a:r>
            <a:endParaRPr lang="en-US" sz="30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3:</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702895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3. TÌM ĐƯỜNG ĐI TRÊN BẢN ĐỒ</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PHƯƠNG HƯỚNG TRÊN BẢN ĐỒ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TỈ LỆ BẢN ĐỒ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TÌM ĐƯỜNG ĐI TRÊN BẢN ĐỒ</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IV</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72837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39895"/>
            <a:ext cx="3193291"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smtClean="0">
                <a:solidFill>
                  <a:srgbClr val="FF0000"/>
                </a:solidFill>
                <a:latin typeface="Cambria" panose="02040503050406030204" pitchFamily="18" charset="0"/>
                <a:ea typeface="Cambria" panose="02040503050406030204" pitchFamily="18" charset="0"/>
              </a:rPr>
              <a:t>3.1,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n</a:t>
            </a:r>
            <a:r>
              <a:rPr lang="vi-VN" sz="2300" i="1" dirty="0" smtClean="0">
                <a:solidFill>
                  <a:srgbClr val="FF0000"/>
                </a:solidFill>
                <a:latin typeface="Cambria" panose="02040503050406030204" pitchFamily="18" charset="0"/>
                <a:ea typeface="Cambria" panose="02040503050406030204" pitchFamily="18" charset="0"/>
              </a:rPr>
              <a:t>êu </a:t>
            </a:r>
            <a:r>
              <a:rPr lang="vi-VN" sz="2300" i="1" dirty="0">
                <a:solidFill>
                  <a:srgbClr val="FF0000"/>
                </a:solidFill>
                <a:latin typeface="Cambria" panose="02040503050406030204" pitchFamily="18" charset="0"/>
                <a:ea typeface="Cambria" panose="02040503050406030204" pitchFamily="18" charset="0"/>
              </a:rPr>
              <a:t>tên các hướng chính và </a:t>
            </a:r>
            <a:r>
              <a:rPr lang="vi-VN" sz="2300" i="1" dirty="0" smtClean="0">
                <a:solidFill>
                  <a:srgbClr val="FF0000"/>
                </a:solidFill>
                <a:latin typeface="Cambria" panose="02040503050406030204" pitchFamily="18" charset="0"/>
                <a:ea typeface="Cambria" panose="02040503050406030204" pitchFamily="18" charset="0"/>
              </a:rPr>
              <a:t>hướng</a:t>
            </a:r>
            <a:endParaRPr lang="en-US" sz="2300" i="1" dirty="0" smtClean="0">
              <a:solidFill>
                <a:srgbClr val="FF0000"/>
              </a:solidFill>
              <a:latin typeface="Cambria" panose="02040503050406030204" pitchFamily="18" charset="0"/>
              <a:ea typeface="Cambria" panose="02040503050406030204" pitchFamily="18" charset="0"/>
            </a:endParaRPr>
          </a:p>
          <a:p>
            <a:pPr algn="ctr"/>
            <a:r>
              <a:rPr lang="vi-VN" sz="2300" i="1" dirty="0" smtClean="0">
                <a:solidFill>
                  <a:srgbClr val="FF0000"/>
                </a:solidFill>
                <a:latin typeface="Cambria" panose="02040503050406030204" pitchFamily="18" charset="0"/>
                <a:ea typeface="Cambria" panose="02040503050406030204" pitchFamily="18" charset="0"/>
              </a:rPr>
              <a:t> </a:t>
            </a:r>
            <a:r>
              <a:rPr lang="vi-VN" sz="2300" i="1" dirty="0">
                <a:solidFill>
                  <a:srgbClr val="FF0000"/>
                </a:solidFill>
                <a:latin typeface="Cambria" panose="02040503050406030204" pitchFamily="18" charset="0"/>
                <a:ea typeface="Cambria" panose="02040503050406030204" pitchFamily="18" charset="0"/>
              </a:rPr>
              <a:t>trung gian.</a:t>
            </a:r>
          </a:p>
        </p:txBody>
      </p:sp>
      <p:sp>
        <p:nvSpPr>
          <p:cNvPr id="17" name="Rectangle 16"/>
          <p:cNvSpPr/>
          <p:nvPr/>
        </p:nvSpPr>
        <p:spPr>
          <a:xfrm>
            <a:off x="4364440" y="1524000"/>
            <a:ext cx="4474760" cy="1508105"/>
          </a:xfrm>
          <a:prstGeom prst="rect">
            <a:avLst/>
          </a:prstGeom>
        </p:spPr>
        <p:txBody>
          <a:bodyPr wrap="square">
            <a:spAutoFit/>
          </a:bodyPr>
          <a:lstStyle/>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Các </a:t>
            </a:r>
            <a:r>
              <a:rPr lang="vi-VN" sz="2300" dirty="0">
                <a:latin typeface="Cambria" panose="02040503050406030204" pitchFamily="18" charset="0"/>
                <a:ea typeface="Cambria" panose="02040503050406030204" pitchFamily="18" charset="0"/>
              </a:rPr>
              <a:t>phương hướng chính trên bản đồ là bắc, nam, đông, </a:t>
            </a:r>
            <a:r>
              <a:rPr lang="vi-VN" sz="2300" dirty="0" smtClean="0">
                <a:latin typeface="Cambria" panose="02040503050406030204" pitchFamily="18" charset="0"/>
                <a:ea typeface="Cambria" panose="02040503050406030204" pitchFamily="18" charset="0"/>
              </a:rPr>
              <a:t>tây</a:t>
            </a:r>
            <a:r>
              <a:rPr lang="en-US" sz="2300" dirty="0" smtClean="0">
                <a:latin typeface="Cambria" panose="02040503050406030204" pitchFamily="18" charset="0"/>
                <a:ea typeface="Cambria" panose="02040503050406030204" pitchFamily="18" charset="0"/>
              </a:rPr>
              <a:t>.</a:t>
            </a:r>
          </a:p>
          <a:p>
            <a:pPr algn="just"/>
            <a:r>
              <a:rPr lang="en-US" sz="2300" dirty="0" smtClean="0">
                <a:latin typeface="Cambria" panose="02040503050406030204" pitchFamily="18" charset="0"/>
                <a:ea typeface="Cambria" panose="02040503050406030204" pitchFamily="18" charset="0"/>
              </a:rPr>
              <a:t>- </a:t>
            </a:r>
            <a:r>
              <a:rPr lang="en-US" sz="2300" dirty="0">
                <a:latin typeface="Cambria" panose="02040503050406030204" pitchFamily="18" charset="0"/>
                <a:ea typeface="Cambria" panose="02040503050406030204" pitchFamily="18" charset="0"/>
              </a:rPr>
              <a:t>C</a:t>
            </a:r>
            <a:r>
              <a:rPr lang="vi-VN" sz="2300" dirty="0" smtClean="0">
                <a:latin typeface="Cambria" panose="02040503050406030204" pitchFamily="18" charset="0"/>
                <a:ea typeface="Cambria" panose="02040503050406030204" pitchFamily="18" charset="0"/>
              </a:rPr>
              <a:t>ác </a:t>
            </a:r>
            <a:r>
              <a:rPr lang="vi-VN" sz="2300" dirty="0">
                <a:latin typeface="Cambria" panose="02040503050406030204" pitchFamily="18" charset="0"/>
                <a:ea typeface="Cambria" panose="02040503050406030204" pitchFamily="18" charset="0"/>
              </a:rPr>
              <a:t>hướng trung gian là đông bắc, tây bắc, đông nam, tây </a:t>
            </a:r>
            <a:r>
              <a:rPr lang="vi-VN" sz="2300" dirty="0" smtClean="0">
                <a:latin typeface="Cambria" panose="02040503050406030204" pitchFamily="18" charset="0"/>
                <a:ea typeface="Cambria" panose="02040503050406030204" pitchFamily="18" charset="0"/>
              </a:rPr>
              <a:t>nam</a:t>
            </a:r>
            <a:r>
              <a:rPr lang="en-US"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Phương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hướng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97562" y="3544282"/>
            <a:ext cx="2890864" cy="3016841"/>
          </a:xfrm>
          <a:prstGeom prst="rect">
            <a:avLst/>
          </a:prstGeom>
          <a:noFill/>
          <a:ln>
            <a:solidFill>
              <a:srgbClr val="0D30DD"/>
            </a:solidFill>
          </a:ln>
        </p:spPr>
      </p:pic>
    </p:spTree>
    <p:extLst>
      <p:ext uri="{BB962C8B-B14F-4D97-AF65-F5344CB8AC3E}">
        <p14:creationId xmlns:p14="http://schemas.microsoft.com/office/powerpoint/2010/main" val="52117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39895"/>
            <a:ext cx="3193291"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sơ</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đồ</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dưới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đây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vị trí của tòa </a:t>
            </a:r>
            <a:r>
              <a:rPr lang="vi-VN" sz="2400" i="1" dirty="0" smtClean="0">
                <a:solidFill>
                  <a:srgbClr val="FF0000"/>
                </a:solidFill>
                <a:latin typeface="Cambria" panose="02040503050406030204" pitchFamily="18" charset="0"/>
                <a:ea typeface="Cambria" panose="02040503050406030204" pitchFamily="18" charset="0"/>
              </a:rPr>
              <a:t>nhà</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vi-VN" sz="2400" i="1" dirty="0" smtClean="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thư </a:t>
            </a:r>
            <a:r>
              <a:rPr lang="vi-VN" sz="2400" i="1" dirty="0" smtClean="0">
                <a:solidFill>
                  <a:srgbClr val="FF0000"/>
                </a:solidFill>
                <a:latin typeface="Cambria" panose="02040503050406030204" pitchFamily="18" charset="0"/>
                <a:ea typeface="Cambria" panose="02040503050406030204" pitchFamily="18" charset="0"/>
              </a:rPr>
              <a:t>viện</a:t>
            </a:r>
            <a:r>
              <a:rPr lang="en-US" sz="2400" i="1" dirty="0" smtClean="0">
                <a:solidFill>
                  <a:srgbClr val="FF0000"/>
                </a:solidFill>
                <a:latin typeface="Cambria" panose="02040503050406030204" pitchFamily="18" charset="0"/>
                <a:ea typeface="Cambria" panose="02040503050406030204" pitchFamily="18" charset="0"/>
              </a:rPr>
              <a:t>. </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600200"/>
            <a:ext cx="4474760" cy="1200329"/>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P</a:t>
            </a:r>
            <a:r>
              <a:rPr lang="vi-VN" sz="2400" dirty="0" smtClean="0">
                <a:latin typeface="Cambria" panose="02040503050406030204" pitchFamily="18" charset="0"/>
                <a:ea typeface="Cambria" panose="02040503050406030204" pitchFamily="18" charset="0"/>
              </a:rPr>
              <a:t>hía </a:t>
            </a:r>
            <a:r>
              <a:rPr lang="vi-VN" sz="2400" dirty="0">
                <a:latin typeface="Cambria" panose="02040503050406030204" pitchFamily="18" charset="0"/>
                <a:ea typeface="Cambria" panose="02040503050406030204" pitchFamily="18" charset="0"/>
              </a:rPr>
              <a:t>bắc là nhà bạn Hà, phía nam là đường số 3, phía tây là đường số 4, phía đông là đường số 2. </a:t>
            </a:r>
            <a:endParaRPr lang="en-US" sz="2400" dirty="0" smtClean="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Phương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hướng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7066" y="3604939"/>
            <a:ext cx="4033734" cy="2948261"/>
          </a:xfrm>
          <a:prstGeom prst="rect">
            <a:avLst/>
          </a:prstGeom>
          <a:noFill/>
          <a:ln>
            <a:solidFill>
              <a:srgbClr val="1EE703"/>
            </a:solidFill>
          </a:ln>
        </p:spPr>
      </p:pic>
    </p:spTree>
    <p:extLst>
      <p:ext uri="{BB962C8B-B14F-4D97-AF65-F5344CB8AC3E}">
        <p14:creationId xmlns:p14="http://schemas.microsoft.com/office/powerpoint/2010/main" val="2019704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1"/>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24000"/>
            <a:ext cx="3193291" cy="2215991"/>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sơ</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đồ</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dưới</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đây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vi-VN" sz="2300" i="1" dirty="0" smtClean="0">
                <a:solidFill>
                  <a:srgbClr val="FF0000"/>
                </a:solidFill>
                <a:latin typeface="Cambria" panose="02040503050406030204" pitchFamily="18" charset="0"/>
                <a:ea typeface="Cambria" panose="02040503050406030204" pitchFamily="18" charset="0"/>
              </a:rPr>
              <a:t>Siêu </a:t>
            </a:r>
            <a:r>
              <a:rPr lang="vi-VN" sz="2300" i="1" dirty="0">
                <a:solidFill>
                  <a:srgbClr val="FF0000"/>
                </a:solidFill>
                <a:latin typeface="Cambria" panose="02040503050406030204" pitchFamily="18" charset="0"/>
                <a:ea typeface="Cambria" panose="02040503050406030204" pitchFamily="18" charset="0"/>
              </a:rPr>
              <a:t>thị ở phía </a:t>
            </a:r>
            <a:r>
              <a:rPr lang="vi-VN" sz="2300" i="1" dirty="0" smtClean="0">
                <a:solidFill>
                  <a:srgbClr val="FF0000"/>
                </a:solidFill>
                <a:latin typeface="Cambria" panose="02040503050406030204" pitchFamily="18" charset="0"/>
                <a:ea typeface="Cambria" panose="02040503050406030204" pitchFamily="18" charset="0"/>
              </a:rPr>
              <a:t>nào</a:t>
            </a:r>
            <a:r>
              <a:rPr lang="en-US" sz="2300" i="1" dirty="0" smtClean="0">
                <a:solidFill>
                  <a:srgbClr val="FF0000"/>
                </a:solidFill>
                <a:latin typeface="Cambria" panose="02040503050406030204" pitchFamily="18" charset="0"/>
                <a:ea typeface="Cambria" panose="02040503050406030204" pitchFamily="18" charset="0"/>
              </a:rPr>
              <a:t> </a:t>
            </a:r>
            <a:r>
              <a:rPr lang="vi-VN" sz="2300" i="1" dirty="0" smtClean="0">
                <a:solidFill>
                  <a:srgbClr val="FF0000"/>
                </a:solidFill>
                <a:latin typeface="Cambria" panose="02040503050406030204" pitchFamily="18" charset="0"/>
                <a:ea typeface="Cambria" panose="02040503050406030204" pitchFamily="18" charset="0"/>
              </a:rPr>
              <a:t>của </a:t>
            </a:r>
            <a:r>
              <a:rPr lang="en-US" sz="2300" i="1" dirty="0" err="1" smtClean="0">
                <a:solidFill>
                  <a:srgbClr val="FF0000"/>
                </a:solidFill>
                <a:latin typeface="Cambria" panose="02040503050406030204" pitchFamily="18" charset="0"/>
                <a:ea typeface="Cambria" panose="02040503050406030204" pitchFamily="18" charset="0"/>
              </a:rPr>
              <a:t>sơ</a:t>
            </a:r>
            <a:r>
              <a:rPr lang="vi-VN" sz="2300" i="1" dirty="0" smtClean="0">
                <a:solidFill>
                  <a:srgbClr val="FF0000"/>
                </a:solidFill>
                <a:latin typeface="Cambria" panose="02040503050406030204" pitchFamily="18" charset="0"/>
                <a:ea typeface="Cambria" panose="02040503050406030204" pitchFamily="18" charset="0"/>
              </a:rPr>
              <a:t> </a:t>
            </a:r>
            <a:r>
              <a:rPr lang="vi-VN" sz="2300" i="1" dirty="0">
                <a:solidFill>
                  <a:srgbClr val="FF0000"/>
                </a:solidFill>
                <a:latin typeface="Cambria" panose="02040503050406030204" pitchFamily="18" charset="0"/>
                <a:ea typeface="Cambria" panose="02040503050406030204" pitchFamily="18" charset="0"/>
              </a:rPr>
              <a:t>đồ? Công viên ở phía nào của </a:t>
            </a:r>
            <a:r>
              <a:rPr lang="en-US" sz="2300" i="1" dirty="0" err="1" smtClean="0">
                <a:solidFill>
                  <a:srgbClr val="FF0000"/>
                </a:solidFill>
                <a:latin typeface="Cambria" panose="02040503050406030204" pitchFamily="18" charset="0"/>
                <a:ea typeface="Cambria" panose="02040503050406030204" pitchFamily="18" charset="0"/>
              </a:rPr>
              <a:t>sơ</a:t>
            </a:r>
            <a:r>
              <a:rPr lang="vi-VN" sz="2300" i="1" dirty="0" smtClean="0">
                <a:solidFill>
                  <a:srgbClr val="FF0000"/>
                </a:solidFill>
                <a:latin typeface="Cambria" panose="02040503050406030204" pitchFamily="18" charset="0"/>
                <a:ea typeface="Cambria" panose="02040503050406030204" pitchFamily="18" charset="0"/>
              </a:rPr>
              <a:t> </a:t>
            </a:r>
            <a:r>
              <a:rPr lang="vi-VN" sz="2300" i="1" dirty="0">
                <a:solidFill>
                  <a:srgbClr val="FF0000"/>
                </a:solidFill>
                <a:latin typeface="Cambria" panose="02040503050406030204" pitchFamily="18" charset="0"/>
                <a:ea typeface="Cambria" panose="02040503050406030204" pitchFamily="18" charset="0"/>
              </a:rPr>
              <a:t>đồ?</a:t>
            </a:r>
          </a:p>
          <a:p>
            <a:pPr algn="ct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267200" y="1695271"/>
            <a:ext cx="4474760" cy="1200329"/>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Siêu </a:t>
            </a:r>
            <a:r>
              <a:rPr lang="vi-VN" sz="2400" dirty="0">
                <a:latin typeface="Cambria" panose="02040503050406030204" pitchFamily="18" charset="0"/>
                <a:ea typeface="Cambria" panose="02040503050406030204" pitchFamily="18" charset="0"/>
              </a:rPr>
              <a:t>thị ở phía đông của </a:t>
            </a:r>
            <a:r>
              <a:rPr lang="en-US" sz="2400" dirty="0" err="1" smtClean="0">
                <a:latin typeface="Cambria" panose="02040503050406030204" pitchFamily="18" charset="0"/>
                <a:ea typeface="Cambria" panose="02040503050406030204" pitchFamily="18" charset="0"/>
              </a:rPr>
              <a:t>sơ</a:t>
            </a:r>
            <a:r>
              <a:rPr lang="vi-VN" sz="2400" dirty="0" smtClean="0">
                <a:latin typeface="Cambria" panose="02040503050406030204" pitchFamily="18" charset="0"/>
                <a:ea typeface="Cambria" panose="02040503050406030204" pitchFamily="18" charset="0"/>
              </a:rPr>
              <a:t> đồ</a:t>
            </a:r>
            <a:r>
              <a:rPr lang="en-US" sz="2400" dirty="0" smtClean="0">
                <a:latin typeface="Cambria" panose="02040503050406030204" pitchFamily="18" charset="0"/>
                <a:ea typeface="Cambria" panose="02040503050406030204" pitchFamily="18" charset="0"/>
              </a:rPr>
              <a:t>.</a:t>
            </a:r>
          </a:p>
          <a:p>
            <a:pPr algn="just"/>
            <a:r>
              <a:rPr lang="en-US" sz="2400" dirty="0" smtClean="0">
                <a:latin typeface="Cambria" panose="02040503050406030204" pitchFamily="18" charset="0"/>
                <a:ea typeface="Cambria" panose="02040503050406030204" pitchFamily="18" charset="0"/>
              </a:rPr>
              <a:t>- C</a:t>
            </a:r>
            <a:r>
              <a:rPr lang="vi-VN" sz="2400" dirty="0" smtClean="0">
                <a:latin typeface="Cambria" panose="02040503050406030204" pitchFamily="18" charset="0"/>
                <a:ea typeface="Cambria" panose="02040503050406030204" pitchFamily="18" charset="0"/>
              </a:rPr>
              <a:t>ông </a:t>
            </a:r>
            <a:r>
              <a:rPr lang="vi-VN" sz="2400" dirty="0">
                <a:latin typeface="Cambria" panose="02040503050406030204" pitchFamily="18" charset="0"/>
                <a:ea typeface="Cambria" panose="02040503050406030204" pitchFamily="18" charset="0"/>
              </a:rPr>
              <a:t>viên ở phía đông bắc của </a:t>
            </a:r>
            <a:r>
              <a:rPr lang="en-US" sz="2400" dirty="0" err="1" smtClean="0">
                <a:latin typeface="Cambria" panose="02040503050406030204" pitchFamily="18" charset="0"/>
                <a:ea typeface="Cambria" panose="02040503050406030204" pitchFamily="18" charset="0"/>
              </a:rPr>
              <a:t>sơ</a:t>
            </a:r>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đồ.</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Phương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hướng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7066" y="3604939"/>
            <a:ext cx="4033734" cy="2948261"/>
          </a:xfrm>
          <a:prstGeom prst="rect">
            <a:avLst/>
          </a:prstGeom>
          <a:noFill/>
          <a:ln>
            <a:solidFill>
              <a:srgbClr val="1EE703"/>
            </a:solidFill>
          </a:ln>
        </p:spPr>
      </p:pic>
    </p:spTree>
    <p:extLst>
      <p:ext uri="{BB962C8B-B14F-4D97-AF65-F5344CB8AC3E}">
        <p14:creationId xmlns:p14="http://schemas.microsoft.com/office/powerpoint/2010/main" val="93169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014764"/>
          </a:xfrm>
          <a:prstGeom prst="wedgeRoundRectCallout">
            <a:avLst>
              <a:gd name="adj1" fmla="val 47307"/>
              <a:gd name="adj2" fmla="val 8584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676400"/>
            <a:ext cx="6629398" cy="3277820"/>
          </a:xfrm>
          <a:prstGeom prst="rect">
            <a:avLst/>
          </a:prstGeom>
        </p:spPr>
        <p:txBody>
          <a:bodyPr wrap="square">
            <a:spAutoFit/>
          </a:bodyPr>
          <a:lstStyle/>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Các phương hướng chính trên bản đồ là bắc, nam, đông, </a:t>
            </a:r>
            <a:r>
              <a:rPr lang="vi-VN" sz="2300" dirty="0" smtClean="0">
                <a:latin typeface="Cambria" panose="02040503050406030204" pitchFamily="18" charset="0"/>
                <a:ea typeface="Cambria" panose="02040503050406030204" pitchFamily="18" charset="0"/>
              </a:rPr>
              <a:t>tây</a:t>
            </a:r>
            <a:r>
              <a:rPr lang="en-US" sz="2300" dirty="0" smtClean="0">
                <a:latin typeface="Cambria" panose="02040503050406030204" pitchFamily="18" charset="0"/>
                <a:ea typeface="Cambria" panose="02040503050406030204" pitchFamily="18" charset="0"/>
              </a:rPr>
              <a:t>.</a:t>
            </a:r>
          </a:p>
          <a:p>
            <a:pPr algn="just"/>
            <a:r>
              <a:rPr lang="en-US" sz="2300" dirty="0" smtClean="0">
                <a:latin typeface="Cambria" panose="02040503050406030204" pitchFamily="18" charset="0"/>
                <a:ea typeface="Cambria" panose="02040503050406030204" pitchFamily="18" charset="0"/>
              </a:rPr>
              <a:t>- C</a:t>
            </a:r>
            <a:r>
              <a:rPr lang="vi-VN" sz="2300" dirty="0" smtClean="0">
                <a:latin typeface="Cambria" panose="02040503050406030204" pitchFamily="18" charset="0"/>
                <a:ea typeface="Cambria" panose="02040503050406030204" pitchFamily="18" charset="0"/>
              </a:rPr>
              <a:t>ác </a:t>
            </a:r>
            <a:r>
              <a:rPr lang="vi-VN" sz="2300" dirty="0">
                <a:latin typeface="Cambria" panose="02040503050406030204" pitchFamily="18" charset="0"/>
                <a:ea typeface="Cambria" panose="02040503050406030204" pitchFamily="18" charset="0"/>
              </a:rPr>
              <a:t>hướng trung gian là đông bắc, tây bắc, đông nam, tây </a:t>
            </a:r>
            <a:r>
              <a:rPr lang="vi-VN" sz="2300" dirty="0" smtClean="0">
                <a:latin typeface="Cambria" panose="02040503050406030204" pitchFamily="18" charset="0"/>
                <a:ea typeface="Cambria" panose="02040503050406030204" pitchFamily="18" charset="0"/>
              </a:rPr>
              <a:t>nam</a:t>
            </a:r>
            <a:r>
              <a:rPr lang="en-US" sz="2300" dirty="0" smtClean="0">
                <a:latin typeface="Cambria" panose="02040503050406030204" pitchFamily="18" charset="0"/>
                <a:ea typeface="Cambria" panose="02040503050406030204" pitchFamily="18" charset="0"/>
              </a:rPr>
              <a:t>.</a:t>
            </a:r>
            <a:endParaRPr lang="en-US"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Muốn </a:t>
            </a:r>
            <a:r>
              <a:rPr lang="vi-VN" sz="2300" dirty="0">
                <a:latin typeface="Cambria" panose="02040503050406030204" pitchFamily="18" charset="0"/>
                <a:ea typeface="Cambria" panose="02040503050406030204" pitchFamily="18" charset="0"/>
              </a:rPr>
              <a:t>xác định phương hướng trên bản đồ ta phải dựa </a:t>
            </a:r>
            <a:r>
              <a:rPr lang="vi-VN" sz="2300" dirty="0" smtClean="0">
                <a:latin typeface="Cambria" panose="02040503050406030204" pitchFamily="18" charset="0"/>
                <a:ea typeface="Cambria" panose="02040503050406030204" pitchFamily="18" charset="0"/>
              </a:rPr>
              <a:t>vào</a:t>
            </a:r>
            <a:r>
              <a:rPr lang="en-US" sz="2300" dirty="0" smtClean="0">
                <a:latin typeface="Cambria" panose="02040503050406030204" pitchFamily="18" charset="0"/>
                <a:ea typeface="Cambria" panose="02040503050406030204" pitchFamily="18" charset="0"/>
              </a:rPr>
              <a:t>:</a:t>
            </a:r>
          </a:p>
          <a:p>
            <a:pPr algn="just"/>
            <a:r>
              <a:rPr lang="en-US" sz="2300" dirty="0" smtClean="0">
                <a:latin typeface="Cambria" panose="02040503050406030204" pitchFamily="18" charset="0"/>
                <a:ea typeface="Cambria" panose="02040503050406030204" pitchFamily="18" charset="0"/>
              </a:rPr>
              <a:t>+ C</a:t>
            </a:r>
            <a:r>
              <a:rPr lang="vi-VN" sz="2300" dirty="0" smtClean="0">
                <a:latin typeface="Cambria" panose="02040503050406030204" pitchFamily="18" charset="0"/>
                <a:ea typeface="Cambria" panose="02040503050406030204" pitchFamily="18" charset="0"/>
              </a:rPr>
              <a:t>ác </a:t>
            </a:r>
            <a:r>
              <a:rPr lang="vi-VN" sz="2300" dirty="0">
                <a:latin typeface="Cambria" panose="02040503050406030204" pitchFamily="18" charset="0"/>
                <a:ea typeface="Cambria" panose="02040503050406030204" pitchFamily="18" charset="0"/>
              </a:rPr>
              <a:t>đường kinh tuyến và vĩ tuyến trên bản đồ.</a:t>
            </a:r>
          </a:p>
          <a:p>
            <a:pPr algn="just"/>
            <a:r>
              <a:rPr lang="en-US" sz="2300" dirty="0" smtClean="0">
                <a:latin typeface="Cambria" panose="02040503050406030204" pitchFamily="18" charset="0"/>
                <a:ea typeface="Cambria" panose="02040503050406030204" pitchFamily="18" charset="0"/>
              </a:rPr>
              <a:t>+ M</a:t>
            </a:r>
            <a:r>
              <a:rPr lang="vi-VN" sz="2300" dirty="0" smtClean="0">
                <a:latin typeface="Cambria" panose="02040503050406030204" pitchFamily="18" charset="0"/>
                <a:ea typeface="Cambria" panose="02040503050406030204" pitchFamily="18" charset="0"/>
              </a:rPr>
              <a:t>ũi </a:t>
            </a:r>
            <a:r>
              <a:rPr lang="vi-VN" sz="2300" dirty="0">
                <a:latin typeface="Cambria" panose="02040503050406030204" pitchFamily="18" charset="0"/>
                <a:ea typeface="Cambria" panose="02040503050406030204" pitchFamily="18" charset="0"/>
              </a:rPr>
              <a:t>tên chỉ hướng Bắc trên bản đồ</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Phương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hướng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trên</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bản đồ</a:t>
            </a:r>
            <a:endParaRPr lang="en-US" sz="2400" b="1" dirty="0">
              <a:solidFill>
                <a:srgbClr val="0D30DD"/>
              </a:solidFill>
              <a:latin typeface="Cambria" pitchFamily="18" charset="0"/>
            </a:endParaRPr>
          </a:p>
        </p:txBody>
      </p:sp>
      <p:sp>
        <p:nvSpPr>
          <p:cNvPr id="2" name="Rectangle 1"/>
          <p:cNvSpPr/>
          <p:nvPr/>
        </p:nvSpPr>
        <p:spPr>
          <a:xfrm>
            <a:off x="328957" y="228600"/>
            <a:ext cx="1018485"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3</a:t>
            </a:r>
          </a:p>
        </p:txBody>
      </p:sp>
    </p:spTree>
    <p:extLst>
      <p:ext uri="{BB962C8B-B14F-4D97-AF65-F5344CB8AC3E}">
        <p14:creationId xmlns:p14="http://schemas.microsoft.com/office/powerpoint/2010/main" val="606273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3</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smtClean="0">
                <a:effectLst>
                  <a:outerShdw blurRad="38100" dist="38100" dir="2700000" algn="tl">
                    <a:srgbClr val="000000">
                      <a:alpha val="43137"/>
                    </a:srgbClr>
                  </a:outerShdw>
                </a:effectLst>
                <a:latin typeface="Cambria" pitchFamily="18" charset="0"/>
              </a:rPr>
              <a:t>II</a:t>
            </a:r>
            <a:endParaRPr lang="en-US" sz="27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Tỉ</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lệ</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bản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đồ</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4800" y="2362200"/>
            <a:ext cx="2311799"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smtClean="0">
                <a:solidFill>
                  <a:srgbClr val="FF0000"/>
                </a:solidFill>
                <a:latin typeface="Cambria" panose="02040503050406030204" pitchFamily="18" charset="0"/>
                <a:ea typeface="Cambria" panose="02040503050406030204" pitchFamily="18" charset="0"/>
              </a:rPr>
              <a:t>* </a:t>
            </a:r>
            <a:r>
              <a:rPr lang="en-US" sz="1900" b="1" dirty="0" err="1" smtClean="0">
                <a:solidFill>
                  <a:srgbClr val="FF0000"/>
                </a:solidFill>
                <a:latin typeface="Cambria" panose="02040503050406030204" pitchFamily="18" charset="0"/>
                <a:ea typeface="Cambria" panose="02040503050406030204" pitchFamily="18" charset="0"/>
              </a:rPr>
              <a:t>Nhóm</a:t>
            </a:r>
            <a:r>
              <a:rPr lang="en-US" sz="1900" b="1" dirty="0" smtClean="0">
                <a:solidFill>
                  <a:srgbClr val="FF0000"/>
                </a:solidFill>
                <a:latin typeface="Cambria" panose="02040503050406030204" pitchFamily="18" charset="0"/>
                <a:ea typeface="Cambria" panose="02040503050406030204" pitchFamily="18" charset="0"/>
              </a:rPr>
              <a:t> </a:t>
            </a:r>
            <a:r>
              <a:rPr lang="en-US" sz="1900" b="1" dirty="0">
                <a:solidFill>
                  <a:srgbClr val="FF0000"/>
                </a:solidFill>
                <a:latin typeface="Cambria" panose="02040503050406030204" pitchFamily="18" charset="0"/>
                <a:ea typeface="Cambria" panose="02040503050406030204" pitchFamily="18" charset="0"/>
              </a:rPr>
              <a:t>1, 2, 3, 4</a:t>
            </a:r>
            <a:r>
              <a:rPr lang="en-US" sz="1900" b="1" dirty="0" smtClean="0">
                <a:solidFill>
                  <a:srgbClr val="FF0000"/>
                </a:solidFill>
                <a:latin typeface="Cambria" panose="02040503050406030204" pitchFamily="18" charset="0"/>
                <a:ea typeface="Cambria" panose="02040503050406030204" pitchFamily="18" charset="0"/>
              </a:rPr>
              <a:t>:</a:t>
            </a:r>
          </a:p>
          <a:p>
            <a:pPr algn="just"/>
            <a:r>
              <a:rPr lang="en-US" sz="1900" b="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Quan</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sát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3.5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endParaRPr lang="en-US" sz="1900" i="1" dirty="0">
              <a:solidFill>
                <a:srgbClr val="FF0000"/>
              </a:solidFill>
              <a:latin typeface="Cambria" panose="02040503050406030204" pitchFamily="18" charset="0"/>
              <a:ea typeface="Cambria" panose="02040503050406030204" pitchFamily="18" charset="0"/>
            </a:endParaRPr>
          </a:p>
          <a:p>
            <a:pPr algn="just"/>
            <a:r>
              <a:rPr lang="en-US" sz="1900" i="1" dirty="0" smtClean="0">
                <a:solidFill>
                  <a:srgbClr val="002060"/>
                </a:solidFill>
                <a:latin typeface="Cambria" panose="02040503050406030204" pitchFamily="18" charset="0"/>
                <a:ea typeface="Cambria" panose="02040503050406030204" pitchFamily="18" charset="0"/>
              </a:rPr>
              <a:t>1. Cho </a:t>
            </a:r>
            <a:r>
              <a:rPr lang="en-US" sz="1900" i="1" dirty="0" err="1" smtClean="0">
                <a:solidFill>
                  <a:srgbClr val="002060"/>
                </a:solidFill>
                <a:latin typeface="Cambria" panose="02040503050406030204" pitchFamily="18" charset="0"/>
                <a:ea typeface="Cambria" panose="02040503050406030204" pitchFamily="18" charset="0"/>
              </a:rPr>
              <a:t>biết</a:t>
            </a:r>
            <a:r>
              <a:rPr lang="en-US" sz="1900" i="1" dirty="0" smtClean="0">
                <a:solidFill>
                  <a:srgbClr val="002060"/>
                </a:solidFill>
                <a:latin typeface="Cambria" panose="02040503050406030204" pitchFamily="18" charset="0"/>
                <a:ea typeface="Cambria" panose="02040503050406030204" pitchFamily="18" charset="0"/>
              </a:rPr>
              <a:t> t</a:t>
            </a:r>
            <a:r>
              <a:rPr lang="vi-VN" sz="1900" i="1" dirty="0" smtClean="0">
                <a:solidFill>
                  <a:srgbClr val="002060"/>
                </a:solidFill>
                <a:latin typeface="Cambria" panose="02040503050406030204" pitchFamily="18" charset="0"/>
                <a:ea typeface="Cambria" panose="02040503050406030204" pitchFamily="18" charset="0"/>
              </a:rPr>
              <a:t>ỉ </a:t>
            </a:r>
            <a:r>
              <a:rPr lang="vi-VN" sz="1900" i="1" dirty="0">
                <a:solidFill>
                  <a:srgbClr val="002060"/>
                </a:solidFill>
                <a:latin typeface="Cambria" panose="02040503050406030204" pitchFamily="18" charset="0"/>
                <a:ea typeface="Cambria" panose="02040503050406030204" pitchFamily="18" charset="0"/>
              </a:rPr>
              <a:t>lệ bản đồ cho ta biết điều gì? Có mấy loại tỉ lệ bản đồ.</a:t>
            </a:r>
          </a:p>
          <a:p>
            <a:pPr algn="just"/>
            <a:r>
              <a:rPr lang="en-US" sz="1900" i="1" dirty="0" smtClean="0">
                <a:solidFill>
                  <a:srgbClr val="002060"/>
                </a:solidFill>
                <a:latin typeface="Cambria" panose="02040503050406030204" pitchFamily="18" charset="0"/>
                <a:ea typeface="Cambria" panose="02040503050406030204" pitchFamily="18" charset="0"/>
              </a:rPr>
              <a:t>2. Cho </a:t>
            </a:r>
            <a:r>
              <a:rPr lang="en-US" sz="1900" i="1" dirty="0" err="1" smtClean="0">
                <a:solidFill>
                  <a:srgbClr val="002060"/>
                </a:solidFill>
                <a:latin typeface="Cambria" panose="02040503050406030204" pitchFamily="18" charset="0"/>
                <a:ea typeface="Cambria" panose="02040503050406030204" pitchFamily="18" charset="0"/>
              </a:rPr>
              <a:t>biết</a:t>
            </a:r>
            <a:r>
              <a:rPr lang="en-US" sz="1900" i="1" dirty="0" smtClean="0">
                <a:solidFill>
                  <a:srgbClr val="002060"/>
                </a:solidFill>
                <a:latin typeface="Cambria" panose="02040503050406030204" pitchFamily="18" charset="0"/>
                <a:ea typeface="Cambria" panose="02040503050406030204" pitchFamily="18" charset="0"/>
              </a:rPr>
              <a:t> </a:t>
            </a:r>
            <a:r>
              <a:rPr lang="vi-VN" sz="1900" i="1" dirty="0" smtClean="0">
                <a:solidFill>
                  <a:srgbClr val="002060"/>
                </a:solidFill>
                <a:latin typeface="Cambria" panose="02040503050406030204" pitchFamily="18" charset="0"/>
                <a:ea typeface="Cambria" panose="02040503050406030204" pitchFamily="18" charset="0"/>
              </a:rPr>
              <a:t>Bản </a:t>
            </a:r>
            <a:r>
              <a:rPr lang="vi-VN" sz="1900" i="1" dirty="0">
                <a:solidFill>
                  <a:srgbClr val="002060"/>
                </a:solidFill>
                <a:latin typeface="Cambria" panose="02040503050406030204" pitchFamily="18" charset="0"/>
                <a:ea typeface="Cambria" panose="02040503050406030204" pitchFamily="18" charset="0"/>
              </a:rPr>
              <a:t>đồ hình 3.5 có tỉ lệ bao nhiêu? Nêu ý nghĩa của tỉ lệ đó.</a:t>
            </a: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5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61852" y="2362200"/>
            <a:ext cx="2577348" cy="4247317"/>
          </a:xfrm>
          <a:prstGeom prst="rect">
            <a:avLst/>
          </a:prstGeom>
        </p:spPr>
        <p:txBody>
          <a:bodyPr wrap="square">
            <a:spAutoFit/>
          </a:bodyPr>
          <a:lstStyle/>
          <a:p>
            <a:pPr algn="ctr"/>
            <a:r>
              <a:rPr lang="en-US" b="1" dirty="0" smtClean="0">
                <a:solidFill>
                  <a:srgbClr val="FF0000"/>
                </a:solidFill>
                <a:latin typeface="Cambria" panose="02040503050406030204" pitchFamily="18" charset="0"/>
                <a:ea typeface="Cambria" panose="02040503050406030204" pitchFamily="18" charset="0"/>
              </a:rPr>
              <a:t>* </a:t>
            </a:r>
            <a:r>
              <a:rPr lang="en-US" b="1" dirty="0" err="1" smtClean="0">
                <a:solidFill>
                  <a:srgbClr val="FF0000"/>
                </a:solidFill>
                <a:latin typeface="Cambria" panose="02040503050406030204" pitchFamily="18" charset="0"/>
                <a:ea typeface="Cambria" panose="02040503050406030204" pitchFamily="18" charset="0"/>
              </a:rPr>
              <a:t>Nhóm</a:t>
            </a:r>
            <a:r>
              <a:rPr lang="en-US" b="1" dirty="0" smtClean="0">
                <a:solidFill>
                  <a:srgbClr val="FF0000"/>
                </a:solidFill>
                <a:latin typeface="Cambria" panose="02040503050406030204" pitchFamily="18" charset="0"/>
                <a:ea typeface="Cambria" panose="02040503050406030204" pitchFamily="18" charset="0"/>
              </a:rPr>
              <a:t> </a:t>
            </a:r>
            <a:r>
              <a:rPr lang="en-US" b="1" dirty="0">
                <a:solidFill>
                  <a:srgbClr val="FF0000"/>
                </a:solidFill>
                <a:latin typeface="Cambria" panose="02040503050406030204" pitchFamily="18" charset="0"/>
                <a:ea typeface="Cambria" panose="02040503050406030204" pitchFamily="18" charset="0"/>
              </a:rPr>
              <a:t>5, 6, 7, </a:t>
            </a:r>
            <a:r>
              <a:rPr lang="en-US" b="1" dirty="0" smtClean="0">
                <a:solidFill>
                  <a:srgbClr val="FF0000"/>
                </a:solidFill>
                <a:latin typeface="Cambria" panose="02040503050406030204" pitchFamily="18" charset="0"/>
                <a:ea typeface="Cambria" panose="02040503050406030204" pitchFamily="18" charset="0"/>
              </a:rPr>
              <a:t>8:</a:t>
            </a:r>
          </a:p>
          <a:p>
            <a:pPr algn="just"/>
            <a:r>
              <a:rPr lang="en-US" b="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Dựa</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vào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thông</a:t>
            </a:r>
            <a:r>
              <a:rPr lang="en-US" i="1" dirty="0" smtClean="0">
                <a:solidFill>
                  <a:srgbClr val="FF0000"/>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tin </a:t>
            </a:r>
            <a:r>
              <a:rPr lang="en-US" i="1" dirty="0" err="1">
                <a:solidFill>
                  <a:srgbClr val="FF0000"/>
                </a:solidFill>
                <a:latin typeface="Cambria" panose="02040503050406030204" pitchFamily="18" charset="0"/>
                <a:ea typeface="Cambria" panose="02040503050406030204" pitchFamily="18" charset="0"/>
              </a:rPr>
              <a:t>trong</a:t>
            </a:r>
            <a:r>
              <a:rPr lang="en-US" i="1" dirty="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bài</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a:t>
            </a:r>
            <a:endParaRPr lang="en-US" b="1" dirty="0">
              <a:solidFill>
                <a:srgbClr val="FF0000"/>
              </a:solidFill>
              <a:latin typeface="Cambria" panose="02040503050406030204" pitchFamily="18" charset="0"/>
              <a:ea typeface="Cambria" panose="02040503050406030204" pitchFamily="18" charset="0"/>
            </a:endParaRPr>
          </a:p>
          <a:p>
            <a:pPr algn="just"/>
            <a:r>
              <a:rPr lang="en-US" i="1" dirty="0" smtClean="0">
                <a:solidFill>
                  <a:srgbClr val="002060"/>
                </a:solidFill>
                <a:latin typeface="Cambria" panose="02040503050406030204" pitchFamily="18" charset="0"/>
                <a:ea typeface="Cambria" panose="02040503050406030204" pitchFamily="18" charset="0"/>
              </a:rPr>
              <a:t>1. </a:t>
            </a:r>
            <a:r>
              <a:rPr lang="vi-VN" i="1" dirty="0">
                <a:solidFill>
                  <a:srgbClr val="002060"/>
                </a:solidFill>
                <a:latin typeface="Cambria" panose="02040503050406030204" pitchFamily="18" charset="0"/>
                <a:ea typeface="Cambria" panose="02040503050406030204" pitchFamily="18" charset="0"/>
              </a:rPr>
              <a:t>Nêu các bước tính khoảng cách thực tế giữa 2 địa điểm trên bản đồ theo tỉ lệ bản đồ.</a:t>
            </a:r>
          </a:p>
          <a:p>
            <a:pPr algn="just"/>
            <a:r>
              <a:rPr lang="en-US" i="1" dirty="0" smtClean="0">
                <a:solidFill>
                  <a:srgbClr val="002060"/>
                </a:solidFill>
                <a:latin typeface="Cambria" panose="02040503050406030204" pitchFamily="18" charset="0"/>
                <a:ea typeface="Cambria" panose="02040503050406030204" pitchFamily="18" charset="0"/>
              </a:rPr>
              <a:t>2. </a:t>
            </a:r>
            <a:r>
              <a:rPr lang="vi-VN" i="1" dirty="0" smtClean="0">
                <a:solidFill>
                  <a:srgbClr val="002060"/>
                </a:solidFill>
                <a:latin typeface="Cambria" panose="02040503050406030204" pitchFamily="18" charset="0"/>
                <a:ea typeface="Cambria" panose="02040503050406030204" pitchFamily="18" charset="0"/>
              </a:rPr>
              <a:t>Khoảng </a:t>
            </a:r>
            <a:r>
              <a:rPr lang="vi-VN" i="1" dirty="0">
                <a:solidFill>
                  <a:srgbClr val="002060"/>
                </a:solidFill>
                <a:latin typeface="Cambria" panose="02040503050406030204" pitchFamily="18" charset="0"/>
                <a:ea typeface="Cambria" panose="02040503050406030204" pitchFamily="18" charset="0"/>
              </a:rPr>
              <a:t>cách trên bản đồ từ đền đền Ngọc Sơn đến Tháp Rùa là 3cm, vậy khoảng cách ngoài thực địa từ đền Ngọc Sơn đến Tháp Rùa là bao nhiêu? Biết bản đồ có tỉ lệ 1:10000.</a:t>
            </a: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p:nvPr/>
        </p:nvPicPr>
        <p:blipFill>
          <a:blip r:embed="rId6">
            <a:extLst>
              <a:ext uri="{28A0092B-C50C-407E-A947-70E740481C1C}">
                <a14:useLocalDpi xmlns:a14="http://schemas.microsoft.com/office/drawing/2010/main" val="0"/>
              </a:ext>
            </a:extLst>
          </a:blip>
          <a:srcRect/>
          <a:stretch>
            <a:fillRect/>
          </a:stretch>
        </p:blipFill>
        <p:spPr bwMode="auto">
          <a:xfrm>
            <a:off x="3019459" y="3278445"/>
            <a:ext cx="2924141" cy="3198555"/>
          </a:xfrm>
          <a:prstGeom prst="rect">
            <a:avLst/>
          </a:prstGeom>
          <a:noFill/>
          <a:ln>
            <a:solidFill>
              <a:srgbClr val="0D30DD"/>
            </a:solidFill>
          </a:ln>
        </p:spPr>
      </p:pic>
    </p:spTree>
    <p:extLst>
      <p:ext uri="{BB962C8B-B14F-4D97-AF65-F5344CB8AC3E}">
        <p14:creationId xmlns:p14="http://schemas.microsoft.com/office/powerpoint/2010/main" val="3182186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randombar(horizontal)">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randombar(horizontal)">
                                      <p:cBhvr>
                                        <p:cTn id="28" dur="500"/>
                                        <p:tgtEl>
                                          <p:spTgt spid="13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randombar(horizontal)">
                                      <p:cBhvr>
                                        <p:cTn id="33" dur="500"/>
                                        <p:tgtEl>
                                          <p:spTgt spid="13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randombar(horizontal)">
                                      <p:cBhvr>
                                        <p:cTn id="36" dur="500"/>
                                        <p:tgtEl>
                                          <p:spTgt spid="12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randombar(horizontal)">
                                      <p:cBhvr>
                                        <p:cTn id="39"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1398</Words>
  <Application>Microsoft Office PowerPoint</Application>
  <PresentationFormat>On-screen Show (4:3)</PresentationFormat>
  <Paragraphs>170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TÌM ĐƯỜNG ĐI TRÊN BẢN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6</cp:revision>
  <dcterms:created xsi:type="dcterms:W3CDTF">2021-08-09T13:43:31Z</dcterms:created>
  <dcterms:modified xsi:type="dcterms:W3CDTF">2021-08-09T14:36:01Z</dcterms:modified>
</cp:coreProperties>
</file>