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93" r:id="rId2"/>
    <p:sldId id="257" r:id="rId3"/>
    <p:sldId id="260" r:id="rId4"/>
    <p:sldId id="262" r:id="rId5"/>
    <p:sldId id="299" r:id="rId6"/>
    <p:sldId id="301" r:id="rId7"/>
    <p:sldId id="302" r:id="rId8"/>
    <p:sldId id="300" r:id="rId9"/>
    <p:sldId id="305" r:id="rId10"/>
    <p:sldId id="297" r:id="rId11"/>
    <p:sldId id="287" r:id="rId12"/>
    <p:sldId id="303" r:id="rId13"/>
    <p:sldId id="30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D30DD"/>
    <a:srgbClr val="BCFC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6" autoAdjust="0"/>
    <p:restoredTop sz="94680" autoAdjust="0"/>
  </p:normalViewPr>
  <p:slideViewPr>
    <p:cSldViewPr>
      <p:cViewPr>
        <p:scale>
          <a:sx n="60" d="100"/>
          <a:sy n="60" d="100"/>
        </p:scale>
        <p:origin x="-115" y="-25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565303-A682-4BD2-B93D-B6DB7F2BC802}" type="datetimeFigureOut">
              <a:rPr lang="en-US" smtClean="0"/>
              <a:t>8/9/2021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328319-1D47-4DB5-A083-897E335DAC7C}" type="slidenum">
              <a:rPr lang="en-US" smtClean="0"/>
              <a:t>‹#›</a:t>
            </a:fld>
            <a:endParaRPr lang="en-US"/>
          </a:p>
        </p:txBody>
      </p:sp>
    </p:spTree>
    <p:extLst>
      <p:ext uri="{BB962C8B-B14F-4D97-AF65-F5344CB8AC3E}">
        <p14:creationId xmlns:p14="http://schemas.microsoft.com/office/powerpoint/2010/main" val="4193212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007371-8868-4589-AC6F-FE52F7107922}" type="slidenum">
              <a:rPr lang="en-US" smtClean="0"/>
              <a:t>2</a:t>
            </a:fld>
            <a:endParaRPr lang="en-US"/>
          </a:p>
        </p:txBody>
      </p:sp>
    </p:spTree>
    <p:extLst>
      <p:ext uri="{BB962C8B-B14F-4D97-AF65-F5344CB8AC3E}">
        <p14:creationId xmlns:p14="http://schemas.microsoft.com/office/powerpoint/2010/main" val="2863365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933789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242668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904590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936085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03B6E6-C6E9-40D9-BFB7-0124447475D5}" type="datetimeFigureOut">
              <a:rPr lang="en-US" smtClean="0"/>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444094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03B6E6-C6E9-40D9-BFB7-0124447475D5}" type="datetimeFigureOut">
              <a:rPr lang="en-US" smtClean="0"/>
              <a:t>8/9/2021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77284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03B6E6-C6E9-40D9-BFB7-0124447475D5}" type="datetimeFigureOut">
              <a:rPr lang="en-US" smtClean="0"/>
              <a:t>8/9/2021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738453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03B6E6-C6E9-40D9-BFB7-0124447475D5}" type="datetimeFigureOut">
              <a:rPr lang="en-US" smtClean="0"/>
              <a:t>8/9/2021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692569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03B6E6-C6E9-40D9-BFB7-0124447475D5}" type="datetimeFigureOut">
              <a:rPr lang="en-US" smtClean="0"/>
              <a:t>8/9/2021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831674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t>8/9/2021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99326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t>8/9/2021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81172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03B6E6-C6E9-40D9-BFB7-0124447475D5}" type="datetimeFigureOut">
              <a:rPr lang="en-US" smtClean="0"/>
              <a:t>8/9/2021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C3C07-856A-4BE8-83AF-F12F03AE5FF0}" type="slidenum">
              <a:rPr lang="en-US" smtClean="0"/>
              <a:t>‹#›</a:t>
            </a:fld>
            <a:endParaRPr lang="en-US"/>
          </a:p>
        </p:txBody>
      </p:sp>
    </p:spTree>
    <p:extLst>
      <p:ext uri="{BB962C8B-B14F-4D97-AF65-F5344CB8AC3E}">
        <p14:creationId xmlns:p14="http://schemas.microsoft.com/office/powerpoint/2010/main" val="772041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10" Type="http://schemas.microsoft.com/office/2007/relationships/hdphoto" Target="../media/hdphoto1.wdp"/><Relationship Id="rId4" Type="http://schemas.openxmlformats.org/officeDocument/2006/relationships/image" Target="../media/image13.jpeg"/><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4" Type="http://schemas.openxmlformats.org/officeDocument/2006/relationships/image" Target="../media/image13.jpeg"/><Relationship Id="rId9" Type="http://schemas.openxmlformats.org/officeDocument/2006/relationships/image" Target="../media/image20.jpeg"/></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4" Type="http://schemas.openxmlformats.org/officeDocument/2006/relationships/image" Target="../media/image13.jpeg"/><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4" Type="http://schemas.openxmlformats.org/officeDocument/2006/relationships/image" Target="../media/image13.jpeg"/><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4" Type="http://schemas.openxmlformats.org/officeDocument/2006/relationships/image" Target="../media/image13.jpeg"/><Relationship Id="rId9"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4" Type="http://schemas.openxmlformats.org/officeDocument/2006/relationships/image" Target="../media/image13.jpeg"/><Relationship Id="rId9"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10" Type="http://schemas.openxmlformats.org/officeDocument/2006/relationships/image" Target="../media/image18.png"/><Relationship Id="rId4" Type="http://schemas.openxmlformats.org/officeDocument/2006/relationships/image" Target="../media/image13.jpe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ttp://rs826.pbsrc.com/albums/zz186/willisnowell/Gifs/question_marks_bubbling_md_clr.gif~c20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200" y="307822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hdwallnpics.com/wp-content/gallery/thinking-cartoon-images/cartoon-boy-thinking-white-bubble-vector-illustration-31797939.jpg"/>
          <p:cNvPicPr>
            <a:picLocks noChangeAspect="1" noChangeArrowheads="1"/>
          </p:cNvPicPr>
          <p:nvPr/>
        </p:nvPicPr>
        <p:blipFill rotWithShape="1">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29998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http://thumbs.dreamstime.com/z/%E6%9C%89%E7%99%BD%E8%89%B2%E6%B3%A1%E5%BD%B1%E7%9A%84thinking%E6%95%99%E6%8E%88-36777654.jpg"/>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399506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ular Callout 6"/>
          <p:cNvSpPr/>
          <p:nvPr/>
        </p:nvSpPr>
        <p:spPr>
          <a:xfrm>
            <a:off x="4343400" y="868420"/>
            <a:ext cx="4474760" cy="1858833"/>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8" name="Picture 12" descr="http://previews.123rf.com/images/mistac/mistac1207/mistac120700017/14524015-A-cartoon-boy-with-a-good-idea-Stock-Vector-thinking.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30531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Cloud Callout 8"/>
          <p:cNvSpPr/>
          <p:nvPr/>
        </p:nvSpPr>
        <p:spPr>
          <a:xfrm>
            <a:off x="315034" y="792221"/>
            <a:ext cx="3875966" cy="2133600"/>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0" name="Rectangle 9"/>
          <p:cNvSpPr/>
          <p:nvPr/>
        </p:nvSpPr>
        <p:spPr>
          <a:xfrm>
            <a:off x="609600" y="1111984"/>
            <a:ext cx="3124200" cy="1446550"/>
          </a:xfrm>
          <a:prstGeom prst="rect">
            <a:avLst/>
          </a:prstGeom>
        </p:spPr>
        <p:txBody>
          <a:bodyPr wrap="square">
            <a:spAutoFit/>
          </a:bodyPr>
          <a:lstStyle/>
          <a:p>
            <a:pPr algn="ctr"/>
            <a:r>
              <a:rPr lang="en-US" sz="2200" i="1" dirty="0" err="1" smtClean="0">
                <a:solidFill>
                  <a:srgbClr val="FF0000"/>
                </a:solidFill>
                <a:latin typeface="Cambria" panose="02040503050406030204" pitchFamily="18" charset="0"/>
                <a:ea typeface="Cambria" panose="02040503050406030204" pitchFamily="18" charset="0"/>
              </a:rPr>
              <a:t>Em</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hãy</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nhắc</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lại</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các</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kiến</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thức</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mà</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em</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đã</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học</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về</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phần</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Địa</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lí</a:t>
            </a:r>
            <a:r>
              <a:rPr lang="en-US" sz="2200" i="1" dirty="0" smtClean="0">
                <a:solidFill>
                  <a:srgbClr val="FF0000"/>
                </a:solidFill>
                <a:latin typeface="Cambria" panose="02040503050406030204" pitchFamily="18" charset="0"/>
                <a:ea typeface="Cambria" panose="02040503050406030204" pitchFamily="18" charset="0"/>
              </a:rPr>
              <a:t> ở </a:t>
            </a:r>
            <a:r>
              <a:rPr lang="en-US" sz="2200" i="1" dirty="0" err="1" smtClean="0">
                <a:solidFill>
                  <a:srgbClr val="FF0000"/>
                </a:solidFill>
                <a:latin typeface="Cambria" panose="02040503050406030204" pitchFamily="18" charset="0"/>
                <a:ea typeface="Cambria" panose="02040503050406030204" pitchFamily="18" charset="0"/>
              </a:rPr>
              <a:t>môn</a:t>
            </a:r>
            <a:r>
              <a:rPr lang="en-US" sz="2200" i="1" dirty="0" smtClean="0">
                <a:solidFill>
                  <a:srgbClr val="FF0000"/>
                </a:solidFill>
                <a:latin typeface="Cambria" panose="02040503050406030204" pitchFamily="18" charset="0"/>
                <a:ea typeface="Cambria" panose="02040503050406030204" pitchFamily="18" charset="0"/>
              </a:rPr>
              <a:t> </a:t>
            </a:r>
            <a:endParaRPr lang="en-US" sz="2200" i="1" dirty="0" smtClean="0">
              <a:solidFill>
                <a:srgbClr val="FF0000"/>
              </a:solidFill>
              <a:latin typeface="Cambria" panose="02040503050406030204" pitchFamily="18" charset="0"/>
              <a:ea typeface="Cambria" panose="02040503050406030204" pitchFamily="18" charset="0"/>
            </a:endParaRPr>
          </a:p>
          <a:p>
            <a:pPr algn="ctr"/>
            <a:r>
              <a:rPr lang="en-US" sz="2200" i="1" dirty="0" err="1" smtClean="0">
                <a:solidFill>
                  <a:srgbClr val="FF0000"/>
                </a:solidFill>
                <a:latin typeface="Cambria" panose="02040503050406030204" pitchFamily="18" charset="0"/>
                <a:ea typeface="Cambria" panose="02040503050406030204" pitchFamily="18" charset="0"/>
              </a:rPr>
              <a:t>Lịch</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sử</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và</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Địa</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lí</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lớp</a:t>
            </a:r>
            <a:r>
              <a:rPr lang="en-US" sz="2200" i="1" dirty="0" smtClean="0">
                <a:solidFill>
                  <a:srgbClr val="FF0000"/>
                </a:solidFill>
                <a:latin typeface="Cambria" panose="02040503050406030204" pitchFamily="18" charset="0"/>
                <a:ea typeface="Cambria" panose="02040503050406030204" pitchFamily="18" charset="0"/>
              </a:rPr>
              <a:t> 5. </a:t>
            </a:r>
            <a:endParaRPr lang="en-US" sz="2200" dirty="0">
              <a:solidFill>
                <a:srgbClr val="FF0000"/>
              </a:solidFill>
              <a:latin typeface="Cambria" panose="02040503050406030204" pitchFamily="18" charset="0"/>
              <a:ea typeface="Cambria" panose="02040503050406030204" pitchFamily="18" charset="0"/>
            </a:endParaRPr>
          </a:p>
        </p:txBody>
      </p:sp>
      <p:sp>
        <p:nvSpPr>
          <p:cNvPr id="11" name="Rectangle 10"/>
          <p:cNvSpPr/>
          <p:nvPr/>
        </p:nvSpPr>
        <p:spPr>
          <a:xfrm>
            <a:off x="4423178" y="1143000"/>
            <a:ext cx="4416022" cy="1323439"/>
          </a:xfrm>
          <a:prstGeom prst="rect">
            <a:avLst/>
          </a:prstGeom>
        </p:spPr>
        <p:txBody>
          <a:bodyPr wrap="square">
            <a:spAutoFit/>
          </a:bodyPr>
          <a:lstStyle/>
          <a:p>
            <a:pPr algn="just"/>
            <a:r>
              <a:rPr lang="en-US" sz="2000" dirty="0" smtClean="0">
                <a:latin typeface="Cambria" panose="02040503050406030204" pitchFamily="18" charset="0"/>
                <a:ea typeface="Cambria" panose="02040503050406030204" pitchFamily="18" charset="0"/>
              </a:rPr>
              <a:t>- </a:t>
            </a:r>
            <a:r>
              <a:rPr lang="en-US" sz="2000" dirty="0" err="1" smtClean="0">
                <a:latin typeface="Cambria" panose="02040503050406030204" pitchFamily="18" charset="0"/>
                <a:ea typeface="Cambria" panose="02040503050406030204" pitchFamily="18" charset="0"/>
              </a:rPr>
              <a:t>Địa</a:t>
            </a:r>
            <a:r>
              <a:rPr lang="en-US" sz="2000" dirty="0" smtClean="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lí</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thế</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giới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các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châu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lục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châu</a:t>
            </a:r>
            <a:r>
              <a:rPr lang="en-US" sz="2000" dirty="0">
                <a:latin typeface="Cambria" panose="02040503050406030204" pitchFamily="18" charset="0"/>
                <a:ea typeface="Cambria" panose="02040503050406030204" pitchFamily="18" charset="0"/>
              </a:rPr>
              <a:t> Á, </a:t>
            </a:r>
            <a:r>
              <a:rPr lang="en-US" sz="2000" dirty="0" err="1">
                <a:latin typeface="Cambria" panose="02040503050406030204" pitchFamily="18" charset="0"/>
                <a:ea typeface="Cambria" panose="02040503050406030204" pitchFamily="18" charset="0"/>
              </a:rPr>
              <a:t>châu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Âu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châu</a:t>
            </a:r>
            <a:r>
              <a:rPr lang="en-US" sz="2000" dirty="0">
                <a:latin typeface="Cambria" panose="02040503050406030204" pitchFamily="18" charset="0"/>
                <a:ea typeface="Cambria" panose="02040503050406030204" pitchFamily="18" charset="0"/>
              </a:rPr>
              <a:t> Phi, </a:t>
            </a:r>
            <a:r>
              <a:rPr lang="en-US" sz="2000" dirty="0" err="1">
                <a:latin typeface="Cambria" panose="02040503050406030204" pitchFamily="18" charset="0"/>
                <a:ea typeface="Cambria" panose="02040503050406030204" pitchFamily="18" charset="0"/>
              </a:rPr>
              <a:t>châu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Mỹ</a:t>
            </a:r>
            <a:r>
              <a:rPr lang="en-US" sz="2000" dirty="0" smtClean="0">
                <a:latin typeface="Cambria" panose="02040503050406030204" pitchFamily="18" charset="0"/>
                <a:ea typeface="Cambria" panose="02040503050406030204" pitchFamily="18" charset="0"/>
              </a:rPr>
              <a:t>…</a:t>
            </a:r>
          </a:p>
          <a:p>
            <a:pPr algn="just"/>
            <a:r>
              <a:rPr lang="en-US" sz="2000" dirty="0" smtClean="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Địa lí Việt Nam: địa hình, khí hậu, đất đai, dân số, các hoạt động kinh tế…</a:t>
            </a:r>
            <a:endParaRPr lang="en-US" sz="2000" dirty="0">
              <a:latin typeface="Cambria" panose="02040503050406030204" pitchFamily="18" charset="0"/>
              <a:ea typeface="Cambria" panose="02040503050406030204" pitchFamily="18" charset="0"/>
            </a:endParaRPr>
          </a:p>
        </p:txBody>
      </p:sp>
      <p:pic>
        <p:nvPicPr>
          <p:cNvPr id="1026" name="Picture 2" descr="Bài 17. Châu Á - Sách Giáo Khoa Lịch sử và Địa lí 5 - Sách Lớp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95600" y="2925822"/>
            <a:ext cx="3048000" cy="3740972"/>
          </a:xfrm>
          <a:prstGeom prst="rect">
            <a:avLst/>
          </a:prstGeom>
          <a:solidFill>
            <a:srgbClr val="00FF00"/>
          </a:solidFill>
          <a:ln>
            <a:solidFill>
              <a:srgbClr val="0D30DD"/>
            </a:solidFill>
          </a:ln>
          <a:extLst/>
        </p:spPr>
      </p:pic>
    </p:spTree>
    <p:extLst>
      <p:ext uri="{BB962C8B-B14F-4D97-AF65-F5344CB8AC3E}">
        <p14:creationId xmlns:p14="http://schemas.microsoft.com/office/powerpoint/2010/main" val="148375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barn(inVertical)">
                                      <p:cBhvr>
                                        <p:cTn id="23" dur="500"/>
                                        <p:tgtEl>
                                          <p:spTgt spid="10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8"/>
                                        </p:tgtEl>
                                        <p:attrNameLst>
                                          <p:attrName>r</p:attrName>
                                        </p:attrNameLst>
                                      </p:cBhvr>
                                    </p:animRot>
                                    <p:animRot by="-240000">
                                      <p:cBhvr>
                                        <p:cTn id="34" dur="200" fill="hold">
                                          <p:stCondLst>
                                            <p:cond delay="200"/>
                                          </p:stCondLst>
                                        </p:cTn>
                                        <p:tgtEl>
                                          <p:spTgt spid="8"/>
                                        </p:tgtEl>
                                        <p:attrNameLst>
                                          <p:attrName>r</p:attrName>
                                        </p:attrNameLst>
                                      </p:cBhvr>
                                    </p:animRot>
                                    <p:animRot by="240000">
                                      <p:cBhvr>
                                        <p:cTn id="35" dur="200" fill="hold">
                                          <p:stCondLst>
                                            <p:cond delay="400"/>
                                          </p:stCondLst>
                                        </p:cTn>
                                        <p:tgtEl>
                                          <p:spTgt spid="8"/>
                                        </p:tgtEl>
                                        <p:attrNameLst>
                                          <p:attrName>r</p:attrName>
                                        </p:attrNameLst>
                                      </p:cBhvr>
                                    </p:animRot>
                                    <p:animRot by="-240000">
                                      <p:cBhvr>
                                        <p:cTn id="36" dur="200" fill="hold">
                                          <p:stCondLst>
                                            <p:cond delay="600"/>
                                          </p:stCondLst>
                                        </p:cTn>
                                        <p:tgtEl>
                                          <p:spTgt spid="8"/>
                                        </p:tgtEl>
                                        <p:attrNameLst>
                                          <p:attrName>r</p:attrName>
                                        </p:attrNameLst>
                                      </p:cBhvr>
                                    </p:animRot>
                                    <p:animRot by="120000">
                                      <p:cBhvr>
                                        <p:cTn id="37" dur="200" fill="hold">
                                          <p:stCondLst>
                                            <p:cond delay="800"/>
                                          </p:stCondLst>
                                        </p:cTn>
                                        <p:tgtEl>
                                          <p:spTgt spid="8"/>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randombar(horizontal)">
                                      <p:cBhvr>
                                        <p:cTn id="42" dur="500"/>
                                        <p:tgtEl>
                                          <p:spTgt spid="7"/>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randombar(horizontal)">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50" dur="500"/>
                                        <p:tgtEl>
                                          <p:spTgt spid="11">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55"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III</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858833"/>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09600" y="1598474"/>
            <a:ext cx="3352800" cy="1754326"/>
          </a:xfrm>
          <a:prstGeom prst="rect">
            <a:avLst/>
          </a:prstGeom>
        </p:spPr>
        <p:txBody>
          <a:bodyPr wrap="square">
            <a:spAutoFit/>
          </a:bodyPr>
          <a:lstStyle/>
          <a:p>
            <a:pPr algn="ctr"/>
            <a:r>
              <a:rPr lang="en-US" i="1" dirty="0" err="1" smtClean="0">
                <a:solidFill>
                  <a:srgbClr val="FF0000"/>
                </a:solidFill>
                <a:latin typeface="Cambria" panose="02040503050406030204" pitchFamily="18" charset="0"/>
                <a:ea typeface="Cambria" panose="02040503050406030204" pitchFamily="18" charset="0"/>
              </a:rPr>
              <a:t>Quan</a:t>
            </a:r>
            <a:r>
              <a:rPr lang="en-US" i="1" dirty="0" smtClean="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sát</a:t>
            </a:r>
            <a:r>
              <a:rPr lang="en-US" i="1" dirty="0" smtClean="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bản</a:t>
            </a:r>
            <a:r>
              <a:rPr lang="en-US" i="1" dirty="0" smtClean="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đồ</a:t>
            </a:r>
            <a:r>
              <a:rPr lang="en-US" i="1" dirty="0" smtClean="0">
                <a:solidFill>
                  <a:srgbClr val="FF0000"/>
                </a:solidFill>
                <a:latin typeface="Cambria" panose="02040503050406030204" pitchFamily="18" charset="0"/>
                <a:ea typeface="Cambria" panose="02040503050406030204" pitchFamily="18" charset="0"/>
              </a:rPr>
              <a:t> - </a:t>
            </a:r>
            <a:r>
              <a:rPr lang="en-US" i="1" dirty="0" err="1" smtClean="0">
                <a:solidFill>
                  <a:srgbClr val="FF0000"/>
                </a:solidFill>
                <a:latin typeface="Cambria" panose="02040503050406030204" pitchFamily="18" charset="0"/>
                <a:ea typeface="Cambria" panose="02040503050406030204" pitchFamily="18" charset="0"/>
              </a:rPr>
              <a:t>biểu</a:t>
            </a:r>
            <a:r>
              <a:rPr lang="en-US" i="1" dirty="0" smtClean="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đồ</a:t>
            </a:r>
            <a:r>
              <a:rPr lang="en-US" i="1" dirty="0" smtClean="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sau</a:t>
            </a:r>
            <a:r>
              <a:rPr lang="en-US" i="1" dirty="0" smtClean="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và</a:t>
            </a:r>
            <a:r>
              <a:rPr lang="en-US" i="1" dirty="0" smtClean="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thông</a:t>
            </a:r>
            <a:r>
              <a:rPr lang="en-US" i="1" dirty="0" smtClean="0">
                <a:solidFill>
                  <a:srgbClr val="FF0000"/>
                </a:solidFill>
                <a:latin typeface="Cambria" panose="02040503050406030204" pitchFamily="18" charset="0"/>
                <a:ea typeface="Cambria" panose="02040503050406030204" pitchFamily="18" charset="0"/>
              </a:rPr>
              <a:t> tin </a:t>
            </a:r>
            <a:r>
              <a:rPr lang="en-US" i="1" dirty="0" err="1" smtClean="0">
                <a:solidFill>
                  <a:srgbClr val="FF0000"/>
                </a:solidFill>
                <a:latin typeface="Cambria" panose="02040503050406030204" pitchFamily="18" charset="0"/>
                <a:ea typeface="Cambria" panose="02040503050406030204" pitchFamily="18" charset="0"/>
              </a:rPr>
              <a:t>trong</a:t>
            </a:r>
            <a:r>
              <a:rPr lang="en-US" i="1" dirty="0" smtClean="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bài</a:t>
            </a:r>
            <a:r>
              <a:rPr lang="en-US" i="1" dirty="0" smtClean="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em</a:t>
            </a:r>
            <a:r>
              <a:rPr lang="en-US" i="1" dirty="0" smtClean="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hãy</a:t>
            </a:r>
            <a:r>
              <a:rPr lang="en-US" i="1" dirty="0" smtClean="0">
                <a:solidFill>
                  <a:srgbClr val="FF0000"/>
                </a:solidFill>
                <a:latin typeface="Cambria" panose="02040503050406030204" pitchFamily="18" charset="0"/>
                <a:ea typeface="Cambria" panose="02040503050406030204" pitchFamily="18" charset="0"/>
              </a:rPr>
              <a:t> </a:t>
            </a:r>
            <a:r>
              <a:rPr lang="en-US" i="1" dirty="0" smtClean="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cho</a:t>
            </a:r>
            <a:r>
              <a:rPr lang="en-US" i="1" dirty="0" smtClean="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biết</a:t>
            </a:r>
            <a:r>
              <a:rPr lang="en-US" i="1" dirty="0" smtClean="0">
                <a:solidFill>
                  <a:srgbClr val="FF0000"/>
                </a:solidFill>
                <a:latin typeface="Cambria" panose="02040503050406030204" pitchFamily="18" charset="0"/>
                <a:ea typeface="Cambria" panose="02040503050406030204" pitchFamily="18" charset="0"/>
              </a:rPr>
              <a:t> t</a:t>
            </a:r>
            <a:r>
              <a:rPr lang="vi-VN" i="1" dirty="0" smtClean="0">
                <a:solidFill>
                  <a:srgbClr val="FF0000"/>
                </a:solidFill>
                <a:latin typeface="Cambria" panose="02040503050406030204" pitchFamily="18" charset="0"/>
                <a:ea typeface="Cambria" panose="02040503050406030204" pitchFamily="18" charset="0"/>
              </a:rPr>
              <a:t>rong </a:t>
            </a:r>
            <a:r>
              <a:rPr lang="vi-VN" i="1" dirty="0">
                <a:solidFill>
                  <a:srgbClr val="FF0000"/>
                </a:solidFill>
                <a:latin typeface="Cambria" panose="02040503050406030204" pitchFamily="18" charset="0"/>
                <a:ea typeface="Cambria" panose="02040503050406030204" pitchFamily="18" charset="0"/>
              </a:rPr>
              <a:t>cuốn sách này, các em sẽ tìm hiểu kiến thức và rèn luyện những kĩ năng gì?</a:t>
            </a:r>
          </a:p>
          <a:p>
            <a:pPr algn="ctr"/>
            <a:r>
              <a:rPr lang="en-US" i="1" dirty="0" smtClean="0">
                <a:solidFill>
                  <a:srgbClr val="FF0000"/>
                </a:solidFill>
                <a:latin typeface="Cambria" panose="02040503050406030204" pitchFamily="18" charset="0"/>
                <a:ea typeface="Cambria" panose="02040503050406030204" pitchFamily="18" charset="0"/>
              </a:rPr>
              <a:t> </a:t>
            </a:r>
            <a:endParaRPr lang="en-US"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43400" y="1277541"/>
            <a:ext cx="4474760" cy="1846659"/>
          </a:xfrm>
          <a:prstGeom prst="rect">
            <a:avLst/>
          </a:prstGeom>
        </p:spPr>
        <p:txBody>
          <a:bodyPr wrap="square">
            <a:spAutoFit/>
          </a:bodyPr>
          <a:lstStyle/>
          <a:p>
            <a:pPr algn="just"/>
            <a:r>
              <a:rPr lang="en-US" sz="1900" dirty="0" smtClean="0">
                <a:latin typeface="Cambria" panose="02040503050406030204" pitchFamily="18" charset="0"/>
                <a:ea typeface="Cambria" panose="02040503050406030204" pitchFamily="18" charset="0"/>
              </a:rPr>
              <a:t>- S</a:t>
            </a:r>
            <a:r>
              <a:rPr lang="vi-VN" sz="1900" dirty="0" smtClean="0">
                <a:latin typeface="Cambria" panose="02040503050406030204" pitchFamily="18" charset="0"/>
                <a:ea typeface="Cambria" panose="02040503050406030204" pitchFamily="18" charset="0"/>
              </a:rPr>
              <a:t>ử </a:t>
            </a:r>
            <a:r>
              <a:rPr lang="vi-VN" sz="1900" dirty="0">
                <a:latin typeface="Cambria" panose="02040503050406030204" pitchFamily="18" charset="0"/>
                <a:ea typeface="Cambria" panose="02040503050406030204" pitchFamily="18" charset="0"/>
              </a:rPr>
              <a:t>dụng các tư liệu và công cụ địa lí như bản đồ, biểu đồ, số liệu, sơ đồ, tranh ảnh, mô </a:t>
            </a:r>
            <a:r>
              <a:rPr lang="vi-VN" sz="1900" dirty="0" smtClean="0">
                <a:latin typeface="Cambria" panose="02040503050406030204" pitchFamily="18" charset="0"/>
                <a:ea typeface="Cambria" panose="02040503050406030204" pitchFamily="18" charset="0"/>
              </a:rPr>
              <a:t>hình</a:t>
            </a:r>
            <a:r>
              <a:rPr lang="en-US" sz="1900" dirty="0">
                <a:latin typeface="Cambria" panose="02040503050406030204" pitchFamily="18" charset="0"/>
                <a:ea typeface="Cambria" panose="02040503050406030204" pitchFamily="18" charset="0"/>
              </a:rPr>
              <a:t>.</a:t>
            </a:r>
            <a:endParaRPr lang="en-US" sz="1900" dirty="0" smtClean="0">
              <a:latin typeface="Cambria" panose="02040503050406030204" pitchFamily="18" charset="0"/>
              <a:ea typeface="Cambria" panose="02040503050406030204" pitchFamily="18" charset="0"/>
            </a:endParaRPr>
          </a:p>
          <a:p>
            <a:pPr algn="just"/>
            <a:r>
              <a:rPr lang="en-US" sz="1900" dirty="0" smtClean="0">
                <a:latin typeface="Cambria" panose="02040503050406030204" pitchFamily="18" charset="0"/>
                <a:ea typeface="Cambria" panose="02040503050406030204" pitchFamily="18" charset="0"/>
              </a:rPr>
              <a:t>- Đ</a:t>
            </a:r>
            <a:r>
              <a:rPr lang="vi-VN" sz="1900" dirty="0" smtClean="0">
                <a:latin typeface="Cambria" panose="02040503050406030204" pitchFamily="18" charset="0"/>
                <a:ea typeface="Cambria" panose="02040503050406030204" pitchFamily="18" charset="0"/>
              </a:rPr>
              <a:t>ược </a:t>
            </a:r>
            <a:r>
              <a:rPr lang="vi-VN" sz="1900" dirty="0">
                <a:latin typeface="Cambria" panose="02040503050406030204" pitchFamily="18" charset="0"/>
                <a:ea typeface="Cambria" panose="02040503050406030204" pitchFamily="18" charset="0"/>
              </a:rPr>
              <a:t>rèn luyện kĩ năng tự sưu tầm và lưu trữ tư liệu địa lí theo chủ đề học tập, theo mục đích của riêng mình.</a:t>
            </a: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Tầm quan trọng của việc nắm các khái niệm và kĩ năng địa lí</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endPar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a:p>
            <a:pPr algn="ctr" fontAlgn="auto">
              <a:spcBef>
                <a:spcPts val="0"/>
              </a:spcBef>
              <a:spcAft>
                <a:spcPts val="0"/>
              </a:spcAft>
              <a:defRPr/>
            </a:pPr>
            <a:r>
              <a:rPr lang="en-US" sz="24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MỞ ĐẦU</a:t>
            </a:r>
            <a:endPar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pic>
        <p:nvPicPr>
          <p:cNvPr id="26" name="Picture 25"/>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503373" y="3733799"/>
            <a:ext cx="4077406" cy="2829139"/>
          </a:xfrm>
          <a:prstGeom prst="rect">
            <a:avLst/>
          </a:prstGeom>
          <a:noFill/>
          <a:ln>
            <a:solidFill>
              <a:srgbClr val="0D30DD"/>
            </a:solidFill>
          </a:ln>
        </p:spPr>
      </p:pic>
    </p:spTree>
    <p:extLst>
      <p:ext uri="{BB962C8B-B14F-4D97-AF65-F5344CB8AC3E}">
        <p14:creationId xmlns:p14="http://schemas.microsoft.com/office/powerpoint/2010/main" val="19534419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pic>
        <p:nvPicPr>
          <p:cNvPr id="1034"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609600" y="1642914"/>
            <a:ext cx="6629399" cy="3014764"/>
          </a:xfrm>
          <a:prstGeom prst="wedgeRoundRectCallout">
            <a:avLst>
              <a:gd name="adj1" fmla="val 47524"/>
              <a:gd name="adj2" fmla="val 84384"/>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7" name="Rectangle 16"/>
          <p:cNvSpPr/>
          <p:nvPr/>
        </p:nvSpPr>
        <p:spPr>
          <a:xfrm>
            <a:off x="762000" y="1752600"/>
            <a:ext cx="6248399" cy="2677656"/>
          </a:xfrm>
          <a:prstGeom prst="rect">
            <a:avLst/>
          </a:prstGeom>
        </p:spPr>
        <p:txBody>
          <a:bodyPr wrap="square">
            <a:spAutoFit/>
          </a:bodyPr>
          <a:lstStyle/>
          <a:p>
            <a:pPr algn="just"/>
            <a:r>
              <a:rPr lang="en-US" sz="2200" dirty="0" smtClean="0">
                <a:latin typeface="Cambria" panose="02040503050406030204" pitchFamily="18" charset="0"/>
                <a:ea typeface="Cambria" panose="02040503050406030204" pitchFamily="18" charset="0"/>
              </a:rPr>
              <a:t> </a:t>
            </a:r>
            <a:r>
              <a:rPr lang="en-US" sz="22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Khi học Địa lí việc đặt ra và tìm cách trả lời những câu hỏi, cái gì ở đâu? khi nào như thế nào? vì sao? …giúp các em có được trên tảng kiến thức nhất định để vận dụng vào thực tiễn.</a:t>
            </a:r>
          </a:p>
          <a:p>
            <a:pPr algn="just"/>
            <a:r>
              <a:rPr lang="vi-VN" sz="2400" dirty="0">
                <a:latin typeface="Cambria" panose="02040503050406030204" pitchFamily="18" charset="0"/>
                <a:ea typeface="Cambria" panose="02040503050406030204" pitchFamily="18" charset="0"/>
              </a:rPr>
              <a:t>- Việc hiểu và biết cách vận dụng các kiến thức, kĩ năng địa lí vào cuộc sống là rất cần thiết và hữu ích.</a:t>
            </a:r>
          </a:p>
        </p:txBody>
      </p:sp>
      <p:sp>
        <p:nvSpPr>
          <p:cNvPr id="20" name="Rounded Rectangle 19"/>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III</a:t>
            </a:r>
            <a:endParaRPr lang="en-US" sz="3000" b="1" dirty="0">
              <a:effectLst>
                <a:outerShdw blurRad="38100" dist="38100" dir="2700000" algn="tl">
                  <a:srgbClr val="000000">
                    <a:alpha val="43137"/>
                  </a:srgbClr>
                </a:outerShdw>
              </a:effectLst>
              <a:latin typeface="Cambria" pitchFamily="18" charset="0"/>
            </a:endParaRPr>
          </a:p>
        </p:txBody>
      </p:sp>
      <p:sp>
        <p:nvSpPr>
          <p:cNvPr id="2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Tầm quan trọng của việc nắm các khái niệm và kĩ năng địa lí</a:t>
            </a:r>
            <a:endParaRPr lang="en-US" sz="2400" b="1" dirty="0">
              <a:solidFill>
                <a:srgbClr val="0D30DD"/>
              </a:solidFill>
              <a:latin typeface="Cambria" pitchFamily="18" charset="0"/>
            </a:endParaRPr>
          </a:p>
        </p:txBody>
      </p:sp>
      <p:sp>
        <p:nvSpPr>
          <p:cNvPr id="22" name="Rectangle 21"/>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endPar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a:p>
            <a:pPr algn="ctr" fontAlgn="auto">
              <a:spcBef>
                <a:spcPts val="0"/>
              </a:spcBef>
              <a:spcAft>
                <a:spcPts val="0"/>
              </a:spcAft>
              <a:defRPr/>
            </a:pPr>
            <a:r>
              <a:rPr lang="en-US" sz="24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MỞ ĐẦU</a:t>
            </a:r>
            <a:endPar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Tree>
    <p:extLst>
      <p:ext uri="{BB962C8B-B14F-4D97-AF65-F5344CB8AC3E}">
        <p14:creationId xmlns:p14="http://schemas.microsoft.com/office/powerpoint/2010/main" val="27842561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6"/>
                                        </p:tgtEl>
                                        <p:attrNameLst>
                                          <p:attrName>style.visibility</p:attrName>
                                        </p:attrNameLst>
                                      </p:cBhvr>
                                      <p:to>
                                        <p:strVal val="visible"/>
                                      </p:to>
                                    </p:set>
                                    <p:animEffect transition="in" filter="fade">
                                      <p:cBhvr>
                                        <p:cTn id="7" dur="500"/>
                                        <p:tgtEl>
                                          <p:spTgt spid="1036"/>
                                        </p:tgtEl>
                                      </p:cBhvr>
                                    </p:animEffect>
                                  </p:childTnLst>
                                </p:cTn>
                              </p:par>
                              <p:par>
                                <p:cTn id="8" presetID="10" presetClass="entr" presetSubtype="0" fill="hold" nodeType="withEffect">
                                  <p:stCondLst>
                                    <p:cond delay="0"/>
                                  </p:stCondLst>
                                  <p:childTnLst>
                                    <p:set>
                                      <p:cBhvr>
                                        <p:cTn id="9" dur="1" fill="hold">
                                          <p:stCondLst>
                                            <p:cond delay="0"/>
                                          </p:stCondLst>
                                        </p:cTn>
                                        <p:tgtEl>
                                          <p:spTgt spid="1034"/>
                                        </p:tgtEl>
                                        <p:attrNameLst>
                                          <p:attrName>style.visibility</p:attrName>
                                        </p:attrNameLst>
                                      </p:cBhvr>
                                      <p:to>
                                        <p:strVal val="visible"/>
                                      </p:to>
                                    </p:set>
                                    <p:animEffect transition="in" filter="fade">
                                      <p:cBhvr>
                                        <p:cTn id="10" dur="500"/>
                                        <p:tgtEl>
                                          <p:spTgt spid="1034"/>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036"/>
                                        </p:tgtEl>
                                        <p:attrNameLst>
                                          <p:attrName>r</p:attrName>
                                        </p:attrNameLst>
                                      </p:cBhvr>
                                    </p:animRot>
                                    <p:animRot by="-240000">
                                      <p:cBhvr>
                                        <p:cTn id="13" dur="200" fill="hold">
                                          <p:stCondLst>
                                            <p:cond delay="200"/>
                                          </p:stCondLst>
                                        </p:cTn>
                                        <p:tgtEl>
                                          <p:spTgt spid="1036"/>
                                        </p:tgtEl>
                                        <p:attrNameLst>
                                          <p:attrName>r</p:attrName>
                                        </p:attrNameLst>
                                      </p:cBhvr>
                                    </p:animRot>
                                    <p:animRot by="240000">
                                      <p:cBhvr>
                                        <p:cTn id="14" dur="200" fill="hold">
                                          <p:stCondLst>
                                            <p:cond delay="400"/>
                                          </p:stCondLst>
                                        </p:cTn>
                                        <p:tgtEl>
                                          <p:spTgt spid="1036"/>
                                        </p:tgtEl>
                                        <p:attrNameLst>
                                          <p:attrName>r</p:attrName>
                                        </p:attrNameLst>
                                      </p:cBhvr>
                                    </p:animRot>
                                    <p:animRot by="-240000">
                                      <p:cBhvr>
                                        <p:cTn id="15" dur="200" fill="hold">
                                          <p:stCondLst>
                                            <p:cond delay="600"/>
                                          </p:stCondLst>
                                        </p:cTn>
                                        <p:tgtEl>
                                          <p:spTgt spid="1036"/>
                                        </p:tgtEl>
                                        <p:attrNameLst>
                                          <p:attrName>r</p:attrName>
                                        </p:attrNameLst>
                                      </p:cBhvr>
                                    </p:animRot>
                                    <p:animRot by="120000">
                                      <p:cBhvr>
                                        <p:cTn id="16" dur="200" fill="hold">
                                          <p:stCondLst>
                                            <p:cond delay="800"/>
                                          </p:stCondLst>
                                        </p:cTn>
                                        <p:tgtEl>
                                          <p:spTgt spid="1036"/>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randombar(horizontal)">
                                      <p:cBhvr>
                                        <p:cTn id="21" dur="500"/>
                                        <p:tgtEl>
                                          <p:spTgt spid="24"/>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randombar(horizontal)">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29" dur="500"/>
                                        <p:tgtEl>
                                          <p:spTgt spid="17">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34"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IV</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2613790"/>
          </a:xfrm>
          <a:prstGeom prst="wedgeRoundRectCallout">
            <a:avLst>
              <a:gd name="adj1" fmla="val 22774"/>
              <a:gd name="adj2" fmla="val 72940"/>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905000"/>
            <a:ext cx="3875966" cy="16001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09600" y="2224816"/>
            <a:ext cx="3352800" cy="923330"/>
          </a:xfrm>
          <a:prstGeom prst="rect">
            <a:avLst/>
          </a:prstGeom>
        </p:spPr>
        <p:txBody>
          <a:bodyPr wrap="square">
            <a:spAutoFit/>
          </a:bodyPr>
          <a:lstStyle/>
          <a:p>
            <a:pPr algn="ctr"/>
            <a:r>
              <a:rPr lang="vi-VN" i="1" dirty="0">
                <a:solidFill>
                  <a:srgbClr val="FF0000"/>
                </a:solidFill>
                <a:latin typeface="Cambria" panose="02040503050406030204" pitchFamily="18" charset="0"/>
                <a:ea typeface="Cambria" panose="02040503050406030204" pitchFamily="18" charset="0"/>
              </a:rPr>
              <a:t>Dựa vào kiến thức đã học, em hãy nêu vai trò của Địa lí trong cuộc sống.</a:t>
            </a:r>
            <a:r>
              <a:rPr lang="en-US" i="1" dirty="0" smtClean="0">
                <a:solidFill>
                  <a:srgbClr val="FF0000"/>
                </a:solidFill>
                <a:latin typeface="Cambria" panose="02040503050406030204" pitchFamily="18" charset="0"/>
                <a:ea typeface="Cambria" panose="02040503050406030204" pitchFamily="18" charset="0"/>
              </a:rPr>
              <a:t> </a:t>
            </a:r>
            <a:endParaRPr lang="en-US"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64440" y="1363176"/>
            <a:ext cx="4474760" cy="2446824"/>
          </a:xfrm>
          <a:prstGeom prst="rect">
            <a:avLst/>
          </a:prstGeom>
        </p:spPr>
        <p:txBody>
          <a:bodyPr wrap="square">
            <a:spAutoFit/>
          </a:bodyPr>
          <a:lstStyle/>
          <a:p>
            <a:pPr algn="just"/>
            <a:r>
              <a:rPr lang="vi-VN" sz="1700" dirty="0" smtClean="0">
                <a:latin typeface="Cambria" panose="02040503050406030204" pitchFamily="18" charset="0"/>
                <a:ea typeface="Cambria" panose="02040503050406030204" pitchFamily="18" charset="0"/>
              </a:rPr>
              <a:t>- </a:t>
            </a:r>
            <a:r>
              <a:rPr lang="vi-VN" sz="1700" dirty="0">
                <a:latin typeface="Cambria" panose="02040503050406030204" pitchFamily="18" charset="0"/>
                <a:ea typeface="Cambria" panose="02040503050406030204" pitchFamily="18" charset="0"/>
              </a:rPr>
              <a:t>Hướng học sinh tìm hiểu về các quá trình thay đối của các sự vật, hiện tượng địa lí, làm sáng tỏ những tác động và sự thay đổi trong mối quan hệ giữa con người và môi trường... </a:t>
            </a:r>
          </a:p>
          <a:p>
            <a:pPr algn="just"/>
            <a:r>
              <a:rPr lang="vi-VN" sz="1700" dirty="0">
                <a:latin typeface="Cambria" panose="02040503050406030204" pitchFamily="18" charset="0"/>
                <a:ea typeface="Cambria" panose="02040503050406030204" pitchFamily="18" charset="0"/>
              </a:rPr>
              <a:t>- Giúp học sinh phát triển nhiều năng như sử dụng bản đồ, xác định phương hướng. </a:t>
            </a:r>
          </a:p>
          <a:p>
            <a:pPr algn="just"/>
            <a:r>
              <a:rPr lang="vi-VN" sz="1700" dirty="0">
                <a:latin typeface="Cambria" panose="02040503050406030204" pitchFamily="18" charset="0"/>
                <a:ea typeface="Cambria" panose="02040503050406030204" pitchFamily="18" charset="0"/>
              </a:rPr>
              <a:t>- Giúp học sinh trở thành những công dân toàn cầu, có hiểu biết và quan tâm đến môi trường sống xung quanh.</a:t>
            </a: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Luyện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tập</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và</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vận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endPar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a:p>
            <a:pPr algn="ctr" fontAlgn="auto">
              <a:spcBef>
                <a:spcPts val="0"/>
              </a:spcBef>
              <a:spcAft>
                <a:spcPts val="0"/>
              </a:spcAft>
              <a:defRPr/>
            </a:pPr>
            <a:r>
              <a:rPr lang="en-US" sz="24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MỞ ĐẦU</a:t>
            </a:r>
            <a:endPar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smtClean="0">
                <a:solidFill>
                  <a:srgbClr val="CC0000"/>
                </a:solidFill>
                <a:latin typeface="Times New Roman" pitchFamily="18" charset="0"/>
                <a:cs typeface="Times New Roman" pitchFamily="18" charset="0"/>
              </a:rPr>
              <a:t>1. </a:t>
            </a:r>
            <a:r>
              <a:rPr lang="en-US" sz="2400" b="1" dirty="0" err="1" smtClean="0">
                <a:solidFill>
                  <a:srgbClr val="CC0000"/>
                </a:solidFill>
                <a:latin typeface="Times New Roman" pitchFamily="18" charset="0"/>
                <a:cs typeface="Times New Roman" pitchFamily="18" charset="0"/>
              </a:rPr>
              <a:t>Luyện</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tập</a:t>
            </a:r>
            <a:endParaRPr lang="en-US" sz="2400" b="1" dirty="0">
              <a:solidFill>
                <a:srgbClr val="CC0000"/>
              </a:solidFill>
              <a:latin typeface="Times New Roman" pitchFamily="18" charset="0"/>
              <a:cs typeface="Times New Roman" pitchFamily="18" charset="0"/>
            </a:endParaRPr>
          </a:p>
        </p:txBody>
      </p:sp>
      <p:pic>
        <p:nvPicPr>
          <p:cNvPr id="6146" name="Picture 2" descr="Trồng một cây xanh"/>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60244" y="4056825"/>
            <a:ext cx="3864356" cy="2496375"/>
          </a:xfrm>
          <a:prstGeom prst="rect">
            <a:avLst/>
          </a:prstGeom>
          <a:noFill/>
          <a:ln>
            <a:solidFill>
              <a:srgbClr val="0D30DD"/>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3220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6146"/>
                                        </p:tgtEl>
                                        <p:attrNameLst>
                                          <p:attrName>style.visibility</p:attrName>
                                        </p:attrNameLst>
                                      </p:cBhvr>
                                      <p:to>
                                        <p:strVal val="visible"/>
                                      </p:to>
                                    </p:set>
                                    <p:animEffect transition="in" filter="randombar(horizontal)">
                                      <p:cBhvr>
                                        <p:cTn id="23" dur="500"/>
                                        <p:tgtEl>
                                          <p:spTgt spid="614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17">
                                            <p:txEl>
                                              <p:pRg st="2" end="2"/>
                                            </p:txEl>
                                          </p:spTgt>
                                        </p:tgtEl>
                                        <p:attrNameLst>
                                          <p:attrName>style.visibility</p:attrName>
                                        </p:attrNameLst>
                                      </p:cBhvr>
                                      <p:to>
                                        <p:strVal val="visible"/>
                                      </p:to>
                                    </p:set>
                                    <p:animEffect transition="in" filter="randombar(horizontal)">
                                      <p:cBhvr>
                                        <p:cTn id="60"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IV</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2133600"/>
          </a:xfrm>
          <a:prstGeom prst="wedgeRoundRectCallout">
            <a:avLst>
              <a:gd name="adj1" fmla="val 23058"/>
              <a:gd name="adj2" fmla="val 91988"/>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905000"/>
            <a:ext cx="3875966" cy="16001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09600" y="2224816"/>
            <a:ext cx="3352800" cy="923330"/>
          </a:xfrm>
          <a:prstGeom prst="rect">
            <a:avLst/>
          </a:prstGeom>
        </p:spPr>
        <p:txBody>
          <a:bodyPr wrap="square">
            <a:spAutoFit/>
          </a:bodyPr>
          <a:lstStyle/>
          <a:p>
            <a:pPr algn="ctr"/>
            <a:r>
              <a:rPr lang="vi-VN" i="1" dirty="0">
                <a:solidFill>
                  <a:srgbClr val="FF0000"/>
                </a:solidFill>
                <a:latin typeface="Cambria" panose="02040503050406030204" pitchFamily="18" charset="0"/>
                <a:ea typeface="Cambria" panose="02040503050406030204" pitchFamily="18" charset="0"/>
              </a:rPr>
              <a:t>Dựa vào Quả Địa cầu và kiến thức đã học, em hãy giải thích vì sao lại có ngày và đêm?</a:t>
            </a:r>
            <a:endParaRPr lang="en-US"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64440" y="1363176"/>
            <a:ext cx="4474760" cy="1923604"/>
          </a:xfrm>
          <a:prstGeom prst="rect">
            <a:avLst/>
          </a:prstGeom>
        </p:spPr>
        <p:txBody>
          <a:bodyPr wrap="square">
            <a:spAutoFit/>
          </a:bodyPr>
          <a:lstStyle/>
          <a:p>
            <a:pPr algn="just"/>
            <a:r>
              <a:rPr lang="vi-VN" sz="1700" dirty="0">
                <a:latin typeface="Cambria" panose="02040503050406030204" pitchFamily="18" charset="0"/>
                <a:ea typeface="Cambria" panose="02040503050406030204" pitchFamily="18" charset="0"/>
              </a:rPr>
              <a:t>- Do Trái Đất có dạng hình cầu nên Mặt Trời bao giờ cũng chỉ chiếu sáng được một nửa. Nửa được chiếu sáng là ngày, nửa nằm trong bóng tối là đêm.</a:t>
            </a:r>
          </a:p>
          <a:p>
            <a:pPr algn="just"/>
            <a:r>
              <a:rPr lang="vi-VN" sz="1700" dirty="0">
                <a:latin typeface="Cambria" panose="02040503050406030204" pitchFamily="18" charset="0"/>
                <a:ea typeface="Cambria" panose="02040503050406030204" pitchFamily="18" charset="0"/>
              </a:rPr>
              <a:t>- Nhờ có sự vận động tự quay quanh trục của Trái Đất nên ở khắp nơi trên Trái Đất đều lần lượt có ngày và đêm.</a:t>
            </a: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Luyện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tập</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và</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vận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endPar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a:p>
            <a:pPr algn="ctr" fontAlgn="auto">
              <a:spcBef>
                <a:spcPts val="0"/>
              </a:spcBef>
              <a:spcAft>
                <a:spcPts val="0"/>
              </a:spcAft>
              <a:defRPr/>
            </a:pPr>
            <a:r>
              <a:rPr lang="en-US" sz="24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MỞ ĐẦU</a:t>
            </a:r>
            <a:endPar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2</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Vận</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dụng</a:t>
            </a:r>
            <a:endParaRPr lang="en-US" sz="2400" b="1" dirty="0">
              <a:solidFill>
                <a:srgbClr val="CC0000"/>
              </a:solidFill>
              <a:latin typeface="Times New Roman" pitchFamily="18" charset="0"/>
              <a:cs typeface="Times New Roman" pitchFamily="18" charset="0"/>
            </a:endParaRPr>
          </a:p>
        </p:txBody>
      </p:sp>
      <p:pic>
        <p:nvPicPr>
          <p:cNvPr id="27" name="Picture 26" descr="QD92 Quả địa cầu trái đất với giá đỡ xoay"/>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38560" y="3566840"/>
            <a:ext cx="3048000" cy="2971800"/>
          </a:xfrm>
          <a:prstGeom prst="rect">
            <a:avLst/>
          </a:prstGeom>
          <a:noFill/>
          <a:ln>
            <a:solidFill>
              <a:srgbClr val="00FF00"/>
            </a:solidFill>
          </a:ln>
        </p:spPr>
      </p:pic>
    </p:spTree>
    <p:extLst>
      <p:ext uri="{BB962C8B-B14F-4D97-AF65-F5344CB8AC3E}">
        <p14:creationId xmlns:p14="http://schemas.microsoft.com/office/powerpoint/2010/main" val="27740998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randombar(horizontal)">
                                      <p:cBhvr>
                                        <p:cTn id="20" dur="500"/>
                                        <p:tgtEl>
                                          <p:spTgt spid="27"/>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0" y="0"/>
            <a:ext cx="9144000" cy="6858000"/>
          </a:xfrm>
          <a:prstGeom prst="rect">
            <a:avLst/>
          </a:prstGeom>
          <a:blipFill>
            <a:blip r:embed="rId4"/>
            <a:stretch>
              <a:fillRect/>
            </a:stretch>
          </a:blipFill>
          <a:ln>
            <a:noFill/>
          </a:ln>
          <a:effectLst/>
        </p:spPr>
      </p:pic>
      <p:pic>
        <p:nvPicPr>
          <p:cNvPr id="3076" name="Picture 4" descr="C:\Users\Asus\Pictures\bai mau\hands_zps712c7fb9.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43632"/>
          <a:stretch/>
        </p:blipFill>
        <p:spPr bwMode="auto">
          <a:xfrm rot="15616060">
            <a:off x="6740180" y="1138516"/>
            <a:ext cx="2234565" cy="396423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Documents and Settings\Welcome\Desktop\chs134866696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84" y="4343400"/>
            <a:ext cx="9176083" cy="2514600"/>
          </a:xfrm>
          <a:prstGeom prst="rect">
            <a:avLst/>
          </a:prstGeom>
          <a:ln>
            <a:noFill/>
          </a:ln>
          <a:effectLst>
            <a:outerShdw blurRad="292100" dist="139700" dir="2700000" algn="tl" rotWithShape="0">
              <a:srgbClr val="333333">
                <a:alpha val="65000"/>
              </a:srgbClr>
            </a:outerShdw>
          </a:effectLst>
          <a:extLst/>
        </p:spPr>
      </p:pic>
      <p:pic>
        <p:nvPicPr>
          <p:cNvPr id="3074" name="Picture 2" descr="C:\Users\Asus\Pictures\bai mau\hands_zps712c7fb9.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56214"/>
          <a:stretch/>
        </p:blipFill>
        <p:spPr bwMode="auto">
          <a:xfrm rot="13972696">
            <a:off x="6159599" y="-1391747"/>
            <a:ext cx="1587048" cy="3624539"/>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Asus\Pictures\bai mau\nospin_1-lg.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425" t="3384" r="5191" b="2904"/>
          <a:stretch/>
        </p:blipFill>
        <p:spPr bwMode="auto">
          <a:xfrm>
            <a:off x="5257800" y="1066800"/>
            <a:ext cx="2490480" cy="2545336"/>
          </a:xfrm>
          <a:prstGeom prst="ellipse">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421944" y="1066800"/>
            <a:ext cx="6365544" cy="1143000"/>
          </a:xfrm>
        </p:spPr>
        <p:txBody>
          <a:bodyPr>
            <a:noAutofit/>
          </a:bodyPr>
          <a:lstStyle/>
          <a:p>
            <a:r>
              <a:rPr lang="en-US" sz="3500" b="1" dirty="0" smtClean="0">
                <a:ln w="10541" cmpd="sng">
                  <a:solidFill>
                    <a:schemeClr val="accent1">
                      <a:shade val="88000"/>
                      <a:satMod val="110000"/>
                    </a:schemeClr>
                  </a:solidFill>
                  <a:prstDash val="solid"/>
                </a:ln>
                <a:solidFill>
                  <a:srgbClr val="FF0000"/>
                </a:solidFill>
                <a:latin typeface="Cambria" pitchFamily="18" charset="0"/>
              </a:rPr>
              <a:t>TẠI SAO CẦN HỌC</a:t>
            </a:r>
            <a:br>
              <a:rPr lang="en-US" sz="3500" b="1" dirty="0" smtClean="0">
                <a:ln w="10541" cmpd="sng">
                  <a:solidFill>
                    <a:schemeClr val="accent1">
                      <a:shade val="88000"/>
                      <a:satMod val="110000"/>
                    </a:schemeClr>
                  </a:solidFill>
                  <a:prstDash val="solid"/>
                </a:ln>
                <a:solidFill>
                  <a:srgbClr val="FF0000"/>
                </a:solidFill>
                <a:latin typeface="Cambria" pitchFamily="18" charset="0"/>
              </a:rPr>
            </a:br>
            <a:r>
              <a:rPr lang="en-US" sz="3500" b="1" dirty="0" smtClean="0">
                <a:ln w="10541" cmpd="sng">
                  <a:solidFill>
                    <a:schemeClr val="accent1">
                      <a:shade val="88000"/>
                      <a:satMod val="110000"/>
                    </a:schemeClr>
                  </a:solidFill>
                  <a:prstDash val="solid"/>
                </a:ln>
                <a:solidFill>
                  <a:srgbClr val="FF0000"/>
                </a:solidFill>
                <a:latin typeface="Cambria" pitchFamily="18" charset="0"/>
              </a:rPr>
              <a:t>ĐỊA LÍ?</a:t>
            </a:r>
            <a:endParaRPr lang="en-US" sz="3500" b="1" dirty="0">
              <a:ln w="10541" cmpd="sng">
                <a:solidFill>
                  <a:schemeClr val="accent1">
                    <a:shade val="88000"/>
                    <a:satMod val="110000"/>
                  </a:schemeClr>
                </a:solidFill>
                <a:prstDash val="solid"/>
              </a:ln>
              <a:solidFill>
                <a:srgbClr val="FF0000"/>
              </a:solidFill>
              <a:latin typeface="Cambria" pitchFamily="18" charset="0"/>
            </a:endParaRPr>
          </a:p>
        </p:txBody>
      </p:sp>
      <p:sp>
        <p:nvSpPr>
          <p:cNvPr id="11" name="Title 1"/>
          <p:cNvSpPr txBox="1">
            <a:spLocks/>
          </p:cNvSpPr>
          <p:nvPr/>
        </p:nvSpPr>
        <p:spPr>
          <a:xfrm>
            <a:off x="-990600" y="-152400"/>
            <a:ext cx="396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err="1" smtClean="0">
                <a:effectLst>
                  <a:outerShdw blurRad="38100" dist="38100" dir="2700000" algn="tl">
                    <a:srgbClr val="000000">
                      <a:alpha val="43137"/>
                    </a:srgbClr>
                  </a:outerShdw>
                </a:effectLst>
                <a:latin typeface="Cambria" pitchFamily="18" charset="0"/>
              </a:rPr>
              <a:t>Bài</a:t>
            </a:r>
            <a:r>
              <a:rPr lang="en-US" sz="3000" b="1" dirty="0" smtClean="0">
                <a:effectLst>
                  <a:outerShdw blurRad="38100" dist="38100" dir="2700000" algn="tl">
                    <a:srgbClr val="000000">
                      <a:alpha val="43137"/>
                    </a:srgbClr>
                  </a:outerShdw>
                </a:effectLst>
                <a:latin typeface="Cambria" pitchFamily="18" charset="0"/>
              </a:rPr>
              <a:t> </a:t>
            </a:r>
          </a:p>
          <a:p>
            <a:r>
              <a:rPr lang="en-US" sz="3000" b="1" dirty="0" err="1" smtClean="0">
                <a:effectLst>
                  <a:outerShdw blurRad="38100" dist="38100" dir="2700000" algn="tl">
                    <a:srgbClr val="000000">
                      <a:alpha val="43137"/>
                    </a:srgbClr>
                  </a:outerShdw>
                </a:effectLst>
                <a:latin typeface="Cambria" pitchFamily="18" charset="0"/>
              </a:rPr>
              <a:t>Mở</a:t>
            </a:r>
            <a:r>
              <a:rPr lang="en-US" sz="3000" b="1" dirty="0" smtClean="0">
                <a:effectLst>
                  <a:outerShdw blurRad="38100" dist="38100" dir="2700000" algn="tl">
                    <a:srgbClr val="000000">
                      <a:alpha val="43137"/>
                    </a:srgbClr>
                  </a:outerShdw>
                </a:effectLst>
                <a:latin typeface="Cambria" pitchFamily="18" charset="0"/>
              </a:rPr>
              <a:t> </a:t>
            </a:r>
            <a:r>
              <a:rPr lang="en-US" sz="3000" b="1" dirty="0" err="1" smtClean="0">
                <a:effectLst>
                  <a:outerShdw blurRad="38100" dist="38100" dir="2700000" algn="tl">
                    <a:srgbClr val="000000">
                      <a:alpha val="43137"/>
                    </a:srgbClr>
                  </a:outerShdw>
                </a:effectLst>
                <a:latin typeface="Cambria" pitchFamily="18" charset="0"/>
              </a:rPr>
              <a:t>Đầu</a:t>
            </a:r>
            <a:r>
              <a:rPr lang="en-US" sz="3000" b="1" dirty="0" smtClean="0">
                <a:effectLst>
                  <a:outerShdw blurRad="38100" dist="38100" dir="2700000" algn="tl">
                    <a:srgbClr val="000000">
                      <a:alpha val="43137"/>
                    </a:srgbClr>
                  </a:outerShdw>
                </a:effectLst>
                <a:latin typeface="Cambria" pitchFamily="18" charset="0"/>
              </a:rPr>
              <a:t>:</a:t>
            </a:r>
            <a:endParaRPr lang="en-US" sz="3000" b="1" dirty="0">
              <a:effectLst>
                <a:outerShdw blurRad="38100" dist="38100" dir="2700000" algn="tl">
                  <a:srgbClr val="000000">
                    <a:alpha val="43137"/>
                  </a:srgbClr>
                </a:outerShdw>
              </a:effectLst>
              <a:latin typeface="Cambria" pitchFamily="18" charset="0"/>
            </a:endParaRPr>
          </a:p>
        </p:txBody>
      </p:sp>
      <p:sp>
        <p:nvSpPr>
          <p:cNvPr id="13" name="Rectangle 12"/>
          <p:cNvSpPr/>
          <p:nvPr/>
        </p:nvSpPr>
        <p:spPr>
          <a:xfrm>
            <a:off x="3173" y="2428417"/>
            <a:ext cx="1828800"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ectangle 16"/>
          <p:cNvSpPr/>
          <p:nvPr/>
        </p:nvSpPr>
        <p:spPr>
          <a:xfrm>
            <a:off x="3172" y="2535098"/>
            <a:ext cx="1155509"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ectangle 17"/>
          <p:cNvSpPr/>
          <p:nvPr/>
        </p:nvSpPr>
        <p:spPr>
          <a:xfrm>
            <a:off x="-32084" y="3060876"/>
            <a:ext cx="5289884"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Rectangle 1"/>
          <p:cNvSpPr/>
          <p:nvPr/>
        </p:nvSpPr>
        <p:spPr>
          <a:xfrm>
            <a:off x="2185337" y="0"/>
            <a:ext cx="45719"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p:cNvSpPr/>
          <p:nvPr/>
        </p:nvSpPr>
        <p:spPr>
          <a:xfrm>
            <a:off x="2057400" y="0"/>
            <a:ext cx="45719" cy="4305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Title 1"/>
          <p:cNvSpPr txBox="1">
            <a:spLocks/>
          </p:cNvSpPr>
          <p:nvPr/>
        </p:nvSpPr>
        <p:spPr>
          <a:xfrm>
            <a:off x="2590800" y="4724400"/>
            <a:ext cx="4038600" cy="850744"/>
          </a:xfrm>
          <a:prstGeom prst="rect">
            <a:avLst/>
          </a:prstGeom>
        </p:spPr>
        <p:txBody>
          <a:bodyPr vert="horz" lIns="91440" tIns="45720" rIns="91440" bIns="45720" rtlCol="0" anchor="ctr">
            <a:prstTxWarp prst="textPlain">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b="1" dirty="0" smtClean="0">
                <a:ln w="19050">
                  <a:solidFill>
                    <a:schemeClr val="tx2">
                      <a:tint val="1000"/>
                    </a:schemeClr>
                  </a:solidFill>
                  <a:prstDash val="solid"/>
                </a:ln>
                <a:solidFill>
                  <a:schemeClr val="accent3"/>
                </a:solidFill>
                <a:effectLst>
                  <a:glow rad="101600">
                    <a:schemeClr val="accent5">
                      <a:satMod val="175000"/>
                      <a:alpha val="40000"/>
                    </a:schemeClr>
                  </a:glow>
                  <a:outerShdw blurRad="50000" dist="50800" dir="7500000" algn="tl">
                    <a:srgbClr val="000000">
                      <a:shade val="5000"/>
                      <a:alpha val="35000"/>
                    </a:srgbClr>
                  </a:outerShdw>
                </a:effectLst>
                <a:latin typeface="Cambria" pitchFamily="18" charset="0"/>
              </a:rPr>
              <a:t>ĐỊA LÍ 6</a:t>
            </a:r>
            <a:endParaRPr lang="en-US" sz="5000" b="1" dirty="0">
              <a:ln w="19050">
                <a:solidFill>
                  <a:schemeClr val="tx2">
                    <a:tint val="1000"/>
                  </a:schemeClr>
                </a:solidFill>
                <a:prstDash val="solid"/>
              </a:ln>
              <a:solidFill>
                <a:schemeClr val="accent3"/>
              </a:solidFill>
              <a:effectLst>
                <a:glow rad="101600">
                  <a:schemeClr val="accent5">
                    <a:satMod val="175000"/>
                    <a:alpha val="40000"/>
                  </a:schemeClr>
                </a:glow>
                <a:outerShdw blurRad="50000" dist="50800" dir="7500000" algn="tl">
                  <a:srgbClr val="000000">
                    <a:shade val="5000"/>
                    <a:alpha val="35000"/>
                  </a:srgbClr>
                </a:outerShdw>
              </a:effectLst>
              <a:latin typeface="Cambria" pitchFamily="18" charset="0"/>
            </a:endParaRPr>
          </a:p>
        </p:txBody>
      </p:sp>
    </p:spTree>
    <p:extLst>
      <p:ext uri="{BB962C8B-B14F-4D97-AF65-F5344CB8AC3E}">
        <p14:creationId xmlns:p14="http://schemas.microsoft.com/office/powerpoint/2010/main" val="16953761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1000" fill="hold"/>
                                        <p:tgtEl>
                                          <p:spTgt spid="3074"/>
                                        </p:tgtEl>
                                        <p:attrNameLst>
                                          <p:attrName>ppt_x</p:attrName>
                                        </p:attrNameLst>
                                      </p:cBhvr>
                                      <p:tavLst>
                                        <p:tav tm="0">
                                          <p:val>
                                            <p:strVal val="#ppt_x"/>
                                          </p:val>
                                        </p:tav>
                                        <p:tav tm="100000">
                                          <p:val>
                                            <p:strVal val="#ppt_x"/>
                                          </p:val>
                                        </p:tav>
                                      </p:tavLst>
                                    </p:anim>
                                    <p:anim calcmode="lin" valueType="num">
                                      <p:cBhvr additive="base">
                                        <p:cTn id="8" dur="1000" fill="hold"/>
                                        <p:tgtEl>
                                          <p:spTgt spid="3074"/>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cBhvr additive="base">
                                        <p:cTn id="11" dur="1000" fill="hold"/>
                                        <p:tgtEl>
                                          <p:spTgt spid="3076"/>
                                        </p:tgtEl>
                                        <p:attrNameLst>
                                          <p:attrName>ppt_x</p:attrName>
                                        </p:attrNameLst>
                                      </p:cBhvr>
                                      <p:tavLst>
                                        <p:tav tm="0">
                                          <p:val>
                                            <p:strVal val="1+#ppt_w/2"/>
                                          </p:val>
                                        </p:tav>
                                        <p:tav tm="100000">
                                          <p:val>
                                            <p:strVal val="#ppt_x"/>
                                          </p:val>
                                        </p:tav>
                                      </p:tavLst>
                                    </p:anim>
                                    <p:anim calcmode="lin" valueType="num">
                                      <p:cBhvr additive="base">
                                        <p:cTn id="12" dur="1000" fill="hold"/>
                                        <p:tgtEl>
                                          <p:spTgt spid="3076"/>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3077"/>
                                        </p:tgtEl>
                                        <p:attrNameLst>
                                          <p:attrName>style.visibility</p:attrName>
                                        </p:attrNameLst>
                                      </p:cBhvr>
                                      <p:to>
                                        <p:strVal val="visible"/>
                                      </p:to>
                                    </p:set>
                                    <p:anim calcmode="lin" valueType="num">
                                      <p:cBhvr>
                                        <p:cTn id="15" dur="1000" fill="hold"/>
                                        <p:tgtEl>
                                          <p:spTgt spid="3077"/>
                                        </p:tgtEl>
                                        <p:attrNameLst>
                                          <p:attrName>ppt_w</p:attrName>
                                        </p:attrNameLst>
                                      </p:cBhvr>
                                      <p:tavLst>
                                        <p:tav tm="0">
                                          <p:val>
                                            <p:fltVal val="0"/>
                                          </p:val>
                                        </p:tav>
                                        <p:tav tm="100000">
                                          <p:val>
                                            <p:strVal val="#ppt_w"/>
                                          </p:val>
                                        </p:tav>
                                      </p:tavLst>
                                    </p:anim>
                                    <p:anim calcmode="lin" valueType="num">
                                      <p:cBhvr>
                                        <p:cTn id="16" dur="1000" fill="hold"/>
                                        <p:tgtEl>
                                          <p:spTgt spid="3077"/>
                                        </p:tgtEl>
                                        <p:attrNameLst>
                                          <p:attrName>ppt_h</p:attrName>
                                        </p:attrNameLst>
                                      </p:cBhvr>
                                      <p:tavLst>
                                        <p:tav tm="0">
                                          <p:val>
                                            <p:fltVal val="0"/>
                                          </p:val>
                                        </p:tav>
                                        <p:tav tm="100000">
                                          <p:val>
                                            <p:strVal val="#ppt_h"/>
                                          </p:val>
                                        </p:tav>
                                      </p:tavLst>
                                    </p:anim>
                                    <p:animEffect transition="in" filter="fade">
                                      <p:cBhvr>
                                        <p:cTn id="17" dur="1000"/>
                                        <p:tgtEl>
                                          <p:spTgt spid="307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0" nodeType="clickEffect">
                                  <p:stCondLst>
                                    <p:cond delay="0"/>
                                  </p:stCondLst>
                                  <p:childTnLst>
                                    <p:animMotion origin="layout" path="M -4.44444E-6 -4.20907E-6 L -0.00486 0.07678 " pathEditMode="relative" rAng="0" ptsTypes="AA">
                                      <p:cBhvr>
                                        <p:cTn id="21" dur="500" fill="hold"/>
                                        <p:tgtEl>
                                          <p:spTgt spid="17"/>
                                        </p:tgtEl>
                                        <p:attrNameLst>
                                          <p:attrName>ppt_x</p:attrName>
                                          <p:attrName>ppt_y</p:attrName>
                                        </p:attrNameLst>
                                      </p:cBhvr>
                                      <p:rCtr x="-243" y="3839"/>
                                    </p:animMotion>
                                  </p:childTnLst>
                                </p:cTn>
                              </p:par>
                            </p:childTnLst>
                          </p:cTn>
                        </p:par>
                        <p:par>
                          <p:cTn id="22" fill="hold">
                            <p:stCondLst>
                              <p:cond delay="500"/>
                            </p:stCondLst>
                            <p:childTnLst>
                              <p:par>
                                <p:cTn id="23" presetID="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1000" fill="hold"/>
                                        <p:tgtEl>
                                          <p:spTgt spid="18"/>
                                        </p:tgtEl>
                                        <p:attrNameLst>
                                          <p:attrName>ppt_x</p:attrName>
                                        </p:attrNameLst>
                                      </p:cBhvr>
                                      <p:tavLst>
                                        <p:tav tm="0">
                                          <p:val>
                                            <p:strVal val="0-#ppt_w/2"/>
                                          </p:val>
                                        </p:tav>
                                        <p:tav tm="100000">
                                          <p:val>
                                            <p:strVal val="#ppt_x"/>
                                          </p:val>
                                        </p:tav>
                                      </p:tavLst>
                                    </p:anim>
                                    <p:anim calcmode="lin" valueType="num">
                                      <p:cBhvr additive="base">
                                        <p:cTn id="26" dur="1000" fill="hold"/>
                                        <p:tgtEl>
                                          <p:spTgt spid="18"/>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xit" presetSubtype="1" fill="hold" grpId="0" nodeType="afterEffect">
                                  <p:stCondLst>
                                    <p:cond delay="0"/>
                                  </p:stCondLst>
                                  <p:childTnLst>
                                    <p:anim calcmode="lin" valueType="num">
                                      <p:cBhvr additive="base">
                                        <p:cTn id="29" dur="500"/>
                                        <p:tgtEl>
                                          <p:spTgt spid="11"/>
                                        </p:tgtEl>
                                        <p:attrNameLst>
                                          <p:attrName>ppt_x</p:attrName>
                                        </p:attrNameLst>
                                      </p:cBhvr>
                                      <p:tavLst>
                                        <p:tav tm="0">
                                          <p:val>
                                            <p:strVal val="ppt_x"/>
                                          </p:val>
                                        </p:tav>
                                        <p:tav tm="100000">
                                          <p:val>
                                            <p:strVal val="ppt_x"/>
                                          </p:val>
                                        </p:tav>
                                      </p:tavLst>
                                    </p:anim>
                                    <p:anim calcmode="lin" valueType="num">
                                      <p:cBhvr additive="base">
                                        <p:cTn id="30" dur="500"/>
                                        <p:tgtEl>
                                          <p:spTgt spid="11"/>
                                        </p:tgtEl>
                                        <p:attrNameLst>
                                          <p:attrName>ppt_y</p:attrName>
                                        </p:attrNameLst>
                                      </p:cBhvr>
                                      <p:tavLst>
                                        <p:tav tm="0">
                                          <p:val>
                                            <p:strVal val="ppt_y"/>
                                          </p:val>
                                        </p:tav>
                                        <p:tav tm="100000">
                                          <p:val>
                                            <p:strVal val="0-ppt_h/2"/>
                                          </p:val>
                                        </p:tav>
                                      </p:tavLst>
                                    </p:anim>
                                    <p:set>
                                      <p:cBhvr>
                                        <p:cTn id="31" dur="1" fill="hold">
                                          <p:stCondLst>
                                            <p:cond delay="499"/>
                                          </p:stCondLst>
                                        </p:cTn>
                                        <p:tgtEl>
                                          <p:spTgt spid="11"/>
                                        </p:tgtEl>
                                        <p:attrNameLst>
                                          <p:attrName>style.visibility</p:attrName>
                                        </p:attrNameLst>
                                      </p:cBhvr>
                                      <p:to>
                                        <p:strVal val="hidden"/>
                                      </p:to>
                                    </p:set>
                                  </p:childTnLst>
                                </p:cTn>
                              </p:par>
                              <p:par>
                                <p:cTn id="32" presetID="2" presetClass="exit" presetSubtype="1" fill="hold" grpId="0" nodeType="withEffect">
                                  <p:stCondLst>
                                    <p:cond delay="0"/>
                                  </p:stCondLst>
                                  <p:childTnLst>
                                    <p:anim calcmode="lin" valueType="num">
                                      <p:cBhvr additive="base">
                                        <p:cTn id="33" dur="500"/>
                                        <p:tgtEl>
                                          <p:spTgt spid="9"/>
                                        </p:tgtEl>
                                        <p:attrNameLst>
                                          <p:attrName>ppt_x</p:attrName>
                                        </p:attrNameLst>
                                      </p:cBhvr>
                                      <p:tavLst>
                                        <p:tav tm="0">
                                          <p:val>
                                            <p:strVal val="ppt_x"/>
                                          </p:val>
                                        </p:tav>
                                        <p:tav tm="100000">
                                          <p:val>
                                            <p:strVal val="ppt_x"/>
                                          </p:val>
                                        </p:tav>
                                      </p:tavLst>
                                    </p:anim>
                                    <p:anim calcmode="lin" valueType="num">
                                      <p:cBhvr additive="base">
                                        <p:cTn id="34" dur="500"/>
                                        <p:tgtEl>
                                          <p:spTgt spid="9"/>
                                        </p:tgtEl>
                                        <p:attrNameLst>
                                          <p:attrName>ppt_y</p:attrName>
                                        </p:attrNameLst>
                                      </p:cBhvr>
                                      <p:tavLst>
                                        <p:tav tm="0">
                                          <p:val>
                                            <p:strVal val="ppt_y"/>
                                          </p:val>
                                        </p:tav>
                                        <p:tav tm="100000">
                                          <p:val>
                                            <p:strVal val="0-ppt_h/2"/>
                                          </p:val>
                                        </p:tav>
                                      </p:tavLst>
                                    </p:anim>
                                    <p:set>
                                      <p:cBhvr>
                                        <p:cTn id="35" dur="1" fill="hold">
                                          <p:stCondLst>
                                            <p:cond delay="499"/>
                                          </p:stCondLst>
                                        </p:cTn>
                                        <p:tgtEl>
                                          <p:spTgt spid="9"/>
                                        </p:tgtEl>
                                        <p:attrNameLst>
                                          <p:attrName>style.visibility</p:attrName>
                                        </p:attrNameLst>
                                      </p:cBhvr>
                                      <p:to>
                                        <p:strVal val="hidden"/>
                                      </p:to>
                                    </p:set>
                                  </p:childTnLst>
                                </p:cTn>
                              </p:par>
                              <p:par>
                                <p:cTn id="36" presetID="2" presetClass="exit" presetSubtype="1" fill="hold" grpId="0" nodeType="withEffect">
                                  <p:stCondLst>
                                    <p:cond delay="0"/>
                                  </p:stCondLst>
                                  <p:childTnLst>
                                    <p:anim calcmode="lin" valueType="num">
                                      <p:cBhvr additive="base">
                                        <p:cTn id="37" dur="500"/>
                                        <p:tgtEl>
                                          <p:spTgt spid="13"/>
                                        </p:tgtEl>
                                        <p:attrNameLst>
                                          <p:attrName>ppt_x</p:attrName>
                                        </p:attrNameLst>
                                      </p:cBhvr>
                                      <p:tavLst>
                                        <p:tav tm="0">
                                          <p:val>
                                            <p:strVal val="ppt_x"/>
                                          </p:val>
                                        </p:tav>
                                        <p:tav tm="100000">
                                          <p:val>
                                            <p:strVal val="ppt_x"/>
                                          </p:val>
                                        </p:tav>
                                      </p:tavLst>
                                    </p:anim>
                                    <p:anim calcmode="lin" valueType="num">
                                      <p:cBhvr additive="base">
                                        <p:cTn id="38" dur="500"/>
                                        <p:tgtEl>
                                          <p:spTgt spid="13"/>
                                        </p:tgtEl>
                                        <p:attrNameLst>
                                          <p:attrName>ppt_y</p:attrName>
                                        </p:attrNameLst>
                                      </p:cBhvr>
                                      <p:tavLst>
                                        <p:tav tm="0">
                                          <p:val>
                                            <p:strVal val="ppt_y"/>
                                          </p:val>
                                        </p:tav>
                                        <p:tav tm="100000">
                                          <p:val>
                                            <p:strVal val="0-ppt_h/2"/>
                                          </p:val>
                                        </p:tav>
                                      </p:tavLst>
                                    </p:anim>
                                    <p:set>
                                      <p:cBhvr>
                                        <p:cTn id="39" dur="1" fill="hold">
                                          <p:stCondLst>
                                            <p:cond delay="499"/>
                                          </p:stCondLst>
                                        </p:cTn>
                                        <p:tgtEl>
                                          <p:spTgt spid="13"/>
                                        </p:tgtEl>
                                        <p:attrNameLst>
                                          <p:attrName>style.visibility</p:attrName>
                                        </p:attrNameLst>
                                      </p:cBhvr>
                                      <p:to>
                                        <p:strVal val="hidden"/>
                                      </p:to>
                                    </p:set>
                                  </p:childTnLst>
                                </p:cTn>
                              </p:par>
                              <p:par>
                                <p:cTn id="40" presetID="2" presetClass="exit" presetSubtype="1" fill="hold" grpId="1" nodeType="withEffect">
                                  <p:stCondLst>
                                    <p:cond delay="0"/>
                                  </p:stCondLst>
                                  <p:childTnLst>
                                    <p:anim calcmode="lin" valueType="num">
                                      <p:cBhvr additive="base">
                                        <p:cTn id="41" dur="500"/>
                                        <p:tgtEl>
                                          <p:spTgt spid="17"/>
                                        </p:tgtEl>
                                        <p:attrNameLst>
                                          <p:attrName>ppt_x</p:attrName>
                                        </p:attrNameLst>
                                      </p:cBhvr>
                                      <p:tavLst>
                                        <p:tav tm="0">
                                          <p:val>
                                            <p:strVal val="ppt_x"/>
                                          </p:val>
                                        </p:tav>
                                        <p:tav tm="100000">
                                          <p:val>
                                            <p:strVal val="ppt_x"/>
                                          </p:val>
                                        </p:tav>
                                      </p:tavLst>
                                    </p:anim>
                                    <p:anim calcmode="lin" valueType="num">
                                      <p:cBhvr additive="base">
                                        <p:cTn id="42" dur="500"/>
                                        <p:tgtEl>
                                          <p:spTgt spid="17"/>
                                        </p:tgtEl>
                                        <p:attrNameLst>
                                          <p:attrName>ppt_y</p:attrName>
                                        </p:attrNameLst>
                                      </p:cBhvr>
                                      <p:tavLst>
                                        <p:tav tm="0">
                                          <p:val>
                                            <p:strVal val="ppt_y"/>
                                          </p:val>
                                        </p:tav>
                                        <p:tav tm="100000">
                                          <p:val>
                                            <p:strVal val="0-ppt_h/2"/>
                                          </p:val>
                                        </p:tav>
                                      </p:tavLst>
                                    </p:anim>
                                    <p:set>
                                      <p:cBhvr>
                                        <p:cTn id="43" dur="1" fill="hold">
                                          <p:stCondLst>
                                            <p:cond delay="499"/>
                                          </p:stCondLst>
                                        </p:cTn>
                                        <p:tgtEl>
                                          <p:spTgt spid="17"/>
                                        </p:tgtEl>
                                        <p:attrNameLst>
                                          <p:attrName>style.visibility</p:attrName>
                                        </p:attrNameLst>
                                      </p:cBhvr>
                                      <p:to>
                                        <p:strVal val="hidden"/>
                                      </p:to>
                                    </p:set>
                                  </p:childTnLst>
                                </p:cTn>
                              </p:par>
                              <p:par>
                                <p:cTn id="44" presetID="2" presetClass="exit" presetSubtype="1" fill="hold" grpId="1" nodeType="withEffect">
                                  <p:stCondLst>
                                    <p:cond delay="0"/>
                                  </p:stCondLst>
                                  <p:childTnLst>
                                    <p:anim calcmode="lin" valueType="num">
                                      <p:cBhvr additive="base">
                                        <p:cTn id="45" dur="500"/>
                                        <p:tgtEl>
                                          <p:spTgt spid="18"/>
                                        </p:tgtEl>
                                        <p:attrNameLst>
                                          <p:attrName>ppt_x</p:attrName>
                                        </p:attrNameLst>
                                      </p:cBhvr>
                                      <p:tavLst>
                                        <p:tav tm="0">
                                          <p:val>
                                            <p:strVal val="ppt_x"/>
                                          </p:val>
                                        </p:tav>
                                        <p:tav tm="100000">
                                          <p:val>
                                            <p:strVal val="ppt_x"/>
                                          </p:val>
                                        </p:tav>
                                      </p:tavLst>
                                    </p:anim>
                                    <p:anim calcmode="lin" valueType="num">
                                      <p:cBhvr additive="base">
                                        <p:cTn id="46" dur="500"/>
                                        <p:tgtEl>
                                          <p:spTgt spid="18"/>
                                        </p:tgtEl>
                                        <p:attrNameLst>
                                          <p:attrName>ppt_y</p:attrName>
                                        </p:attrNameLst>
                                      </p:cBhvr>
                                      <p:tavLst>
                                        <p:tav tm="0">
                                          <p:val>
                                            <p:strVal val="ppt_y"/>
                                          </p:val>
                                        </p:tav>
                                        <p:tav tm="100000">
                                          <p:val>
                                            <p:strVal val="0-ppt_h/2"/>
                                          </p:val>
                                        </p:tav>
                                      </p:tavLst>
                                    </p:anim>
                                    <p:set>
                                      <p:cBhvr>
                                        <p:cTn id="47" dur="1" fill="hold">
                                          <p:stCondLst>
                                            <p:cond delay="499"/>
                                          </p:stCondLst>
                                        </p:cTn>
                                        <p:tgtEl>
                                          <p:spTgt spid="18"/>
                                        </p:tgtEl>
                                        <p:attrNameLst>
                                          <p:attrName>style.visibility</p:attrName>
                                        </p:attrNameLst>
                                      </p:cBhvr>
                                      <p:to>
                                        <p:strVal val="hidden"/>
                                      </p:to>
                                    </p:set>
                                  </p:childTnLst>
                                </p:cTn>
                              </p:par>
                              <p:par>
                                <p:cTn id="48" presetID="2" presetClass="exit" presetSubtype="1" fill="hold" grpId="0" nodeType="withEffect">
                                  <p:stCondLst>
                                    <p:cond delay="0"/>
                                  </p:stCondLst>
                                  <p:childTnLst>
                                    <p:anim calcmode="lin" valueType="num">
                                      <p:cBhvr additive="base">
                                        <p:cTn id="49" dur="500"/>
                                        <p:tgtEl>
                                          <p:spTgt spid="15"/>
                                        </p:tgtEl>
                                        <p:attrNameLst>
                                          <p:attrName>ppt_x</p:attrName>
                                        </p:attrNameLst>
                                      </p:cBhvr>
                                      <p:tavLst>
                                        <p:tav tm="0">
                                          <p:val>
                                            <p:strVal val="ppt_x"/>
                                          </p:val>
                                        </p:tav>
                                        <p:tav tm="100000">
                                          <p:val>
                                            <p:strVal val="ppt_x"/>
                                          </p:val>
                                        </p:tav>
                                      </p:tavLst>
                                    </p:anim>
                                    <p:anim calcmode="lin" valueType="num">
                                      <p:cBhvr additive="base">
                                        <p:cTn id="50" dur="500"/>
                                        <p:tgtEl>
                                          <p:spTgt spid="15"/>
                                        </p:tgtEl>
                                        <p:attrNameLst>
                                          <p:attrName>ppt_y</p:attrName>
                                        </p:attrNameLst>
                                      </p:cBhvr>
                                      <p:tavLst>
                                        <p:tav tm="0">
                                          <p:val>
                                            <p:strVal val="ppt_y"/>
                                          </p:val>
                                        </p:tav>
                                        <p:tav tm="100000">
                                          <p:val>
                                            <p:strVal val="0-ppt_h/2"/>
                                          </p:val>
                                        </p:tav>
                                      </p:tavLst>
                                    </p:anim>
                                    <p:set>
                                      <p:cBhvr>
                                        <p:cTn id="51" dur="1" fill="hold">
                                          <p:stCondLst>
                                            <p:cond delay="499"/>
                                          </p:stCondLst>
                                        </p:cTn>
                                        <p:tgtEl>
                                          <p:spTgt spid="15"/>
                                        </p:tgtEl>
                                        <p:attrNameLst>
                                          <p:attrName>style.visibility</p:attrName>
                                        </p:attrNameLst>
                                      </p:cBhvr>
                                      <p:to>
                                        <p:strVal val="hidden"/>
                                      </p:to>
                                    </p:set>
                                  </p:childTnLst>
                                </p:cTn>
                              </p:par>
                              <p:par>
                                <p:cTn id="52" presetID="2" presetClass="exit" presetSubtype="1" fill="hold" grpId="0" nodeType="withEffect">
                                  <p:stCondLst>
                                    <p:cond delay="0"/>
                                  </p:stCondLst>
                                  <p:childTnLst>
                                    <p:anim calcmode="lin" valueType="num">
                                      <p:cBhvr additive="base">
                                        <p:cTn id="53" dur="500"/>
                                        <p:tgtEl>
                                          <p:spTgt spid="2"/>
                                        </p:tgtEl>
                                        <p:attrNameLst>
                                          <p:attrName>ppt_x</p:attrName>
                                        </p:attrNameLst>
                                      </p:cBhvr>
                                      <p:tavLst>
                                        <p:tav tm="0">
                                          <p:val>
                                            <p:strVal val="ppt_x"/>
                                          </p:val>
                                        </p:tav>
                                        <p:tav tm="100000">
                                          <p:val>
                                            <p:strVal val="ppt_x"/>
                                          </p:val>
                                        </p:tav>
                                      </p:tavLst>
                                    </p:anim>
                                    <p:anim calcmode="lin" valueType="num">
                                      <p:cBhvr additive="base">
                                        <p:cTn id="54" dur="500"/>
                                        <p:tgtEl>
                                          <p:spTgt spid="2"/>
                                        </p:tgtEl>
                                        <p:attrNameLst>
                                          <p:attrName>ppt_y</p:attrName>
                                        </p:attrNameLst>
                                      </p:cBhvr>
                                      <p:tavLst>
                                        <p:tav tm="0">
                                          <p:val>
                                            <p:strVal val="ppt_y"/>
                                          </p:val>
                                        </p:tav>
                                        <p:tav tm="100000">
                                          <p:val>
                                            <p:strVal val="0-ppt_h/2"/>
                                          </p:val>
                                        </p:tav>
                                      </p:tavLst>
                                    </p:anim>
                                    <p:set>
                                      <p:cBhvr>
                                        <p:cTn id="55" dur="1" fill="hold">
                                          <p:stCondLst>
                                            <p:cond delay="499"/>
                                          </p:stCondLst>
                                        </p:cTn>
                                        <p:tgtEl>
                                          <p:spTgt spid="2"/>
                                        </p:tgtEl>
                                        <p:attrNameLst>
                                          <p:attrName>style.visibility</p:attrName>
                                        </p:attrNameLst>
                                      </p:cBhvr>
                                      <p:to>
                                        <p:strVal val="hidden"/>
                                      </p:to>
                                    </p:set>
                                  </p:childTnLst>
                                </p:cTn>
                              </p:par>
                              <p:par>
                                <p:cTn id="56" presetID="2" presetClass="exit" presetSubtype="4" fill="hold" nodeType="withEffect">
                                  <p:stCondLst>
                                    <p:cond delay="0"/>
                                  </p:stCondLst>
                                  <p:childTnLst>
                                    <p:anim calcmode="lin" valueType="num">
                                      <p:cBhvr additive="base">
                                        <p:cTn id="57" dur="500"/>
                                        <p:tgtEl>
                                          <p:spTgt spid="24"/>
                                        </p:tgtEl>
                                        <p:attrNameLst>
                                          <p:attrName>ppt_x</p:attrName>
                                        </p:attrNameLst>
                                      </p:cBhvr>
                                      <p:tavLst>
                                        <p:tav tm="0">
                                          <p:val>
                                            <p:strVal val="ppt_x"/>
                                          </p:val>
                                        </p:tav>
                                        <p:tav tm="100000">
                                          <p:val>
                                            <p:strVal val="ppt_x"/>
                                          </p:val>
                                        </p:tav>
                                      </p:tavLst>
                                    </p:anim>
                                    <p:anim calcmode="lin" valueType="num">
                                      <p:cBhvr additive="base">
                                        <p:cTn id="58" dur="500"/>
                                        <p:tgtEl>
                                          <p:spTgt spid="24"/>
                                        </p:tgtEl>
                                        <p:attrNameLst>
                                          <p:attrName>ppt_y</p:attrName>
                                        </p:attrNameLst>
                                      </p:cBhvr>
                                      <p:tavLst>
                                        <p:tav tm="0">
                                          <p:val>
                                            <p:strVal val="ppt_y"/>
                                          </p:val>
                                        </p:tav>
                                        <p:tav tm="100000">
                                          <p:val>
                                            <p:strVal val="1+ppt_h/2"/>
                                          </p:val>
                                        </p:tav>
                                      </p:tavLst>
                                    </p:anim>
                                    <p:set>
                                      <p:cBhvr>
                                        <p:cTn id="59" dur="1" fill="hold">
                                          <p:stCondLst>
                                            <p:cond delay="499"/>
                                          </p:stCondLst>
                                        </p:cTn>
                                        <p:tgtEl>
                                          <p:spTgt spid="24"/>
                                        </p:tgtEl>
                                        <p:attrNameLst>
                                          <p:attrName>style.visibility</p:attrName>
                                        </p:attrNameLst>
                                      </p:cBhvr>
                                      <p:to>
                                        <p:strVal val="hidden"/>
                                      </p:to>
                                    </p:set>
                                  </p:childTnLst>
                                </p:cTn>
                              </p:par>
                              <p:par>
                                <p:cTn id="60" presetID="2" presetClass="exit" presetSubtype="4" fill="hold" grpId="0" nodeType="withEffect">
                                  <p:stCondLst>
                                    <p:cond delay="0"/>
                                  </p:stCondLst>
                                  <p:iterate type="lt">
                                    <p:tmPct val="0"/>
                                  </p:iterate>
                                  <p:childTnLst>
                                    <p:anim calcmode="lin" valueType="num">
                                      <p:cBhvr additive="base">
                                        <p:cTn id="61" dur="500"/>
                                        <p:tgtEl>
                                          <p:spTgt spid="23"/>
                                        </p:tgtEl>
                                        <p:attrNameLst>
                                          <p:attrName>ppt_x</p:attrName>
                                        </p:attrNameLst>
                                      </p:cBhvr>
                                      <p:tavLst>
                                        <p:tav tm="0">
                                          <p:val>
                                            <p:strVal val="ppt_x"/>
                                          </p:val>
                                        </p:tav>
                                        <p:tav tm="100000">
                                          <p:val>
                                            <p:strVal val="ppt_x"/>
                                          </p:val>
                                        </p:tav>
                                      </p:tavLst>
                                    </p:anim>
                                    <p:anim calcmode="lin" valueType="num">
                                      <p:cBhvr additive="base">
                                        <p:cTn id="62" dur="500"/>
                                        <p:tgtEl>
                                          <p:spTgt spid="23"/>
                                        </p:tgtEl>
                                        <p:attrNameLst>
                                          <p:attrName>ppt_y</p:attrName>
                                        </p:attrNameLst>
                                      </p:cBhvr>
                                      <p:tavLst>
                                        <p:tav tm="0">
                                          <p:val>
                                            <p:strVal val="ppt_y"/>
                                          </p:val>
                                        </p:tav>
                                        <p:tav tm="100000">
                                          <p:val>
                                            <p:strVal val="1+ppt_h/2"/>
                                          </p:val>
                                        </p:tav>
                                      </p:tavLst>
                                    </p:anim>
                                    <p:set>
                                      <p:cBhvr>
                                        <p:cTn id="63"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animBg="1"/>
      <p:bldP spid="17" grpId="0" animBg="1"/>
      <p:bldP spid="17" grpId="1" animBg="1"/>
      <p:bldP spid="18" grpId="0" animBg="1"/>
      <p:bldP spid="18" grpId="1" animBg="1"/>
      <p:bldP spid="2" grpId="0" animBg="1"/>
      <p:bldP spid="15" grpId="0" animBg="1"/>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10665" y="45720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31"/>
          <p:cNvSpPr/>
          <p:nvPr/>
        </p:nvSpPr>
        <p:spPr>
          <a:xfrm>
            <a:off x="228600" y="3470863"/>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255299" y="24384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1676400" y="2057400"/>
            <a:ext cx="5943600"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3920358" y="152400"/>
            <a:ext cx="876300" cy="876300"/>
          </a:xfrm>
          <a:prstGeom prst="roundRect">
            <a:avLst>
              <a:gd name="adj" fmla="val 9608"/>
            </a:avLst>
          </a:prstGeom>
          <a:solidFill>
            <a:srgbClr val="0070C0"/>
          </a:solidFill>
          <a:ln>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5" name="Picture 7" descr="http://www.perceptions.couk.com/imgs/Earth_Rotates_200_x_200.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4828" y="226283"/>
            <a:ext cx="467360" cy="46736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4457700" y="168089"/>
            <a:ext cx="1261242" cy="89871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700" b="1" dirty="0" smtClean="0">
                <a:solidFill>
                  <a:srgbClr val="00B0F0"/>
                </a:solidFill>
                <a:effectLst>
                  <a:outerShdw blurRad="38100" dist="38100" dir="2700000" algn="tl">
                    <a:srgbClr val="000000">
                      <a:alpha val="43137"/>
                    </a:srgbClr>
                  </a:outerShdw>
                </a:effectLst>
                <a:latin typeface="Arial" pitchFamily="34" charset="0"/>
                <a:cs typeface="Arial" pitchFamily="34" charset="0"/>
              </a:rPr>
              <a:t>LỚP</a:t>
            </a:r>
          </a:p>
          <a:p>
            <a:r>
              <a:rPr lang="en-US" sz="3500" b="1" dirty="0">
                <a:solidFill>
                  <a:srgbClr val="00B0F0"/>
                </a:solidFill>
                <a:effectLst>
                  <a:outerShdw blurRad="38100" dist="38100" dir="2700000" algn="tl">
                    <a:srgbClr val="000000">
                      <a:alpha val="43137"/>
                    </a:srgbClr>
                  </a:outerShdw>
                </a:effectLst>
                <a:latin typeface="Arial" pitchFamily="34" charset="0"/>
                <a:cs typeface="Arial" pitchFamily="34" charset="0"/>
              </a:rPr>
              <a:t>6</a:t>
            </a:r>
          </a:p>
        </p:txBody>
      </p:sp>
      <p:sp>
        <p:nvSpPr>
          <p:cNvPr id="12" name="Title 1"/>
          <p:cNvSpPr txBox="1">
            <a:spLocks/>
          </p:cNvSpPr>
          <p:nvPr/>
        </p:nvSpPr>
        <p:spPr>
          <a:xfrm>
            <a:off x="3543300" y="571500"/>
            <a:ext cx="1676400"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smtClean="0">
                <a:solidFill>
                  <a:schemeClr val="bg1"/>
                </a:solidFill>
                <a:effectLst>
                  <a:outerShdw blurRad="38100" dist="38100" dir="2700000" algn="tl">
                    <a:srgbClr val="000000">
                      <a:alpha val="43137"/>
                    </a:srgbClr>
                  </a:outerShdw>
                </a:effectLst>
                <a:latin typeface="Cambria" pitchFamily="18" charset="0"/>
              </a:rPr>
              <a:t>ĐỊA LÍ</a:t>
            </a:r>
            <a:endParaRPr lang="en-US" sz="1400" b="1" dirty="0">
              <a:solidFill>
                <a:schemeClr val="bg1"/>
              </a:solidFill>
              <a:effectLst>
                <a:outerShdw blurRad="38100" dist="38100" dir="2700000" algn="tl">
                  <a:srgbClr val="000000">
                    <a:alpha val="43137"/>
                  </a:srgbClr>
                </a:outerShdw>
              </a:effectLst>
              <a:latin typeface="Cambria" pitchFamily="18" charset="0"/>
            </a:endParaRPr>
          </a:p>
        </p:txBody>
      </p:sp>
      <p:sp>
        <p:nvSpPr>
          <p:cNvPr id="20" name="Title 1"/>
          <p:cNvSpPr txBox="1">
            <a:spLocks/>
          </p:cNvSpPr>
          <p:nvPr/>
        </p:nvSpPr>
        <p:spPr>
          <a:xfrm>
            <a:off x="685800" y="1333500"/>
            <a:ext cx="79248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solidFill>
                  <a:srgbClr val="FF0000"/>
                </a:solidFill>
                <a:effectLst>
                  <a:outerShdw blurRad="38100" dist="38100" dir="2700000" algn="tl">
                    <a:srgbClr val="000000">
                      <a:alpha val="43137"/>
                    </a:srgbClr>
                  </a:outerShdw>
                </a:effectLst>
                <a:latin typeface="Cambria" pitchFamily="18" charset="0"/>
              </a:rPr>
              <a:t>BÀI MỞ ĐẦU: TẠI SAO CẦN HỌC ĐỊA LÍ?</a:t>
            </a:r>
            <a:endParaRPr lang="vi-VN" sz="2400" b="1" dirty="0">
              <a:solidFill>
                <a:srgbClr val="FF0000"/>
              </a:solidFill>
              <a:effectLst>
                <a:outerShdw blurRad="38100" dist="38100" dir="2700000" algn="tl">
                  <a:srgbClr val="000000">
                    <a:alpha val="43137"/>
                  </a:srgbClr>
                </a:outerShdw>
              </a:effectLst>
              <a:latin typeface="Cambria" pitchFamily="18" charset="0"/>
            </a:endParaRPr>
          </a:p>
        </p:txBody>
      </p:sp>
      <p:sp>
        <p:nvSpPr>
          <p:cNvPr id="26" name="Title 1"/>
          <p:cNvSpPr txBox="1">
            <a:spLocks/>
          </p:cNvSpPr>
          <p:nvPr/>
        </p:nvSpPr>
        <p:spPr>
          <a:xfrm>
            <a:off x="1062340" y="2645613"/>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0D30DD"/>
                </a:solidFill>
                <a:effectLst>
                  <a:outerShdw blurRad="38100" dist="38100" dir="2700000" algn="tl">
                    <a:srgbClr val="000000">
                      <a:alpha val="43137"/>
                    </a:srgbClr>
                  </a:outerShdw>
                </a:effectLst>
                <a:latin typeface="Cambria" pitchFamily="18" charset="0"/>
              </a:rPr>
              <a:t>SỰ LÝ THÚ CỦA VIỆC HỌC MÔN ĐỊA LÍ</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27" name="Title 1"/>
          <p:cNvSpPr txBox="1">
            <a:spLocks/>
          </p:cNvSpPr>
          <p:nvPr/>
        </p:nvSpPr>
        <p:spPr>
          <a:xfrm>
            <a:off x="1035640" y="3661363"/>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smtClean="0">
                <a:solidFill>
                  <a:srgbClr val="0D30DD"/>
                </a:solidFill>
                <a:effectLst>
                  <a:outerShdw blurRad="38100" dist="38100" dir="2700000" algn="tl">
                    <a:srgbClr val="000000">
                      <a:alpha val="43137"/>
                    </a:srgbClr>
                  </a:outerShdw>
                </a:effectLst>
                <a:latin typeface="Cambria" pitchFamily="18" charset="0"/>
              </a:rPr>
              <a:t>VAI TRÒ CỦA ĐỊA LÍ TRONG CUỘC SỐNG</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21" name="Title 1"/>
          <p:cNvSpPr txBox="1">
            <a:spLocks/>
          </p:cNvSpPr>
          <p:nvPr/>
        </p:nvSpPr>
        <p:spPr>
          <a:xfrm>
            <a:off x="1017705" y="4762500"/>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smtClean="0">
                <a:solidFill>
                  <a:srgbClr val="0D30DD"/>
                </a:solidFill>
                <a:effectLst>
                  <a:outerShdw blurRad="38100" dist="38100" dir="2700000" algn="tl">
                    <a:srgbClr val="000000">
                      <a:alpha val="43137"/>
                    </a:srgbClr>
                  </a:outerShdw>
                </a:effectLst>
                <a:latin typeface="Cambria" pitchFamily="18" charset="0"/>
              </a:rPr>
              <a:t>TẦM QUAN TRỌNG CỦA VIỆC NẮM CÁC KHÁI NIỆM VÀ KĨ NĂNG ĐỊA LÍ</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24" name="Rectangle 23"/>
          <p:cNvSpPr/>
          <p:nvPr/>
        </p:nvSpPr>
        <p:spPr>
          <a:xfrm>
            <a:off x="210665" y="56388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Title 1"/>
          <p:cNvSpPr txBox="1">
            <a:spLocks/>
          </p:cNvSpPr>
          <p:nvPr/>
        </p:nvSpPr>
        <p:spPr>
          <a:xfrm>
            <a:off x="1017705" y="5829300"/>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0D30DD"/>
                </a:solidFill>
                <a:effectLst>
                  <a:outerShdw blurRad="38100" dist="38100" dir="2700000" algn="tl">
                    <a:srgbClr val="000000">
                      <a:alpha val="43137"/>
                    </a:srgbClr>
                  </a:outerShdw>
                </a:effectLst>
                <a:latin typeface="Cambria" pitchFamily="18" charset="0"/>
              </a:rPr>
              <a:t>LUYỆN TẬP VÀ VẬN DỤNG</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37" name="Rounded Rectangle 36"/>
          <p:cNvSpPr/>
          <p:nvPr/>
        </p:nvSpPr>
        <p:spPr>
          <a:xfrm>
            <a:off x="507769" y="2200275"/>
            <a:ext cx="8102831" cy="4420507"/>
          </a:xfrm>
          <a:prstGeom prst="roundRect">
            <a:avLst>
              <a:gd name="adj" fmla="val 8948"/>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 Same Side Corner Rectangle 41"/>
          <p:cNvSpPr/>
          <p:nvPr/>
        </p:nvSpPr>
        <p:spPr>
          <a:xfrm rot="5400000">
            <a:off x="365991" y="25383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ound Same Side Corner Rectangle 42"/>
          <p:cNvSpPr/>
          <p:nvPr/>
        </p:nvSpPr>
        <p:spPr>
          <a:xfrm rot="5400000">
            <a:off x="339292" y="3570851"/>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itle 1"/>
          <p:cNvSpPr txBox="1">
            <a:spLocks/>
          </p:cNvSpPr>
          <p:nvPr/>
        </p:nvSpPr>
        <p:spPr>
          <a:xfrm>
            <a:off x="94135" y="2642139"/>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I</a:t>
            </a:r>
          </a:p>
        </p:txBody>
      </p:sp>
      <p:sp>
        <p:nvSpPr>
          <p:cNvPr id="45" name="Title 1"/>
          <p:cNvSpPr txBox="1">
            <a:spLocks/>
          </p:cNvSpPr>
          <p:nvPr/>
        </p:nvSpPr>
        <p:spPr>
          <a:xfrm>
            <a:off x="94135" y="3661363"/>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bg1"/>
                </a:solidFill>
                <a:effectLst>
                  <a:outerShdw blurRad="38100" dist="38100" dir="2700000" algn="tl">
                    <a:srgbClr val="000000">
                      <a:alpha val="43137"/>
                    </a:srgbClr>
                  </a:outerShdw>
                </a:effectLst>
                <a:latin typeface="Cambria" pitchFamily="18" charset="0"/>
              </a:rPr>
              <a:t>II</a:t>
            </a:r>
            <a:endParaRPr lang="en-US" sz="4000" b="1" dirty="0">
              <a:solidFill>
                <a:schemeClr val="bg1"/>
              </a:solidFill>
              <a:effectLst>
                <a:outerShdw blurRad="38100" dist="38100" dir="2700000" algn="tl">
                  <a:srgbClr val="000000">
                    <a:alpha val="43137"/>
                  </a:srgbClr>
                </a:outerShdw>
              </a:effectLst>
              <a:latin typeface="Cambria" pitchFamily="18" charset="0"/>
            </a:endParaRPr>
          </a:p>
        </p:txBody>
      </p:sp>
      <p:sp>
        <p:nvSpPr>
          <p:cNvPr id="46" name="Round Same Side Corner Rectangle 45"/>
          <p:cNvSpPr/>
          <p:nvPr/>
        </p:nvSpPr>
        <p:spPr>
          <a:xfrm rot="5400000">
            <a:off x="321357" y="46719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itle 1"/>
          <p:cNvSpPr txBox="1">
            <a:spLocks/>
          </p:cNvSpPr>
          <p:nvPr/>
        </p:nvSpPr>
        <p:spPr>
          <a:xfrm>
            <a:off x="76200" y="4762500"/>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bg1"/>
                </a:solidFill>
                <a:effectLst>
                  <a:outerShdw blurRad="38100" dist="38100" dir="2700000" algn="tl">
                    <a:srgbClr val="000000">
                      <a:alpha val="43137"/>
                    </a:srgbClr>
                  </a:outerShdw>
                </a:effectLst>
                <a:latin typeface="Cambria" pitchFamily="18" charset="0"/>
              </a:rPr>
              <a:t>III</a:t>
            </a:r>
            <a:endParaRPr lang="en-US" sz="4000" b="1" dirty="0">
              <a:solidFill>
                <a:schemeClr val="bg1"/>
              </a:solidFill>
              <a:effectLst>
                <a:outerShdw blurRad="38100" dist="38100" dir="2700000" algn="tl">
                  <a:srgbClr val="000000">
                    <a:alpha val="43137"/>
                  </a:srgbClr>
                </a:outerShdw>
              </a:effectLst>
              <a:latin typeface="Cambria" pitchFamily="18" charset="0"/>
            </a:endParaRPr>
          </a:p>
        </p:txBody>
      </p:sp>
      <p:sp>
        <p:nvSpPr>
          <p:cNvPr id="48" name="Round Same Side Corner Rectangle 47"/>
          <p:cNvSpPr/>
          <p:nvPr/>
        </p:nvSpPr>
        <p:spPr>
          <a:xfrm rot="5400000">
            <a:off x="321357" y="57387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Title 1"/>
          <p:cNvSpPr txBox="1">
            <a:spLocks/>
          </p:cNvSpPr>
          <p:nvPr/>
        </p:nvSpPr>
        <p:spPr>
          <a:xfrm>
            <a:off x="76200" y="5829300"/>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bg1"/>
                </a:solidFill>
                <a:effectLst>
                  <a:outerShdw blurRad="38100" dist="38100" dir="2700000" algn="tl">
                    <a:srgbClr val="000000">
                      <a:alpha val="43137"/>
                    </a:srgbClr>
                  </a:outerShdw>
                </a:effectLst>
                <a:latin typeface="Cambria" pitchFamily="18" charset="0"/>
              </a:rPr>
              <a:t>IV</a:t>
            </a:r>
            <a:endParaRPr lang="en-US" sz="4000" b="1" dirty="0">
              <a:solidFill>
                <a:schemeClr val="bg1"/>
              </a:solidFill>
              <a:effectLst>
                <a:outerShdw blurRad="38100" dist="38100" dir="2700000" algn="tl">
                  <a:srgbClr val="000000">
                    <a:alpha val="43137"/>
                  </a:srgbClr>
                </a:outerShdw>
              </a:effectLst>
              <a:latin typeface="Cambria" pitchFamily="18" charset="0"/>
            </a:endParaRPr>
          </a:p>
        </p:txBody>
      </p:sp>
    </p:spTree>
    <p:extLst>
      <p:ext uri="{BB962C8B-B14F-4D97-AF65-F5344CB8AC3E}">
        <p14:creationId xmlns:p14="http://schemas.microsoft.com/office/powerpoint/2010/main" val="3259445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up)">
                                      <p:cBhvr>
                                        <p:cTn id="12" dur="100"/>
                                        <p:tgtEl>
                                          <p:spTgt spid="30"/>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up)">
                                      <p:cBhvr>
                                        <p:cTn id="15" dur="500"/>
                                        <p:tgtEl>
                                          <p:spTgt spid="37"/>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left)">
                                      <p:cBhvr>
                                        <p:cTn id="23" dur="250"/>
                                        <p:tgtEl>
                                          <p:spTgt spid="42"/>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250"/>
                                        <p:tgtEl>
                                          <p:spTgt spid="4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up)">
                                      <p:cBhvr>
                                        <p:cTn id="31" dur="100"/>
                                        <p:tgtEl>
                                          <p:spTgt spid="32"/>
                                        </p:tgtEl>
                                      </p:cBhvr>
                                    </p:animEffect>
                                  </p:childTnLst>
                                </p:cTn>
                              </p:par>
                            </p:childTnLst>
                          </p:cTn>
                        </p:par>
                        <p:par>
                          <p:cTn id="32" fill="hold">
                            <p:stCondLst>
                              <p:cond delay="100"/>
                            </p:stCondLst>
                            <p:childTnLst>
                              <p:par>
                                <p:cTn id="33" presetID="22" presetClass="entr" presetSubtype="8"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6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250"/>
                                        <p:tgtEl>
                                          <p:spTgt spid="43"/>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wipe(left)">
                                      <p:cBhvr>
                                        <p:cTn id="42" dur="25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up)">
                                      <p:cBhvr>
                                        <p:cTn id="47" dur="100"/>
                                        <p:tgtEl>
                                          <p:spTgt spid="19"/>
                                        </p:tgtEl>
                                      </p:cBhvr>
                                    </p:animEffect>
                                  </p:childTnLst>
                                </p:cTn>
                              </p:par>
                            </p:childTnLst>
                          </p:cTn>
                        </p:par>
                        <p:par>
                          <p:cTn id="48" fill="hold">
                            <p:stCondLst>
                              <p:cond delay="10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500"/>
                                        <p:tgtEl>
                                          <p:spTgt spid="21"/>
                                        </p:tgtEl>
                                      </p:cBhvr>
                                    </p:animEffect>
                                  </p:childTnLst>
                                </p:cTn>
                              </p:par>
                            </p:childTnLst>
                          </p:cTn>
                        </p:par>
                        <p:par>
                          <p:cTn id="52" fill="hold">
                            <p:stCondLst>
                              <p:cond delay="600"/>
                            </p:stCondLst>
                            <p:childTnLst>
                              <p:par>
                                <p:cTn id="53" presetID="22" presetClass="entr" presetSubtype="8" fill="hold" grpId="0" nodeType="after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wipe(left)">
                                      <p:cBhvr>
                                        <p:cTn id="55" dur="250"/>
                                        <p:tgtEl>
                                          <p:spTgt spid="46"/>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left)">
                                      <p:cBhvr>
                                        <p:cTn id="58" dur="250"/>
                                        <p:tgtEl>
                                          <p:spTgt spid="4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up)">
                                      <p:cBhvr>
                                        <p:cTn id="63" dur="100"/>
                                        <p:tgtEl>
                                          <p:spTgt spid="24"/>
                                        </p:tgtEl>
                                      </p:cBhvr>
                                    </p:animEffect>
                                  </p:childTnLst>
                                </p:cTn>
                              </p:par>
                            </p:childTnLst>
                          </p:cTn>
                        </p:par>
                        <p:par>
                          <p:cTn id="64" fill="hold">
                            <p:stCondLst>
                              <p:cond delay="100"/>
                            </p:stCondLst>
                            <p:childTnLst>
                              <p:par>
                                <p:cTn id="65" presetID="22" presetClass="entr" presetSubtype="8"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left)">
                                      <p:cBhvr>
                                        <p:cTn id="67" dur="500"/>
                                        <p:tgtEl>
                                          <p:spTgt spid="25"/>
                                        </p:tgtEl>
                                      </p:cBhvr>
                                    </p:animEffect>
                                  </p:childTnLst>
                                </p:cTn>
                              </p:par>
                            </p:childTnLst>
                          </p:cTn>
                        </p:par>
                        <p:par>
                          <p:cTn id="68" fill="hold">
                            <p:stCondLst>
                              <p:cond delay="600"/>
                            </p:stCondLst>
                            <p:childTnLst>
                              <p:par>
                                <p:cTn id="69" presetID="22" presetClass="entr" presetSubtype="8"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wipe(left)">
                                      <p:cBhvr>
                                        <p:cTn id="71" dur="250"/>
                                        <p:tgtEl>
                                          <p:spTgt spid="48"/>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49"/>
                                        </p:tgtEl>
                                        <p:attrNameLst>
                                          <p:attrName>style.visibility</p:attrName>
                                        </p:attrNameLst>
                                      </p:cBhvr>
                                      <p:to>
                                        <p:strVal val="visible"/>
                                      </p:to>
                                    </p:set>
                                    <p:animEffect transition="in" filter="wipe(left)">
                                      <p:cBhvr>
                                        <p:cTn id="74" dur="25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0" grpId="0" animBg="1"/>
      <p:bldP spid="20" grpId="0"/>
      <p:bldP spid="26" grpId="0"/>
      <p:bldP spid="27" grpId="0"/>
      <p:bldP spid="21" grpId="0"/>
      <p:bldP spid="24" grpId="0" animBg="1"/>
      <p:bldP spid="25" grpId="0"/>
      <p:bldP spid="37" grpId="0" animBg="1"/>
      <p:bldP spid="42" grpId="0" animBg="1"/>
      <p:bldP spid="43" grpId="0" animBg="1"/>
      <p:bldP spid="44" grpId="0"/>
      <p:bldP spid="45" grpId="0"/>
      <p:bldP spid="46" grpId="0" animBg="1"/>
      <p:bldP spid="47" grpId="0"/>
      <p:bldP spid="48" grpId="0" animBg="1"/>
      <p:bldP spid="4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endPar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a:p>
            <a:pPr algn="ctr" fontAlgn="auto">
              <a:spcBef>
                <a:spcPts val="0"/>
              </a:spcBef>
              <a:spcAft>
                <a:spcPts val="0"/>
              </a:spcAft>
              <a:defRPr/>
            </a:pPr>
            <a:r>
              <a:rPr lang="en-US" sz="24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MỞ ĐẦU</a:t>
            </a:r>
            <a:endPar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858833"/>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800099" y="1462207"/>
            <a:ext cx="3002792" cy="1661993"/>
          </a:xfrm>
          <a:prstGeom prst="rect">
            <a:avLst/>
          </a:prstGeom>
        </p:spPr>
        <p:txBody>
          <a:bodyPr wrap="square">
            <a:spAutoFit/>
          </a:bodyPr>
          <a:lstStyle/>
          <a:p>
            <a:pPr algn="ctr"/>
            <a:r>
              <a:rPr lang="en-US" sz="1700" i="1" dirty="0" err="1">
                <a:solidFill>
                  <a:srgbClr val="FF0000"/>
                </a:solidFill>
                <a:latin typeface="Cambria" panose="02040503050406030204" pitchFamily="18" charset="0"/>
                <a:ea typeface="Cambria" panose="02040503050406030204" pitchFamily="18" charset="0"/>
              </a:rPr>
              <a:t>Quan</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sát</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hình</a:t>
            </a:r>
            <a:r>
              <a:rPr lang="en-US" sz="1700" i="1" dirty="0">
                <a:solidFill>
                  <a:srgbClr val="FF0000"/>
                </a:solidFill>
                <a:latin typeface="Cambria" panose="02040503050406030204" pitchFamily="18" charset="0"/>
                <a:ea typeface="Cambria" panose="02040503050406030204" pitchFamily="18" charset="0"/>
              </a:rPr>
              <a:t> </a:t>
            </a:r>
            <a:r>
              <a:rPr lang="en-US" sz="1700" i="1" dirty="0" err="1" smtClean="0">
                <a:solidFill>
                  <a:srgbClr val="FF0000"/>
                </a:solidFill>
                <a:latin typeface="Cambria" panose="02040503050406030204" pitchFamily="18" charset="0"/>
                <a:ea typeface="Cambria" panose="02040503050406030204" pitchFamily="18" charset="0"/>
              </a:rPr>
              <a:t>ảnh</a:t>
            </a:r>
            <a:r>
              <a:rPr lang="en-US" sz="1700" i="1" dirty="0" smtClean="0">
                <a:solidFill>
                  <a:srgbClr val="FF0000"/>
                </a:solidFill>
                <a:latin typeface="Cambria" panose="02040503050406030204" pitchFamily="18" charset="0"/>
                <a:ea typeface="Cambria" panose="02040503050406030204" pitchFamily="18" charset="0"/>
              </a:rPr>
              <a:t> </a:t>
            </a:r>
            <a:r>
              <a:rPr lang="en-US" sz="1700" i="1" dirty="0" err="1" smtClean="0">
                <a:solidFill>
                  <a:srgbClr val="FF0000"/>
                </a:solidFill>
                <a:latin typeface="Cambria" panose="02040503050406030204" pitchFamily="18" charset="0"/>
                <a:ea typeface="Cambria" panose="02040503050406030204" pitchFamily="18" charset="0"/>
              </a:rPr>
              <a:t>và</a:t>
            </a:r>
            <a:r>
              <a:rPr lang="en-US" sz="1700" i="1" dirty="0" smtClean="0">
                <a:solidFill>
                  <a:srgbClr val="FF0000"/>
                </a:solidFill>
                <a:latin typeface="Cambria" panose="02040503050406030204" pitchFamily="18" charset="0"/>
                <a:ea typeface="Cambria" panose="02040503050406030204" pitchFamily="18" charset="0"/>
              </a:rPr>
              <a:t> </a:t>
            </a:r>
            <a:r>
              <a:rPr lang="en-US" sz="1700" i="1" dirty="0" err="1" smtClean="0">
                <a:solidFill>
                  <a:srgbClr val="FF0000"/>
                </a:solidFill>
                <a:latin typeface="Cambria" panose="02040503050406030204" pitchFamily="18" charset="0"/>
                <a:ea typeface="Cambria" panose="02040503050406030204" pitchFamily="18" charset="0"/>
              </a:rPr>
              <a:t>hiểu</a:t>
            </a:r>
            <a:r>
              <a:rPr lang="en-US" sz="1700" i="1" dirty="0" smtClean="0">
                <a:solidFill>
                  <a:srgbClr val="FF0000"/>
                </a:solidFill>
                <a:latin typeface="Cambria" panose="02040503050406030204" pitchFamily="18" charset="0"/>
                <a:ea typeface="Cambria" panose="02040503050406030204" pitchFamily="18" charset="0"/>
              </a:rPr>
              <a:t> </a:t>
            </a:r>
            <a:r>
              <a:rPr lang="en-US" sz="1700" i="1" dirty="0" err="1" smtClean="0">
                <a:solidFill>
                  <a:srgbClr val="FF0000"/>
                </a:solidFill>
                <a:latin typeface="Cambria" panose="02040503050406030204" pitchFamily="18" charset="0"/>
                <a:ea typeface="Cambria" panose="02040503050406030204" pitchFamily="18" charset="0"/>
              </a:rPr>
              <a:t>biết</a:t>
            </a:r>
            <a:r>
              <a:rPr lang="en-US" sz="1700" i="1" dirty="0" smtClean="0">
                <a:solidFill>
                  <a:srgbClr val="FF0000"/>
                </a:solidFill>
                <a:latin typeface="Cambria" panose="02040503050406030204" pitchFamily="18" charset="0"/>
                <a:ea typeface="Cambria" panose="02040503050406030204" pitchFamily="18" charset="0"/>
              </a:rPr>
              <a:t> </a:t>
            </a:r>
            <a:r>
              <a:rPr lang="en-US" sz="1700" i="1" dirty="0" err="1" smtClean="0">
                <a:solidFill>
                  <a:srgbClr val="FF0000"/>
                </a:solidFill>
                <a:latin typeface="Cambria" panose="02040503050406030204" pitchFamily="18" charset="0"/>
                <a:ea typeface="Cambria" panose="02040503050406030204" pitchFamily="18" charset="0"/>
              </a:rPr>
              <a:t>của</a:t>
            </a:r>
            <a:r>
              <a:rPr lang="en-US" sz="1700" i="1" dirty="0" smtClean="0">
                <a:solidFill>
                  <a:srgbClr val="FF0000"/>
                </a:solidFill>
                <a:latin typeface="Cambria" panose="02040503050406030204" pitchFamily="18" charset="0"/>
                <a:ea typeface="Cambria" panose="02040503050406030204" pitchFamily="18" charset="0"/>
              </a:rPr>
              <a:t> </a:t>
            </a:r>
            <a:r>
              <a:rPr lang="en-US" sz="1700" i="1" dirty="0" err="1" smtClean="0">
                <a:solidFill>
                  <a:srgbClr val="FF0000"/>
                </a:solidFill>
                <a:latin typeface="Cambria" panose="02040503050406030204" pitchFamily="18" charset="0"/>
                <a:ea typeface="Cambria" panose="02040503050406030204" pitchFamily="18" charset="0"/>
              </a:rPr>
              <a:t>mình</a:t>
            </a:r>
            <a:r>
              <a:rPr lang="en-US" sz="1700" i="1" dirty="0" smtClean="0">
                <a:solidFill>
                  <a:srgbClr val="FF0000"/>
                </a:solidFill>
                <a:latin typeface="Cambria" panose="02040503050406030204" pitchFamily="18" charset="0"/>
                <a:ea typeface="Cambria" panose="02040503050406030204" pitchFamily="18" charset="0"/>
              </a:rPr>
              <a:t>, </a:t>
            </a:r>
            <a:r>
              <a:rPr lang="en-US" sz="1700" i="1" dirty="0" err="1" smtClean="0">
                <a:solidFill>
                  <a:srgbClr val="FF0000"/>
                </a:solidFill>
                <a:latin typeface="Cambria" panose="02040503050406030204" pitchFamily="18" charset="0"/>
                <a:ea typeface="Cambria" panose="02040503050406030204" pitchFamily="18" charset="0"/>
              </a:rPr>
              <a:t>em</a:t>
            </a:r>
            <a:r>
              <a:rPr lang="en-US" sz="1700" i="1" dirty="0" smtClean="0">
                <a:solidFill>
                  <a:srgbClr val="FF0000"/>
                </a:solidFill>
                <a:latin typeface="Cambria" panose="02040503050406030204" pitchFamily="18" charset="0"/>
                <a:ea typeface="Cambria" panose="02040503050406030204" pitchFamily="18" charset="0"/>
              </a:rPr>
              <a:t> </a:t>
            </a:r>
            <a:r>
              <a:rPr lang="en-US" sz="1700" i="1" dirty="0" err="1" smtClean="0">
                <a:solidFill>
                  <a:srgbClr val="FF0000"/>
                </a:solidFill>
                <a:latin typeface="Cambria" panose="02040503050406030204" pitchFamily="18" charset="0"/>
                <a:ea typeface="Cambria" panose="02040503050406030204" pitchFamily="18" charset="0"/>
              </a:rPr>
              <a:t>hãy</a:t>
            </a:r>
            <a:r>
              <a:rPr lang="en-US" sz="1700" i="1" dirty="0" smtClean="0">
                <a:solidFill>
                  <a:srgbClr val="FF0000"/>
                </a:solidFill>
                <a:latin typeface="Cambria" panose="02040503050406030204" pitchFamily="18" charset="0"/>
                <a:ea typeface="Cambria" panose="02040503050406030204" pitchFamily="18" charset="0"/>
              </a:rPr>
              <a:t> </a:t>
            </a:r>
            <a:r>
              <a:rPr lang="en-US" sz="1700" i="1" dirty="0" err="1" smtClean="0">
                <a:solidFill>
                  <a:srgbClr val="FF0000"/>
                </a:solidFill>
                <a:latin typeface="Cambria" panose="02040503050406030204" pitchFamily="18" charset="0"/>
                <a:ea typeface="Cambria" panose="02040503050406030204" pitchFamily="18" charset="0"/>
              </a:rPr>
              <a:t>cho</a:t>
            </a:r>
            <a:r>
              <a:rPr lang="en-US" sz="1700" i="1" dirty="0" smtClean="0">
                <a:solidFill>
                  <a:srgbClr val="FF0000"/>
                </a:solidFill>
                <a:latin typeface="Cambria" panose="02040503050406030204" pitchFamily="18" charset="0"/>
                <a:ea typeface="Cambria" panose="02040503050406030204" pitchFamily="18" charset="0"/>
              </a:rPr>
              <a:t> </a:t>
            </a:r>
            <a:r>
              <a:rPr lang="en-US" sz="1700" i="1" dirty="0" err="1" smtClean="0">
                <a:solidFill>
                  <a:srgbClr val="FF0000"/>
                </a:solidFill>
                <a:latin typeface="Cambria" panose="02040503050406030204" pitchFamily="18" charset="0"/>
                <a:ea typeface="Cambria" panose="02040503050406030204" pitchFamily="18" charset="0"/>
              </a:rPr>
              <a:t>biết</a:t>
            </a:r>
            <a:r>
              <a:rPr lang="en-US" sz="1700" i="1" dirty="0" smtClean="0">
                <a:solidFill>
                  <a:srgbClr val="FF0000"/>
                </a:solidFill>
                <a:latin typeface="Cambria" panose="02040503050406030204" pitchFamily="18" charset="0"/>
                <a:ea typeface="Cambria" panose="02040503050406030204" pitchFamily="18" charset="0"/>
              </a:rPr>
              <a:t> n</a:t>
            </a:r>
            <a:r>
              <a:rPr lang="vi-VN" sz="1700" i="1" dirty="0" smtClean="0">
                <a:solidFill>
                  <a:srgbClr val="FF0000"/>
                </a:solidFill>
                <a:latin typeface="Cambria" panose="02040503050406030204" pitchFamily="18" charset="0"/>
                <a:ea typeface="Cambria" panose="02040503050406030204" pitchFamily="18" charset="0"/>
              </a:rPr>
              <a:t>gười </a:t>
            </a:r>
            <a:r>
              <a:rPr lang="vi-VN" sz="1700" i="1" dirty="0">
                <a:solidFill>
                  <a:srgbClr val="FF0000"/>
                </a:solidFill>
                <a:latin typeface="Cambria" panose="02040503050406030204" pitchFamily="18" charset="0"/>
                <a:ea typeface="Cambria" panose="02040503050406030204" pitchFamily="18" charset="0"/>
              </a:rPr>
              <a:t>dân vùng biển ra khơi vào lúc nào và trở về vào lúc nào</a:t>
            </a:r>
            <a:r>
              <a:rPr lang="vi-VN" sz="1700" i="1" dirty="0" smtClean="0">
                <a:solidFill>
                  <a:srgbClr val="FF0000"/>
                </a:solidFill>
                <a:latin typeface="Cambria" panose="02040503050406030204" pitchFamily="18" charset="0"/>
                <a:ea typeface="Cambria" panose="02040503050406030204" pitchFamily="18" charset="0"/>
              </a:rPr>
              <a:t>?</a:t>
            </a:r>
            <a:r>
              <a:rPr lang="en-US" sz="1700" i="1" dirty="0"/>
              <a:t> </a:t>
            </a:r>
            <a:r>
              <a:rPr lang="en-US" sz="1700" i="1" dirty="0" err="1">
                <a:solidFill>
                  <a:srgbClr val="FF0000"/>
                </a:solidFill>
                <a:latin typeface="Cambria" panose="02040503050406030204" pitchFamily="18" charset="0"/>
                <a:ea typeface="Cambria" panose="02040503050406030204" pitchFamily="18" charset="0"/>
              </a:rPr>
              <a:t>Dựa</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vào</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đâu</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để</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giải</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thích</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được</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các</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hiện</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tượng</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vừa</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nêu</a:t>
            </a:r>
            <a:r>
              <a:rPr lang="en-US" sz="1700" i="1" dirty="0">
                <a:solidFill>
                  <a:srgbClr val="FF0000"/>
                </a:solidFill>
                <a:latin typeface="Cambria" panose="02040503050406030204" pitchFamily="18" charset="0"/>
                <a:ea typeface="Cambria" panose="02040503050406030204" pitchFamily="18" charset="0"/>
              </a:rPr>
              <a:t>? </a:t>
            </a:r>
            <a:endParaRPr lang="en-US" sz="1700"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572000" y="1339096"/>
            <a:ext cx="3815862" cy="1785104"/>
          </a:xfrm>
          <a:prstGeom prst="rect">
            <a:avLst/>
          </a:prstGeom>
        </p:spPr>
        <p:txBody>
          <a:bodyPr wrap="square">
            <a:spAutoFit/>
          </a:bodyPr>
          <a:lstStyle/>
          <a:p>
            <a:pPr algn="just"/>
            <a:r>
              <a:rPr lang="en-US" sz="2200" dirty="0" smtClean="0">
                <a:latin typeface="Cambria" panose="02040503050406030204" pitchFamily="18" charset="0"/>
                <a:ea typeface="Cambria" panose="02040503050406030204" pitchFamily="18" charset="0"/>
              </a:rPr>
              <a:t>- </a:t>
            </a:r>
            <a:r>
              <a:rPr lang="vi-VN" sz="2200" dirty="0" smtClean="0">
                <a:latin typeface="Cambria" panose="02040503050406030204" pitchFamily="18" charset="0"/>
                <a:ea typeface="Cambria" panose="02040503050406030204" pitchFamily="18" charset="0"/>
              </a:rPr>
              <a:t>Người </a:t>
            </a:r>
            <a:r>
              <a:rPr lang="vi-VN" sz="2200" dirty="0">
                <a:latin typeface="Cambria" panose="02040503050406030204" pitchFamily="18" charset="0"/>
                <a:ea typeface="Cambria" panose="02040503050406030204" pitchFamily="18" charset="0"/>
              </a:rPr>
              <a:t>dân vùng biển ra khơi vào chiều muộn và trở về vào sáng sớm</a:t>
            </a:r>
            <a:r>
              <a:rPr lang="vi-VN" sz="2200" dirty="0" smtClean="0">
                <a:latin typeface="Cambria" panose="02040503050406030204" pitchFamily="18" charset="0"/>
                <a:ea typeface="Cambria" panose="02040503050406030204" pitchFamily="18" charset="0"/>
              </a:rPr>
              <a:t>.</a:t>
            </a:r>
            <a:endParaRPr lang="en-US" sz="2200" dirty="0" smtClean="0">
              <a:latin typeface="Cambria" panose="02040503050406030204" pitchFamily="18" charset="0"/>
              <a:ea typeface="Cambria" panose="02040503050406030204" pitchFamily="18" charset="0"/>
            </a:endParaRPr>
          </a:p>
          <a:p>
            <a:pPr algn="just"/>
            <a:r>
              <a:rPr lang="en-US" sz="2200" dirty="0" smtClean="0">
                <a:latin typeface="Cambria" panose="02040503050406030204" pitchFamily="18" charset="0"/>
                <a:ea typeface="Cambria" panose="02040503050406030204" pitchFamily="18" charset="0"/>
              </a:rPr>
              <a:t>- </a:t>
            </a:r>
            <a:r>
              <a:rPr lang="vi-VN" sz="2200" dirty="0">
                <a:latin typeface="Cambria" panose="02040503050406030204" pitchFamily="18" charset="0"/>
                <a:ea typeface="Cambria" panose="02040503050406030204" pitchFamily="18" charset="0"/>
              </a:rPr>
              <a:t>Dựa vào kiến thức địa lí để giải thích.</a:t>
            </a:r>
            <a:endParaRPr lang="en-US" sz="2200" dirty="0">
              <a:latin typeface="Cambria" panose="02040503050406030204" pitchFamily="18" charset="0"/>
              <a:ea typeface="Cambria" panose="02040503050406030204" pitchFamily="18" charset="0"/>
            </a:endParaRP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Sự</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lý</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thú</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của</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việc</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học</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môn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Địa</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lí</a:t>
            </a:r>
            <a:r>
              <a:rPr lang="en-US" sz="2400" b="1" dirty="0" smtClean="0">
                <a:solidFill>
                  <a:srgbClr val="0D30DD"/>
                </a:solidFill>
                <a:latin typeface="Cambria" pitchFamily="18" charset="0"/>
              </a:rPr>
              <a:t> </a:t>
            </a:r>
            <a:endParaRPr lang="en-US" sz="2400" b="1" dirty="0">
              <a:solidFill>
                <a:srgbClr val="0D30DD"/>
              </a:solidFill>
              <a:latin typeface="Cambria" pitchFamily="18" charset="0"/>
            </a:endParaRPr>
          </a:p>
        </p:txBody>
      </p:sp>
      <p:pic>
        <p:nvPicPr>
          <p:cNvPr id="2050" name="Picture 2" descr="Đoàn thuyền đánh cá ra khơi vào lúc nào? Xem Bài Đọc Đoà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49702" y="3604940"/>
            <a:ext cx="4244595" cy="2964249"/>
          </a:xfrm>
          <a:prstGeom prst="rect">
            <a:avLst/>
          </a:prstGeom>
          <a:noFill/>
          <a:ln>
            <a:solidFill>
              <a:srgbClr val="00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820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wipe(down)">
                                      <p:cBhvr>
                                        <p:cTn id="23" dur="500"/>
                                        <p:tgtEl>
                                          <p:spTgt spid="205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858833"/>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09600" y="1676400"/>
            <a:ext cx="3352800" cy="1138773"/>
          </a:xfrm>
          <a:prstGeom prst="rect">
            <a:avLst/>
          </a:prstGeom>
        </p:spPr>
        <p:txBody>
          <a:bodyPr wrap="square">
            <a:spAutoFit/>
          </a:bodyPr>
          <a:lstStyle/>
          <a:p>
            <a:pPr algn="ctr"/>
            <a:r>
              <a:rPr lang="en-US" sz="1700" i="1" dirty="0" err="1">
                <a:solidFill>
                  <a:srgbClr val="FF0000"/>
                </a:solidFill>
                <a:latin typeface="Cambria" panose="02040503050406030204" pitchFamily="18" charset="0"/>
                <a:ea typeface="Cambria" panose="02040503050406030204" pitchFamily="18" charset="0"/>
              </a:rPr>
              <a:t>Quan</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sát</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hình</a:t>
            </a:r>
            <a:r>
              <a:rPr lang="en-US" sz="1700" i="1" dirty="0">
                <a:solidFill>
                  <a:srgbClr val="FF0000"/>
                </a:solidFill>
                <a:latin typeface="Cambria" panose="02040503050406030204" pitchFamily="18" charset="0"/>
                <a:ea typeface="Cambria" panose="02040503050406030204" pitchFamily="18" charset="0"/>
              </a:rPr>
              <a:t> </a:t>
            </a:r>
            <a:r>
              <a:rPr lang="en-US" sz="1700" i="1" dirty="0" err="1" smtClean="0">
                <a:solidFill>
                  <a:srgbClr val="FF0000"/>
                </a:solidFill>
                <a:latin typeface="Cambria" panose="02040503050406030204" pitchFamily="18" charset="0"/>
                <a:ea typeface="Cambria" panose="02040503050406030204" pitchFamily="18" charset="0"/>
              </a:rPr>
              <a:t>ảnh</a:t>
            </a:r>
            <a:r>
              <a:rPr lang="en-US" sz="1700" i="1" dirty="0" smtClean="0">
                <a:solidFill>
                  <a:srgbClr val="FF0000"/>
                </a:solidFill>
                <a:latin typeface="Cambria" panose="02040503050406030204" pitchFamily="18" charset="0"/>
                <a:ea typeface="Cambria" panose="02040503050406030204" pitchFamily="18" charset="0"/>
              </a:rPr>
              <a:t> </a:t>
            </a:r>
            <a:r>
              <a:rPr lang="en-US" sz="1700" i="1" dirty="0" err="1" smtClean="0">
                <a:solidFill>
                  <a:srgbClr val="FF0000"/>
                </a:solidFill>
                <a:latin typeface="Cambria" panose="02040503050406030204" pitchFamily="18" charset="0"/>
                <a:ea typeface="Cambria" panose="02040503050406030204" pitchFamily="18" charset="0"/>
              </a:rPr>
              <a:t>và</a:t>
            </a:r>
            <a:r>
              <a:rPr lang="en-US" sz="1700" i="1" dirty="0" smtClean="0">
                <a:solidFill>
                  <a:srgbClr val="FF0000"/>
                </a:solidFill>
                <a:latin typeface="Cambria" panose="02040503050406030204" pitchFamily="18" charset="0"/>
                <a:ea typeface="Cambria" panose="02040503050406030204" pitchFamily="18" charset="0"/>
              </a:rPr>
              <a:t> </a:t>
            </a:r>
            <a:r>
              <a:rPr lang="en-US" sz="1700" i="1" dirty="0" err="1" smtClean="0">
                <a:solidFill>
                  <a:srgbClr val="FF0000"/>
                </a:solidFill>
                <a:latin typeface="Cambria" panose="02040503050406030204" pitchFamily="18" charset="0"/>
                <a:ea typeface="Cambria" panose="02040503050406030204" pitchFamily="18" charset="0"/>
              </a:rPr>
              <a:t>hiểu</a:t>
            </a:r>
            <a:r>
              <a:rPr lang="en-US" sz="1700" i="1" dirty="0" smtClean="0">
                <a:solidFill>
                  <a:srgbClr val="FF0000"/>
                </a:solidFill>
                <a:latin typeface="Cambria" panose="02040503050406030204" pitchFamily="18" charset="0"/>
                <a:ea typeface="Cambria" panose="02040503050406030204" pitchFamily="18" charset="0"/>
              </a:rPr>
              <a:t> </a:t>
            </a:r>
            <a:r>
              <a:rPr lang="en-US" sz="1700" i="1" dirty="0" err="1" smtClean="0">
                <a:solidFill>
                  <a:srgbClr val="FF0000"/>
                </a:solidFill>
                <a:latin typeface="Cambria" panose="02040503050406030204" pitchFamily="18" charset="0"/>
                <a:ea typeface="Cambria" panose="02040503050406030204" pitchFamily="18" charset="0"/>
              </a:rPr>
              <a:t>biết</a:t>
            </a:r>
            <a:r>
              <a:rPr lang="en-US" sz="1700" i="1" dirty="0" smtClean="0">
                <a:solidFill>
                  <a:srgbClr val="FF0000"/>
                </a:solidFill>
                <a:latin typeface="Cambria" panose="02040503050406030204" pitchFamily="18" charset="0"/>
                <a:ea typeface="Cambria" panose="02040503050406030204" pitchFamily="18" charset="0"/>
              </a:rPr>
              <a:t> </a:t>
            </a:r>
            <a:r>
              <a:rPr lang="en-US" sz="1700" i="1" dirty="0" err="1" smtClean="0">
                <a:solidFill>
                  <a:srgbClr val="FF0000"/>
                </a:solidFill>
                <a:latin typeface="Cambria" panose="02040503050406030204" pitchFamily="18" charset="0"/>
                <a:ea typeface="Cambria" panose="02040503050406030204" pitchFamily="18" charset="0"/>
              </a:rPr>
              <a:t>của</a:t>
            </a:r>
            <a:r>
              <a:rPr lang="en-US" sz="1700" i="1" dirty="0" smtClean="0">
                <a:solidFill>
                  <a:srgbClr val="FF0000"/>
                </a:solidFill>
                <a:latin typeface="Cambria" panose="02040503050406030204" pitchFamily="18" charset="0"/>
                <a:ea typeface="Cambria" panose="02040503050406030204" pitchFamily="18" charset="0"/>
              </a:rPr>
              <a:t> </a:t>
            </a:r>
            <a:r>
              <a:rPr lang="en-US" sz="1700" i="1" dirty="0" err="1" smtClean="0">
                <a:solidFill>
                  <a:srgbClr val="FF0000"/>
                </a:solidFill>
                <a:latin typeface="Cambria" panose="02040503050406030204" pitchFamily="18" charset="0"/>
                <a:ea typeface="Cambria" panose="02040503050406030204" pitchFamily="18" charset="0"/>
              </a:rPr>
              <a:t>mình</a:t>
            </a:r>
            <a:r>
              <a:rPr lang="en-US" sz="1700" i="1" dirty="0" smtClean="0">
                <a:solidFill>
                  <a:srgbClr val="FF0000"/>
                </a:solidFill>
                <a:latin typeface="Cambria" panose="02040503050406030204" pitchFamily="18" charset="0"/>
                <a:ea typeface="Cambria" panose="02040503050406030204" pitchFamily="18" charset="0"/>
              </a:rPr>
              <a:t>, </a:t>
            </a:r>
            <a:r>
              <a:rPr lang="en-US" sz="1700" i="1" dirty="0" err="1" smtClean="0">
                <a:solidFill>
                  <a:srgbClr val="FF0000"/>
                </a:solidFill>
                <a:latin typeface="Cambria" panose="02040503050406030204" pitchFamily="18" charset="0"/>
                <a:ea typeface="Cambria" panose="02040503050406030204" pitchFamily="18" charset="0"/>
              </a:rPr>
              <a:t>em</a:t>
            </a:r>
            <a:r>
              <a:rPr lang="en-US" sz="1700" i="1" dirty="0" smtClean="0">
                <a:solidFill>
                  <a:srgbClr val="FF0000"/>
                </a:solidFill>
                <a:latin typeface="Cambria" panose="02040503050406030204" pitchFamily="18" charset="0"/>
                <a:ea typeface="Cambria" panose="02040503050406030204" pitchFamily="18" charset="0"/>
              </a:rPr>
              <a:t> </a:t>
            </a:r>
            <a:r>
              <a:rPr lang="en-US" sz="1700" i="1" dirty="0" err="1" smtClean="0">
                <a:solidFill>
                  <a:srgbClr val="FF0000"/>
                </a:solidFill>
                <a:latin typeface="Cambria" panose="02040503050406030204" pitchFamily="18" charset="0"/>
                <a:ea typeface="Cambria" panose="02040503050406030204" pitchFamily="18" charset="0"/>
              </a:rPr>
              <a:t>hãy</a:t>
            </a:r>
            <a:r>
              <a:rPr lang="en-US" sz="1700" i="1" dirty="0" smtClean="0">
                <a:solidFill>
                  <a:srgbClr val="FF0000"/>
                </a:solidFill>
                <a:latin typeface="Cambria" panose="02040503050406030204" pitchFamily="18" charset="0"/>
                <a:ea typeface="Cambria" panose="02040503050406030204" pitchFamily="18" charset="0"/>
              </a:rPr>
              <a:t> </a:t>
            </a:r>
            <a:r>
              <a:rPr lang="en-US" sz="1700" i="1" dirty="0" err="1" smtClean="0">
                <a:solidFill>
                  <a:srgbClr val="FF0000"/>
                </a:solidFill>
                <a:latin typeface="Cambria" panose="02040503050406030204" pitchFamily="18" charset="0"/>
                <a:ea typeface="Cambria" panose="02040503050406030204" pitchFamily="18" charset="0"/>
              </a:rPr>
              <a:t>giải</a:t>
            </a:r>
            <a:r>
              <a:rPr lang="en-US" sz="1700" i="1" dirty="0" smtClean="0">
                <a:solidFill>
                  <a:srgbClr val="FF0000"/>
                </a:solidFill>
                <a:latin typeface="Cambria" panose="02040503050406030204" pitchFamily="18" charset="0"/>
                <a:ea typeface="Cambria" panose="02040503050406030204" pitchFamily="18" charset="0"/>
              </a:rPr>
              <a:t> </a:t>
            </a:r>
            <a:r>
              <a:rPr lang="en-US" sz="1700" i="1" dirty="0" err="1" smtClean="0">
                <a:solidFill>
                  <a:srgbClr val="FF0000"/>
                </a:solidFill>
                <a:latin typeface="Cambria" panose="02040503050406030204" pitchFamily="18" charset="0"/>
                <a:ea typeface="Cambria" panose="02040503050406030204" pitchFamily="18" charset="0"/>
              </a:rPr>
              <a:t>thích</a:t>
            </a:r>
            <a:r>
              <a:rPr lang="en-US" sz="1700" i="1" dirty="0" smtClean="0">
                <a:solidFill>
                  <a:srgbClr val="FF0000"/>
                </a:solidFill>
                <a:latin typeface="Cambria" panose="02040503050406030204" pitchFamily="18" charset="0"/>
                <a:ea typeface="Cambria" panose="02040503050406030204" pitchFamily="18" charset="0"/>
              </a:rPr>
              <a:t> </a:t>
            </a:r>
            <a:r>
              <a:rPr lang="en-US" sz="1700" i="1" dirty="0" err="1" smtClean="0">
                <a:solidFill>
                  <a:srgbClr val="FF0000"/>
                </a:solidFill>
                <a:latin typeface="Cambria" panose="02040503050406030204" pitchFamily="18" charset="0"/>
                <a:ea typeface="Cambria" panose="02040503050406030204" pitchFamily="18" charset="0"/>
              </a:rPr>
              <a:t>câu</a:t>
            </a:r>
            <a:r>
              <a:rPr lang="en-US" sz="1700" i="1" dirty="0" smtClean="0">
                <a:solidFill>
                  <a:srgbClr val="FF0000"/>
                </a:solidFill>
                <a:latin typeface="Cambria" panose="02040503050406030204" pitchFamily="18" charset="0"/>
                <a:ea typeface="Cambria" panose="02040503050406030204" pitchFamily="18" charset="0"/>
              </a:rPr>
              <a:t> ca </a:t>
            </a:r>
            <a:r>
              <a:rPr lang="en-US" sz="1700" i="1" dirty="0" err="1" smtClean="0">
                <a:solidFill>
                  <a:srgbClr val="FF0000"/>
                </a:solidFill>
                <a:latin typeface="Cambria" panose="02040503050406030204" pitchFamily="18" charset="0"/>
                <a:ea typeface="Cambria" panose="02040503050406030204" pitchFamily="18" charset="0"/>
              </a:rPr>
              <a:t>dao</a:t>
            </a:r>
            <a:r>
              <a:rPr lang="en-US" sz="1700" i="1" dirty="0" smtClean="0">
                <a:solidFill>
                  <a:srgbClr val="FF0000"/>
                </a:solidFill>
                <a:latin typeface="Cambria" panose="02040503050406030204" pitchFamily="18" charset="0"/>
                <a:ea typeface="Cambria" panose="02040503050406030204" pitchFamily="18" charset="0"/>
              </a:rPr>
              <a:t>:</a:t>
            </a:r>
          </a:p>
          <a:p>
            <a:r>
              <a:rPr lang="en-US" sz="1700" i="1" dirty="0">
                <a:solidFill>
                  <a:srgbClr val="FF0000"/>
                </a:solidFill>
                <a:latin typeface="Cambria" panose="02040503050406030204" pitchFamily="18" charset="0"/>
                <a:ea typeface="Cambria" panose="02040503050406030204" pitchFamily="18" charset="0"/>
              </a:rPr>
              <a:t>“</a:t>
            </a:r>
            <a:r>
              <a:rPr lang="en-US" sz="1700" i="1" dirty="0" err="1">
                <a:solidFill>
                  <a:srgbClr val="FF0000"/>
                </a:solidFill>
                <a:latin typeface="Cambria" panose="02040503050406030204" pitchFamily="18" charset="0"/>
                <a:ea typeface="Cambria" panose="02040503050406030204" pitchFamily="18" charset="0"/>
              </a:rPr>
              <a:t>Chuồn</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chuồn</a:t>
            </a:r>
            <a:r>
              <a:rPr lang="en-US" sz="1700" i="1" dirty="0">
                <a:solidFill>
                  <a:srgbClr val="FF0000"/>
                </a:solidFill>
                <a:latin typeface="Cambria" panose="02040503050406030204" pitchFamily="18" charset="0"/>
                <a:ea typeface="Cambria" panose="02040503050406030204" pitchFamily="18" charset="0"/>
              </a:rPr>
              <a:t> bay </a:t>
            </a:r>
            <a:r>
              <a:rPr lang="en-US" sz="1700" i="1" dirty="0" err="1">
                <a:solidFill>
                  <a:srgbClr val="FF0000"/>
                </a:solidFill>
                <a:latin typeface="Cambria" panose="02040503050406030204" pitchFamily="18" charset="0"/>
                <a:ea typeface="Cambria" panose="02040503050406030204" pitchFamily="18" charset="0"/>
              </a:rPr>
              <a:t>thấp</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thì</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mưa</a:t>
            </a:r>
            <a:endParaRPr lang="en-US" sz="1700" dirty="0">
              <a:solidFill>
                <a:srgbClr val="FF0000"/>
              </a:solidFill>
              <a:latin typeface="Cambria" panose="02040503050406030204" pitchFamily="18" charset="0"/>
              <a:ea typeface="Cambria" panose="02040503050406030204" pitchFamily="18" charset="0"/>
            </a:endParaRPr>
          </a:p>
          <a:p>
            <a:r>
              <a:rPr lang="en-US" sz="1700" i="1" dirty="0">
                <a:solidFill>
                  <a:srgbClr val="FF0000"/>
                </a:solidFill>
                <a:latin typeface="Cambria" panose="02040503050406030204" pitchFamily="18" charset="0"/>
                <a:ea typeface="Cambria" panose="02040503050406030204" pitchFamily="18" charset="0"/>
              </a:rPr>
              <a:t>Bay </a:t>
            </a:r>
            <a:r>
              <a:rPr lang="en-US" sz="1700" i="1" dirty="0" err="1">
                <a:solidFill>
                  <a:srgbClr val="FF0000"/>
                </a:solidFill>
                <a:latin typeface="Cambria" panose="02040503050406030204" pitchFamily="18" charset="0"/>
                <a:ea typeface="Cambria" panose="02040503050406030204" pitchFamily="18" charset="0"/>
              </a:rPr>
              <a:t>cao</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thì</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nắng</a:t>
            </a:r>
            <a:r>
              <a:rPr lang="en-US" sz="1700" i="1" dirty="0">
                <a:solidFill>
                  <a:srgbClr val="FF0000"/>
                </a:solidFill>
                <a:latin typeface="Cambria" panose="02040503050406030204" pitchFamily="18" charset="0"/>
                <a:ea typeface="Cambria" panose="02040503050406030204" pitchFamily="18" charset="0"/>
              </a:rPr>
              <a:t>, bay </a:t>
            </a:r>
            <a:r>
              <a:rPr lang="en-US" sz="1700" i="1" dirty="0" err="1">
                <a:solidFill>
                  <a:srgbClr val="FF0000"/>
                </a:solidFill>
                <a:latin typeface="Cambria" panose="02040503050406030204" pitchFamily="18" charset="0"/>
                <a:ea typeface="Cambria" panose="02040503050406030204" pitchFamily="18" charset="0"/>
              </a:rPr>
              <a:t>vừa</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thì</a:t>
            </a:r>
            <a:r>
              <a:rPr lang="en-US" sz="1700" i="1" dirty="0">
                <a:solidFill>
                  <a:srgbClr val="FF0000"/>
                </a:solidFill>
                <a:latin typeface="Cambria" panose="02040503050406030204" pitchFamily="18" charset="0"/>
                <a:ea typeface="Cambria" panose="02040503050406030204" pitchFamily="18" charset="0"/>
              </a:rPr>
              <a:t> </a:t>
            </a:r>
            <a:r>
              <a:rPr lang="en-US" sz="1700" i="1" dirty="0" err="1">
                <a:solidFill>
                  <a:srgbClr val="FF0000"/>
                </a:solidFill>
                <a:latin typeface="Cambria" panose="02040503050406030204" pitchFamily="18" charset="0"/>
                <a:ea typeface="Cambria" panose="02040503050406030204" pitchFamily="18" charset="0"/>
              </a:rPr>
              <a:t>râm</a:t>
            </a:r>
            <a:r>
              <a:rPr lang="en-US" sz="1700" i="1" dirty="0" smtClean="0">
                <a:solidFill>
                  <a:srgbClr val="FF0000"/>
                </a:solidFill>
                <a:latin typeface="Cambria" panose="02040503050406030204" pitchFamily="18" charset="0"/>
                <a:ea typeface="Cambria" panose="02040503050406030204" pitchFamily="18" charset="0"/>
              </a:rPr>
              <a:t>”</a:t>
            </a:r>
            <a:endParaRPr lang="en-US" sz="1700"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43400" y="1219200"/>
            <a:ext cx="4474760" cy="1977464"/>
          </a:xfrm>
          <a:prstGeom prst="rect">
            <a:avLst/>
          </a:prstGeom>
        </p:spPr>
        <p:txBody>
          <a:bodyPr wrap="square">
            <a:spAutoFit/>
          </a:bodyPr>
          <a:lstStyle/>
          <a:p>
            <a:pPr algn="just"/>
            <a:r>
              <a:rPr lang="en-US" sz="1750" dirty="0" smtClean="0">
                <a:latin typeface="Cambria" panose="02040503050406030204" pitchFamily="18" charset="0"/>
                <a:ea typeface="Cambria" panose="02040503050406030204" pitchFamily="18" charset="0"/>
              </a:rPr>
              <a:t>- Do </a:t>
            </a:r>
            <a:r>
              <a:rPr lang="en-US" sz="1750" dirty="0" err="1">
                <a:latin typeface="Cambria" panose="02040503050406030204" pitchFamily="18" charset="0"/>
                <a:ea typeface="Cambria" panose="02040503050406030204" pitchFamily="18" charset="0"/>
              </a:rPr>
              <a:t>cánh</a:t>
            </a:r>
            <a:r>
              <a:rPr lang="en-US" sz="1750" dirty="0">
                <a:latin typeface="Cambria" panose="02040503050406030204" pitchFamily="18" charset="0"/>
                <a:ea typeface="Cambria" panose="02040503050406030204" pitchFamily="18" charset="0"/>
              </a:rPr>
              <a:t> </a:t>
            </a:r>
            <a:r>
              <a:rPr lang="en-US" sz="1750" dirty="0" err="1">
                <a:latin typeface="Cambria" panose="02040503050406030204" pitchFamily="18" charset="0"/>
                <a:ea typeface="Cambria" panose="02040503050406030204" pitchFamily="18" charset="0"/>
              </a:rPr>
              <a:t>của</a:t>
            </a:r>
            <a:r>
              <a:rPr lang="en-US" sz="1750" dirty="0">
                <a:latin typeface="Cambria" panose="02040503050406030204" pitchFamily="18" charset="0"/>
                <a:ea typeface="Cambria" panose="02040503050406030204" pitchFamily="18" charset="0"/>
              </a:rPr>
              <a:t> </a:t>
            </a:r>
            <a:r>
              <a:rPr lang="en-US" sz="1750" dirty="0" err="1">
                <a:latin typeface="Cambria" panose="02040503050406030204" pitchFamily="18" charset="0"/>
                <a:ea typeface="Cambria" panose="02040503050406030204" pitchFamily="18" charset="0"/>
              </a:rPr>
              <a:t>chuồn</a:t>
            </a:r>
            <a:r>
              <a:rPr lang="en-US" sz="1750" dirty="0">
                <a:latin typeface="Cambria" panose="02040503050406030204" pitchFamily="18" charset="0"/>
                <a:ea typeface="Cambria" panose="02040503050406030204" pitchFamily="18" charset="0"/>
              </a:rPr>
              <a:t> </a:t>
            </a:r>
            <a:r>
              <a:rPr lang="en-US" sz="1750" dirty="0" err="1">
                <a:latin typeface="Cambria" panose="02040503050406030204" pitchFamily="18" charset="0"/>
                <a:ea typeface="Cambria" panose="02040503050406030204" pitchFamily="18" charset="0"/>
              </a:rPr>
              <a:t>chuồn</a:t>
            </a:r>
            <a:r>
              <a:rPr lang="en-US" sz="1750" dirty="0">
                <a:latin typeface="Cambria" panose="02040503050406030204" pitchFamily="18" charset="0"/>
                <a:ea typeface="Cambria" panose="02040503050406030204" pitchFamily="18" charset="0"/>
              </a:rPr>
              <a:t> </a:t>
            </a:r>
            <a:r>
              <a:rPr lang="en-US" sz="1750" dirty="0" err="1">
                <a:latin typeface="Cambria" panose="02040503050406030204" pitchFamily="18" charset="0"/>
                <a:ea typeface="Cambria" panose="02040503050406030204" pitchFamily="18" charset="0"/>
              </a:rPr>
              <a:t>quá</a:t>
            </a:r>
            <a:r>
              <a:rPr lang="en-US" sz="1750" dirty="0">
                <a:latin typeface="Cambria" panose="02040503050406030204" pitchFamily="18" charset="0"/>
                <a:ea typeface="Cambria" panose="02040503050406030204" pitchFamily="18" charset="0"/>
              </a:rPr>
              <a:t> </a:t>
            </a:r>
            <a:r>
              <a:rPr lang="en-US" sz="1750" dirty="0" err="1">
                <a:latin typeface="Cambria" panose="02040503050406030204" pitchFamily="18" charset="0"/>
                <a:ea typeface="Cambria" panose="02040503050406030204" pitchFamily="18" charset="0"/>
              </a:rPr>
              <a:t>mỏng</a:t>
            </a:r>
            <a:r>
              <a:rPr lang="en-US" sz="1750" dirty="0">
                <a:latin typeface="Cambria" panose="02040503050406030204" pitchFamily="18" charset="0"/>
                <a:ea typeface="Cambria" panose="02040503050406030204" pitchFamily="18" charset="0"/>
              </a:rPr>
              <a:t> </a:t>
            </a:r>
            <a:r>
              <a:rPr lang="en-US" sz="1750" dirty="0" err="1">
                <a:latin typeface="Cambria" panose="02040503050406030204" pitchFamily="18" charset="0"/>
                <a:ea typeface="Cambria" panose="02040503050406030204" pitchFamily="18" charset="0"/>
              </a:rPr>
              <a:t>lại</a:t>
            </a:r>
            <a:r>
              <a:rPr lang="en-US" sz="1750" dirty="0">
                <a:latin typeface="Cambria" panose="02040503050406030204" pitchFamily="18" charset="0"/>
                <a:ea typeface="Cambria" panose="02040503050406030204" pitchFamily="18" charset="0"/>
              </a:rPr>
              <a:t> </a:t>
            </a:r>
            <a:r>
              <a:rPr lang="en-US" sz="1750" dirty="0" err="1">
                <a:latin typeface="Cambria" panose="02040503050406030204" pitchFamily="18" charset="0"/>
                <a:ea typeface="Cambria" panose="02040503050406030204" pitchFamily="18" charset="0"/>
              </a:rPr>
              <a:t>có</a:t>
            </a:r>
            <a:r>
              <a:rPr lang="en-US" sz="1750" dirty="0">
                <a:latin typeface="Cambria" panose="02040503050406030204" pitchFamily="18" charset="0"/>
                <a:ea typeface="Cambria" panose="02040503050406030204" pitchFamily="18" charset="0"/>
              </a:rPr>
              <a:t> </a:t>
            </a:r>
            <a:r>
              <a:rPr lang="en-US" sz="1750" dirty="0" err="1">
                <a:latin typeface="Cambria" panose="02040503050406030204" pitchFamily="18" charset="0"/>
                <a:ea typeface="Cambria" panose="02040503050406030204" pitchFamily="18" charset="0"/>
              </a:rPr>
              <a:t>các</a:t>
            </a:r>
            <a:r>
              <a:rPr lang="en-US" sz="1750" dirty="0">
                <a:latin typeface="Cambria" panose="02040503050406030204" pitchFamily="18" charset="0"/>
                <a:ea typeface="Cambria" panose="02040503050406030204" pitchFamily="18" charset="0"/>
              </a:rPr>
              <a:t> nan </a:t>
            </a:r>
            <a:r>
              <a:rPr lang="en-US" sz="1750" dirty="0" err="1">
                <a:latin typeface="Cambria" panose="02040503050406030204" pitchFamily="18" charset="0"/>
                <a:ea typeface="Cambria" panose="02040503050406030204" pitchFamily="18" charset="0"/>
              </a:rPr>
              <a:t>đặc</a:t>
            </a:r>
            <a:r>
              <a:rPr lang="en-US" sz="1750" dirty="0">
                <a:latin typeface="Cambria" panose="02040503050406030204" pitchFamily="18" charset="0"/>
                <a:ea typeface="Cambria" panose="02040503050406030204" pitchFamily="18" charset="0"/>
              </a:rPr>
              <a:t> </a:t>
            </a:r>
            <a:r>
              <a:rPr lang="en-US" sz="1750" dirty="0" err="1">
                <a:latin typeface="Cambria" panose="02040503050406030204" pitchFamily="18" charset="0"/>
                <a:ea typeface="Cambria" panose="02040503050406030204" pitchFamily="18" charset="0"/>
              </a:rPr>
              <a:t>biệt</a:t>
            </a:r>
            <a:r>
              <a:rPr lang="en-US" sz="1750" dirty="0">
                <a:latin typeface="Cambria" panose="02040503050406030204" pitchFamily="18" charset="0"/>
                <a:ea typeface="Cambria" panose="02040503050406030204" pitchFamily="18" charset="0"/>
              </a:rPr>
              <a:t> </a:t>
            </a:r>
            <a:r>
              <a:rPr lang="en-US" sz="1750" dirty="0" err="1">
                <a:latin typeface="Cambria" panose="02040503050406030204" pitchFamily="18" charset="0"/>
                <a:ea typeface="Cambria" panose="02040503050406030204" pitchFamily="18" charset="0"/>
              </a:rPr>
              <a:t>hút</a:t>
            </a:r>
            <a:r>
              <a:rPr lang="en-US" sz="1750" dirty="0">
                <a:latin typeface="Cambria" panose="02040503050406030204" pitchFamily="18" charset="0"/>
                <a:ea typeface="Cambria" panose="02040503050406030204" pitchFamily="18" charset="0"/>
              </a:rPr>
              <a:t> </a:t>
            </a:r>
            <a:r>
              <a:rPr lang="en-US" sz="1750" dirty="0" err="1">
                <a:latin typeface="Cambria" panose="02040503050406030204" pitchFamily="18" charset="0"/>
                <a:ea typeface="Cambria" panose="02040503050406030204" pitchFamily="18" charset="0"/>
              </a:rPr>
              <a:t>được</a:t>
            </a:r>
            <a:r>
              <a:rPr lang="en-US" sz="1750" dirty="0">
                <a:latin typeface="Cambria" panose="02040503050406030204" pitchFamily="18" charset="0"/>
                <a:ea typeface="Cambria" panose="02040503050406030204" pitchFamily="18" charset="0"/>
              </a:rPr>
              <a:t> </a:t>
            </a:r>
            <a:r>
              <a:rPr lang="en-US" sz="1750" dirty="0" err="1">
                <a:latin typeface="Cambria" panose="02040503050406030204" pitchFamily="18" charset="0"/>
                <a:ea typeface="Cambria" panose="02040503050406030204" pitchFamily="18" charset="0"/>
              </a:rPr>
              <a:t>độ</a:t>
            </a:r>
            <a:r>
              <a:rPr lang="en-US" sz="1750" dirty="0">
                <a:latin typeface="Cambria" panose="02040503050406030204" pitchFamily="18" charset="0"/>
                <a:ea typeface="Cambria" panose="02040503050406030204" pitchFamily="18" charset="0"/>
              </a:rPr>
              <a:t> </a:t>
            </a:r>
            <a:r>
              <a:rPr lang="en-US" sz="1750" dirty="0" err="1">
                <a:latin typeface="Cambria" panose="02040503050406030204" pitchFamily="18" charset="0"/>
                <a:ea typeface="Cambria" panose="02040503050406030204" pitchFamily="18" charset="0"/>
              </a:rPr>
              <a:t>ẩm</a:t>
            </a:r>
            <a:r>
              <a:rPr lang="en-US" sz="1750" dirty="0">
                <a:latin typeface="Cambria" panose="02040503050406030204" pitchFamily="18" charset="0"/>
                <a:ea typeface="Cambria" panose="02040503050406030204" pitchFamily="18" charset="0"/>
              </a:rPr>
              <a:t> </a:t>
            </a:r>
            <a:r>
              <a:rPr lang="en-US" sz="1750" dirty="0" err="1">
                <a:latin typeface="Cambria" panose="02040503050406030204" pitchFamily="18" charset="0"/>
                <a:ea typeface="Cambria" panose="02040503050406030204" pitchFamily="18" charset="0"/>
              </a:rPr>
              <a:t>của</a:t>
            </a:r>
            <a:r>
              <a:rPr lang="en-US" sz="1750" dirty="0">
                <a:latin typeface="Cambria" panose="02040503050406030204" pitchFamily="18" charset="0"/>
                <a:ea typeface="Cambria" panose="02040503050406030204" pitchFamily="18" charset="0"/>
              </a:rPr>
              <a:t> </a:t>
            </a:r>
            <a:r>
              <a:rPr lang="en-US" sz="1750" dirty="0" err="1">
                <a:latin typeface="Cambria" panose="02040503050406030204" pitchFamily="18" charset="0"/>
                <a:ea typeface="Cambria" panose="02040503050406030204" pitchFamily="18" charset="0"/>
              </a:rPr>
              <a:t>không</a:t>
            </a:r>
            <a:r>
              <a:rPr lang="en-US" sz="1750" dirty="0">
                <a:latin typeface="Cambria" panose="02040503050406030204" pitchFamily="18" charset="0"/>
                <a:ea typeface="Cambria" panose="02040503050406030204" pitchFamily="18" charset="0"/>
              </a:rPr>
              <a:t> </a:t>
            </a:r>
            <a:r>
              <a:rPr lang="en-US" sz="1750" dirty="0" err="1">
                <a:latin typeface="Cambria" panose="02040503050406030204" pitchFamily="18" charset="0"/>
                <a:ea typeface="Cambria" panose="02040503050406030204" pitchFamily="18" charset="0"/>
              </a:rPr>
              <a:t>khí</a:t>
            </a:r>
            <a:r>
              <a:rPr lang="en-US" sz="1750" dirty="0">
                <a:latin typeface="Cambria" panose="02040503050406030204" pitchFamily="18" charset="0"/>
                <a:ea typeface="Cambria" panose="02040503050406030204" pitchFamily="18" charset="0"/>
              </a:rPr>
              <a:t>. </a:t>
            </a:r>
            <a:endParaRPr lang="en-US" sz="1750" dirty="0" smtClean="0">
              <a:latin typeface="Cambria" panose="02040503050406030204" pitchFamily="18" charset="0"/>
              <a:ea typeface="Cambria" panose="02040503050406030204" pitchFamily="18" charset="0"/>
            </a:endParaRPr>
          </a:p>
          <a:p>
            <a:pPr algn="just"/>
            <a:r>
              <a:rPr lang="en-US" sz="1750" dirty="0" smtClean="0">
                <a:latin typeface="Cambria" panose="02040503050406030204" pitchFamily="18" charset="0"/>
                <a:ea typeface="Cambria" panose="02040503050406030204" pitchFamily="18" charset="0"/>
              </a:rPr>
              <a:t>- </a:t>
            </a:r>
            <a:r>
              <a:rPr lang="en-US" sz="1750" dirty="0" err="1" smtClean="0">
                <a:latin typeface="Cambria" panose="02040503050406030204" pitchFamily="18" charset="0"/>
                <a:ea typeface="Cambria" panose="02040503050406030204" pitchFamily="18" charset="0"/>
              </a:rPr>
              <a:t>K</a:t>
            </a:r>
            <a:r>
              <a:rPr lang="en-US" sz="1750" dirty="0" err="1" smtClean="0">
                <a:latin typeface="Cambria" panose="02040503050406030204" pitchFamily="18" charset="0"/>
                <a:ea typeface="Cambria" panose="02040503050406030204" pitchFamily="18" charset="0"/>
              </a:rPr>
              <a:t>hi</a:t>
            </a:r>
            <a:r>
              <a:rPr lang="en-US" sz="1750" dirty="0" smtClean="0">
                <a:latin typeface="Cambria" panose="02040503050406030204" pitchFamily="18" charset="0"/>
                <a:ea typeface="Cambria" panose="02040503050406030204" pitchFamily="18" charset="0"/>
              </a:rPr>
              <a:t> </a:t>
            </a:r>
            <a:r>
              <a:rPr lang="en-US" sz="1750" dirty="0" err="1">
                <a:latin typeface="Cambria" panose="02040503050406030204" pitchFamily="18" charset="0"/>
                <a:ea typeface="Cambria" panose="02040503050406030204" pitchFamily="18" charset="0"/>
              </a:rPr>
              <a:t>trời</a:t>
            </a:r>
            <a:r>
              <a:rPr lang="en-US" sz="1750" dirty="0">
                <a:latin typeface="Cambria" panose="02040503050406030204" pitchFamily="18" charset="0"/>
                <a:ea typeface="Cambria" panose="02040503050406030204" pitchFamily="18" charset="0"/>
              </a:rPr>
              <a:t> </a:t>
            </a:r>
            <a:r>
              <a:rPr lang="en-US" sz="1750" dirty="0" err="1">
                <a:latin typeface="Cambria" panose="02040503050406030204" pitchFamily="18" charset="0"/>
                <a:ea typeface="Cambria" panose="02040503050406030204" pitchFamily="18" charset="0"/>
              </a:rPr>
              <a:t>sắp</a:t>
            </a:r>
            <a:r>
              <a:rPr lang="en-US" sz="1750" dirty="0">
                <a:latin typeface="Cambria" panose="02040503050406030204" pitchFamily="18" charset="0"/>
                <a:ea typeface="Cambria" panose="02040503050406030204" pitchFamily="18" charset="0"/>
              </a:rPr>
              <a:t> </a:t>
            </a:r>
            <a:r>
              <a:rPr lang="en-US" sz="1750" dirty="0" err="1">
                <a:latin typeface="Cambria" panose="02040503050406030204" pitchFamily="18" charset="0"/>
                <a:ea typeface="Cambria" panose="02040503050406030204" pitchFamily="18" charset="0"/>
              </a:rPr>
              <a:t>mưa</a:t>
            </a:r>
            <a:r>
              <a:rPr lang="en-US" sz="1750" dirty="0">
                <a:latin typeface="Cambria" panose="02040503050406030204" pitchFamily="18" charset="0"/>
                <a:ea typeface="Cambria" panose="02040503050406030204" pitchFamily="18" charset="0"/>
              </a:rPr>
              <a:t> </a:t>
            </a:r>
            <a:r>
              <a:rPr lang="en-US" sz="1750" dirty="0" err="1">
                <a:latin typeface="Cambria" panose="02040503050406030204" pitchFamily="18" charset="0"/>
                <a:ea typeface="Cambria" panose="02040503050406030204" pitchFamily="18" charset="0"/>
              </a:rPr>
              <a:t>thì</a:t>
            </a:r>
            <a:r>
              <a:rPr lang="en-US" sz="1750" dirty="0">
                <a:latin typeface="Cambria" panose="02040503050406030204" pitchFamily="18" charset="0"/>
                <a:ea typeface="Cambria" panose="02040503050406030204" pitchFamily="18" charset="0"/>
              </a:rPr>
              <a:t> </a:t>
            </a:r>
            <a:r>
              <a:rPr lang="en-US" sz="1750" dirty="0" err="1">
                <a:latin typeface="Cambria" panose="02040503050406030204" pitchFamily="18" charset="0"/>
                <a:ea typeface="Cambria" panose="02040503050406030204" pitchFamily="18" charset="0"/>
              </a:rPr>
              <a:t>độ</a:t>
            </a:r>
            <a:r>
              <a:rPr lang="en-US" sz="1750" dirty="0">
                <a:latin typeface="Cambria" panose="02040503050406030204" pitchFamily="18" charset="0"/>
                <a:ea typeface="Cambria" panose="02040503050406030204" pitchFamily="18" charset="0"/>
              </a:rPr>
              <a:t> </a:t>
            </a:r>
            <a:r>
              <a:rPr lang="en-US" sz="1750" dirty="0" err="1" smtClean="0">
                <a:latin typeface="Cambria" panose="02040503050406030204" pitchFamily="18" charset="0"/>
                <a:ea typeface="Cambria" panose="02040503050406030204" pitchFamily="18" charset="0"/>
              </a:rPr>
              <a:t>ẩm</a:t>
            </a:r>
            <a:r>
              <a:rPr lang="en-US" sz="1750" dirty="0" smtClean="0">
                <a:latin typeface="Cambria" panose="02040503050406030204" pitchFamily="18" charset="0"/>
                <a:ea typeface="Cambria" panose="02040503050406030204" pitchFamily="18" charset="0"/>
              </a:rPr>
              <a:t> </a:t>
            </a:r>
            <a:r>
              <a:rPr lang="en-US" sz="1750" dirty="0" err="1" smtClean="0">
                <a:latin typeface="Cambria" panose="02040503050406030204" pitchFamily="18" charset="0"/>
                <a:ea typeface="Cambria" panose="02040503050406030204" pitchFamily="18" charset="0"/>
              </a:rPr>
              <a:t>không</a:t>
            </a:r>
            <a:r>
              <a:rPr lang="en-US" sz="1750" dirty="0" smtClean="0">
                <a:latin typeface="Cambria" panose="02040503050406030204" pitchFamily="18" charset="0"/>
                <a:ea typeface="Cambria" panose="02040503050406030204" pitchFamily="18" charset="0"/>
              </a:rPr>
              <a:t> </a:t>
            </a:r>
            <a:r>
              <a:rPr lang="en-US" sz="1750" dirty="0" err="1">
                <a:latin typeface="Cambria" panose="02040503050406030204" pitchFamily="18" charset="0"/>
                <a:ea typeface="Cambria" panose="02040503050406030204" pitchFamily="18" charset="0"/>
              </a:rPr>
              <a:t>khí</a:t>
            </a:r>
            <a:r>
              <a:rPr lang="en-US" sz="1750" dirty="0">
                <a:latin typeface="Cambria" panose="02040503050406030204" pitchFamily="18" charset="0"/>
                <a:ea typeface="Cambria" panose="02040503050406030204" pitchFamily="18" charset="0"/>
              </a:rPr>
              <a:t> </a:t>
            </a:r>
            <a:r>
              <a:rPr lang="en-US" sz="1750" dirty="0" err="1">
                <a:latin typeface="Cambria" panose="02040503050406030204" pitchFamily="18" charset="0"/>
                <a:ea typeface="Cambria" panose="02040503050406030204" pitchFamily="18" charset="0"/>
              </a:rPr>
              <a:t>tăng</a:t>
            </a:r>
            <a:r>
              <a:rPr lang="en-US" sz="1750" dirty="0">
                <a:latin typeface="Cambria" panose="02040503050406030204" pitchFamily="18" charset="0"/>
                <a:ea typeface="Cambria" panose="02040503050406030204" pitchFamily="18" charset="0"/>
              </a:rPr>
              <a:t> </a:t>
            </a:r>
            <a:r>
              <a:rPr lang="en-US" sz="1750" dirty="0" err="1">
                <a:latin typeface="Cambria" panose="02040503050406030204" pitchFamily="18" charset="0"/>
                <a:ea typeface="Cambria" panose="02040503050406030204" pitchFamily="18" charset="0"/>
              </a:rPr>
              <a:t>cao</a:t>
            </a:r>
            <a:r>
              <a:rPr lang="en-US" sz="1750" dirty="0">
                <a:latin typeface="Cambria" panose="02040503050406030204" pitchFamily="18" charset="0"/>
                <a:ea typeface="Cambria" panose="02040503050406030204" pitchFamily="18" charset="0"/>
              </a:rPr>
              <a:t>, </a:t>
            </a:r>
            <a:r>
              <a:rPr lang="en-US" sz="1750" dirty="0" err="1" smtClean="0">
                <a:latin typeface="Cambria" panose="02040503050406030204" pitchFamily="18" charset="0"/>
                <a:ea typeface="Cambria" panose="02040503050406030204" pitchFamily="18" charset="0"/>
              </a:rPr>
              <a:t>có</a:t>
            </a:r>
            <a:r>
              <a:rPr lang="en-US" sz="1750" dirty="0" smtClean="0">
                <a:latin typeface="Cambria" panose="02040503050406030204" pitchFamily="18" charset="0"/>
                <a:ea typeface="Cambria" panose="02040503050406030204" pitchFamily="18" charset="0"/>
              </a:rPr>
              <a:t> </a:t>
            </a:r>
            <a:r>
              <a:rPr lang="en-US" sz="1750" dirty="0" err="1" smtClean="0">
                <a:latin typeface="Cambria" panose="02040503050406030204" pitchFamily="18" charset="0"/>
                <a:ea typeface="Cambria" panose="02040503050406030204" pitchFamily="18" charset="0"/>
              </a:rPr>
              <a:t>nhiều</a:t>
            </a:r>
            <a:r>
              <a:rPr lang="en-US" sz="1750" dirty="0" smtClean="0">
                <a:latin typeface="Cambria" panose="02040503050406030204" pitchFamily="18" charset="0"/>
                <a:ea typeface="Cambria" panose="02040503050406030204" pitchFamily="18" charset="0"/>
              </a:rPr>
              <a:t> </a:t>
            </a:r>
            <a:r>
              <a:rPr lang="en-US" sz="1750" dirty="0" err="1">
                <a:latin typeface="Cambria" panose="02040503050406030204" pitchFamily="18" charset="0"/>
                <a:ea typeface="Cambria" panose="02040503050406030204" pitchFamily="18" charset="0"/>
              </a:rPr>
              <a:t>hơi</a:t>
            </a:r>
            <a:r>
              <a:rPr lang="en-US" sz="1750" dirty="0">
                <a:latin typeface="Cambria" panose="02040503050406030204" pitchFamily="18" charset="0"/>
                <a:ea typeface="Cambria" panose="02040503050406030204" pitchFamily="18" charset="0"/>
              </a:rPr>
              <a:t> </a:t>
            </a:r>
            <a:r>
              <a:rPr lang="en-US" sz="1750" dirty="0" err="1" smtClean="0">
                <a:latin typeface="Cambria" panose="02040503050406030204" pitchFamily="18" charset="0"/>
                <a:ea typeface="Cambria" panose="02040503050406030204" pitchFamily="18" charset="0"/>
              </a:rPr>
              <a:t>nước</a:t>
            </a:r>
            <a:r>
              <a:rPr lang="en-US" sz="1750" dirty="0" smtClean="0">
                <a:latin typeface="Cambria" panose="02040503050406030204" pitchFamily="18" charset="0"/>
                <a:ea typeface="Cambria" panose="02040503050406030204" pitchFamily="18" charset="0"/>
              </a:rPr>
              <a:t> </a:t>
            </a:r>
            <a:r>
              <a:rPr lang="en-US" sz="1750" dirty="0" err="1">
                <a:latin typeface="Cambria" panose="02040503050406030204" pitchFamily="18" charset="0"/>
                <a:ea typeface="Cambria" panose="02040503050406030204" pitchFamily="18" charset="0"/>
              </a:rPr>
              <a:t>đọng</a:t>
            </a:r>
            <a:r>
              <a:rPr lang="en-US" sz="1750" dirty="0">
                <a:latin typeface="Cambria" panose="02040503050406030204" pitchFamily="18" charset="0"/>
                <a:ea typeface="Cambria" panose="02040503050406030204" pitchFamily="18" charset="0"/>
              </a:rPr>
              <a:t> </a:t>
            </a:r>
            <a:r>
              <a:rPr lang="en-US" sz="1750" dirty="0" err="1">
                <a:latin typeface="Cambria" panose="02040503050406030204" pitchFamily="18" charset="0"/>
                <a:ea typeface="Cambria" panose="02040503050406030204" pitchFamily="18" charset="0"/>
              </a:rPr>
              <a:t>vào</a:t>
            </a:r>
            <a:r>
              <a:rPr lang="en-US" sz="1750" dirty="0">
                <a:latin typeface="Cambria" panose="02040503050406030204" pitchFamily="18" charset="0"/>
                <a:ea typeface="Cambria" panose="02040503050406030204" pitchFamily="18" charset="0"/>
              </a:rPr>
              <a:t> </a:t>
            </a:r>
            <a:r>
              <a:rPr lang="en-US" sz="1750" dirty="0" err="1">
                <a:latin typeface="Cambria" panose="02040503050406030204" pitchFamily="18" charset="0"/>
                <a:ea typeface="Cambria" panose="02040503050406030204" pitchFamily="18" charset="0"/>
              </a:rPr>
              <a:t>những</a:t>
            </a:r>
            <a:r>
              <a:rPr lang="en-US" sz="1750" dirty="0">
                <a:latin typeface="Cambria" panose="02040503050406030204" pitchFamily="18" charset="0"/>
                <a:ea typeface="Cambria" panose="02040503050406030204" pitchFamily="18" charset="0"/>
              </a:rPr>
              <a:t> </a:t>
            </a:r>
            <a:r>
              <a:rPr lang="en-US" sz="1750" dirty="0" err="1">
                <a:latin typeface="Cambria" panose="02040503050406030204" pitchFamily="18" charset="0"/>
                <a:ea typeface="Cambria" panose="02040503050406030204" pitchFamily="18" charset="0"/>
              </a:rPr>
              <a:t>bộ</a:t>
            </a:r>
            <a:r>
              <a:rPr lang="en-US" sz="1750" dirty="0">
                <a:latin typeface="Cambria" panose="02040503050406030204" pitchFamily="18" charset="0"/>
                <a:ea typeface="Cambria" panose="02040503050406030204" pitchFamily="18" charset="0"/>
              </a:rPr>
              <a:t> </a:t>
            </a:r>
            <a:r>
              <a:rPr lang="en-US" sz="1750" dirty="0" err="1">
                <a:latin typeface="Cambria" panose="02040503050406030204" pitchFamily="18" charset="0"/>
                <a:ea typeface="Cambria" panose="02040503050406030204" pitchFamily="18" charset="0"/>
              </a:rPr>
              <a:t>cánh</a:t>
            </a:r>
            <a:r>
              <a:rPr lang="en-US" sz="1750" dirty="0">
                <a:latin typeface="Cambria" panose="02040503050406030204" pitchFamily="18" charset="0"/>
                <a:ea typeface="Cambria" panose="02040503050406030204" pitchFamily="18" charset="0"/>
              </a:rPr>
              <a:t> </a:t>
            </a:r>
            <a:r>
              <a:rPr lang="en-US" sz="1750" dirty="0" err="1">
                <a:latin typeface="Cambria" panose="02040503050406030204" pitchFamily="18" charset="0"/>
                <a:ea typeface="Cambria" panose="02040503050406030204" pitchFamily="18" charset="0"/>
              </a:rPr>
              <a:t>mỏng</a:t>
            </a:r>
            <a:r>
              <a:rPr lang="en-US" sz="1750" dirty="0">
                <a:latin typeface="Cambria" panose="02040503050406030204" pitchFamily="18" charset="0"/>
                <a:ea typeface="Cambria" panose="02040503050406030204" pitchFamily="18" charset="0"/>
              </a:rPr>
              <a:t> </a:t>
            </a:r>
            <a:r>
              <a:rPr lang="en-US" sz="1750" dirty="0" err="1">
                <a:latin typeface="Cambria" panose="02040503050406030204" pitchFamily="18" charset="0"/>
                <a:ea typeface="Cambria" panose="02040503050406030204" pitchFamily="18" charset="0"/>
              </a:rPr>
              <a:t>của</a:t>
            </a:r>
            <a:r>
              <a:rPr lang="en-US" sz="1750" dirty="0">
                <a:latin typeface="Cambria" panose="02040503050406030204" pitchFamily="18" charset="0"/>
                <a:ea typeface="Cambria" panose="02040503050406030204" pitchFamily="18" charset="0"/>
              </a:rPr>
              <a:t> </a:t>
            </a:r>
            <a:r>
              <a:rPr lang="en-US" sz="1750" dirty="0" err="1">
                <a:latin typeface="Cambria" panose="02040503050406030204" pitchFamily="18" charset="0"/>
                <a:ea typeface="Cambria" panose="02040503050406030204" pitchFamily="18" charset="0"/>
              </a:rPr>
              <a:t>chuồn</a:t>
            </a:r>
            <a:r>
              <a:rPr lang="en-US" sz="1750" dirty="0">
                <a:latin typeface="Cambria" panose="02040503050406030204" pitchFamily="18" charset="0"/>
                <a:ea typeface="Cambria" panose="02040503050406030204" pitchFamily="18" charset="0"/>
              </a:rPr>
              <a:t> </a:t>
            </a:r>
            <a:r>
              <a:rPr lang="en-US" sz="1750" dirty="0" err="1">
                <a:latin typeface="Cambria" panose="02040503050406030204" pitchFamily="18" charset="0"/>
                <a:ea typeface="Cambria" panose="02040503050406030204" pitchFamily="18" charset="0"/>
              </a:rPr>
              <a:t>chuồn</a:t>
            </a:r>
            <a:r>
              <a:rPr lang="en-US" sz="1750" dirty="0">
                <a:latin typeface="Cambria" panose="02040503050406030204" pitchFamily="18" charset="0"/>
                <a:ea typeface="Cambria" panose="02040503050406030204" pitchFamily="18" charset="0"/>
              </a:rPr>
              <a:t>, </a:t>
            </a:r>
            <a:r>
              <a:rPr lang="en-US" sz="1750" dirty="0" err="1">
                <a:latin typeface="Cambria" panose="02040503050406030204" pitchFamily="18" charset="0"/>
                <a:ea typeface="Cambria" panose="02040503050406030204" pitchFamily="18" charset="0"/>
              </a:rPr>
              <a:t>làm</a:t>
            </a:r>
            <a:r>
              <a:rPr lang="en-US" sz="1750" dirty="0">
                <a:latin typeface="Cambria" panose="02040503050406030204" pitchFamily="18" charset="0"/>
                <a:ea typeface="Cambria" panose="02040503050406030204" pitchFamily="18" charset="0"/>
              </a:rPr>
              <a:t> </a:t>
            </a:r>
            <a:r>
              <a:rPr lang="en-US" sz="1750" dirty="0" err="1">
                <a:latin typeface="Cambria" panose="02040503050406030204" pitchFamily="18" charset="0"/>
                <a:ea typeface="Cambria" panose="02040503050406030204" pitchFamily="18" charset="0"/>
              </a:rPr>
              <a:t>tăng</a:t>
            </a:r>
            <a:r>
              <a:rPr lang="en-US" sz="1750" dirty="0">
                <a:latin typeface="Cambria" panose="02040503050406030204" pitchFamily="18" charset="0"/>
                <a:ea typeface="Cambria" panose="02040503050406030204" pitchFamily="18" charset="0"/>
              </a:rPr>
              <a:t> </a:t>
            </a:r>
            <a:r>
              <a:rPr lang="en-US" sz="1750" dirty="0" err="1">
                <a:latin typeface="Cambria" panose="02040503050406030204" pitchFamily="18" charset="0"/>
                <a:ea typeface="Cambria" panose="02040503050406030204" pitchFamily="18" charset="0"/>
              </a:rPr>
              <a:t>tải</a:t>
            </a:r>
            <a:r>
              <a:rPr lang="en-US" sz="1750" dirty="0">
                <a:latin typeface="Cambria" panose="02040503050406030204" pitchFamily="18" charset="0"/>
                <a:ea typeface="Cambria" panose="02040503050406030204" pitchFamily="18" charset="0"/>
              </a:rPr>
              <a:t> </a:t>
            </a:r>
            <a:r>
              <a:rPr lang="en-US" sz="1750" dirty="0" err="1">
                <a:latin typeface="Cambria" panose="02040503050406030204" pitchFamily="18" charset="0"/>
                <a:ea typeface="Cambria" panose="02040503050406030204" pitchFamily="18" charset="0"/>
              </a:rPr>
              <a:t>trọng</a:t>
            </a:r>
            <a:r>
              <a:rPr lang="en-US" sz="1750" dirty="0">
                <a:latin typeface="Cambria" panose="02040503050406030204" pitchFamily="18" charset="0"/>
                <a:ea typeface="Cambria" panose="02040503050406030204" pitchFamily="18" charset="0"/>
              </a:rPr>
              <a:t>, </a:t>
            </a:r>
            <a:r>
              <a:rPr lang="en-US" sz="1750" dirty="0" err="1">
                <a:latin typeface="Cambria" panose="02040503050406030204" pitchFamily="18" charset="0"/>
                <a:ea typeface="Cambria" panose="02040503050406030204" pitchFamily="18" charset="0"/>
              </a:rPr>
              <a:t>khiến</a:t>
            </a:r>
            <a:r>
              <a:rPr lang="en-US" sz="1750" dirty="0">
                <a:latin typeface="Cambria" panose="02040503050406030204" pitchFamily="18" charset="0"/>
                <a:ea typeface="Cambria" panose="02040503050406030204" pitchFamily="18" charset="0"/>
              </a:rPr>
              <a:t> </a:t>
            </a:r>
            <a:r>
              <a:rPr lang="en-US" sz="1750" dirty="0" err="1">
                <a:latin typeface="Cambria" panose="02040503050406030204" pitchFamily="18" charset="0"/>
                <a:ea typeface="Cambria" panose="02040503050406030204" pitchFamily="18" charset="0"/>
              </a:rPr>
              <a:t>chúng</a:t>
            </a:r>
            <a:r>
              <a:rPr lang="en-US" sz="1750" dirty="0">
                <a:latin typeface="Cambria" panose="02040503050406030204" pitchFamily="18" charset="0"/>
                <a:ea typeface="Cambria" panose="02040503050406030204" pitchFamily="18" charset="0"/>
              </a:rPr>
              <a:t> </a:t>
            </a:r>
            <a:r>
              <a:rPr lang="en-US" sz="1750" dirty="0" err="1">
                <a:latin typeface="Cambria" panose="02040503050406030204" pitchFamily="18" charset="0"/>
                <a:ea typeface="Cambria" panose="02040503050406030204" pitchFamily="18" charset="0"/>
              </a:rPr>
              <a:t>chỉ</a:t>
            </a:r>
            <a:r>
              <a:rPr lang="en-US" sz="1750" dirty="0">
                <a:latin typeface="Cambria" panose="02040503050406030204" pitchFamily="18" charset="0"/>
                <a:ea typeface="Cambria" panose="02040503050406030204" pitchFamily="18" charset="0"/>
              </a:rPr>
              <a:t> </a:t>
            </a:r>
            <a:r>
              <a:rPr lang="en-US" sz="1750" dirty="0" err="1">
                <a:latin typeface="Cambria" panose="02040503050406030204" pitchFamily="18" charset="0"/>
                <a:ea typeface="Cambria" panose="02040503050406030204" pitchFamily="18" charset="0"/>
              </a:rPr>
              <a:t>có</a:t>
            </a:r>
            <a:r>
              <a:rPr lang="en-US" sz="1750" dirty="0">
                <a:latin typeface="Cambria" panose="02040503050406030204" pitchFamily="18" charset="0"/>
                <a:ea typeface="Cambria" panose="02040503050406030204" pitchFamily="18" charset="0"/>
              </a:rPr>
              <a:t> </a:t>
            </a:r>
            <a:r>
              <a:rPr lang="en-US" sz="1750" dirty="0" err="1">
                <a:latin typeface="Cambria" panose="02040503050406030204" pitchFamily="18" charset="0"/>
                <a:ea typeface="Cambria" panose="02040503050406030204" pitchFamily="18" charset="0"/>
              </a:rPr>
              <a:t>thể</a:t>
            </a:r>
            <a:r>
              <a:rPr lang="en-US" sz="1750" dirty="0">
                <a:latin typeface="Cambria" panose="02040503050406030204" pitchFamily="18" charset="0"/>
                <a:ea typeface="Cambria" panose="02040503050406030204" pitchFamily="18" charset="0"/>
              </a:rPr>
              <a:t> bay </a:t>
            </a:r>
            <a:r>
              <a:rPr lang="en-US" sz="1750" dirty="0" err="1" smtClean="0">
                <a:latin typeface="Cambria" panose="02040503050406030204" pitchFamily="18" charset="0"/>
                <a:ea typeface="Cambria" panose="02040503050406030204" pitchFamily="18" charset="0"/>
              </a:rPr>
              <a:t>sát</a:t>
            </a:r>
            <a:r>
              <a:rPr lang="en-US" sz="1750" dirty="0" smtClean="0">
                <a:latin typeface="Cambria" panose="02040503050406030204" pitchFamily="18" charset="0"/>
                <a:ea typeface="Cambria" panose="02040503050406030204" pitchFamily="18" charset="0"/>
              </a:rPr>
              <a:t> </a:t>
            </a:r>
            <a:r>
              <a:rPr lang="en-US" sz="1750" dirty="0" err="1">
                <a:latin typeface="Cambria" panose="02040503050406030204" pitchFamily="18" charset="0"/>
                <a:ea typeface="Cambria" panose="02040503050406030204" pitchFamily="18" charset="0"/>
              </a:rPr>
              <a:t>mặt</a:t>
            </a:r>
            <a:r>
              <a:rPr lang="en-US" sz="1750" dirty="0">
                <a:latin typeface="Cambria" panose="02040503050406030204" pitchFamily="18" charset="0"/>
                <a:ea typeface="Cambria" panose="02040503050406030204" pitchFamily="18" charset="0"/>
              </a:rPr>
              <a:t> </a:t>
            </a:r>
            <a:r>
              <a:rPr lang="en-US" sz="1750" dirty="0" err="1">
                <a:latin typeface="Cambria" panose="02040503050406030204" pitchFamily="18" charset="0"/>
                <a:ea typeface="Cambria" panose="02040503050406030204" pitchFamily="18" charset="0"/>
              </a:rPr>
              <a:t>đất</a:t>
            </a:r>
            <a:r>
              <a:rPr lang="en-US" sz="1750" dirty="0">
                <a:latin typeface="Cambria" panose="02040503050406030204" pitchFamily="18" charset="0"/>
                <a:ea typeface="Cambria" panose="02040503050406030204" pitchFamily="18" charset="0"/>
              </a:rPr>
              <a:t>.</a:t>
            </a:r>
            <a:endParaRPr lang="en-US" sz="1750" dirty="0">
              <a:effectLst/>
              <a:latin typeface="Cambria" panose="02040503050406030204" pitchFamily="18" charset="0"/>
              <a:ea typeface="Cambria" panose="02040503050406030204" pitchFamily="18" charset="0"/>
            </a:endParaRP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Sự</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lý</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thú</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của</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việc</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học</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môn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Địa</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lí</a:t>
            </a:r>
            <a:r>
              <a:rPr lang="en-US" sz="2400" b="1" dirty="0" smtClean="0">
                <a:solidFill>
                  <a:srgbClr val="0D30DD"/>
                </a:solidFill>
                <a:latin typeface="Cambria" pitchFamily="18" charset="0"/>
              </a:rPr>
              <a:t> </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endPar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a:p>
            <a:pPr algn="ctr" fontAlgn="auto">
              <a:spcBef>
                <a:spcPts val="0"/>
              </a:spcBef>
              <a:spcAft>
                <a:spcPts val="0"/>
              </a:spcAft>
              <a:defRPr/>
            </a:pPr>
            <a:r>
              <a:rPr lang="en-US" sz="24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MỞ ĐẦU</a:t>
            </a:r>
            <a:endPar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pic>
        <p:nvPicPr>
          <p:cNvPr id="4098" name="Picture 2" descr="Nhìn chuồn chuồn bay có thể đoán biết được thời tiế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18380" y="3579539"/>
            <a:ext cx="3962400" cy="2948583"/>
          </a:xfrm>
          <a:prstGeom prst="rect">
            <a:avLst/>
          </a:prstGeom>
          <a:noFill/>
          <a:ln>
            <a:solidFill>
              <a:srgbClr val="00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92993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4098"/>
                                        </p:tgtEl>
                                        <p:attrNameLst>
                                          <p:attrName>style.visibility</p:attrName>
                                        </p:attrNameLst>
                                      </p:cBhvr>
                                      <p:to>
                                        <p:strVal val="visible"/>
                                      </p:to>
                                    </p:set>
                                    <p:animEffect transition="in" filter="randombar(horizontal)">
                                      <p:cBhvr>
                                        <p:cTn id="23" dur="500"/>
                                        <p:tgtEl>
                                          <p:spTgt spid="409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I</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Sự</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lý</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thú</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của</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việc</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học</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môn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Địa</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lí</a:t>
            </a:r>
            <a:r>
              <a:rPr lang="en-US" sz="2400" b="1" dirty="0" smtClean="0">
                <a:solidFill>
                  <a:srgbClr val="0D30DD"/>
                </a:solidFill>
                <a:latin typeface="Cambria" pitchFamily="18" charset="0"/>
              </a:rPr>
              <a:t> </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endPar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a:p>
            <a:pPr algn="ctr" fontAlgn="auto">
              <a:spcBef>
                <a:spcPts val="0"/>
              </a:spcBef>
              <a:spcAft>
                <a:spcPts val="0"/>
              </a:spcAft>
              <a:defRPr/>
            </a:pPr>
            <a:r>
              <a:rPr lang="en-US" sz="24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MỞ ĐẦU</a:t>
            </a:r>
            <a:endPar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1720089" y="1642913"/>
            <a:ext cx="5518910" cy="2488395"/>
          </a:xfrm>
          <a:prstGeom prst="wedgeRoundRectCallout">
            <a:avLst>
              <a:gd name="adj1" fmla="val 44302"/>
              <a:gd name="adj2" fmla="val 74843"/>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2133600" y="1994118"/>
            <a:ext cx="4710947" cy="1815882"/>
          </a:xfrm>
          <a:prstGeom prst="rect">
            <a:avLst/>
          </a:prstGeom>
        </p:spPr>
        <p:txBody>
          <a:bodyPr wrap="square">
            <a:spAutoFit/>
          </a:bodyPr>
          <a:lstStyle/>
          <a:p>
            <a:pPr algn="just"/>
            <a:r>
              <a:rPr lang="en-US" sz="2200" dirty="0" smtClean="0">
                <a:latin typeface="Cambria" panose="02040503050406030204" pitchFamily="18" charset="0"/>
                <a:ea typeface="Cambria" panose="02040503050406030204" pitchFamily="18" charset="0"/>
              </a:rPr>
              <a:t> </a:t>
            </a:r>
            <a:r>
              <a:rPr lang="en-US" sz="2800" dirty="0" err="1" smtClean="0">
                <a:latin typeface="Cambria" panose="02040503050406030204" pitchFamily="18" charset="0"/>
                <a:ea typeface="Cambria" panose="02040503050406030204" pitchFamily="18" charset="0"/>
              </a:rPr>
              <a:t>Nếu</a:t>
            </a:r>
            <a:r>
              <a:rPr lang="en-US" sz="2800" dirty="0" smtClean="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có</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kiến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thức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về</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địa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lí</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em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sẽ</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giải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thích</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được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các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hiện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tượng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địa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lí</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trong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đời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sống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hằng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ngày</a:t>
            </a:r>
            <a:r>
              <a:rPr lang="en-US" sz="2800" dirty="0">
                <a:latin typeface="Cambria" panose="02040503050406030204" pitchFamily="18" charset="0"/>
                <a:ea typeface="Cambria" panose="02040503050406030204" pitchFamily="18" charset="0"/>
              </a:rPr>
              <a:t>.</a:t>
            </a:r>
            <a:endParaRPr lang="en-US" sz="2800"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711239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endPar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a:p>
            <a:pPr algn="ctr" fontAlgn="auto">
              <a:spcBef>
                <a:spcPts val="0"/>
              </a:spcBef>
              <a:spcAft>
                <a:spcPts val="0"/>
              </a:spcAft>
              <a:defRPr/>
            </a:pPr>
            <a:r>
              <a:rPr lang="en-US" sz="24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MỞ ĐẦU</a:t>
            </a:r>
            <a:endPar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858833"/>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731008" y="1524000"/>
            <a:ext cx="3002792" cy="1554272"/>
          </a:xfrm>
          <a:prstGeom prst="rect">
            <a:avLst/>
          </a:prstGeom>
        </p:spPr>
        <p:txBody>
          <a:bodyPr wrap="square">
            <a:spAutoFit/>
          </a:bodyPr>
          <a:lstStyle/>
          <a:p>
            <a:pPr algn="ctr"/>
            <a:r>
              <a:rPr lang="en-US" sz="1900" i="1" dirty="0" err="1" smtClean="0">
                <a:solidFill>
                  <a:srgbClr val="FF0000"/>
                </a:solidFill>
                <a:latin typeface="Cambria" panose="02040503050406030204" pitchFamily="18" charset="0"/>
                <a:ea typeface="Cambria" panose="02040503050406030204" pitchFamily="18" charset="0"/>
              </a:rPr>
              <a:t>Dựa</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vào</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hình</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ảnh</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sau</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và</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thông</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smtClean="0">
                <a:solidFill>
                  <a:srgbClr val="FF0000"/>
                </a:solidFill>
                <a:latin typeface="Cambria" panose="02040503050406030204" pitchFamily="18" charset="0"/>
                <a:ea typeface="Cambria" panose="02040503050406030204" pitchFamily="18" charset="0"/>
              </a:rPr>
              <a:t>tin </a:t>
            </a:r>
            <a:r>
              <a:rPr lang="en-US" sz="1900" i="1" dirty="0" err="1" smtClean="0">
                <a:solidFill>
                  <a:srgbClr val="FF0000"/>
                </a:solidFill>
                <a:latin typeface="Cambria" panose="02040503050406030204" pitchFamily="18" charset="0"/>
                <a:ea typeface="Cambria" panose="02040503050406030204" pitchFamily="18" charset="0"/>
              </a:rPr>
              <a:t>trong</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bài</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em</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hãy</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cho</a:t>
            </a:r>
            <a:r>
              <a:rPr lang="en-US" sz="1900" i="1" dirty="0" smtClean="0">
                <a:solidFill>
                  <a:srgbClr val="FF0000"/>
                </a:solidFill>
                <a:latin typeface="Cambria" panose="02040503050406030204" pitchFamily="18" charset="0"/>
                <a:ea typeface="Cambria" panose="02040503050406030204" pitchFamily="18" charset="0"/>
              </a:rPr>
              <a:t> </a:t>
            </a:r>
            <a:r>
              <a:rPr lang="en-US" sz="1900" i="1" dirty="0" err="1" smtClean="0">
                <a:solidFill>
                  <a:srgbClr val="FF0000"/>
                </a:solidFill>
                <a:latin typeface="Cambria" panose="02040503050406030204" pitchFamily="18" charset="0"/>
                <a:ea typeface="Cambria" panose="02040503050406030204" pitchFamily="18" charset="0"/>
              </a:rPr>
              <a:t>biết</a:t>
            </a:r>
            <a:r>
              <a:rPr lang="en-US" sz="1900" i="1" dirty="0" smtClean="0">
                <a:solidFill>
                  <a:srgbClr val="FF0000"/>
                </a:solidFill>
                <a:latin typeface="Cambria" panose="02040503050406030204" pitchFamily="18" charset="0"/>
                <a:ea typeface="Cambria" panose="02040503050406030204" pitchFamily="18" charset="0"/>
              </a:rPr>
              <a:t> </a:t>
            </a:r>
            <a:r>
              <a:rPr lang="vi-VN" sz="1900" i="1" dirty="0" smtClean="0">
                <a:solidFill>
                  <a:srgbClr val="FF0000"/>
                </a:solidFill>
                <a:latin typeface="Cambria" panose="02040503050406030204" pitchFamily="18" charset="0"/>
                <a:ea typeface="Cambria" panose="02040503050406030204" pitchFamily="18" charset="0"/>
              </a:rPr>
              <a:t>Tiu-li đã tránh được sóng thần nhờ có kiến thức và kĩ năng </a:t>
            </a:r>
            <a:r>
              <a:rPr lang="vi-VN" sz="1900" i="1" dirty="0" smtClean="0">
                <a:solidFill>
                  <a:srgbClr val="FF0000"/>
                </a:solidFill>
                <a:latin typeface="Cambria" panose="02040503050406030204" pitchFamily="18" charset="0"/>
                <a:ea typeface="Cambria" panose="02040503050406030204" pitchFamily="18" charset="0"/>
              </a:rPr>
              <a:t>địa </a:t>
            </a:r>
            <a:r>
              <a:rPr lang="vi-VN" sz="1900" i="1" dirty="0" smtClean="0">
                <a:solidFill>
                  <a:srgbClr val="FF0000"/>
                </a:solidFill>
                <a:latin typeface="Cambria" panose="02040503050406030204" pitchFamily="18" charset="0"/>
                <a:ea typeface="Cambria" panose="02040503050406030204" pitchFamily="18" charset="0"/>
              </a:rPr>
              <a:t>lí nào?</a:t>
            </a:r>
            <a:endParaRPr lang="en-US" sz="1900"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495800" y="1295400"/>
            <a:ext cx="4114800" cy="1846659"/>
          </a:xfrm>
          <a:prstGeom prst="rect">
            <a:avLst/>
          </a:prstGeom>
        </p:spPr>
        <p:txBody>
          <a:bodyPr wrap="square">
            <a:spAutoFit/>
          </a:bodyPr>
          <a:lstStyle/>
          <a:p>
            <a:pPr algn="just"/>
            <a:r>
              <a:rPr lang="en-US" sz="1900" dirty="0" smtClean="0">
                <a:latin typeface="Cambria" panose="02040503050406030204" pitchFamily="18" charset="0"/>
                <a:ea typeface="Cambria" panose="02040503050406030204" pitchFamily="18" charset="0"/>
              </a:rPr>
              <a:t>- </a:t>
            </a:r>
            <a:r>
              <a:rPr lang="vi-VN" sz="1900" dirty="0" smtClean="0">
                <a:latin typeface="Cambria" panose="02040503050406030204" pitchFamily="18" charset="0"/>
                <a:ea typeface="Cambria" panose="02040503050406030204" pitchFamily="18" charset="0"/>
              </a:rPr>
              <a:t>Ở </a:t>
            </a:r>
            <a:r>
              <a:rPr lang="vi-VN" sz="1900" dirty="0" smtClean="0">
                <a:latin typeface="Cambria" panose="02040503050406030204" pitchFamily="18" charset="0"/>
                <a:ea typeface="Cambria" panose="02040503050406030204" pitchFamily="18" charset="0"/>
              </a:rPr>
              <a:t>phía xa, đại dương đột nhiên nổi lên một cơn sóng trông rất lớn. </a:t>
            </a:r>
            <a:endParaRPr lang="en-US" sz="1900" dirty="0" smtClean="0">
              <a:latin typeface="Cambria" panose="02040503050406030204" pitchFamily="18" charset="0"/>
              <a:ea typeface="Cambria" panose="02040503050406030204" pitchFamily="18" charset="0"/>
            </a:endParaRPr>
          </a:p>
          <a:p>
            <a:pPr algn="just"/>
            <a:r>
              <a:rPr lang="en-US" sz="1900" dirty="0" smtClean="0">
                <a:latin typeface="Cambria" panose="02040503050406030204" pitchFamily="18" charset="0"/>
                <a:ea typeface="Cambria" panose="02040503050406030204" pitchFamily="18" charset="0"/>
              </a:rPr>
              <a:t>- </a:t>
            </a:r>
            <a:r>
              <a:rPr lang="vi-VN" sz="1900" dirty="0" smtClean="0">
                <a:latin typeface="Cambria" panose="02040503050406030204" pitchFamily="18" charset="0"/>
                <a:ea typeface="Cambria" panose="02040503050406030204" pitchFamily="18" charset="0"/>
              </a:rPr>
              <a:t>Nước </a:t>
            </a:r>
            <a:r>
              <a:rPr lang="vi-VN" sz="1900" dirty="0" smtClean="0">
                <a:latin typeface="Cambria" panose="02040503050406030204" pitchFamily="18" charset="0"/>
                <a:ea typeface="Cambria" panose="02040503050406030204" pitchFamily="18" charset="0"/>
              </a:rPr>
              <a:t>biển đột nhiên rút xuống để</a:t>
            </a:r>
            <a:r>
              <a:rPr lang="en-US" sz="1900" dirty="0" smtClean="0">
                <a:latin typeface="Cambria" panose="02040503050406030204" pitchFamily="18" charset="0"/>
                <a:ea typeface="Cambria" panose="02040503050406030204" pitchFamily="18" charset="0"/>
              </a:rPr>
              <a:t> l</a:t>
            </a:r>
            <a:r>
              <a:rPr lang="vi-VN" sz="1900" dirty="0" smtClean="0">
                <a:latin typeface="Cambria" panose="02040503050406030204" pitchFamily="18" charset="0"/>
                <a:ea typeface="Cambria" panose="02040503050406030204" pitchFamily="18" charset="0"/>
              </a:rPr>
              <a:t>ộ ra một khỏang trống lớn, những bong bóng nước lớn sủi lên…Đó là </a:t>
            </a:r>
            <a:r>
              <a:rPr lang="en-US" sz="1900" dirty="0" err="1" smtClean="0">
                <a:latin typeface="Cambria" panose="02040503050406030204" pitchFamily="18" charset="0"/>
                <a:ea typeface="Cambria" panose="02040503050406030204" pitchFamily="18" charset="0"/>
              </a:rPr>
              <a:t>những</a:t>
            </a:r>
            <a:r>
              <a:rPr lang="en-US" sz="1900" dirty="0" smtClean="0">
                <a:latin typeface="Cambria" panose="02040503050406030204" pitchFamily="18" charset="0"/>
                <a:ea typeface="Cambria" panose="02040503050406030204" pitchFamily="18" charset="0"/>
              </a:rPr>
              <a:t> </a:t>
            </a:r>
            <a:r>
              <a:rPr lang="vi-VN" sz="1900" dirty="0" smtClean="0">
                <a:latin typeface="Cambria" panose="02040503050406030204" pitchFamily="18" charset="0"/>
                <a:ea typeface="Cambria" panose="02040503050406030204" pitchFamily="18" charset="0"/>
              </a:rPr>
              <a:t>dấu </a:t>
            </a:r>
            <a:r>
              <a:rPr lang="vi-VN" sz="1900" dirty="0" smtClean="0">
                <a:latin typeface="Cambria" panose="02040503050406030204" pitchFamily="18" charset="0"/>
                <a:ea typeface="Cambria" panose="02040503050406030204" pitchFamily="18" charset="0"/>
              </a:rPr>
              <a:t>hiệu của một trộn sóng thần.</a:t>
            </a:r>
            <a:endParaRPr lang="vi-VN" sz="1900" dirty="0">
              <a:latin typeface="Cambria" panose="02040503050406030204" pitchFamily="18" charset="0"/>
              <a:ea typeface="Cambria" panose="02040503050406030204" pitchFamily="18" charset="0"/>
            </a:endParaRPr>
          </a:p>
        </p:txBody>
      </p:sp>
      <p:sp>
        <p:nvSpPr>
          <p:cNvPr id="25" name="Rounded Rectangle 24"/>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a:t>
            </a:r>
            <a:endParaRPr lang="en-US" sz="3000" b="1" dirty="0">
              <a:effectLst>
                <a:outerShdw blurRad="38100" dist="38100" dir="2700000" algn="tl">
                  <a:srgbClr val="000000">
                    <a:alpha val="43137"/>
                  </a:srgbClr>
                </a:outerShdw>
              </a:effectLst>
              <a:latin typeface="Cambria" pitchFamily="18" charset="0"/>
            </a:endParaRPr>
          </a:p>
        </p:txBody>
      </p:sp>
      <p:sp>
        <p:nvSpPr>
          <p:cNvPr id="26"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Vai</a:t>
            </a:r>
            <a:r>
              <a:rPr lang="en-US" sz="2400" b="1" dirty="0">
                <a:solidFill>
                  <a:srgbClr val="0D30DD"/>
                </a:solidFill>
                <a:latin typeface="Cambria" pitchFamily="18" charset="0"/>
              </a:rPr>
              <a:t> </a:t>
            </a:r>
            <a:r>
              <a:rPr lang="en-US" sz="2400" b="1" dirty="0" err="1">
                <a:solidFill>
                  <a:srgbClr val="0D30DD"/>
                </a:solidFill>
                <a:latin typeface="Cambria" pitchFamily="18" charset="0"/>
              </a:rPr>
              <a:t>trò</a:t>
            </a:r>
            <a:r>
              <a:rPr lang="en-US" sz="2400" b="1" dirty="0">
                <a:solidFill>
                  <a:srgbClr val="0D30DD"/>
                </a:solidFill>
                <a:latin typeface="Cambria" pitchFamily="18" charset="0"/>
              </a:rPr>
              <a:t> </a:t>
            </a:r>
            <a:r>
              <a:rPr lang="en-US" sz="2400" b="1" dirty="0" err="1">
                <a:solidFill>
                  <a:srgbClr val="0D30DD"/>
                </a:solidFill>
                <a:latin typeface="Cambria" pitchFamily="18" charset="0"/>
              </a:rPr>
              <a:t>của</a:t>
            </a:r>
            <a:r>
              <a:rPr lang="en-US" sz="2400" b="1" dirty="0">
                <a:solidFill>
                  <a:srgbClr val="0D30DD"/>
                </a:solidFill>
                <a:latin typeface="Cambria" pitchFamily="18" charset="0"/>
              </a:rPr>
              <a:t> </a:t>
            </a:r>
            <a:r>
              <a:rPr lang="en-US" sz="2400" b="1" dirty="0" err="1">
                <a:solidFill>
                  <a:srgbClr val="0D30DD"/>
                </a:solidFill>
                <a:latin typeface="Cambria" pitchFamily="18" charset="0"/>
              </a:rPr>
              <a:t>Địa</a:t>
            </a:r>
            <a:r>
              <a:rPr lang="en-US" sz="2400" b="1" dirty="0">
                <a:solidFill>
                  <a:srgbClr val="0D30DD"/>
                </a:solidFill>
                <a:latin typeface="Cambria" pitchFamily="18" charset="0"/>
              </a:rPr>
              <a:t> </a:t>
            </a:r>
            <a:r>
              <a:rPr lang="en-US" sz="2400" b="1" dirty="0" err="1">
                <a:solidFill>
                  <a:srgbClr val="0D30DD"/>
                </a:solidFill>
                <a:latin typeface="Cambria" pitchFamily="18" charset="0"/>
              </a:rPr>
              <a:t>lí</a:t>
            </a:r>
            <a:r>
              <a:rPr lang="en-US" sz="2400" b="1" dirty="0">
                <a:solidFill>
                  <a:srgbClr val="0D30DD"/>
                </a:solidFill>
                <a:latin typeface="Cambria" pitchFamily="18" charset="0"/>
              </a:rPr>
              <a:t> </a:t>
            </a:r>
            <a:r>
              <a:rPr lang="en-US" sz="2400" b="1" dirty="0" err="1">
                <a:solidFill>
                  <a:srgbClr val="0D30DD"/>
                </a:solidFill>
                <a:latin typeface="Cambria" pitchFamily="18" charset="0"/>
              </a:rPr>
              <a:t>trong</a:t>
            </a:r>
            <a:r>
              <a:rPr lang="en-US" sz="2400" b="1" dirty="0">
                <a:solidFill>
                  <a:srgbClr val="0D30DD"/>
                </a:solidFill>
                <a:latin typeface="Cambria" pitchFamily="18" charset="0"/>
              </a:rPr>
              <a:t> </a:t>
            </a:r>
            <a:r>
              <a:rPr lang="en-US" sz="2400" b="1" dirty="0" err="1">
                <a:solidFill>
                  <a:srgbClr val="0D30DD"/>
                </a:solidFill>
                <a:latin typeface="Cambria" pitchFamily="18" charset="0"/>
              </a:rPr>
              <a:t>cuộc</a:t>
            </a:r>
            <a:r>
              <a:rPr lang="en-US" sz="2400" b="1" dirty="0">
                <a:solidFill>
                  <a:srgbClr val="0D30DD"/>
                </a:solidFill>
                <a:latin typeface="Cambria" pitchFamily="18" charset="0"/>
              </a:rPr>
              <a:t> </a:t>
            </a:r>
            <a:r>
              <a:rPr lang="en-US" sz="2400" b="1" dirty="0" err="1">
                <a:solidFill>
                  <a:srgbClr val="0D30DD"/>
                </a:solidFill>
                <a:latin typeface="Cambria" pitchFamily="18" charset="0"/>
              </a:rPr>
              <a:t>sống</a:t>
            </a:r>
            <a:endParaRPr lang="en-US" sz="2400" b="1" dirty="0">
              <a:solidFill>
                <a:srgbClr val="0D30DD"/>
              </a:solidFill>
              <a:latin typeface="Cambria" pitchFamily="18" charset="0"/>
            </a:endParaRPr>
          </a:p>
        </p:txBody>
      </p:sp>
      <p:pic>
        <p:nvPicPr>
          <p:cNvPr id="5122" name="Picture 2" descr="Dấu hiệu nhận biết và các biện pháp phòng tránh sóng thầ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90801" y="3776935"/>
            <a:ext cx="3962399" cy="2776265"/>
          </a:xfrm>
          <a:prstGeom prst="rect">
            <a:avLst/>
          </a:prstGeom>
          <a:noFill/>
          <a:ln>
            <a:solidFill>
              <a:srgbClr val="0D30DD"/>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6014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5122"/>
                                        </p:tgtEl>
                                        <p:attrNameLst>
                                          <p:attrName>style.visibility</p:attrName>
                                        </p:attrNameLst>
                                      </p:cBhvr>
                                      <p:to>
                                        <p:strVal val="visible"/>
                                      </p:to>
                                    </p:set>
                                    <p:animEffect transition="in" filter="randombar(horizontal)">
                                      <p:cBhvr>
                                        <p:cTn id="23" dur="500"/>
                                        <p:tgtEl>
                                          <p:spTgt spid="512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a:t>
            </a:r>
            <a:endParaRPr lang="en-US" sz="3000" b="1" dirty="0">
              <a:effectLst>
                <a:outerShdw blurRad="38100" dist="38100" dir="2700000" algn="tl">
                  <a:srgbClr val="000000">
                    <a:alpha val="43137"/>
                  </a:srgbClr>
                </a:outerShdw>
              </a:effectLst>
              <a:latin typeface="Cambria" pitchFamily="18" charset="0"/>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Vai</a:t>
            </a:r>
            <a:r>
              <a:rPr lang="en-US" sz="2400" b="1" dirty="0">
                <a:solidFill>
                  <a:srgbClr val="0D30DD"/>
                </a:solidFill>
                <a:latin typeface="Cambria" pitchFamily="18" charset="0"/>
              </a:rPr>
              <a:t> </a:t>
            </a:r>
            <a:r>
              <a:rPr lang="en-US" sz="2400" b="1" dirty="0" err="1">
                <a:solidFill>
                  <a:srgbClr val="0D30DD"/>
                </a:solidFill>
                <a:latin typeface="Cambria" pitchFamily="18" charset="0"/>
              </a:rPr>
              <a:t>trò</a:t>
            </a:r>
            <a:r>
              <a:rPr lang="en-US" sz="2400" b="1" dirty="0">
                <a:solidFill>
                  <a:srgbClr val="0D30DD"/>
                </a:solidFill>
                <a:latin typeface="Cambria" pitchFamily="18" charset="0"/>
              </a:rPr>
              <a:t> </a:t>
            </a:r>
            <a:r>
              <a:rPr lang="en-US" sz="2400" b="1" dirty="0" err="1">
                <a:solidFill>
                  <a:srgbClr val="0D30DD"/>
                </a:solidFill>
                <a:latin typeface="Cambria" pitchFamily="18" charset="0"/>
              </a:rPr>
              <a:t>của</a:t>
            </a:r>
            <a:r>
              <a:rPr lang="en-US" sz="2400" b="1" dirty="0">
                <a:solidFill>
                  <a:srgbClr val="0D30DD"/>
                </a:solidFill>
                <a:latin typeface="Cambria" pitchFamily="18" charset="0"/>
              </a:rPr>
              <a:t> </a:t>
            </a:r>
            <a:r>
              <a:rPr lang="en-US" sz="2400" b="1" dirty="0" err="1">
                <a:solidFill>
                  <a:srgbClr val="0D30DD"/>
                </a:solidFill>
                <a:latin typeface="Cambria" pitchFamily="18" charset="0"/>
              </a:rPr>
              <a:t>Địa</a:t>
            </a:r>
            <a:r>
              <a:rPr lang="en-US" sz="2400" b="1" dirty="0">
                <a:solidFill>
                  <a:srgbClr val="0D30DD"/>
                </a:solidFill>
                <a:latin typeface="Cambria" pitchFamily="18" charset="0"/>
              </a:rPr>
              <a:t> </a:t>
            </a:r>
            <a:r>
              <a:rPr lang="en-US" sz="2400" b="1" dirty="0" err="1">
                <a:solidFill>
                  <a:srgbClr val="0D30DD"/>
                </a:solidFill>
                <a:latin typeface="Cambria" pitchFamily="18" charset="0"/>
              </a:rPr>
              <a:t>lí</a:t>
            </a:r>
            <a:r>
              <a:rPr lang="en-US" sz="2400" b="1" dirty="0">
                <a:solidFill>
                  <a:srgbClr val="0D30DD"/>
                </a:solidFill>
                <a:latin typeface="Cambria" pitchFamily="18" charset="0"/>
              </a:rPr>
              <a:t> </a:t>
            </a:r>
            <a:r>
              <a:rPr lang="en-US" sz="2400" b="1" dirty="0" err="1">
                <a:solidFill>
                  <a:srgbClr val="0D30DD"/>
                </a:solidFill>
                <a:latin typeface="Cambria" pitchFamily="18" charset="0"/>
              </a:rPr>
              <a:t>trong</a:t>
            </a:r>
            <a:r>
              <a:rPr lang="en-US" sz="2400" b="1" dirty="0">
                <a:solidFill>
                  <a:srgbClr val="0D30DD"/>
                </a:solidFill>
                <a:latin typeface="Cambria" pitchFamily="18" charset="0"/>
              </a:rPr>
              <a:t> </a:t>
            </a:r>
            <a:r>
              <a:rPr lang="en-US" sz="2400" b="1" dirty="0" err="1">
                <a:solidFill>
                  <a:srgbClr val="0D30DD"/>
                </a:solidFill>
                <a:latin typeface="Cambria" pitchFamily="18" charset="0"/>
              </a:rPr>
              <a:t>cuộc</a:t>
            </a:r>
            <a:r>
              <a:rPr lang="en-US" sz="2400" b="1" dirty="0">
                <a:solidFill>
                  <a:srgbClr val="0D30DD"/>
                </a:solidFill>
                <a:latin typeface="Cambria" pitchFamily="18" charset="0"/>
              </a:rPr>
              <a:t> </a:t>
            </a:r>
            <a:r>
              <a:rPr lang="en-US" sz="2400" b="1" dirty="0" err="1">
                <a:solidFill>
                  <a:srgbClr val="0D30DD"/>
                </a:solidFill>
                <a:latin typeface="Cambria" pitchFamily="18" charset="0"/>
              </a:rPr>
              <a:t>sống</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endPar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a:p>
            <a:pPr algn="ctr" fontAlgn="auto">
              <a:spcBef>
                <a:spcPts val="0"/>
              </a:spcBef>
              <a:spcAft>
                <a:spcPts val="0"/>
              </a:spcAft>
              <a:defRPr/>
            </a:pPr>
            <a:r>
              <a:rPr lang="en-US" sz="24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MỞ ĐẦU</a:t>
            </a:r>
            <a:endPar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609600" y="1642914"/>
            <a:ext cx="6629399" cy="3905798"/>
          </a:xfrm>
          <a:prstGeom prst="wedgeRoundRectCallout">
            <a:avLst>
              <a:gd name="adj1" fmla="val 47558"/>
              <a:gd name="adj2" fmla="val 59045"/>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800100" y="1905000"/>
            <a:ext cx="6286500" cy="3416320"/>
          </a:xfrm>
          <a:prstGeom prst="rect">
            <a:avLst/>
          </a:prstGeom>
        </p:spPr>
        <p:txBody>
          <a:bodyPr wrap="square">
            <a:spAutoFit/>
          </a:bodyPr>
          <a:lstStyle/>
          <a:p>
            <a:pPr algn="just"/>
            <a:r>
              <a:rPr lang="en-US" sz="2400" dirty="0" smtClean="0">
                <a:latin typeface="Cambria" panose="02040503050406030204" pitchFamily="18" charset="0"/>
                <a:ea typeface="Cambria" panose="02040503050406030204" pitchFamily="18" charset="0"/>
              </a:rPr>
              <a:t> - </a:t>
            </a:r>
            <a:r>
              <a:rPr lang="vi-VN" sz="2400" dirty="0" smtClean="0">
                <a:latin typeface="Cambria" panose="02040503050406030204" pitchFamily="18" charset="0"/>
                <a:ea typeface="Cambria" panose="02040503050406030204" pitchFamily="18" charset="0"/>
              </a:rPr>
              <a:t>Hướng </a:t>
            </a:r>
            <a:r>
              <a:rPr lang="vi-VN" sz="2400" dirty="0">
                <a:latin typeface="Cambria" panose="02040503050406030204" pitchFamily="18" charset="0"/>
                <a:ea typeface="Cambria" panose="02040503050406030204" pitchFamily="18" charset="0"/>
              </a:rPr>
              <a:t>học sinh tìm hiểu về các quá trình thay đối của các sự vật, hiện tượng địa lí, làm sáng tỏ những tác động và sự thay đổi trong mối quan hệ giữa con người và môi trường... </a:t>
            </a:r>
            <a:endParaRPr lang="en-US" sz="2400" dirty="0" smtClean="0">
              <a:latin typeface="Cambria" panose="02040503050406030204" pitchFamily="18" charset="0"/>
              <a:ea typeface="Cambria" panose="02040503050406030204" pitchFamily="18" charset="0"/>
            </a:endParaRPr>
          </a:p>
          <a:p>
            <a:pPr algn="just"/>
            <a:r>
              <a:rPr lang="vi-VN" sz="2400" dirty="0" smtClean="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Giúp học sinh phát triển nhiều </a:t>
            </a:r>
            <a:r>
              <a:rPr lang="en-US" sz="2400" dirty="0" err="1" smtClean="0">
                <a:latin typeface="Cambria" panose="02040503050406030204" pitchFamily="18" charset="0"/>
                <a:ea typeface="Cambria" panose="02040503050406030204" pitchFamily="18" charset="0"/>
              </a:rPr>
              <a:t>kĩ</a:t>
            </a:r>
            <a:r>
              <a:rPr lang="en-US" sz="2400" dirty="0" smtClean="0">
                <a:latin typeface="Cambria" panose="02040503050406030204" pitchFamily="18" charset="0"/>
                <a:ea typeface="Cambria" panose="02040503050406030204" pitchFamily="18" charset="0"/>
              </a:rPr>
              <a:t> </a:t>
            </a:r>
            <a:r>
              <a:rPr lang="vi-VN" sz="2400" dirty="0" smtClean="0">
                <a:latin typeface="Cambria" panose="02040503050406030204" pitchFamily="18" charset="0"/>
                <a:ea typeface="Cambria" panose="02040503050406030204" pitchFamily="18" charset="0"/>
              </a:rPr>
              <a:t>năng </a:t>
            </a:r>
            <a:r>
              <a:rPr lang="vi-VN" sz="2400" dirty="0">
                <a:latin typeface="Cambria" panose="02040503050406030204" pitchFamily="18" charset="0"/>
                <a:ea typeface="Cambria" panose="02040503050406030204" pitchFamily="18" charset="0"/>
              </a:rPr>
              <a:t>như sử dụng bản đồ, xác định phương hướng. </a:t>
            </a:r>
          </a:p>
          <a:p>
            <a:pPr algn="just"/>
            <a:r>
              <a:rPr lang="vi-VN" sz="2400" dirty="0">
                <a:latin typeface="Cambria" panose="02040503050406030204" pitchFamily="18" charset="0"/>
                <a:ea typeface="Cambria" panose="02040503050406030204" pitchFamily="18" charset="0"/>
              </a:rPr>
              <a:t>- Giúp học sinh trở thành những công dân toàn cầu, có hiểu biết và quan tâm đến môi trường sống xung quanh.</a:t>
            </a:r>
            <a:endParaRPr lang="vi-VN" sz="2400"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418062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4" dur="500"/>
                                        <p:tgtEl>
                                          <p:spTgt spid="32">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2">
                                            <p:txEl>
                                              <p:pRg st="2" end="2"/>
                                            </p:txEl>
                                          </p:spTgt>
                                        </p:tgtEl>
                                        <p:attrNameLst>
                                          <p:attrName>style.visibility</p:attrName>
                                        </p:attrNameLst>
                                      </p:cBhvr>
                                      <p:to>
                                        <p:strVal val="visible"/>
                                      </p:to>
                                    </p:set>
                                    <p:animEffect transition="in" filter="randombar(horizontal)">
                                      <p:cBhvr>
                                        <p:cTn id="39" dur="500"/>
                                        <p:tgtEl>
                                          <p:spTgt spid="3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III</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858833"/>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09600" y="1598474"/>
            <a:ext cx="3352800" cy="1384995"/>
          </a:xfrm>
          <a:prstGeom prst="rect">
            <a:avLst/>
          </a:prstGeom>
        </p:spPr>
        <p:txBody>
          <a:bodyPr wrap="square">
            <a:spAutoFit/>
          </a:bodyPr>
          <a:lstStyle/>
          <a:p>
            <a:pPr algn="ctr"/>
            <a:r>
              <a:rPr lang="en-US" sz="2100" i="1" dirty="0" err="1" smtClean="0">
                <a:solidFill>
                  <a:srgbClr val="FF0000"/>
                </a:solidFill>
                <a:latin typeface="Cambria" panose="02040503050406030204" pitchFamily="18" charset="0"/>
                <a:ea typeface="Cambria" panose="02040503050406030204" pitchFamily="18" charset="0"/>
              </a:rPr>
              <a:t>Quan</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sát</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các</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hình</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ảnh</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sau</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và</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thông</a:t>
            </a:r>
            <a:r>
              <a:rPr lang="en-US" sz="2100" i="1" dirty="0" smtClean="0">
                <a:solidFill>
                  <a:srgbClr val="FF0000"/>
                </a:solidFill>
                <a:latin typeface="Cambria" panose="02040503050406030204" pitchFamily="18" charset="0"/>
                <a:ea typeface="Cambria" panose="02040503050406030204" pitchFamily="18" charset="0"/>
              </a:rPr>
              <a:t> tin </a:t>
            </a:r>
            <a:r>
              <a:rPr lang="en-US" sz="2100" i="1" dirty="0" err="1" smtClean="0">
                <a:solidFill>
                  <a:srgbClr val="FF0000"/>
                </a:solidFill>
                <a:latin typeface="Cambria" panose="02040503050406030204" pitchFamily="18" charset="0"/>
                <a:ea typeface="Cambria" panose="02040503050406030204" pitchFamily="18" charset="0"/>
              </a:rPr>
              <a:t>trong</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bài</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em</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hãy</a:t>
            </a:r>
            <a:r>
              <a:rPr lang="en-US" sz="2100" i="1" dirty="0" smtClean="0">
                <a:solidFill>
                  <a:srgbClr val="FF0000"/>
                </a:solidFill>
                <a:latin typeface="Cambria" panose="02040503050406030204" pitchFamily="18" charset="0"/>
                <a:ea typeface="Cambria" panose="02040503050406030204" pitchFamily="18" charset="0"/>
              </a:rPr>
              <a:t> l</a:t>
            </a:r>
            <a:r>
              <a:rPr lang="vi-VN" sz="2100" i="1" dirty="0" smtClean="0">
                <a:solidFill>
                  <a:srgbClr val="FF0000"/>
                </a:solidFill>
                <a:latin typeface="Cambria" panose="02040503050406030204" pitchFamily="18" charset="0"/>
                <a:ea typeface="Cambria" panose="02040503050406030204" pitchFamily="18" charset="0"/>
              </a:rPr>
              <a:t>ấy </a:t>
            </a:r>
            <a:r>
              <a:rPr lang="vi-VN" sz="2100" i="1" dirty="0">
                <a:solidFill>
                  <a:srgbClr val="FF0000"/>
                </a:solidFill>
                <a:latin typeface="Cambria" panose="02040503050406030204" pitchFamily="18" charset="0"/>
                <a:ea typeface="Cambria" panose="02040503050406030204" pitchFamily="18" charset="0"/>
              </a:rPr>
              <a:t>2 ví dụ về khái niệm và kĩ năng địa </a:t>
            </a:r>
            <a:r>
              <a:rPr lang="vi-VN" sz="2100" i="1" dirty="0" smtClean="0">
                <a:solidFill>
                  <a:srgbClr val="FF0000"/>
                </a:solidFill>
                <a:latin typeface="Cambria" panose="02040503050406030204" pitchFamily="18" charset="0"/>
                <a:ea typeface="Cambria" panose="02040503050406030204" pitchFamily="18" charset="0"/>
              </a:rPr>
              <a:t>lí.</a:t>
            </a:r>
            <a:r>
              <a:rPr lang="en-US" sz="2100" i="1" dirty="0" smtClean="0">
                <a:solidFill>
                  <a:srgbClr val="FF0000"/>
                </a:solidFill>
                <a:latin typeface="Cambria" panose="02040503050406030204" pitchFamily="18" charset="0"/>
                <a:ea typeface="Cambria" panose="02040503050406030204" pitchFamily="18" charset="0"/>
              </a:rPr>
              <a:t> </a:t>
            </a:r>
            <a:endParaRPr lang="en-US" sz="2100"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43400" y="1402140"/>
            <a:ext cx="4474760" cy="1569660"/>
          </a:xfrm>
          <a:prstGeom prst="rect">
            <a:avLst/>
          </a:prstGeom>
        </p:spPr>
        <p:txBody>
          <a:bodyPr wrap="square">
            <a:spAutoFit/>
          </a:bodyPr>
          <a:lstStyle/>
          <a:p>
            <a:pPr algn="just"/>
            <a:r>
              <a:rPr lang="en-US" sz="2400" dirty="0" smtClean="0">
                <a:latin typeface="Cambria" panose="02040503050406030204" pitchFamily="18" charset="0"/>
                <a:ea typeface="Cambria" panose="02040503050406030204" pitchFamily="18" charset="0"/>
              </a:rPr>
              <a:t>- </a:t>
            </a:r>
            <a:r>
              <a:rPr lang="vi-VN" sz="2400" dirty="0" smtClean="0">
                <a:latin typeface="Cambria" panose="02040503050406030204" pitchFamily="18" charset="0"/>
                <a:ea typeface="Cambria" panose="02040503050406030204" pitchFamily="18" charset="0"/>
              </a:rPr>
              <a:t>Khái </a:t>
            </a:r>
            <a:r>
              <a:rPr lang="vi-VN" sz="2400" dirty="0">
                <a:latin typeface="Cambria" panose="02040503050406030204" pitchFamily="18" charset="0"/>
                <a:ea typeface="Cambria" panose="02040503050406030204" pitchFamily="18" charset="0"/>
              </a:rPr>
              <a:t>niệm địa lí: động đất, sóng </a:t>
            </a:r>
            <a:r>
              <a:rPr lang="vi-VN" sz="2400" dirty="0" smtClean="0">
                <a:latin typeface="Cambria" panose="02040503050406030204" pitchFamily="18" charset="0"/>
                <a:ea typeface="Cambria" panose="02040503050406030204" pitchFamily="18" charset="0"/>
              </a:rPr>
              <a:t>thần</a:t>
            </a:r>
            <a:r>
              <a:rPr lang="en-US" sz="2400" dirty="0" smtClean="0">
                <a:latin typeface="Cambria" panose="02040503050406030204" pitchFamily="18" charset="0"/>
                <a:ea typeface="Cambria" panose="02040503050406030204" pitchFamily="18" charset="0"/>
              </a:rPr>
              <a:t>.</a:t>
            </a:r>
          </a:p>
          <a:p>
            <a:pPr algn="just"/>
            <a:r>
              <a:rPr lang="en-US" sz="2400" dirty="0" smtClean="0">
                <a:latin typeface="Cambria" panose="02040503050406030204" pitchFamily="18" charset="0"/>
                <a:ea typeface="Cambria" panose="02040503050406030204" pitchFamily="18" charset="0"/>
              </a:rPr>
              <a:t>- K</a:t>
            </a:r>
            <a:r>
              <a:rPr lang="vi-VN" sz="2400" dirty="0" smtClean="0">
                <a:latin typeface="Cambria" panose="02040503050406030204" pitchFamily="18" charset="0"/>
                <a:ea typeface="Cambria" panose="02040503050406030204" pitchFamily="18" charset="0"/>
              </a:rPr>
              <a:t>ĩ </a:t>
            </a:r>
            <a:r>
              <a:rPr lang="vi-VN" sz="2400" dirty="0">
                <a:latin typeface="Cambria" panose="02040503050406030204" pitchFamily="18" charset="0"/>
                <a:ea typeface="Cambria" panose="02040503050406030204" pitchFamily="18" charset="0"/>
              </a:rPr>
              <a:t>năng địa lí: cách phòng tránh động đất, sóng thần</a:t>
            </a:r>
            <a:r>
              <a:rPr lang="vi-VN" sz="2400" dirty="0" smtClean="0">
                <a:latin typeface="Cambria" panose="02040503050406030204" pitchFamily="18" charset="0"/>
                <a:ea typeface="Cambria" panose="02040503050406030204" pitchFamily="18" charset="0"/>
              </a:rPr>
              <a:t>.</a:t>
            </a:r>
            <a:endParaRPr lang="vi-VN" sz="2400" dirty="0">
              <a:latin typeface="Cambria" panose="02040503050406030204" pitchFamily="18" charset="0"/>
              <a:ea typeface="Cambria" panose="02040503050406030204" pitchFamily="18" charset="0"/>
            </a:endParaRP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Tầm quan trọng của việc nắm các khái niệm và kĩ năng địa lí</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endPar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a:p>
            <a:pPr algn="ctr" fontAlgn="auto">
              <a:spcBef>
                <a:spcPts val="0"/>
              </a:spcBef>
              <a:spcAft>
                <a:spcPts val="0"/>
              </a:spcAft>
              <a:defRPr/>
            </a:pPr>
            <a:r>
              <a:rPr lang="en-US" sz="24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MỞ ĐẦU</a:t>
            </a:r>
            <a:endPar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pic>
        <p:nvPicPr>
          <p:cNvPr id="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43400" y="3909190"/>
            <a:ext cx="2438400" cy="2034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81200" y="3909190"/>
            <a:ext cx="2362200" cy="2034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34565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027"/>
                                        </p:tgtEl>
                                        <p:attrNameLst>
                                          <p:attrName>style.visibility</p:attrName>
                                        </p:attrNameLst>
                                      </p:cBhvr>
                                      <p:to>
                                        <p:strVal val="visible"/>
                                      </p:to>
                                    </p:set>
                                    <p:animEffect transition="in" filter="randombar(horizontal)">
                                      <p:cBhvr>
                                        <p:cTn id="23" dur="500"/>
                                        <p:tgtEl>
                                          <p:spTgt spid="1027"/>
                                        </p:tgtEl>
                                      </p:cBhvr>
                                    </p:animEffect>
                                  </p:childTnLst>
                                </p:cTn>
                              </p:par>
                              <p:par>
                                <p:cTn id="24" presetID="14" presetClass="entr" presetSubtype="1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randombar(horizontal)">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36"/>
                                        </p:tgtEl>
                                        <p:attrNameLst>
                                          <p:attrName>style.visibility</p:attrName>
                                        </p:attrNameLst>
                                      </p:cBhvr>
                                      <p:to>
                                        <p:strVal val="visible"/>
                                      </p:to>
                                    </p:set>
                                    <p:animEffect transition="in" filter="fade">
                                      <p:cBhvr>
                                        <p:cTn id="31" dur="500"/>
                                        <p:tgtEl>
                                          <p:spTgt spid="1036"/>
                                        </p:tgtEl>
                                      </p:cBhvr>
                                    </p:animEffect>
                                  </p:childTnLst>
                                </p:cTn>
                              </p:par>
                              <p:par>
                                <p:cTn id="32" presetID="10" presetClass="entr" presetSubtype="0" fill="hold" nodeType="withEffect">
                                  <p:stCondLst>
                                    <p:cond delay="0"/>
                                  </p:stCondLst>
                                  <p:childTnLst>
                                    <p:set>
                                      <p:cBhvr>
                                        <p:cTn id="33" dur="1" fill="hold">
                                          <p:stCondLst>
                                            <p:cond delay="0"/>
                                          </p:stCondLst>
                                        </p:cTn>
                                        <p:tgtEl>
                                          <p:spTgt spid="1034"/>
                                        </p:tgtEl>
                                        <p:attrNameLst>
                                          <p:attrName>style.visibility</p:attrName>
                                        </p:attrNameLst>
                                      </p:cBhvr>
                                      <p:to>
                                        <p:strVal val="visible"/>
                                      </p:to>
                                    </p:set>
                                    <p:animEffect transition="in" filter="fade">
                                      <p:cBhvr>
                                        <p:cTn id="34" dur="500"/>
                                        <p:tgtEl>
                                          <p:spTgt spid="1034"/>
                                        </p:tgtEl>
                                      </p:cBhvr>
                                    </p:animEffect>
                                  </p:childTnLst>
                                </p:cTn>
                              </p:par>
                              <p:par>
                                <p:cTn id="35" presetID="32" presetClass="emph" presetSubtype="0" repeatCount="indefinite" fill="hold" nodeType="withEffect">
                                  <p:stCondLst>
                                    <p:cond delay="0"/>
                                  </p:stCondLst>
                                  <p:childTnLst>
                                    <p:animRot by="120000">
                                      <p:cBhvr>
                                        <p:cTn id="36" dur="100" fill="hold">
                                          <p:stCondLst>
                                            <p:cond delay="0"/>
                                          </p:stCondLst>
                                        </p:cTn>
                                        <p:tgtEl>
                                          <p:spTgt spid="1036"/>
                                        </p:tgtEl>
                                        <p:attrNameLst>
                                          <p:attrName>r</p:attrName>
                                        </p:attrNameLst>
                                      </p:cBhvr>
                                    </p:animRot>
                                    <p:animRot by="-240000">
                                      <p:cBhvr>
                                        <p:cTn id="37" dur="200" fill="hold">
                                          <p:stCondLst>
                                            <p:cond delay="200"/>
                                          </p:stCondLst>
                                        </p:cTn>
                                        <p:tgtEl>
                                          <p:spTgt spid="1036"/>
                                        </p:tgtEl>
                                        <p:attrNameLst>
                                          <p:attrName>r</p:attrName>
                                        </p:attrNameLst>
                                      </p:cBhvr>
                                    </p:animRot>
                                    <p:animRot by="240000">
                                      <p:cBhvr>
                                        <p:cTn id="38" dur="200" fill="hold">
                                          <p:stCondLst>
                                            <p:cond delay="400"/>
                                          </p:stCondLst>
                                        </p:cTn>
                                        <p:tgtEl>
                                          <p:spTgt spid="1036"/>
                                        </p:tgtEl>
                                        <p:attrNameLst>
                                          <p:attrName>r</p:attrName>
                                        </p:attrNameLst>
                                      </p:cBhvr>
                                    </p:animRot>
                                    <p:animRot by="-240000">
                                      <p:cBhvr>
                                        <p:cTn id="39" dur="200" fill="hold">
                                          <p:stCondLst>
                                            <p:cond delay="600"/>
                                          </p:stCondLst>
                                        </p:cTn>
                                        <p:tgtEl>
                                          <p:spTgt spid="1036"/>
                                        </p:tgtEl>
                                        <p:attrNameLst>
                                          <p:attrName>r</p:attrName>
                                        </p:attrNameLst>
                                      </p:cBhvr>
                                    </p:animRot>
                                    <p:animRot by="120000">
                                      <p:cBhvr>
                                        <p:cTn id="40" dur="200" fill="hold">
                                          <p:stCondLst>
                                            <p:cond delay="800"/>
                                          </p:stCondLst>
                                        </p:cTn>
                                        <p:tgtEl>
                                          <p:spTgt spid="1036"/>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randombar(horizontal)">
                                      <p:cBhvr>
                                        <p:cTn id="45" dur="500"/>
                                        <p:tgtEl>
                                          <p:spTgt spid="24"/>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randombar(horizontal)">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3" dur="500"/>
                                        <p:tgtEl>
                                          <p:spTgt spid="17">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nodeType="clickEffect">
                                  <p:stCondLst>
                                    <p:cond delay="0"/>
                                  </p:stCondLst>
                                  <p:childTnLst>
                                    <p:set>
                                      <p:cBhvr>
                                        <p:cTn id="57"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8"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741</TotalTime>
  <Words>1075</Words>
  <Application>Microsoft Office PowerPoint</Application>
  <PresentationFormat>On-screen Show (4:3)</PresentationFormat>
  <Paragraphs>94</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TẠI SAO CẦN HỌC ĐỊA LÍ?</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THỜI TIẾT, KHÍ HẬU</dc:title>
  <dc:creator>ASUSS</dc:creator>
  <cp:lastModifiedBy>DELL</cp:lastModifiedBy>
  <cp:revision>64</cp:revision>
  <dcterms:created xsi:type="dcterms:W3CDTF">2016-02-15T14:28:12Z</dcterms:created>
  <dcterms:modified xsi:type="dcterms:W3CDTF">2021-08-09T13:13:40Z</dcterms:modified>
</cp:coreProperties>
</file>