
<file path=[Content_Types].xml><?xml version="1.0" encoding="utf-8"?>
<Types xmlns="http://schemas.openxmlformats.org/package/2006/content-types">
  <Default Extension="png" ContentType="image/png"/>
  <Default Extension="jfif" ContentType="image/jpe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72" r:id="rId2"/>
    <p:sldId id="282" r:id="rId3"/>
    <p:sldId id="271" r:id="rId4"/>
    <p:sldId id="260" r:id="rId5"/>
    <p:sldId id="261" r:id="rId6"/>
    <p:sldId id="262" r:id="rId7"/>
    <p:sldId id="263" r:id="rId8"/>
    <p:sldId id="264" r:id="rId9"/>
    <p:sldId id="411" r:id="rId10"/>
    <p:sldId id="275" r:id="rId11"/>
    <p:sldId id="374" r:id="rId12"/>
    <p:sldId id="352" r:id="rId13"/>
    <p:sldId id="307" r:id="rId14"/>
    <p:sldId id="284" r:id="rId15"/>
    <p:sldId id="345" r:id="rId16"/>
    <p:sldId id="347" r:id="rId17"/>
    <p:sldId id="376" r:id="rId18"/>
    <p:sldId id="401" r:id="rId19"/>
    <p:sldId id="353" r:id="rId20"/>
    <p:sldId id="340" r:id="rId21"/>
    <p:sldId id="315" r:id="rId22"/>
    <p:sldId id="292" r:id="rId23"/>
    <p:sldId id="354" r:id="rId24"/>
    <p:sldId id="320" r:id="rId25"/>
    <p:sldId id="395" r:id="rId26"/>
    <p:sldId id="392" r:id="rId27"/>
    <p:sldId id="407" r:id="rId28"/>
    <p:sldId id="405" r:id="rId29"/>
    <p:sldId id="408" r:id="rId30"/>
    <p:sldId id="397" r:id="rId31"/>
    <p:sldId id="361" r:id="rId32"/>
    <p:sldId id="363" r:id="rId33"/>
    <p:sldId id="399" r:id="rId34"/>
    <p:sldId id="380" r:id="rId35"/>
    <p:sldId id="381" r:id="rId36"/>
    <p:sldId id="382" r:id="rId37"/>
    <p:sldId id="383" r:id="rId38"/>
    <p:sldId id="371" r:id="rId39"/>
    <p:sldId id="390" r:id="rId40"/>
    <p:sldId id="409" r:id="rId41"/>
    <p:sldId id="372" r:id="rId42"/>
    <p:sldId id="403" r:id="rId43"/>
    <p:sldId id="413" r:id="rId44"/>
    <p:sldId id="414" r:id="rId45"/>
    <p:sldId id="424" r:id="rId46"/>
    <p:sldId id="425" r:id="rId47"/>
    <p:sldId id="423" r:id="rId48"/>
    <p:sldId id="416" r:id="rId49"/>
    <p:sldId id="417" r:id="rId50"/>
    <p:sldId id="418" r:id="rId51"/>
    <p:sldId id="419" r:id="rId52"/>
    <p:sldId id="420" r:id="rId53"/>
    <p:sldId id="421" r:id="rId54"/>
    <p:sldId id="42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D6D6"/>
    <a:srgbClr val="FF00FF"/>
    <a:srgbClr val="FFD767"/>
    <a:srgbClr val="FFFFFF"/>
    <a:srgbClr val="EEEEEE"/>
    <a:srgbClr val="EBDF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32" d="100"/>
          <a:sy n="32" d="100"/>
        </p:scale>
        <p:origin x="1656" y="978"/>
      </p:cViewPr>
      <p:guideLst/>
    </p:cSldViewPr>
  </p:slideViewPr>
  <p:notesTextViewPr>
    <p:cViewPr>
      <p:scale>
        <a:sx n="1" d="1"/>
        <a:sy n="1" d="1"/>
      </p:scale>
      <p:origin x="0" y="0"/>
    </p:cViewPr>
  </p:notesTextViewPr>
  <p:sorterViewPr>
    <p:cViewPr>
      <p:scale>
        <a:sx n="100" d="100"/>
        <a:sy n="100" d="100"/>
      </p:scale>
      <p:origin x="0" y="-108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F1B8D-0FAB-4845-9752-580E7CF2DCBB}"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12E8D-4ED5-4161-99BE-DE7951973D08}" type="slidenum">
              <a:rPr lang="en-US" smtClean="0"/>
              <a:t>‹#›</a:t>
            </a:fld>
            <a:endParaRPr lang="en-US"/>
          </a:p>
        </p:txBody>
      </p:sp>
    </p:spTree>
    <p:extLst>
      <p:ext uri="{BB962C8B-B14F-4D97-AF65-F5344CB8AC3E}">
        <p14:creationId xmlns:p14="http://schemas.microsoft.com/office/powerpoint/2010/main" val="895585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882cbaad8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882cbaad8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731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41</a:t>
            </a:fld>
            <a:endParaRPr lang="en-US"/>
          </a:p>
        </p:txBody>
      </p:sp>
    </p:spTree>
    <p:extLst>
      <p:ext uri="{BB962C8B-B14F-4D97-AF65-F5344CB8AC3E}">
        <p14:creationId xmlns:p14="http://schemas.microsoft.com/office/powerpoint/2010/main" val="252380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795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36B673-30EA-4486-B1B0-9A0D4EBDA716}"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19BB3-3839-4B38-90AF-7AD5749C0ECC}" type="slidenum">
              <a:rPr lang="en-US" smtClean="0"/>
              <a:t>‹#›</a:t>
            </a:fld>
            <a:endParaRPr lang="en-US"/>
          </a:p>
        </p:txBody>
      </p:sp>
    </p:spTree>
    <p:extLst>
      <p:ext uri="{BB962C8B-B14F-4D97-AF65-F5344CB8AC3E}">
        <p14:creationId xmlns:p14="http://schemas.microsoft.com/office/powerpoint/2010/main" val="2112155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36B673-30EA-4486-B1B0-9A0D4EBDA716}"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19BB3-3839-4B38-90AF-7AD5749C0ECC}" type="slidenum">
              <a:rPr lang="en-US" smtClean="0"/>
              <a:t>‹#›</a:t>
            </a:fld>
            <a:endParaRPr lang="en-US"/>
          </a:p>
        </p:txBody>
      </p:sp>
    </p:spTree>
    <p:extLst>
      <p:ext uri="{BB962C8B-B14F-4D97-AF65-F5344CB8AC3E}">
        <p14:creationId xmlns:p14="http://schemas.microsoft.com/office/powerpoint/2010/main" val="665194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36B673-30EA-4486-B1B0-9A0D4EBDA716}"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19BB3-3839-4B38-90AF-7AD5749C0ECC}" type="slidenum">
              <a:rPr lang="en-US" smtClean="0"/>
              <a:t>‹#›</a:t>
            </a:fld>
            <a:endParaRPr lang="en-US"/>
          </a:p>
        </p:txBody>
      </p:sp>
    </p:spTree>
    <p:extLst>
      <p:ext uri="{BB962C8B-B14F-4D97-AF65-F5344CB8AC3E}">
        <p14:creationId xmlns:p14="http://schemas.microsoft.com/office/powerpoint/2010/main" val="592135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2338567" y="918834"/>
            <a:ext cx="7514848" cy="3763665"/>
          </a:xfrm>
          <a:prstGeom prst="rect">
            <a:avLst/>
          </a:prstGeom>
          <a:noFill/>
          <a:ln>
            <a:noFill/>
          </a:ln>
        </p:spPr>
      </p:pic>
      <p:pic>
        <p:nvPicPr>
          <p:cNvPr id="16" name="Google Shape;16;p3"/>
          <p:cNvPicPr preferRelativeResize="0"/>
          <p:nvPr/>
        </p:nvPicPr>
        <p:blipFill>
          <a:blip r:embed="rId3">
            <a:alphaModFix/>
          </a:blip>
          <a:stretch>
            <a:fillRect/>
          </a:stretch>
        </p:blipFill>
        <p:spPr>
          <a:xfrm>
            <a:off x="0" y="4089400"/>
            <a:ext cx="12192000" cy="2768600"/>
          </a:xfrm>
          <a:prstGeom prst="rect">
            <a:avLst/>
          </a:prstGeom>
          <a:noFill/>
          <a:ln>
            <a:noFill/>
          </a:ln>
        </p:spPr>
      </p:pic>
      <p:sp>
        <p:nvSpPr>
          <p:cNvPr id="17" name="Google Shape;17;p3"/>
          <p:cNvSpPr txBox="1">
            <a:spLocks noGrp="1"/>
          </p:cNvSpPr>
          <p:nvPr>
            <p:ph type="ctrTitle"/>
          </p:nvPr>
        </p:nvSpPr>
        <p:spPr>
          <a:xfrm>
            <a:off x="2494833" y="1501533"/>
            <a:ext cx="7202400" cy="1546400"/>
          </a:xfrm>
          <a:prstGeom prst="rect">
            <a:avLst/>
          </a:prstGeom>
        </p:spPr>
        <p:txBody>
          <a:bodyPr spcFirstLastPara="1" wrap="square" lIns="0" tIns="0" rIns="0" bIns="0" anchor="b" anchorCtr="0">
            <a:noAutofit/>
          </a:bodyPr>
          <a:lstStyle>
            <a:lvl1pPr lvl="0" algn="ctr" rtl="0">
              <a:spcBef>
                <a:spcPts val="0"/>
              </a:spcBef>
              <a:spcAft>
                <a:spcPts val="0"/>
              </a:spcAft>
              <a:buClr>
                <a:schemeClr val="lt2"/>
              </a:buClr>
              <a:buSzPts val="4600"/>
              <a:buNone/>
              <a:defRPr sz="6133">
                <a:solidFill>
                  <a:schemeClr val="lt2"/>
                </a:solidFill>
              </a:defRPr>
            </a:lvl1pPr>
            <a:lvl2pPr lvl="1" algn="ctr" rtl="0">
              <a:spcBef>
                <a:spcPts val="0"/>
              </a:spcBef>
              <a:spcAft>
                <a:spcPts val="0"/>
              </a:spcAft>
              <a:buClr>
                <a:schemeClr val="lt2"/>
              </a:buClr>
              <a:buSzPts val="4600"/>
              <a:buNone/>
              <a:defRPr sz="6133">
                <a:solidFill>
                  <a:schemeClr val="lt2"/>
                </a:solidFill>
              </a:defRPr>
            </a:lvl2pPr>
            <a:lvl3pPr lvl="2" algn="ctr" rtl="0">
              <a:spcBef>
                <a:spcPts val="0"/>
              </a:spcBef>
              <a:spcAft>
                <a:spcPts val="0"/>
              </a:spcAft>
              <a:buClr>
                <a:schemeClr val="lt2"/>
              </a:buClr>
              <a:buSzPts val="4600"/>
              <a:buNone/>
              <a:defRPr sz="6133">
                <a:solidFill>
                  <a:schemeClr val="lt2"/>
                </a:solidFill>
              </a:defRPr>
            </a:lvl3pPr>
            <a:lvl4pPr lvl="3" algn="ctr" rtl="0">
              <a:spcBef>
                <a:spcPts val="0"/>
              </a:spcBef>
              <a:spcAft>
                <a:spcPts val="0"/>
              </a:spcAft>
              <a:buClr>
                <a:schemeClr val="lt2"/>
              </a:buClr>
              <a:buSzPts val="4600"/>
              <a:buNone/>
              <a:defRPr sz="6133">
                <a:solidFill>
                  <a:schemeClr val="lt2"/>
                </a:solidFill>
              </a:defRPr>
            </a:lvl4pPr>
            <a:lvl5pPr lvl="4" algn="ctr" rtl="0">
              <a:spcBef>
                <a:spcPts val="0"/>
              </a:spcBef>
              <a:spcAft>
                <a:spcPts val="0"/>
              </a:spcAft>
              <a:buClr>
                <a:schemeClr val="lt2"/>
              </a:buClr>
              <a:buSzPts val="4600"/>
              <a:buNone/>
              <a:defRPr sz="6133">
                <a:solidFill>
                  <a:schemeClr val="lt2"/>
                </a:solidFill>
              </a:defRPr>
            </a:lvl5pPr>
            <a:lvl6pPr lvl="5" algn="ctr" rtl="0">
              <a:spcBef>
                <a:spcPts val="0"/>
              </a:spcBef>
              <a:spcAft>
                <a:spcPts val="0"/>
              </a:spcAft>
              <a:buClr>
                <a:schemeClr val="lt2"/>
              </a:buClr>
              <a:buSzPts val="4600"/>
              <a:buNone/>
              <a:defRPr sz="6133">
                <a:solidFill>
                  <a:schemeClr val="lt2"/>
                </a:solidFill>
              </a:defRPr>
            </a:lvl6pPr>
            <a:lvl7pPr lvl="6" algn="ctr" rtl="0">
              <a:spcBef>
                <a:spcPts val="0"/>
              </a:spcBef>
              <a:spcAft>
                <a:spcPts val="0"/>
              </a:spcAft>
              <a:buClr>
                <a:schemeClr val="lt2"/>
              </a:buClr>
              <a:buSzPts val="4600"/>
              <a:buNone/>
              <a:defRPr sz="6133">
                <a:solidFill>
                  <a:schemeClr val="lt2"/>
                </a:solidFill>
              </a:defRPr>
            </a:lvl7pPr>
            <a:lvl8pPr lvl="7" algn="ctr" rtl="0">
              <a:spcBef>
                <a:spcPts val="0"/>
              </a:spcBef>
              <a:spcAft>
                <a:spcPts val="0"/>
              </a:spcAft>
              <a:buClr>
                <a:schemeClr val="lt2"/>
              </a:buClr>
              <a:buSzPts val="4600"/>
              <a:buNone/>
              <a:defRPr sz="6133">
                <a:solidFill>
                  <a:schemeClr val="lt2"/>
                </a:solidFill>
              </a:defRPr>
            </a:lvl8pPr>
            <a:lvl9pPr lvl="8" algn="ctr" rtl="0">
              <a:spcBef>
                <a:spcPts val="0"/>
              </a:spcBef>
              <a:spcAft>
                <a:spcPts val="0"/>
              </a:spcAft>
              <a:buClr>
                <a:schemeClr val="lt2"/>
              </a:buClr>
              <a:buSzPts val="4600"/>
              <a:buNone/>
              <a:defRPr sz="6133">
                <a:solidFill>
                  <a:schemeClr val="lt2"/>
                </a:solidFill>
              </a:defRPr>
            </a:lvl9pPr>
          </a:lstStyle>
          <a:p>
            <a:endParaRPr/>
          </a:p>
        </p:txBody>
      </p:sp>
      <p:sp>
        <p:nvSpPr>
          <p:cNvPr id="18" name="Google Shape;18;p3"/>
          <p:cNvSpPr txBox="1">
            <a:spLocks noGrp="1"/>
          </p:cNvSpPr>
          <p:nvPr>
            <p:ph type="subTitle" idx="1"/>
          </p:nvPr>
        </p:nvSpPr>
        <p:spPr>
          <a:xfrm>
            <a:off x="2494833" y="3075535"/>
            <a:ext cx="7202400" cy="548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2400"/>
              <a:buNone/>
              <a:defRPr>
                <a:solidFill>
                  <a:schemeClr val="accent1"/>
                </a:solidFill>
              </a:defRPr>
            </a:lvl1pPr>
            <a:lvl2pPr lvl="1" algn="ctr" rtl="0">
              <a:spcBef>
                <a:spcPts val="1067"/>
              </a:spcBef>
              <a:spcAft>
                <a:spcPts val="0"/>
              </a:spcAft>
              <a:buClr>
                <a:schemeClr val="accent1"/>
              </a:buClr>
              <a:buSzPts val="3000"/>
              <a:buNone/>
              <a:defRPr sz="4000">
                <a:solidFill>
                  <a:schemeClr val="accent1"/>
                </a:solidFill>
              </a:defRPr>
            </a:lvl2pPr>
            <a:lvl3pPr lvl="2" algn="ctr" rtl="0">
              <a:spcBef>
                <a:spcPts val="1067"/>
              </a:spcBef>
              <a:spcAft>
                <a:spcPts val="0"/>
              </a:spcAft>
              <a:buClr>
                <a:schemeClr val="accent1"/>
              </a:buClr>
              <a:buSzPts val="3000"/>
              <a:buNone/>
              <a:defRPr sz="4000">
                <a:solidFill>
                  <a:schemeClr val="accent1"/>
                </a:solidFill>
              </a:defRPr>
            </a:lvl3pPr>
            <a:lvl4pPr lvl="3" algn="ctr" rtl="0">
              <a:spcBef>
                <a:spcPts val="1067"/>
              </a:spcBef>
              <a:spcAft>
                <a:spcPts val="0"/>
              </a:spcAft>
              <a:buClr>
                <a:schemeClr val="accent1"/>
              </a:buClr>
              <a:buSzPts val="3000"/>
              <a:buNone/>
              <a:defRPr sz="4000">
                <a:solidFill>
                  <a:schemeClr val="accent1"/>
                </a:solidFill>
              </a:defRPr>
            </a:lvl4pPr>
            <a:lvl5pPr lvl="4" algn="ctr" rtl="0">
              <a:spcBef>
                <a:spcPts val="1067"/>
              </a:spcBef>
              <a:spcAft>
                <a:spcPts val="0"/>
              </a:spcAft>
              <a:buClr>
                <a:schemeClr val="accent1"/>
              </a:buClr>
              <a:buSzPts val="3000"/>
              <a:buNone/>
              <a:defRPr sz="4000">
                <a:solidFill>
                  <a:schemeClr val="accent1"/>
                </a:solidFill>
              </a:defRPr>
            </a:lvl5pPr>
            <a:lvl6pPr lvl="5" algn="ctr" rtl="0">
              <a:spcBef>
                <a:spcPts val="1067"/>
              </a:spcBef>
              <a:spcAft>
                <a:spcPts val="0"/>
              </a:spcAft>
              <a:buClr>
                <a:schemeClr val="accent1"/>
              </a:buClr>
              <a:buSzPts val="3000"/>
              <a:buNone/>
              <a:defRPr sz="4000">
                <a:solidFill>
                  <a:schemeClr val="accent1"/>
                </a:solidFill>
              </a:defRPr>
            </a:lvl6pPr>
            <a:lvl7pPr lvl="6" algn="ctr" rtl="0">
              <a:spcBef>
                <a:spcPts val="1067"/>
              </a:spcBef>
              <a:spcAft>
                <a:spcPts val="0"/>
              </a:spcAft>
              <a:buClr>
                <a:schemeClr val="accent1"/>
              </a:buClr>
              <a:buSzPts val="3000"/>
              <a:buNone/>
              <a:defRPr sz="4000">
                <a:solidFill>
                  <a:schemeClr val="accent1"/>
                </a:solidFill>
              </a:defRPr>
            </a:lvl7pPr>
            <a:lvl8pPr lvl="7" algn="ctr" rtl="0">
              <a:spcBef>
                <a:spcPts val="1067"/>
              </a:spcBef>
              <a:spcAft>
                <a:spcPts val="0"/>
              </a:spcAft>
              <a:buClr>
                <a:schemeClr val="accent1"/>
              </a:buClr>
              <a:buSzPts val="3000"/>
              <a:buNone/>
              <a:defRPr sz="4000">
                <a:solidFill>
                  <a:schemeClr val="accent1"/>
                </a:solidFill>
              </a:defRPr>
            </a:lvl8pPr>
            <a:lvl9pPr lvl="8" algn="ctr" rtl="0">
              <a:spcBef>
                <a:spcPts val="1067"/>
              </a:spcBef>
              <a:spcAft>
                <a:spcPts val="1067"/>
              </a:spcAft>
              <a:buClr>
                <a:schemeClr val="accent1"/>
              </a:buClr>
              <a:buSzPts val="3000"/>
              <a:buNone/>
              <a:defRPr sz="4000">
                <a:solidFill>
                  <a:schemeClr val="accent1"/>
                </a:solidFill>
              </a:defRPr>
            </a:lvl9pPr>
          </a:lstStyle>
          <a:p>
            <a:endParaRPr/>
          </a:p>
        </p:txBody>
      </p:sp>
    </p:spTree>
    <p:extLst>
      <p:ext uri="{BB962C8B-B14F-4D97-AF65-F5344CB8AC3E}">
        <p14:creationId xmlns:p14="http://schemas.microsoft.com/office/powerpoint/2010/main" val="1634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36B673-30EA-4486-B1B0-9A0D4EBDA716}"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19BB3-3839-4B38-90AF-7AD5749C0ECC}" type="slidenum">
              <a:rPr lang="en-US" smtClean="0"/>
              <a:t>‹#›</a:t>
            </a:fld>
            <a:endParaRPr lang="en-US"/>
          </a:p>
        </p:txBody>
      </p:sp>
    </p:spTree>
    <p:extLst>
      <p:ext uri="{BB962C8B-B14F-4D97-AF65-F5344CB8AC3E}">
        <p14:creationId xmlns:p14="http://schemas.microsoft.com/office/powerpoint/2010/main" val="3943949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36B673-30EA-4486-B1B0-9A0D4EBDA716}"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19BB3-3839-4B38-90AF-7AD5749C0ECC}" type="slidenum">
              <a:rPr lang="en-US" smtClean="0"/>
              <a:t>‹#›</a:t>
            </a:fld>
            <a:endParaRPr lang="en-US"/>
          </a:p>
        </p:txBody>
      </p:sp>
    </p:spTree>
    <p:extLst>
      <p:ext uri="{BB962C8B-B14F-4D97-AF65-F5344CB8AC3E}">
        <p14:creationId xmlns:p14="http://schemas.microsoft.com/office/powerpoint/2010/main" val="771408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36B673-30EA-4486-B1B0-9A0D4EBDA716}"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19BB3-3839-4B38-90AF-7AD5749C0ECC}" type="slidenum">
              <a:rPr lang="en-US" smtClean="0"/>
              <a:t>‹#›</a:t>
            </a:fld>
            <a:endParaRPr lang="en-US"/>
          </a:p>
        </p:txBody>
      </p:sp>
    </p:spTree>
    <p:extLst>
      <p:ext uri="{BB962C8B-B14F-4D97-AF65-F5344CB8AC3E}">
        <p14:creationId xmlns:p14="http://schemas.microsoft.com/office/powerpoint/2010/main" val="4242879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36B673-30EA-4486-B1B0-9A0D4EBDA716}" type="datetimeFigureOut">
              <a:rPr lang="en-US" smtClean="0"/>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719BB3-3839-4B38-90AF-7AD5749C0ECC}" type="slidenum">
              <a:rPr lang="en-US" smtClean="0"/>
              <a:t>‹#›</a:t>
            </a:fld>
            <a:endParaRPr lang="en-US"/>
          </a:p>
        </p:txBody>
      </p:sp>
    </p:spTree>
    <p:extLst>
      <p:ext uri="{BB962C8B-B14F-4D97-AF65-F5344CB8AC3E}">
        <p14:creationId xmlns:p14="http://schemas.microsoft.com/office/powerpoint/2010/main" val="384210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36B673-30EA-4486-B1B0-9A0D4EBDA716}" type="datetimeFigureOut">
              <a:rPr lang="en-US" smtClean="0"/>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719BB3-3839-4B38-90AF-7AD5749C0ECC}" type="slidenum">
              <a:rPr lang="en-US" smtClean="0"/>
              <a:t>‹#›</a:t>
            </a:fld>
            <a:endParaRPr lang="en-US"/>
          </a:p>
        </p:txBody>
      </p:sp>
    </p:spTree>
    <p:extLst>
      <p:ext uri="{BB962C8B-B14F-4D97-AF65-F5344CB8AC3E}">
        <p14:creationId xmlns:p14="http://schemas.microsoft.com/office/powerpoint/2010/main" val="3167588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36B673-30EA-4486-B1B0-9A0D4EBDA716}" type="datetimeFigureOut">
              <a:rPr lang="en-US" smtClean="0"/>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719BB3-3839-4B38-90AF-7AD5749C0ECC}" type="slidenum">
              <a:rPr lang="en-US" smtClean="0"/>
              <a:t>‹#›</a:t>
            </a:fld>
            <a:endParaRPr lang="en-US"/>
          </a:p>
        </p:txBody>
      </p:sp>
    </p:spTree>
    <p:extLst>
      <p:ext uri="{BB962C8B-B14F-4D97-AF65-F5344CB8AC3E}">
        <p14:creationId xmlns:p14="http://schemas.microsoft.com/office/powerpoint/2010/main" val="230455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36B673-30EA-4486-B1B0-9A0D4EBDA716}"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19BB3-3839-4B38-90AF-7AD5749C0ECC}" type="slidenum">
              <a:rPr lang="en-US" smtClean="0"/>
              <a:t>‹#›</a:t>
            </a:fld>
            <a:endParaRPr lang="en-US"/>
          </a:p>
        </p:txBody>
      </p:sp>
    </p:spTree>
    <p:extLst>
      <p:ext uri="{BB962C8B-B14F-4D97-AF65-F5344CB8AC3E}">
        <p14:creationId xmlns:p14="http://schemas.microsoft.com/office/powerpoint/2010/main" val="1767332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36B673-30EA-4486-B1B0-9A0D4EBDA716}"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19BB3-3839-4B38-90AF-7AD5749C0ECC}" type="slidenum">
              <a:rPr lang="en-US" smtClean="0"/>
              <a:t>‹#›</a:t>
            </a:fld>
            <a:endParaRPr lang="en-US"/>
          </a:p>
        </p:txBody>
      </p:sp>
    </p:spTree>
    <p:extLst>
      <p:ext uri="{BB962C8B-B14F-4D97-AF65-F5344CB8AC3E}">
        <p14:creationId xmlns:p14="http://schemas.microsoft.com/office/powerpoint/2010/main" val="3601303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36B673-30EA-4486-B1B0-9A0D4EBDA716}" type="datetimeFigureOut">
              <a:rPr lang="en-US" smtClean="0"/>
              <a:t>10/15/2024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19BB3-3839-4B38-90AF-7AD5749C0ECC}" type="slidenum">
              <a:rPr lang="en-US" smtClean="0"/>
              <a:t>‹#›</a:t>
            </a:fld>
            <a:endParaRPr lang="en-US"/>
          </a:p>
        </p:txBody>
      </p:sp>
    </p:spTree>
    <p:extLst>
      <p:ext uri="{BB962C8B-B14F-4D97-AF65-F5344CB8AC3E}">
        <p14:creationId xmlns:p14="http://schemas.microsoft.com/office/powerpoint/2010/main" val="2118338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4.jf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f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36.jpeg"/><Relationship Id="rId12"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7.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6.png"/><Relationship Id="rId5" Type="http://schemas.microsoft.com/office/2007/relationships/media" Target="../media/media6.mp3"/><Relationship Id="rId10" Type="http://schemas.openxmlformats.org/officeDocument/2006/relationships/image" Target="../media/image44.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6.png"/><Relationship Id="rId5" Type="http://schemas.microsoft.com/office/2007/relationships/media" Target="../media/media6.mp3"/><Relationship Id="rId10" Type="http://schemas.openxmlformats.org/officeDocument/2006/relationships/image" Target="../media/image44.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6.png"/><Relationship Id="rId5" Type="http://schemas.microsoft.com/office/2007/relationships/media" Target="../media/media6.mp3"/><Relationship Id="rId10" Type="http://schemas.openxmlformats.org/officeDocument/2006/relationships/image" Target="../media/image44.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6.png"/><Relationship Id="rId5" Type="http://schemas.microsoft.com/office/2007/relationships/media" Target="../media/media6.mp3"/><Relationship Id="rId10" Type="http://schemas.openxmlformats.org/officeDocument/2006/relationships/image" Target="../media/image44.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9.jpeg"/><Relationship Id="rId5" Type="http://schemas.microsoft.com/office/2007/relationships/hdphoto" Target="../media/hdphoto2.wdp"/><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ctrTitle"/>
          </p:nvPr>
        </p:nvSpPr>
        <p:spPr>
          <a:xfrm>
            <a:off x="625225" y="875673"/>
            <a:ext cx="11874136" cy="3036000"/>
          </a:xfrm>
          <a:prstGeom prst="rect">
            <a:avLst/>
          </a:prstGeom>
        </p:spPr>
        <p:txBody>
          <a:bodyPr spcFirstLastPara="1" vert="horz" wrap="square" lIns="121900" tIns="121900" rIns="121900" bIns="121900" rtlCol="0" anchor="ctr" anchorCtr="0">
            <a:noAutofit/>
          </a:bodyPr>
          <a:lstStyle/>
          <a:p>
            <a:pPr algn="ctr">
              <a:lnSpc>
                <a:spcPct val="150000"/>
              </a:lnSpc>
              <a:spcBef>
                <a:spcPts val="0"/>
              </a:spcBef>
            </a:pPr>
            <a:r>
              <a:rPr lang="en-US" sz="4000" b="1" dirty="0">
                <a:solidFill>
                  <a:srgbClr val="FF0000"/>
                </a:solidFill>
                <a:latin typeface="Times New Roman" panose="02020603050405020304" pitchFamily="18" charset="0"/>
                <a:cs typeface="Times New Roman" panose="02020603050405020304" pitchFamily="18" charset="0"/>
              </a:rPr>
              <a:t/>
            </a:r>
            <a:br>
              <a:rPr lang="en-US" sz="4000" b="1" dirty="0">
                <a:solidFill>
                  <a:srgbClr val="FF0000"/>
                </a:solidFill>
                <a:latin typeface="Times New Roman" panose="02020603050405020304" pitchFamily="18" charset="0"/>
                <a:cs typeface="Times New Roman" panose="02020603050405020304" pitchFamily="18" charset="0"/>
              </a:rPr>
            </a:br>
            <a:r>
              <a:rPr lang="en-US" sz="4000" b="1" dirty="0" smtClean="0">
                <a:solidFill>
                  <a:srgbClr val="FF0000"/>
                </a:solidFill>
                <a:latin typeface="Times New Roman" panose="02020603050405020304" pitchFamily="18" charset="0"/>
                <a:cs typeface="Times New Roman" panose="02020603050405020304" pitchFamily="18" charset="0"/>
              </a:rPr>
              <a:t>CHÀO </a:t>
            </a:r>
            <a:r>
              <a:rPr lang="en-US" sz="4000" b="1" dirty="0">
                <a:solidFill>
                  <a:srgbClr val="FF0000"/>
                </a:solidFill>
                <a:latin typeface="Times New Roman" panose="02020603050405020304" pitchFamily="18" charset="0"/>
                <a:cs typeface="Times New Roman" panose="02020603050405020304" pitchFamily="18" charset="0"/>
              </a:rPr>
              <a:t>MỪNG CÁC THẦY CÔ GIÁO </a:t>
            </a:r>
            <a:r>
              <a:rPr lang="en-US" sz="4000" b="1" dirty="0" smtClean="0">
                <a:solidFill>
                  <a:srgbClr val="FF0000"/>
                </a:solidFill>
                <a:latin typeface="Times New Roman" panose="02020603050405020304" pitchFamily="18" charset="0"/>
                <a:cs typeface="Times New Roman" panose="02020603050405020304" pitchFamily="18" charset="0"/>
              </a:rPr>
              <a:t/>
            </a:r>
            <a:br>
              <a:rPr lang="en-US" sz="4000" b="1" dirty="0" smtClean="0">
                <a:solidFill>
                  <a:srgbClr val="FF0000"/>
                </a:solidFill>
                <a:latin typeface="Times New Roman" panose="02020603050405020304" pitchFamily="18" charset="0"/>
                <a:cs typeface="Times New Roman" panose="02020603050405020304" pitchFamily="18" charset="0"/>
              </a:rPr>
            </a:br>
            <a:r>
              <a:rPr lang="en-US" sz="4000" b="1" dirty="0" smtClean="0">
                <a:solidFill>
                  <a:srgbClr val="FF0000"/>
                </a:solidFill>
                <a:latin typeface="Times New Roman" panose="02020603050405020304" pitchFamily="18" charset="0"/>
                <a:cs typeface="Times New Roman" panose="02020603050405020304" pitchFamily="18" charset="0"/>
              </a:rPr>
              <a:t>ĐẾN THAM DỰ TIẾT HỌC </a:t>
            </a:r>
            <a:r>
              <a:rPr lang="en-US" sz="4000" b="1" dirty="0">
                <a:solidFill>
                  <a:srgbClr val="FF0000"/>
                </a:solidFill>
                <a:latin typeface="Times New Roman" panose="02020603050405020304" pitchFamily="18" charset="0"/>
                <a:cs typeface="Times New Roman" panose="02020603050405020304" pitchFamily="18" charset="0"/>
              </a:rPr>
              <a:t/>
            </a:r>
            <a:br>
              <a:rPr lang="en-US" sz="4000" b="1" dirty="0">
                <a:solidFill>
                  <a:srgbClr val="FF0000"/>
                </a:solidFill>
                <a:latin typeface="Times New Roman" panose="02020603050405020304" pitchFamily="18" charset="0"/>
                <a:cs typeface="Times New Roman" panose="02020603050405020304" pitchFamily="18" charset="0"/>
              </a:rPr>
            </a:br>
            <a:endParaRPr sz="4000" b="1" dirty="0">
              <a:solidFill>
                <a:srgbClr val="FF0000"/>
              </a:solidFill>
              <a:latin typeface="Times New Roman" panose="02020603050405020304" pitchFamily="18" charset="0"/>
              <a:cs typeface="Times New Roman" panose="02020603050405020304" pitchFamily="18" charset="0"/>
            </a:endParaRPr>
          </a:p>
        </p:txBody>
      </p:sp>
      <p:pic>
        <p:nvPicPr>
          <p:cNvPr id="172" name="Google Shape;172;p28"/>
          <p:cNvPicPr preferRelativeResize="0"/>
          <p:nvPr/>
        </p:nvPicPr>
        <p:blipFill rotWithShape="1">
          <a:blip r:embed="rId3">
            <a:alphaModFix/>
          </a:blip>
          <a:srcRect t="14434"/>
          <a:stretch/>
        </p:blipFill>
        <p:spPr>
          <a:xfrm>
            <a:off x="9843247" y="4652682"/>
            <a:ext cx="2656114" cy="2625354"/>
          </a:xfrm>
          <a:prstGeom prst="rect">
            <a:avLst/>
          </a:prstGeom>
          <a:noFill/>
          <a:ln>
            <a:noFill/>
          </a:ln>
        </p:spPr>
      </p:pic>
      <p:sp>
        <p:nvSpPr>
          <p:cNvPr id="2" name="Rectangle 1"/>
          <p:cNvSpPr/>
          <p:nvPr/>
        </p:nvSpPr>
        <p:spPr>
          <a:xfrm>
            <a:off x="2356694" y="3378310"/>
            <a:ext cx="7916091" cy="10667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MÔN: KHOA HỌC TỰ NHIÊN 3 – LỚP 8C</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5" name="Google Shape;172;p28"/>
          <p:cNvPicPr preferRelativeResize="0"/>
          <p:nvPr/>
        </p:nvPicPr>
        <p:blipFill rotWithShape="1">
          <a:blip r:embed="rId3">
            <a:alphaModFix/>
          </a:blip>
          <a:srcRect t="14434"/>
          <a:stretch/>
        </p:blipFill>
        <p:spPr>
          <a:xfrm>
            <a:off x="-74022" y="263853"/>
            <a:ext cx="2656114" cy="2625354"/>
          </a:xfrm>
          <a:prstGeom prst="rect">
            <a:avLst/>
          </a:prstGeom>
          <a:noFill/>
          <a:ln>
            <a:noFill/>
          </a:ln>
        </p:spPr>
      </p:pic>
    </p:spTree>
    <p:extLst>
      <p:ext uri="{BB962C8B-B14F-4D97-AF65-F5344CB8AC3E}">
        <p14:creationId xmlns:p14="http://schemas.microsoft.com/office/powerpoint/2010/main" val="1901889437"/>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n en PROYECTOS"/>
          <p:cNvPicPr>
            <a:picLocks noChangeAspect="1" noChangeArrowheads="1"/>
          </p:cNvPicPr>
          <p:nvPr/>
        </p:nvPicPr>
        <p:blipFill rotWithShape="1">
          <a:blip r:embed="rId2">
            <a:extLst>
              <a:ext uri="{28A0092B-C50C-407E-A947-70E740481C1C}">
                <a14:useLocalDpi xmlns:a14="http://schemas.microsoft.com/office/drawing/2010/main" val="0"/>
              </a:ext>
            </a:extLst>
          </a:blip>
          <a:srcRect l="14536" r="11237"/>
          <a:stretch/>
        </p:blipFill>
        <p:spPr bwMode="auto">
          <a:xfrm>
            <a:off x="0" y="-21678"/>
            <a:ext cx="3135086" cy="68796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B1BBC6-6D70-B6ED-EA91-EA3E310056EA}"/>
              </a:ext>
            </a:extLst>
          </p:cNvPr>
          <p:cNvSpPr txBox="1"/>
          <p:nvPr/>
        </p:nvSpPr>
        <p:spPr>
          <a:xfrm>
            <a:off x="2439848" y="0"/>
            <a:ext cx="9673772" cy="3682483"/>
          </a:xfrm>
          <a:prstGeom prst="rect">
            <a:avLst/>
          </a:prstGeom>
          <a:noFill/>
        </p:spPr>
        <p:txBody>
          <a:bodyPr wrap="square">
            <a:spAutoFit/>
          </a:bodyPr>
          <a:lstStyle/>
          <a:p>
            <a:pPr marL="30480" marR="30480" algn="ctr">
              <a:lnSpc>
                <a:spcPct val="150000"/>
              </a:lnSpc>
              <a:spcAft>
                <a:spcPts val="0"/>
              </a:spcAft>
            </a:pPr>
            <a:r>
              <a:rPr lang="vi-VN" sz="5400" b="1" u="sng" dirty="0" smtClean="0">
                <a:effectLst/>
                <a:latin typeface="+mj-lt"/>
                <a:ea typeface="Cambria" panose="02040503050406030204" pitchFamily="18" charset="0"/>
              </a:rPr>
              <a:t>BÀI </a:t>
            </a:r>
            <a:r>
              <a:rPr lang="vi-VN" sz="5400" b="1" u="sng" dirty="0">
                <a:effectLst/>
                <a:latin typeface="+mj-lt"/>
                <a:ea typeface="Cambria" panose="02040503050406030204" pitchFamily="18" charset="0"/>
              </a:rPr>
              <a:t>32</a:t>
            </a:r>
            <a:r>
              <a:rPr lang="vi-VN" sz="5400" b="1" dirty="0">
                <a:effectLst/>
                <a:latin typeface="+mj-lt"/>
                <a:ea typeface="Cambria" panose="02040503050406030204" pitchFamily="18" charset="0"/>
              </a:rPr>
              <a:t>: </a:t>
            </a:r>
            <a:endParaRPr lang="en-US" sz="5400" b="1" dirty="0" smtClean="0">
              <a:effectLst/>
              <a:latin typeface="+mj-lt"/>
              <a:ea typeface="Cambria" panose="02040503050406030204" pitchFamily="18" charset="0"/>
            </a:endParaRPr>
          </a:p>
          <a:p>
            <a:pPr marL="30480" marR="30480" algn="ctr">
              <a:lnSpc>
                <a:spcPct val="150000"/>
              </a:lnSpc>
              <a:spcAft>
                <a:spcPts val="0"/>
              </a:spcAft>
            </a:pPr>
            <a:r>
              <a:rPr lang="vi-VN" sz="5400" b="1" dirty="0" smtClean="0">
                <a:solidFill>
                  <a:srgbClr val="FF0000"/>
                </a:solidFill>
                <a:effectLst/>
                <a:latin typeface="+mj-lt"/>
                <a:ea typeface="Cambria" panose="02040503050406030204" pitchFamily="18" charset="0"/>
              </a:rPr>
              <a:t>DINH </a:t>
            </a:r>
            <a:r>
              <a:rPr lang="vi-VN" sz="5400" b="1" dirty="0">
                <a:solidFill>
                  <a:srgbClr val="FF0000"/>
                </a:solidFill>
                <a:effectLst/>
                <a:latin typeface="+mj-lt"/>
                <a:ea typeface="Cambria" panose="02040503050406030204" pitchFamily="18" charset="0"/>
              </a:rPr>
              <a:t>DƯỠNG VÀ TIÊU HOÁ </a:t>
            </a:r>
            <a:endParaRPr lang="en-US" sz="5400" b="1" dirty="0" smtClean="0">
              <a:solidFill>
                <a:srgbClr val="FF0000"/>
              </a:solidFill>
              <a:effectLst/>
              <a:latin typeface="+mj-lt"/>
              <a:ea typeface="Cambria" panose="02040503050406030204" pitchFamily="18" charset="0"/>
            </a:endParaRPr>
          </a:p>
          <a:p>
            <a:pPr marL="30480" marR="30480" algn="ctr">
              <a:lnSpc>
                <a:spcPct val="150000"/>
              </a:lnSpc>
              <a:spcAft>
                <a:spcPts val="0"/>
              </a:spcAft>
            </a:pPr>
            <a:r>
              <a:rPr lang="vi-VN" sz="5400" b="1" dirty="0" smtClean="0">
                <a:solidFill>
                  <a:srgbClr val="FF0000"/>
                </a:solidFill>
                <a:effectLst/>
                <a:latin typeface="+mj-lt"/>
                <a:ea typeface="Cambria" panose="02040503050406030204" pitchFamily="18" charset="0"/>
              </a:rPr>
              <a:t>Ở NGƯỜI</a:t>
            </a:r>
            <a:endParaRPr lang="vi-VN" sz="5400" dirty="0">
              <a:solidFill>
                <a:srgbClr val="FF0000"/>
              </a:solidFill>
              <a:effectLst/>
              <a:latin typeface="+mj-lt"/>
              <a:ea typeface="Cambria" panose="02040503050406030204" pitchFamily="18" charset="0"/>
            </a:endParaRPr>
          </a:p>
        </p:txBody>
      </p:sp>
    </p:spTree>
    <p:extLst>
      <p:ext uri="{BB962C8B-B14F-4D97-AF65-F5344CB8AC3E}">
        <p14:creationId xmlns:p14="http://schemas.microsoft.com/office/powerpoint/2010/main" val="7343285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1BBC6-6D70-B6ED-EA91-EA3E310056EA}"/>
              </a:ext>
            </a:extLst>
          </p:cNvPr>
          <p:cNvSpPr txBox="1"/>
          <p:nvPr/>
        </p:nvSpPr>
        <p:spPr>
          <a:xfrm>
            <a:off x="1381759" y="0"/>
            <a:ext cx="9673772" cy="742511"/>
          </a:xfrm>
          <a:prstGeom prst="rect">
            <a:avLst/>
          </a:prstGeom>
          <a:noFill/>
        </p:spPr>
        <p:txBody>
          <a:bodyPr wrap="square">
            <a:spAutoFit/>
          </a:bodyPr>
          <a:lstStyle/>
          <a:p>
            <a:pPr marL="30480" marR="30480">
              <a:lnSpc>
                <a:spcPct val="150000"/>
              </a:lnSpc>
              <a:spcAft>
                <a:spcPts val="0"/>
              </a:spcAft>
            </a:pPr>
            <a:r>
              <a:rPr lang="vi-VN" sz="3200" b="1" u="sng" dirty="0" smtClean="0">
                <a:effectLst/>
                <a:latin typeface="+mj-lt"/>
                <a:ea typeface="Cambria" panose="02040503050406030204" pitchFamily="18" charset="0"/>
              </a:rPr>
              <a:t>BÀI </a:t>
            </a:r>
            <a:r>
              <a:rPr lang="vi-VN" sz="3200" b="1" u="sng" dirty="0">
                <a:effectLst/>
                <a:latin typeface="+mj-lt"/>
                <a:ea typeface="Cambria" panose="02040503050406030204" pitchFamily="18" charset="0"/>
              </a:rPr>
              <a:t>32</a:t>
            </a:r>
            <a:r>
              <a:rPr lang="vi-VN" sz="3200" b="1" dirty="0">
                <a:effectLst/>
                <a:latin typeface="+mj-lt"/>
                <a:ea typeface="Cambria" panose="02040503050406030204" pitchFamily="18" charset="0"/>
              </a:rPr>
              <a:t>: </a:t>
            </a:r>
            <a:r>
              <a:rPr lang="vi-VN" sz="3200" b="1" dirty="0" smtClean="0">
                <a:solidFill>
                  <a:srgbClr val="FF0000"/>
                </a:solidFill>
                <a:effectLst/>
                <a:latin typeface="+mj-lt"/>
                <a:ea typeface="Cambria" panose="02040503050406030204" pitchFamily="18" charset="0"/>
              </a:rPr>
              <a:t>DINH </a:t>
            </a:r>
            <a:r>
              <a:rPr lang="vi-VN" sz="3200" b="1" dirty="0">
                <a:solidFill>
                  <a:srgbClr val="FF0000"/>
                </a:solidFill>
                <a:effectLst/>
                <a:latin typeface="+mj-lt"/>
                <a:ea typeface="Cambria" panose="02040503050406030204" pitchFamily="18" charset="0"/>
              </a:rPr>
              <a:t>DƯỠNG VÀ TIÊU HOÁ </a:t>
            </a:r>
            <a:r>
              <a:rPr lang="vi-VN" sz="3200" b="1" dirty="0" smtClean="0">
                <a:solidFill>
                  <a:srgbClr val="FF0000"/>
                </a:solidFill>
                <a:effectLst/>
                <a:latin typeface="+mj-lt"/>
                <a:ea typeface="Cambria" panose="02040503050406030204" pitchFamily="18" charset="0"/>
              </a:rPr>
              <a:t>Ở NGƯỜI</a:t>
            </a:r>
            <a:endParaRPr lang="vi-VN" sz="3200" dirty="0">
              <a:solidFill>
                <a:srgbClr val="FF0000"/>
              </a:solidFill>
              <a:effectLst/>
              <a:latin typeface="+mj-lt"/>
              <a:ea typeface="Cambria" panose="02040503050406030204" pitchFamily="18" charset="0"/>
            </a:endParaRPr>
          </a:p>
        </p:txBody>
      </p:sp>
      <p:pic>
        <p:nvPicPr>
          <p:cNvPr id="4" name="Picture 3"/>
          <p:cNvPicPr>
            <a:picLocks noChangeAspect="1"/>
          </p:cNvPicPr>
          <p:nvPr/>
        </p:nvPicPr>
        <p:blipFill rotWithShape="1">
          <a:blip r:embed="rId2"/>
          <a:srcRect l="23529" t="17768" r="25068" b="32053"/>
          <a:stretch/>
        </p:blipFill>
        <p:spPr>
          <a:xfrm>
            <a:off x="0" y="940527"/>
            <a:ext cx="12192000" cy="5917474"/>
          </a:xfrm>
          <a:prstGeom prst="rect">
            <a:avLst/>
          </a:prstGeom>
        </p:spPr>
      </p:pic>
      <p:sp>
        <p:nvSpPr>
          <p:cNvPr id="5" name="Rectangle 4"/>
          <p:cNvSpPr/>
          <p:nvPr/>
        </p:nvSpPr>
        <p:spPr>
          <a:xfrm>
            <a:off x="522515" y="4010293"/>
            <a:ext cx="3487783" cy="1463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Khái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niệm</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chất</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dinh</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dưỡng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và</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dinh</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dưỡng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1861458" y="2954742"/>
            <a:ext cx="888274" cy="8098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I</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4332516" y="3944980"/>
            <a:ext cx="3487783" cy="138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Tiêu</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hóa</a:t>
            </a:r>
            <a:r>
              <a:rPr lang="en-US" sz="2800" b="1" dirty="0" smtClean="0">
                <a:solidFill>
                  <a:schemeClr val="tx1"/>
                </a:solidFill>
                <a:latin typeface="Times New Roman" panose="02020603050405020304" pitchFamily="18" charset="0"/>
                <a:cs typeface="Times New Roman" panose="02020603050405020304" pitchFamily="18" charset="0"/>
              </a:rPr>
              <a:t> ở </a:t>
            </a:r>
            <a:r>
              <a:rPr lang="en-US" sz="2800" b="1" dirty="0" err="1" smtClean="0">
                <a:solidFill>
                  <a:schemeClr val="tx1"/>
                </a:solidFill>
                <a:latin typeface="Times New Roman" panose="02020603050405020304" pitchFamily="18" charset="0"/>
                <a:cs typeface="Times New Roman" panose="02020603050405020304" pitchFamily="18" charset="0"/>
              </a:rPr>
              <a:t>người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Oval 8"/>
          <p:cNvSpPr/>
          <p:nvPr/>
        </p:nvSpPr>
        <p:spPr>
          <a:xfrm>
            <a:off x="5593081" y="2954742"/>
            <a:ext cx="888274" cy="8098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II</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207832" y="3995156"/>
            <a:ext cx="3487783" cy="138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Một</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số</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bệnh</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về</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đường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tiêu</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hóa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Oval 10"/>
          <p:cNvSpPr/>
          <p:nvPr/>
        </p:nvSpPr>
        <p:spPr>
          <a:xfrm>
            <a:off x="9581606" y="2963195"/>
            <a:ext cx="933994" cy="8098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III</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235235" y="1515292"/>
            <a:ext cx="5603966" cy="705394"/>
          </a:xfrm>
          <a:prstGeom prst="rect">
            <a:avLst/>
          </a:prstGeom>
          <a:solidFill>
            <a:srgbClr val="EBD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NỘI DUNG BÀI HỌC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8142518" y="2599509"/>
            <a:ext cx="3553097" cy="3931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285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615C1-612A-7B31-C193-EA4FCDC1E889}"/>
              </a:ext>
            </a:extLst>
          </p:cNvPr>
          <p:cNvPicPr>
            <a:picLocks noChangeAspect="1"/>
          </p:cNvPicPr>
          <p:nvPr/>
        </p:nvPicPr>
        <p:blipFill>
          <a:blip r:embed="rId2"/>
          <a:stretch>
            <a:fillRect/>
          </a:stretch>
        </p:blipFill>
        <p:spPr>
          <a:xfrm>
            <a:off x="108345" y="-147919"/>
            <a:ext cx="12192000" cy="6858000"/>
          </a:xfrm>
          <a:prstGeom prst="rect">
            <a:avLst/>
          </a:prstGeom>
        </p:spPr>
      </p:pic>
      <p:sp>
        <p:nvSpPr>
          <p:cNvPr id="2" name="TextBox 1"/>
          <p:cNvSpPr txBox="1"/>
          <p:nvPr/>
        </p:nvSpPr>
        <p:spPr>
          <a:xfrm>
            <a:off x="1990164" y="2259106"/>
            <a:ext cx="8955741" cy="1754326"/>
          </a:xfrm>
          <a:prstGeom prst="rect">
            <a:avLst/>
          </a:prstGeom>
          <a:noFill/>
        </p:spPr>
        <p:txBody>
          <a:bodyPr wrap="square" rtlCol="0">
            <a:spAutoFit/>
          </a:bodyPr>
          <a:lstStyle/>
          <a:p>
            <a:pPr algn="ctr"/>
            <a:r>
              <a:rPr lang="en-US" sz="5400" b="1" dirty="0" smtClean="0">
                <a:solidFill>
                  <a:srgbClr val="FF00FF"/>
                </a:solidFill>
                <a:latin typeface="Times New Roman" panose="02020603050405020304" pitchFamily="18" charset="0"/>
                <a:cs typeface="Times New Roman" panose="02020603050405020304" pitchFamily="18" charset="0"/>
              </a:rPr>
              <a:t>HOẠT ĐỘNG </a:t>
            </a:r>
          </a:p>
          <a:p>
            <a:r>
              <a:rPr lang="en-US" sz="5400" b="1" dirty="0" smtClean="0">
                <a:solidFill>
                  <a:srgbClr val="FF00FF"/>
                </a:solidFill>
                <a:latin typeface="Times New Roman" panose="02020603050405020304" pitchFamily="18" charset="0"/>
                <a:cs typeface="Times New Roman" panose="02020603050405020304" pitchFamily="18" charset="0"/>
              </a:rPr>
              <a:t>HÌNH THÀNH KIẾN THỨC</a:t>
            </a:r>
            <a:endParaRPr lang="en-US" sz="5400" b="1"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4330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6B3D6D-0982-8788-8561-7415306E9E9A}"/>
              </a:ext>
            </a:extLst>
          </p:cNvPr>
          <p:cNvSpPr/>
          <p:nvPr/>
        </p:nvSpPr>
        <p:spPr>
          <a:xfrm>
            <a:off x="0" y="0"/>
            <a:ext cx="12192000" cy="560814"/>
          </a:xfrm>
          <a:prstGeom prst="rect">
            <a:avLst/>
          </a:prstGeom>
          <a:solidFill>
            <a:schemeClr val="accent1">
              <a:lumMod val="20000"/>
              <a:lumOff val="80000"/>
            </a:schemeClr>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mj-lt"/>
                <a:ea typeface="Cambria" panose="02040503050406030204" pitchFamily="18" charset="0"/>
              </a:rPr>
              <a:t>BÀI 32: DINH DƯỠNG VÀ TIÊU HOÁ Ở NGƯỜI</a:t>
            </a:r>
            <a:endParaRPr kumimoji="0" lang="vi-VN" sz="3600" b="0" i="0" u="none" strike="noStrike" kern="1200" cap="none" spc="0" normalizeH="0" baseline="0" noProof="0" dirty="0">
              <a:ln>
                <a:noFill/>
              </a:ln>
              <a:solidFill>
                <a:srgbClr val="FF0000"/>
              </a:solidFill>
              <a:effectLst/>
              <a:uLnTx/>
              <a:uFillTx/>
              <a:latin typeface="+mj-lt"/>
              <a:ea typeface="Cambria" panose="02040503050406030204" pitchFamily="18" charset="0"/>
            </a:endParaRPr>
          </a:p>
        </p:txBody>
      </p:sp>
      <p:sp>
        <p:nvSpPr>
          <p:cNvPr id="7" name="TextBox 6">
            <a:extLst>
              <a:ext uri="{FF2B5EF4-FFF2-40B4-BE49-F238E27FC236}">
                <a16:creationId xmlns:a16="http://schemas.microsoft.com/office/drawing/2014/main" id="{D4BCC4A0-926F-A08C-78F5-7EB89DEB4443}"/>
              </a:ext>
            </a:extLst>
          </p:cNvPr>
          <p:cNvSpPr txBox="1"/>
          <p:nvPr/>
        </p:nvSpPr>
        <p:spPr>
          <a:xfrm>
            <a:off x="587830" y="560813"/>
            <a:ext cx="9880408" cy="923330"/>
          </a:xfrm>
          <a:prstGeom prst="rect">
            <a:avLst/>
          </a:prstGeom>
          <a:noFill/>
        </p:spPr>
        <p:txBody>
          <a:bodyPr wrap="square" rtlCol="0">
            <a:spAutoFit/>
          </a:bodyPr>
          <a:lstStyle/>
          <a:p>
            <a:pPr fontAlgn="base">
              <a:lnSpc>
                <a:spcPct val="150000"/>
              </a:lnSpc>
              <a:spcBef>
                <a:spcPct val="0"/>
              </a:spcBef>
              <a:spcAft>
                <a:spcPct val="0"/>
              </a:spcAft>
            </a:pP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I.</a:t>
            </a:r>
            <a:r>
              <a:rPr lang="vi-VN"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K</a:t>
            </a:r>
            <a:r>
              <a:rPr lang="vi-VN" sz="36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hái niệm chất dinh dưỡng và dinh dưỡng</a:t>
            </a:r>
          </a:p>
        </p:txBody>
      </p:sp>
    </p:spTree>
    <p:extLst>
      <p:ext uri="{BB962C8B-B14F-4D97-AF65-F5344CB8AC3E}">
        <p14:creationId xmlns:p14="http://schemas.microsoft.com/office/powerpoint/2010/main" val="3130103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98" y="106406"/>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204098" y="1612301"/>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Cơm</a:t>
            </a:r>
            <a:endPar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65624" y="128835"/>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534012" y="151054"/>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58659" y="1716455"/>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90890" y="1698667"/>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5812220" y="148983"/>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803011" y="1666091"/>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Thịt</a:t>
            </a:r>
          </a:p>
        </p:txBody>
      </p:sp>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6"/>
          <a:srcRect t="7311" b="7819"/>
          <a:stretch/>
        </p:blipFill>
        <p:spPr>
          <a:xfrm>
            <a:off x="147256" y="2612683"/>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7234" y="2642900"/>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216471"/>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8"/>
          <a:stretch>
            <a:fillRect/>
          </a:stretch>
        </p:blipFill>
        <p:spPr>
          <a:xfrm>
            <a:off x="3208474" y="2520608"/>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215835" y="3765510"/>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9"/>
          <a:stretch>
            <a:fillRect/>
          </a:stretch>
        </p:blipFill>
        <p:spPr>
          <a:xfrm>
            <a:off x="5871229" y="2592535"/>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829804" y="3896590"/>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0"/>
          <a:srcRect t="7186" r="2963"/>
          <a:stretch/>
        </p:blipFill>
        <p:spPr>
          <a:xfrm>
            <a:off x="3748256" y="4709508"/>
            <a:ext cx="4578564"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595819" y="6112040"/>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221682" y="3888972"/>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7256" y="4751395"/>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70169" y="6178103"/>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Trứng</a:t>
            </a:r>
          </a:p>
        </p:txBody>
      </p:sp>
      <p:sp>
        <p:nvSpPr>
          <p:cNvPr id="22" name="Cloud 21"/>
          <p:cNvSpPr/>
          <p:nvPr/>
        </p:nvSpPr>
        <p:spPr>
          <a:xfrm>
            <a:off x="1613647" y="1627094"/>
            <a:ext cx="9143999" cy="3872753"/>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1"/>
                </a:solidFill>
                <a:latin typeface="Times New Roman" panose="02020603050405020304" pitchFamily="18" charset="0"/>
                <a:cs typeface="Times New Roman" panose="02020603050405020304" pitchFamily="18" charset="0"/>
              </a:rPr>
              <a:t>Chất</a:t>
            </a:r>
            <a:r>
              <a:rPr lang="en-US" sz="6000" dirty="0" smtClean="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dinh</a:t>
            </a:r>
            <a:r>
              <a:rPr lang="en-US" sz="6000" dirty="0" smtClean="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dưỡng</a:t>
            </a:r>
            <a:r>
              <a:rPr lang="en-US" sz="6000" dirty="0" smtClean="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là</a:t>
            </a:r>
            <a:r>
              <a:rPr lang="en-US" sz="6000" dirty="0" smtClean="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gì</a:t>
            </a:r>
            <a:r>
              <a:rPr lang="en-US" sz="6000" dirty="0" smtClean="0">
                <a:solidFill>
                  <a:schemeClr val="tx1"/>
                </a:solidFill>
                <a:latin typeface="Times New Roman" panose="02020603050405020304" pitchFamily="18" charset="0"/>
                <a:cs typeface="Times New Roman" panose="02020603050405020304" pitchFamily="18" charset="0"/>
              </a:rPr>
              <a:t>?</a:t>
            </a:r>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397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Bottom)">
                                      <p:cBhvr>
                                        <p:cTn id="7" dur="500"/>
                                        <p:tgtEl>
                                          <p:spTgt spid="1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slide(fromBottom)">
                                      <p:cBhvr>
                                        <p:cTn id="10" dur="500"/>
                                        <p:tgtEl>
                                          <p:spTgt spid="36"/>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lide(fromBottom)">
                                      <p:cBhvr>
                                        <p:cTn id="13" dur="500"/>
                                        <p:tgtEl>
                                          <p:spTgt spid="37"/>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slide(fromBottom)">
                                      <p:cBhvr>
                                        <p:cTn id="16" dur="500"/>
                                        <p:tgtEl>
                                          <p:spTgt spid="3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slide(fromBottom)">
                                      <p:cBhvr>
                                        <p:cTn id="19" dur="500"/>
                                        <p:tgtEl>
                                          <p:spTgt spid="43"/>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slide(fromBottom)">
                                      <p:cBhvr>
                                        <p:cTn id="22" dur="500"/>
                                        <p:tgtEl>
                                          <p:spTgt spid="45"/>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slide(fromBottom)">
                                      <p:cBhvr>
                                        <p:cTn id="25" dur="500"/>
                                        <p:tgtEl>
                                          <p:spTgt spid="47"/>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slide(fromBottom)">
                                      <p:cBhvr>
                                        <p:cTn id="28" dur="500"/>
                                        <p:tgtEl>
                                          <p:spTgt spid="49"/>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slide(fromBottom)">
                                      <p:cBhvr>
                                        <p:cTn id="31" dur="500"/>
                                        <p:tgtEl>
                                          <p:spTgt spid="50"/>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slide(fromBottom)">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4"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163" y="1250577"/>
            <a:ext cx="4114800" cy="4114800"/>
          </a:xfrm>
          <a:prstGeom prst="rect">
            <a:avLst/>
          </a:prstGeom>
        </p:spPr>
      </p:pic>
      <p:sp>
        <p:nvSpPr>
          <p:cNvPr id="9" name="TextBox 8"/>
          <p:cNvSpPr txBox="1"/>
          <p:nvPr/>
        </p:nvSpPr>
        <p:spPr>
          <a:xfrm>
            <a:off x="-295833" y="2783541"/>
            <a:ext cx="3173506" cy="1077218"/>
          </a:xfrm>
          <a:prstGeom prst="rect">
            <a:avLst/>
          </a:prstGeom>
          <a:noFill/>
        </p:spPr>
        <p:txBody>
          <a:bodyPr wrap="square" rtlCol="0">
            <a:spAutoFit/>
          </a:bodyPr>
          <a:lstStyle/>
          <a:p>
            <a:pPr algn="ctr"/>
            <a:r>
              <a:rPr lang="en-US" sz="3200" dirty="0" err="1" smtClean="0">
                <a:solidFill>
                  <a:srgbClr val="FF0000"/>
                </a:solidFill>
                <a:latin typeface="Times New Roman" panose="02020603050405020304" pitchFamily="18" charset="0"/>
                <a:cs typeface="Times New Roman" panose="02020603050405020304" pitchFamily="18" charset="0"/>
              </a:rPr>
              <a:t>Các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chất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có</a:t>
            </a:r>
            <a:r>
              <a:rPr lang="en-US" sz="3200" dirty="0" smtClean="0">
                <a:solidFill>
                  <a:srgbClr val="FF0000"/>
                </a:solidFill>
                <a:latin typeface="Times New Roman" panose="02020603050405020304" pitchFamily="18" charset="0"/>
                <a:cs typeface="Times New Roman" panose="02020603050405020304" pitchFamily="18" charset="0"/>
              </a:rPr>
              <a:t> </a:t>
            </a:r>
          </a:p>
          <a:p>
            <a:pPr algn="ct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thức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ăn</a:t>
            </a:r>
            <a:endParaRPr lang="en-US" sz="3200" dirty="0">
              <a:solidFill>
                <a:srgbClr val="FF0000"/>
              </a:solidFill>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V="1">
            <a:off x="1250578" y="1801906"/>
            <a:ext cx="1411940" cy="1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37131" y="1801906"/>
            <a:ext cx="0" cy="110265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23684" y="3823446"/>
            <a:ext cx="0" cy="110265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223684" y="4904630"/>
            <a:ext cx="1438834" cy="214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2662518" y="1381033"/>
            <a:ext cx="4652681" cy="96818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Nguyên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liệu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cấu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tạo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cơ</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thể</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2662518" y="4397189"/>
            <a:ext cx="4652681" cy="9681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Cung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cấp</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năng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lượng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hoạt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động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sống</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31144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7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strips(upRight)">
                                      <p:cBhvr>
                                        <p:cTn id="16" dur="750"/>
                                        <p:tgtEl>
                                          <p:spTgt spid="15"/>
                                        </p:tgtEl>
                                      </p:cBhvr>
                                    </p:animEffect>
                                  </p:childTnLst>
                                </p:cTn>
                              </p:par>
                              <p:par>
                                <p:cTn id="17" presetID="18" presetClass="entr" presetSubtype="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downRight)">
                                      <p:cBhvr>
                                        <p:cTn id="19" dur="750"/>
                                        <p:tgtEl>
                                          <p:spTgt spid="11"/>
                                        </p:tgtEl>
                                      </p:cBhvr>
                                    </p:animEffect>
                                  </p:childTnLst>
                                </p:cTn>
                              </p:par>
                            </p:childTnLst>
                          </p:cTn>
                        </p:par>
                        <p:par>
                          <p:cTn id="20" fill="hold">
                            <p:stCondLst>
                              <p:cond delay="750"/>
                            </p:stCondLst>
                            <p:childTnLst>
                              <p:par>
                                <p:cTn id="21" presetID="18" presetClass="entr" presetSubtype="6"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downRight)">
                                      <p:cBhvr>
                                        <p:cTn id="23" dur="75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trips(downRight)">
                                      <p:cBhvr>
                                        <p:cTn id="28" dur="750"/>
                                        <p:tgtEl>
                                          <p:spTgt spid="16"/>
                                        </p:tgtEl>
                                      </p:cBhvr>
                                    </p:animEffect>
                                  </p:childTnLst>
                                </p:cTn>
                              </p:par>
                              <p:par>
                                <p:cTn id="29" presetID="18" presetClass="entr" presetSubtype="3"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trips(upRight)">
                                      <p:cBhvr>
                                        <p:cTn id="31" dur="750"/>
                                        <p:tgtEl>
                                          <p:spTgt spid="17"/>
                                        </p:tgtEl>
                                      </p:cBhvr>
                                    </p:animEffect>
                                  </p:childTnLst>
                                </p:cTn>
                              </p:par>
                            </p:childTnLst>
                          </p:cTn>
                        </p:par>
                        <p:par>
                          <p:cTn id="32" fill="hold">
                            <p:stCondLst>
                              <p:cond delay="750"/>
                            </p:stCondLst>
                            <p:childTnLst>
                              <p:par>
                                <p:cTn id="33" presetID="18" presetClass="entr" presetSubtype="6"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trips(downRight)">
                                      <p:cBhvr>
                                        <p:cTn id="35"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503" y="169473"/>
            <a:ext cx="6551791" cy="6551791"/>
          </a:xfrm>
          <a:prstGeom prst="rect">
            <a:avLst/>
          </a:prstGeom>
        </p:spPr>
      </p:pic>
      <p:cxnSp>
        <p:nvCxnSpPr>
          <p:cNvPr id="22" name="Straight Arrow Connector 21"/>
          <p:cNvCxnSpPr/>
          <p:nvPr/>
        </p:nvCxnSpPr>
        <p:spPr>
          <a:xfrm flipH="1" flipV="1">
            <a:off x="2732443" y="1250576"/>
            <a:ext cx="933417" cy="8386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28570" y="597974"/>
            <a:ext cx="2420470"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Carbohydrate</a:t>
            </a:r>
          </a:p>
          <a:p>
            <a:endParaRPr lang="en-US" sz="3200" dirty="0">
              <a:latin typeface="Times New Roman" panose="02020603050405020304" pitchFamily="18" charset="0"/>
              <a:cs typeface="Times New Roman" panose="02020603050405020304" pitchFamily="18" charset="0"/>
            </a:endParaRPr>
          </a:p>
        </p:txBody>
      </p:sp>
      <p:cxnSp>
        <p:nvCxnSpPr>
          <p:cNvPr id="28" name="Straight Arrow Connector 27"/>
          <p:cNvCxnSpPr/>
          <p:nvPr/>
        </p:nvCxnSpPr>
        <p:spPr>
          <a:xfrm flipH="1">
            <a:off x="2732443" y="5107618"/>
            <a:ext cx="1016597" cy="720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822653" y="5828047"/>
            <a:ext cx="2420470"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Protein</a:t>
            </a:r>
            <a:endParaRPr lang="en-US" sz="3200" dirty="0">
              <a:latin typeface="Times New Roman" panose="02020603050405020304" pitchFamily="18" charset="0"/>
              <a:cs typeface="Times New Roman" panose="02020603050405020304" pitchFamily="18" charset="0"/>
            </a:endParaRPr>
          </a:p>
        </p:txBody>
      </p:sp>
      <p:cxnSp>
        <p:nvCxnSpPr>
          <p:cNvPr id="32" name="Straight Arrow Connector 31"/>
          <p:cNvCxnSpPr/>
          <p:nvPr/>
        </p:nvCxnSpPr>
        <p:spPr>
          <a:xfrm>
            <a:off x="7150373" y="5467832"/>
            <a:ext cx="687341" cy="6526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417779" y="6136489"/>
            <a:ext cx="2420470"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béo</a:t>
            </a:r>
            <a:endParaRPr lang="en-US" sz="3200" dirty="0">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flipV="1">
            <a:off x="7705165" y="1611248"/>
            <a:ext cx="1260948" cy="5479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143153" y="1018445"/>
            <a:ext cx="4461347"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Vitamin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khoáng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641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right)">
                                      <p:cBhvr>
                                        <p:cTn id="15" dur="500"/>
                                        <p:tgtEl>
                                          <p:spTgt spid="2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3"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31" y="0"/>
            <a:ext cx="1827167" cy="131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2071242" y="0"/>
            <a:ext cx="1677014" cy="1338391"/>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1975277" y="1386482"/>
            <a:ext cx="1772979" cy="1206053"/>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1975277" y="2151276"/>
            <a:ext cx="1214439" cy="36933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2077292" y="973397"/>
            <a:ext cx="1583900" cy="36933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Bánh</a:t>
            </a:r>
            <a:r>
              <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mì</a:t>
            </a:r>
            <a:endPar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74791" y="4075081"/>
            <a:ext cx="1675895" cy="1318982"/>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102874" y="5062856"/>
            <a:ext cx="830238" cy="36933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Thịt</a:t>
            </a:r>
            <a:endPar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6"/>
          <a:srcRect t="7311" b="7819"/>
          <a:stretch/>
        </p:blipFill>
        <p:spPr>
          <a:xfrm>
            <a:off x="37844" y="1479854"/>
            <a:ext cx="1712842" cy="1114418"/>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147" y="5547564"/>
            <a:ext cx="1420539" cy="122274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517993" y="6412483"/>
            <a:ext cx="1061197" cy="36933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endPar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8"/>
          <a:stretch>
            <a:fillRect/>
          </a:stretch>
        </p:blipFill>
        <p:spPr>
          <a:xfrm>
            <a:off x="2026351" y="5676529"/>
            <a:ext cx="1721905" cy="1151698"/>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2555039" y="6400973"/>
            <a:ext cx="609600" cy="369332"/>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a:t>
            </a:r>
            <a:endPar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9"/>
          <a:stretch>
            <a:fillRect/>
          </a:stretch>
        </p:blipFill>
        <p:spPr>
          <a:xfrm>
            <a:off x="1947112" y="2755144"/>
            <a:ext cx="2012288" cy="1099735"/>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2363898" y="3485547"/>
            <a:ext cx="1178716" cy="36933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Trái</a:t>
            </a:r>
            <a:r>
              <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cây</a:t>
            </a:r>
            <a:endPar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0"/>
          <a:srcRect t="7186" r="2963"/>
          <a:stretch/>
        </p:blipFill>
        <p:spPr>
          <a:xfrm>
            <a:off x="2026351" y="4103403"/>
            <a:ext cx="2020532" cy="1113068"/>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2192508" y="4772518"/>
            <a:ext cx="1773704" cy="36933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Rau </a:t>
            </a: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t>
            </a:r>
            <a:r>
              <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quả</a:t>
            </a:r>
            <a:endPar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437818" y="2220146"/>
            <a:ext cx="724833" cy="36933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355" y="2755144"/>
            <a:ext cx="1711331" cy="1174380"/>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32931" y="3560192"/>
            <a:ext cx="1260132" cy="36933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Trứng</a:t>
            </a:r>
            <a:endPar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71802" y="-1621"/>
            <a:ext cx="3468481" cy="3392081"/>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17161" y="-5448"/>
            <a:ext cx="3472393" cy="3395908"/>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88660" y="3502244"/>
            <a:ext cx="3400893" cy="3325983"/>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50048" y="3551182"/>
            <a:ext cx="3329657" cy="3256316"/>
          </a:xfrm>
          <a:prstGeom prst="rect">
            <a:avLst/>
          </a:prstGeom>
        </p:spPr>
      </p:pic>
      <p:sp>
        <p:nvSpPr>
          <p:cNvPr id="7" name="Rectangle 6"/>
          <p:cNvSpPr/>
          <p:nvPr/>
        </p:nvSpPr>
        <p:spPr>
          <a:xfrm>
            <a:off x="9248165" y="2167035"/>
            <a:ext cx="2213099" cy="6544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Protein</a:t>
            </a:r>
          </a:p>
        </p:txBody>
      </p:sp>
      <p:sp>
        <p:nvSpPr>
          <p:cNvPr id="30" name="Rectangle 29"/>
          <p:cNvSpPr/>
          <p:nvPr/>
        </p:nvSpPr>
        <p:spPr>
          <a:xfrm>
            <a:off x="5198354" y="2265210"/>
            <a:ext cx="2213099" cy="6544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Carbohydrate</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9298732" y="5569633"/>
            <a:ext cx="2213099" cy="8754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Vitamin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khoáng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172100" y="5680110"/>
            <a:ext cx="2213099" cy="6544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Chất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béo</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4182035" y="0"/>
            <a:ext cx="0" cy="6858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250125" y="969059"/>
            <a:ext cx="868268" cy="36933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Cơm</a:t>
            </a:r>
            <a:endPar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4"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5714404" y="690839"/>
            <a:ext cx="887955" cy="400110"/>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Cơm</a:t>
            </a:r>
            <a:endParaRPr lang="en-US" altLang="vi-VN"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5561624" y="1184503"/>
            <a:ext cx="1294156" cy="400110"/>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Bánh</a:t>
            </a:r>
            <a:r>
              <a:rPr lang="en-US" altLang="vi-VN"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mì</a:t>
            </a:r>
            <a:endParaRPr lang="en-US" altLang="vi-VN"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2"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9275484" y="1209631"/>
            <a:ext cx="914963" cy="400110"/>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Thịt</a:t>
            </a:r>
            <a:endParaRPr lang="en-US" altLang="vi-VN"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1"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9470825" y="725287"/>
            <a:ext cx="678605" cy="400110"/>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a:t>
            </a:r>
            <a:endParaRPr lang="en-US" altLang="vi-VN"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2"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0243474" y="1194925"/>
            <a:ext cx="1201748" cy="400110"/>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Trứng</a:t>
            </a:r>
            <a:endParaRPr lang="en-US" altLang="vi-VN"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3"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0213598" y="719278"/>
            <a:ext cx="1032866" cy="400110"/>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Sữa</a:t>
            </a:r>
            <a:endParaRPr lang="en-US" altLang="vi-VN"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5"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5646137" y="4619823"/>
            <a:ext cx="1214439" cy="400110"/>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Dầu</a:t>
            </a:r>
            <a:r>
              <a:rPr lang="en-US" altLang="vi-VN"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ăn</a:t>
            </a:r>
            <a:endParaRPr lang="en-US" altLang="vi-VN"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6"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9534371" y="4355195"/>
            <a:ext cx="991141" cy="36933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Trái</a:t>
            </a:r>
            <a:r>
              <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cây</a:t>
            </a:r>
            <a:endPar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7"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9810127" y="4805478"/>
            <a:ext cx="1379099" cy="36933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Rau </a:t>
            </a: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t>
            </a:r>
            <a:r>
              <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quả</a:t>
            </a:r>
            <a:endPar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8"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572171" y="4375742"/>
            <a:ext cx="743732" cy="36933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endParaRPr lang="en-US" altLang="vi-VN"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29666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9" fill="hold" nodeType="clickEffect">
                                  <p:stCondLst>
                                    <p:cond delay="0"/>
                                  </p:stCondLst>
                                  <p:childTnLst>
                                    <p:animEffect transition="out" filter="strips(up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8" presetClass="exit" presetSubtype="9" fill="hold" grpId="0" nodeType="withEffect">
                                  <p:stCondLst>
                                    <p:cond delay="0"/>
                                  </p:stCondLst>
                                  <p:childTnLst>
                                    <p:animEffect transition="out" filter="strips(upLeft)">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8" presetClass="exit" presetSubtype="9" fill="hold" nodeType="withEffect">
                                  <p:stCondLst>
                                    <p:cond delay="0"/>
                                  </p:stCondLst>
                                  <p:childTnLst>
                                    <p:animEffect transition="out" filter="strips(upLeft)">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8" presetClass="exit" presetSubtype="9" fill="hold" grpId="0" nodeType="withEffect">
                                  <p:stCondLst>
                                    <p:cond delay="0"/>
                                  </p:stCondLst>
                                  <p:childTnLst>
                                    <p:animEffect transition="out" filter="strips(upLeft)">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par>
                                <p:cTn id="17" presetID="18" presetClass="entr" presetSubtype="6"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strips(downRight)">
                                      <p:cBhvr>
                                        <p:cTn id="19" dur="500"/>
                                        <p:tgtEl>
                                          <p:spTgt spid="34"/>
                                        </p:tgtEl>
                                      </p:cBhvr>
                                    </p:animEffect>
                                  </p:childTnLst>
                                </p:cTn>
                              </p:par>
                              <p:par>
                                <p:cTn id="20" presetID="18" presetClass="entr" presetSubtype="6"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strips(downRigh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xit" presetSubtype="9" fill="hold" nodeType="clickEffect">
                                  <p:stCondLst>
                                    <p:cond delay="0"/>
                                  </p:stCondLst>
                                  <p:childTnLst>
                                    <p:animEffect transition="out" filter="strips(upLeft)">
                                      <p:cBhvr>
                                        <p:cTn id="26" dur="500"/>
                                        <p:tgtEl>
                                          <p:spTgt spid="41"/>
                                        </p:tgtEl>
                                      </p:cBhvr>
                                    </p:animEffect>
                                    <p:set>
                                      <p:cBhvr>
                                        <p:cTn id="27" dur="1" fill="hold">
                                          <p:stCondLst>
                                            <p:cond delay="499"/>
                                          </p:stCondLst>
                                        </p:cTn>
                                        <p:tgtEl>
                                          <p:spTgt spid="41"/>
                                        </p:tgtEl>
                                        <p:attrNameLst>
                                          <p:attrName>style.visibility</p:attrName>
                                        </p:attrNameLst>
                                      </p:cBhvr>
                                      <p:to>
                                        <p:strVal val="hidden"/>
                                      </p:to>
                                    </p:set>
                                  </p:childTnLst>
                                </p:cTn>
                              </p:par>
                              <p:par>
                                <p:cTn id="28" presetID="18" presetClass="exit" presetSubtype="9" fill="hold" grpId="0" nodeType="withEffect">
                                  <p:stCondLst>
                                    <p:cond delay="0"/>
                                  </p:stCondLst>
                                  <p:childTnLst>
                                    <p:animEffect transition="out" filter="strips(upLeft)">
                                      <p:cBhvr>
                                        <p:cTn id="29" dur="500"/>
                                        <p:tgtEl>
                                          <p:spTgt spid="50"/>
                                        </p:tgtEl>
                                      </p:cBhvr>
                                    </p:animEffect>
                                    <p:set>
                                      <p:cBhvr>
                                        <p:cTn id="30" dur="1" fill="hold">
                                          <p:stCondLst>
                                            <p:cond delay="499"/>
                                          </p:stCondLst>
                                        </p:cTn>
                                        <p:tgtEl>
                                          <p:spTgt spid="50"/>
                                        </p:tgtEl>
                                        <p:attrNameLst>
                                          <p:attrName>style.visibility</p:attrName>
                                        </p:attrNameLst>
                                      </p:cBhvr>
                                      <p:to>
                                        <p:strVal val="hidden"/>
                                      </p:to>
                                    </p:set>
                                  </p:childTnLst>
                                </p:cTn>
                              </p:par>
                              <p:par>
                                <p:cTn id="31" presetID="18" presetClass="exit" presetSubtype="9" fill="hold" nodeType="withEffect">
                                  <p:stCondLst>
                                    <p:cond delay="0"/>
                                  </p:stCondLst>
                                  <p:childTnLst>
                                    <p:animEffect transition="out" filter="strips(upLeft)">
                                      <p:cBhvr>
                                        <p:cTn id="32" dur="500"/>
                                        <p:tgtEl>
                                          <p:spTgt spid="1030"/>
                                        </p:tgtEl>
                                      </p:cBhvr>
                                    </p:animEffect>
                                    <p:set>
                                      <p:cBhvr>
                                        <p:cTn id="33" dur="1" fill="hold">
                                          <p:stCondLst>
                                            <p:cond delay="499"/>
                                          </p:stCondLst>
                                        </p:cTn>
                                        <p:tgtEl>
                                          <p:spTgt spid="1030"/>
                                        </p:tgtEl>
                                        <p:attrNameLst>
                                          <p:attrName>style.visibility</p:attrName>
                                        </p:attrNameLst>
                                      </p:cBhvr>
                                      <p:to>
                                        <p:strVal val="hidden"/>
                                      </p:to>
                                    </p:set>
                                  </p:childTnLst>
                                </p:cTn>
                              </p:par>
                              <p:par>
                                <p:cTn id="34" presetID="18" presetClass="exit" presetSubtype="9" fill="hold" grpId="0" nodeType="withEffect">
                                  <p:stCondLst>
                                    <p:cond delay="0"/>
                                  </p:stCondLst>
                                  <p:childTnLst>
                                    <p:animEffect transition="out" filter="strips(upLeft)">
                                      <p:cBhvr>
                                        <p:cTn id="35" dur="500"/>
                                        <p:tgtEl>
                                          <p:spTgt spid="54"/>
                                        </p:tgtEl>
                                      </p:cBhvr>
                                    </p:animEffect>
                                    <p:set>
                                      <p:cBhvr>
                                        <p:cTn id="36" dur="1" fill="hold">
                                          <p:stCondLst>
                                            <p:cond delay="499"/>
                                          </p:stCondLst>
                                        </p:cTn>
                                        <p:tgtEl>
                                          <p:spTgt spid="54"/>
                                        </p:tgtEl>
                                        <p:attrNameLst>
                                          <p:attrName>style.visibility</p:attrName>
                                        </p:attrNameLst>
                                      </p:cBhvr>
                                      <p:to>
                                        <p:strVal val="hidden"/>
                                      </p:to>
                                    </p:set>
                                  </p:childTnLst>
                                </p:cTn>
                              </p:par>
                              <p:par>
                                <p:cTn id="37" presetID="18" presetClass="exit" presetSubtype="9" fill="hold" nodeType="withEffect">
                                  <p:stCondLst>
                                    <p:cond delay="0"/>
                                  </p:stCondLst>
                                  <p:childTnLst>
                                    <p:animEffect transition="out" filter="strips(upLeft)">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par>
                                <p:cTn id="40" presetID="18" presetClass="exit" presetSubtype="9" fill="hold" grpId="0" nodeType="withEffect">
                                  <p:stCondLst>
                                    <p:cond delay="0"/>
                                  </p:stCondLst>
                                  <p:childTnLst>
                                    <p:animEffect transition="out" filter="strips(upLeft)">
                                      <p:cBhvr>
                                        <p:cTn id="41" dur="500"/>
                                        <p:tgtEl>
                                          <p:spTgt spid="39"/>
                                        </p:tgtEl>
                                      </p:cBhvr>
                                    </p:animEffect>
                                    <p:set>
                                      <p:cBhvr>
                                        <p:cTn id="42" dur="1" fill="hold">
                                          <p:stCondLst>
                                            <p:cond delay="499"/>
                                          </p:stCondLst>
                                        </p:cTn>
                                        <p:tgtEl>
                                          <p:spTgt spid="39"/>
                                        </p:tgtEl>
                                        <p:attrNameLst>
                                          <p:attrName>style.visibility</p:attrName>
                                        </p:attrNameLst>
                                      </p:cBhvr>
                                      <p:to>
                                        <p:strVal val="hidden"/>
                                      </p:to>
                                    </p:set>
                                  </p:childTnLst>
                                </p:cTn>
                              </p:par>
                              <p:par>
                                <p:cTn id="43" presetID="18" presetClass="exit" presetSubtype="9" fill="hold" nodeType="withEffect">
                                  <p:stCondLst>
                                    <p:cond delay="0"/>
                                  </p:stCondLst>
                                  <p:childTnLst>
                                    <p:animEffect transition="out" filter="strips(upLeft)">
                                      <p:cBhvr>
                                        <p:cTn id="44" dur="500"/>
                                        <p:tgtEl>
                                          <p:spTgt spid="44"/>
                                        </p:tgtEl>
                                      </p:cBhvr>
                                    </p:animEffect>
                                    <p:set>
                                      <p:cBhvr>
                                        <p:cTn id="45" dur="1" fill="hold">
                                          <p:stCondLst>
                                            <p:cond delay="499"/>
                                          </p:stCondLst>
                                        </p:cTn>
                                        <p:tgtEl>
                                          <p:spTgt spid="44"/>
                                        </p:tgtEl>
                                        <p:attrNameLst>
                                          <p:attrName>style.visibility</p:attrName>
                                        </p:attrNameLst>
                                      </p:cBhvr>
                                      <p:to>
                                        <p:strVal val="hidden"/>
                                      </p:to>
                                    </p:set>
                                  </p:childTnLst>
                                </p:cTn>
                              </p:par>
                              <p:par>
                                <p:cTn id="46" presetID="18" presetClass="exit" presetSubtype="9" fill="hold" grpId="0" nodeType="withEffect">
                                  <p:stCondLst>
                                    <p:cond delay="0"/>
                                  </p:stCondLst>
                                  <p:childTnLst>
                                    <p:animEffect transition="out" filter="strips(upLeft)">
                                      <p:cBhvr>
                                        <p:cTn id="47" dur="500"/>
                                        <p:tgtEl>
                                          <p:spTgt spid="45"/>
                                        </p:tgtEl>
                                      </p:cBhvr>
                                    </p:animEffect>
                                    <p:set>
                                      <p:cBhvr>
                                        <p:cTn id="48" dur="1" fill="hold">
                                          <p:stCondLst>
                                            <p:cond delay="499"/>
                                          </p:stCondLst>
                                        </p:cTn>
                                        <p:tgtEl>
                                          <p:spTgt spid="45"/>
                                        </p:tgtEl>
                                        <p:attrNameLst>
                                          <p:attrName>style.visibility</p:attrName>
                                        </p:attrNameLst>
                                      </p:cBhvr>
                                      <p:to>
                                        <p:strVal val="hidden"/>
                                      </p:to>
                                    </p:set>
                                  </p:childTnLst>
                                </p:cTn>
                              </p:par>
                              <p:par>
                                <p:cTn id="49" presetID="18" presetClass="entr" presetSubtype="6"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strips(downRight)">
                                      <p:cBhvr>
                                        <p:cTn id="51" dur="500"/>
                                        <p:tgtEl>
                                          <p:spTgt spid="51"/>
                                        </p:tgtEl>
                                      </p:cBhvr>
                                    </p:animEffect>
                                  </p:childTnLst>
                                </p:cTn>
                              </p:par>
                              <p:par>
                                <p:cTn id="52" presetID="18" presetClass="entr" presetSubtype="6"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strips(downRight)">
                                      <p:cBhvr>
                                        <p:cTn id="54" dur="500"/>
                                        <p:tgtEl>
                                          <p:spTgt spid="53"/>
                                        </p:tgtEl>
                                      </p:cBhvr>
                                    </p:animEffect>
                                  </p:childTnLst>
                                </p:cTn>
                              </p:par>
                              <p:par>
                                <p:cTn id="55" presetID="18" presetClass="entr" presetSubtype="6"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strips(downRight)">
                                      <p:cBhvr>
                                        <p:cTn id="57" dur="500"/>
                                        <p:tgtEl>
                                          <p:spTgt spid="42"/>
                                        </p:tgtEl>
                                      </p:cBhvr>
                                    </p:animEffect>
                                  </p:childTnLst>
                                </p:cTn>
                              </p:par>
                              <p:par>
                                <p:cTn id="58" presetID="18" presetClass="entr" presetSubtype="6"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strips(downRight)">
                                      <p:cBhvr>
                                        <p:cTn id="60" dur="500"/>
                                        <p:tgtEl>
                                          <p:spTgt spid="52"/>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xit" presetSubtype="9" fill="hold" nodeType="clickEffect">
                                  <p:stCondLst>
                                    <p:cond delay="0"/>
                                  </p:stCondLst>
                                  <p:childTnLst>
                                    <p:animEffect transition="out" filter="strips(upLeft)">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par>
                                <p:cTn id="66" presetID="18" presetClass="exit" presetSubtype="9" fill="hold" grpId="0" nodeType="withEffect">
                                  <p:stCondLst>
                                    <p:cond delay="0"/>
                                  </p:stCondLst>
                                  <p:childTnLst>
                                    <p:animEffect transition="out" filter="strips(upLeft)">
                                      <p:cBhvr>
                                        <p:cTn id="67" dur="500"/>
                                        <p:tgtEl>
                                          <p:spTgt spid="36"/>
                                        </p:tgtEl>
                                      </p:cBhvr>
                                    </p:animEffect>
                                    <p:set>
                                      <p:cBhvr>
                                        <p:cTn id="68" dur="1" fill="hold">
                                          <p:stCondLst>
                                            <p:cond delay="499"/>
                                          </p:stCondLst>
                                        </p:cTn>
                                        <p:tgtEl>
                                          <p:spTgt spid="36"/>
                                        </p:tgtEl>
                                        <p:attrNameLst>
                                          <p:attrName>style.visibility</p:attrName>
                                        </p:attrNameLst>
                                      </p:cBhvr>
                                      <p:to>
                                        <p:strVal val="hidden"/>
                                      </p:to>
                                    </p:set>
                                  </p:childTnLst>
                                </p:cTn>
                              </p:par>
                              <p:par>
                                <p:cTn id="69" presetID="18" presetClass="entr" presetSubtype="6"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strips(downRight)">
                                      <p:cBhvr>
                                        <p:cTn id="71" dur="500"/>
                                        <p:tgtEl>
                                          <p:spTgt spid="55"/>
                                        </p:tgtEl>
                                      </p:cBhvr>
                                    </p:animEffect>
                                  </p:childTnLst>
                                </p:cTn>
                              </p:par>
                            </p:childTnLst>
                          </p:cTn>
                        </p:par>
                      </p:childTnLst>
                    </p:cTn>
                  </p:par>
                  <p:par>
                    <p:cTn id="72" fill="hold">
                      <p:stCondLst>
                        <p:cond delay="indefinite"/>
                      </p:stCondLst>
                      <p:childTnLst>
                        <p:par>
                          <p:cTn id="73" fill="hold">
                            <p:stCondLst>
                              <p:cond delay="0"/>
                            </p:stCondLst>
                            <p:childTnLst>
                              <p:par>
                                <p:cTn id="74" presetID="18" presetClass="exit" presetSubtype="9" fill="hold" nodeType="clickEffect">
                                  <p:stCondLst>
                                    <p:cond delay="0"/>
                                  </p:stCondLst>
                                  <p:childTnLst>
                                    <p:animEffect transition="out" filter="strips(upLeft)">
                                      <p:cBhvr>
                                        <p:cTn id="75" dur="500"/>
                                        <p:tgtEl>
                                          <p:spTgt spid="46"/>
                                        </p:tgtEl>
                                      </p:cBhvr>
                                    </p:animEffect>
                                    <p:set>
                                      <p:cBhvr>
                                        <p:cTn id="76" dur="1" fill="hold">
                                          <p:stCondLst>
                                            <p:cond delay="499"/>
                                          </p:stCondLst>
                                        </p:cTn>
                                        <p:tgtEl>
                                          <p:spTgt spid="46"/>
                                        </p:tgtEl>
                                        <p:attrNameLst>
                                          <p:attrName>style.visibility</p:attrName>
                                        </p:attrNameLst>
                                      </p:cBhvr>
                                      <p:to>
                                        <p:strVal val="hidden"/>
                                      </p:to>
                                    </p:set>
                                  </p:childTnLst>
                                </p:cTn>
                              </p:par>
                              <p:par>
                                <p:cTn id="77" presetID="18" presetClass="exit" presetSubtype="9" fill="hold" grpId="0" nodeType="withEffect">
                                  <p:stCondLst>
                                    <p:cond delay="0"/>
                                  </p:stCondLst>
                                  <p:childTnLst>
                                    <p:animEffect transition="out" filter="strips(upLeft)">
                                      <p:cBhvr>
                                        <p:cTn id="78" dur="500"/>
                                        <p:tgtEl>
                                          <p:spTgt spid="47"/>
                                        </p:tgtEl>
                                      </p:cBhvr>
                                    </p:animEffect>
                                    <p:set>
                                      <p:cBhvr>
                                        <p:cTn id="79" dur="1" fill="hold">
                                          <p:stCondLst>
                                            <p:cond delay="499"/>
                                          </p:stCondLst>
                                        </p:cTn>
                                        <p:tgtEl>
                                          <p:spTgt spid="47"/>
                                        </p:tgtEl>
                                        <p:attrNameLst>
                                          <p:attrName>style.visibility</p:attrName>
                                        </p:attrNameLst>
                                      </p:cBhvr>
                                      <p:to>
                                        <p:strVal val="hidden"/>
                                      </p:to>
                                    </p:set>
                                  </p:childTnLst>
                                </p:cTn>
                              </p:par>
                              <p:par>
                                <p:cTn id="80" presetID="18" presetClass="exit" presetSubtype="9" fill="hold" nodeType="withEffect">
                                  <p:stCondLst>
                                    <p:cond delay="0"/>
                                  </p:stCondLst>
                                  <p:childTnLst>
                                    <p:animEffect transition="out" filter="strips(upLeft)">
                                      <p:cBhvr>
                                        <p:cTn id="81" dur="500"/>
                                        <p:tgtEl>
                                          <p:spTgt spid="48"/>
                                        </p:tgtEl>
                                      </p:cBhvr>
                                    </p:animEffect>
                                    <p:set>
                                      <p:cBhvr>
                                        <p:cTn id="82" dur="1" fill="hold">
                                          <p:stCondLst>
                                            <p:cond delay="499"/>
                                          </p:stCondLst>
                                        </p:cTn>
                                        <p:tgtEl>
                                          <p:spTgt spid="48"/>
                                        </p:tgtEl>
                                        <p:attrNameLst>
                                          <p:attrName>style.visibility</p:attrName>
                                        </p:attrNameLst>
                                      </p:cBhvr>
                                      <p:to>
                                        <p:strVal val="hidden"/>
                                      </p:to>
                                    </p:set>
                                  </p:childTnLst>
                                </p:cTn>
                              </p:par>
                              <p:par>
                                <p:cTn id="83" presetID="18" presetClass="exit" presetSubtype="9" fill="hold" grpId="0" nodeType="withEffect">
                                  <p:stCondLst>
                                    <p:cond delay="0"/>
                                  </p:stCondLst>
                                  <p:childTnLst>
                                    <p:animEffect transition="out" filter="strips(upLeft)">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par>
                                <p:cTn id="86" presetID="18" presetClass="exit" presetSubtype="9" fill="hold" nodeType="withEffect">
                                  <p:stCondLst>
                                    <p:cond delay="0"/>
                                  </p:stCondLst>
                                  <p:childTnLst>
                                    <p:animEffect transition="out" filter="strips(upLeft)">
                                      <p:cBhvr>
                                        <p:cTn id="87" dur="500"/>
                                        <p:tgtEl>
                                          <p:spTgt spid="1028"/>
                                        </p:tgtEl>
                                      </p:cBhvr>
                                    </p:animEffect>
                                    <p:set>
                                      <p:cBhvr>
                                        <p:cTn id="88" dur="1" fill="hold">
                                          <p:stCondLst>
                                            <p:cond delay="499"/>
                                          </p:stCondLst>
                                        </p:cTn>
                                        <p:tgtEl>
                                          <p:spTgt spid="1028"/>
                                        </p:tgtEl>
                                        <p:attrNameLst>
                                          <p:attrName>style.visibility</p:attrName>
                                        </p:attrNameLst>
                                      </p:cBhvr>
                                      <p:to>
                                        <p:strVal val="hidden"/>
                                      </p:to>
                                    </p:set>
                                  </p:childTnLst>
                                </p:cTn>
                              </p:par>
                              <p:par>
                                <p:cTn id="89" presetID="18" presetClass="exit" presetSubtype="9" fill="hold" grpId="0" nodeType="withEffect">
                                  <p:stCondLst>
                                    <p:cond delay="0"/>
                                  </p:stCondLst>
                                  <p:childTnLst>
                                    <p:animEffect transition="out" filter="strips(upLeft)">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cTn>
                              </p:par>
                              <p:par>
                                <p:cTn id="92" presetID="18" presetClass="entr" presetSubtype="6" fill="hold" grpId="0" nodeType="with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strips(downRight)">
                                      <p:cBhvr>
                                        <p:cTn id="94" dur="500"/>
                                        <p:tgtEl>
                                          <p:spTgt spid="56"/>
                                        </p:tgtEl>
                                      </p:cBhvr>
                                    </p:animEffect>
                                  </p:childTnLst>
                                </p:cTn>
                              </p:par>
                              <p:par>
                                <p:cTn id="95" presetID="18" presetClass="entr" presetSubtype="6"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strips(downRight)">
                                      <p:cBhvr>
                                        <p:cTn id="97" dur="500"/>
                                        <p:tgtEl>
                                          <p:spTgt spid="58"/>
                                        </p:tgtEl>
                                      </p:cBhvr>
                                    </p:animEffect>
                                  </p:childTnLst>
                                </p:cTn>
                              </p:par>
                              <p:par>
                                <p:cTn id="98" presetID="18" presetClass="entr" presetSubtype="6" fill="hold" grpId="0" nodeType="with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strips(downRight)">
                                      <p:cBhvr>
                                        <p:cTn id="10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9" grpId="0" animBg="1"/>
      <p:bldP spid="43" grpId="0" animBg="1"/>
      <p:bldP spid="45" grpId="0" animBg="1"/>
      <p:bldP spid="47" grpId="0" animBg="1"/>
      <p:bldP spid="49" grpId="0" animBg="1"/>
      <p:bldP spid="50" grpId="0" animBg="1"/>
      <p:bldP spid="54" grpId="0" animBg="1"/>
      <p:bldP spid="13" grpId="0" animBg="1"/>
      <p:bldP spid="34" grpId="0" animBg="1"/>
      <p:bldP spid="40" grpId="0" animBg="1"/>
      <p:bldP spid="42" grpId="0" animBg="1"/>
      <p:bldP spid="51" grpId="0" animBg="1"/>
      <p:bldP spid="52" grpId="0" animBg="1"/>
      <p:bldP spid="53" grpId="0" animBg="1"/>
      <p:bldP spid="55" grpId="0" animBg="1"/>
      <p:bldP spid="56" grpId="0" animBg="1"/>
      <p:bldP spid="57" grpId="0" animBg="1"/>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613647" y="1627094"/>
            <a:ext cx="9143999" cy="3872753"/>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1"/>
                </a:solidFill>
                <a:latin typeface="Times New Roman" panose="02020603050405020304" pitchFamily="18" charset="0"/>
                <a:cs typeface="Times New Roman" panose="02020603050405020304" pitchFamily="18" charset="0"/>
              </a:rPr>
              <a:t>Dinh</a:t>
            </a:r>
            <a:r>
              <a:rPr lang="en-US" sz="6000" dirty="0" smtClean="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dưỡng</a:t>
            </a:r>
            <a:r>
              <a:rPr lang="en-US" sz="6000" dirty="0" smtClean="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là</a:t>
            </a:r>
            <a:r>
              <a:rPr lang="en-US" sz="6000" dirty="0" smtClean="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gì</a:t>
            </a:r>
            <a:r>
              <a:rPr lang="en-US" sz="6000" dirty="0" smtClean="0">
                <a:solidFill>
                  <a:schemeClr val="tx1"/>
                </a:solidFill>
                <a:latin typeface="Times New Roman" panose="02020603050405020304" pitchFamily="18" charset="0"/>
                <a:cs typeface="Times New Roman" panose="02020603050405020304" pitchFamily="18" charset="0"/>
              </a:rPr>
              <a:t>?</a:t>
            </a:r>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3489436"/>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806" y="1068030"/>
            <a:ext cx="11229702" cy="3785652"/>
          </a:xfrm>
          <a:prstGeom prst="rect">
            <a:avLst/>
          </a:prstGeom>
        </p:spPr>
        <p:txBody>
          <a:bodyPr wrap="square">
            <a:spAutoFit/>
          </a:bodyPr>
          <a:lstStyle/>
          <a:p>
            <a:pPr indent="406400" algn="just"/>
            <a:r>
              <a:rPr lang="vi-VN" sz="6000" b="1" dirty="0">
                <a:solidFill>
                  <a:srgbClr val="FF0000"/>
                </a:solidFill>
                <a:latin typeface="+mj-lt"/>
                <a:ea typeface="Cambria" panose="02040503050406030204" pitchFamily="18" charset="0"/>
              </a:rPr>
              <a:t>Dinh dưỡng </a:t>
            </a:r>
            <a:r>
              <a:rPr lang="vi-VN" sz="6000" dirty="0">
                <a:solidFill>
                  <a:srgbClr val="0033CC"/>
                </a:solidFill>
                <a:latin typeface="+mj-lt"/>
                <a:ea typeface="Cambria" panose="02040503050406030204" pitchFamily="18" charset="0"/>
              </a:rPr>
              <a:t>là quá trình thu nhận, biến đổi và sử dụng chất dinh dưỡng để duy trì sự sống của cơ thể.</a:t>
            </a:r>
          </a:p>
        </p:txBody>
      </p:sp>
      <p:cxnSp>
        <p:nvCxnSpPr>
          <p:cNvPr id="4" name="Straight Connector 3"/>
          <p:cNvCxnSpPr/>
          <p:nvPr/>
        </p:nvCxnSpPr>
        <p:spPr>
          <a:xfrm>
            <a:off x="8830491" y="1946366"/>
            <a:ext cx="2625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74914" y="2860766"/>
            <a:ext cx="2625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220788" y="2852057"/>
            <a:ext cx="6379029" cy="43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74914" y="3762103"/>
            <a:ext cx="1833155" cy="87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37328" y="4652682"/>
            <a:ext cx="4370295" cy="830997"/>
          </a:xfrm>
          <a:prstGeom prst="rect">
            <a:avLst/>
          </a:prstGeom>
          <a:solidFill>
            <a:srgbClr val="FFFF00"/>
          </a:solidFill>
          <a:ln w="12700">
            <a:solidFill>
              <a:schemeClr val="tx1"/>
            </a:solidFill>
          </a:ln>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HỆ TIÊU HÓA</a:t>
            </a:r>
            <a:endParaRPr lang="en-US" sz="4800" dirty="0">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flipH="1" flipV="1">
            <a:off x="2531761" y="2846499"/>
            <a:ext cx="840634" cy="17927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73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grpId="3"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xit" presetSubtype="10" fill="hold" nodeType="clickEffect">
                                  <p:stCondLst>
                                    <p:cond delay="0"/>
                                  </p:stCondLst>
                                  <p:childTnLst>
                                    <p:animEffect transition="out" filter="checkerboard(across)">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5" presetClass="exit" presetSubtype="10" fill="hold" grpId="0" nodeType="withEffect">
                                  <p:stCondLst>
                                    <p:cond delay="0"/>
                                  </p:stCondLst>
                                  <p:childTnLst>
                                    <p:animEffect transition="out" filter="checkerboard(across)">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3"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615C1-612A-7B31-C193-EA4FCDC1E88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7DF8EAFF-39B8-FFA3-8494-C795E001AC05}"/>
              </a:ext>
            </a:extLst>
          </p:cNvPr>
          <p:cNvSpPr/>
          <p:nvPr/>
        </p:nvSpPr>
        <p:spPr>
          <a:xfrm>
            <a:off x="1199650" y="1600326"/>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smtClean="0">
                <a:solidFill>
                  <a:srgbClr val="FF3399"/>
                </a:solidFill>
                <a:latin typeface="Times New Roman" panose="02020603050405020304" pitchFamily="18" charset="0"/>
                <a:ea typeface="Cambria" panose="02040503050406030204" pitchFamily="18" charset="0"/>
                <a:cs typeface="Times New Roman" panose="02020603050405020304" pitchFamily="18" charset="0"/>
              </a:rPr>
              <a:t>HOẠT </a:t>
            </a:r>
            <a:r>
              <a:rPr lang="en-US" sz="4800" b="1" dirty="0">
                <a:solidFill>
                  <a:srgbClr val="FF3399"/>
                </a:solidFill>
                <a:latin typeface="Times New Roman" panose="02020603050405020304" pitchFamily="18" charset="0"/>
                <a:ea typeface="Cambria" panose="02040503050406030204" pitchFamily="18" charset="0"/>
                <a:cs typeface="Times New Roman" panose="02020603050405020304" pitchFamily="18" charset="0"/>
              </a:rPr>
              <a:t>ĐỘNG KHỞI ĐỘNG</a:t>
            </a:r>
          </a:p>
        </p:txBody>
      </p:sp>
      <p:pic>
        <p:nvPicPr>
          <p:cNvPr id="6" name="Picture 2" descr="Bắt Đầu Hình minh họa Sẵn có - Tải xuống Hình ảnh Ngay bây giờ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811" y="2270027"/>
            <a:ext cx="8139908" cy="3477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783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 32: DINH DƯỠNG VÀ TIÊU HOÁ Ở NGƯỜI</a:t>
            </a: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C861DED-C302-A042-E07F-03550C60D2D9}"/>
              </a:ext>
            </a:extLst>
          </p:cNvPr>
          <p:cNvSpPr txBox="1"/>
          <p:nvPr/>
        </p:nvSpPr>
        <p:spPr>
          <a:xfrm>
            <a:off x="165177" y="915613"/>
            <a:ext cx="9570493" cy="823752"/>
          </a:xfrm>
          <a:prstGeom prst="rect">
            <a:avLst/>
          </a:prstGeom>
          <a:noFill/>
        </p:spPr>
        <p:txBody>
          <a:bodyPr wrap="square" rtlCol="0">
            <a:spAutoFit/>
          </a:bodyPr>
          <a:lstStyle/>
          <a:p>
            <a:pPr fontAlgn="base">
              <a:lnSpc>
                <a:spcPct val="150000"/>
              </a:lnSpc>
              <a:spcBef>
                <a:spcPct val="0"/>
              </a:spcBef>
              <a:spcAft>
                <a:spcPct val="0"/>
              </a:spcAft>
            </a:pP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I. K</a:t>
            </a:r>
            <a:r>
              <a:rPr lang="vi-VN" sz="36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hái niệm chất dinh dưỡng và dinh dưỡng</a:t>
            </a:r>
          </a:p>
        </p:txBody>
      </p:sp>
      <p:sp>
        <p:nvSpPr>
          <p:cNvPr id="8" name="TextBox 7">
            <a:extLst>
              <a:ext uri="{FF2B5EF4-FFF2-40B4-BE49-F238E27FC236}">
                <a16:creationId xmlns:a16="http://schemas.microsoft.com/office/drawing/2014/main" id="{F9DD9DF0-78A9-D72F-4F55-F54C49F7070F}"/>
              </a:ext>
            </a:extLst>
          </p:cNvPr>
          <p:cNvSpPr txBox="1"/>
          <p:nvPr/>
        </p:nvSpPr>
        <p:spPr>
          <a:xfrm>
            <a:off x="493059" y="1775300"/>
            <a:ext cx="11031284" cy="1200329"/>
          </a:xfrm>
          <a:prstGeom prst="rect">
            <a:avLst/>
          </a:prstGeom>
          <a:noFill/>
        </p:spPr>
        <p:txBody>
          <a:bodyPr wrap="square" rtlCol="0">
            <a:spAutoFit/>
          </a:bodyPr>
          <a:lstStyle/>
          <a:p>
            <a:pPr algn="just"/>
            <a:r>
              <a:rPr lang="en-US" sz="3600" dirty="0" smtClean="0">
                <a:latin typeface="Times New Roman" panose="02020603050405020304" pitchFamily="18" charset="0"/>
                <a:ea typeface="Cambria" panose="02040503050406030204" pitchFamily="18" charset="0"/>
                <a:cs typeface="Times New Roman" panose="02020603050405020304" pitchFamily="18" charset="0"/>
              </a:rPr>
              <a:t>1. </a:t>
            </a:r>
            <a:r>
              <a:rPr lang="en-US" sz="3600" dirty="0" err="1" smtClean="0">
                <a:effectLst/>
                <a:latin typeface="Times New Roman" panose="02020603050405020304" pitchFamily="18" charset="0"/>
                <a:ea typeface="Cambria" panose="02040503050406030204" pitchFamily="18" charset="0"/>
                <a:cs typeface="Times New Roman" panose="02020603050405020304" pitchFamily="18" charset="0"/>
              </a:rPr>
              <a:t>Khái</a:t>
            </a:r>
            <a:r>
              <a:rPr lang="en-US" sz="3600" dirty="0" smtClean="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effectLst/>
                <a:latin typeface="Times New Roman" panose="02020603050405020304" pitchFamily="18" charset="0"/>
                <a:ea typeface="Cambria" panose="02040503050406030204" pitchFamily="18" charset="0"/>
                <a:cs typeface="Times New Roman" panose="02020603050405020304" pitchFamily="18" charset="0"/>
              </a:rPr>
              <a:t>niệm</a:t>
            </a:r>
            <a:r>
              <a:rPr lang="en-US" sz="3600" dirty="0" smtClean="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a:latin typeface="Times New Roman" panose="02020603050405020304" pitchFamily="18" charset="0"/>
                <a:ea typeface="Cambria" panose="02040503050406030204" pitchFamily="18" charset="0"/>
                <a:cs typeface="Times New Roman" panose="02020603050405020304" pitchFamily="18" charset="0"/>
              </a:rPr>
              <a:t>c</a:t>
            </a:r>
            <a:r>
              <a:rPr lang="vi-VN" sz="3600" dirty="0" smtClean="0">
                <a:effectLst/>
                <a:latin typeface="Times New Roman" panose="02020603050405020304" pitchFamily="18" charset="0"/>
                <a:ea typeface="Cambria" panose="02040503050406030204" pitchFamily="18" charset="0"/>
                <a:cs typeface="Times New Roman" panose="02020603050405020304" pitchFamily="18" charset="0"/>
              </a:rPr>
              <a:t>hất </a:t>
            </a:r>
            <a:r>
              <a:rPr lang="vi-VN" sz="3600" dirty="0">
                <a:effectLst/>
                <a:latin typeface="Times New Roman" panose="02020603050405020304" pitchFamily="18" charset="0"/>
                <a:ea typeface="Cambria" panose="02040503050406030204" pitchFamily="18" charset="0"/>
                <a:cs typeface="Times New Roman" panose="02020603050405020304" pitchFamily="18" charset="0"/>
              </a:rPr>
              <a:t>dinh dưỡng </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600" dirty="0" smtClean="0">
                <a:latin typeface="Times New Roman" panose="02020603050405020304" pitchFamily="18" charset="0"/>
                <a:ea typeface="Cambria" panose="02040503050406030204" pitchFamily="18" charset="0"/>
                <a:cs typeface="Times New Roman" panose="02020603050405020304" pitchFamily="18" charset="0"/>
              </a:rPr>
              <a:t>2.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Khái</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niệm</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d</a:t>
            </a:r>
            <a:r>
              <a:rPr lang="vi-VN" sz="3600" dirty="0" smtClean="0">
                <a:latin typeface="Times New Roman" panose="02020603050405020304" pitchFamily="18" charset="0"/>
                <a:ea typeface="Cambria" panose="02040503050406030204" pitchFamily="18" charset="0"/>
                <a:cs typeface="Times New Roman" panose="02020603050405020304" pitchFamily="18" charset="0"/>
              </a:rPr>
              <a:t>inh dưỡng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F674177-582D-3F9C-B265-3C5D4F535AAA}"/>
              </a:ext>
            </a:extLst>
          </p:cNvPr>
          <p:cNvSpPr txBox="1"/>
          <p:nvPr/>
        </p:nvSpPr>
        <p:spPr>
          <a:xfrm>
            <a:off x="286202" y="2937798"/>
            <a:ext cx="8708600" cy="923330"/>
          </a:xfrm>
          <a:prstGeom prst="rect">
            <a:avLst/>
          </a:prstGeom>
          <a:noFill/>
        </p:spPr>
        <p:txBody>
          <a:bodyPr wrap="square" rtlCol="0">
            <a:spAutoFit/>
          </a:bodyPr>
          <a:lstStyle/>
          <a:p>
            <a:pPr fontAlgn="base">
              <a:lnSpc>
                <a:spcPct val="150000"/>
              </a:lnSpc>
              <a:spcBef>
                <a:spcPct val="0"/>
              </a:spcBef>
              <a:spcAft>
                <a:spcPct val="0"/>
              </a:spcAft>
            </a:pP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II.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Hệ</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tiêu</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hóa</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người</a:t>
            </a:r>
            <a:endParaRPr lang="vi-VN" sz="36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F674177-582D-3F9C-B265-3C5D4F535AAA}"/>
              </a:ext>
            </a:extLst>
          </p:cNvPr>
          <p:cNvSpPr txBox="1"/>
          <p:nvPr/>
        </p:nvSpPr>
        <p:spPr>
          <a:xfrm>
            <a:off x="493059" y="3584129"/>
            <a:ext cx="8708600" cy="923330"/>
          </a:xfrm>
          <a:prstGeom prst="rect">
            <a:avLst/>
          </a:prstGeom>
          <a:noFill/>
        </p:spPr>
        <p:txBody>
          <a:bodyPr wrap="square" rtlCol="0">
            <a:spAutoFit/>
          </a:bodyPr>
          <a:lstStyle/>
          <a:p>
            <a:pPr fontAlgn="base">
              <a:lnSpc>
                <a:spcPct val="150000"/>
              </a:lnSpc>
              <a:spcBef>
                <a:spcPct val="0"/>
              </a:spcBef>
              <a:spcAft>
                <a:spcPct val="0"/>
              </a:spcAft>
            </a:pPr>
            <a:r>
              <a:rPr lang="en-US" sz="3600" b="1" dirty="0" smtClean="0">
                <a:latin typeface="Times New Roman" panose="02020603050405020304" pitchFamily="18" charset="0"/>
                <a:ea typeface="Cambria" panose="02040503050406030204" pitchFamily="18" charset="0"/>
                <a:cs typeface="Times New Roman" panose="02020603050405020304" pitchFamily="18" charset="0"/>
              </a:rPr>
              <a:t>1. </a:t>
            </a:r>
            <a:r>
              <a:rPr lang="en-US" sz="3600" b="1" dirty="0" err="1" smtClean="0">
                <a:latin typeface="Times New Roman" panose="02020603050405020304" pitchFamily="18" charset="0"/>
                <a:ea typeface="Cambria" panose="02040503050406030204" pitchFamily="18" charset="0"/>
                <a:cs typeface="Times New Roman" panose="02020603050405020304" pitchFamily="18" charset="0"/>
              </a:rPr>
              <a:t>Cấu</a:t>
            </a:r>
            <a:r>
              <a:rPr lang="en-US" sz="36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atin typeface="Times New Roman" panose="02020603050405020304" pitchFamily="18" charset="0"/>
                <a:ea typeface="Cambria" panose="02040503050406030204" pitchFamily="18" charset="0"/>
                <a:cs typeface="Times New Roman" panose="02020603050405020304" pitchFamily="18" charset="0"/>
              </a:rPr>
              <a:t>tạo</a:t>
            </a:r>
            <a:r>
              <a:rPr lang="en-US" sz="3600" b="1"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3600" b="1"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atin typeface="Times New Roman" panose="02020603050405020304" pitchFamily="18" charset="0"/>
                <a:ea typeface="Cambria" panose="02040503050406030204" pitchFamily="18" charset="0"/>
                <a:cs typeface="Times New Roman" panose="02020603050405020304" pitchFamily="18" charset="0"/>
              </a:rPr>
              <a:t>chức</a:t>
            </a:r>
            <a:r>
              <a:rPr lang="en-US" sz="3600" b="1"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atin typeface="Times New Roman" panose="02020603050405020304" pitchFamily="18" charset="0"/>
                <a:ea typeface="Cambria" panose="02040503050406030204" pitchFamily="18" charset="0"/>
                <a:cs typeface="Times New Roman" panose="02020603050405020304" pitchFamily="18" charset="0"/>
              </a:rPr>
              <a:t>năng</a:t>
            </a:r>
            <a:r>
              <a:rPr lang="en-US" sz="3600" b="1"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b="1"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3600" b="1"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atin typeface="Times New Roman" panose="02020603050405020304" pitchFamily="18" charset="0"/>
                <a:ea typeface="Cambria" panose="02040503050406030204" pitchFamily="18" charset="0"/>
                <a:cs typeface="Times New Roman" panose="02020603050405020304" pitchFamily="18" charset="0"/>
              </a:rPr>
              <a:t>tiêu</a:t>
            </a:r>
            <a:r>
              <a:rPr lang="en-US" sz="3600" b="1"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atin typeface="Times New Roman" panose="02020603050405020304" pitchFamily="18" charset="0"/>
                <a:ea typeface="Cambria" panose="02040503050406030204" pitchFamily="18" charset="0"/>
                <a:cs typeface="Times New Roman" panose="02020603050405020304" pitchFamily="18" charset="0"/>
              </a:rPr>
              <a:t>hóa</a:t>
            </a:r>
            <a:endParaRPr lang="vi-VN" sz="36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ight Brace 1"/>
          <p:cNvSpPr/>
          <p:nvPr/>
        </p:nvSpPr>
        <p:spPr>
          <a:xfrm>
            <a:off x="6089276" y="1980365"/>
            <a:ext cx="389965" cy="80833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6706560" y="1966068"/>
            <a:ext cx="4334435" cy="646331"/>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Học</a:t>
            </a:r>
            <a:r>
              <a:rPr lang="en-US" sz="3600" dirty="0" smtClean="0">
                <a:latin typeface="Times New Roman" panose="02020603050405020304" pitchFamily="18" charset="0"/>
                <a:cs typeface="Times New Roman" panose="02020603050405020304" pitchFamily="18" charset="0"/>
              </a:rPr>
              <a:t> SGK/ </a:t>
            </a:r>
            <a:r>
              <a:rPr lang="en-US" sz="3600" dirty="0" err="1" smtClean="0">
                <a:latin typeface="Times New Roman" panose="02020603050405020304" pitchFamily="18" charset="0"/>
                <a:cs typeface="Times New Roman" panose="02020603050405020304" pitchFamily="18" charset="0"/>
              </a:rPr>
              <a:t>trang</a:t>
            </a:r>
            <a:r>
              <a:rPr lang="en-US" sz="3600" dirty="0" smtClean="0">
                <a:latin typeface="Times New Roman" panose="02020603050405020304" pitchFamily="18" charset="0"/>
                <a:cs typeface="Times New Roman" panose="02020603050405020304" pitchFamily="18" charset="0"/>
              </a:rPr>
              <a:t> 128</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046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4"/>
          <a:stretch>
            <a:fillRect/>
          </a:stretch>
        </p:blipFill>
        <p:spPr>
          <a:xfrm>
            <a:off x="229370" y="31113"/>
            <a:ext cx="1182571" cy="1182571"/>
          </a:xfrm>
          <a:prstGeom prst="rect">
            <a:avLst/>
          </a:prstGeom>
        </p:spPr>
      </p:pic>
      <p:sp>
        <p:nvSpPr>
          <p:cNvPr id="6" name="Rectangle: Rounded Corners 5">
            <a:extLst>
              <a:ext uri="{FF2B5EF4-FFF2-40B4-BE49-F238E27FC236}">
                <a16:creationId xmlns:a16="http://schemas.microsoft.com/office/drawing/2014/main" id="{2A055296-CAF6-EB4E-82CF-0065FB7FB230}"/>
              </a:ext>
            </a:extLst>
          </p:cNvPr>
          <p:cNvSpPr/>
          <p:nvPr/>
        </p:nvSpPr>
        <p:spPr>
          <a:xfrm>
            <a:off x="417628" y="1217492"/>
            <a:ext cx="7868182" cy="514418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PHIẾU HỌC TẬP SỐ 1</a:t>
            </a:r>
          </a:p>
          <a:p>
            <a:pPr algn="just"/>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sát</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32.1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dựa</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kiến</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đã</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học</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yêu</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cầu</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sau</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phiếu</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học</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tập</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1.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Ghi</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hệ</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tiêu</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hóa</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vị</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trí</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đánh</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2.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Xác</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ba</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mà</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ăn</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qua.</a:t>
            </a:r>
          </a:p>
        </p:txBody>
      </p:sp>
      <p:sp>
        <p:nvSpPr>
          <p:cNvPr id="7" name="TextBox 6"/>
          <p:cNvSpPr txBox="1"/>
          <p:nvPr/>
        </p:nvSpPr>
        <p:spPr>
          <a:xfrm>
            <a:off x="2636367" y="154703"/>
            <a:ext cx="6598152"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HOẠT ĐỘNG NHÓM (2 </a:t>
            </a:r>
            <a:r>
              <a:rPr lang="en-US" sz="3600" b="1" dirty="0" err="1" smtClean="0">
                <a:solidFill>
                  <a:srgbClr val="FF0000"/>
                </a:solidFill>
                <a:latin typeface="Times New Roman" panose="02020603050405020304" pitchFamily="18" charset="0"/>
                <a:cs typeface="Times New Roman" panose="02020603050405020304" pitchFamily="18" charset="0"/>
              </a:rPr>
              <a:t>phút</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9" name="Picture 8" descr="Diagram&#10;&#10;Description automatically generated">
            <a:extLst>
              <a:ext uri="{FF2B5EF4-FFF2-40B4-BE49-F238E27FC236}">
                <a16:creationId xmlns:a16="http://schemas.microsoft.com/office/drawing/2014/main" id="{4DED2EBA-80B3-AFB4-6685-A0EFBC2E9318}"/>
              </a:ext>
            </a:extLst>
          </p:cNvPr>
          <p:cNvPicPr>
            <a:picLocks noChangeAspect="1"/>
          </p:cNvPicPr>
          <p:nvPr/>
        </p:nvPicPr>
        <p:blipFill rotWithShape="1">
          <a:blip r:embed="rId5">
            <a:extLst>
              <a:ext uri="{28A0092B-C50C-407E-A947-70E740481C1C}">
                <a14:useLocalDpi xmlns:a14="http://schemas.microsoft.com/office/drawing/2010/main" val="0"/>
              </a:ext>
            </a:extLst>
          </a:blip>
          <a:srcRect t="8027" r="12802" b="-16"/>
          <a:stretch/>
        </p:blipFill>
        <p:spPr>
          <a:xfrm>
            <a:off x="8552614" y="1028020"/>
            <a:ext cx="3639386" cy="5523124"/>
          </a:xfrm>
          <a:prstGeom prst="rect">
            <a:avLst/>
          </a:prstGeom>
          <a:effectLst>
            <a:glow rad="1892300">
              <a:srgbClr val="5B9BD5">
                <a:alpha val="0"/>
              </a:srgbClr>
            </a:glow>
          </a:effectLst>
        </p:spPr>
      </p:pic>
      <p:pic>
        <p:nvPicPr>
          <p:cNvPr id="2" name="2 Minutes timer (Đồng hồ 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628094" y="1"/>
            <a:ext cx="2563906" cy="1028020"/>
          </a:xfrm>
          <a:prstGeom prst="rect">
            <a:avLst/>
          </a:prstGeom>
        </p:spPr>
      </p:pic>
    </p:spTree>
    <p:extLst>
      <p:ext uri="{BB962C8B-B14F-4D97-AF65-F5344CB8AC3E}">
        <p14:creationId xmlns:p14="http://schemas.microsoft.com/office/powerpoint/2010/main" val="100395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DED2EBA-80B3-AFB4-6685-A0EFBC2E9318}"/>
              </a:ext>
            </a:extLst>
          </p:cNvPr>
          <p:cNvPicPr>
            <a:picLocks noChangeAspect="1"/>
          </p:cNvPicPr>
          <p:nvPr/>
        </p:nvPicPr>
        <p:blipFill rotWithShape="1">
          <a:blip r:embed="rId2">
            <a:extLst>
              <a:ext uri="{28A0092B-C50C-407E-A947-70E740481C1C}">
                <a14:useLocalDpi xmlns:a14="http://schemas.microsoft.com/office/drawing/2010/main" val="0"/>
              </a:ext>
            </a:extLst>
          </a:blip>
          <a:srcRect t="8027" r="2269"/>
          <a:stretch/>
        </p:blipFill>
        <p:spPr>
          <a:xfrm>
            <a:off x="2677886" y="143692"/>
            <a:ext cx="7929153" cy="6714308"/>
          </a:xfrm>
          <a:prstGeom prst="rect">
            <a:avLst/>
          </a:prstGeom>
          <a:effectLst>
            <a:glow rad="1892300">
              <a:srgbClr val="5B9BD5">
                <a:alpha val="0"/>
              </a:srgbClr>
            </a:glow>
          </a:effectLst>
        </p:spPr>
      </p:pic>
      <p:sp>
        <p:nvSpPr>
          <p:cNvPr id="3" name="Rectangle 2">
            <a:extLst>
              <a:ext uri="{FF2B5EF4-FFF2-40B4-BE49-F238E27FC236}">
                <a16:creationId xmlns:a16="http://schemas.microsoft.com/office/drawing/2014/main" id="{C986AD52-0715-150D-33E1-5127CAE999A8}"/>
              </a:ext>
            </a:extLst>
          </p:cNvPr>
          <p:cNvSpPr/>
          <p:nvPr/>
        </p:nvSpPr>
        <p:spPr>
          <a:xfrm>
            <a:off x="7783836" y="788085"/>
            <a:ext cx="2143937" cy="377531"/>
          </a:xfrm>
          <a:prstGeom prst="rect">
            <a:avLst/>
          </a:prstGeom>
          <a:solidFill>
            <a:srgbClr val="FF0000"/>
          </a:solidFill>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chemeClr val="bg1"/>
                </a:solidFill>
                <a:latin typeface="+mj-lt"/>
                <a:ea typeface="Cambria" panose="02040503050406030204" pitchFamily="18" charset="0"/>
              </a:rPr>
              <a:t>Tuyến nước bọt</a:t>
            </a:r>
            <a:endParaRPr lang="en-US" sz="2400" dirty="0">
              <a:solidFill>
                <a:schemeClr val="bg1"/>
              </a:solidFill>
              <a:latin typeface="+mj-lt"/>
              <a:ea typeface="Cambria" panose="02040503050406030204" pitchFamily="18" charset="0"/>
            </a:endParaRPr>
          </a:p>
        </p:txBody>
      </p:sp>
      <p:sp>
        <p:nvSpPr>
          <p:cNvPr id="4" name="Rectangle 3">
            <a:extLst>
              <a:ext uri="{FF2B5EF4-FFF2-40B4-BE49-F238E27FC236}">
                <a16:creationId xmlns:a16="http://schemas.microsoft.com/office/drawing/2014/main" id="{C986AD52-0715-150D-33E1-5127CAE999A8}"/>
              </a:ext>
            </a:extLst>
          </p:cNvPr>
          <p:cNvSpPr/>
          <p:nvPr/>
        </p:nvSpPr>
        <p:spPr>
          <a:xfrm>
            <a:off x="7783836" y="1200038"/>
            <a:ext cx="2143937" cy="358752"/>
          </a:xfrm>
          <a:prstGeom prst="rect">
            <a:avLst/>
          </a:prstGeom>
          <a:solidFill>
            <a:srgbClr val="FFFF00"/>
          </a:solidFill>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Hầu</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986AD52-0715-150D-33E1-5127CAE999A8}"/>
              </a:ext>
            </a:extLst>
          </p:cNvPr>
          <p:cNvSpPr/>
          <p:nvPr/>
        </p:nvSpPr>
        <p:spPr>
          <a:xfrm>
            <a:off x="7796899" y="1611042"/>
            <a:ext cx="2117811" cy="358752"/>
          </a:xfrm>
          <a:prstGeom prst="rect">
            <a:avLst/>
          </a:prstGeom>
          <a:solidFill>
            <a:srgbClr val="FFFF00"/>
          </a:solidFill>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Thực</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quản</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986AD52-0715-150D-33E1-5127CAE999A8}"/>
              </a:ext>
            </a:extLst>
          </p:cNvPr>
          <p:cNvSpPr/>
          <p:nvPr/>
        </p:nvSpPr>
        <p:spPr>
          <a:xfrm>
            <a:off x="8045093" y="3292160"/>
            <a:ext cx="2156999" cy="358752"/>
          </a:xfrm>
          <a:prstGeom prst="rect">
            <a:avLst/>
          </a:prstGeom>
          <a:solidFill>
            <a:srgbClr val="FFFF00"/>
          </a:solidFill>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Dạ</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dày</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986AD52-0715-150D-33E1-5127CAE999A8}"/>
              </a:ext>
            </a:extLst>
          </p:cNvPr>
          <p:cNvSpPr/>
          <p:nvPr/>
        </p:nvSpPr>
        <p:spPr>
          <a:xfrm>
            <a:off x="8027673" y="3698691"/>
            <a:ext cx="2174419" cy="358752"/>
          </a:xfrm>
          <a:prstGeom prst="rect">
            <a:avLst/>
          </a:prstGeom>
          <a:solidFill>
            <a:srgbClr val="FF0000"/>
          </a:solidFill>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Tuyến</a:t>
            </a:r>
            <a:r>
              <a:rPr lang="en-US" sz="240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tụy</a:t>
            </a:r>
            <a:endPar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986AD52-0715-150D-33E1-5127CAE999A8}"/>
              </a:ext>
            </a:extLst>
          </p:cNvPr>
          <p:cNvSpPr/>
          <p:nvPr/>
        </p:nvSpPr>
        <p:spPr>
          <a:xfrm>
            <a:off x="8027673" y="4144117"/>
            <a:ext cx="2174419" cy="358752"/>
          </a:xfrm>
          <a:prstGeom prst="rect">
            <a:avLst/>
          </a:prstGeom>
          <a:solidFill>
            <a:srgbClr val="FFFF00"/>
          </a:solidFill>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Ruột</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non</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986AD52-0715-150D-33E1-5127CAE999A8}"/>
              </a:ext>
            </a:extLst>
          </p:cNvPr>
          <p:cNvSpPr/>
          <p:nvPr/>
        </p:nvSpPr>
        <p:spPr>
          <a:xfrm>
            <a:off x="8053799" y="4589543"/>
            <a:ext cx="2148293" cy="358752"/>
          </a:xfrm>
          <a:prstGeom prst="rect">
            <a:avLst/>
          </a:prstGeom>
          <a:solidFill>
            <a:srgbClr val="FFFF00"/>
          </a:solidFill>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Ruột</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già</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986AD52-0715-150D-33E1-5127CAE999A8}"/>
              </a:ext>
            </a:extLst>
          </p:cNvPr>
          <p:cNvSpPr/>
          <p:nvPr/>
        </p:nvSpPr>
        <p:spPr>
          <a:xfrm>
            <a:off x="8066862" y="5395601"/>
            <a:ext cx="2135230" cy="358752"/>
          </a:xfrm>
          <a:prstGeom prst="rect">
            <a:avLst/>
          </a:prstGeom>
          <a:solidFill>
            <a:srgbClr val="FFFF00"/>
          </a:solidFill>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Hậu</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môn</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986AD52-0715-150D-33E1-5127CAE999A8}"/>
              </a:ext>
            </a:extLst>
          </p:cNvPr>
          <p:cNvSpPr/>
          <p:nvPr/>
        </p:nvSpPr>
        <p:spPr>
          <a:xfrm>
            <a:off x="1658982" y="3746176"/>
            <a:ext cx="2272940" cy="358752"/>
          </a:xfrm>
          <a:prstGeom prst="rect">
            <a:avLst/>
          </a:prstGeom>
          <a:solidFill>
            <a:srgbClr val="FF0000"/>
          </a:solidFill>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Túi</a:t>
            </a:r>
            <a:r>
              <a:rPr lang="en-US" sz="240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mật</a:t>
            </a:r>
            <a:endPar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986AD52-0715-150D-33E1-5127CAE999A8}"/>
              </a:ext>
            </a:extLst>
          </p:cNvPr>
          <p:cNvSpPr/>
          <p:nvPr/>
        </p:nvSpPr>
        <p:spPr>
          <a:xfrm>
            <a:off x="1658982" y="3331988"/>
            <a:ext cx="2272939" cy="358752"/>
          </a:xfrm>
          <a:prstGeom prst="rect">
            <a:avLst/>
          </a:prstGeom>
          <a:solidFill>
            <a:srgbClr val="FF0000"/>
          </a:solidFill>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Gan</a:t>
            </a:r>
            <a:endPar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986AD52-0715-150D-33E1-5127CAE999A8}"/>
              </a:ext>
            </a:extLst>
          </p:cNvPr>
          <p:cNvSpPr/>
          <p:nvPr/>
        </p:nvSpPr>
        <p:spPr>
          <a:xfrm>
            <a:off x="1724299" y="1020662"/>
            <a:ext cx="2207623" cy="358752"/>
          </a:xfrm>
          <a:prstGeom prst="rect">
            <a:avLst/>
          </a:prstGeom>
          <a:solidFill>
            <a:srgbClr val="FFFF00"/>
          </a:solidFill>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Khoang</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miệng</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9507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 32: DINH DƯỠNG VÀ TIÊU HOÁ Ở NGƯỜI</a:t>
            </a: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C861DED-C302-A042-E07F-03550C60D2D9}"/>
              </a:ext>
            </a:extLst>
          </p:cNvPr>
          <p:cNvSpPr txBox="1"/>
          <p:nvPr/>
        </p:nvSpPr>
        <p:spPr>
          <a:xfrm>
            <a:off x="165177" y="915613"/>
            <a:ext cx="9570493" cy="742511"/>
          </a:xfrm>
          <a:prstGeom prst="rect">
            <a:avLst/>
          </a:prstGeom>
          <a:noFill/>
        </p:spPr>
        <p:txBody>
          <a:bodyPr wrap="square" rtlCol="0">
            <a:spAutoFit/>
          </a:bodyPr>
          <a:lstStyle/>
          <a:p>
            <a:pPr fontAlgn="base">
              <a:lnSpc>
                <a:spcPct val="150000"/>
              </a:lnSpc>
              <a:spcBef>
                <a:spcPct val="0"/>
              </a:spcBef>
              <a:spcAft>
                <a:spcPct val="0"/>
              </a:spcAft>
            </a:pPr>
            <a:r>
              <a:rPr lang="en-US" sz="32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I. K</a:t>
            </a:r>
            <a:r>
              <a:rPr lang="vi-VN"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hái niệm chất dinh dưỡng và dinh dưỡng</a:t>
            </a:r>
          </a:p>
        </p:txBody>
      </p:sp>
      <p:sp>
        <p:nvSpPr>
          <p:cNvPr id="6" name="TextBox 5">
            <a:extLst>
              <a:ext uri="{FF2B5EF4-FFF2-40B4-BE49-F238E27FC236}">
                <a16:creationId xmlns:a16="http://schemas.microsoft.com/office/drawing/2014/main" id="{1F674177-582D-3F9C-B265-3C5D4F535AAA}"/>
              </a:ext>
            </a:extLst>
          </p:cNvPr>
          <p:cNvSpPr txBox="1"/>
          <p:nvPr/>
        </p:nvSpPr>
        <p:spPr>
          <a:xfrm>
            <a:off x="506122" y="2067244"/>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1.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Cấu</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tạo</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chức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năng</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tiêu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hóa</a:t>
            </a:r>
            <a:endParaRPr lang="vi-VN" sz="3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F674177-582D-3F9C-B265-3C5D4F535AAA}"/>
              </a:ext>
            </a:extLst>
          </p:cNvPr>
          <p:cNvSpPr txBox="1"/>
          <p:nvPr/>
        </p:nvSpPr>
        <p:spPr>
          <a:xfrm>
            <a:off x="506122" y="3136898"/>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a:latin typeface="Times New Roman" panose="02020603050405020304" pitchFamily="18" charset="0"/>
                <a:ea typeface="Cambria" panose="02040503050406030204" pitchFamily="18" charset="0"/>
                <a:cs typeface="Times New Roman" panose="02020603050405020304" pitchFamily="18" charset="0"/>
              </a:rPr>
              <a:t>2</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Quá</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trình</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tiêu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hóa</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ở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người</a:t>
            </a:r>
            <a:endParaRPr lang="vi-VN" sz="3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F674177-582D-3F9C-B265-3C5D4F535AAA}"/>
              </a:ext>
            </a:extLst>
          </p:cNvPr>
          <p:cNvSpPr txBox="1"/>
          <p:nvPr/>
        </p:nvSpPr>
        <p:spPr>
          <a:xfrm>
            <a:off x="165177" y="1419647"/>
            <a:ext cx="8708600" cy="742511"/>
          </a:xfrm>
          <a:prstGeom prst="rect">
            <a:avLst/>
          </a:prstGeom>
          <a:noFill/>
        </p:spPr>
        <p:txBody>
          <a:bodyPr wrap="square" rtlCol="0">
            <a:spAutoFit/>
          </a:bodyPr>
          <a:lstStyle/>
          <a:p>
            <a:pPr fontAlgn="base">
              <a:lnSpc>
                <a:spcPct val="150000"/>
              </a:lnSpc>
              <a:spcBef>
                <a:spcPct val="0"/>
              </a:spcBef>
              <a:spcAft>
                <a:spcPct val="0"/>
              </a:spcAft>
            </a:pPr>
            <a:r>
              <a:rPr lang="en-US" sz="32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II. </a:t>
            </a:r>
            <a:r>
              <a:rPr lang="en-US" sz="32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Hệ</a:t>
            </a:r>
            <a:r>
              <a:rPr lang="en-US" sz="32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tiêu</a:t>
            </a:r>
            <a:r>
              <a:rPr lang="en-US" sz="32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hóa</a:t>
            </a:r>
            <a:r>
              <a:rPr lang="en-US" sz="32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2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người</a:t>
            </a:r>
            <a:endParaRPr lang="vi-VN"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p:cNvSpPr txBox="1"/>
          <p:nvPr/>
        </p:nvSpPr>
        <p:spPr>
          <a:xfrm>
            <a:off x="1625108" y="2784144"/>
            <a:ext cx="4334435"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Học</a:t>
            </a:r>
            <a:r>
              <a:rPr lang="en-US" sz="3200" dirty="0" smtClean="0">
                <a:latin typeface="Times New Roman" panose="02020603050405020304" pitchFamily="18" charset="0"/>
                <a:cs typeface="Times New Roman" panose="02020603050405020304" pitchFamily="18" charset="0"/>
              </a:rPr>
              <a:t> SGK/ </a:t>
            </a:r>
            <a:r>
              <a:rPr lang="en-US" sz="3200" dirty="0" err="1" smtClean="0">
                <a:latin typeface="Times New Roman" panose="02020603050405020304" pitchFamily="18" charset="0"/>
                <a:cs typeface="Times New Roman" panose="02020603050405020304" pitchFamily="18" charset="0"/>
              </a:rPr>
              <a:t>trang</a:t>
            </a:r>
            <a:r>
              <a:rPr lang="en-US" sz="3200" dirty="0" smtClean="0">
                <a:latin typeface="Times New Roman" panose="02020603050405020304" pitchFamily="18" charset="0"/>
                <a:cs typeface="Times New Roman" panose="02020603050405020304" pitchFamily="18" charset="0"/>
              </a:rPr>
              <a:t> 129</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1973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C9B2ACB5-EC69-9ABA-7DC5-10B9D4E66366}"/>
              </a:ext>
            </a:extLst>
          </p:cNvPr>
          <p:cNvSpPr txBox="1">
            <a:spLocks noChangeArrowheads="1"/>
          </p:cNvSpPr>
          <p:nvPr/>
        </p:nvSpPr>
        <p:spPr>
          <a:xfrm>
            <a:off x="2137410" y="890399"/>
            <a:ext cx="9871000" cy="5909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3600" b="1"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Quá</a:t>
            </a:r>
            <a:r>
              <a:rPr lang="en-US" altLang="en-US" sz="36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trình</a:t>
            </a:r>
            <a:r>
              <a:rPr lang="en-US" altLang="en-US" sz="36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tiêu</a:t>
            </a:r>
            <a:r>
              <a:rPr lang="en-US" altLang="en-US" sz="36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hóa</a:t>
            </a:r>
            <a:r>
              <a:rPr lang="en-US" altLang="en-US" sz="36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trải</a:t>
            </a:r>
            <a:r>
              <a:rPr lang="en-US" altLang="en-US" sz="36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qua </a:t>
            </a:r>
            <a:r>
              <a:rPr lang="en-US" altLang="en-US" sz="3600" b="1"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những</a:t>
            </a:r>
            <a:r>
              <a:rPr lang="en-US" altLang="en-US" sz="36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giai</a:t>
            </a:r>
            <a:r>
              <a:rPr lang="en-US" altLang="en-US" sz="36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đoạn</a:t>
            </a:r>
            <a:r>
              <a:rPr lang="en-US" altLang="en-US" sz="36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nào</a:t>
            </a:r>
            <a:r>
              <a:rPr lang="en-US" altLang="en-US" sz="36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Rectangle 34">
            <a:extLst>
              <a:ext uri="{FF2B5EF4-FFF2-40B4-BE49-F238E27FC236}">
                <a16:creationId xmlns:a16="http://schemas.microsoft.com/office/drawing/2014/main" id="{7F921384-79EA-8D83-E979-0C84745DCAC9}"/>
              </a:ext>
            </a:extLst>
          </p:cNvPr>
          <p:cNvSpPr txBox="1">
            <a:spLocks noChangeArrowheads="1"/>
          </p:cNvSpPr>
          <p:nvPr/>
        </p:nvSpPr>
        <p:spPr>
          <a:xfrm>
            <a:off x="910558" y="2395135"/>
            <a:ext cx="10829107" cy="2929007"/>
          </a:xfrm>
          <a:prstGeom prst="rect">
            <a:avLst/>
          </a:prstGeom>
          <a:solidFill>
            <a:schemeClr val="accent4">
              <a:lumMod val="20000"/>
              <a:lumOff val="80000"/>
            </a:schemeClr>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4400" dirty="0" err="1" smtClean="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tiêu</a:t>
            </a:r>
            <a:r>
              <a:rPr lang="en-US" sz="4400" dirty="0" smtClean="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hóa</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ở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khoang</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miệng</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smtClean="0">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tiêu</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hóa</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ở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dạ</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dày</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smtClean="0">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tiêu</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hóa</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ở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ruột</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non </a:t>
            </a:r>
            <a:r>
              <a:rPr lang="en-US" sz="4400" dirty="0" smtClean="0">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tiêu</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hóa</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ở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ruột</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già</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và</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trực</a:t>
            </a:r>
            <a:r>
              <a:rPr lang="en-US"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rPr>
              <a:t>tràng</a:t>
            </a:r>
            <a:endParaRPr lang="vi-VN" sz="4400" dirty="0">
              <a:solidFill>
                <a:srgbClr val="FF0000"/>
              </a:solidFill>
              <a:latin typeface="Times New Roman" panose="02020603050405020304" pitchFamily="18" charset="0"/>
              <a:ea typeface="Cambria" panose="02040503050406030204" charset="0"/>
              <a:cs typeface="Times New Roman" panose="02020603050405020304" pitchFamily="18" charset="0"/>
              <a:sym typeface="Wingdings" panose="05000000000000000000" pitchFamily="2" charset="2"/>
            </a:endParaRPr>
          </a:p>
          <a:p>
            <a:pPr algn="just">
              <a:lnSpc>
                <a:spcPct val="100000"/>
              </a:lnSpc>
              <a:buNone/>
              <a:tabLst>
                <a:tab pos="4080561" algn="l"/>
                <a:tab pos="6427551" algn="r"/>
              </a:tabLst>
              <a:defRPr/>
            </a:pPr>
            <a:endParaRPr lang="en-US" sz="4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E52530E-EDFA-FBAB-16CE-A0174399C206}"/>
              </a:ext>
            </a:extLst>
          </p:cNvPr>
          <p:cNvPicPr>
            <a:picLocks noChangeAspect="1"/>
          </p:cNvPicPr>
          <p:nvPr/>
        </p:nvPicPr>
        <p:blipFill rotWithShape="1">
          <a:blip r:embed="rId2"/>
          <a:srcRect l="15705" r="18733"/>
          <a:stretch/>
        </p:blipFill>
        <p:spPr>
          <a:xfrm flipH="1">
            <a:off x="0" y="167876"/>
            <a:ext cx="2137410" cy="2227259"/>
          </a:xfrm>
          <a:prstGeom prst="rect">
            <a:avLst/>
          </a:prstGeom>
        </p:spPr>
      </p:pic>
    </p:spTree>
    <p:extLst>
      <p:ext uri="{BB962C8B-B14F-4D97-AF65-F5344CB8AC3E}">
        <p14:creationId xmlns:p14="http://schemas.microsoft.com/office/powerpoint/2010/main" val="1680383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A055296-CAF6-EB4E-82CF-0065FB7FB230}"/>
              </a:ext>
            </a:extLst>
          </p:cNvPr>
          <p:cNvSpPr/>
          <p:nvPr/>
        </p:nvSpPr>
        <p:spPr>
          <a:xfrm>
            <a:off x="416194" y="1069992"/>
            <a:ext cx="11038498" cy="56443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PHIẾU HỌC TẬP SỐ 2</a:t>
            </a:r>
          </a:p>
          <a:p>
            <a:pPr algn="ct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vụ</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bày</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bảng</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nhóm</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p>
          <a:p>
            <a:pPr algn="ctr"/>
            <a:endPar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Nhóm</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1: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tiêu</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hóa</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khoang</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miệng</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Nhóm</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tiêu</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hóa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dày</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Nhóm</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3: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tiêu</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hóa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ruột</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non.</a:t>
            </a:r>
          </a:p>
          <a:p>
            <a:pPr algn="just"/>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Nhóm</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4: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tiêu</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hóa</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ruột</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trực</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tràng</a:t>
            </a:r>
            <a:endPar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p:cNvSpPr txBox="1"/>
          <p:nvPr/>
        </p:nvSpPr>
        <p:spPr>
          <a:xfrm>
            <a:off x="3537319" y="181597"/>
            <a:ext cx="6598152"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HOẠT ĐỘNG NHÓM</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2"/>
          <a:stretch>
            <a:fillRect/>
          </a:stretch>
        </p:blipFill>
        <p:spPr>
          <a:xfrm>
            <a:off x="5344157" y="1069992"/>
            <a:ext cx="1182571" cy="940524"/>
          </a:xfrm>
          <a:prstGeom prst="rect">
            <a:avLst/>
          </a:prstGeom>
        </p:spPr>
      </p:pic>
    </p:spTree>
    <p:extLst>
      <p:ext uri="{BB962C8B-B14F-4D97-AF65-F5344CB8AC3E}">
        <p14:creationId xmlns:p14="http://schemas.microsoft.com/office/powerpoint/2010/main" val="1297196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á trình tiêu hóa và biến đổi thức ăn trong hệ tiêu hóa ở người-Lê Ho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4865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A055296-CAF6-EB4E-82CF-0065FB7FB230}"/>
              </a:ext>
            </a:extLst>
          </p:cNvPr>
          <p:cNvSpPr/>
          <p:nvPr/>
        </p:nvSpPr>
        <p:spPr>
          <a:xfrm>
            <a:off x="416194" y="1069992"/>
            <a:ext cx="11038498" cy="56443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PHIẾU HỌC TẬP SỐ 2</a:t>
            </a:r>
          </a:p>
          <a:p>
            <a:pPr algn="ct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vụ</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bày</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bảng</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nhóm</a:t>
            </a:r>
            <a:r>
              <a:rPr lang="en-US" sz="36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Nhóm</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1: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tiêu</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hóa</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khoang</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miệng</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Nhóm</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tiêu</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hóa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dày</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Nhóm</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3: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tiêu</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hóa</a:t>
            </a:r>
            <a:r>
              <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ruột</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non.</a:t>
            </a:r>
          </a:p>
          <a:p>
            <a:pPr algn="just"/>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Nhóm</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4: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tiêu</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hóa</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ruột</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trực</a:t>
            </a:r>
            <a:r>
              <a:rPr lang="en-US" sz="36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tràng</a:t>
            </a:r>
            <a:endParaRPr lang="en-US"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p:cNvSpPr txBox="1"/>
          <p:nvPr/>
        </p:nvSpPr>
        <p:spPr>
          <a:xfrm>
            <a:off x="2636367" y="154703"/>
            <a:ext cx="6598152"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HOẠT ĐỘNG NHÓM</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4"/>
          <a:stretch>
            <a:fillRect/>
          </a:stretch>
        </p:blipFill>
        <p:spPr>
          <a:xfrm>
            <a:off x="5344157" y="1214846"/>
            <a:ext cx="1182571" cy="1037717"/>
          </a:xfrm>
          <a:prstGeom prst="rect">
            <a:avLst/>
          </a:prstGeom>
        </p:spPr>
      </p:pic>
      <p:pic>
        <p:nvPicPr>
          <p:cNvPr id="8" name="2 Minutes timer (Đồng hồ 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28094" y="1"/>
            <a:ext cx="2563906" cy="1028020"/>
          </a:xfrm>
          <a:prstGeom prst="rect">
            <a:avLst/>
          </a:prstGeom>
        </p:spPr>
      </p:pic>
    </p:spTree>
    <p:extLst>
      <p:ext uri="{BB962C8B-B14F-4D97-AF65-F5344CB8AC3E}">
        <p14:creationId xmlns:p14="http://schemas.microsoft.com/office/powerpoint/2010/main" val="3725547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674177-582D-3F9C-B265-3C5D4F535AAA}"/>
              </a:ext>
            </a:extLst>
          </p:cNvPr>
          <p:cNvSpPr txBox="1"/>
          <p:nvPr/>
        </p:nvSpPr>
        <p:spPr>
          <a:xfrm>
            <a:off x="270990" y="-107576"/>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2</a:t>
            </a:r>
            <a:r>
              <a:rPr lang="en-US" sz="32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Quá</a:t>
            </a:r>
            <a:r>
              <a:rPr lang="en-US" sz="32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2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tiêu</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hóa</a:t>
            </a:r>
            <a:r>
              <a:rPr lang="en-US" sz="32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2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người</a:t>
            </a:r>
            <a:endParaRPr lang="vi-VN"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Oval 2"/>
          <p:cNvSpPr/>
          <p:nvPr/>
        </p:nvSpPr>
        <p:spPr>
          <a:xfrm>
            <a:off x="2896654" y="742948"/>
            <a:ext cx="2106419" cy="883031"/>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TIÊU HÓA CƠ HỌC</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4" name="Oval 3"/>
          <p:cNvSpPr/>
          <p:nvPr/>
        </p:nvSpPr>
        <p:spPr>
          <a:xfrm>
            <a:off x="6437182" y="742948"/>
            <a:ext cx="2092864" cy="883031"/>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TIÊU HÓA </a:t>
            </a:r>
            <a:r>
              <a:rPr lang="en-US" sz="2000" b="1" dirty="0" err="1" smtClean="0">
                <a:solidFill>
                  <a:schemeClr val="bg1"/>
                </a:solidFill>
                <a:latin typeface="Times New Roman" panose="02020603050405020304" pitchFamily="18" charset="0"/>
                <a:cs typeface="Times New Roman" panose="02020603050405020304" pitchFamily="18" charset="0"/>
              </a:rPr>
              <a:t>HÓA</a:t>
            </a:r>
            <a:r>
              <a:rPr lang="en-US" sz="2000" b="1" dirty="0" smtClean="0">
                <a:solidFill>
                  <a:schemeClr val="bg1"/>
                </a:solidFill>
                <a:latin typeface="Times New Roman" panose="02020603050405020304" pitchFamily="18" charset="0"/>
                <a:cs typeface="Times New Roman" panose="02020603050405020304" pitchFamily="18" charset="0"/>
              </a:rPr>
              <a:t> HỌC</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70990" y="1625980"/>
            <a:ext cx="1789612" cy="83112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Khoang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a:t>
            </a:r>
            <a:r>
              <a:rPr lang="en-US" sz="2800" dirty="0" err="1" smtClean="0">
                <a:solidFill>
                  <a:schemeClr val="tx1"/>
                </a:solidFill>
                <a:latin typeface="Times New Roman" panose="02020603050405020304" pitchFamily="18" charset="0"/>
                <a:cs typeface="Times New Roman" panose="02020603050405020304" pitchFamily="18" charset="0"/>
              </a:rPr>
              <a:t>iệng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250303" y="2997674"/>
            <a:ext cx="1789612" cy="5355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Dạ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dày</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3691" y="4122613"/>
            <a:ext cx="1789612" cy="5355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Ruột</a:t>
            </a:r>
            <a:r>
              <a:rPr lang="en-US" sz="2800" dirty="0" smtClean="0">
                <a:solidFill>
                  <a:schemeClr val="tx1"/>
                </a:solidFill>
                <a:latin typeface="Times New Roman" panose="02020603050405020304" pitchFamily="18" charset="0"/>
                <a:cs typeface="Times New Roman" panose="02020603050405020304" pitchFamily="18" charset="0"/>
              </a:rPr>
              <a:t> non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143691" y="5111031"/>
            <a:ext cx="1789612" cy="5355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Ruột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43691" y="6256219"/>
            <a:ext cx="1789612" cy="5355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Trực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tràng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492716" y="1800502"/>
            <a:ext cx="2806981" cy="65314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err="1" smtClean="0">
                <a:solidFill>
                  <a:schemeClr val="tx1"/>
                </a:solidFill>
                <a:latin typeface="Times New Roman" panose="02020603050405020304" pitchFamily="18" charset="0"/>
                <a:cs typeface="Times New Roman" panose="02020603050405020304" pitchFamily="18" charset="0"/>
              </a:rPr>
              <a:t>Nghiền</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nhỏ</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thức</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ăn</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927758" y="1800501"/>
            <a:ext cx="2785170" cy="83267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chemeClr val="tx1"/>
                </a:solidFill>
                <a:latin typeface="Times New Roman" panose="02020603050405020304" pitchFamily="18" charset="0"/>
                <a:cs typeface="Times New Roman" panose="02020603050405020304" pitchFamily="18" charset="0"/>
              </a:rPr>
              <a:t>Tiêu</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hóa</a:t>
            </a:r>
            <a:r>
              <a:rPr lang="en-US" sz="2600" dirty="0" smtClean="0">
                <a:solidFill>
                  <a:schemeClr val="tx1"/>
                </a:solidFill>
                <a:latin typeface="Times New Roman" panose="02020603050405020304" pitchFamily="18" charset="0"/>
                <a:cs typeface="Times New Roman" panose="02020603050405020304" pitchFamily="18" charset="0"/>
              </a:rPr>
              <a:t> 1 </a:t>
            </a:r>
            <a:r>
              <a:rPr lang="en-US" sz="2600" dirty="0" err="1" smtClean="0">
                <a:solidFill>
                  <a:schemeClr val="tx1"/>
                </a:solidFill>
                <a:latin typeface="Times New Roman" panose="02020603050405020304" pitchFamily="18" charset="0"/>
                <a:cs typeface="Times New Roman" panose="02020603050405020304" pitchFamily="18" charset="0"/>
              </a:rPr>
              <a:t>phần</a:t>
            </a:r>
            <a:r>
              <a:rPr lang="en-US" sz="2600" dirty="0" smtClean="0">
                <a:solidFill>
                  <a:schemeClr val="tx1"/>
                </a:solidFill>
                <a:latin typeface="Times New Roman" panose="02020603050405020304" pitchFamily="18" charset="0"/>
                <a:cs typeface="Times New Roman" panose="02020603050405020304" pitchFamily="18" charset="0"/>
              </a:rPr>
              <a:t> carbohydrate</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374659" y="2758978"/>
            <a:ext cx="2925039" cy="120178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smtClean="0">
                <a:solidFill>
                  <a:schemeClr val="tx1"/>
                </a:solidFill>
                <a:latin typeface="Times New Roman" panose="02020603050405020304" pitchFamily="18" charset="0"/>
                <a:cs typeface="Times New Roman" panose="02020603050405020304" pitchFamily="18" charset="0"/>
              </a:rPr>
              <a:t>Co </a:t>
            </a:r>
            <a:r>
              <a:rPr lang="en-US" sz="2600" dirty="0" err="1" smtClean="0">
                <a:solidFill>
                  <a:schemeClr val="tx1"/>
                </a:solidFill>
                <a:latin typeface="Times New Roman" panose="02020603050405020304" pitchFamily="18" charset="0"/>
                <a:cs typeface="Times New Roman" panose="02020603050405020304" pitchFamily="18" charset="0"/>
              </a:rPr>
              <a:t>bóp</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làm</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nhuyễn</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thức</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ăn</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và</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nhào</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trộn</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thức</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ăn</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với</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dịch</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vị</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927758" y="2879812"/>
            <a:ext cx="2785170" cy="84776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chemeClr val="tx1"/>
                </a:solidFill>
                <a:latin typeface="Times New Roman" panose="02020603050405020304" pitchFamily="18" charset="0"/>
                <a:cs typeface="Times New Roman" panose="02020603050405020304" pitchFamily="18" charset="0"/>
              </a:rPr>
              <a:t>Tiêu</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hóa</a:t>
            </a:r>
            <a:r>
              <a:rPr lang="en-US" sz="2600" dirty="0" smtClean="0">
                <a:solidFill>
                  <a:schemeClr val="tx1"/>
                </a:solidFill>
                <a:latin typeface="Times New Roman" panose="02020603050405020304" pitchFamily="18" charset="0"/>
                <a:cs typeface="Times New Roman" panose="02020603050405020304" pitchFamily="18" charset="0"/>
              </a:rPr>
              <a:t> 1 </a:t>
            </a:r>
            <a:r>
              <a:rPr lang="en-US" sz="2600" dirty="0" err="1" smtClean="0">
                <a:solidFill>
                  <a:schemeClr val="tx1"/>
                </a:solidFill>
                <a:latin typeface="Times New Roman" panose="02020603050405020304" pitchFamily="18" charset="0"/>
                <a:cs typeface="Times New Roman" panose="02020603050405020304" pitchFamily="18" charset="0"/>
              </a:rPr>
              <a:t>phần</a:t>
            </a:r>
            <a:r>
              <a:rPr lang="en-US" sz="2600" dirty="0" smtClean="0">
                <a:solidFill>
                  <a:schemeClr val="tx1"/>
                </a:solidFill>
                <a:latin typeface="Times New Roman" panose="02020603050405020304" pitchFamily="18" charset="0"/>
                <a:cs typeface="Times New Roman" panose="02020603050405020304" pitchFamily="18" charset="0"/>
              </a:rPr>
              <a:t> protein</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927758" y="3974210"/>
            <a:ext cx="2785170" cy="77666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chemeClr val="tx1"/>
                </a:solidFill>
                <a:latin typeface="Times New Roman" panose="02020603050405020304" pitchFamily="18" charset="0"/>
                <a:cs typeface="Times New Roman" panose="02020603050405020304" pitchFamily="18" charset="0"/>
              </a:rPr>
              <a:t>Chất</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dinh</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dưỡng</a:t>
            </a:r>
            <a:r>
              <a:rPr lang="en-US" sz="2600" dirty="0" smtClean="0">
                <a:solidFill>
                  <a:schemeClr val="tx1"/>
                </a:solidFill>
                <a:latin typeface="Times New Roman" panose="02020603050405020304" pitchFamily="18" charset="0"/>
                <a:cs typeface="Times New Roman" panose="02020603050405020304" pitchFamily="18" charset="0"/>
              </a:rPr>
              <a:t> </a:t>
            </a:r>
          </a:p>
          <a:p>
            <a:pPr algn="ctr"/>
            <a:r>
              <a:rPr lang="en-US" sz="26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26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đơn</a:t>
            </a:r>
            <a:r>
              <a:rPr lang="en-US" sz="26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giản</a:t>
            </a:r>
            <a:r>
              <a:rPr lang="en-US" sz="26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927759" y="4997505"/>
            <a:ext cx="2785169" cy="113769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smtClean="0">
                <a:solidFill>
                  <a:schemeClr val="tx1"/>
                </a:solidFill>
                <a:latin typeface="Times New Roman" panose="02020603050405020304" pitchFamily="18" charset="0"/>
                <a:cs typeface="Times New Roman" panose="02020603050405020304" pitchFamily="18" charset="0"/>
              </a:rPr>
              <a:t>Vi </a:t>
            </a:r>
            <a:r>
              <a:rPr lang="en-US" sz="2600" dirty="0" err="1" smtClean="0">
                <a:solidFill>
                  <a:schemeClr val="tx1"/>
                </a:solidFill>
                <a:latin typeface="Times New Roman" panose="02020603050405020304" pitchFamily="18" charset="0"/>
                <a:cs typeface="Times New Roman" panose="02020603050405020304" pitchFamily="18" charset="0"/>
              </a:rPr>
              <a:t>khuẩn</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phân</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hủy</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chất</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còn</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lại</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lên</a:t>
            </a:r>
            <a:r>
              <a:rPr lang="en-US" sz="2600" dirty="0" smtClean="0">
                <a:solidFill>
                  <a:schemeClr val="tx1"/>
                </a:solidFill>
                <a:latin typeface="Times New Roman" panose="02020603050405020304" pitchFamily="18" charset="0"/>
                <a:cs typeface="Times New Roman" panose="02020603050405020304" pitchFamily="18" charset="0"/>
              </a:rPr>
              <a:t> men </a:t>
            </a:r>
            <a:r>
              <a:rPr lang="en-US" sz="2600" dirty="0" err="1" smtClean="0">
                <a:solidFill>
                  <a:schemeClr val="tx1"/>
                </a:solidFill>
                <a:latin typeface="Times New Roman" panose="02020603050405020304" pitchFamily="18" charset="0"/>
                <a:cs typeface="Times New Roman" panose="02020603050405020304" pitchFamily="18" charset="0"/>
              </a:rPr>
              <a:t>tạo</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thành</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phân</a:t>
            </a:r>
            <a:r>
              <a:rPr lang="en-US" sz="2600" dirty="0" smtClean="0">
                <a:solidFill>
                  <a:schemeClr val="tx1"/>
                </a:solidFill>
                <a:latin typeface="Times New Roman" panose="02020603050405020304" pitchFamily="18" charset="0"/>
                <a:cs typeface="Times New Roman" panose="02020603050405020304" pitchFamily="18" charset="0"/>
              </a:rPr>
              <a:t> </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9248504" y="3960763"/>
            <a:ext cx="2690950" cy="7849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chemeClr val="tx1"/>
                </a:solidFill>
                <a:latin typeface="Times New Roman" panose="02020603050405020304" pitchFamily="18" charset="0"/>
                <a:cs typeface="Times New Roman" panose="02020603050405020304" pitchFamily="18" charset="0"/>
              </a:rPr>
              <a:t>Hấp</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thu</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dinh</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dưỡng</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vào</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máu</a:t>
            </a:r>
            <a:r>
              <a:rPr lang="en-US" sz="2600" dirty="0" smtClean="0">
                <a:solidFill>
                  <a:schemeClr val="tx1"/>
                </a:solidFill>
                <a:latin typeface="Times New Roman" panose="02020603050405020304" pitchFamily="18" charset="0"/>
                <a:cs typeface="Times New Roman" panose="02020603050405020304" pitchFamily="18" charset="0"/>
              </a:rPr>
              <a:t> </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9248504" y="5058304"/>
            <a:ext cx="2690950" cy="9739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chemeClr val="tx1"/>
                </a:solidFill>
                <a:latin typeface="Times New Roman" panose="02020603050405020304" pitchFamily="18" charset="0"/>
                <a:cs typeface="Times New Roman" panose="02020603050405020304" pitchFamily="18" charset="0"/>
              </a:rPr>
              <a:t>Hấp</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thu</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nước</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một</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số</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dinh</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dưỡng</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9248504" y="6135196"/>
            <a:ext cx="2690950" cy="65314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chemeClr val="tx1"/>
                </a:solidFill>
                <a:latin typeface="Times New Roman" panose="02020603050405020304" pitchFamily="18" charset="0"/>
                <a:cs typeface="Times New Roman" panose="02020603050405020304" pitchFamily="18" charset="0"/>
              </a:rPr>
              <a:t>Thải</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phân</a:t>
            </a:r>
            <a:endParaRPr lang="en-US" sz="2600" dirty="0">
              <a:solidFill>
                <a:schemeClr val="tx1"/>
              </a:solidFill>
              <a:latin typeface="Times New Roman" panose="02020603050405020304" pitchFamily="18" charset="0"/>
              <a:cs typeface="Times New Roman" panose="02020603050405020304" pitchFamily="18" charset="0"/>
            </a:endParaRPr>
          </a:p>
        </p:txBody>
      </p:sp>
      <p:cxnSp>
        <p:nvCxnSpPr>
          <p:cNvPr id="23" name="Straight Arrow Connector 22"/>
          <p:cNvCxnSpPr>
            <a:stCxn id="5" idx="2"/>
            <a:endCxn id="7" idx="0"/>
          </p:cNvCxnSpPr>
          <p:nvPr/>
        </p:nvCxnSpPr>
        <p:spPr>
          <a:xfrm flipH="1">
            <a:off x="1145109" y="2457104"/>
            <a:ext cx="20687" cy="5405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124422" y="3575219"/>
            <a:ext cx="20687" cy="5405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041972" y="4624450"/>
            <a:ext cx="20687" cy="5405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062659" y="5677770"/>
            <a:ext cx="20687" cy="5405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69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up)">
                                      <p:cBhvr>
                                        <p:cTn id="48" dur="500"/>
                                        <p:tgtEl>
                                          <p:spTgt spid="2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up)">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500"/>
                                        <p:tgtEl>
                                          <p:spTgt spid="25"/>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up)">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left)">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up)">
                                      <p:cBhvr>
                                        <p:cTn id="84" dur="500"/>
                                        <p:tgtEl>
                                          <p:spTgt spid="26"/>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up)">
                                      <p:cBhvr>
                                        <p:cTn id="87" dur="500"/>
                                        <p:tgtEl>
                                          <p:spTgt spid="1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left)">
                                      <p:cBhvr>
                                        <p:cTn id="9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645457" y="1519516"/>
            <a:ext cx="10726271" cy="4464424"/>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mj-lt"/>
              </a:rPr>
              <a:t>Sự tiêu hoá ở bộ phận nào là quan trọng nhất và vì sao?</a:t>
            </a:r>
            <a:endParaRPr lang="en-US" sz="4400" b="1" dirty="0">
              <a:solidFill>
                <a:schemeClr val="tx1"/>
              </a:solidFill>
              <a:latin typeface="+mj-lt"/>
            </a:endParaRPr>
          </a:p>
        </p:txBody>
      </p:sp>
      <p:pic>
        <p:nvPicPr>
          <p:cNvPr id="5" name="Picture 4">
            <a:extLst>
              <a:ext uri="{FF2B5EF4-FFF2-40B4-BE49-F238E27FC236}">
                <a16:creationId xmlns:a16="http://schemas.microsoft.com/office/drawing/2014/main" id="{7E52530E-EDFA-FBAB-16CE-A0174399C206}"/>
              </a:ext>
            </a:extLst>
          </p:cNvPr>
          <p:cNvPicPr>
            <a:picLocks noChangeAspect="1"/>
          </p:cNvPicPr>
          <p:nvPr/>
        </p:nvPicPr>
        <p:blipFill rotWithShape="1">
          <a:blip r:embed="rId2"/>
          <a:srcRect l="15705" r="18733"/>
          <a:stretch/>
        </p:blipFill>
        <p:spPr>
          <a:xfrm flipH="1">
            <a:off x="5130389" y="540357"/>
            <a:ext cx="2137410" cy="2227259"/>
          </a:xfrm>
          <a:prstGeom prst="rect">
            <a:avLst/>
          </a:prstGeom>
          <a:ln w="3175">
            <a:solidFill>
              <a:schemeClr val="tx1"/>
            </a:solidFill>
          </a:ln>
        </p:spPr>
      </p:pic>
    </p:spTree>
    <p:extLst>
      <p:ext uri="{BB962C8B-B14F-4D97-AF65-F5344CB8AC3E}">
        <p14:creationId xmlns:p14="http://schemas.microsoft.com/office/powerpoint/2010/main" val="35329269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01345" cy="6858000"/>
          </a:xfrm>
          <a:prstGeom prst="rect">
            <a:avLst/>
          </a:prstGeom>
        </p:spPr>
      </p:pic>
    </p:spTree>
    <p:extLst>
      <p:ext uri="{BB962C8B-B14F-4D97-AF65-F5344CB8AC3E}">
        <p14:creationId xmlns:p14="http://schemas.microsoft.com/office/powerpoint/2010/main" val="4126752772"/>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2310" y="499790"/>
            <a:ext cx="6598152"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THẢO LUẬN CẶP ĐÔI (1 </a:t>
            </a:r>
            <a:r>
              <a:rPr lang="en-US" sz="3200" b="1" dirty="0" err="1" smtClean="0">
                <a:solidFill>
                  <a:srgbClr val="FF0000"/>
                </a:solidFill>
                <a:latin typeface="Times New Roman" panose="02020603050405020304" pitchFamily="18" charset="0"/>
                <a:cs typeface="Times New Roman" panose="02020603050405020304" pitchFamily="18" charset="0"/>
              </a:rPr>
              <a:t>phút</a:t>
            </a:r>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303EF22-4FA5-2903-9D5C-706DB1872F41}"/>
              </a:ext>
            </a:extLst>
          </p:cNvPr>
          <p:cNvSpPr txBox="1"/>
          <p:nvPr/>
        </p:nvSpPr>
        <p:spPr>
          <a:xfrm>
            <a:off x="588196" y="1470790"/>
            <a:ext cx="11168360" cy="1138773"/>
          </a:xfrm>
          <a:prstGeom prst="rect">
            <a:avLst/>
          </a:prstGeom>
          <a:noFill/>
        </p:spPr>
        <p:txBody>
          <a:bodyPr wrap="square">
            <a:spAutoFit/>
          </a:bodyPr>
          <a:lstStyle/>
          <a:p>
            <a:pPr algn="just"/>
            <a:r>
              <a:rPr lang="en-US" sz="3400" b="1" dirty="0" smtClean="0">
                <a:solidFill>
                  <a:srgbClr val="FF0000"/>
                </a:solidFill>
                <a:latin typeface="Times New Roman" panose="02020603050405020304" pitchFamily="18" charset="0"/>
                <a:cs typeface="Times New Roman" panose="02020603050405020304" pitchFamily="18" charset="0"/>
              </a:rPr>
              <a:t>- </a:t>
            </a:r>
            <a:r>
              <a:rPr lang="en-US" sz="3400" b="1" dirty="0" err="1" smtClean="0">
                <a:solidFill>
                  <a:srgbClr val="FF0000"/>
                </a:solidFill>
                <a:latin typeface="Times New Roman" panose="02020603050405020304" pitchFamily="18" charset="0"/>
                <a:cs typeface="Times New Roman" panose="02020603050405020304" pitchFamily="18" charset="0"/>
              </a:rPr>
              <a:t>Nhóm</a:t>
            </a:r>
            <a:r>
              <a:rPr lang="en-US" sz="3400" b="1" dirty="0" smtClean="0">
                <a:solidFill>
                  <a:srgbClr val="FF0000"/>
                </a:solidFill>
                <a:latin typeface="Times New Roman" panose="02020603050405020304" pitchFamily="18" charset="0"/>
                <a:cs typeface="Times New Roman" panose="02020603050405020304" pitchFamily="18" charset="0"/>
              </a:rPr>
              <a:t> 1, </a:t>
            </a:r>
            <a:r>
              <a:rPr lang="en-US" sz="3400" b="1" dirty="0" err="1" smtClean="0">
                <a:solidFill>
                  <a:srgbClr val="FF0000"/>
                </a:solidFill>
                <a:latin typeface="Times New Roman" panose="02020603050405020304" pitchFamily="18" charset="0"/>
                <a:cs typeface="Times New Roman" panose="02020603050405020304" pitchFamily="18" charset="0"/>
              </a:rPr>
              <a:t>nhóm</a:t>
            </a:r>
            <a:r>
              <a:rPr lang="en-US" sz="3400" b="1" dirty="0" smtClean="0">
                <a:solidFill>
                  <a:srgbClr val="FF0000"/>
                </a:solidFill>
                <a:latin typeface="Times New Roman" panose="02020603050405020304" pitchFamily="18" charset="0"/>
                <a:cs typeface="Times New Roman" panose="02020603050405020304" pitchFamily="18" charset="0"/>
              </a:rPr>
              <a:t> 2: </a:t>
            </a:r>
            <a:r>
              <a:rPr lang="en-US" sz="3400" b="1" dirty="0" err="1" smtClean="0">
                <a:solidFill>
                  <a:srgbClr val="0070C0"/>
                </a:solidFill>
                <a:latin typeface="Times New Roman" panose="02020603050405020304" pitchFamily="18" charset="0"/>
                <a:cs typeface="Times New Roman" panose="02020603050405020304" pitchFamily="18" charset="0"/>
              </a:rPr>
              <a:t>Thảo</a:t>
            </a:r>
            <a:r>
              <a:rPr lang="en-US" sz="3400" b="1" dirty="0" smtClean="0">
                <a:solidFill>
                  <a:srgbClr val="0070C0"/>
                </a:solidFill>
                <a:latin typeface="Times New Roman" panose="02020603050405020304" pitchFamily="18" charset="0"/>
                <a:cs typeface="Times New Roman" panose="02020603050405020304" pitchFamily="18" charset="0"/>
              </a:rPr>
              <a:t> </a:t>
            </a:r>
            <a:r>
              <a:rPr lang="en-US" sz="3400" b="1" dirty="0" err="1" smtClean="0">
                <a:solidFill>
                  <a:srgbClr val="0070C0"/>
                </a:solidFill>
                <a:latin typeface="Times New Roman" panose="02020603050405020304" pitchFamily="18" charset="0"/>
                <a:cs typeface="Times New Roman" panose="02020603050405020304" pitchFamily="18" charset="0"/>
              </a:rPr>
              <a:t>luận</a:t>
            </a:r>
            <a:r>
              <a:rPr lang="en-US" sz="3400" b="1" dirty="0" smtClean="0">
                <a:solidFill>
                  <a:srgbClr val="0070C0"/>
                </a:solidFill>
                <a:latin typeface="Times New Roman" panose="02020603050405020304" pitchFamily="18" charset="0"/>
                <a:cs typeface="Times New Roman" panose="02020603050405020304" pitchFamily="18" charset="0"/>
              </a:rPr>
              <a:t> </a:t>
            </a:r>
            <a:r>
              <a:rPr lang="en-US" sz="3400" b="1" dirty="0" err="1" smtClean="0">
                <a:solidFill>
                  <a:srgbClr val="0070C0"/>
                </a:solidFill>
                <a:latin typeface="Times New Roman" panose="02020603050405020304" pitchFamily="18" charset="0"/>
                <a:cs typeface="Times New Roman" panose="02020603050405020304" pitchFamily="18" charset="0"/>
              </a:rPr>
              <a:t>về</a:t>
            </a:r>
            <a:r>
              <a:rPr lang="en-US" sz="3400" b="1" dirty="0" smtClean="0">
                <a:solidFill>
                  <a:srgbClr val="0070C0"/>
                </a:solidFill>
                <a:latin typeface="Times New Roman" panose="02020603050405020304" pitchFamily="18" charset="0"/>
                <a:cs typeface="Times New Roman" panose="02020603050405020304" pitchFamily="18" charset="0"/>
              </a:rPr>
              <a:t> </a:t>
            </a:r>
            <a:r>
              <a:rPr lang="vi-VN" sz="3400" b="1" dirty="0" smtClean="0">
                <a:solidFill>
                  <a:srgbClr val="0070C0"/>
                </a:solidFill>
                <a:latin typeface="Times New Roman" panose="02020603050405020304" pitchFamily="18" charset="0"/>
                <a:cs typeface="Times New Roman" panose="02020603050405020304" pitchFamily="18" charset="0"/>
              </a:rPr>
              <a:t>sự </a:t>
            </a:r>
            <a:r>
              <a:rPr lang="vi-VN" sz="3400" b="1" dirty="0">
                <a:solidFill>
                  <a:srgbClr val="0070C0"/>
                </a:solidFill>
                <a:latin typeface="Times New Roman" panose="02020603050405020304" pitchFamily="18" charset="0"/>
                <a:cs typeface="Times New Roman" panose="02020603050405020304" pitchFamily="18" charset="0"/>
              </a:rPr>
              <a:t>phối hợp các cơ quan thể hiện chức năng của cả hệ tiêu hoá?</a:t>
            </a:r>
            <a:endParaRPr lang="en-US" sz="3400" b="1" dirty="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CC25553-9C43-0098-68BF-B614B2C1E26D}"/>
              </a:ext>
            </a:extLst>
          </p:cNvPr>
          <p:cNvSpPr txBox="1"/>
          <p:nvPr/>
        </p:nvSpPr>
        <p:spPr>
          <a:xfrm>
            <a:off x="668877" y="2609563"/>
            <a:ext cx="11258663" cy="1754326"/>
          </a:xfrm>
          <a:prstGeom prst="rect">
            <a:avLst/>
          </a:prstGeom>
          <a:noFill/>
        </p:spPr>
        <p:txBody>
          <a:bodyPr wrap="square">
            <a:spAutoFit/>
          </a:bodyPr>
          <a:lstStyle/>
          <a:p>
            <a:pPr algn="just"/>
            <a:r>
              <a:rPr lang="nl-NL" sz="3600" dirty="0">
                <a:latin typeface="Times New Roman" panose="02020603050405020304" pitchFamily="18" charset="0"/>
                <a:cs typeface="Times New Roman" panose="02020603050405020304" pitchFamily="18" charset="0"/>
              </a:rPr>
              <a:t>Sự phối hợp hoạt động của các cơ quan tiêu hoá giúp tạo các chất dinh dưỡng cần thiết cho cơ thể và thải các chất thừa, không cần thiết ra khỏi cơ thể</a:t>
            </a:r>
            <a:endParaRPr lang="en-US" sz="36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303EF22-4FA5-2903-9D5C-706DB1872F41}"/>
              </a:ext>
            </a:extLst>
          </p:cNvPr>
          <p:cNvSpPr txBox="1"/>
          <p:nvPr/>
        </p:nvSpPr>
        <p:spPr>
          <a:xfrm>
            <a:off x="588196" y="4363889"/>
            <a:ext cx="11168360" cy="1138773"/>
          </a:xfrm>
          <a:prstGeom prst="rect">
            <a:avLst/>
          </a:prstGeom>
          <a:noFill/>
        </p:spPr>
        <p:txBody>
          <a:bodyPr wrap="square">
            <a:spAutoFit/>
          </a:bodyPr>
          <a:lstStyle/>
          <a:p>
            <a:pPr algn="just"/>
            <a:r>
              <a:rPr lang="en-US" sz="3400" b="1" dirty="0" smtClean="0">
                <a:solidFill>
                  <a:srgbClr val="FF0000"/>
                </a:solidFill>
                <a:latin typeface="Times New Roman" panose="02020603050405020304" pitchFamily="18" charset="0"/>
                <a:cs typeface="Times New Roman" panose="02020603050405020304" pitchFamily="18" charset="0"/>
              </a:rPr>
              <a:t>- </a:t>
            </a:r>
            <a:r>
              <a:rPr lang="en-US" sz="3400" b="1" dirty="0" err="1" smtClean="0">
                <a:solidFill>
                  <a:srgbClr val="FF0000"/>
                </a:solidFill>
                <a:latin typeface="Times New Roman" panose="02020603050405020304" pitchFamily="18" charset="0"/>
                <a:cs typeface="Times New Roman" panose="02020603050405020304" pitchFamily="18" charset="0"/>
              </a:rPr>
              <a:t>Nhóm</a:t>
            </a:r>
            <a:r>
              <a:rPr lang="en-US" sz="3400" b="1" dirty="0" smtClean="0">
                <a:solidFill>
                  <a:srgbClr val="FF0000"/>
                </a:solidFill>
                <a:latin typeface="Times New Roman" panose="02020603050405020304" pitchFamily="18" charset="0"/>
                <a:cs typeface="Times New Roman" panose="02020603050405020304" pitchFamily="18" charset="0"/>
              </a:rPr>
              <a:t> 3, </a:t>
            </a:r>
            <a:r>
              <a:rPr lang="en-US" sz="3400" b="1" dirty="0" err="1" smtClean="0">
                <a:solidFill>
                  <a:srgbClr val="FF0000"/>
                </a:solidFill>
                <a:latin typeface="Times New Roman" panose="02020603050405020304" pitchFamily="18" charset="0"/>
                <a:cs typeface="Times New Roman" panose="02020603050405020304" pitchFamily="18" charset="0"/>
              </a:rPr>
              <a:t>nhóm</a:t>
            </a:r>
            <a:r>
              <a:rPr lang="en-US" sz="3400" b="1" dirty="0" smtClean="0">
                <a:solidFill>
                  <a:srgbClr val="FF0000"/>
                </a:solidFill>
                <a:latin typeface="Times New Roman" panose="02020603050405020304" pitchFamily="18" charset="0"/>
                <a:cs typeface="Times New Roman" panose="02020603050405020304" pitchFamily="18" charset="0"/>
              </a:rPr>
              <a:t> 4: </a:t>
            </a:r>
            <a:r>
              <a:rPr lang="vi-VN" sz="3400" b="1" dirty="0" smtClean="0">
                <a:solidFill>
                  <a:srgbClr val="0070C0"/>
                </a:solidFill>
                <a:latin typeface="Times New Roman" panose="02020603050405020304" pitchFamily="18" charset="0"/>
                <a:cs typeface="Times New Roman" panose="02020603050405020304" pitchFamily="18" charset="0"/>
              </a:rPr>
              <a:t>Nêu </a:t>
            </a:r>
            <a:r>
              <a:rPr lang="vi-VN" sz="3400" b="1" dirty="0">
                <a:solidFill>
                  <a:srgbClr val="0070C0"/>
                </a:solidFill>
                <a:latin typeface="Times New Roman" panose="02020603050405020304" pitchFamily="18" charset="0"/>
                <a:cs typeface="Times New Roman" panose="02020603050405020304" pitchFamily="18" charset="0"/>
              </a:rPr>
              <a:t>mối quan hệ giữa tiêu hoá và dinh dưỡng</a:t>
            </a:r>
            <a:r>
              <a:rPr lang="vi-VN" sz="3400" b="1" dirty="0" smtClean="0">
                <a:solidFill>
                  <a:srgbClr val="0070C0"/>
                </a:solidFill>
                <a:latin typeface="Times New Roman" panose="02020603050405020304" pitchFamily="18" charset="0"/>
                <a:cs typeface="Times New Roman" panose="02020603050405020304" pitchFamily="18" charset="0"/>
              </a:rPr>
              <a:t>?</a:t>
            </a:r>
            <a:endParaRPr lang="en-US" sz="3400" b="1" dirty="0">
              <a:solidFill>
                <a:srgbClr val="0070C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CC25553-9C43-0098-68BF-B614B2C1E26D}"/>
              </a:ext>
            </a:extLst>
          </p:cNvPr>
          <p:cNvSpPr txBox="1"/>
          <p:nvPr/>
        </p:nvSpPr>
        <p:spPr>
          <a:xfrm>
            <a:off x="588196" y="5392779"/>
            <a:ext cx="11168360" cy="1348061"/>
          </a:xfrm>
          <a:prstGeom prst="rect">
            <a:avLst/>
          </a:prstGeom>
          <a:noFill/>
        </p:spPr>
        <p:txBody>
          <a:bodyPr wrap="square">
            <a:spAutoFit/>
          </a:bodyPr>
          <a:lstStyle/>
          <a:p>
            <a:pPr algn="just">
              <a:lnSpc>
                <a:spcPct val="120000"/>
              </a:lnSpc>
            </a:pPr>
            <a:r>
              <a:rPr lang="nl-NL" sz="3400" dirty="0">
                <a:latin typeface="Times New Roman" panose="02020603050405020304" pitchFamily="18" charset="0"/>
                <a:cs typeface="Times New Roman" panose="02020603050405020304" pitchFamily="18" charset="0"/>
              </a:rPr>
              <a:t>Nhờ tiêu hoá mà các chất dinh dưỡng được tạo thành, cung cấp năng lượng cho mọi hoạt động sống của tế bào và cơ thể</a:t>
            </a: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4578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 32: DINH DƯỠNG VÀ TIÊU HOÁ Ở NGƯỜI</a:t>
            </a: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C861DED-C302-A042-E07F-03550C60D2D9}"/>
              </a:ext>
            </a:extLst>
          </p:cNvPr>
          <p:cNvSpPr txBox="1"/>
          <p:nvPr/>
        </p:nvSpPr>
        <p:spPr>
          <a:xfrm>
            <a:off x="165177" y="1140164"/>
            <a:ext cx="9570493"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I. K</a:t>
            </a:r>
            <a:r>
              <a:rPr lang="vi-VN"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hái niệm chất dinh dưỡng và dinh dưỡng</a:t>
            </a:r>
          </a:p>
        </p:txBody>
      </p:sp>
      <p:sp>
        <p:nvSpPr>
          <p:cNvPr id="5" name="TextBox 4">
            <a:extLst>
              <a:ext uri="{FF2B5EF4-FFF2-40B4-BE49-F238E27FC236}">
                <a16:creationId xmlns:a16="http://schemas.microsoft.com/office/drawing/2014/main" id="{1F674177-582D-3F9C-B265-3C5D4F535AAA}"/>
              </a:ext>
            </a:extLst>
          </p:cNvPr>
          <p:cNvSpPr txBox="1"/>
          <p:nvPr/>
        </p:nvSpPr>
        <p:spPr>
          <a:xfrm>
            <a:off x="165177" y="1826975"/>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II. </a:t>
            </a:r>
            <a:r>
              <a:rPr lang="en-US" sz="32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Cấu</a:t>
            </a:r>
            <a:r>
              <a:rPr lang="en-US" sz="32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tạo</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năng</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hệ</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tiêu</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hóa</a:t>
            </a:r>
            <a:endParaRPr lang="vi-VN"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F674177-582D-3F9C-B265-3C5D4F535AAA}"/>
              </a:ext>
            </a:extLst>
          </p:cNvPr>
          <p:cNvSpPr txBox="1"/>
          <p:nvPr/>
        </p:nvSpPr>
        <p:spPr>
          <a:xfrm>
            <a:off x="493059" y="2578186"/>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1.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Cấu</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tạo</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chức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năng</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tiêu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hóa</a:t>
            </a:r>
            <a:endParaRPr lang="vi-VN" sz="3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F674177-582D-3F9C-B265-3C5D4F535AAA}"/>
              </a:ext>
            </a:extLst>
          </p:cNvPr>
          <p:cNvSpPr txBox="1"/>
          <p:nvPr/>
        </p:nvSpPr>
        <p:spPr>
          <a:xfrm>
            <a:off x="493059" y="3264997"/>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dirty="0">
                <a:latin typeface="Times New Roman" panose="02020603050405020304" pitchFamily="18" charset="0"/>
                <a:ea typeface="Cambria" panose="02040503050406030204" pitchFamily="18" charset="0"/>
                <a:cs typeface="Times New Roman" panose="02020603050405020304" pitchFamily="18" charset="0"/>
              </a:rPr>
              <a:t>2</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Quá</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trình</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tiêu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hóa</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ở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người</a:t>
            </a:r>
            <a:endParaRPr lang="vi-VN" sz="3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9DD9DF0-78A9-D72F-4F55-F54C49F7070F}"/>
              </a:ext>
            </a:extLst>
          </p:cNvPr>
          <p:cNvSpPr txBox="1"/>
          <p:nvPr/>
        </p:nvSpPr>
        <p:spPr>
          <a:xfrm>
            <a:off x="493059" y="4061736"/>
            <a:ext cx="11550895" cy="2062103"/>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a) </a:t>
            </a:r>
            <a:r>
              <a:rPr lang="en-US" sz="3200" dirty="0" err="1" smtClean="0">
                <a:latin typeface="Times New Roman" panose="02020603050405020304" pitchFamily="18" charset="0"/>
                <a:cs typeface="Times New Roman" panose="02020603050405020304" pitchFamily="18" charset="0"/>
              </a:rPr>
              <a:t>Tiêu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hóa</a:t>
            </a:r>
            <a:r>
              <a:rPr lang="en-US" sz="3200" dirty="0" smtClean="0">
                <a:latin typeface="Times New Roman" panose="02020603050405020304" pitchFamily="18" charset="0"/>
                <a:cs typeface="Times New Roman" panose="02020603050405020304" pitchFamily="18" charset="0"/>
              </a:rPr>
              <a:t> ở </a:t>
            </a:r>
            <a:r>
              <a:rPr lang="en-US" sz="3200" dirty="0" err="1" smtClean="0">
                <a:latin typeface="Times New Roman" panose="02020603050405020304" pitchFamily="18" charset="0"/>
                <a:cs typeface="Times New Roman" panose="02020603050405020304" pitchFamily="18" charset="0"/>
              </a:rPr>
              <a:t>khoang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miệng</a:t>
            </a:r>
            <a:endParaRPr lang="en-US" sz="3200" dirty="0" smtClean="0">
              <a:latin typeface="Times New Roman" panose="02020603050405020304" pitchFamily="18" charset="0"/>
              <a:cs typeface="Times New Roman" panose="02020603050405020304" pitchFamily="18" charset="0"/>
            </a:endParaRPr>
          </a:p>
          <a:p>
            <a:pPr algn="just"/>
            <a:r>
              <a:rPr lang="en-US" sz="3200" dirty="0" smtClean="0">
                <a:latin typeface="Times New Roman" panose="02020603050405020304" pitchFamily="18" charset="0"/>
                <a:ea typeface="Cambria" panose="02040503050406030204" pitchFamily="18" charset="0"/>
                <a:cs typeface="Times New Roman" panose="02020603050405020304" pitchFamily="18" charset="0"/>
              </a:rPr>
              <a:t>b)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Tiêu</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hóa</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ở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dạ</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dày</a:t>
            </a:r>
            <a:endParaRPr lang="en-US" sz="3200" dirty="0" smtClean="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dirty="0" smtClean="0">
                <a:latin typeface="Times New Roman" panose="02020603050405020304" pitchFamily="18" charset="0"/>
                <a:ea typeface="Cambria" panose="02040503050406030204" pitchFamily="18" charset="0"/>
                <a:cs typeface="Times New Roman" panose="02020603050405020304" pitchFamily="18" charset="0"/>
              </a:rPr>
              <a:t>c)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Tiêu</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hóa</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ở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ruột</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non</a:t>
            </a:r>
          </a:p>
          <a:p>
            <a:pPr algn="just"/>
            <a:r>
              <a:rPr lang="en-US" sz="3200" dirty="0" smtClean="0">
                <a:latin typeface="Times New Roman" panose="02020603050405020304" pitchFamily="18" charset="0"/>
                <a:ea typeface="Cambria" panose="02040503050406030204" pitchFamily="18" charset="0"/>
                <a:cs typeface="Times New Roman" panose="02020603050405020304" pitchFamily="18" charset="0"/>
              </a:rPr>
              <a:t>d)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Tiêu</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hóa</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ở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ruột</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già</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và</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trực</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tràng</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a:t>
            </a:r>
            <a:endParaRPr lang="vi-VN" sz="32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7977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smtClean="0">
                <a:solidFill>
                  <a:srgbClr val="FF3399"/>
                </a:solidFill>
                <a:latin typeface="Cambria" panose="02040503050406030204" pitchFamily="18" charset="0"/>
                <a:ea typeface="Cambria" panose="02040503050406030204" pitchFamily="18" charset="0"/>
              </a:rPr>
              <a:t>HOẠT </a:t>
            </a:r>
            <a:r>
              <a:rPr lang="en-US" sz="4800" b="1" dirty="0">
                <a:solidFill>
                  <a:srgbClr val="FF3399"/>
                </a:solidFill>
                <a:latin typeface="Cambria" panose="02040503050406030204" pitchFamily="18" charset="0"/>
                <a:ea typeface="Cambria" panose="02040503050406030204" pitchFamily="18" charset="0"/>
              </a:rPr>
              <a:t>ĐỘNG LUYỆN TẬP</a:t>
            </a:r>
          </a:p>
        </p:txBody>
      </p:sp>
    </p:spTree>
    <p:extLst>
      <p:ext uri="{BB962C8B-B14F-4D97-AF65-F5344CB8AC3E}">
        <p14:creationId xmlns:p14="http://schemas.microsoft.com/office/powerpoint/2010/main" val="34252834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907" y="-132350"/>
            <a:ext cx="6990350" cy="6990350"/>
          </a:xfrm>
          <a:prstGeom prst="rect">
            <a:avLst/>
          </a:prstGeom>
        </p:spPr>
      </p:pic>
      <p:pic>
        <p:nvPicPr>
          <p:cNvPr id="3" name="Chương trình Ai là triệu phú có đến 5 sự trợ giú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417129"/>
            <a:ext cx="1492624" cy="440871"/>
          </a:xfrm>
          <a:prstGeom prst="rect">
            <a:avLst/>
          </a:prstGeom>
        </p:spPr>
      </p:pic>
    </p:spTree>
    <p:extLst>
      <p:ext uri="{BB962C8B-B14F-4D97-AF65-F5344CB8AC3E}">
        <p14:creationId xmlns:p14="http://schemas.microsoft.com/office/powerpoint/2010/main" val="31933351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B0F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4" name="TextBox 23"/>
          <p:cNvSpPr txBox="1"/>
          <p:nvPr/>
        </p:nvSpPr>
        <p:spPr>
          <a:xfrm>
            <a:off x="1132140" y="3901753"/>
            <a:ext cx="10086529" cy="892552"/>
          </a:xfrm>
          <a:prstGeom prst="rect">
            <a:avLst/>
          </a:prstGeom>
          <a:noFill/>
        </p:spPr>
        <p:txBody>
          <a:bodyPr wrap="square" rtlCol="0">
            <a:spAutoFit/>
          </a:bodyPr>
          <a:lstStyle/>
          <a:p>
            <a:r>
              <a:rPr lang="nl-NL" sz="2600" b="1" dirty="0">
                <a:latin typeface="Times New Roman" panose="02020603050405020304" pitchFamily="18" charset="0"/>
                <a:cs typeface="Times New Roman" panose="02020603050405020304" pitchFamily="18" charset="0"/>
              </a:rPr>
              <a:t>Câu 1. </a:t>
            </a:r>
            <a:r>
              <a:rPr lang="en-US" sz="2600" b="1" dirty="0" err="1" smtClean="0">
                <a:latin typeface="Times New Roman" panose="02020603050405020304" pitchFamily="18" charset="0"/>
                <a:cs typeface="Times New Roman" panose="02020603050405020304" pitchFamily="18" charset="0"/>
              </a:rPr>
              <a:t>Hoạt</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động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đầu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tiên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của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quá</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trình</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tiêu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hóa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xảy</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ra</a:t>
            </a:r>
            <a:r>
              <a:rPr lang="en-US" sz="2600" b="1" dirty="0" smtClean="0">
                <a:latin typeface="Times New Roman" panose="02020603050405020304" pitchFamily="18" charset="0"/>
                <a:cs typeface="Times New Roman" panose="02020603050405020304" pitchFamily="18" charset="0"/>
              </a:rPr>
              <a:t> ở </a:t>
            </a:r>
            <a:r>
              <a:rPr lang="en-US" sz="2600" b="1" dirty="0" err="1" smtClean="0">
                <a:latin typeface="Times New Roman" panose="02020603050405020304" pitchFamily="18" charset="0"/>
                <a:cs typeface="Times New Roman" panose="02020603050405020304" pitchFamily="18" charset="0"/>
              </a:rPr>
              <a:t>đâu</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a:p>
            <a:r>
              <a:rPr lang="nl-NL"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1104285" y="606349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C. </a:t>
            </a:r>
            <a:r>
              <a:rPr lang="en-US" sz="2800" noProof="0" dirty="0">
                <a:solidFill>
                  <a:prstClr val="white"/>
                </a:solidFill>
                <a:latin typeface="Times New Roman" panose="02020603050405020304" pitchFamily="18" charset="0"/>
                <a:ea typeface="Tahoma" panose="020B0604030504040204" charset="0"/>
                <a:cs typeface="Times New Roman" panose="02020603050405020304" pitchFamily="18" charset="0"/>
              </a:rPr>
              <a:t>M</a:t>
            </a:r>
            <a:r>
              <a:rPr lang="en-US" sz="2800" dirty="0" err="1" smtClean="0">
                <a:solidFill>
                  <a:prstClr val="white"/>
                </a:solidFill>
                <a:latin typeface="Times New Roman" panose="02020603050405020304" pitchFamily="18" charset="0"/>
                <a:ea typeface="Tahoma" panose="020B0604030504040204" charset="0"/>
                <a:cs typeface="Times New Roman" panose="02020603050405020304" pitchFamily="18" charset="0"/>
              </a:rPr>
              <a:t>iệng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6435571" y="5197162"/>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B. </a:t>
            </a:r>
            <a:r>
              <a:rPr lang="en-US" sz="2800" dirty="0" err="1" smtClean="0">
                <a:solidFill>
                  <a:prstClr val="white"/>
                </a:solidFill>
                <a:latin typeface="Times New Roman" panose="02020603050405020304" pitchFamily="18" charset="0"/>
                <a:ea typeface="Tahoma" panose="020B0604030504040204" charset="0"/>
                <a:cs typeface="Times New Roman" panose="02020603050405020304" pitchFamily="18" charset="0"/>
              </a:rPr>
              <a:t>Dạ</a:t>
            </a:r>
            <a:r>
              <a:rPr lang="en-US" sz="2800" dirty="0" smtClean="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Tahoma" panose="020B0604030504040204" charset="0"/>
                <a:cs typeface="Times New Roman" panose="02020603050405020304" pitchFamily="18" charset="0"/>
              </a:rPr>
              <a:t>dày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A.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Thực</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quản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6435571"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D.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Ruột</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non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40080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000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702293" y="3878500"/>
            <a:ext cx="9383697" cy="523220"/>
          </a:xfrm>
          <a:prstGeom prst="rect">
            <a:avLst/>
          </a:prstGeom>
          <a:noFill/>
        </p:spPr>
        <p:txBody>
          <a:bodyPr wrap="square" rtlCol="0">
            <a:spAutoFit/>
          </a:bodyPr>
          <a:lstStyle/>
          <a:p>
            <a:r>
              <a:rPr lang="nl-NL" sz="2800" b="1" dirty="0">
                <a:solidFill>
                  <a:schemeClr val="bg1"/>
                </a:solidFill>
                <a:latin typeface="Times New Roman" panose="02020603050405020304" pitchFamily="18" charset="0"/>
                <a:cs typeface="Times New Roman" panose="02020603050405020304" pitchFamily="18" charset="0"/>
              </a:rPr>
              <a:t>Câu 2. Cơ quan không phải bộ phận của ống tiêu hoá là:</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D.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Tụy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6435571" y="5197161"/>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B.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Ruột</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non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A.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Thực</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quản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c"/>
          <p:cNvSpPr txBox="1"/>
          <p:nvPr/>
        </p:nvSpPr>
        <p:spPr>
          <a:xfrm>
            <a:off x="1106008"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C.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Ruột</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già</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07949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16688" y="3544030"/>
            <a:ext cx="10955302"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B05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s-MX"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s-MX" sz="26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s-MX" sz="2600" b="1" dirty="0">
                <a:latin typeface="Times New Roman" panose="02020603050405020304" pitchFamily="18" charset="0"/>
                <a:ea typeface="Times New Roman" panose="02020603050405020304" pitchFamily="18" charset="0"/>
                <a:cs typeface="Times New Roman" panose="02020603050405020304" pitchFamily="18" charset="0"/>
              </a:rPr>
              <a:t> 3. </a:t>
            </a:r>
            <a:r>
              <a:rPr lang="vi-VN" sz="2600"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Trong ống tiêu hoá ở người, vai trò hấp thụ chất dinh dưỡng </a:t>
            </a:r>
            <a:endParaRPr lang="en-US" sz="2600" b="1" dirty="0" smtClean="0">
              <a:latin typeface="Times New Roman" panose="02020603050405020304" pitchFamily="18" charset="0"/>
              <a:cs typeface="Times New Roman" panose="02020603050405020304" pitchFamily="18" charset="0"/>
            </a:endParaRPr>
          </a:p>
          <a:p>
            <a:pPr algn="just">
              <a:lnSpc>
                <a:spcPct val="120000"/>
              </a:lnSpc>
            </a:pPr>
            <a:r>
              <a:rPr lang="en-US" sz="2600" b="1" dirty="0" smtClean="0">
                <a:latin typeface="Times New Roman" panose="02020603050405020304" pitchFamily="18" charset="0"/>
                <a:cs typeface="Times New Roman" panose="02020603050405020304" pitchFamily="18" charset="0"/>
              </a:rPr>
              <a:t>      </a:t>
            </a:r>
            <a:r>
              <a:rPr lang="vi-VN" sz="2600" b="1" dirty="0" smtClean="0">
                <a:latin typeface="Times New Roman" panose="02020603050405020304" pitchFamily="18" charset="0"/>
                <a:cs typeface="Times New Roman" panose="02020603050405020304" pitchFamily="18" charset="0"/>
              </a:rPr>
              <a:t>chủ </a:t>
            </a:r>
            <a:r>
              <a:rPr lang="vi-VN" sz="2600" b="1" dirty="0">
                <a:latin typeface="Times New Roman" panose="02020603050405020304" pitchFamily="18" charset="0"/>
                <a:cs typeface="Times New Roman" panose="02020603050405020304" pitchFamily="18" charset="0"/>
              </a:rPr>
              <a:t>yếu </a:t>
            </a:r>
            <a:r>
              <a:rPr lang="vi-VN" sz="2600" b="1" dirty="0" smtClean="0">
                <a:latin typeface="Times New Roman" panose="02020603050405020304" pitchFamily="18" charset="0"/>
                <a:cs typeface="Times New Roman" panose="02020603050405020304" pitchFamily="18" charset="0"/>
              </a:rPr>
              <a:t>thuộc </a:t>
            </a:r>
            <a:r>
              <a:rPr lang="vi-VN" sz="2600" b="1" dirty="0">
                <a:latin typeface="Times New Roman" panose="02020603050405020304" pitchFamily="18" charset="0"/>
                <a:cs typeface="Times New Roman" panose="02020603050405020304" pitchFamily="18" charset="0"/>
              </a:rPr>
              <a:t>về cơ quan nào?</a:t>
            </a:r>
            <a:endParaRPr lang="en-US" sz="2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106008" y="5197163"/>
            <a:ext cx="465041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A. </a:t>
            </a:r>
            <a:r>
              <a:rPr lang="es-MX" sz="2800" noProof="0" dirty="0" err="1" smtClean="0">
                <a:solidFill>
                  <a:schemeClr val="bg1"/>
                </a:solidFill>
                <a:latin typeface="Times New Roman" panose="02020603050405020304" pitchFamily="18" charset="0"/>
                <a:cs typeface="Times New Roman" panose="02020603050405020304" pitchFamily="18" charset="0"/>
              </a:rPr>
              <a:t>Ruột</a:t>
            </a:r>
            <a:r>
              <a:rPr lang="es-MX" sz="2800" noProof="0" dirty="0" smtClean="0">
                <a:solidFill>
                  <a:schemeClr val="bg1"/>
                </a:solidFill>
                <a:latin typeface="Times New Roman" panose="02020603050405020304" pitchFamily="18" charset="0"/>
                <a:cs typeface="Times New Roman" panose="02020603050405020304" pitchFamily="18" charset="0"/>
              </a:rPr>
              <a:t> non</a:t>
            </a:r>
            <a:r>
              <a:rPr lang="es-MX" sz="2800" dirty="0" smtClean="0">
                <a:solidFill>
                  <a:schemeClr val="bg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dap an c"/>
          <p:cNvSpPr txBox="1"/>
          <p:nvPr/>
        </p:nvSpPr>
        <p:spPr>
          <a:xfrm>
            <a:off x="1106008"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C.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Ruột</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già</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435571" y="519716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B.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Ruột</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thừa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dap an d"/>
          <p:cNvSpPr txBox="1"/>
          <p:nvPr/>
        </p:nvSpPr>
        <p:spPr>
          <a:xfrm>
            <a:off x="6355781" y="6042421"/>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D. </a:t>
            </a:r>
            <a:r>
              <a:rPr lang="en-US" sz="2800" dirty="0" err="1" smtClean="0">
                <a:solidFill>
                  <a:prstClr val="white"/>
                </a:solidFill>
                <a:latin typeface="Times New Roman" panose="02020603050405020304" pitchFamily="18" charset="0"/>
                <a:ea typeface="Tahoma" panose="020B0604030504040204" charset="0"/>
                <a:cs typeface="Times New Roman" panose="02020603050405020304" pitchFamily="18" charset="0"/>
              </a:rPr>
              <a:t>Dạ</a:t>
            </a:r>
            <a:r>
              <a:rPr lang="en-US" sz="2800" dirty="0" smtClean="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Tahoma" panose="020B0604030504040204" charset="0"/>
                <a:cs typeface="Times New Roman" panose="02020603050405020304" pitchFamily="18" charset="0"/>
              </a:rPr>
              <a:t>dày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51410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75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1444046" y="3709223"/>
            <a:ext cx="9383697" cy="954107"/>
          </a:xfrm>
          <a:prstGeom prst="rect">
            <a:avLst/>
          </a:prstGeom>
          <a:noFill/>
        </p:spPr>
        <p:txBody>
          <a:bodyPr wrap="square" rtlCol="0">
            <a:spAutoFit/>
          </a:bodyPr>
          <a:lstStyle/>
          <a:p>
            <a:r>
              <a:rPr lang="es-MX" sz="2800" b="1" dirty="0" err="1">
                <a:solidFill>
                  <a:schemeClr val="bg1"/>
                </a:solidFill>
                <a:latin typeface="Times New Roman" panose="02020603050405020304" pitchFamily="18" charset="0"/>
                <a:cs typeface="Times New Roman" panose="02020603050405020304" pitchFamily="18" charset="0"/>
              </a:rPr>
              <a:t>Câu</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smtClean="0">
                <a:solidFill>
                  <a:schemeClr val="bg1"/>
                </a:solidFill>
                <a:latin typeface="Times New Roman" panose="02020603050405020304" pitchFamily="18" charset="0"/>
                <a:cs typeface="Times New Roman" panose="02020603050405020304" pitchFamily="18" charset="0"/>
              </a:rPr>
              <a:t>4.</a:t>
            </a:r>
            <a:r>
              <a:rPr lang="es-MX" sz="2800" dirty="0" smtClean="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Sản</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phẩm</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được</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tạo</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ra</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nhờ</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hoạt</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động</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biến</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đổi</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thức</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ăn</a:t>
            </a:r>
            <a:r>
              <a:rPr lang="es-MX" sz="2800" b="1" dirty="0">
                <a:solidFill>
                  <a:schemeClr val="bg1"/>
                </a:solidFill>
                <a:latin typeface="Times New Roman" panose="02020603050405020304" pitchFamily="18" charset="0"/>
                <a:cs typeface="Times New Roman" panose="02020603050405020304" pitchFamily="18" charset="0"/>
              </a:rPr>
              <a:t> ở </a:t>
            </a:r>
            <a:r>
              <a:rPr lang="es-MX" sz="2800" b="1" dirty="0" err="1">
                <a:solidFill>
                  <a:schemeClr val="bg1"/>
                </a:solidFill>
                <a:latin typeface="Times New Roman" panose="02020603050405020304" pitchFamily="18" charset="0"/>
                <a:cs typeface="Times New Roman" panose="02020603050405020304" pitchFamily="18" charset="0"/>
              </a:rPr>
              <a:t>khoang</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miệng</a:t>
            </a:r>
            <a:r>
              <a:rPr lang="es-MX" sz="2800" b="1" dirty="0">
                <a:solidFill>
                  <a:schemeClr val="bg1"/>
                </a:solidFill>
                <a:latin typeface="Times New Roman" panose="02020603050405020304" pitchFamily="18" charset="0"/>
                <a:cs typeface="Times New Roman" panose="02020603050405020304" pitchFamily="18" charset="0"/>
              </a:rPr>
              <a:t> </a:t>
            </a:r>
            <a:r>
              <a:rPr lang="es-MX" sz="2800" b="1" dirty="0" err="1">
                <a:solidFill>
                  <a:schemeClr val="bg1"/>
                </a:solidFill>
                <a:latin typeface="Times New Roman" panose="02020603050405020304" pitchFamily="18" charset="0"/>
                <a:cs typeface="Times New Roman" panose="02020603050405020304" pitchFamily="18" charset="0"/>
              </a:rPr>
              <a:t>là</a:t>
            </a:r>
            <a:r>
              <a:rPr lang="es-MX" sz="2800" b="1"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p:cNvSpPr txBox="1"/>
          <p:nvPr/>
        </p:nvSpPr>
        <p:spPr>
          <a:xfrm>
            <a:off x="6435571" y="5202784"/>
            <a:ext cx="4650419" cy="95410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B. </a:t>
            </a:r>
            <a:r>
              <a:rPr lang="es-MX" sz="2800" dirty="0">
                <a:latin typeface="Times New Roman" panose="02020603050405020304" pitchFamily="18" charset="0"/>
                <a:cs typeface="Times New Roman" panose="02020603050405020304" pitchFamily="18" charset="0"/>
              </a:rPr>
              <a:t> </a:t>
            </a:r>
            <a:r>
              <a:rPr lang="es-MX" sz="2800" dirty="0" err="1">
                <a:solidFill>
                  <a:schemeClr val="bg1"/>
                </a:solidFill>
                <a:latin typeface="Times New Roman" panose="02020603050405020304" pitchFamily="18" charset="0"/>
                <a:cs typeface="Times New Roman" panose="02020603050405020304" pitchFamily="18" charset="0"/>
              </a:rPr>
              <a:t>Đường</a:t>
            </a:r>
            <a:r>
              <a:rPr lang="es-MX" sz="2800" dirty="0">
                <a:solidFill>
                  <a:schemeClr val="bg1"/>
                </a:solidFill>
                <a:latin typeface="Times New Roman" panose="02020603050405020304" pitchFamily="18" charset="0"/>
                <a:cs typeface="Times New Roman" panose="02020603050405020304" pitchFamily="18" charset="0"/>
              </a:rPr>
              <a:t> </a:t>
            </a:r>
            <a:r>
              <a:rPr lang="es-MX" sz="2800" dirty="0" err="1">
                <a:solidFill>
                  <a:schemeClr val="bg1"/>
                </a:solidFill>
                <a:latin typeface="Times New Roman" panose="02020603050405020304" pitchFamily="18" charset="0"/>
                <a:cs typeface="Times New Roman" panose="02020603050405020304" pitchFamily="18" charset="0"/>
              </a:rPr>
              <a:t>maltose</a:t>
            </a:r>
            <a:r>
              <a:rPr lang="es-MX" sz="2800" dirty="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1106008" y="6060425"/>
            <a:ext cx="465041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C</a:t>
            </a:r>
            <a:r>
              <a:rPr kumimoji="0" lang="en-US" sz="2800" b="0" i="0" u="none" strike="noStrike" kern="1200" cap="none" spc="0" normalizeH="0" baseline="0" noProof="0" dirty="0" smtClean="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a:t>
            </a:r>
            <a:r>
              <a:rPr lang="es-MX" sz="2800" dirty="0" smtClean="0">
                <a:latin typeface="Times New Roman" panose="02020603050405020304" pitchFamily="18" charset="0"/>
                <a:cs typeface="Times New Roman" panose="02020603050405020304" pitchFamily="18" charset="0"/>
              </a:rPr>
              <a:t> </a:t>
            </a:r>
            <a:r>
              <a:rPr lang="es-MX" sz="2800" dirty="0" err="1">
                <a:solidFill>
                  <a:schemeClr val="bg1"/>
                </a:solidFill>
                <a:latin typeface="Times New Roman" panose="02020603050405020304" pitchFamily="18" charset="0"/>
                <a:cs typeface="Times New Roman" panose="02020603050405020304" pitchFamily="18" charset="0"/>
              </a:rPr>
              <a:t>Protein</a:t>
            </a:r>
            <a:r>
              <a:rPr lang="es-MX" sz="2800" dirty="0">
                <a:solidFill>
                  <a:schemeClr val="bg1"/>
                </a:solidFill>
                <a:latin typeface="Times New Roman" panose="02020603050405020304" pitchFamily="18" charset="0"/>
                <a:cs typeface="Times New Roman" panose="02020603050405020304" pitchFamily="18" charset="0"/>
              </a:rPr>
              <a:t> </a:t>
            </a:r>
            <a:r>
              <a:rPr lang="es-MX" sz="2800" dirty="0" err="1">
                <a:solidFill>
                  <a:schemeClr val="bg1"/>
                </a:solidFill>
                <a:latin typeface="Times New Roman" panose="02020603050405020304" pitchFamily="18" charset="0"/>
                <a:cs typeface="Times New Roman" panose="02020603050405020304" pitchFamily="18" charset="0"/>
              </a:rPr>
              <a:t>chuỗi</a:t>
            </a:r>
            <a:r>
              <a:rPr lang="es-MX" sz="2800" dirty="0">
                <a:solidFill>
                  <a:schemeClr val="bg1"/>
                </a:solidFill>
                <a:latin typeface="Times New Roman" panose="02020603050405020304" pitchFamily="18" charset="0"/>
                <a:cs typeface="Times New Roman" panose="02020603050405020304" pitchFamily="18" charset="0"/>
              </a:rPr>
              <a:t> </a:t>
            </a:r>
            <a:r>
              <a:rPr lang="es-MX" sz="2800" dirty="0" err="1">
                <a:solidFill>
                  <a:schemeClr val="bg1"/>
                </a:solidFill>
                <a:latin typeface="Times New Roman" panose="02020603050405020304" pitchFamily="18" charset="0"/>
                <a:cs typeface="Times New Roman" panose="02020603050405020304" pitchFamily="18" charset="0"/>
              </a:rPr>
              <a:t>ngắn</a:t>
            </a:r>
            <a:r>
              <a:rPr lang="es-MX" sz="2800" dirty="0">
                <a:solidFill>
                  <a:schemeClr val="bg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A.</a:t>
            </a:r>
            <a:r>
              <a:rPr lang="es-MX" sz="2800" dirty="0">
                <a:latin typeface="Times New Roman" panose="02020603050405020304" pitchFamily="18" charset="0"/>
                <a:cs typeface="Times New Roman" panose="02020603050405020304" pitchFamily="18" charset="0"/>
              </a:rPr>
              <a:t> </a:t>
            </a:r>
            <a:r>
              <a:rPr lang="es-MX" sz="2800" dirty="0" err="1">
                <a:solidFill>
                  <a:schemeClr val="bg1"/>
                </a:solidFill>
                <a:latin typeface="Times New Roman" panose="02020603050405020304" pitchFamily="18" charset="0"/>
                <a:cs typeface="Times New Roman" panose="02020603050405020304" pitchFamily="18" charset="0"/>
              </a:rPr>
              <a:t>Đường</a:t>
            </a:r>
            <a:r>
              <a:rPr lang="es-MX" sz="2800" dirty="0">
                <a:solidFill>
                  <a:schemeClr val="bg1"/>
                </a:solidFill>
                <a:latin typeface="Times New Roman" panose="02020603050405020304" pitchFamily="18" charset="0"/>
                <a:cs typeface="Times New Roman" panose="02020603050405020304" pitchFamily="18" charset="0"/>
              </a:rPr>
              <a:t> </a:t>
            </a:r>
            <a:r>
              <a:rPr lang="es-MX" sz="2800" dirty="0" err="1">
                <a:solidFill>
                  <a:schemeClr val="bg1"/>
                </a:solidFill>
                <a:latin typeface="Times New Roman" panose="02020603050405020304" pitchFamily="18" charset="0"/>
                <a:cs typeface="Times New Roman" panose="02020603050405020304" pitchFamily="18" charset="0"/>
              </a:rPr>
              <a:t>đơn</a:t>
            </a:r>
            <a:r>
              <a:rPr lang="es-MX" sz="2800" dirty="0">
                <a:solidFill>
                  <a:schemeClr val="bg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6355781" y="6060425"/>
            <a:ext cx="4650419" cy="95410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D. </a:t>
            </a:r>
            <a:r>
              <a:rPr lang="es-MX" sz="2800" dirty="0" err="1">
                <a:solidFill>
                  <a:schemeClr val="bg1"/>
                </a:solidFill>
                <a:latin typeface="Times New Roman" panose="02020603050405020304" pitchFamily="18" charset="0"/>
                <a:cs typeface="Times New Roman" panose="02020603050405020304" pitchFamily="18" charset="0"/>
              </a:rPr>
              <a:t>Glixerin</a:t>
            </a:r>
            <a:r>
              <a:rPr lang="es-MX" sz="2800" dirty="0">
                <a:solidFill>
                  <a:schemeClr val="bg1"/>
                </a:solidFill>
                <a:latin typeface="Times New Roman" panose="02020603050405020304" pitchFamily="18" charset="0"/>
                <a:cs typeface="Times New Roman" panose="02020603050405020304" pitchFamily="18" charset="0"/>
              </a:rPr>
              <a:t> </a:t>
            </a:r>
            <a:r>
              <a:rPr lang="es-MX" sz="2800" dirty="0" err="1">
                <a:solidFill>
                  <a:schemeClr val="bg1"/>
                </a:solidFill>
                <a:latin typeface="Times New Roman" panose="02020603050405020304" pitchFamily="18" charset="0"/>
                <a:cs typeface="Times New Roman" panose="02020603050405020304" pitchFamily="18" charset="0"/>
              </a:rPr>
              <a:t>và</a:t>
            </a:r>
            <a:r>
              <a:rPr lang="es-MX" sz="2800" dirty="0">
                <a:solidFill>
                  <a:schemeClr val="bg1"/>
                </a:solidFill>
                <a:latin typeface="Times New Roman" panose="02020603050405020304" pitchFamily="18" charset="0"/>
                <a:cs typeface="Times New Roman" panose="02020603050405020304" pitchFamily="18" charset="0"/>
              </a:rPr>
              <a:t> </a:t>
            </a:r>
            <a:r>
              <a:rPr lang="es-MX" sz="2800" dirty="0" err="1">
                <a:solidFill>
                  <a:schemeClr val="bg1"/>
                </a:solidFill>
                <a:latin typeface="Times New Roman" panose="02020603050405020304" pitchFamily="18" charset="0"/>
                <a:cs typeface="Times New Roman" panose="02020603050405020304" pitchFamily="18" charset="0"/>
              </a:rPr>
              <a:t>Axit</a:t>
            </a:r>
            <a:r>
              <a:rPr lang="es-MX" sz="2800" dirty="0">
                <a:solidFill>
                  <a:schemeClr val="bg1"/>
                </a:solidFill>
                <a:latin typeface="Times New Roman" panose="02020603050405020304" pitchFamily="18" charset="0"/>
                <a:cs typeface="Times New Roman" panose="02020603050405020304" pitchFamily="18" charset="0"/>
              </a:rPr>
              <a:t> </a:t>
            </a:r>
            <a:r>
              <a:rPr lang="es-MX" sz="2800" dirty="0" err="1">
                <a:solidFill>
                  <a:schemeClr val="bg1"/>
                </a:solidFill>
                <a:latin typeface="Times New Roman" panose="02020603050405020304" pitchFamily="18" charset="0"/>
                <a:cs typeface="Times New Roman" panose="02020603050405020304" pitchFamily="18" charset="0"/>
              </a:rPr>
              <a:t>béo</a:t>
            </a:r>
            <a:endParaRPr lang="en-US"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1632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id="{B18F1758-B4C9-9CB1-9D49-6419059CBE18}"/>
              </a:ext>
            </a:extLst>
          </p:cNvPr>
          <p:cNvSpPr/>
          <p:nvPr/>
        </p:nvSpPr>
        <p:spPr>
          <a:xfrm>
            <a:off x="977582" y="293978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smtClean="0">
                <a:solidFill>
                  <a:srgbClr val="FF3399"/>
                </a:solidFill>
                <a:latin typeface="Cambria" panose="02040503050406030204" pitchFamily="18" charset="0"/>
                <a:ea typeface="Cambria" panose="02040503050406030204" pitchFamily="18" charset="0"/>
              </a:rPr>
              <a:t>HOẠT </a:t>
            </a:r>
            <a:r>
              <a:rPr lang="en-US" sz="4800" b="1" dirty="0">
                <a:solidFill>
                  <a:srgbClr val="FF3399"/>
                </a:solidFill>
                <a:latin typeface="Cambria" panose="02040503050406030204" pitchFamily="18" charset="0"/>
                <a:ea typeface="Cambria" panose="02040503050406030204" pitchFamily="18" charset="0"/>
              </a:rPr>
              <a:t>ĐỘNG VẬN DỤNG</a:t>
            </a:r>
          </a:p>
        </p:txBody>
      </p:sp>
    </p:spTree>
    <p:extLst>
      <p:ext uri="{BB962C8B-B14F-4D97-AF65-F5344CB8AC3E}">
        <p14:creationId xmlns:p14="http://schemas.microsoft.com/office/powerpoint/2010/main" val="32919078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E06581-5787-86EC-875E-8572F144A2D4}"/>
              </a:ext>
            </a:extLst>
          </p:cNvPr>
          <p:cNvSpPr txBox="1">
            <a:spLocks noChangeArrowheads="1"/>
          </p:cNvSpPr>
          <p:nvPr/>
        </p:nvSpPr>
        <p:spPr bwMode="auto">
          <a:xfrm>
            <a:off x="468903" y="3328084"/>
            <a:ext cx="84162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no</a:t>
            </a:r>
            <a:r>
              <a:rPr lang="en-US" altLang="en-US" sz="3200" b="1" dirty="0" smtClean="0">
                <a:latin typeface="Cambria" panose="02040503050406030204" pitchFamily="18" charset="0"/>
                <a:ea typeface="Cambria" panose="02040503050406030204" pitchFamily="18" charset="0"/>
                <a:cs typeface="Times New Roman" panose="02020603050405020304" pitchFamily="18" charset="0"/>
              </a:rPr>
              <a:t>… </a:t>
            </a:r>
            <a:endParaRPr lang="en-US" altLang="en-US" sz="32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 Box 6">
            <a:extLst>
              <a:ext uri="{FF2B5EF4-FFF2-40B4-BE49-F238E27FC236}">
                <a16:creationId xmlns:a16="http://schemas.microsoft.com/office/drawing/2014/main" id="{D4C9F204-DEC0-9D9B-4895-7C71F6FC7D3F}"/>
              </a:ext>
            </a:extLst>
          </p:cNvPr>
          <p:cNvSpPr txBox="1">
            <a:spLocks noChangeArrowheads="1"/>
          </p:cNvSpPr>
          <p:nvPr/>
        </p:nvSpPr>
        <p:spPr bwMode="auto">
          <a:xfrm>
            <a:off x="468903" y="4509279"/>
            <a:ext cx="8167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FF0000"/>
                </a:solidFill>
                <a:latin typeface="Cambria" panose="020405030504060302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id="{21E25724-82E7-EA03-4FEB-E663C0E34D00}"/>
              </a:ext>
            </a:extLst>
          </p:cNvPr>
          <p:cNvSpPr txBox="1">
            <a:spLocks noChangeArrowheads="1"/>
          </p:cNvSpPr>
          <p:nvPr/>
        </p:nvSpPr>
        <p:spPr bwMode="auto">
          <a:xfrm>
            <a:off x="1376788" y="1709489"/>
            <a:ext cx="8629157" cy="1200329"/>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600" b="1" i="1" dirty="0">
                <a:solidFill>
                  <a:srgbClr val="00B050"/>
                </a:solidFill>
                <a:latin typeface="Cambria" panose="02040503050406030204" pitchFamily="18" charset="0"/>
                <a:ea typeface="Cambria" panose="02040503050406030204" pitchFamily="18" charset="0"/>
              </a:rPr>
              <a:t>Hãy x</a:t>
            </a:r>
            <a:r>
              <a:rPr lang="en-US" sz="3600" b="1" i="1" dirty="0" err="1">
                <a:solidFill>
                  <a:srgbClr val="00B050"/>
                </a:solidFill>
                <a:latin typeface="Cambria" panose="02040503050406030204" pitchFamily="18" charset="0"/>
                <a:ea typeface="Cambria" panose="02040503050406030204" pitchFamily="18" charset="0"/>
              </a:rPr>
              <a:t>ác</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định</a:t>
            </a:r>
            <a:r>
              <a:rPr lang="en-US" sz="3600" b="1" i="1" dirty="0">
                <a:solidFill>
                  <a:srgbClr val="00B050"/>
                </a:solidFill>
                <a:latin typeface="Cambria" panose="02040503050406030204" pitchFamily="18" charset="0"/>
                <a:ea typeface="Cambria" panose="02040503050406030204" pitchFamily="18" charset="0"/>
              </a:rPr>
              <a:t> </a:t>
            </a:r>
            <a:r>
              <a:rPr lang="vi-VN" sz="3600" b="1" i="1" dirty="0">
                <a:solidFill>
                  <a:srgbClr val="00B050"/>
                </a:solidFill>
                <a:latin typeface="Cambria" panose="02040503050406030204" pitchFamily="18" charset="0"/>
                <a:ea typeface="Cambria" panose="02040503050406030204" pitchFamily="18" charset="0"/>
              </a:rPr>
              <a:t>các triệu chứng dưới đây </a:t>
            </a:r>
            <a:r>
              <a:rPr lang="en-US" sz="3600" b="1" i="1" dirty="0" err="1">
                <a:solidFill>
                  <a:srgbClr val="00B050"/>
                </a:solidFill>
                <a:latin typeface="Cambria" panose="02040503050406030204" pitchFamily="18" charset="0"/>
                <a:ea typeface="Cambria" panose="02040503050406030204" pitchFamily="18" charset="0"/>
              </a:rPr>
              <a:t>là</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đau</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bộ</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phận</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nào</a:t>
            </a:r>
            <a:r>
              <a:rPr lang="en-US" sz="3600" b="1" i="1" dirty="0">
                <a:solidFill>
                  <a:srgbClr val="00B050"/>
                </a:solidFill>
                <a:latin typeface="Cambria" panose="02040503050406030204" pitchFamily="18" charset="0"/>
                <a:ea typeface="Cambria" panose="02040503050406030204" pitchFamily="18" charset="0"/>
              </a:rPr>
              <a:t> ?</a:t>
            </a:r>
            <a:endParaRPr lang="en-US" sz="3600" b="1" i="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443204" y="2213053"/>
            <a:ext cx="2451328" cy="4281876"/>
          </a:xfrm>
          <a:prstGeom prst="rect">
            <a:avLst/>
          </a:prstGeom>
        </p:spPr>
      </p:pic>
      <p:cxnSp>
        <p:nvCxnSpPr>
          <p:cNvPr id="9" name="Straight Arrow Connector 8"/>
          <p:cNvCxnSpPr/>
          <p:nvPr/>
        </p:nvCxnSpPr>
        <p:spPr>
          <a:xfrm>
            <a:off x="6414850" y="4222373"/>
            <a:ext cx="61796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194176" y="3872750"/>
            <a:ext cx="2010834" cy="53255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D</a:t>
            </a:r>
            <a:r>
              <a:rPr lang="en-US" sz="3200" b="1" dirty="0" err="1" smtClean="0">
                <a:solidFill>
                  <a:schemeClr val="tx1"/>
                </a:solidFill>
                <a:latin typeface="Times New Roman" panose="02020603050405020304" pitchFamily="18" charset="0"/>
                <a:cs typeface="Times New Roman" panose="02020603050405020304" pitchFamily="18" charset="0"/>
              </a:rPr>
              <a:t>ạ</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dày</a:t>
            </a:r>
            <a:endParaRPr lang="en-US" sz="3200" b="1" dirty="0">
              <a:solidFill>
                <a:schemeClr val="tx1"/>
              </a:solidFill>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4421076" y="5431380"/>
            <a:ext cx="61796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200402" y="5081757"/>
            <a:ext cx="1630703" cy="53255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Times New Roman" panose="02020603050405020304" pitchFamily="18" charset="0"/>
                <a:cs typeface="Times New Roman" panose="02020603050405020304" pitchFamily="18" charset="0"/>
              </a:rPr>
              <a:t>Gan</a:t>
            </a:r>
            <a:r>
              <a:rPr lang="en-US" sz="3200" b="1" dirty="0" smtClean="0">
                <a:solidFill>
                  <a:schemeClr val="tx1"/>
                </a:solidFill>
                <a:latin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044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0" y="393519"/>
            <a:ext cx="5408023" cy="5012096"/>
          </a:xfrm>
          <a:prstGeom prst="rect">
            <a:avLst/>
          </a:prstGeom>
          <a:ln w="9525">
            <a:solidFill>
              <a:schemeClr val="tx1"/>
            </a:solidFill>
          </a:ln>
        </p:spPr>
      </p:pic>
      <p:pic>
        <p:nvPicPr>
          <p:cNvPr id="1030" name="Picture 6" descr="Hóa học là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423" y="391883"/>
            <a:ext cx="5308874" cy="501373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290662" y="5669280"/>
            <a:ext cx="5277394" cy="9274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TIÊU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HÓA</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024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left)">
                                      <p:cBhvr>
                                        <p:cTn id="10" dur="500"/>
                                        <p:tgtEl>
                                          <p:spTgt spid="103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64780" y="235132"/>
            <a:ext cx="4621128" cy="783771"/>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err="1" smtClean="0">
                <a:latin typeface="Times New Roman" pitchFamily="18" charset="0"/>
                <a:cs typeface="Times New Roman" pitchFamily="18" charset="0"/>
              </a:rPr>
              <a:t>Hướng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dẫn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tự</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endParaRPr lang="vi-VN" sz="4000" b="1" dirty="0">
              <a:latin typeface="Times New Roman" pitchFamily="18" charset="0"/>
              <a:cs typeface="Times New Roman" pitchFamily="18" charset="0"/>
            </a:endParaRPr>
          </a:p>
        </p:txBody>
      </p:sp>
      <p:sp>
        <p:nvSpPr>
          <p:cNvPr id="4" name="Rounded Rectangle 3"/>
          <p:cNvSpPr/>
          <p:nvPr/>
        </p:nvSpPr>
        <p:spPr>
          <a:xfrm>
            <a:off x="975495" y="2207622"/>
            <a:ext cx="3193093" cy="64096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Times New Roman" pitchFamily="18" charset="0"/>
                <a:cs typeface="Times New Roman" pitchFamily="18" charset="0"/>
              </a:rPr>
              <a:t>Bài</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vừa</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học</a:t>
            </a:r>
            <a:endParaRPr lang="vi-VN" sz="4000" b="1" dirty="0">
              <a:solidFill>
                <a:schemeClr val="tx1"/>
              </a:solidFill>
              <a:latin typeface="Times New Roman" pitchFamily="18" charset="0"/>
              <a:cs typeface="Times New Roman" pitchFamily="18" charset="0"/>
            </a:endParaRPr>
          </a:p>
        </p:txBody>
      </p:sp>
      <p:cxnSp>
        <p:nvCxnSpPr>
          <p:cNvPr id="5" name="Straight Arrow Connector 4"/>
          <p:cNvCxnSpPr>
            <a:stCxn id="3" idx="2"/>
            <a:endCxn id="4" idx="0"/>
          </p:cNvCxnSpPr>
          <p:nvPr/>
        </p:nvCxnSpPr>
        <p:spPr>
          <a:xfrm flipH="1">
            <a:off x="2572042" y="1018903"/>
            <a:ext cx="3203302" cy="1188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530353" y="2270030"/>
            <a:ext cx="3188987" cy="57855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Times New Roman" pitchFamily="18" charset="0"/>
                <a:cs typeface="Times New Roman" pitchFamily="18" charset="0"/>
              </a:rPr>
              <a:t>Bài</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sắp</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học</a:t>
            </a:r>
            <a:endParaRPr lang="vi-VN" sz="4000" b="1" dirty="0">
              <a:solidFill>
                <a:schemeClr val="tx1"/>
              </a:solidFill>
              <a:latin typeface="Times New Roman" pitchFamily="18" charset="0"/>
              <a:cs typeface="Times New Roman" pitchFamily="18" charset="0"/>
            </a:endParaRPr>
          </a:p>
        </p:txBody>
      </p:sp>
      <p:cxnSp>
        <p:nvCxnSpPr>
          <p:cNvPr id="10" name="Straight Arrow Connector 9"/>
          <p:cNvCxnSpPr>
            <a:stCxn id="3" idx="2"/>
          </p:cNvCxnSpPr>
          <p:nvPr/>
        </p:nvCxnSpPr>
        <p:spPr>
          <a:xfrm>
            <a:off x="5775344" y="1018903"/>
            <a:ext cx="3349502" cy="1188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6961" y="2999076"/>
            <a:ext cx="5568383" cy="35846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00" b="1" dirty="0" err="1" smtClean="0">
                <a:solidFill>
                  <a:srgbClr val="FF0000"/>
                </a:solidFill>
                <a:latin typeface="Times New Roman" pitchFamily="18" charset="0"/>
                <a:cs typeface="Times New Roman" pitchFamily="18" charset="0"/>
              </a:rPr>
              <a:t>Học</a:t>
            </a:r>
            <a:r>
              <a:rPr lang="en-US" sz="3400" b="1" dirty="0" smtClean="0">
                <a:solidFill>
                  <a:srgbClr val="FF0000"/>
                </a:solidFill>
                <a:latin typeface="Times New Roman" pitchFamily="18" charset="0"/>
                <a:cs typeface="Times New Roman" pitchFamily="18" charset="0"/>
              </a:rPr>
              <a:t> </a:t>
            </a:r>
            <a:r>
              <a:rPr lang="en-US" sz="3400" b="1" dirty="0" err="1" smtClean="0">
                <a:solidFill>
                  <a:srgbClr val="FF0000"/>
                </a:solidFill>
                <a:latin typeface="Times New Roman" pitchFamily="18" charset="0"/>
                <a:cs typeface="Times New Roman" pitchFamily="18" charset="0"/>
              </a:rPr>
              <a:t>thuộc</a:t>
            </a:r>
            <a:r>
              <a:rPr lang="en-US" sz="3400" b="1" dirty="0" smtClean="0">
                <a:solidFill>
                  <a:srgbClr val="FF0000"/>
                </a:solidFill>
                <a:latin typeface="Times New Roman" pitchFamily="18" charset="0"/>
                <a:cs typeface="Times New Roman" pitchFamily="18" charset="0"/>
              </a:rPr>
              <a:t> </a:t>
            </a:r>
            <a:r>
              <a:rPr lang="en-US" sz="3400" b="1" dirty="0" err="1" smtClean="0">
                <a:solidFill>
                  <a:srgbClr val="FF0000"/>
                </a:solidFill>
                <a:latin typeface="Times New Roman" pitchFamily="18" charset="0"/>
                <a:cs typeface="Times New Roman" pitchFamily="18" charset="0"/>
              </a:rPr>
              <a:t>bài</a:t>
            </a:r>
            <a:r>
              <a:rPr lang="en-US" sz="3400" b="1" dirty="0" smtClean="0">
                <a:solidFill>
                  <a:srgbClr val="FF0000"/>
                </a:solidFill>
                <a:latin typeface="Times New Roman" pitchFamily="18" charset="0"/>
                <a:cs typeface="Times New Roman" pitchFamily="18" charset="0"/>
              </a:rPr>
              <a:t> </a:t>
            </a:r>
            <a:r>
              <a:rPr lang="en-US" sz="3400" b="1" dirty="0" err="1" smtClean="0">
                <a:solidFill>
                  <a:srgbClr val="FF0000"/>
                </a:solidFill>
                <a:latin typeface="Times New Roman" pitchFamily="18" charset="0"/>
                <a:cs typeface="Times New Roman" pitchFamily="18" charset="0"/>
              </a:rPr>
              <a:t>vừa</a:t>
            </a:r>
            <a:r>
              <a:rPr lang="en-US" sz="3400" b="1" dirty="0" smtClean="0">
                <a:solidFill>
                  <a:srgbClr val="FF0000"/>
                </a:solidFill>
                <a:latin typeface="Times New Roman" pitchFamily="18" charset="0"/>
                <a:cs typeface="Times New Roman" pitchFamily="18" charset="0"/>
              </a:rPr>
              <a:t> </a:t>
            </a:r>
            <a:r>
              <a:rPr lang="en-US" sz="3400" b="1" dirty="0" err="1" smtClean="0">
                <a:solidFill>
                  <a:srgbClr val="FF0000"/>
                </a:solidFill>
                <a:latin typeface="Times New Roman" pitchFamily="18" charset="0"/>
                <a:cs typeface="Times New Roman" pitchFamily="18" charset="0"/>
              </a:rPr>
              <a:t>ghi</a:t>
            </a:r>
            <a:endParaRPr lang="en-US" sz="3400" b="1" dirty="0" smtClean="0">
              <a:solidFill>
                <a:srgbClr val="FF0000"/>
              </a:solidFill>
              <a:latin typeface="Times New Roman" pitchFamily="18" charset="0"/>
              <a:cs typeface="Times New Roman" pitchFamily="18" charset="0"/>
            </a:endParaRPr>
          </a:p>
          <a:p>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Khái</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niệm</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chất</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dinh</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dưỡng</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và</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dinh</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dưỡng</a:t>
            </a:r>
            <a:r>
              <a:rPr lang="en-US" sz="3400" dirty="0" smtClean="0">
                <a:solidFill>
                  <a:schemeClr val="tx1"/>
                </a:solidFill>
                <a:latin typeface="Times New Roman" pitchFamily="18" charset="0"/>
                <a:cs typeface="Times New Roman" pitchFamily="18" charset="0"/>
              </a:rPr>
              <a:t>.</a:t>
            </a:r>
          </a:p>
          <a:p>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Cấu</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tạo</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và</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chức</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năng</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của</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hệ</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tiêu</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hóa</a:t>
            </a:r>
            <a:r>
              <a:rPr lang="en-US" sz="3400" dirty="0" smtClean="0">
                <a:solidFill>
                  <a:schemeClr val="tx1"/>
                </a:solidFill>
                <a:latin typeface="Times New Roman" pitchFamily="18" charset="0"/>
                <a:cs typeface="Times New Roman" pitchFamily="18" charset="0"/>
              </a:rPr>
              <a:t>.</a:t>
            </a:r>
          </a:p>
          <a:p>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Quá</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trình</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tiêu</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hóa</a:t>
            </a:r>
            <a:r>
              <a:rPr lang="en-US" sz="3400" dirty="0" smtClean="0">
                <a:solidFill>
                  <a:schemeClr val="tx1"/>
                </a:solidFill>
                <a:latin typeface="Times New Roman" pitchFamily="18" charset="0"/>
                <a:cs typeface="Times New Roman" pitchFamily="18" charset="0"/>
              </a:rPr>
              <a:t> ở </a:t>
            </a:r>
            <a:r>
              <a:rPr lang="en-US" sz="3400" dirty="0" err="1" smtClean="0">
                <a:solidFill>
                  <a:schemeClr val="tx1"/>
                </a:solidFill>
                <a:latin typeface="Times New Roman" pitchFamily="18" charset="0"/>
                <a:cs typeface="Times New Roman" pitchFamily="18" charset="0"/>
              </a:rPr>
              <a:t>người</a:t>
            </a:r>
            <a:r>
              <a:rPr lang="en-US" sz="3400" dirty="0" smtClean="0">
                <a:solidFill>
                  <a:schemeClr val="tx1"/>
                </a:solidFill>
                <a:latin typeface="Times New Roman" pitchFamily="18" charset="0"/>
                <a:cs typeface="Times New Roman" pitchFamily="18" charset="0"/>
              </a:rPr>
              <a:t>.</a:t>
            </a:r>
            <a:endParaRPr lang="vi-VN" sz="3400" dirty="0">
              <a:solidFill>
                <a:schemeClr val="tx1"/>
              </a:solidFill>
              <a:latin typeface="Times New Roman" pitchFamily="18" charset="0"/>
              <a:cs typeface="Times New Roman" pitchFamily="18" charset="0"/>
            </a:endParaRPr>
          </a:p>
        </p:txBody>
      </p:sp>
      <p:sp>
        <p:nvSpPr>
          <p:cNvPr id="14" name="Rectangle 13"/>
          <p:cNvSpPr/>
          <p:nvPr/>
        </p:nvSpPr>
        <p:spPr>
          <a:xfrm>
            <a:off x="5943600" y="2999076"/>
            <a:ext cx="5876365" cy="35846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400" b="1" dirty="0" err="1" smtClean="0">
                <a:solidFill>
                  <a:srgbClr val="FF0000"/>
                </a:solidFill>
                <a:latin typeface="Times New Roman" pitchFamily="18" charset="0"/>
                <a:cs typeface="Times New Roman" pitchFamily="18" charset="0"/>
              </a:rPr>
              <a:t>Chuẩn</a:t>
            </a:r>
            <a:r>
              <a:rPr lang="en-US" sz="3400" b="1" dirty="0" smtClean="0">
                <a:solidFill>
                  <a:srgbClr val="FF0000"/>
                </a:solidFill>
                <a:latin typeface="Times New Roman" pitchFamily="18" charset="0"/>
                <a:cs typeface="Times New Roman" pitchFamily="18" charset="0"/>
              </a:rPr>
              <a:t> </a:t>
            </a:r>
            <a:r>
              <a:rPr lang="en-US" sz="3400" b="1" dirty="0" err="1" smtClean="0">
                <a:solidFill>
                  <a:srgbClr val="FF0000"/>
                </a:solidFill>
                <a:latin typeface="Times New Roman" pitchFamily="18" charset="0"/>
                <a:cs typeface="Times New Roman" pitchFamily="18" charset="0"/>
              </a:rPr>
              <a:t>bị</a:t>
            </a:r>
            <a:r>
              <a:rPr lang="en-US" sz="3400" b="1" dirty="0" smtClean="0">
                <a:solidFill>
                  <a:srgbClr val="FF0000"/>
                </a:solidFill>
                <a:latin typeface="Times New Roman" pitchFamily="18" charset="0"/>
                <a:cs typeface="Times New Roman" pitchFamily="18" charset="0"/>
              </a:rPr>
              <a:t> </a:t>
            </a:r>
            <a:r>
              <a:rPr lang="en-US" sz="3400" b="1" dirty="0" err="1" smtClean="0">
                <a:solidFill>
                  <a:srgbClr val="FF0000"/>
                </a:solidFill>
                <a:latin typeface="Times New Roman" pitchFamily="18" charset="0"/>
                <a:cs typeface="Times New Roman" pitchFamily="18" charset="0"/>
              </a:rPr>
              <a:t>nội</a:t>
            </a:r>
            <a:r>
              <a:rPr lang="en-US" sz="3400" b="1" dirty="0" smtClean="0">
                <a:solidFill>
                  <a:srgbClr val="FF0000"/>
                </a:solidFill>
                <a:latin typeface="Times New Roman" pitchFamily="18" charset="0"/>
                <a:cs typeface="Times New Roman" pitchFamily="18" charset="0"/>
              </a:rPr>
              <a:t> dung </a:t>
            </a:r>
            <a:r>
              <a:rPr lang="en-US" sz="3400" b="1" dirty="0" err="1" smtClean="0">
                <a:solidFill>
                  <a:srgbClr val="FF0000"/>
                </a:solidFill>
                <a:latin typeface="Times New Roman" pitchFamily="18" charset="0"/>
                <a:cs typeface="Times New Roman" pitchFamily="18" charset="0"/>
              </a:rPr>
              <a:t>phần</a:t>
            </a:r>
            <a:r>
              <a:rPr lang="en-US" sz="3400" b="1" dirty="0" smtClean="0">
                <a:solidFill>
                  <a:srgbClr val="FF0000"/>
                </a:solidFill>
                <a:latin typeface="Times New Roman" pitchFamily="18" charset="0"/>
                <a:cs typeface="Times New Roman" pitchFamily="18" charset="0"/>
              </a:rPr>
              <a:t> III- </a:t>
            </a:r>
            <a:r>
              <a:rPr lang="en-US" sz="3400" b="1" dirty="0" err="1" smtClean="0">
                <a:solidFill>
                  <a:srgbClr val="FF0000"/>
                </a:solidFill>
                <a:latin typeface="Times New Roman" pitchFamily="18" charset="0"/>
                <a:cs typeface="Times New Roman" pitchFamily="18" charset="0"/>
              </a:rPr>
              <a:t>Một</a:t>
            </a:r>
            <a:r>
              <a:rPr lang="en-US" sz="3400" b="1" dirty="0" smtClean="0">
                <a:solidFill>
                  <a:srgbClr val="FF0000"/>
                </a:solidFill>
                <a:latin typeface="Times New Roman" pitchFamily="18" charset="0"/>
                <a:cs typeface="Times New Roman" pitchFamily="18" charset="0"/>
              </a:rPr>
              <a:t> </a:t>
            </a:r>
            <a:r>
              <a:rPr lang="en-US" sz="3400" b="1" dirty="0" err="1" smtClean="0">
                <a:solidFill>
                  <a:srgbClr val="FF0000"/>
                </a:solidFill>
                <a:latin typeface="Times New Roman" pitchFamily="18" charset="0"/>
                <a:cs typeface="Times New Roman" pitchFamily="18" charset="0"/>
              </a:rPr>
              <a:t>số</a:t>
            </a:r>
            <a:r>
              <a:rPr lang="en-US" sz="3400" b="1" dirty="0" smtClean="0">
                <a:solidFill>
                  <a:srgbClr val="FF0000"/>
                </a:solidFill>
                <a:latin typeface="Times New Roman" pitchFamily="18" charset="0"/>
                <a:cs typeface="Times New Roman" pitchFamily="18" charset="0"/>
              </a:rPr>
              <a:t> </a:t>
            </a:r>
            <a:r>
              <a:rPr lang="en-US" sz="3400" b="1" dirty="0" err="1" smtClean="0">
                <a:solidFill>
                  <a:srgbClr val="FF0000"/>
                </a:solidFill>
                <a:latin typeface="Times New Roman" pitchFamily="18" charset="0"/>
                <a:cs typeface="Times New Roman" pitchFamily="18" charset="0"/>
              </a:rPr>
              <a:t>bệnh</a:t>
            </a:r>
            <a:r>
              <a:rPr lang="en-US" sz="3400" b="1" dirty="0" smtClean="0">
                <a:solidFill>
                  <a:srgbClr val="FF0000"/>
                </a:solidFill>
                <a:latin typeface="Times New Roman" pitchFamily="18" charset="0"/>
                <a:cs typeface="Times New Roman" pitchFamily="18" charset="0"/>
              </a:rPr>
              <a:t> </a:t>
            </a:r>
            <a:r>
              <a:rPr lang="en-US" sz="3400" b="1" dirty="0" err="1" smtClean="0">
                <a:solidFill>
                  <a:srgbClr val="FF0000"/>
                </a:solidFill>
                <a:latin typeface="Times New Roman" pitchFamily="18" charset="0"/>
                <a:cs typeface="Times New Roman" pitchFamily="18" charset="0"/>
              </a:rPr>
              <a:t>về</a:t>
            </a:r>
            <a:r>
              <a:rPr lang="en-US" sz="3400" b="1" dirty="0" smtClean="0">
                <a:solidFill>
                  <a:srgbClr val="FF0000"/>
                </a:solidFill>
                <a:latin typeface="Times New Roman" pitchFamily="18" charset="0"/>
                <a:cs typeface="Times New Roman" pitchFamily="18" charset="0"/>
              </a:rPr>
              <a:t> </a:t>
            </a:r>
            <a:r>
              <a:rPr lang="en-US" sz="3400" b="1" dirty="0" err="1" smtClean="0">
                <a:solidFill>
                  <a:srgbClr val="FF0000"/>
                </a:solidFill>
                <a:latin typeface="Times New Roman" pitchFamily="18" charset="0"/>
                <a:cs typeface="Times New Roman" pitchFamily="18" charset="0"/>
              </a:rPr>
              <a:t>đường</a:t>
            </a:r>
            <a:r>
              <a:rPr lang="en-US" sz="3400" b="1" dirty="0" smtClean="0">
                <a:solidFill>
                  <a:srgbClr val="FF0000"/>
                </a:solidFill>
                <a:latin typeface="Times New Roman" pitchFamily="18" charset="0"/>
                <a:cs typeface="Times New Roman" pitchFamily="18" charset="0"/>
              </a:rPr>
              <a:t> </a:t>
            </a:r>
            <a:r>
              <a:rPr lang="en-US" sz="3400" b="1" dirty="0" err="1" smtClean="0">
                <a:solidFill>
                  <a:srgbClr val="FF0000"/>
                </a:solidFill>
                <a:latin typeface="Times New Roman" pitchFamily="18" charset="0"/>
                <a:cs typeface="Times New Roman" pitchFamily="18" charset="0"/>
              </a:rPr>
              <a:t>tiêu</a:t>
            </a:r>
            <a:r>
              <a:rPr lang="en-US" sz="3400" b="1" dirty="0" smtClean="0">
                <a:solidFill>
                  <a:srgbClr val="FF0000"/>
                </a:solidFill>
                <a:latin typeface="Times New Roman" pitchFamily="18" charset="0"/>
                <a:cs typeface="Times New Roman" pitchFamily="18" charset="0"/>
              </a:rPr>
              <a:t> </a:t>
            </a:r>
            <a:r>
              <a:rPr lang="en-US" sz="3400" b="1" dirty="0" err="1" smtClean="0">
                <a:solidFill>
                  <a:srgbClr val="FF0000"/>
                </a:solidFill>
                <a:latin typeface="Times New Roman" pitchFamily="18" charset="0"/>
                <a:cs typeface="Times New Roman" pitchFamily="18" charset="0"/>
              </a:rPr>
              <a:t>hóa</a:t>
            </a:r>
            <a:r>
              <a:rPr lang="en-US" sz="3400" b="1" dirty="0" smtClean="0">
                <a:solidFill>
                  <a:srgbClr val="FF0000"/>
                </a:solidFill>
                <a:latin typeface="Times New Roman" pitchFamily="18" charset="0"/>
                <a:cs typeface="Times New Roman" pitchFamily="18" charset="0"/>
              </a:rPr>
              <a:t>.</a:t>
            </a:r>
          </a:p>
          <a:p>
            <a:pPr algn="just"/>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Tìm</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hiểu</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một</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số</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bệnh</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liên</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quan</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đến</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đường</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tiêu</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hóa</a:t>
            </a:r>
            <a:r>
              <a:rPr lang="en-US" sz="3400" dirty="0" smtClean="0">
                <a:solidFill>
                  <a:schemeClr val="tx1"/>
                </a:solidFill>
                <a:latin typeface="Times New Roman" pitchFamily="18" charset="0"/>
                <a:cs typeface="Times New Roman" pitchFamily="18" charset="0"/>
              </a:rPr>
              <a:t> ở </a:t>
            </a:r>
            <a:r>
              <a:rPr lang="en-US" sz="3400" dirty="0" err="1" smtClean="0">
                <a:solidFill>
                  <a:schemeClr val="tx1"/>
                </a:solidFill>
                <a:latin typeface="Times New Roman" pitchFamily="18" charset="0"/>
                <a:cs typeface="Times New Roman" pitchFamily="18" charset="0"/>
              </a:rPr>
              <a:t>người</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Thuyết</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trình</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theo</a:t>
            </a:r>
            <a:r>
              <a:rPr lang="en-US" sz="3400" dirty="0" smtClean="0">
                <a:solidFill>
                  <a:schemeClr val="tx1"/>
                </a:solidFill>
                <a:latin typeface="Times New Roman" pitchFamily="18" charset="0"/>
                <a:cs typeface="Times New Roman" pitchFamily="18" charset="0"/>
              </a:rPr>
              <a:t> </a:t>
            </a:r>
            <a:r>
              <a:rPr lang="en-US" sz="3400" dirty="0" err="1" smtClean="0">
                <a:solidFill>
                  <a:schemeClr val="tx1"/>
                </a:solidFill>
                <a:latin typeface="Times New Roman" pitchFamily="18" charset="0"/>
                <a:cs typeface="Times New Roman" pitchFamily="18" charset="0"/>
              </a:rPr>
              <a:t>nhóm</a:t>
            </a:r>
            <a:r>
              <a:rPr lang="en-US" sz="3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9476826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 y="25063"/>
            <a:ext cx="12191999" cy="6832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D:\Users\Admin\Downloads\mau.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7314" y="821654"/>
            <a:ext cx="2704782" cy="245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2741" y="3441531"/>
            <a:ext cx="11806517" cy="1558977"/>
          </a:xfrm>
          <a:prstGeom prst="rect">
            <a:avLst/>
          </a:prstGeom>
          <a:noFill/>
        </p:spPr>
        <p:txBody>
          <a:bodyPr wrap="square" lIns="80860" tIns="40430" rIns="80860" bIns="4043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Chân</a:t>
            </a:r>
            <a:r>
              <a:rPr lang="en-US"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8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thành</a:t>
            </a:r>
            <a:r>
              <a:rPr lang="en-US"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8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r>
              <a:rPr lang="en-US"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8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ơn</a:t>
            </a:r>
            <a:r>
              <a:rPr lang="en-US"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p>
          <a:p>
            <a:pPr algn="ctr"/>
            <a:r>
              <a:rPr lang="en-US" sz="48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CÁC</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4800" b="1" cap="all" dirty="0">
                <a:ln w="9000" cmpd="sng">
                  <a:solidFill>
                    <a:schemeClr val="accent4">
                      <a:shade val="50000"/>
                      <a:satMod val="120000"/>
                    </a:schemeClr>
                  </a:solidFill>
                  <a:prstDash val="solid"/>
                </a:ln>
                <a:solidFill>
                  <a:schemeClr val="accent2">
                    <a:lumMod val="60000"/>
                    <a:lumOff val="40000"/>
                  </a:schemeClr>
                </a:solidFill>
                <a:effectLst>
                  <a:reflection blurRad="12700" stA="28000" endPos="45000" dist="1000" dir="5400000" sy="-100000" algn="bl" rotWithShape="0"/>
                </a:effectLst>
                <a:latin typeface="Times New Roman" pitchFamily="18" charset="0"/>
                <a:cs typeface="Times New Roman" pitchFamily="18" charset="0"/>
              </a:rPr>
              <a:t>THẦY</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4800" b="1" cap="all" dirty="0">
                <a:ln w="9000" cmpd="sng">
                  <a:solidFill>
                    <a:schemeClr val="accent4">
                      <a:shade val="50000"/>
                      <a:satMod val="120000"/>
                    </a:schemeClr>
                  </a:solidFill>
                  <a:prstDash val="solid"/>
                </a:ln>
                <a:solidFill>
                  <a:srgbClr val="92D050"/>
                </a:solidFill>
                <a:effectLst>
                  <a:reflection blurRad="12700" stA="28000" endPos="45000" dist="1000" dir="5400000" sy="-100000" algn="bl" rotWithShape="0"/>
                </a:effectLst>
                <a:latin typeface="Times New Roman" pitchFamily="18" charset="0"/>
                <a:cs typeface="Times New Roman" pitchFamily="18" charset="0"/>
              </a:rPr>
              <a:t>CÔ</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4800" b="1" cap="all" dirty="0">
                <a:ln w="9000" cmpd="sng">
                  <a:solidFill>
                    <a:schemeClr val="accent4">
                      <a:shade val="50000"/>
                      <a:satMod val="120000"/>
                    </a:schemeClr>
                  </a:solidFill>
                  <a:prstDash val="solid"/>
                </a:ln>
                <a:solidFill>
                  <a:srgbClr val="3366FF"/>
                </a:solidFill>
                <a:effectLst>
                  <a:reflection blurRad="12700" stA="28000" endPos="45000" dist="1000" dir="5400000" sy="-100000" algn="bl" rotWithShape="0"/>
                </a:effectLst>
                <a:latin typeface="Times New Roman" pitchFamily="18" charset="0"/>
                <a:cs typeface="Times New Roman" pitchFamily="18" charset="0"/>
              </a:rPr>
              <a:t>VỀ</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4800" b="1" cap="all" dirty="0">
                <a:ln w="9000" cmpd="sng">
                  <a:solidFill>
                    <a:schemeClr val="accent4">
                      <a:shade val="50000"/>
                      <a:satMod val="120000"/>
                    </a:schemeClr>
                  </a:solidFill>
                  <a:prstDash val="solid"/>
                </a:ln>
                <a:solidFill>
                  <a:schemeClr val="tx2">
                    <a:lumMod val="20000"/>
                    <a:lumOff val="80000"/>
                  </a:schemeClr>
                </a:solidFill>
                <a:effectLst>
                  <a:reflection blurRad="12700" stA="28000" endPos="45000" dist="1000" dir="5400000" sy="-100000" algn="bl" rotWithShape="0"/>
                </a:effectLst>
                <a:latin typeface="Times New Roman" pitchFamily="18" charset="0"/>
                <a:cs typeface="Times New Roman" pitchFamily="18" charset="0"/>
              </a:rPr>
              <a:t>DỰ</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48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GIỜ</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4800" b="1" cap="all" dirty="0">
                <a:ln w="9000" cmpd="sng">
                  <a:solidFill>
                    <a:schemeClr val="accent4">
                      <a:shade val="50000"/>
                      <a:satMod val="120000"/>
                    </a:schemeClr>
                  </a:solidFill>
                  <a:prstDash val="solid"/>
                </a:ln>
                <a:solidFill>
                  <a:schemeClr val="bg1">
                    <a:lumMod val="75000"/>
                  </a:schemeClr>
                </a:solidFill>
                <a:effectLst>
                  <a:reflection blurRad="12700" stA="28000" endPos="45000" dist="1000" dir="5400000" sy="-100000" algn="bl" rotWithShape="0"/>
                </a:effectLst>
                <a:latin typeface="Times New Roman" pitchFamily="18" charset="0"/>
                <a:cs typeface="Times New Roman" pitchFamily="18" charset="0"/>
              </a:rPr>
              <a:t>THĂM</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4800" b="1" cap="all" dirty="0">
                <a:ln w="9000" cmpd="sng">
                  <a:solidFill>
                    <a:schemeClr val="accent4">
                      <a:shade val="50000"/>
                      <a:satMod val="120000"/>
                    </a:schemeClr>
                  </a:solidFill>
                  <a:prstDash val="solid"/>
                </a:ln>
                <a:solidFill>
                  <a:schemeClr val="accent6">
                    <a:lumMod val="60000"/>
                    <a:lumOff val="40000"/>
                  </a:schemeClr>
                </a:solidFill>
                <a:effectLst>
                  <a:reflection blurRad="12700" stA="28000" endPos="45000" dist="1000" dir="5400000" sy="-100000" algn="bl" rotWithShape="0"/>
                </a:effectLst>
                <a:latin typeface="Times New Roman" pitchFamily="18" charset="0"/>
                <a:cs typeface="Times New Roman" pitchFamily="18" charset="0"/>
              </a:rPr>
              <a:t>LỚP</a:t>
            </a:r>
          </a:p>
        </p:txBody>
      </p:sp>
    </p:spTree>
    <p:extLst>
      <p:ext uri="{BB962C8B-B14F-4D97-AF65-F5344CB8AC3E}">
        <p14:creationId xmlns:p14="http://schemas.microsoft.com/office/powerpoint/2010/main" val="374278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7">
                                            <p:txEl>
                                              <p:pRg st="0" end="0"/>
                                            </p:txEl>
                                          </p:spTgt>
                                        </p:tgtEl>
                                        <p:attrNameLst>
                                          <p:attrName>style.color</p:attrName>
                                        </p:attrNameLst>
                                      </p:cBhvr>
                                      <p:by>
                                        <p:hsl h="-7200000" s="0" l="0"/>
                                      </p:by>
                                    </p:animClr>
                                    <p:animClr clrSpc="hsl" dir="cw">
                                      <p:cBhvr>
                                        <p:cTn id="7" dur="500" fill="hold"/>
                                        <p:tgtEl>
                                          <p:spTgt spid="7">
                                            <p:txEl>
                                              <p:pRg st="0" end="0"/>
                                            </p:txEl>
                                          </p:spTgt>
                                        </p:tgtEl>
                                        <p:attrNameLst>
                                          <p:attrName>fillcolor</p:attrName>
                                        </p:attrNameLst>
                                      </p:cBhvr>
                                      <p:by>
                                        <p:hsl h="-7200000" s="0" l="0"/>
                                      </p:by>
                                    </p:animClr>
                                    <p:animClr clrSpc="hsl" dir="cw">
                                      <p:cBhvr>
                                        <p:cTn id="8" dur="500" fill="hold"/>
                                        <p:tgtEl>
                                          <p:spTgt spid="7">
                                            <p:txEl>
                                              <p:pRg st="0" end="0"/>
                                            </p:txEl>
                                          </p:spTgt>
                                        </p:tgtEl>
                                        <p:attrNameLst>
                                          <p:attrName>stroke.color</p:attrName>
                                        </p:attrNameLst>
                                      </p:cBhvr>
                                      <p:by>
                                        <p:hsl h="-7200000" s="0" l="0"/>
                                      </p:by>
                                    </p:animClr>
                                    <p:set>
                                      <p:cBhvr>
                                        <p:cTn id="9" dur="500" fill="hold"/>
                                        <p:tgtEl>
                                          <p:spTgt spid="7">
                                            <p:txEl>
                                              <p:pRg st="0" end="0"/>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par>
                                <p:cTn id="10" presetID="22" presetClass="emph" presetSubtype="0" fill="hold" nodeType="withEffect">
                                  <p:stCondLst>
                                    <p:cond delay="0"/>
                                  </p:stCondLst>
                                  <p:childTnLst>
                                    <p:animClr clrSpc="hsl" dir="cw">
                                      <p:cBhvr override="childStyle">
                                        <p:cTn id="11" dur="500" fill="hold"/>
                                        <p:tgtEl>
                                          <p:spTgt spid="7">
                                            <p:txEl>
                                              <p:pRg st="1" end="1"/>
                                            </p:txEl>
                                          </p:spTgt>
                                        </p:tgtEl>
                                        <p:attrNameLst>
                                          <p:attrName>style.color</p:attrName>
                                        </p:attrNameLst>
                                      </p:cBhvr>
                                      <p:by>
                                        <p:hsl h="-7200000" s="0" l="0"/>
                                      </p:by>
                                    </p:animClr>
                                    <p:animClr clrSpc="hsl" dir="cw">
                                      <p:cBhvr>
                                        <p:cTn id="12" dur="500" fill="hold"/>
                                        <p:tgtEl>
                                          <p:spTgt spid="7">
                                            <p:txEl>
                                              <p:pRg st="1" end="1"/>
                                            </p:txEl>
                                          </p:spTgt>
                                        </p:tgtEl>
                                        <p:attrNameLst>
                                          <p:attrName>fillcolor</p:attrName>
                                        </p:attrNameLst>
                                      </p:cBhvr>
                                      <p:by>
                                        <p:hsl h="-7200000" s="0" l="0"/>
                                      </p:by>
                                    </p:animClr>
                                    <p:animClr clrSpc="hsl" dir="cw">
                                      <p:cBhvr>
                                        <p:cTn id="13" dur="500" fill="hold"/>
                                        <p:tgtEl>
                                          <p:spTgt spid="7">
                                            <p:txEl>
                                              <p:pRg st="1" end="1"/>
                                            </p:txEl>
                                          </p:spTgt>
                                        </p:tgtEl>
                                        <p:attrNameLst>
                                          <p:attrName>stroke.color</p:attrName>
                                        </p:attrNameLst>
                                      </p:cBhvr>
                                      <p:by>
                                        <p:hsl h="-7200000" s="0" l="0"/>
                                      </p:by>
                                    </p:animClr>
                                    <p:set>
                                      <p:cBhvr>
                                        <p:cTn id="14" dur="500" fill="hold"/>
                                        <p:tgtEl>
                                          <p:spTgt spid="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776" y="0"/>
            <a:ext cx="12422776" cy="584775"/>
          </a:xfrm>
          <a:prstGeom prst="rect">
            <a:avLst/>
          </a:prstGeom>
        </p:spPr>
        <p:txBody>
          <a:bodyPr wrap="square">
            <a:spAutoFit/>
          </a:bodyPr>
          <a:lstStyle/>
          <a:p>
            <a:pPr marL="342265" marR="0" lvl="0" indent="0" algn="ctr" defTabSz="914400" rtl="0" eaLnBrk="1" fontAlgn="auto" latinLnBrk="0" hangingPunct="1">
              <a:lnSpc>
                <a:spcPct val="100000"/>
              </a:lnSpc>
              <a:spcBef>
                <a:spcPts val="39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32: DINH DƯỠNG VÀ TIÊU HOÁ Ở NGƯỜI</a:t>
            </a:r>
          </a:p>
        </p:txBody>
      </p:sp>
      <p:graphicFrame>
        <p:nvGraphicFramePr>
          <p:cNvPr id="4" name="Table 3">
            <a:extLst>
              <a:ext uri="{FF2B5EF4-FFF2-40B4-BE49-F238E27FC236}">
                <a16:creationId xmlns:a16="http://schemas.microsoft.com/office/drawing/2014/main" id="{7D3884DC-185F-268A-C540-03A4A8A34A93}"/>
              </a:ext>
            </a:extLst>
          </p:cNvPr>
          <p:cNvGraphicFramePr>
            <a:graphicFrameLocks noGrp="1"/>
          </p:cNvGraphicFramePr>
          <p:nvPr>
            <p:extLst>
              <p:ext uri="{D42A27DB-BD31-4B8C-83A1-F6EECF244321}">
                <p14:modId xmlns:p14="http://schemas.microsoft.com/office/powerpoint/2010/main" val="4060250396"/>
              </p:ext>
            </p:extLst>
          </p:nvPr>
        </p:nvGraphicFramePr>
        <p:xfrm>
          <a:off x="148046" y="1168798"/>
          <a:ext cx="12043954" cy="5227363"/>
        </p:xfrm>
        <a:graphic>
          <a:graphicData uri="http://schemas.openxmlformats.org/drawingml/2006/table">
            <a:tbl>
              <a:tblPr firstRow="1" firstCol="1" bandRow="1"/>
              <a:tblGrid>
                <a:gridCol w="1844182">
                  <a:extLst>
                    <a:ext uri="{9D8B030D-6E8A-4147-A177-3AD203B41FA5}">
                      <a16:colId xmlns:a16="http://schemas.microsoft.com/office/drawing/2014/main" val="1580474293"/>
                    </a:ext>
                  </a:extLst>
                </a:gridCol>
                <a:gridCol w="3925257">
                  <a:extLst>
                    <a:ext uri="{9D8B030D-6E8A-4147-A177-3AD203B41FA5}">
                      <a16:colId xmlns:a16="http://schemas.microsoft.com/office/drawing/2014/main" val="3035597227"/>
                    </a:ext>
                  </a:extLst>
                </a:gridCol>
                <a:gridCol w="6274515">
                  <a:extLst>
                    <a:ext uri="{9D8B030D-6E8A-4147-A177-3AD203B41FA5}">
                      <a16:colId xmlns:a16="http://schemas.microsoft.com/office/drawing/2014/main" val="3255535208"/>
                    </a:ext>
                  </a:extLst>
                </a:gridCol>
              </a:tblGrid>
              <a:tr h="555579">
                <a:tc>
                  <a:txBody>
                    <a:bodyPr/>
                    <a:lstStyle/>
                    <a:p>
                      <a:pPr marL="0" marR="0" algn="ctr">
                        <a:lnSpc>
                          <a:spcPct val="120000"/>
                        </a:lnSpc>
                        <a:spcBef>
                          <a:spcPts val="0"/>
                        </a:spcBef>
                        <a:spcAft>
                          <a:spcPts val="0"/>
                        </a:spcAft>
                      </a:pPr>
                      <a:r>
                        <a:rPr lang="nl-NL"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 răng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Viêm loét dạ dày-tá tràng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2975290"/>
                  </a:ext>
                </a:extLst>
              </a:tr>
              <a:tr h="848006">
                <a:tc>
                  <a:txBody>
                    <a:bodyPr/>
                    <a:lstStyle/>
                    <a:p>
                      <a:pPr marL="0" marR="0" algn="ctr">
                        <a:lnSpc>
                          <a:spcPct val="120000"/>
                        </a:lnSpc>
                        <a:spcBef>
                          <a:spcPts val="0"/>
                        </a:spcBef>
                        <a:spcAft>
                          <a:spcPts val="0"/>
                        </a:spcAft>
                      </a:pPr>
                      <a:r>
                        <a:rPr lang="nl-NL"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Khái niệm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tabLst>
                          <a:tab pos="685800" algn="l"/>
                        </a:tabLst>
                      </a:pPr>
                      <a:r>
                        <a:rPr lang="nl-NL"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5629649"/>
                  </a:ext>
                </a:extLst>
              </a:tr>
              <a:tr h="1228908">
                <a:tc>
                  <a:txBody>
                    <a:bodyPr/>
                    <a:lstStyle/>
                    <a:p>
                      <a:pPr marL="0" marR="0" algn="ctr">
                        <a:lnSpc>
                          <a:spcPct val="120000"/>
                        </a:lnSpc>
                        <a:spcBef>
                          <a:spcPts val="0"/>
                        </a:spcBef>
                        <a:spcAft>
                          <a:spcPts val="0"/>
                        </a:spcAft>
                      </a:pPr>
                      <a:r>
                        <a:rPr lang="nl-NL"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nl-NL" sz="2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nl-NL" sz="24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nhân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4774257"/>
                  </a:ext>
                </a:extLst>
              </a:tr>
              <a:tr h="1240972">
                <a:tc>
                  <a:txBody>
                    <a:bodyPr/>
                    <a:lstStyle/>
                    <a:p>
                      <a:pPr marL="0" marR="0" algn="ctr">
                        <a:lnSpc>
                          <a:spcPct val="120000"/>
                        </a:lnSpc>
                        <a:spcBef>
                          <a:spcPts val="0"/>
                        </a:spcBef>
                        <a:spcAft>
                          <a:spcPts val="0"/>
                        </a:spcAft>
                      </a:pPr>
                      <a:r>
                        <a:rPr lang="nl-NL"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nl-NL" sz="2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a:t>
                      </a:r>
                      <a:r>
                        <a:rPr lang="nl-NL"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813458"/>
                  </a:ext>
                </a:extLst>
              </a:tr>
              <a:tr h="1353898">
                <a:tc>
                  <a:txBody>
                    <a:bodyPr/>
                    <a:lstStyle/>
                    <a:p>
                      <a:pPr marL="0" marR="0" algn="ctr">
                        <a:lnSpc>
                          <a:spcPct val="120000"/>
                        </a:lnSpc>
                        <a:spcBef>
                          <a:spcPts val="0"/>
                        </a:spcBef>
                        <a:spcAft>
                          <a:spcPts val="0"/>
                        </a:spcAft>
                      </a:pPr>
                      <a:r>
                        <a:rPr lang="nl-NL"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Phòng tránh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1808399"/>
                  </a:ext>
                </a:extLst>
              </a:tr>
            </a:tbl>
          </a:graphicData>
        </a:graphic>
      </p:graphicFrame>
      <p:sp>
        <p:nvSpPr>
          <p:cNvPr id="3" name="Title 1">
            <a:extLst>
              <a:ext uri="{FF2B5EF4-FFF2-40B4-BE49-F238E27FC236}">
                <a16:creationId xmlns:a16="http://schemas.microsoft.com/office/drawing/2014/main" id="{F0EE68BA-01DA-4F9C-DA56-BA548D690F76}"/>
              </a:ext>
            </a:extLst>
          </p:cNvPr>
          <p:cNvSpPr txBox="1">
            <a:spLocks/>
          </p:cNvSpPr>
          <p:nvPr/>
        </p:nvSpPr>
        <p:spPr>
          <a:xfrm>
            <a:off x="172781" y="493559"/>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III.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Một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số</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bệnh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về</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đường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tiêu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hoá</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endParaRPr>
          </a:p>
        </p:txBody>
      </p:sp>
      <p:sp>
        <p:nvSpPr>
          <p:cNvPr id="5" name="Title 1">
            <a:extLst>
              <a:ext uri="{FF2B5EF4-FFF2-40B4-BE49-F238E27FC236}">
                <a16:creationId xmlns:a16="http://schemas.microsoft.com/office/drawing/2014/main" id="{64916BB0-80CE-492E-E537-EF72879AD8F8}"/>
              </a:ext>
            </a:extLst>
          </p:cNvPr>
          <p:cNvSpPr txBox="1">
            <a:spLocks/>
          </p:cNvSpPr>
          <p:nvPr/>
        </p:nvSpPr>
        <p:spPr>
          <a:xfrm>
            <a:off x="172781" y="1077582"/>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9" name="TextBox 8">
            <a:extLst>
              <a:ext uri="{FF2B5EF4-FFF2-40B4-BE49-F238E27FC236}">
                <a16:creationId xmlns:a16="http://schemas.microsoft.com/office/drawing/2014/main" id="{0EA4BC49-E2F6-7977-F250-BC099B57BEFD}"/>
              </a:ext>
            </a:extLst>
          </p:cNvPr>
          <p:cNvSpPr txBox="1"/>
          <p:nvPr/>
        </p:nvSpPr>
        <p:spPr>
          <a:xfrm>
            <a:off x="2016336" y="1799688"/>
            <a:ext cx="4153687" cy="707886"/>
          </a:xfrm>
          <a:prstGeom prst="rect">
            <a:avLst/>
          </a:prstGeom>
          <a:noFill/>
        </p:spPr>
        <p:txBody>
          <a:bodyPr wrap="square" rtlCol="0">
            <a:spAutoFit/>
          </a:bodyPr>
          <a:lstStyle/>
          <a:p>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Tình trạng tổn thương phần mô cứng của </a:t>
            </a:r>
            <a:r>
              <a:rPr lang="nl-NL"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răng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86F617B-1458-C1D8-3719-5D5D9EE23282}"/>
              </a:ext>
            </a:extLst>
          </p:cNvPr>
          <p:cNvSpPr txBox="1"/>
          <p:nvPr/>
        </p:nvSpPr>
        <p:spPr>
          <a:xfrm>
            <a:off x="2084110" y="2668720"/>
            <a:ext cx="3944679" cy="769441"/>
          </a:xfrm>
          <a:prstGeom prst="rect">
            <a:avLst/>
          </a:prstGeom>
          <a:noFill/>
        </p:spPr>
        <p:txBody>
          <a:bodyPr wrap="square" rtlCol="0">
            <a:spAutoFit/>
          </a:bodyPr>
          <a:lstStyle/>
          <a:p>
            <a:pPr marL="0" marR="0" algn="just">
              <a:lnSpc>
                <a:spcPct val="120000"/>
              </a:lnSpc>
              <a:spcBef>
                <a:spcPts val="0"/>
              </a:spcBef>
              <a:spcAft>
                <a:spcPts val="0"/>
              </a:spcAft>
            </a:pP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Do vi khuẩn gây ra.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sp>
        <p:nvSpPr>
          <p:cNvPr id="11" name="TextBox 10">
            <a:extLst>
              <a:ext uri="{FF2B5EF4-FFF2-40B4-BE49-F238E27FC236}">
                <a16:creationId xmlns:a16="http://schemas.microsoft.com/office/drawing/2014/main" id="{6ABB7140-A0D4-ADFE-AA12-36938136CC32}"/>
              </a:ext>
            </a:extLst>
          </p:cNvPr>
          <p:cNvSpPr txBox="1"/>
          <p:nvPr/>
        </p:nvSpPr>
        <p:spPr>
          <a:xfrm>
            <a:off x="5980612" y="1759146"/>
            <a:ext cx="6211388" cy="8309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Bệnh </a:t>
            </a:r>
            <a:r>
              <a:rPr kumimoji="0" lang="nl-NL"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do tổn thương viêm và loét lớp niêm mạc dạ dày  hoặc tá tràng</a:t>
            </a:r>
            <a:r>
              <a:rPr kumimoji="0" lang="nl-NL"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29B915A-2F6E-531B-3801-54E385CE55D8}"/>
              </a:ext>
            </a:extLst>
          </p:cNvPr>
          <p:cNvSpPr txBox="1"/>
          <p:nvPr/>
        </p:nvSpPr>
        <p:spPr>
          <a:xfrm>
            <a:off x="5980612" y="5082709"/>
            <a:ext cx="6195320" cy="1138773"/>
          </a:xfrm>
          <a:prstGeom prst="rect">
            <a:avLst/>
          </a:prstGeom>
          <a:noFill/>
        </p:spPr>
        <p:txBody>
          <a:bodyPr wrap="square" rtlCol="0">
            <a:spAutoFit/>
          </a:bodyPr>
          <a:lstStyle/>
          <a:p>
            <a:pPr marL="0" marR="0">
              <a:lnSpc>
                <a:spcPct val="120000"/>
              </a:lnSpc>
              <a:spcBef>
                <a:spcPts val="0"/>
              </a:spcBef>
              <a:spcAft>
                <a:spcPts val="0"/>
              </a:spcAft>
            </a:pP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Cần duy trì chế độ ăn uống hợp lí, nghỉ ngơi và sinh hoạt điều độ, giữ tinh thần thoải mái để phòng chống bệnh.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p>
        </p:txBody>
      </p:sp>
      <p:sp>
        <p:nvSpPr>
          <p:cNvPr id="13" name="TextBox 12">
            <a:extLst>
              <a:ext uri="{FF2B5EF4-FFF2-40B4-BE49-F238E27FC236}">
                <a16:creationId xmlns:a16="http://schemas.microsoft.com/office/drawing/2014/main" id="{B5EC7340-F8BD-3829-6439-D9DFFC4A9FD6}"/>
              </a:ext>
            </a:extLst>
          </p:cNvPr>
          <p:cNvSpPr txBox="1"/>
          <p:nvPr/>
        </p:nvSpPr>
        <p:spPr>
          <a:xfrm>
            <a:off x="2007253" y="3771451"/>
            <a:ext cx="3944679" cy="1168077"/>
          </a:xfrm>
          <a:prstGeom prst="rect">
            <a:avLst/>
          </a:prstGeom>
          <a:noFill/>
        </p:spPr>
        <p:txBody>
          <a:bodyPr wrap="square" rtlCol="0">
            <a:spAutoFit/>
          </a:bodyPr>
          <a:lstStyle/>
          <a:p>
            <a:pPr marL="0" marR="0" algn="just">
              <a:lnSpc>
                <a:spcPct val="120000"/>
              </a:lnSpc>
              <a:spcBef>
                <a:spcPts val="0"/>
              </a:spcBef>
              <a:spcAft>
                <a:spcPts val="0"/>
              </a:spcAft>
            </a:pP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Hình thành các lỗ nhỏ trên răng, gây đau và khó chịu khi lỗ sâu ở răng lan rộng</a:t>
            </a:r>
            <a:r>
              <a:rPr lang="nl-NL"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4FEE14C-1B6C-8C87-5127-DA3AD2647882}"/>
              </a:ext>
            </a:extLst>
          </p:cNvPr>
          <p:cNvSpPr txBox="1"/>
          <p:nvPr/>
        </p:nvSpPr>
        <p:spPr>
          <a:xfrm>
            <a:off x="5964545" y="3782479"/>
            <a:ext cx="6211387" cy="1168077"/>
          </a:xfrm>
          <a:prstGeom prst="rect">
            <a:avLst/>
          </a:prstGeom>
          <a:noFill/>
        </p:spPr>
        <p:txBody>
          <a:bodyPr wrap="square" rtlCol="0">
            <a:spAutoFit/>
          </a:bodyPr>
          <a:lstStyle/>
          <a:p>
            <a:pPr marL="0" marR="0" algn="just">
              <a:lnSpc>
                <a:spcPct val="120000"/>
              </a:lnSpc>
              <a:spcBef>
                <a:spcPts val="0"/>
              </a:spcBef>
              <a:spcAft>
                <a:spcPts val="0"/>
              </a:spcAft>
            </a:pP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Triệu chứng đau vùng bụng trên rốn, đẩy bụng, khó tiêu, buồn nôn, mất ngủ, ngủ không ngon giấc, ợ hơi, ợ chua, rối loạn tiêu hoá</a:t>
            </a:r>
            <a:r>
              <a:rPr lang="nl-NL"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21EE894-46A2-4826-353D-B2B23BCEFDDB}"/>
              </a:ext>
            </a:extLst>
          </p:cNvPr>
          <p:cNvSpPr txBox="1"/>
          <p:nvPr/>
        </p:nvSpPr>
        <p:spPr>
          <a:xfrm>
            <a:off x="2035933" y="5078292"/>
            <a:ext cx="3944679" cy="116807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 vệ sinh răng miệng đúng cách </a:t>
            </a:r>
            <a:r>
              <a:rPr kumimoji="0" lang="nl-NL"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nl-NL" sz="20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l-NL"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phòng </a:t>
            </a:r>
            <a:r>
              <a:rPr kumimoji="0" lang="nl-NL"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sâu răng và hạn chế sự lan rộng </a:t>
            </a:r>
            <a:r>
              <a:rPr kumimoji="0" lang="nl-NL"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 </a:t>
            </a:r>
            <a:r>
              <a:rPr kumimoji="0" lang="nl-NL"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lỗ sâu răng.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0D02615-0B64-5F5B-7099-50678A96DC63}"/>
              </a:ext>
            </a:extLst>
          </p:cNvPr>
          <p:cNvSpPr txBox="1"/>
          <p:nvPr/>
        </p:nvSpPr>
        <p:spPr>
          <a:xfrm>
            <a:off x="5947646" y="2598790"/>
            <a:ext cx="6248641" cy="1200329"/>
          </a:xfrm>
          <a:prstGeom prst="rect">
            <a:avLst/>
          </a:prstGeom>
          <a:noFill/>
        </p:spPr>
        <p:txBody>
          <a:bodyPr wrap="square" rtlCol="0">
            <a:spAutoFit/>
          </a:bodyPr>
          <a:lstStyle/>
          <a:p>
            <a:pPr marL="0" marR="0" algn="just">
              <a:lnSpc>
                <a:spcPct val="120000"/>
              </a:lnSpc>
              <a:spcBef>
                <a:spcPts val="0"/>
              </a:spcBef>
              <a:spcAft>
                <a:spcPts val="0"/>
              </a:spcAft>
            </a:pP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 Nhiễm vi khuẩn Helicobacter pylori.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 Thói quen sử dụng đồ uống có cồn, ăn uống và sinh hoạt không điều độ cũng là yếu tố tăng nguy cơ bị bệnh</a:t>
            </a:r>
            <a:r>
              <a:rPr lang="nl-NL"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615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heel(1)">
                                      <p:cBhvr>
                                        <p:cTn id="46" dur="20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783" t="25447" r="33802" b="21696"/>
          <a:stretch/>
        </p:blipFill>
        <p:spPr>
          <a:xfrm>
            <a:off x="0" y="0"/>
            <a:ext cx="12192000" cy="6858000"/>
          </a:xfrm>
          <a:prstGeom prst="rect">
            <a:avLst/>
          </a:prstGeom>
        </p:spPr>
      </p:pic>
    </p:spTree>
    <p:extLst>
      <p:ext uri="{BB962C8B-B14F-4D97-AF65-F5344CB8AC3E}">
        <p14:creationId xmlns:p14="http://schemas.microsoft.com/office/powerpoint/2010/main" val="29115414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581" t="25268" r="34104" b="19910"/>
          <a:stretch/>
        </p:blipFill>
        <p:spPr>
          <a:xfrm>
            <a:off x="0" y="0"/>
            <a:ext cx="12192000" cy="6858000"/>
          </a:xfrm>
          <a:prstGeom prst="rect">
            <a:avLst/>
          </a:prstGeom>
        </p:spPr>
      </p:pic>
      <p:sp>
        <p:nvSpPr>
          <p:cNvPr id="3" name="Rectangle 2"/>
          <p:cNvSpPr/>
          <p:nvPr/>
        </p:nvSpPr>
        <p:spPr>
          <a:xfrm>
            <a:off x="4127863" y="3174274"/>
            <a:ext cx="914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12,576</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2987041" y="6511834"/>
            <a:ext cx="1140822" cy="346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58,148</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014652" y="6511834"/>
            <a:ext cx="1140822" cy="346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76,024</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155474" y="6495505"/>
            <a:ext cx="1336766" cy="346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338,35</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446521" y="6495505"/>
            <a:ext cx="986245" cy="346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2257</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7432766" y="6503670"/>
            <a:ext cx="940526" cy="346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690,4</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8373292" y="6519999"/>
            <a:ext cx="653142" cy="321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17,3</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9002486" y="6503670"/>
            <a:ext cx="653142" cy="321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0,54</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725299" y="6538777"/>
            <a:ext cx="585649" cy="321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2,96</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0310948" y="6519999"/>
            <a:ext cx="585649" cy="321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2,56</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0896597" y="6495505"/>
            <a:ext cx="772885" cy="321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17,22</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1619411" y="6495505"/>
            <a:ext cx="585649" cy="321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anose="02020603050405020304" pitchFamily="18" charset="0"/>
                <a:cs typeface="Times New Roman" panose="02020603050405020304" pitchFamily="18" charset="0"/>
              </a:rPr>
              <a:t>170</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3"/>
          <a:srcRect l="11681" t="25447" r="33845" b="69517"/>
          <a:stretch/>
        </p:blipFill>
        <p:spPr>
          <a:xfrm>
            <a:off x="-1" y="39189"/>
            <a:ext cx="12250271" cy="632012"/>
          </a:xfrm>
          <a:prstGeom prst="rect">
            <a:avLst/>
          </a:prstGeom>
        </p:spPr>
      </p:pic>
      <p:sp>
        <p:nvSpPr>
          <p:cNvPr id="16" name="Rectangle 15"/>
          <p:cNvSpPr/>
          <p:nvPr/>
        </p:nvSpPr>
        <p:spPr>
          <a:xfrm>
            <a:off x="2987041" y="6503670"/>
            <a:ext cx="9204959" cy="35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6495505"/>
            <a:ext cx="875211" cy="369332"/>
          </a:xfrm>
          <a:prstGeom prst="rect">
            <a:avLst/>
          </a:prstGeom>
          <a:solidFill>
            <a:srgbClr val="FF0000"/>
          </a:solidFill>
        </p:spPr>
        <p:txBody>
          <a:bodyPr wrap="square" rtlCol="0">
            <a:spAutoFit/>
          </a:bodyPr>
          <a:lstStyle/>
          <a:p>
            <a:r>
              <a:rPr lang="en-US" dirty="0" smtClean="0">
                <a:latin typeface="Times New Roman" panose="02020603050405020304" pitchFamily="18" charset="0"/>
                <a:cs typeface="Times New Roman" panose="02020603050405020304" pitchFamily="18" charset="0"/>
              </a:rPr>
              <a:t>TỔNG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299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273" t="32768" r="31794" b="24554"/>
          <a:stretch/>
        </p:blipFill>
        <p:spPr>
          <a:xfrm>
            <a:off x="0" y="0"/>
            <a:ext cx="12192000" cy="6858000"/>
          </a:xfrm>
          <a:prstGeom prst="rect">
            <a:avLst/>
          </a:prstGeom>
        </p:spPr>
      </p:pic>
      <p:sp>
        <p:nvSpPr>
          <p:cNvPr id="3" name="Rectangle 2"/>
          <p:cNvSpPr/>
          <p:nvPr/>
        </p:nvSpPr>
        <p:spPr>
          <a:xfrm>
            <a:off x="5564777" y="2560320"/>
            <a:ext cx="195943" cy="404949"/>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3217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005" t="32292" r="31025" b="24791"/>
          <a:stretch/>
        </p:blipFill>
        <p:spPr>
          <a:xfrm>
            <a:off x="0" y="0"/>
            <a:ext cx="12192000" cy="6858000"/>
          </a:xfrm>
          <a:prstGeom prst="rect">
            <a:avLst/>
          </a:prstGeom>
        </p:spPr>
      </p:pic>
      <p:pic>
        <p:nvPicPr>
          <p:cNvPr id="3" name="Picture 2"/>
          <p:cNvPicPr>
            <a:picLocks noChangeAspect="1"/>
          </p:cNvPicPr>
          <p:nvPr/>
        </p:nvPicPr>
        <p:blipFill rotWithShape="1">
          <a:blip r:embed="rId3"/>
          <a:srcRect l="14490" t="62814" r="35954" b="20542"/>
          <a:stretch/>
        </p:blipFill>
        <p:spPr>
          <a:xfrm>
            <a:off x="0" y="3779520"/>
            <a:ext cx="12192000" cy="3078480"/>
          </a:xfrm>
          <a:prstGeom prst="rect">
            <a:avLst/>
          </a:prstGeom>
        </p:spPr>
      </p:pic>
    </p:spTree>
    <p:extLst>
      <p:ext uri="{BB962C8B-B14F-4D97-AF65-F5344CB8AC3E}">
        <p14:creationId xmlns:p14="http://schemas.microsoft.com/office/powerpoint/2010/main" val="38941649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5"/>
          <p:cNvSpPr txBox="1">
            <a:spLocks noGrp="1"/>
          </p:cNvSpPr>
          <p:nvPr>
            <p:ph type="ctrTitle"/>
          </p:nvPr>
        </p:nvSpPr>
        <p:spPr>
          <a:xfrm>
            <a:off x="2494833" y="1905000"/>
            <a:ext cx="7202400" cy="1930400"/>
          </a:xfrm>
          <a:prstGeom prst="rect">
            <a:avLst/>
          </a:prstGeom>
        </p:spPr>
        <p:txBody>
          <a:bodyPr spcFirstLastPara="1" wrap="square" lIns="0" tIns="0" rIns="0" bIns="0" anchor="b" anchorCtr="0">
            <a:noAutofit/>
          </a:bodyPr>
          <a:lstStyle/>
          <a:p>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Các</a:t>
            </a:r>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bước</a:t>
            </a:r>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xây</a:t>
            </a:r>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dựng</a:t>
            </a:r>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khẩu</a:t>
            </a:r>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phần</a:t>
            </a:r>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ăn</a:t>
            </a:r>
            <a:endParaRPr sz="6933"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651578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284" t="25625" r="35455" b="31535"/>
          <a:stretch/>
        </p:blipFill>
        <p:spPr>
          <a:xfrm>
            <a:off x="117566" y="0"/>
            <a:ext cx="11756569" cy="6858000"/>
          </a:xfrm>
          <a:prstGeom prst="rect">
            <a:avLst/>
          </a:prstGeom>
        </p:spPr>
      </p:pic>
      <p:sp>
        <p:nvSpPr>
          <p:cNvPr id="3" name="Rectangle 2"/>
          <p:cNvSpPr/>
          <p:nvPr/>
        </p:nvSpPr>
        <p:spPr>
          <a:xfrm>
            <a:off x="2481943" y="2103120"/>
            <a:ext cx="548640" cy="235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1827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789" t="26518" r="35917" b="45702"/>
          <a:stretch/>
        </p:blipFill>
        <p:spPr>
          <a:xfrm>
            <a:off x="248195" y="169817"/>
            <a:ext cx="11848011" cy="5055326"/>
          </a:xfrm>
          <a:prstGeom prst="rect">
            <a:avLst/>
          </a:prstGeom>
        </p:spPr>
      </p:pic>
      <p:sp>
        <p:nvSpPr>
          <p:cNvPr id="3" name="Rectangle 2"/>
          <p:cNvSpPr/>
          <p:nvPr/>
        </p:nvSpPr>
        <p:spPr>
          <a:xfrm>
            <a:off x="300447" y="927464"/>
            <a:ext cx="11403874" cy="1345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0447" y="2272937"/>
            <a:ext cx="11403874" cy="283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74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61375" y="5594852"/>
            <a:ext cx="5277394" cy="92746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cs typeface="Times New Roman" panose="02020603050405020304" pitchFamily="18" charset="0"/>
              </a:rPr>
              <a:t>DINH DƯỠNG</a:t>
            </a:r>
          </a:p>
        </p:txBody>
      </p:sp>
      <p:pic>
        <p:nvPicPr>
          <p:cNvPr id="3" name="Picture 2" descr="Graphical user interface&#10;&#10;Description automatically generated with medium confidence">
            <a:extLst>
              <a:ext uri="{FF2B5EF4-FFF2-40B4-BE49-F238E27FC236}">
                <a16:creationId xmlns:a16="http://schemas.microsoft.com/office/drawing/2014/main" id="{0A3CF3D9-E9C1-0782-FA24-37F1CA4AA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028" y="480235"/>
            <a:ext cx="5591992" cy="4791744"/>
          </a:xfrm>
          <a:prstGeom prst="rect">
            <a:avLst/>
          </a:prstGeom>
          <a:ln w="12700">
            <a:solidFill>
              <a:schemeClr val="tx1"/>
            </a:solidFill>
          </a:ln>
        </p:spPr>
      </p:pic>
      <p:pic>
        <p:nvPicPr>
          <p:cNvPr id="5" name="Picture 4" descr="A large white building with a lawn in front of it&#10;&#10;Description automatically generated with low confidence">
            <a:extLst>
              <a:ext uri="{FF2B5EF4-FFF2-40B4-BE49-F238E27FC236}">
                <a16:creationId xmlns:a16="http://schemas.microsoft.com/office/drawing/2014/main" id="{C810600B-6C06-51EE-526D-D4AFEA391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04" y="480235"/>
            <a:ext cx="5148107" cy="4791744"/>
          </a:xfrm>
          <a:prstGeom prst="rect">
            <a:avLst/>
          </a:prstGeom>
          <a:ln w="12700">
            <a:solidFill>
              <a:schemeClr val="tx1"/>
            </a:solidFill>
          </a:ln>
        </p:spPr>
      </p:pic>
    </p:spTree>
    <p:extLst>
      <p:ext uri="{BB962C8B-B14F-4D97-AF65-F5344CB8AC3E}">
        <p14:creationId xmlns:p14="http://schemas.microsoft.com/office/powerpoint/2010/main" val="158181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191" t="29197" r="34104" b="19732"/>
          <a:stretch/>
        </p:blipFill>
        <p:spPr>
          <a:xfrm>
            <a:off x="287382" y="261257"/>
            <a:ext cx="11904618" cy="6178732"/>
          </a:xfrm>
          <a:prstGeom prst="rect">
            <a:avLst/>
          </a:prstGeom>
        </p:spPr>
      </p:pic>
    </p:spTree>
    <p:extLst>
      <p:ext uri="{BB962C8B-B14F-4D97-AF65-F5344CB8AC3E}">
        <p14:creationId xmlns:p14="http://schemas.microsoft.com/office/powerpoint/2010/main" val="17648649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268" t="29375" r="31192" b="17947"/>
          <a:stretch/>
        </p:blipFill>
        <p:spPr>
          <a:xfrm>
            <a:off x="117566" y="222068"/>
            <a:ext cx="11926388" cy="6479178"/>
          </a:xfrm>
          <a:prstGeom prst="rect">
            <a:avLst/>
          </a:prstGeom>
        </p:spPr>
      </p:pic>
      <p:sp>
        <p:nvSpPr>
          <p:cNvPr id="3" name="Rectangle 2"/>
          <p:cNvSpPr/>
          <p:nvPr/>
        </p:nvSpPr>
        <p:spPr>
          <a:xfrm>
            <a:off x="2782388" y="1489165"/>
            <a:ext cx="5499463" cy="1580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39589" y="4545874"/>
            <a:ext cx="6609806" cy="1358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27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788" t="53352" r="35307" b="20447"/>
          <a:stretch/>
        </p:blipFill>
        <p:spPr>
          <a:xfrm>
            <a:off x="200298" y="627017"/>
            <a:ext cx="11991702" cy="4846319"/>
          </a:xfrm>
          <a:prstGeom prst="rect">
            <a:avLst/>
          </a:prstGeom>
        </p:spPr>
      </p:pic>
    </p:spTree>
    <p:extLst>
      <p:ext uri="{BB962C8B-B14F-4D97-AF65-F5344CB8AC3E}">
        <p14:creationId xmlns:p14="http://schemas.microsoft.com/office/powerpoint/2010/main" val="14763633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284" t="26161" r="35858" b="62794"/>
          <a:stretch/>
        </p:blipFill>
        <p:spPr>
          <a:xfrm>
            <a:off x="261256" y="156753"/>
            <a:ext cx="11456127" cy="1658984"/>
          </a:xfrm>
          <a:prstGeom prst="rect">
            <a:avLst/>
          </a:prstGeom>
        </p:spPr>
      </p:pic>
      <p:pic>
        <p:nvPicPr>
          <p:cNvPr id="3" name="Picture 2"/>
          <p:cNvPicPr>
            <a:picLocks noChangeAspect="1"/>
          </p:cNvPicPr>
          <p:nvPr/>
        </p:nvPicPr>
        <p:blipFill rotWithShape="1">
          <a:blip r:embed="rId3"/>
          <a:srcRect l="8670" t="30268" r="30790" b="22946"/>
          <a:stretch/>
        </p:blipFill>
        <p:spPr>
          <a:xfrm>
            <a:off x="548640" y="1358537"/>
            <a:ext cx="11547566" cy="5499463"/>
          </a:xfrm>
          <a:prstGeom prst="rect">
            <a:avLst/>
          </a:prstGeom>
        </p:spPr>
      </p:pic>
      <p:sp>
        <p:nvSpPr>
          <p:cNvPr id="4" name="Rectangle 3"/>
          <p:cNvSpPr/>
          <p:nvPr/>
        </p:nvSpPr>
        <p:spPr>
          <a:xfrm>
            <a:off x="8582297" y="1946366"/>
            <a:ext cx="3226526" cy="496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22422" y="2481943"/>
            <a:ext cx="4741817" cy="888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48994" y="4345578"/>
            <a:ext cx="4741817" cy="722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74822" y="2634343"/>
            <a:ext cx="4741817" cy="888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48993" y="5068389"/>
            <a:ext cx="5029202" cy="566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36078" y="5664931"/>
            <a:ext cx="4741817" cy="566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06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0" nodeType="clickEffect">
                                  <p:stCondLst>
                                    <p:cond delay="0"/>
                                  </p:stCondLst>
                                  <p:childTnLst>
                                    <p:animEffect transition="out" filter="dissolv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0" nodeType="clickEffect">
                                  <p:stCondLst>
                                    <p:cond delay="0"/>
                                  </p:stCondLst>
                                  <p:childTnLst>
                                    <p:animEffect transition="out" filter="dissolv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983" t="26519" r="34706" b="20624"/>
          <a:stretch/>
        </p:blipFill>
        <p:spPr>
          <a:xfrm>
            <a:off x="235131" y="130629"/>
            <a:ext cx="11730446" cy="6505302"/>
          </a:xfrm>
          <a:prstGeom prst="rect">
            <a:avLst/>
          </a:prstGeom>
        </p:spPr>
      </p:pic>
    </p:spTree>
    <p:extLst>
      <p:ext uri="{BB962C8B-B14F-4D97-AF65-F5344CB8AC3E}">
        <p14:creationId xmlns:p14="http://schemas.microsoft.com/office/powerpoint/2010/main" val="3925274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ột tuần có bao nhiêu ngày, giờ, phút, giây? Đổi 1 tuần chính xác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46" y="450669"/>
            <a:ext cx="5265511" cy="481366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Đại tràng hoàn PH - Thuốc điều trị bệnh đại tràng từ đông 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544" y="450669"/>
            <a:ext cx="5473336" cy="481366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3342913" y="5512525"/>
            <a:ext cx="5277394" cy="92746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TUẦN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HOÀN</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22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par>
                                <p:cTn id="8" presetID="9"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dissolve">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ộ bài tây - loại đẹp - Đồ chơi trong phòng | BiBiOn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4" y="277902"/>
            <a:ext cx="5447210" cy="538162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Hướng dẫn cách đánh tiết canh dê ngon chuẩn không cần chỉ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731" y="277902"/>
            <a:ext cx="5786846" cy="538162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3095897" y="5812971"/>
            <a:ext cx="5277394" cy="92746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solidFill>
                <a:latin typeface="Times New Roman" panose="02020603050405020304" pitchFamily="18" charset="0"/>
                <a:cs typeface="Times New Roman" panose="02020603050405020304" pitchFamily="18" charset="0"/>
              </a:rPr>
              <a:t>BÀI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TIẾT</a:t>
            </a:r>
            <a:endParaRPr lang="en-US" sz="4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089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Vertical)">
                                      <p:cBhvr>
                                        <p:cTn id="7" dur="500"/>
                                        <p:tgtEl>
                                          <p:spTgt spid="4098"/>
                                        </p:tgtEl>
                                      </p:cBhvr>
                                    </p:animEffect>
                                  </p:childTnLst>
                                </p:cTn>
                              </p:par>
                              <p:par>
                                <p:cTn id="8" presetID="16" presetClass="entr" presetSubtype="37"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barn(outVertical)">
                                      <p:cBhvr>
                                        <p:cTn id="10" dur="500"/>
                                        <p:tgtEl>
                                          <p:spTgt spid="410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75436" y="5643155"/>
            <a:ext cx="6391078" cy="9274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noProof="0" dirty="0">
                <a:solidFill>
                  <a:schemeClr val="bg1"/>
                </a:solidFill>
                <a:latin typeface="Times New Roman" panose="02020603050405020304" pitchFamily="18" charset="0"/>
                <a:cs typeface="Times New Roman" panose="02020603050405020304" pitchFamily="18" charset="0"/>
              </a:rPr>
              <a:t>VỆ SINH THỰC PHẨM</a:t>
            </a:r>
            <a:endParaRPr kumimoji="0" lang="en-US" sz="4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3" name="Picture 2" descr="A picture containing person, indoor, child, floor&#10;&#10;Description automatically generated">
            <a:extLst>
              <a:ext uri="{FF2B5EF4-FFF2-40B4-BE49-F238E27FC236}">
                <a16:creationId xmlns:a16="http://schemas.microsoft.com/office/drawing/2014/main" id="{2D27DF71-80E3-CBFD-2E04-21BDBACCA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35" y="297408"/>
            <a:ext cx="5518298" cy="5019176"/>
          </a:xfrm>
          <a:prstGeom prst="rect">
            <a:avLst/>
          </a:prstGeom>
          <a:ln w="12700">
            <a:solidFill>
              <a:schemeClr val="tx1"/>
            </a:solidFill>
          </a:ln>
        </p:spPr>
      </p:pic>
      <p:pic>
        <p:nvPicPr>
          <p:cNvPr id="5" name="Picture 4" descr="A table full of fruits and vegetables&#10;&#10;Description automatically generated with medium confidence">
            <a:extLst>
              <a:ext uri="{FF2B5EF4-FFF2-40B4-BE49-F238E27FC236}">
                <a16:creationId xmlns:a16="http://schemas.microsoft.com/office/drawing/2014/main" id="{B1116FF8-E294-F974-3DF1-922AE37D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810" y="297408"/>
            <a:ext cx="5518298" cy="5019176"/>
          </a:xfrm>
          <a:prstGeom prst="rect">
            <a:avLst/>
          </a:prstGeom>
          <a:ln w="12700">
            <a:solidFill>
              <a:schemeClr val="tx1"/>
            </a:solidFill>
          </a:ln>
        </p:spPr>
      </p:pic>
    </p:spTree>
    <p:extLst>
      <p:ext uri="{BB962C8B-B14F-4D97-AF65-F5344CB8AC3E}">
        <p14:creationId xmlns:p14="http://schemas.microsoft.com/office/powerpoint/2010/main" val="134299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4702" t="23713" r="11188" b="11075"/>
          <a:stretch/>
        </p:blipFill>
        <p:spPr bwMode="auto">
          <a:xfrm>
            <a:off x="135572" y="166006"/>
            <a:ext cx="3691255" cy="3264524"/>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3"/>
          <a:srcRect l="25487" t="24411" r="10788" b="11416"/>
          <a:stretch/>
        </p:blipFill>
        <p:spPr bwMode="auto">
          <a:xfrm>
            <a:off x="4392430" y="143464"/>
            <a:ext cx="3668395" cy="3288668"/>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4"/>
          <a:srcRect l="24506" t="23713" r="11379" b="12464"/>
          <a:stretch/>
        </p:blipFill>
        <p:spPr bwMode="auto">
          <a:xfrm>
            <a:off x="8286796" y="166006"/>
            <a:ext cx="3788294" cy="3264524"/>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5"/>
          <a:srcRect l="22884" t="21276" r="8186" b="10757"/>
          <a:stretch/>
        </p:blipFill>
        <p:spPr>
          <a:xfrm>
            <a:off x="135572" y="3603156"/>
            <a:ext cx="6100676" cy="3098269"/>
          </a:xfrm>
          <a:prstGeom prst="rect">
            <a:avLst/>
          </a:prstGeom>
        </p:spPr>
      </p:pic>
      <p:pic>
        <p:nvPicPr>
          <p:cNvPr id="6" name="Picture 5"/>
          <p:cNvPicPr/>
          <p:nvPr/>
        </p:nvPicPr>
        <p:blipFill rotWithShape="1">
          <a:blip r:embed="rId6"/>
          <a:srcRect l="1997" t="2135"/>
          <a:stretch/>
        </p:blipFill>
        <p:spPr>
          <a:xfrm>
            <a:off x="6334884" y="3519814"/>
            <a:ext cx="5643167" cy="3338186"/>
          </a:xfrm>
          <a:prstGeom prst="rect">
            <a:avLst/>
          </a:prstGeom>
        </p:spPr>
      </p:pic>
    </p:spTree>
    <p:extLst>
      <p:ext uri="{BB962C8B-B14F-4D97-AF65-F5344CB8AC3E}">
        <p14:creationId xmlns:p14="http://schemas.microsoft.com/office/powerpoint/2010/main" val="331783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75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75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750"/>
                                        <p:tgtEl>
                                          <p:spTgt spid="4"/>
                                        </p:tgtEl>
                                      </p:cBhvr>
                                    </p:animEffect>
                                  </p:childTnLst>
                                </p:cTn>
                              </p:par>
                              <p:par>
                                <p:cTn id="14" presetID="5"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750"/>
                                        <p:tgtEl>
                                          <p:spTgt spid="5"/>
                                        </p:tgtEl>
                                      </p:cBhvr>
                                    </p:animEffect>
                                  </p:childTnLst>
                                </p:cTn>
                              </p:par>
                              <p:par>
                                <p:cTn id="17" presetID="5"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2243</TotalTime>
  <Words>1416</Words>
  <Application>Microsoft Office PowerPoint</Application>
  <PresentationFormat>Widescreen</PresentationFormat>
  <Paragraphs>231</Paragraphs>
  <Slides>54</Slides>
  <Notes>3</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Calibri Light</vt:lpstr>
      <vt:lpstr>Cambria</vt:lpstr>
      <vt:lpstr>Tahoma</vt:lpstr>
      <vt:lpstr>Times New Roman</vt:lpstr>
      <vt:lpstr>Wingdings</vt:lpstr>
      <vt:lpstr>Office Theme</vt:lpstr>
      <vt:lpstr> CHÀO MỪNG CÁC THẦY CÔ GIÁO  ĐẾN THAM DỰ TIẾT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Các bước xây dựng khẩu phần ăn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DELL</dc:creator>
  <cp:lastModifiedBy>DELL</cp:lastModifiedBy>
  <cp:revision>179</cp:revision>
  <cp:lastPrinted>2024-10-07T01:41:43Z</cp:lastPrinted>
  <dcterms:created xsi:type="dcterms:W3CDTF">2024-09-29T11:59:00Z</dcterms:created>
  <dcterms:modified xsi:type="dcterms:W3CDTF">2024-10-15T02:35:03Z</dcterms:modified>
</cp:coreProperties>
</file>