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emf" ContentType="image/x-emf"/>
  <Default Extension="png" ContentType="image/png"/>
  <Default Extension="wmf" ContentType="image/x-wmf"/>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95" r:id="rId3"/>
    <p:sldId id="396" r:id="rId4"/>
    <p:sldId id="256" r:id="rId5"/>
    <p:sldId id="257" r:id="rId6"/>
    <p:sldId id="280" r:id="rId7"/>
    <p:sldId id="287" r:id="rId8"/>
    <p:sldId id="259" r:id="rId9"/>
    <p:sldId id="260" r:id="rId10"/>
    <p:sldId id="261" r:id="rId11"/>
    <p:sldId id="258" r:id="rId12"/>
    <p:sldId id="262" r:id="rId13"/>
    <p:sldId id="263" r:id="rId14"/>
    <p:sldId id="281" r:id="rId15"/>
    <p:sldId id="283" r:id="rId16"/>
    <p:sldId id="284" r:id="rId17"/>
    <p:sldId id="265" r:id="rId18"/>
    <p:sldId id="299" r:id="rId19"/>
    <p:sldId id="300" r:id="rId20"/>
    <p:sldId id="285" r:id="rId21"/>
    <p:sldId id="286" r:id="rId22"/>
    <p:sldId id="266" r:id="rId23"/>
    <p:sldId id="267" r:id="rId24"/>
    <p:sldId id="268" r:id="rId25"/>
    <p:sldId id="269" r:id="rId26"/>
    <p:sldId id="270" r:id="rId27"/>
    <p:sldId id="271" r:id="rId28"/>
    <p:sldId id="272" r:id="rId29"/>
    <p:sldId id="288" r:id="rId30"/>
    <p:sldId id="293" r:id="rId31"/>
    <p:sldId id="294" r:id="rId32"/>
    <p:sldId id="295" r:id="rId33"/>
    <p:sldId id="296" r:id="rId34"/>
    <p:sldId id="297" r:id="rId35"/>
    <p:sldId id="298" r:id="rId36"/>
    <p:sldId id="279" r:id="rId37"/>
    <p:sldId id="3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lvl1pPr>
          </a:lstStyle>
          <a:p>
            <a:pPr algn="ctr">
              <a:lnSpc>
                <a:spcPct val="115000"/>
              </a:lnSpc>
            </a:pPr>
            <a:r>
              <a:rPr lang="en-US" sz="1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br>
              <a:rPr lang="en-US" sz="1800" dirty="0">
                <a:effectLst/>
                <a:latin typeface="Arial" panose="020B0604020202020204" pitchFamily="34" charset="0"/>
                <a:ea typeface="Arial" panose="020B0604020202020204" pitchFamily="34" charset="0"/>
              </a:rPr>
            </a:br>
            <a:endParaRPr lang="en-US" sz="1800" dirty="0">
              <a:effectLst/>
              <a:latin typeface="Arial" panose="020B0604020202020204" pitchFamily="34" charset="0"/>
              <a:ea typeface="Arial" panose="020B0604020202020204" pitchFamily="34" charset="0"/>
            </a:endParaRP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8" name="TextBox 7"/>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p:cNvSpPr txBox="1"/>
          <p:nvPr userDrawn="1"/>
        </p:nvSpPr>
        <p:spPr>
          <a:xfrm>
            <a:off x="620486"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914400"/>
            <a:ext cx="10515600" cy="52625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60EDF12-E1B2-4D8E-A354-876BE21BD8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3EC14-D84A-4434-94FC-EDA97162D311}" type="slidenum">
              <a:rPr lang="en-US" smtClean="0"/>
            </a:fld>
            <a:endParaRPr lang="en-US"/>
          </a:p>
        </p:txBody>
      </p:sp>
      <p:sp>
        <p:nvSpPr>
          <p:cNvPr id="7" name="TextBox 6"/>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928913"/>
            <a:ext cx="2628900" cy="5248050"/>
          </a:xfrm>
        </p:spPr>
        <p:txBody>
          <a:bodyPr vert="eaVert"/>
          <a:lstStyle/>
          <a:p>
            <a:r>
              <a:rPr lang="en-US" dirty="0"/>
              <a:t>Click to edit Master title style</a:t>
            </a:r>
            <a:endParaRPr lang="en-US" dirty="0"/>
          </a:p>
        </p:txBody>
      </p:sp>
      <p:sp>
        <p:nvSpPr>
          <p:cNvPr id="3" name="Vertical Text Placeholder 2"/>
          <p:cNvSpPr>
            <a:spLocks noGrp="1"/>
          </p:cNvSpPr>
          <p:nvPr>
            <p:ph type="body" orient="vert" idx="1"/>
          </p:nvPr>
        </p:nvSpPr>
        <p:spPr>
          <a:xfrm>
            <a:off x="838200" y="928913"/>
            <a:ext cx="7734300" cy="5248049"/>
          </a:xfrm>
        </p:spPr>
        <p:txBody>
          <a:bodyPr vert="eaVert"/>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260EDF12-E1B2-4D8E-A354-876BE21BD8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3EC14-D84A-4434-94FC-EDA97162D311}" type="slidenum">
              <a:rPr lang="en-US" smtClean="0"/>
            </a:fld>
            <a:endParaRPr lang="en-US"/>
          </a:p>
        </p:txBody>
      </p:sp>
      <p:sp>
        <p:nvSpPr>
          <p:cNvPr id="7" name="TextBox 6"/>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B24D202-F7D0-424B-BFB3-F6D118263791}"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27340"/>
            <a:ext cx="10515600" cy="5329010"/>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260EDF12-E1B2-4D8E-A354-876BE21BD8D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3EC14-D84A-4434-94FC-EDA97162D311}" type="slidenum">
              <a:rPr lang="en-US" smtClean="0"/>
            </a:fld>
            <a:endParaRPr lang="en-US"/>
          </a:p>
        </p:txBody>
      </p:sp>
      <p:sp>
        <p:nvSpPr>
          <p:cNvPr id="7" name="TextBox 6"/>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60EDF12-E1B2-4D8E-A354-876BE21BD8D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3EC14-D84A-4434-94FC-EDA97162D311}" type="slidenum">
              <a:rPr lang="en-US" smtClean="0"/>
            </a:fld>
            <a:endParaRPr lang="en-US"/>
          </a:p>
        </p:txBody>
      </p:sp>
      <p:sp>
        <p:nvSpPr>
          <p:cNvPr id="8" name="TextBox 7"/>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60EDF12-E1B2-4D8E-A354-876BE21BD8D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3EC14-D84A-4434-94FC-EDA97162D311}" type="slidenum">
              <a:rPr lang="en-US" smtClean="0"/>
            </a:fld>
            <a:endParaRPr lang="en-US"/>
          </a:p>
        </p:txBody>
      </p:sp>
      <p:sp>
        <p:nvSpPr>
          <p:cNvPr id="10" name="TextBox 9"/>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0EDF12-E1B2-4D8E-A354-876BE21BD8D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3EC14-D84A-4434-94FC-EDA97162D311}" type="slidenum">
              <a:rPr lang="en-US" smtClean="0"/>
            </a:fld>
            <a:endParaRPr lang="en-US"/>
          </a:p>
        </p:txBody>
      </p:sp>
      <p:sp>
        <p:nvSpPr>
          <p:cNvPr id="6" name="TextBox 5"/>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EDF12-E1B2-4D8E-A354-876BE21BD8D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3EC14-D84A-4434-94FC-EDA97162D311}" type="slidenum">
              <a:rPr lang="en-US" smtClean="0"/>
            </a:fld>
            <a:endParaRPr lang="en-US"/>
          </a:p>
        </p:txBody>
      </p:sp>
      <p:sp>
        <p:nvSpPr>
          <p:cNvPr id="5" name="TextBox 4"/>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8" name="TextBox 7"/>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8" name="TextBox 7"/>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p:cNvSpPr txBox="1"/>
          <p:nvPr userDrawn="1"/>
        </p:nvSpPr>
        <p:spPr>
          <a:xfrm>
            <a:off x="620486" y="769963"/>
            <a:ext cx="10289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a:t>
            </a:r>
            <a:r>
              <a:rPr lang="vi-VN" sz="2800" b="1" dirty="0">
                <a:solidFill>
                  <a:srgbClr val="0070C0"/>
                </a:solidFill>
                <a:effectLst/>
                <a:latin typeface="Times New Roman" panose="02020603050405020304" pitchFamily="18" charset="0"/>
                <a:ea typeface="Times New Roman" panose="02020603050405020304" pitchFamily="18" charset="0"/>
              </a:rPr>
              <a:t>Tìm hiểu một số ảnh hưởng và tác dụng của áp suất không khí </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endParaRPr lang="en-US" dirty="0"/>
          </a:p>
        </p:txBody>
      </p:sp>
      <p:sp>
        <p:nvSpPr>
          <p:cNvPr id="8" name="TextBox 7"/>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p:cNvSpPr txBox="1"/>
          <p:nvPr userDrawn="1"/>
        </p:nvSpPr>
        <p:spPr>
          <a:xfrm>
            <a:off x="620486" y="769963"/>
            <a:ext cx="2141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Luyện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EDF12-E1B2-4D8E-A354-876BE21BD8D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3EC14-D84A-4434-94FC-EDA97162D31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GIF"/><Relationship Id="rId8" Type="http://schemas.openxmlformats.org/officeDocument/2006/relationships/image" Target="../media/image6.GIF"/><Relationship Id="rId7" Type="http://schemas.openxmlformats.org/officeDocument/2006/relationships/image" Target="../media/image5.emf"/><Relationship Id="rId6" Type="http://schemas.openxmlformats.org/officeDocument/2006/relationships/image" Target="../media/image4.GIF"/><Relationship Id="rId5" Type="http://schemas.openxmlformats.org/officeDocument/2006/relationships/image" Target="../media/image3.wmf"/><Relationship Id="rId4" Type="http://schemas.openxmlformats.org/officeDocument/2006/relationships/oleObject" Target="../embeddings/oleObject1.bin"/><Relationship Id="rId3" Type="http://schemas.openxmlformats.org/officeDocument/2006/relationships/hyperlink" Target="BIEN_NHO.MID" TargetMode="External"/><Relationship Id="rId2" Type="http://schemas.openxmlformats.org/officeDocument/2006/relationships/image" Target="../media/image2.jpeg"/><Relationship Id="rId14" Type="http://schemas.openxmlformats.org/officeDocument/2006/relationships/vmlDrawing" Target="../drawings/vmlDrawing1.vml"/><Relationship Id="rId13" Type="http://schemas.openxmlformats.org/officeDocument/2006/relationships/slideLayout" Target="../slideLayouts/slideLayout6.xml"/><Relationship Id="rId12" Type="http://schemas.openxmlformats.org/officeDocument/2006/relationships/image" Target="../media/image10.emf"/><Relationship Id="rId11" Type="http://schemas.openxmlformats.org/officeDocument/2006/relationships/image" Target="../media/image9.emf"/><Relationship Id="rId10" Type="http://schemas.openxmlformats.org/officeDocument/2006/relationships/image" Target="../media/image8.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jpe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7.png"/><Relationship Id="rId3" Type="http://schemas.openxmlformats.org/officeDocument/2006/relationships/image" Target="../media/image36.png"/><Relationship Id="rId2" Type="http://schemas.microsoft.com/office/2007/relationships/hdphoto" Target="../media/image35.wdp"/><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39.wdp"/><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4.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microsoft.com/office/2007/relationships/hdphoto" Target="../media/image52.wdp"/><Relationship Id="rId2" Type="http://schemas.openxmlformats.org/officeDocument/2006/relationships/image" Target="../media/image51.png"/><Relationship Id="rId1" Type="http://schemas.openxmlformats.org/officeDocument/2006/relationships/image" Target="../media/image50.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audio" Target="../media/audio1.wav"/><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image" Target="../media/image53.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55.GIF"/><Relationship Id="rId3" Type="http://schemas.openxmlformats.org/officeDocument/2006/relationships/image" Target="../media/image54.GIF"/><Relationship Id="rId2" Type="http://schemas.openxmlformats.org/officeDocument/2006/relationships/image" Target="../media/image57.GIF"/><Relationship Id="rId1" Type="http://schemas.openxmlformats.org/officeDocument/2006/relationships/image" Target="../media/image5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55.GIF"/><Relationship Id="rId3" Type="http://schemas.openxmlformats.org/officeDocument/2006/relationships/image" Target="../media/image54.GIF"/><Relationship Id="rId2" Type="http://schemas.openxmlformats.org/officeDocument/2006/relationships/image" Target="../media/image57.GIF"/><Relationship Id="rId1" Type="http://schemas.openxmlformats.org/officeDocument/2006/relationships/image" Target="../media/image56.pn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image" Target="../media/image55.GIF"/><Relationship Id="rId3" Type="http://schemas.openxmlformats.org/officeDocument/2006/relationships/image" Target="../media/image54.GIF"/><Relationship Id="rId2" Type="http://schemas.openxmlformats.org/officeDocument/2006/relationships/image" Target="../media/image57.GIF"/><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55.GIF"/><Relationship Id="rId3" Type="http://schemas.openxmlformats.org/officeDocument/2006/relationships/image" Target="../media/image54.GIF"/><Relationship Id="rId2" Type="http://schemas.openxmlformats.org/officeDocument/2006/relationships/image" Target="../media/image57.GIF"/><Relationship Id="rId1" Type="http://schemas.openxmlformats.org/officeDocument/2006/relationships/image" Target="../media/image56.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55.GIF"/><Relationship Id="rId3" Type="http://schemas.openxmlformats.org/officeDocument/2006/relationships/image" Target="../media/image54.GIF"/><Relationship Id="rId2" Type="http://schemas.openxmlformats.org/officeDocument/2006/relationships/image" Target="../media/image57.GIF"/><Relationship Id="rId1" Type="http://schemas.openxmlformats.org/officeDocument/2006/relationships/image" Target="../media/image56.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8.png"/><Relationship Id="rId2" Type="http://schemas.openxmlformats.org/officeDocument/2006/relationships/image" Target="../media/image54.GIF"/><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B_Background0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9050"/>
            <a:ext cx="12192000" cy="6858000"/>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4" descr="cau thi n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600" y="685800"/>
            <a:ext cx="6096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6" name="Object 5">
            <a:hlinkClick r:id="rId3" action="ppaction://hlinkfile"/>
          </p:cNvPr>
          <p:cNvGraphicFramePr>
            <a:graphicFrameLocks noChangeAspect="1"/>
          </p:cNvGraphicFramePr>
          <p:nvPr/>
        </p:nvGraphicFramePr>
        <p:xfrm>
          <a:off x="304801" y="533400"/>
          <a:ext cx="3282951" cy="4648200"/>
        </p:xfrm>
        <a:graphic>
          <a:graphicData uri="http://schemas.openxmlformats.org/presentationml/2006/ole">
            <mc:AlternateContent xmlns:mc="http://schemas.openxmlformats.org/markup-compatibility/2006">
              <mc:Choice xmlns:v="urn:schemas-microsoft-com:vml" Requires="v">
                <p:oleObj spid="_x0000_s1033" name="Clip" r:id="rId4" imgW="1060450" imgH="1334770" progId="">
                  <p:embed/>
                </p:oleObj>
              </mc:Choice>
              <mc:Fallback>
                <p:oleObj name="Clip" r:id="rId4" imgW="1060450" imgH="1334770" progId="">
                  <p:embed/>
                  <p:pic>
                    <p:nvPicPr>
                      <p:cNvPr id="0"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1" y="533400"/>
                        <a:ext cx="3282951" cy="4648200"/>
                      </a:xfrm>
                      <a:prstGeom prst="rect">
                        <a:avLst/>
                      </a:prstGeom>
                      <a:noFill/>
                      <a:ln>
                        <a:noFill/>
                      </a:ln>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23"/>
          <p:cNvGrpSpPr/>
          <p:nvPr/>
        </p:nvGrpSpPr>
        <p:grpSpPr bwMode="auto">
          <a:xfrm>
            <a:off x="5456767" y="3562350"/>
            <a:ext cx="1661584" cy="1371600"/>
            <a:chOff x="2844800" y="1422399"/>
            <a:chExt cx="2235200" cy="2235200"/>
          </a:xfrm>
        </p:grpSpPr>
        <p:sp>
          <p:nvSpPr>
            <p:cNvPr id="6"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7" name=" 4"/>
            <p:cNvSpPr/>
            <p:nvPr/>
          </p:nvSpPr>
          <p:spPr>
            <a:xfrm>
              <a:off x="3294687" y="1944980"/>
              <a:ext cx="1335426" cy="1151232"/>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anose="020B0604030504040204" pitchFamily="34" charset="0"/>
              </a:endParaRPr>
            </a:p>
          </p:txBody>
        </p:sp>
      </p:grpSp>
      <p:grpSp>
        <p:nvGrpSpPr>
          <p:cNvPr id="3" name="Group 20"/>
          <p:cNvGrpSpPr/>
          <p:nvPr/>
        </p:nvGrpSpPr>
        <p:grpSpPr>
          <a:xfrm>
            <a:off x="3797466" y="2743539"/>
            <a:ext cx="1992927" cy="1606695"/>
            <a:chOff x="2844800" y="1828800"/>
            <a:chExt cx="2235200" cy="2235200"/>
          </a:xfrm>
          <a:solidFill>
            <a:srgbClr val="FF0000"/>
          </a:solidFill>
          <a:scene3d>
            <a:camera prst="orthographicFront">
              <a:rot lat="0" lon="0" rev="0"/>
            </a:camera>
            <a:lightRig rig="balanced" dir="t">
              <a:rot lat="0" lon="0" rev="8700000"/>
            </a:lightRig>
          </a:scene3d>
        </p:grpSpPr>
        <p:sp>
          <p:nvSpPr>
            <p:cNvPr id="9"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0"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panose="020B0604020202020204"/>
              </a:endParaRPr>
            </a:p>
          </p:txBody>
        </p:sp>
      </p:grpSp>
      <p:grpSp>
        <p:nvGrpSpPr>
          <p:cNvPr id="4" name="Group 23"/>
          <p:cNvGrpSpPr/>
          <p:nvPr/>
        </p:nvGrpSpPr>
        <p:grpSpPr bwMode="auto">
          <a:xfrm>
            <a:off x="2461685" y="3524250"/>
            <a:ext cx="1739900" cy="1524000"/>
            <a:chOff x="2844800" y="1422399"/>
            <a:chExt cx="2235200" cy="2235200"/>
          </a:xfrm>
        </p:grpSpPr>
        <p:sp>
          <p:nvSpPr>
            <p:cNvPr id="12"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3" name=" 4"/>
            <p:cNvSpPr/>
            <p:nvPr/>
          </p:nvSpPr>
          <p:spPr>
            <a:xfrm>
              <a:off x="3293471" y="1946275"/>
              <a:ext cx="1337857" cy="1147868"/>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anose="020B0604030504040204" pitchFamily="34" charset="0"/>
              </a:endParaRPr>
            </a:p>
          </p:txBody>
        </p:sp>
      </p:grpSp>
      <p:grpSp>
        <p:nvGrpSpPr>
          <p:cNvPr id="5" name="Group 26"/>
          <p:cNvGrpSpPr/>
          <p:nvPr/>
        </p:nvGrpSpPr>
        <p:grpSpPr>
          <a:xfrm>
            <a:off x="3822160" y="4189447"/>
            <a:ext cx="1993597" cy="1642440"/>
            <a:chOff x="2032000" y="1015999"/>
            <a:chExt cx="2235200" cy="2235200"/>
          </a:xfrm>
          <a:solidFill>
            <a:srgbClr val="FFFF00"/>
          </a:solidFill>
          <a:scene3d>
            <a:camera prst="orthographicFront">
              <a:rot lat="0" lon="0" rev="0"/>
            </a:camera>
            <a:lightRig rig="balanced" dir="t">
              <a:rot lat="0" lon="0" rev="8700000"/>
            </a:lightRig>
          </a:scene3d>
        </p:grpSpPr>
        <p:sp>
          <p:nvSpPr>
            <p:cNvPr id="15"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6"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panose="020B0604020202020204"/>
              </a:endParaRPr>
            </a:p>
          </p:txBody>
        </p:sp>
      </p:grpSp>
      <p:sp>
        <p:nvSpPr>
          <p:cNvPr id="17" name="TextBox 16"/>
          <p:cNvSpPr txBox="1"/>
          <p:nvPr/>
        </p:nvSpPr>
        <p:spPr>
          <a:xfrm>
            <a:off x="2123533" y="3617905"/>
            <a:ext cx="763060"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fontAlgn="auto" hangingPunct="1">
              <a:spcBef>
                <a:spcPts val="0"/>
              </a:spcBef>
              <a:spcAft>
                <a:spcPts val="0"/>
              </a:spcAft>
              <a:defRPr/>
            </a:pPr>
            <a:r>
              <a:rPr lang="en-US" sz="4400" b="1" kern="0" smtClean="0">
                <a:solidFill>
                  <a:srgbClr val="00C200"/>
                </a:solidFill>
              </a:rPr>
              <a:t>V</a:t>
            </a:r>
            <a:endParaRPr lang="vi-VN" sz="4400" b="1" kern="0" smtClean="0">
              <a:solidFill>
                <a:srgbClr val="00C200"/>
              </a:solidFill>
            </a:endParaRPr>
          </a:p>
        </p:txBody>
      </p:sp>
      <p:sp>
        <p:nvSpPr>
          <p:cNvPr id="18" name="TextBox 17"/>
          <p:cNvSpPr txBox="1"/>
          <p:nvPr/>
        </p:nvSpPr>
        <p:spPr>
          <a:xfrm>
            <a:off x="2968086" y="3617905"/>
            <a:ext cx="758100"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sz="4400" b="1" kern="0" smtClean="0">
                <a:solidFill>
                  <a:srgbClr val="FF0000"/>
                </a:solidFill>
              </a:rPr>
              <a:t>Â</a:t>
            </a:r>
            <a:endParaRPr lang="vi-VN" sz="4400" b="1" kern="0" smtClean="0">
              <a:solidFill>
                <a:srgbClr val="FF0000"/>
              </a:solidFill>
            </a:endParaRPr>
          </a:p>
        </p:txBody>
      </p:sp>
      <p:sp>
        <p:nvSpPr>
          <p:cNvPr id="19" name="TextBox 18"/>
          <p:cNvSpPr txBox="1"/>
          <p:nvPr/>
        </p:nvSpPr>
        <p:spPr>
          <a:xfrm>
            <a:off x="3821835" y="3614730"/>
            <a:ext cx="758099"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sz="4400" b="1" kern="0" smtClean="0">
                <a:solidFill>
                  <a:srgbClr val="24602E"/>
                </a:solidFill>
              </a:rPr>
              <a:t>T</a:t>
            </a:r>
            <a:endParaRPr lang="vi-VN" sz="4400" b="1" kern="0" smtClean="0">
              <a:solidFill>
                <a:srgbClr val="24602E"/>
              </a:solidFill>
            </a:endParaRPr>
          </a:p>
        </p:txBody>
      </p:sp>
      <p:sp>
        <p:nvSpPr>
          <p:cNvPr id="20" name="TextBox 19"/>
          <p:cNvSpPr txBox="1"/>
          <p:nvPr/>
        </p:nvSpPr>
        <p:spPr>
          <a:xfrm>
            <a:off x="5034162" y="3614730"/>
            <a:ext cx="75704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sz="4400" b="1" kern="0" smtClean="0">
                <a:solidFill>
                  <a:srgbClr val="5B34DA"/>
                </a:solidFill>
              </a:rPr>
              <a:t>L</a:t>
            </a:r>
            <a:endParaRPr lang="vi-VN" sz="4400" b="1" kern="0" smtClean="0">
              <a:solidFill>
                <a:srgbClr val="5B34DA"/>
              </a:solidFill>
            </a:endParaRPr>
          </a:p>
        </p:txBody>
      </p:sp>
      <p:sp>
        <p:nvSpPr>
          <p:cNvPr id="21" name="TextBox 20"/>
          <p:cNvSpPr txBox="1"/>
          <p:nvPr/>
        </p:nvSpPr>
        <p:spPr>
          <a:xfrm>
            <a:off x="5885067" y="3614730"/>
            <a:ext cx="75704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auto" hangingPunct="1">
              <a:spcBef>
                <a:spcPts val="0"/>
              </a:spcBef>
              <a:spcAft>
                <a:spcPts val="0"/>
              </a:spcAft>
              <a:defRPr/>
            </a:pPr>
            <a:r>
              <a:rPr lang="en-US" sz="4400" b="1" kern="0" smtClean="0">
                <a:solidFill>
                  <a:srgbClr val="333300"/>
                </a:solidFill>
              </a:rPr>
              <a:t>Ý</a:t>
            </a:r>
            <a:endParaRPr lang="vi-VN" sz="4400" b="1" kern="0" smtClean="0">
              <a:solidFill>
                <a:srgbClr val="333300"/>
              </a:solidFill>
            </a:endParaRPr>
          </a:p>
        </p:txBody>
      </p:sp>
      <p:sp>
        <p:nvSpPr>
          <p:cNvPr id="22" name="TextBox 21"/>
          <p:cNvSpPr txBox="1"/>
          <p:nvPr/>
        </p:nvSpPr>
        <p:spPr>
          <a:xfrm>
            <a:off x="6738090" y="3614730"/>
            <a:ext cx="75704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eaLnBrk="1" fontAlgn="auto" hangingPunct="1">
              <a:spcBef>
                <a:spcPts val="0"/>
              </a:spcBef>
              <a:spcAft>
                <a:spcPts val="0"/>
              </a:spcAft>
              <a:defRPr/>
            </a:pPr>
            <a:r>
              <a:rPr lang="en-US" sz="4400" b="1" kern="0" dirty="0" smtClean="0">
                <a:solidFill>
                  <a:srgbClr val="0066FF"/>
                </a:solidFill>
              </a:rPr>
              <a:t>8</a:t>
            </a:r>
            <a:endParaRPr lang="vi-VN" sz="4400" b="1" kern="0" dirty="0" smtClean="0">
              <a:solidFill>
                <a:srgbClr val="0066FF"/>
              </a:solidFill>
            </a:endParaRPr>
          </a:p>
        </p:txBody>
      </p:sp>
      <p:pic>
        <p:nvPicPr>
          <p:cNvPr id="3099" name="Picture 36" descr="butterflies_flowers_sm_nw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267" y="6096000"/>
            <a:ext cx="1016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7" descr="Firewrk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8967" y="4419601"/>
            <a:ext cx="1727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icture 38" descr="Firewrk5"/>
          <p:cNvSpPr>
            <a:spLocks noChangeAspect="1" noChangeArrowheads="1"/>
          </p:cNvSpPr>
          <p:nvPr/>
        </p:nvSpPr>
        <p:spPr bwMode="auto">
          <a:xfrm>
            <a:off x="9294284" y="3867150"/>
            <a:ext cx="996949" cy="762000"/>
          </a:xfrm>
          <a:prstGeom prst="rect">
            <a:avLst/>
          </a:prstGeom>
          <a:noFill/>
          <a:ln>
            <a:noFill/>
          </a:ln>
        </p:spPr>
        <p:txBody>
          <a:bodyPr/>
          <a:lstStyle/>
          <a:p>
            <a:pPr fontAlgn="auto">
              <a:spcBef>
                <a:spcPts val="0"/>
              </a:spcBef>
              <a:spcAft>
                <a:spcPts val="0"/>
              </a:spcAft>
              <a:defRPr/>
            </a:pPr>
            <a:endParaRPr lang="en-US" kern="0">
              <a:solidFill>
                <a:sysClr val="windowText" lastClr="000000"/>
              </a:solidFill>
            </a:endParaRPr>
          </a:p>
        </p:txBody>
      </p:sp>
      <p:sp>
        <p:nvSpPr>
          <p:cNvPr id="26" name="WordArt 39"/>
          <p:cNvSpPr>
            <a:spLocks noChangeArrowheads="1" noChangeShapeType="1" noTextEdit="1"/>
          </p:cNvSpPr>
          <p:nvPr/>
        </p:nvSpPr>
        <p:spPr bwMode="auto">
          <a:xfrm rot="825947">
            <a:off x="7795684" y="3390900"/>
            <a:ext cx="4038600" cy="3028950"/>
          </a:xfrm>
          <a:prstGeom prst="rect">
            <a:avLst/>
          </a:prstGeom>
        </p:spPr>
        <p:txBody>
          <a:bodyPr spcFirstLastPara="1" wrap="none" fromWordArt="1">
            <a:prstTxWarp prst="textCircle">
              <a:avLst>
                <a:gd name="adj" fmla="val 11061956"/>
              </a:avLst>
            </a:prstTxWarp>
          </a:bodyPr>
          <a:lstStyle/>
          <a:p>
            <a:pPr algn="ctr"/>
            <a:r>
              <a:rPr lang="vi-VN" sz="3600" b="1" kern="10">
                <a:ln w="12700">
                  <a:solidFill>
                    <a:srgbClr val="FF0000"/>
                  </a:solidFill>
                  <a:round/>
                </a:ln>
                <a:solidFill>
                  <a:srgbClr val="FFFF00">
                    <a:alpha val="98822"/>
                  </a:srgbClr>
                </a:solidFill>
                <a:latin typeface="Times New Roman" panose="02020603050405020304"/>
                <a:cs typeface="Times New Roman" panose="02020603050405020304"/>
              </a:rPr>
              <a:t> *  TRƯỜNG THCS NGUYỄN HỮU THỌ  *</a:t>
            </a:r>
            <a:endParaRPr lang="en-US" sz="3600" b="1" kern="10">
              <a:ln w="12700">
                <a:solidFill>
                  <a:srgbClr val="FF0000"/>
                </a:solidFill>
                <a:round/>
              </a:ln>
              <a:solidFill>
                <a:srgbClr val="FFFF00">
                  <a:alpha val="98822"/>
                </a:srgbClr>
              </a:solidFill>
              <a:latin typeface="Times New Roman" panose="02020603050405020304"/>
              <a:cs typeface="Times New Roman" panose="02020603050405020304"/>
            </a:endParaRPr>
          </a:p>
        </p:txBody>
      </p:sp>
      <p:sp>
        <p:nvSpPr>
          <p:cNvPr id="27" name="Oval 40"/>
          <p:cNvSpPr>
            <a:spLocks noChangeArrowheads="1"/>
          </p:cNvSpPr>
          <p:nvPr/>
        </p:nvSpPr>
        <p:spPr bwMode="auto">
          <a:xfrm>
            <a:off x="8331200" y="3581400"/>
            <a:ext cx="3149600" cy="2312988"/>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ln>
        </p:spPr>
        <p:txBody>
          <a:bodyPr/>
          <a:lstStyle/>
          <a:p>
            <a:endParaRPr lang="en-US" sz="2400"/>
          </a:p>
        </p:txBody>
      </p:sp>
      <p:sp>
        <p:nvSpPr>
          <p:cNvPr id="28" name="Oval 41"/>
          <p:cNvSpPr>
            <a:spLocks noChangeArrowheads="1"/>
          </p:cNvSpPr>
          <p:nvPr/>
        </p:nvSpPr>
        <p:spPr bwMode="auto">
          <a:xfrm>
            <a:off x="8636000" y="4419600"/>
            <a:ext cx="2051051" cy="1524000"/>
          </a:xfrm>
          <a:prstGeom prst="ellipse">
            <a:avLst/>
          </a:prstGeom>
          <a:solidFill>
            <a:sysClr val="window" lastClr="FFFFFF"/>
          </a:solidFill>
          <a:ln w="9525">
            <a:solidFill>
              <a:sysClr val="windowText" lastClr="000000"/>
            </a:solidFill>
            <a:round/>
          </a:ln>
        </p:spPr>
        <p:txBody>
          <a:bodyPr wrap="none" anchor="ctr"/>
          <a:lstStyle/>
          <a:p>
            <a:pPr algn="ctr" fontAlgn="auto">
              <a:spcBef>
                <a:spcPts val="0"/>
              </a:spcBef>
              <a:spcAft>
                <a:spcPts val="0"/>
              </a:spcAft>
              <a:defRPr/>
            </a:pPr>
            <a:endParaRPr lang="en-US" sz="2400" kern="0">
              <a:solidFill>
                <a:sysClr val="windowText" lastClr="000000"/>
              </a:solidFill>
            </a:endParaRPr>
          </a:p>
        </p:txBody>
      </p:sp>
      <p:sp>
        <p:nvSpPr>
          <p:cNvPr id="29" name="Freeform 42"/>
          <p:cNvSpPr/>
          <p:nvPr/>
        </p:nvSpPr>
        <p:spPr bwMode="auto">
          <a:xfrm>
            <a:off x="9091084" y="4349751"/>
            <a:ext cx="1498600" cy="104775"/>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ln>
        </p:spPr>
        <p:txBody>
          <a:bodyPr/>
          <a:lstStyle/>
          <a:p>
            <a:pPr fontAlgn="auto">
              <a:spcBef>
                <a:spcPts val="0"/>
              </a:spcBef>
              <a:spcAft>
                <a:spcPts val="0"/>
              </a:spcAft>
              <a:defRPr/>
            </a:pPr>
            <a:endParaRPr lang="en-US" kern="0">
              <a:solidFill>
                <a:sysClr val="windowText" lastClr="000000"/>
              </a:solidFill>
            </a:endParaRPr>
          </a:p>
        </p:txBody>
      </p:sp>
      <p:sp>
        <p:nvSpPr>
          <p:cNvPr id="30" name="Freeform 43"/>
          <p:cNvSpPr/>
          <p:nvPr/>
        </p:nvSpPr>
        <p:spPr bwMode="auto">
          <a:xfrm rot="10800000">
            <a:off x="9095318" y="5262564"/>
            <a:ext cx="1502833" cy="104775"/>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ln>
        </p:spPr>
        <p:txBody>
          <a:bodyPr/>
          <a:lstStyle/>
          <a:p>
            <a:pPr fontAlgn="auto">
              <a:spcBef>
                <a:spcPts val="0"/>
              </a:spcBef>
              <a:spcAft>
                <a:spcPts val="0"/>
              </a:spcAft>
              <a:defRPr/>
            </a:pPr>
            <a:endParaRPr lang="en-US" kern="0">
              <a:solidFill>
                <a:sysClr val="windowText" lastClr="000000"/>
              </a:solidFill>
            </a:endParaRPr>
          </a:p>
        </p:txBody>
      </p:sp>
      <p:sp>
        <p:nvSpPr>
          <p:cNvPr id="31" name="Line 44"/>
          <p:cNvSpPr>
            <a:spLocks noChangeShapeType="1"/>
          </p:cNvSpPr>
          <p:nvPr/>
        </p:nvSpPr>
        <p:spPr bwMode="auto">
          <a:xfrm>
            <a:off x="8822267" y="4845050"/>
            <a:ext cx="2048933" cy="1588"/>
          </a:xfrm>
          <a:prstGeom prst="line">
            <a:avLst/>
          </a:prstGeom>
          <a:noFill/>
          <a:ln w="28575">
            <a:solidFill>
              <a:srgbClr val="009900"/>
            </a:solidFill>
            <a:round/>
          </a:ln>
        </p:spPr>
        <p:txBody>
          <a:bodyPr/>
          <a:lstStyle/>
          <a:p>
            <a:pPr fontAlgn="auto">
              <a:spcBef>
                <a:spcPts val="0"/>
              </a:spcBef>
              <a:spcAft>
                <a:spcPts val="0"/>
              </a:spcAft>
              <a:defRPr/>
            </a:pPr>
            <a:endParaRPr lang="en-US" kern="0">
              <a:solidFill>
                <a:sysClr val="windowText" lastClr="000000"/>
              </a:solidFill>
            </a:endParaRPr>
          </a:p>
        </p:txBody>
      </p:sp>
      <p:sp>
        <p:nvSpPr>
          <p:cNvPr id="32" name="Line 45"/>
          <p:cNvSpPr>
            <a:spLocks noChangeShapeType="1"/>
          </p:cNvSpPr>
          <p:nvPr/>
        </p:nvSpPr>
        <p:spPr bwMode="auto">
          <a:xfrm>
            <a:off x="9855200" y="4110038"/>
            <a:ext cx="2117" cy="1484312"/>
          </a:xfrm>
          <a:prstGeom prst="line">
            <a:avLst/>
          </a:prstGeom>
          <a:noFill/>
          <a:ln w="28575">
            <a:solidFill>
              <a:srgbClr val="009900"/>
            </a:solidFill>
            <a:round/>
          </a:ln>
        </p:spPr>
        <p:txBody>
          <a:bodyPr/>
          <a:lstStyle/>
          <a:p>
            <a:pPr fontAlgn="auto">
              <a:spcBef>
                <a:spcPts val="0"/>
              </a:spcBef>
              <a:spcAft>
                <a:spcPts val="0"/>
              </a:spcAft>
              <a:defRPr/>
            </a:pPr>
            <a:endParaRPr lang="en-US" kern="0">
              <a:solidFill>
                <a:sysClr val="windowText" lastClr="000000"/>
              </a:solidFill>
            </a:endParaRPr>
          </a:p>
        </p:txBody>
      </p:sp>
      <p:pic>
        <p:nvPicPr>
          <p:cNvPr id="3109" name="Picture 46" descr="BOOKANI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393768" y="4841875"/>
            <a:ext cx="94403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7" descr="TORCH"/>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599084" y="4171951"/>
            <a:ext cx="49953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urvedRibbon3"/>
          <p:cNvSpPr>
            <a:spLocks noEditPoints="1" noChangeArrowheads="1"/>
          </p:cNvSpPr>
          <p:nvPr/>
        </p:nvSpPr>
        <p:spPr bwMode="auto">
          <a:xfrm>
            <a:off x="8331200" y="3581401"/>
            <a:ext cx="3073400" cy="2276475"/>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p:spPr>
        <p:txBody>
          <a:bodyPr/>
          <a:lstStyle/>
          <a:p>
            <a:pPr fontAlgn="auto">
              <a:spcBef>
                <a:spcPts val="0"/>
              </a:spcBef>
              <a:spcAft>
                <a:spcPts val="0"/>
              </a:spcAft>
              <a:defRPr/>
            </a:pPr>
            <a:endParaRPr lang="en-US" kern="0">
              <a:solidFill>
                <a:sysClr val="windowText" lastClr="000000"/>
              </a:solidFill>
            </a:endParaRPr>
          </a:p>
        </p:txBody>
      </p:sp>
      <p:sp>
        <p:nvSpPr>
          <p:cNvPr id="3112" name="WordArt 49"/>
          <p:cNvSpPr>
            <a:spLocks noChangeArrowheads="1" noChangeShapeType="1" noTextEdit="1"/>
          </p:cNvSpPr>
          <p:nvPr/>
        </p:nvSpPr>
        <p:spPr bwMode="auto">
          <a:xfrm rot="-164926">
            <a:off x="8506884" y="3905250"/>
            <a:ext cx="2658533" cy="1970088"/>
          </a:xfrm>
          <a:prstGeom prst="rect">
            <a:avLst/>
          </a:prstGeom>
        </p:spPr>
        <p:txBody>
          <a:bodyPr spcFirstLastPara="1" wrap="none" fromWordArt="1">
            <a:prstTxWarp prst="textArchUp">
              <a:avLst>
                <a:gd name="adj" fmla="val 10050700"/>
              </a:avLst>
            </a:prstTxWarp>
          </a:bodyPr>
          <a:lstStyle/>
          <a:p>
            <a:pPr algn="ctr"/>
            <a:r>
              <a:rPr lang="vi-VN" sz="2400" b="1" kern="10">
                <a:ln w="9525">
                  <a:solidFill>
                    <a:srgbClr val="FF0000"/>
                  </a:solidFill>
                  <a:round/>
                </a:ln>
                <a:solidFill>
                  <a:srgbClr val="00C200"/>
                </a:solidFill>
                <a:latin typeface="Times New Roman" panose="02020603050405020304"/>
                <a:cs typeface="Times New Roman" panose="02020603050405020304"/>
              </a:rPr>
              <a:t>* GV: HÀ THỊ MÔNG THƯƠNG*</a:t>
            </a:r>
            <a:endParaRPr lang="en-US" sz="2400" b="1" kern="10">
              <a:ln w="9525">
                <a:solidFill>
                  <a:srgbClr val="FF0000"/>
                </a:solidFill>
                <a:round/>
              </a:ln>
              <a:solidFill>
                <a:srgbClr val="00C200"/>
              </a:solidFill>
              <a:latin typeface="Times New Roman" panose="02020603050405020304"/>
              <a:cs typeface="Times New Roman" panose="02020603050405020304"/>
            </a:endParaRPr>
          </a:p>
        </p:txBody>
      </p:sp>
      <p:pic>
        <p:nvPicPr>
          <p:cNvPr id="3113" name="Picture 57" descr="atom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52000" y="1219200"/>
            <a:ext cx="203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8" descr="Firewrk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0801" y="3886200"/>
            <a:ext cx="1993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59" descr="Firewrk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67" y="-111125"/>
            <a:ext cx="1993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WordArt 54" descr="Green marble"/>
          <p:cNvSpPr>
            <a:spLocks noChangeArrowheads="1" noChangeShapeType="1" noTextEdit="1"/>
          </p:cNvSpPr>
          <p:nvPr/>
        </p:nvSpPr>
        <p:spPr bwMode="auto">
          <a:xfrm>
            <a:off x="2338917" y="381000"/>
            <a:ext cx="9853083" cy="1676400"/>
          </a:xfrm>
          <a:prstGeom prst="rect">
            <a:avLst/>
          </a:prstGeom>
        </p:spPr>
        <p:txBody>
          <a:bodyPr wrap="none" fromWordArt="1">
            <a:prstTxWarp prst="textPlain">
              <a:avLst>
                <a:gd name="adj" fmla="val 51641"/>
              </a:avLst>
            </a:prstTxWarp>
          </a:bodyPr>
          <a:lstStyle/>
          <a:p>
            <a:pPr algn="ctr">
              <a:defRPr/>
            </a:pPr>
            <a:endParaRPr lang="en-US" sz="13800" b="1" kern="10" dirty="0">
              <a:ln w="9525">
                <a:solidFill>
                  <a:srgbClr val="FFFF00"/>
                </a:solidFill>
                <a:round/>
              </a:ln>
              <a:solidFill>
                <a:srgbClr val="953735"/>
              </a:solidFill>
              <a:effectLst>
                <a:outerShdw dist="563972" dir="14049741" sx="125000" sy="125000" algn="tl" rotWithShape="0">
                  <a:srgbClr val="C7DFD3">
                    <a:alpha val="79999"/>
                  </a:srgbClr>
                </a:outerShdw>
              </a:effectLst>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5"/>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4"/>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85 L -0.00521 0.12989 " pathEditMode="relative" rAng="0" ptsTypes="AA">
                                      <p:cBhvr>
                                        <p:cTn id="12" dur="5000" spd="-100000" fill="hold"/>
                                        <p:tgtEl>
                                          <p:spTgt spid="17"/>
                                        </p:tgtEl>
                                        <p:attrNameLst>
                                          <p:attrName>ppt_x</p:attrName>
                                          <p:attrName>ppt_y</p:attrName>
                                        </p:attrNameLst>
                                      </p:cBhvr>
                                      <p:rCtr x="-200" y="9500"/>
                                    </p:animMotion>
                                  </p:childTnLst>
                                </p:cTn>
                              </p:par>
                              <p:par>
                                <p:cTn id="13" presetID="64" presetClass="path" presetSubtype="0" repeatCount="indefinite" accel="50000" decel="50000" autoRev="1" fill="hold" nodeType="withEffect">
                                  <p:stCondLst>
                                    <p:cond delay="0"/>
                                  </p:stCondLst>
                                  <p:childTnLst>
                                    <p:animMotion origin="layout" path="M 0.00052 0.11764 L -0.00174 -0.17078 " pathEditMode="relative" rAng="0" ptsTypes="AA">
                                      <p:cBhvr>
                                        <p:cTn id="14" dur="5000" spd="-100000" fill="hold"/>
                                        <p:tgtEl>
                                          <p:spTgt spid="18"/>
                                        </p:tgtEl>
                                        <p:attrNameLst>
                                          <p:attrName>ppt_x</p:attrName>
                                          <p:attrName>ppt_y</p:attrName>
                                        </p:attrNameLst>
                                      </p:cBhvr>
                                      <p:rCtr x="-100" y="-14400"/>
                                    </p:animMotion>
                                  </p:childTnLst>
                                </p:cTn>
                              </p:par>
                              <p:par>
                                <p:cTn id="15" presetID="64" presetClass="path" presetSubtype="0" repeatCount="indefinite" accel="50000" decel="50000" autoRev="1" fill="hold" nodeType="withEffect">
                                  <p:stCondLst>
                                    <p:cond delay="0"/>
                                  </p:stCondLst>
                                  <p:childTnLst>
                                    <p:animMotion origin="layout" path="M -0.00277 0.16247 L -4.44444E-6 -0.09267 " pathEditMode="relative" rAng="0" ptsTypes="AA">
                                      <p:cBhvr>
                                        <p:cTn id="16" dur="3000" spd="-100000" fill="hold"/>
                                        <p:tgtEl>
                                          <p:spTgt spid="19"/>
                                        </p:tgtEl>
                                        <p:attrNameLst>
                                          <p:attrName>ppt_x</p:attrName>
                                          <p:attrName>ppt_y</p:attrName>
                                        </p:attrNameLst>
                                      </p:cBhvr>
                                      <p:rCtr x="100" y="-12800"/>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20"/>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1.38889E-6 0.21688 L 1.38889E-6 -0.11607 " pathEditMode="relative" rAng="0" ptsTypes="AA">
                                      <p:cBhvr>
                                        <p:cTn id="20" dur="3000" fill="hold"/>
                                        <p:tgtEl>
                                          <p:spTgt spid="21"/>
                                        </p:tgtEl>
                                        <p:attrNameLst>
                                          <p:attrName>ppt_x</p:attrName>
                                          <p:attrName>ppt_y</p:attrName>
                                        </p:attrNameLst>
                                      </p:cBhvr>
                                      <p:rCtr x="0" y="-16600"/>
                                    </p:animMotion>
                                  </p:childTnLst>
                                </p:cTn>
                              </p:par>
                              <p:par>
                                <p:cTn id="21" presetID="64" presetClass="path" presetSubtype="0" repeatCount="indefinite" accel="50000" decel="50000" autoRev="1" fill="hold" nodeType="withEffect">
                                  <p:stCondLst>
                                    <p:cond delay="0"/>
                                  </p:stCondLst>
                                  <p:childTnLst>
                                    <p:animMotion origin="layout" path="M 0.00122 0.09387 L 0.00122 -0.14752 " pathEditMode="relative" rAng="0" ptsTypes="AA">
                                      <p:cBhvr>
                                        <p:cTn id="22" dur="5000" fill="hold"/>
                                        <p:tgtEl>
                                          <p:spTgt spid="22"/>
                                        </p:tgtEl>
                                        <p:attrNameLst>
                                          <p:attrName>ppt_x</p:attrName>
                                          <p:attrName>ppt_y</p:attrName>
                                        </p:attrNameLst>
                                      </p:cBhvr>
                                      <p:rCtr x="0" y="-12100"/>
                                    </p:animMotion>
                                  </p:childTnLst>
                                </p:cTn>
                              </p:par>
                              <p:par>
                                <p:cTn id="23" presetID="8" presetClass="emph" presetSubtype="0" repeatCount="indefinite" fill="hold" nodeType="withEffect">
                                  <p:stCondLst>
                                    <p:cond delay="0"/>
                                  </p:stCondLst>
                                  <p:childTnLst>
                                    <p:animRot by="21600000">
                                      <p:cBhvr>
                                        <p:cTn id="24" dur="5000" fill="hold"/>
                                        <p:tgtEl>
                                          <p:spTgt spid="2"/>
                                        </p:tgtEl>
                                        <p:attrNameLst>
                                          <p:attrName>r</p:attrName>
                                        </p:attrNameLst>
                                      </p:cBhvr>
                                    </p:animRot>
                                  </p:childTnLst>
                                </p:cTn>
                              </p:par>
                              <p:par>
                                <p:cTn id="25" presetID="23" presetClass="entr" presetSubtype="16" repeatCount="indefinite" fill="hold" nodeType="withEffect">
                                  <p:stCondLst>
                                    <p:cond delay="500"/>
                                  </p:stCondLst>
                                  <p:endCondLst>
                                    <p:cond evt="onNext" delay="0">
                                      <p:tgtEl>
                                        <p:sldTgt/>
                                      </p:tgtEl>
                                    </p:cond>
                                  </p:endCondLst>
                                  <p:childTnLst>
                                    <p:set>
                                      <p:cBhvr>
                                        <p:cTn id="26" dur="1" fill="hold">
                                          <p:stCondLst>
                                            <p:cond delay="0"/>
                                          </p:stCondLst>
                                        </p:cTn>
                                        <p:tgtEl>
                                          <p:spTgt spid="39"/>
                                        </p:tgtEl>
                                        <p:attrNameLst>
                                          <p:attrName>style.visibility</p:attrName>
                                        </p:attrNameLst>
                                      </p:cBhvr>
                                      <p:to>
                                        <p:strVal val="visible"/>
                                      </p:to>
                                    </p:set>
                                    <p:anim calcmode="lin" valueType="num">
                                      <p:cBhvr>
                                        <p:cTn id="27" dur="3000" fill="hold"/>
                                        <p:tgtEl>
                                          <p:spTgt spid="39"/>
                                        </p:tgtEl>
                                        <p:attrNameLst>
                                          <p:attrName>ppt_w</p:attrName>
                                        </p:attrNameLst>
                                      </p:cBhvr>
                                      <p:tavLst>
                                        <p:tav tm="0">
                                          <p:val>
                                            <p:fltVal val="0"/>
                                          </p:val>
                                        </p:tav>
                                        <p:tav tm="100000">
                                          <p:val>
                                            <p:strVal val="#ppt_w"/>
                                          </p:val>
                                        </p:tav>
                                      </p:tavLst>
                                    </p:anim>
                                    <p:anim calcmode="lin" valueType="num">
                                      <p:cBhvr>
                                        <p:cTn id="28" dur="3000" fill="hold"/>
                                        <p:tgtEl>
                                          <p:spTgt spid="39"/>
                                        </p:tgtEl>
                                        <p:attrNameLst>
                                          <p:attrName>ppt_h</p:attrName>
                                        </p:attrNameLst>
                                      </p:cBhvr>
                                      <p:tavLst>
                                        <p:tav tm="0">
                                          <p:val>
                                            <p:fltVal val="0"/>
                                          </p:val>
                                        </p:tav>
                                        <p:tav tm="100000">
                                          <p:val>
                                            <p:strVal val="#ppt_h"/>
                                          </p:val>
                                        </p:tav>
                                      </p:tavLst>
                                    </p:anim>
                                  </p:childTnLst>
                                </p:cTn>
                              </p:par>
                              <p:par>
                                <p:cTn id="29" presetID="49" presetClass="entr" presetSubtype="0" repeatCount="indefinite" decel="100000" fill="hold" nodeType="withEffect">
                                  <p:stCondLst>
                                    <p:cond delay="50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 calcmode="lin" valueType="num">
                                      <p:cBhvr>
                                        <p:cTn id="33" dur="500" fill="hold"/>
                                        <p:tgtEl>
                                          <p:spTgt spid="24"/>
                                        </p:tgtEl>
                                        <p:attrNameLst>
                                          <p:attrName>style.rotation</p:attrName>
                                        </p:attrNameLst>
                                      </p:cBhvr>
                                      <p:tavLst>
                                        <p:tav tm="0">
                                          <p:val>
                                            <p:fltVal val="360"/>
                                          </p:val>
                                        </p:tav>
                                        <p:tav tm="100000">
                                          <p:val>
                                            <p:fltVal val="0"/>
                                          </p:val>
                                        </p:tav>
                                      </p:tavLst>
                                    </p:anim>
                                    <p:animEffect transition="in" filter="fade">
                                      <p:cBhvr>
                                        <p:cTn id="34" dur="500"/>
                                        <p:tgtEl>
                                          <p:spTgt spid="24"/>
                                        </p:tgtEl>
                                      </p:cBhvr>
                                    </p:animEffect>
                                  </p:childTnLst>
                                </p:cTn>
                              </p:par>
                              <p:par>
                                <p:cTn id="35" presetID="23" presetClass="entr" presetSubtype="16" repeatCount="indefinite" fill="hold" grpId="0" nodeType="withEffect" nodePh="1">
                                  <p:stCondLst>
                                    <p:cond delay="500"/>
                                  </p:stCondLst>
                                  <p:endCondLst>
                                    <p:cond evt="onNext" delay="0">
                                      <p:tgtEl>
                                        <p:sldTgt/>
                                      </p:tgtEl>
                                    </p:cond>
                                    <p:cond evt="begin" delay="0">
                                      <p:tn val="35"/>
                                    </p:cond>
                                  </p:endCondLst>
                                  <p:childTnLst>
                                    <p:set>
                                      <p:cBhvr>
                                        <p:cTn id="36" dur="1" fill="hold">
                                          <p:stCondLst>
                                            <p:cond delay="0"/>
                                          </p:stCondLst>
                                        </p:cTn>
                                        <p:tgtEl>
                                          <p:spTgt spid="25"/>
                                        </p:tgtEl>
                                        <p:attrNameLst>
                                          <p:attrName>style.visibility</p:attrName>
                                        </p:attrNameLst>
                                      </p:cBhvr>
                                      <p:to>
                                        <p:strVal val="visible"/>
                                      </p:to>
                                    </p:set>
                                    <p:anim calcmode="lin" valueType="num">
                                      <p:cBhvr>
                                        <p:cTn id="37" dur="3000" fill="hold"/>
                                        <p:tgtEl>
                                          <p:spTgt spid="25"/>
                                        </p:tgtEl>
                                        <p:attrNameLst>
                                          <p:attrName>ppt_w</p:attrName>
                                        </p:attrNameLst>
                                      </p:cBhvr>
                                      <p:tavLst>
                                        <p:tav tm="0">
                                          <p:val>
                                            <p:fltVal val="0"/>
                                          </p:val>
                                        </p:tav>
                                        <p:tav tm="100000">
                                          <p:val>
                                            <p:strVal val="#ppt_w"/>
                                          </p:val>
                                        </p:tav>
                                      </p:tavLst>
                                    </p:anim>
                                    <p:anim calcmode="lin" valueType="num">
                                      <p:cBhvr>
                                        <p:cTn id="38" dur="3000" fill="hold"/>
                                        <p:tgtEl>
                                          <p:spTgt spid="25"/>
                                        </p:tgtEl>
                                        <p:attrNameLst>
                                          <p:attrName>ppt_h</p:attrName>
                                        </p:attrNameLst>
                                      </p:cBhvr>
                                      <p:tavLst>
                                        <p:tav tm="0">
                                          <p:val>
                                            <p:fltVal val="0"/>
                                          </p:val>
                                        </p:tav>
                                        <p:tav tm="100000">
                                          <p:val>
                                            <p:strVal val="#ppt_h"/>
                                          </p:val>
                                        </p:tav>
                                      </p:tavLst>
                                    </p:anim>
                                  </p:childTnLst>
                                </p:cTn>
                              </p:par>
                              <p:par>
                                <p:cTn id="39" presetID="8" presetClass="emph" presetSubtype="0" repeatCount="indefinite" fill="hold" grpId="0" nodeType="withEffect">
                                  <p:stCondLst>
                                    <p:cond delay="0"/>
                                  </p:stCondLst>
                                  <p:childTnLst>
                                    <p:animRot by="-21600000">
                                      <p:cBhvr>
                                        <p:cTn id="40" dur="5000" fill="hold"/>
                                        <p:tgtEl>
                                          <p:spTgt spid="26"/>
                                        </p:tgtEl>
                                        <p:attrNameLst>
                                          <p:attrName>r</p:attrName>
                                        </p:attrNameLst>
                                      </p:cBhvr>
                                    </p:animRot>
                                  </p:childTnLst>
                                </p:cTn>
                              </p:par>
                              <p:par>
                                <p:cTn id="41" presetID="21" presetClass="entr" presetSubtype="4" repeatCount="indefinite" fill="hold" nodeType="withEffect">
                                  <p:stCondLst>
                                    <p:cond delay="500"/>
                                  </p:stCondLst>
                                  <p:endCondLst>
                                    <p:cond evt="onNext" delay="0">
                                      <p:tgtEl>
                                        <p:sldTgt/>
                                      </p:tgtEl>
                                    </p:cond>
                                  </p:endCondLst>
                                  <p:childTnLst>
                                    <p:set>
                                      <p:cBhvr>
                                        <p:cTn id="42" dur="1" fill="hold">
                                          <p:stCondLst>
                                            <p:cond delay="0"/>
                                          </p:stCondLst>
                                        </p:cTn>
                                        <p:tgtEl>
                                          <p:spTgt spid="35"/>
                                        </p:tgtEl>
                                        <p:attrNameLst>
                                          <p:attrName>style.visibility</p:attrName>
                                        </p:attrNameLst>
                                      </p:cBhvr>
                                      <p:to>
                                        <p:strVal val="visible"/>
                                      </p:to>
                                    </p:set>
                                    <p:animEffect transition="in" filter="wheel(4)">
                                      <p:cBhvr>
                                        <p:cTn id="43" dur="2000"/>
                                        <p:tgtEl>
                                          <p:spTgt spid="35"/>
                                        </p:tgtEl>
                                      </p:cBhvr>
                                    </p:animEffect>
                                  </p:childTnLst>
                                </p:cTn>
                              </p:par>
                              <p:par>
                                <p:cTn id="44" presetID="13" presetClass="exit" presetSubtype="16" repeatCount="indefinite" fill="hold" nodeType="withEffect">
                                  <p:stCondLst>
                                    <p:cond delay="500"/>
                                  </p:stCondLst>
                                  <p:endCondLst>
                                    <p:cond evt="onNext" delay="0">
                                      <p:tgtEl>
                                        <p:sldTgt/>
                                      </p:tgtEl>
                                    </p:cond>
                                  </p:endCondLst>
                                  <p:childTnLst>
                                    <p:animEffect transition="out" filter="plus(in)">
                                      <p:cBhvr>
                                        <p:cTn id="45" dur="2000"/>
                                        <p:tgtEl>
                                          <p:spTgt spid="34"/>
                                        </p:tgtEl>
                                      </p:cBhvr>
                                    </p:animEffect>
                                    <p:set>
                                      <p:cBhvr>
                                        <p:cTn id="46" dur="1" fill="hold">
                                          <p:stCondLst>
                                            <p:cond delay="1999"/>
                                          </p:stCondLst>
                                        </p:cTn>
                                        <p:tgtEl>
                                          <p:spTgt spid="34"/>
                                        </p:tgtEl>
                                        <p:attrNameLst>
                                          <p:attrName>style.visibility</p:attrName>
                                        </p:attrNameLst>
                                      </p:cBhvr>
                                      <p:to>
                                        <p:strVal val="hidden"/>
                                      </p:to>
                                    </p:set>
                                  </p:childTnLst>
                                </p:cTn>
                              </p:par>
                              <p:par>
                                <p:cTn id="47" presetID="8" presetClass="emph" presetSubtype="0" repeatCount="indefinite" fill="hold" grpId="0" nodeType="withEffect">
                                  <p:stCondLst>
                                    <p:cond delay="500"/>
                                  </p:stCondLst>
                                  <p:endCondLst>
                                    <p:cond evt="onNext" delay="0">
                                      <p:tgtEl>
                                        <p:sldTgt/>
                                      </p:tgtEl>
                                    </p:cond>
                                  </p:endCondLst>
                                  <p:childTnLst>
                                    <p:animRot by="-21600000">
                                      <p:cBhvr>
                                        <p:cTn id="48" dur="5000" fill="hold"/>
                                        <p:tgtEl>
                                          <p:spTgt spid="27"/>
                                        </p:tgtEl>
                                        <p:attrNameLst>
                                          <p:attrName>r</p:attrName>
                                        </p:attrNameLst>
                                      </p:cBhvr>
                                    </p:animRot>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40"/>
                                        </p:tgtEl>
                                        <p:attrNameLst>
                                          <p:attrName>style.visibility</p:attrName>
                                        </p:attrNameLst>
                                      </p:cBhvr>
                                      <p:to>
                                        <p:strVal val="visible"/>
                                      </p:to>
                                    </p:set>
                                    <p:anim calcmode="lin" valueType="num">
                                      <p:cBhvr>
                                        <p:cTn id="51" dur="3000" fill="hold"/>
                                        <p:tgtEl>
                                          <p:spTgt spid="40"/>
                                        </p:tgtEl>
                                        <p:attrNameLst>
                                          <p:attrName>ppt_w</p:attrName>
                                        </p:attrNameLst>
                                      </p:cBhvr>
                                      <p:tavLst>
                                        <p:tav tm="0">
                                          <p:val>
                                            <p:fltVal val="0"/>
                                          </p:val>
                                        </p:tav>
                                        <p:tav tm="100000">
                                          <p:val>
                                            <p:strVal val="#ppt_w"/>
                                          </p:val>
                                        </p:tav>
                                      </p:tavLst>
                                    </p:anim>
                                    <p:anim calcmode="lin" valueType="num">
                                      <p:cBhvr>
                                        <p:cTn id="52" dur="3000" fill="hold"/>
                                        <p:tgtEl>
                                          <p:spTgt spid="40"/>
                                        </p:tgtEl>
                                        <p:attrNameLst>
                                          <p:attrName>ppt_h</p:attrName>
                                        </p:attrNameLst>
                                      </p:cBhvr>
                                      <p:tavLst>
                                        <p:tav tm="0">
                                          <p:val>
                                            <p:fltVal val="0"/>
                                          </p:val>
                                        </p:tav>
                                        <p:tav tm="100000">
                                          <p:val>
                                            <p:strVal val="#ppt_h"/>
                                          </p:val>
                                        </p:tav>
                                      </p:tavLst>
                                    </p:anim>
                                  </p:childTnLst>
                                </p:cTn>
                              </p:par>
                              <p:par>
                                <p:cTn id="53" presetID="2" presetClass="entr" presetSubtype="2" repeatCount="indefinite"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10000" fill="hold"/>
                                        <p:tgtEl>
                                          <p:spTgt spid="41"/>
                                        </p:tgtEl>
                                        <p:attrNameLst>
                                          <p:attrName>ppt_x</p:attrName>
                                        </p:attrNameLst>
                                      </p:cBhvr>
                                      <p:tavLst>
                                        <p:tav tm="0">
                                          <p:val>
                                            <p:strVal val="1+#ppt_w/2"/>
                                          </p:val>
                                        </p:tav>
                                        <p:tav tm="100000">
                                          <p:val>
                                            <p:strVal val="#ppt_x"/>
                                          </p:val>
                                        </p:tav>
                                      </p:tavLst>
                                    </p:anim>
                                    <p:anim calcmode="lin" valueType="num">
                                      <p:cBhvr additive="base">
                                        <p:cTn id="56" dur="1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031" y="4652135"/>
            <a:ext cx="2945576" cy="2358075"/>
          </a:xfrm>
          <a:prstGeom prst="rect">
            <a:avLst/>
          </a:prstGeom>
        </p:spPr>
      </p:pic>
      <p:pic>
        <p:nvPicPr>
          <p:cNvPr id="5" name="Content Placeholder 4"/>
          <p:cNvPicPr>
            <a:picLocks noGrp="1" noChangeAspect="1"/>
          </p:cNvPicPr>
          <p:nvPr>
            <p:ph idx="1"/>
          </p:nvPr>
        </p:nvPicPr>
        <p:blipFill>
          <a:blip r:embed="rId2"/>
          <a:stretch>
            <a:fillRect/>
          </a:stretch>
        </p:blipFill>
        <p:spPr>
          <a:xfrm>
            <a:off x="1818967" y="2205865"/>
            <a:ext cx="5770721" cy="3573571"/>
          </a:xfrm>
          <a:prstGeom prst="rect">
            <a:avLst/>
          </a:prstGeom>
        </p:spPr>
      </p:pic>
      <p:sp>
        <p:nvSpPr>
          <p:cNvPr id="12" name="TextBox 11"/>
          <p:cNvSpPr txBox="1"/>
          <p:nvPr/>
        </p:nvSpPr>
        <p:spPr>
          <a:xfrm>
            <a:off x="1257713" y="1145913"/>
            <a:ext cx="6893228" cy="1043171"/>
          </a:xfrm>
          <a:prstGeom prst="rect">
            <a:avLst/>
          </a:prstGeom>
          <a:noFill/>
        </p:spPr>
        <p:txBody>
          <a:bodyPr wrap="square">
            <a:spAutoFit/>
          </a:bodyPr>
          <a:lstStyle/>
          <a:p>
            <a:pPr algn="ctr">
              <a:lnSpc>
                <a:spcPct val="115000"/>
              </a:lnSpc>
            </a:pPr>
            <a:r>
              <a:rPr lang="en-US" sz="2800" dirty="0">
                <a:solidFill>
                  <a:srgbClr val="000000"/>
                </a:solidFill>
                <a:latin typeface="Times New Roman" panose="02020603050405020304" pitchFamily="18" charset="0"/>
                <a:ea typeface="Arial" panose="020B0604020202020204" pitchFamily="34" charset="0"/>
              </a:rPr>
              <a:t>C</a:t>
            </a:r>
            <a:r>
              <a:rPr lang="en-US" sz="2800" dirty="0">
                <a:solidFill>
                  <a:srgbClr val="000000"/>
                </a:solidFill>
                <a:effectLst/>
                <a:latin typeface="Times New Roman" panose="02020603050405020304" pitchFamily="18" charset="0"/>
                <a:ea typeface="Arial" panose="020B0604020202020204" pitchFamily="34" charset="0"/>
              </a:rPr>
              <a:t>hia </a:t>
            </a:r>
            <a:r>
              <a:rPr lang="en-US" sz="2800" dirty="0" err="1">
                <a:solidFill>
                  <a:srgbClr val="000000"/>
                </a:solidFill>
                <a:effectLst/>
                <a:latin typeface="Times New Roman" panose="02020603050405020304" pitchFamily="18" charset="0"/>
                <a:ea typeface="Arial" panose="020B0604020202020204" pitchFamily="34" charset="0"/>
              </a:rPr>
              <a:t>lớp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6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đồ</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13" name="Đồng hồ đếm ngược 5 phút - 5 Minutes">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8122269" y="1306165"/>
            <a:ext cx="2186860" cy="1230109"/>
          </a:xfrm>
          <a:prstGeom prst="rect">
            <a:avLst/>
          </a:prstGeom>
        </p:spPr>
      </p:pic>
      <p:pic>
        <p:nvPicPr>
          <p:cNvPr id="14" name="Đồng hồ đếm ngược 5 phút - 5 Minutes">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8122268" y="2721388"/>
            <a:ext cx="2186860" cy="1230109"/>
          </a:xfrm>
          <a:prstGeom prst="rect">
            <a:avLst/>
          </a:prstGeom>
        </p:spPr>
      </p:pic>
      <p:pic>
        <p:nvPicPr>
          <p:cNvPr id="15" name="Đồng hồ đếm ngược 5 phút - 5 Minutes">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8122268" y="4136611"/>
            <a:ext cx="2186860" cy="1230109"/>
          </a:xfrm>
          <a:prstGeom prst="rect">
            <a:avLst/>
          </a:prstGeom>
        </p:spPr>
      </p:pic>
      <p:pic>
        <p:nvPicPr>
          <p:cNvPr id="16" name="Đồng hồ đếm ngược 5 phút - 5 Minutes">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8122268" y="5551835"/>
            <a:ext cx="2186860" cy="1230109"/>
          </a:xfrm>
          <a:prstGeom prst="rect">
            <a:avLst/>
          </a:prstGeom>
        </p:spPr>
      </p:pic>
      <p:sp>
        <p:nvSpPr>
          <p:cNvPr id="17" name="TextBox 16"/>
          <p:cNvSpPr txBox="1"/>
          <p:nvPr/>
        </p:nvSpPr>
        <p:spPr>
          <a:xfrm>
            <a:off x="10604091" y="1665864"/>
            <a:ext cx="1198726" cy="523220"/>
          </a:xfrm>
          <a:prstGeom prst="rect">
            <a:avLst/>
          </a:prstGeom>
          <a:noFill/>
        </p:spPr>
        <p:txBody>
          <a:bodyPr wrap="none" rtlCol="0">
            <a:spAutoFit/>
          </a:bodyPr>
          <a:lstStyle/>
          <a:p>
            <a:r>
              <a:rPr lang="en-US" sz="2800" b="1" dirty="0" err="1"/>
              <a:t>Trạm</a:t>
            </a:r>
            <a:r>
              <a:rPr lang="en-US" sz="2800" b="1" dirty="0"/>
              <a:t> 1</a:t>
            </a:r>
            <a:endParaRPr lang="en-US" sz="2800" b="1" dirty="0"/>
          </a:p>
        </p:txBody>
      </p:sp>
      <p:sp>
        <p:nvSpPr>
          <p:cNvPr id="18" name="TextBox 17"/>
          <p:cNvSpPr txBox="1"/>
          <p:nvPr/>
        </p:nvSpPr>
        <p:spPr>
          <a:xfrm>
            <a:off x="10604091" y="4467524"/>
            <a:ext cx="1198726" cy="523220"/>
          </a:xfrm>
          <a:prstGeom prst="rect">
            <a:avLst/>
          </a:prstGeom>
          <a:noFill/>
        </p:spPr>
        <p:txBody>
          <a:bodyPr wrap="none" rtlCol="0">
            <a:spAutoFit/>
          </a:bodyPr>
          <a:lstStyle/>
          <a:p>
            <a:r>
              <a:rPr lang="en-US" sz="2800" b="1" dirty="0" err="1"/>
              <a:t>Trạm</a:t>
            </a:r>
            <a:r>
              <a:rPr lang="en-US" sz="2800" b="1" dirty="0"/>
              <a:t> 3</a:t>
            </a:r>
            <a:endParaRPr lang="en-US" sz="2800" b="1" dirty="0"/>
          </a:p>
        </p:txBody>
      </p:sp>
      <p:sp>
        <p:nvSpPr>
          <p:cNvPr id="19" name="TextBox 18"/>
          <p:cNvSpPr txBox="1"/>
          <p:nvPr/>
        </p:nvSpPr>
        <p:spPr>
          <a:xfrm>
            <a:off x="10604091" y="3066694"/>
            <a:ext cx="1198726" cy="523220"/>
          </a:xfrm>
          <a:prstGeom prst="rect">
            <a:avLst/>
          </a:prstGeom>
          <a:noFill/>
        </p:spPr>
        <p:txBody>
          <a:bodyPr wrap="none" rtlCol="0">
            <a:spAutoFit/>
          </a:bodyPr>
          <a:lstStyle/>
          <a:p>
            <a:r>
              <a:rPr lang="en-US" sz="2800" b="1" dirty="0" err="1"/>
              <a:t>Trạm</a:t>
            </a:r>
            <a:r>
              <a:rPr lang="en-US" sz="2800" b="1" dirty="0"/>
              <a:t> 2</a:t>
            </a:r>
            <a:endParaRPr lang="en-US" sz="2800" b="1" dirty="0"/>
          </a:p>
        </p:txBody>
      </p:sp>
      <p:sp>
        <p:nvSpPr>
          <p:cNvPr id="20" name="TextBox 19"/>
          <p:cNvSpPr txBox="1"/>
          <p:nvPr/>
        </p:nvSpPr>
        <p:spPr>
          <a:xfrm>
            <a:off x="10456607" y="5868354"/>
            <a:ext cx="1735394" cy="954107"/>
          </a:xfrm>
          <a:prstGeom prst="rect">
            <a:avLst/>
          </a:prstGeom>
          <a:noFill/>
        </p:spPr>
        <p:txBody>
          <a:bodyPr wrap="square" rtlCol="0">
            <a:spAutoFit/>
          </a:bodyPr>
          <a:lstStyle/>
          <a:p>
            <a:r>
              <a:rPr lang="en-US" sz="2800" b="1" dirty="0" err="1"/>
              <a:t>Thời</a:t>
            </a:r>
            <a:r>
              <a:rPr lang="en-US" sz="2800" b="1" dirty="0"/>
              <a:t> </a:t>
            </a:r>
            <a:r>
              <a:rPr lang="en-US" sz="2800" b="1" dirty="0" err="1"/>
              <a:t>gian</a:t>
            </a:r>
            <a:r>
              <a:rPr lang="en-US" sz="2800" b="1" dirty="0"/>
              <a:t> </a:t>
            </a:r>
            <a:r>
              <a:rPr lang="en-US" sz="2800" b="1" dirty="0" err="1"/>
              <a:t>thảo</a:t>
            </a:r>
            <a:r>
              <a:rPr lang="en-US" sz="2800" b="1" dirty="0"/>
              <a:t> </a:t>
            </a:r>
            <a:r>
              <a:rPr lang="en-US" sz="2800" b="1" dirty="0" err="1"/>
              <a:t>luận</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14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1147"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5"/>
                                        </p:tgtEl>
                                      </p:cBhvr>
                                    </p:cmd>
                                  </p:childTnLst>
                                </p:cTn>
                              </p:par>
                            </p:childTnLst>
                          </p:cTn>
                        </p:par>
                      </p:childTnLst>
                    </p:cTn>
                  </p:par>
                </p:childTnLst>
              </p:cTn>
              <p:nextCondLst>
                <p:cond evt="onClick" delay="0">
                  <p:tgtEl>
                    <p:spTgt spid="15"/>
                  </p:tgtEl>
                </p:cond>
              </p:nextCondLst>
            </p:seq>
            <p:video>
              <p:cMediaNode vol="80000">
                <p:cTn id="36" fill="hold" display="0">
                  <p:stCondLst>
                    <p:cond delay="indefinite"/>
                  </p:stCondLst>
                </p:cTn>
                <p:tgtEl>
                  <p:spTgt spid="15"/>
                </p:tgtEl>
              </p:cMediaNode>
            </p:vide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6"/>
                                        </p:tgtEl>
                                      </p:cBhvr>
                                    </p:cmd>
                                  </p:childTnLst>
                                </p:cTn>
                              </p:par>
                            </p:childTnLst>
                          </p:cTn>
                        </p:par>
                      </p:childTnLst>
                    </p:cTn>
                  </p:par>
                </p:childTnLst>
              </p:cTn>
              <p:nextCondLst>
                <p:cond evt="onClick" delay="0">
                  <p:tgtEl>
                    <p:spTgt spid="16"/>
                  </p:tgtEl>
                </p:cond>
              </p:nextCondLst>
            </p:seq>
            <p:video>
              <p:cMediaNode vol="80000">
                <p:cTn id="42" fill="hold" display="0">
                  <p:stCondLst>
                    <p:cond delay="indefinite"/>
                  </p:stCondLst>
                </p:cTn>
                <p:tgtEl>
                  <p:spTgt spid="1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cstate="print">
            <a:extLst>
              <a:ext uri="{28A0092B-C50C-407E-A947-70E740481C1C}">
                <a14:useLocalDpi xmlns:a14="http://schemas.microsoft.com/office/drawing/2010/main" val="0"/>
              </a:ext>
            </a:extLst>
          </a:blip>
          <a:srcRect t="17568" b="17568"/>
          <a:stretch>
            <a:fillRect/>
          </a:stretch>
        </p:blipFill>
        <p:spPr>
          <a:xfrm flipH="1">
            <a:off x="7588279" y="4549245"/>
            <a:ext cx="3572457" cy="2317253"/>
          </a:xfrm>
          <a:prstGeom prst="rect">
            <a:avLst/>
          </a:prstGeom>
        </p:spPr>
      </p:pic>
      <p:graphicFrame>
        <p:nvGraphicFramePr>
          <p:cNvPr id="5" name="Table 4"/>
          <p:cNvGraphicFramePr>
            <a:graphicFrameLocks noGrp="1"/>
          </p:cNvGraphicFramePr>
          <p:nvPr/>
        </p:nvGraphicFramePr>
        <p:xfrm>
          <a:off x="419099" y="1175244"/>
          <a:ext cx="8459430" cy="841248"/>
        </p:xfrm>
        <a:graphic>
          <a:graphicData uri="http://schemas.openxmlformats.org/drawingml/2006/table">
            <a:tbl>
              <a:tblPr firstRow="1" firstCol="1" bandRow="1">
                <a:tableStyleId>{5C22544A-7EE6-4342-B048-85BDC9FD1C3A}</a:tableStyleId>
              </a:tblPr>
              <a:tblGrid>
                <a:gridCol w="8459430"/>
              </a:tblGrid>
              <a:tr h="0">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1</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1.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dụng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lỏng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nó</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r>
            </a:tbl>
          </a:graphicData>
        </a:graphic>
      </p:graphicFrame>
      <p:pic>
        <p:nvPicPr>
          <p:cNvPr id="1026" name="Picture 2" descr="Nếu các màng cao su bị biến dạng như Hình 16.2 thì chứng tỏ điều gì?"/>
          <p:cNvPicPr>
            <a:picLocks noChangeAspect="1" noChangeArrowheads="1"/>
          </p:cNvPicPr>
          <p:nvPr/>
        </p:nvPicPr>
        <p:blipFill rotWithShape="1">
          <a:blip r:embed="rId2">
            <a:extLst>
              <a:ext uri="{28A0092B-C50C-407E-A947-70E740481C1C}">
                <a14:useLocalDpi xmlns:a14="http://schemas.microsoft.com/office/drawing/2010/main" val="0"/>
              </a:ext>
            </a:extLst>
          </a:blip>
          <a:srcRect r="11709"/>
          <a:stretch>
            <a:fillRect/>
          </a:stretch>
        </p:blipFill>
        <p:spPr bwMode="auto">
          <a:xfrm>
            <a:off x="9011264" y="1548124"/>
            <a:ext cx="3067665" cy="29943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19098" y="1949056"/>
            <a:ext cx="8459430" cy="3903954"/>
          </a:xfrm>
          <a:prstGeom prst="rect">
            <a:avLst/>
          </a:prstGeom>
          <a:solidFill>
            <a:srgbClr val="4472C4"/>
          </a:solid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  </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p:cNvSpPr txBox="1"/>
          <p:nvPr/>
        </p:nvSpPr>
        <p:spPr>
          <a:xfrm>
            <a:off x="431946" y="1949056"/>
            <a:ext cx="8446582" cy="3970318"/>
          </a:xfrm>
          <a:prstGeom prst="rect">
            <a:avLst/>
          </a:prstGeom>
          <a:no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1.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màng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cao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lõm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chứng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tỏ</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gây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đáy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thành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2. </a:t>
            </a:r>
            <a:r>
              <a:rPr lang="en-US" sz="2400" b="0" dirty="0" err="1">
                <a:solidFill>
                  <a:schemeClr val="bg1"/>
                </a:solidFill>
                <a:effectLst/>
                <a:latin typeface="Times New Roman" panose="02020603050405020304" pitchFamily="18" charset="0"/>
                <a:cs typeface="Times New Roman" panose="02020603050405020304" pitchFamily="18" charset="0"/>
              </a:rPr>
              <a:t>Giữ</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nguyên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smtClean="0">
                <a:solidFill>
                  <a:schemeClr val="bg1"/>
                </a:solidFill>
                <a:effectLst/>
                <a:latin typeface="Times New Roman" panose="02020603050405020304" pitchFamily="18" charset="0"/>
                <a:cs typeface="Times New Roman" panose="02020603050405020304" pitchFamily="18" charset="0"/>
              </a:rPr>
              <a:t>sâu</a:t>
            </a:r>
            <a:r>
              <a:rPr lang="en-US" sz="2400" b="0" dirty="0" smtClean="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di </a:t>
            </a:r>
            <a:r>
              <a:rPr lang="en-US" sz="2400" b="0" dirty="0" err="1">
                <a:solidFill>
                  <a:schemeClr val="bg1"/>
                </a:solidFill>
                <a:effectLst/>
                <a:latin typeface="Times New Roman" panose="02020603050405020304" pitchFamily="18" charset="0"/>
                <a:cs typeface="Times New Roman" panose="02020603050405020304" pitchFamily="18" charset="0"/>
              </a:rPr>
              <a:t>chuyển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Với</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những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ở </a:t>
            </a:r>
            <a:r>
              <a:rPr lang="en-US" sz="2400" b="0" dirty="0" err="1">
                <a:solidFill>
                  <a:schemeClr val="bg1"/>
                </a:solidFill>
                <a:effectLst/>
                <a:latin typeface="Times New Roman" panose="02020603050405020304" pitchFamily="18" charset="0"/>
                <a:cs typeface="Times New Roman" panose="02020603050405020304" pitchFamily="18" charset="0"/>
              </a:rPr>
              <a:t>cùng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một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không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thay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đổi</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3.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10 cm: Khi </a:t>
            </a:r>
            <a:r>
              <a:rPr lang="en-US" sz="2400" b="0" dirty="0" err="1">
                <a:solidFill>
                  <a:schemeClr val="bg1"/>
                </a:solidFill>
                <a:effectLst/>
                <a:latin typeface="Times New Roman" panose="02020603050405020304" pitchFamily="18" charset="0"/>
                <a:cs typeface="Times New Roman" panose="02020603050405020304" pitchFamily="18" charset="0"/>
              </a:rPr>
              <a:t>đặt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P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Q)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lớn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endParaRPr lang="en-US" sz="2400" b="0" dirty="0">
              <a:solidFill>
                <a:schemeClr val="bg1"/>
              </a:solidFill>
              <a:effectLst/>
              <a:latin typeface="Times New Roman" panose="02020603050405020304" pitchFamily="18" charset="0"/>
              <a:cs typeface="Times New Roman" panose="02020603050405020304" pitchFamily="18" charset="0"/>
            </a:endParaRPr>
          </a:p>
        </p:txBody>
      </p:sp>
      <p:sp>
        <p:nvSpPr>
          <p:cNvPr id="17" name="TextBox 16"/>
          <p:cNvSpPr txBox="1"/>
          <p:nvPr/>
        </p:nvSpPr>
        <p:spPr>
          <a:xfrm>
            <a:off x="7816656" y="4853346"/>
            <a:ext cx="2324099"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31944" y="5911066"/>
            <a:ext cx="11760055" cy="830997"/>
          </a:xfrm>
          <a:prstGeom prst="rect">
            <a:avLst/>
          </a:prstGeom>
          <a:solidFill>
            <a:srgbClr val="92D050"/>
          </a:solidFill>
        </p:spPr>
        <p:txBody>
          <a:bodyPr wrap="square">
            <a:spAutoFit/>
          </a:bodyPr>
          <a:lstStyle/>
          <a:p>
            <a:pPr algn="just">
              <a:tabLst>
                <a:tab pos="2743200" algn="l"/>
              </a:tabLst>
            </a:pPr>
            <a:r>
              <a:rPr lang="en-US" sz="2400" b="1" dirty="0">
                <a:solidFill>
                  <a:srgbClr val="FF0000"/>
                </a:solidFill>
                <a:effectLst/>
                <a:latin typeface="Times New Roman" panose="02020603050405020304" pitchFamily="18" charset="0"/>
                <a:cs typeface="Times New Roman" panose="02020603050405020304" pitchFamily="18" charset="0"/>
              </a:rPr>
              <a:t>4. </a:t>
            </a:r>
            <a:r>
              <a:rPr lang="en-US" sz="2400" b="1" dirty="0" err="1">
                <a:solidFill>
                  <a:srgbClr val="FF0000"/>
                </a:solidFill>
                <a:effectLst/>
                <a:latin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luận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lỏng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gây</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suất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lên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bình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chứ</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như</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rắn</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xit" presetSubtype="21" fill="hold" grpId="0" nodeType="with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2" grpId="0"/>
      <p:bldP spid="17"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sp>
        <p:nvSpPr>
          <p:cNvPr id="2" name="TextBox 1"/>
          <p:cNvSpPr txBox="1">
            <a:spLocks noChangeAspect="1"/>
          </p:cNvSpPr>
          <p:nvPr/>
        </p:nvSpPr>
        <p:spPr>
          <a:xfrm>
            <a:off x="460925" y="1213675"/>
            <a:ext cx="7188104" cy="1384995"/>
          </a:xfrm>
          <a:prstGeom prst="rect">
            <a:avLst/>
          </a:prstGeom>
          <a:solidFill>
            <a:srgbClr val="4472C4"/>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Phiếu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2</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b="0" dirty="0" err="1">
                <a:solidFill>
                  <a:schemeClr val="bg1"/>
                </a:solidFill>
                <a:effectLst/>
                <a:latin typeface="Times New Roman" panose="02020603050405020304" pitchFamily="18" charset="0"/>
                <a:cs typeface="Times New Roman" panose="02020603050405020304" pitchFamily="18" charset="0"/>
              </a:rPr>
              <a:t>Thí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nghiệm</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lỏng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được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truyền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theo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mọi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hướng</a:t>
            </a:r>
            <a:r>
              <a:rPr lang="en-US" sz="2800" b="0" dirty="0">
                <a:solidFill>
                  <a:schemeClr val="bg1"/>
                </a:solidFill>
                <a:effectLst/>
                <a:latin typeface="Times New Roman" panose="02020603050405020304" pitchFamily="18" charset="0"/>
                <a:cs typeface="Times New Roman" panose="02020603050405020304" pitchFamily="18" charset="0"/>
              </a:rPr>
              <a:t> (H16.3)</a:t>
            </a:r>
            <a:endParaRPr lang="en-US" sz="28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p:cNvSpPr txBox="1"/>
          <p:nvPr/>
        </p:nvSpPr>
        <p:spPr>
          <a:xfrm>
            <a:off x="460926" y="2612573"/>
            <a:ext cx="7188104" cy="1855207"/>
          </a:xfrm>
          <a:prstGeom prst="rect">
            <a:avLst/>
          </a:prstGeom>
          <a:solidFill>
            <a:srgbClr val="4472C4"/>
          </a:solidFill>
        </p:spPr>
        <p:txBody>
          <a:bodyPr wrap="square">
            <a:spAutoFit/>
          </a:bodyPr>
          <a:lstStyle/>
          <a:p>
            <a:pPr algn="just">
              <a:lnSpc>
                <a:spcPct val="100000"/>
              </a:lnSpc>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4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(1): ta </a:t>
            </a:r>
            <a:r>
              <a:rPr lang="en-US" sz="2800" b="0" dirty="0" err="1">
                <a:solidFill>
                  <a:schemeClr val="bg1"/>
                </a:solidFill>
                <a:effectLst/>
                <a:latin typeface="Times New Roman" panose="02020603050405020304" pitchFamily="18" charset="0"/>
                <a:cs typeface="Times New Roman" panose="02020603050405020304" pitchFamily="18" charset="0"/>
              </a:rPr>
              <a:t>thấy</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trên</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tabLst>
                <a:tab pos="2743200" algn="l"/>
              </a:tabLst>
            </a:pPr>
            <a:r>
              <a:rPr lang="en-US" sz="2800" b="0" dirty="0" err="1">
                <a:solidFill>
                  <a:schemeClr val="bg1"/>
                </a:solidFill>
                <a:effectLst/>
                <a:latin typeface="Times New Roman" panose="02020603050405020304" pitchFamily="18" charset="0"/>
                <a:cs typeface="Times New Roman" panose="02020603050405020304" pitchFamily="18" charset="0"/>
              </a:rPr>
              <a:t>Nếu</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tiếp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tục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thì</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hai</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trở</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về</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trí</a:t>
            </a:r>
            <a:r>
              <a:rPr lang="en-US" sz="2800" b="0" dirty="0">
                <a:solidFill>
                  <a:schemeClr val="bg1"/>
                </a:solidFill>
                <a:effectLst/>
                <a:latin typeface="Times New Roman" panose="02020603050405020304" pitchFamily="18" charset="0"/>
                <a:cs typeface="Times New Roman" panose="02020603050405020304" pitchFamily="18" charset="0"/>
              </a:rPr>
              <a:t> ban </a:t>
            </a:r>
            <a:r>
              <a:rPr lang="en-US" sz="2800" b="0" dirty="0" err="1">
                <a:solidFill>
                  <a:schemeClr val="bg1"/>
                </a:solidFill>
                <a:effectLst/>
                <a:latin typeface="Times New Roman" panose="02020603050405020304" pitchFamily="18" charset="0"/>
                <a:cs typeface="Times New Roman" panose="02020603050405020304" pitchFamily="18" charset="0"/>
              </a:rPr>
              <a:t>đầu</a:t>
            </a:r>
            <a:r>
              <a:rPr lang="en-US" sz="2800" b="0" dirty="0">
                <a:solidFill>
                  <a:schemeClr val="bg1"/>
                </a:solidFill>
                <a:effectLst/>
                <a:latin typeface="Times New Roman" panose="02020603050405020304" pitchFamily="18" charset="0"/>
                <a:cs typeface="Times New Roman" panose="02020603050405020304" pitchFamily="18" charset="0"/>
              </a:rPr>
              <a:t>.</a:t>
            </a:r>
            <a:endParaRPr lang="en-US" sz="2800" b="0"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310292" y="5644325"/>
            <a:ext cx="11663994"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t="5858" b="5858"/>
          <a:stretch>
            <a:fillRect/>
          </a:stretch>
        </p:blipFill>
        <p:spPr bwMode="auto">
          <a:xfrm>
            <a:off x="7754716" y="1213675"/>
            <a:ext cx="4114285" cy="3161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30699" y="5100219"/>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mc:Choice xmlns:a14="http://schemas.microsoft.com/office/drawing/2010/main" Requires="a14">
          <p:sp>
            <p:nvSpPr>
              <p:cNvPr id="12" name="TextBox 11"/>
              <p:cNvSpPr txBox="1"/>
              <p:nvPr/>
            </p:nvSpPr>
            <p:spPr>
              <a:xfrm>
                <a:off x="8026402"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a:rPr>
                        </m:ctrlPr>
                      </m:fPr>
                      <m:num>
                        <m:sSub>
                          <m:sSubPr>
                            <m:ctrlPr>
                              <a:rPr lang="en-US" sz="2800" i="1" smtClean="0">
                                <a:solidFill>
                                  <a:schemeClr val="bg1"/>
                                </a:solidFill>
                                <a:latin typeface="Cambria Math" panose="02040503050406030204"/>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p:sp>
            <p:nvSpPr>
              <p:cNvPr id="12" name="TextBox 11"/>
              <p:cNvSpPr txBox="1">
                <a:spLocks noRot="1" noChangeAspect="1" noMove="1" noResize="1" noEditPoints="1" noAdjustHandles="1" noChangeArrowheads="1" noChangeShapeType="1" noTextEdit="1"/>
              </p:cNvSpPr>
              <p:nvPr/>
            </p:nvSpPr>
            <p:spPr>
              <a:xfrm>
                <a:off x="8026402" y="4324062"/>
                <a:ext cx="1472810" cy="755271"/>
              </a:xfrm>
              <a:prstGeom prst="rect">
                <a:avLst/>
              </a:prstGeom>
              <a:blipFill rotWithShape="1">
                <a:blip r:embed="rId3"/>
                <a:stretch>
                  <a:fillRect t="-46" r="17" b="-845"/>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9841076"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a:rPr>
                        </m:ctrlPr>
                      </m:fPr>
                      <m:num>
                        <m:sSub>
                          <m:sSubPr>
                            <m:ctrlPr>
                              <a:rPr lang="en-US" sz="2800" i="1" smtClean="0">
                                <a:solidFill>
                                  <a:schemeClr val="bg1"/>
                                </a:solidFill>
                                <a:latin typeface="Cambria Math" panose="02040503050406030204"/>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9841076" y="4324062"/>
                <a:ext cx="1472810" cy="755271"/>
              </a:xfrm>
              <a:prstGeom prst="rect">
                <a:avLst/>
              </a:prstGeom>
              <a:blipFill rotWithShape="1">
                <a:blip r:embed="rId4"/>
                <a:stretch>
                  <a:fillRect l="-33" t="-46" r="6" b="-845"/>
                </a:stretch>
              </a:blipFill>
            </p:spPr>
            <p:txBody>
              <a:bodyPr/>
              <a:lstStyle/>
              <a:p>
                <a:r>
                  <a:rPr lang="en-US" altLang="en-US">
                    <a:noFill/>
                  </a:rPr>
                  <a:t> </a:t>
                </a:r>
              </a:p>
            </p:txBody>
          </p:sp>
        </mc:Fallback>
      </mc:AlternateContent>
      <p:sp>
        <p:nvSpPr>
          <p:cNvPr id="14" name="Arrow: Right 13"/>
          <p:cNvSpPr/>
          <p:nvPr/>
        </p:nvSpPr>
        <p:spPr>
          <a:xfrm rot="5400000">
            <a:off x="8215087" y="1886859"/>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p:cNvSpPr/>
          <p:nvPr/>
        </p:nvSpPr>
        <p:spPr>
          <a:xfrm rot="5400000">
            <a:off x="9942004" y="1891907"/>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bl>
          </a:graphicData>
        </a:graphic>
      </p:graphicFrame>
      <p:sp>
        <p:nvSpPr>
          <p:cNvPr id="6" name="TextBox 5"/>
          <p:cNvSpPr txBox="1"/>
          <p:nvPr/>
        </p:nvSpPr>
        <p:spPr>
          <a:xfrm>
            <a:off x="576943" y="2845248"/>
            <a:ext cx="7333344" cy="3108543"/>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pP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tạo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bởi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quyển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phần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trong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b="30814"/>
          <a:stretch>
            <a:fillRect/>
          </a:stretch>
        </p:blipFill>
        <p:spPr>
          <a:xfrm>
            <a:off x="7995235" y="1295922"/>
            <a:ext cx="4196765" cy="2724535"/>
          </a:xfrm>
          <a:prstGeom prst="rect">
            <a:avLst/>
          </a:prstGeom>
        </p:spPr>
      </p:pic>
      <p:grpSp>
        <p:nvGrpSpPr>
          <p:cNvPr id="21" name="Group 20"/>
          <p:cNvGrpSpPr/>
          <p:nvPr/>
        </p:nvGrpSpPr>
        <p:grpSpPr>
          <a:xfrm>
            <a:off x="9901621" y="2515050"/>
            <a:ext cx="717222" cy="640133"/>
            <a:chOff x="10223503" y="2326370"/>
            <a:chExt cx="376026" cy="232680"/>
          </a:xfrm>
        </p:grpSpPr>
        <p:sp>
          <p:nvSpPr>
            <p:cNvPr id="14" name="Arrow: Right 13"/>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bl>
          </a:graphicData>
        </a:graphic>
      </p:graphicFrame>
      <p:sp>
        <p:nvSpPr>
          <p:cNvPr id="2" name="TextBox 1"/>
          <p:cNvSpPr txBox="1"/>
          <p:nvPr/>
        </p:nvSpPr>
        <p:spPr>
          <a:xfrm>
            <a:off x="576943" y="2808224"/>
            <a:ext cx="7291097" cy="1815882"/>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2.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buFontTx/>
              <a:buChar char="-"/>
            </a:pP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 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cột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endParaRPr lang="en-US" sz="2800" b="0" dirty="0">
              <a:solidFill>
                <a:schemeClr val="bg1"/>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7839"/>
          <a:stretch>
            <a:fillRect/>
          </a:stretch>
        </p:blipFill>
        <p:spPr>
          <a:xfrm>
            <a:off x="8164676" y="1279934"/>
            <a:ext cx="3970364" cy="4850946"/>
          </a:xfrm>
          <a:prstGeom prst="rect">
            <a:avLst/>
          </a:prstGeom>
        </p:spPr>
      </p:pic>
      <p:grpSp>
        <p:nvGrpSpPr>
          <p:cNvPr id="8" name="Group 7"/>
          <p:cNvGrpSpPr/>
          <p:nvPr/>
        </p:nvGrpSpPr>
        <p:grpSpPr>
          <a:xfrm>
            <a:off x="9636087" y="4038065"/>
            <a:ext cx="732027" cy="666669"/>
            <a:chOff x="10223503" y="2326370"/>
            <a:chExt cx="376026" cy="232680"/>
          </a:xfrm>
        </p:grpSpPr>
        <p:sp>
          <p:nvSpPr>
            <p:cNvPr id="9" name="Arrow: Right 8"/>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tr>
            </a:tbl>
          </a:graphicData>
        </a:graphic>
      </p:graphicFrame>
      <p:sp>
        <p:nvSpPr>
          <p:cNvPr id="2" name="TextBox 1"/>
          <p:cNvSpPr txBox="1"/>
          <p:nvPr/>
        </p:nvSpPr>
        <p:spPr>
          <a:xfrm>
            <a:off x="576943" y="2808224"/>
            <a:ext cx="7291097" cy="2677656"/>
          </a:xfrm>
          <a:prstGeom prst="rect">
            <a:avLst/>
          </a:prstGeom>
          <a:noFill/>
        </p:spPr>
        <p:txBody>
          <a:bodyPr wrap="square">
            <a:spAutoFit/>
          </a:bodyPr>
          <a:lstStyle/>
          <a:p>
            <a:pPr algn="just">
              <a:lnSpc>
                <a:spcPct val="10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nghiêng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3919" b="24867"/>
          <a:stretch>
            <a:fillRect/>
          </a:stretch>
        </p:blipFill>
        <p:spPr>
          <a:xfrm>
            <a:off x="7982791" y="1279934"/>
            <a:ext cx="3788273" cy="3926247"/>
          </a:xfrm>
          <a:prstGeom prst="rect">
            <a:avLst/>
          </a:prstGeom>
        </p:spPr>
      </p:pic>
      <p:grpSp>
        <p:nvGrpSpPr>
          <p:cNvPr id="8" name="Group 7"/>
          <p:cNvGrpSpPr/>
          <p:nvPr/>
        </p:nvGrpSpPr>
        <p:grpSpPr>
          <a:xfrm rot="1854909">
            <a:off x="8964197" y="2562062"/>
            <a:ext cx="517634" cy="491859"/>
            <a:chOff x="10223503" y="2326370"/>
            <a:chExt cx="376026" cy="232680"/>
          </a:xfrm>
        </p:grpSpPr>
        <p:sp>
          <p:nvSpPr>
            <p:cNvPr id="9" name="Arrow: Right 8"/>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6943" y="5875678"/>
            <a:ext cx="11194122"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điều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chịu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phương</a:t>
            </a:r>
            <a:r>
              <a:rPr lang="en-US" sz="2800" b="1" dirty="0">
                <a:solidFill>
                  <a:srgbClr val="FF0000"/>
                </a:solidFill>
                <a:effectLst/>
                <a:latin typeface="Times New Roman" panose="02020603050405020304" pitchFamily="18" charset="0"/>
                <a:cs typeface="Times New Roman" panose="02020603050405020304" pitchFamily="18" charset="0"/>
              </a:rPr>
              <a:t>	</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29310" y="1878616"/>
          <a:ext cx="5303367" cy="3566160"/>
        </p:xfrm>
        <a:graphic>
          <a:graphicData uri="http://schemas.openxmlformats.org/drawingml/2006/table">
            <a:tbl>
              <a:tblPr firstRow="1" firstCol="1" bandRow="1">
                <a:tableStyleId>{5C22544A-7EE6-4342-B048-85BDC9FD1C3A}</a:tableStyleId>
              </a:tblPr>
              <a:tblGrid>
                <a:gridCol w="5303367"/>
              </a:tblGrid>
              <a:tr h="1829402">
                <a:tc>
                  <a:txBody>
                    <a:bodyPr/>
                    <a:lstStyle/>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gây</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ra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nó</a:t>
                      </a:r>
                      <a:r>
                        <a:rPr lang="en-US" sz="2600" b="1" dirty="0">
                          <a:solidFill>
                            <a:srgbClr val="FF0000"/>
                          </a:solidFill>
                          <a:effectLst/>
                          <a:latin typeface="Times New Roman" panose="02020603050405020304" pitchFamily="18" charset="0"/>
                          <a:cs typeface="Times New Roman" panose="02020603050405020304" pitchFamily="18" charset="0"/>
                        </a:rPr>
                        <a:t>. </a:t>
                      </a:r>
                      <a:endParaRPr lang="en-US" sz="2600" b="1" dirty="0">
                        <a:solidFill>
                          <a:srgbClr val="FF0000"/>
                        </a:solidFill>
                        <a:effectLst/>
                        <a:latin typeface="Times New Roman" panose="02020603050405020304" pitchFamily="18" charset="0"/>
                        <a:cs typeface="Times New Roman" panose="02020603050405020304" pitchFamily="18" charset="0"/>
                      </a:endParaRPr>
                    </a:p>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sau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thì</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lớn</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tr>
            </a:tbl>
          </a:graphicData>
        </a:graphic>
      </p:graphicFrame>
      <p:grpSp>
        <p:nvGrpSpPr>
          <p:cNvPr id="7" name="Group 6"/>
          <p:cNvGrpSpPr/>
          <p:nvPr/>
        </p:nvGrpSpPr>
        <p:grpSpPr>
          <a:xfrm>
            <a:off x="6740013" y="2118390"/>
            <a:ext cx="4581832" cy="4193920"/>
            <a:chOff x="9704439" y="1548124"/>
            <a:chExt cx="2085912" cy="2109476"/>
          </a:xfrm>
        </p:grpSpPr>
        <p:pic>
          <p:nvPicPr>
            <p:cNvPr id="2" name="Picture 2" descr="Nếu các màng cao su bị biến dạng như Hình 16.2 thì chứng tỏ điều gì?"/>
            <p:cNvPicPr>
              <a:picLocks noChangeAspect="1" noChangeArrowheads="1"/>
            </p:cNvPicPr>
            <p:nvPr/>
          </p:nvPicPr>
          <p:blipFill rotWithShape="1">
            <a:blip r:embed="rId1">
              <a:extLst>
                <a:ext uri="{28A0092B-C50C-407E-A947-70E740481C1C}">
                  <a14:useLocalDpi xmlns:a14="http://schemas.microsoft.com/office/drawing/2010/main" val="0"/>
                </a:ext>
              </a:extLst>
            </a:blip>
            <a:srcRect l="19952" r="20014" b="29553"/>
            <a:stretch>
              <a:fillRect/>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714562" y="1179434"/>
            <a:ext cx="8429437" cy="661207"/>
          </a:xfrm>
          <a:prstGeom prst="rect">
            <a:avLst/>
          </a:prstGeom>
          <a:noFill/>
        </p:spPr>
        <p:txBody>
          <a:bodyPr wrap="square">
            <a:spAutoFit/>
          </a:bodyPr>
          <a:lstStyle/>
          <a:p>
            <a:pPr algn="just">
              <a:lnSpc>
                <a:spcPct val="150000"/>
              </a:lnSpc>
            </a:pPr>
            <a:r>
              <a:rPr lang="en-US" sz="2800" b="1" dirty="0">
                <a:solidFill>
                  <a:srgbClr val="FF0000"/>
                </a:solidFill>
                <a:effectLst/>
                <a:latin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đặt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nó</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1">
            <a:extLst>
              <a:ext uri="{28A0092B-C50C-407E-A947-70E740481C1C}">
                <a14:useLocalDpi xmlns:a14="http://schemas.microsoft.com/office/drawing/2010/main" val="0"/>
              </a:ext>
            </a:extLst>
          </a:blip>
          <a:srcRect t="5858" b="5858"/>
          <a:stretch>
            <a:fillRect/>
          </a:stretch>
        </p:blipFill>
        <p:spPr bwMode="auto">
          <a:xfrm>
            <a:off x="2389653" y="2022318"/>
            <a:ext cx="4733819" cy="28133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74738" y="1248246"/>
            <a:ext cx="10902745" cy="104361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b)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
        <p:nvSpPr>
          <p:cNvPr id="26" name="TextBox 25"/>
          <p:cNvSpPr txBox="1"/>
          <p:nvPr/>
        </p:nvSpPr>
        <p:spPr>
          <a:xfrm>
            <a:off x="674738" y="5112322"/>
            <a:ext cx="10902745" cy="1043619"/>
          </a:xfrm>
          <a:prstGeom prst="rect">
            <a:avLst/>
          </a:prstGeom>
          <a:noFill/>
        </p:spPr>
        <p:txBody>
          <a:bodyPr wrap="square">
            <a:spAutoFit/>
          </a:bodyPr>
          <a:lstStyle/>
          <a:p>
            <a:pPr algn="just">
              <a:lnSpc>
                <a:spcPct val="115000"/>
              </a:lnSpc>
            </a:pP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p:cNvSpPr txBox="1"/>
          <p:nvPr/>
        </p:nvSpPr>
        <p:spPr>
          <a:xfrm>
            <a:off x="7458170" y="3072122"/>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mc:Choice xmlns:a14="http://schemas.microsoft.com/office/drawing/2010/main" Requires="a14">
          <p:sp>
            <p:nvSpPr>
              <p:cNvPr id="31" name="TextBox 30"/>
              <p:cNvSpPr txBox="1"/>
              <p:nvPr/>
            </p:nvSpPr>
            <p:spPr>
              <a:xfrm>
                <a:off x="9850695" y="2778943"/>
                <a:ext cx="1472810" cy="969433"/>
              </a:xfrm>
              <a:prstGeom prst="rect">
                <a:avLst/>
              </a:prstGeom>
              <a:solidFill>
                <a:srgbClr val="4472C4"/>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a:rPr>
                          </m:ctrlPr>
                        </m:fPr>
                        <m:num>
                          <m:sSub>
                            <m:sSubPr>
                              <m:ctrlPr>
                                <a:rPr lang="en-US" sz="2800" i="1" smtClean="0">
                                  <a:solidFill>
                                    <a:schemeClr val="bg1"/>
                                  </a:solidFill>
                                  <a:latin typeface="Cambria Math" panose="02040503050406030204"/>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1</m:t>
                              </m:r>
                            </m:sub>
                          </m:sSub>
                        </m:den>
                      </m:f>
                      <m:r>
                        <a:rPr lang="en-US" sz="2800" b="0" i="0"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a:rPr>
                          </m:ctrlPr>
                        </m:fPr>
                        <m:num>
                          <m:sSub>
                            <m:sSubPr>
                              <m:ctrlPr>
                                <a:rPr lang="en-US" sz="2800" b="0" i="1" smtClean="0">
                                  <a:solidFill>
                                    <a:schemeClr val="bg1"/>
                                  </a:solidFill>
                                  <a:latin typeface="Cambria Math" panose="02040503050406030204"/>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2</m:t>
                              </m:r>
                            </m:sub>
                          </m:sSub>
                        </m:den>
                      </m:f>
                    </m:oMath>
                  </m:oMathPara>
                </a14:m>
                <a:endParaRPr lang="en-US" sz="2800" dirty="0">
                  <a:solidFill>
                    <a:schemeClr val="bg1"/>
                  </a:solidFill>
                </a:endParaRPr>
              </a:p>
            </p:txBody>
          </p:sp>
        </mc:Choice>
        <mc:Fallback>
          <p:sp>
            <p:nvSpPr>
              <p:cNvPr id="31" name="TextBox 30"/>
              <p:cNvSpPr txBox="1">
                <a:spLocks noRot="1" noChangeAspect="1" noMove="1" noResize="1" noEditPoints="1" noAdjustHandles="1" noChangeArrowheads="1" noChangeShapeType="1" noTextEdit="1"/>
              </p:cNvSpPr>
              <p:nvPr/>
            </p:nvSpPr>
            <p:spPr>
              <a:xfrm>
                <a:off x="9850695" y="2778943"/>
                <a:ext cx="1472810" cy="969433"/>
              </a:xfrm>
              <a:prstGeom prst="rect">
                <a:avLst/>
              </a:prstGeom>
              <a:blipFill rotWithShape="1">
                <a:blip r:embed="rId2"/>
                <a:stretch>
                  <a:fillRect l="-39" t="-19" r="13" b="63"/>
                </a:stretch>
              </a:blipFill>
            </p:spPr>
            <p:txBody>
              <a:bodyPr/>
              <a:lstStyle/>
              <a:p>
                <a:r>
                  <a:rPr lang="en-US" altLang="en-US">
                    <a:noFill/>
                  </a:rPr>
                  <a:t> </a:t>
                </a:r>
              </a:p>
            </p:txBody>
          </p:sp>
        </mc:Fallback>
      </mc:AlternateContent>
      <p:sp>
        <p:nvSpPr>
          <p:cNvPr id="32" name="Arrow: Left-Right 31"/>
          <p:cNvSpPr/>
          <p:nvPr/>
        </p:nvSpPr>
        <p:spPr>
          <a:xfrm>
            <a:off x="9114505" y="3200399"/>
            <a:ext cx="501445" cy="2728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97517" y="2032399"/>
          <a:ext cx="4922520" cy="2377440"/>
        </p:xfrm>
        <a:graphic>
          <a:graphicData uri="http://schemas.openxmlformats.org/drawingml/2006/table">
            <a:tbl>
              <a:tblPr firstRow="1" firstCol="1" bandRow="1">
                <a:tableStyleId>{5C22544A-7EE6-4342-B048-85BDC9FD1C3A}</a:tableStyleId>
              </a:tblPr>
              <a:tblGrid>
                <a:gridCol w="4922520"/>
              </a:tblGrid>
              <a:tr h="1400291">
                <a:tc>
                  <a:txBody>
                    <a:bodyPr/>
                    <a:lstStyle/>
                    <a:p>
                      <a:pPr algn="just">
                        <a:lnSpc>
                          <a:spcPct val="150000"/>
                        </a:lnSpc>
                      </a:pPr>
                      <a:r>
                        <a:rPr lang="en-US" sz="2600" b="1" dirty="0" err="1">
                          <a:solidFill>
                            <a:srgbClr val="FF0000"/>
                          </a:solidFill>
                          <a:effectLst/>
                          <a:latin typeface="Times New Roman" panose="02020603050405020304" pitchFamily="18" charset="0"/>
                          <a:cs typeface="Times New Roman" panose="02020603050405020304" pitchFamily="18" charset="0"/>
                        </a:rPr>
                        <a:t>Kết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luận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và</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Đât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đều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khí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quyển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tr>
            </a:tbl>
          </a:graphicData>
        </a:graphic>
      </p:graphicFrame>
      <p:grpSp>
        <p:nvGrpSpPr>
          <p:cNvPr id="10" name="Group 9"/>
          <p:cNvGrpSpPr/>
          <p:nvPr/>
        </p:nvGrpSpPr>
        <p:grpSpPr>
          <a:xfrm>
            <a:off x="6169740" y="1815508"/>
            <a:ext cx="5261035" cy="4594841"/>
            <a:chOff x="2349967" y="152406"/>
            <a:chExt cx="7492063" cy="6543359"/>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49967" y="248046"/>
              <a:ext cx="7492063" cy="6361905"/>
            </a:xfrm>
            <a:prstGeom prst="rect">
              <a:avLst/>
            </a:prstGeom>
          </p:spPr>
        </p:pic>
        <p:grpSp>
          <p:nvGrpSpPr>
            <p:cNvPr id="12" name="Group 11"/>
            <p:cNvGrpSpPr/>
            <p:nvPr/>
          </p:nvGrpSpPr>
          <p:grpSpPr>
            <a:xfrm>
              <a:off x="5916560" y="162234"/>
              <a:ext cx="358877" cy="6533531"/>
              <a:chOff x="5916561" y="162234"/>
              <a:chExt cx="358877" cy="6533531"/>
            </a:xfrm>
          </p:grpSpPr>
          <p:sp>
            <p:nvSpPr>
              <p:cNvPr id="22" name="Arrow: Up 21"/>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rot="5400000">
              <a:off x="5828072" y="162233"/>
              <a:ext cx="358877" cy="6533531"/>
              <a:chOff x="5916561" y="162234"/>
              <a:chExt cx="358877" cy="6533531"/>
            </a:xfrm>
          </p:grpSpPr>
          <p:sp>
            <p:nvSpPr>
              <p:cNvPr id="20" name="Arrow: Up 19"/>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2700000">
              <a:off x="5847740" y="162234"/>
              <a:ext cx="358877" cy="6533531"/>
              <a:chOff x="5916561" y="162234"/>
              <a:chExt cx="358877" cy="6533531"/>
            </a:xfrm>
          </p:grpSpPr>
          <p:sp>
            <p:nvSpPr>
              <p:cNvPr id="18" name="Arrow: Up 17"/>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700000">
              <a:off x="5823161" y="152406"/>
              <a:ext cx="358877" cy="6533531"/>
              <a:chOff x="5916561" y="162234"/>
              <a:chExt cx="358877" cy="6533531"/>
            </a:xfrm>
          </p:grpSpPr>
          <p:sp>
            <p:nvSpPr>
              <p:cNvPr id="16" name="Arrow: Up 15"/>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p:cNvSpPr txBox="1"/>
          <p:nvPr/>
        </p:nvSpPr>
        <p:spPr>
          <a:xfrm>
            <a:off x="645242" y="1237913"/>
            <a:ext cx="6098458" cy="54809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c) </a:t>
            </a:r>
            <a:r>
              <a:rPr lang="en-US" sz="2800" b="1" dirty="0" err="1">
                <a:solidFill>
                  <a:srgbClr val="FF0000"/>
                </a:solidFill>
                <a:effectLst/>
                <a:latin typeface="Times New Roman" panose="02020603050405020304" pitchFamily="18" charset="0"/>
                <a:cs typeface="Times New Roman" panose="02020603050405020304" pitchFamily="18" charset="0"/>
              </a:rPr>
              <a:t>sự</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tồn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9314517" y="4114800"/>
            <a:ext cx="2877482" cy="2743200"/>
          </a:xfrm>
          <a:prstGeom prst="rect">
            <a:avLst/>
          </a:prstGeom>
        </p:spPr>
      </p:pic>
      <p:sp>
        <p:nvSpPr>
          <p:cNvPr id="3" name="Text Placeholder 2"/>
          <p:cNvSpPr>
            <a:spLocks noGrp="1"/>
          </p:cNvSpPr>
          <p:nvPr>
            <p:ph type="body" sz="half" idx="2"/>
          </p:nvPr>
        </p:nvSpPr>
        <p:spPr>
          <a:xfrm>
            <a:off x="576241" y="1061889"/>
            <a:ext cx="5293617"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tả</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b:</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16.5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nén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thủy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nồng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ở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lớn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6322144" y="1270104"/>
            <a:ext cx="5293615" cy="2158895"/>
          </a:xfrm>
          <a:prstGeom prst="rect">
            <a:avLst/>
          </a:prstGeom>
        </p:spPr>
      </p:pic>
      <p:pic>
        <p:nvPicPr>
          <p:cNvPr id="11" name="Picture 10"/>
          <p:cNvPicPr>
            <a:picLocks noChangeAspect="1"/>
          </p:cNvPicPr>
          <p:nvPr/>
        </p:nvPicPr>
        <p:blipFill>
          <a:blip r:embed="rId4"/>
          <a:stretch>
            <a:fillRect/>
          </a:stretch>
        </p:blipFill>
        <p:spPr>
          <a:xfrm>
            <a:off x="6322143" y="3703348"/>
            <a:ext cx="2941889" cy="262371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3"/>
          <p:cNvSpPr>
            <a:spLocks noGrp="1" noChangeArrowheads="1"/>
          </p:cNvSpPr>
          <p:nvPr>
            <p:ph type="body" sz="half" idx="1"/>
          </p:nvPr>
        </p:nvSpPr>
        <p:spPr>
          <a:xfrm>
            <a:off x="256117" y="1184275"/>
            <a:ext cx="11480800" cy="2895600"/>
          </a:xfrm>
        </p:spPr>
        <p:txBody>
          <a:bodyPr>
            <a:normAutofit lnSpcReduction="10000"/>
          </a:bodyPr>
          <a:lstStyle/>
          <a:p>
            <a:pPr algn="just" eaLnBrk="1" hangingPunct="1">
              <a:lnSpc>
                <a:spcPct val="90000"/>
              </a:lnSpc>
              <a:buFontTx/>
              <a:buNone/>
            </a:pPr>
            <a:r>
              <a:rPr lang="en-US" altLang="en-US" b="1" dirty="0" smtClean="0">
                <a:solidFill>
                  <a:srgbClr val="0000FF"/>
                </a:solidFill>
              </a:rPr>
              <a:t>     </a:t>
            </a:r>
            <a:r>
              <a:rPr lang="en-US" altLang="en-US" sz="3200" b="1" dirty="0" smtClean="0">
                <a:solidFill>
                  <a:srgbClr val="0000FF"/>
                </a:solidFill>
                <a:latin typeface="Times New Roman" panose="02020603050405020304" pitchFamily="18" charset="0"/>
                <a:cs typeface="Times New Roman" panose="02020603050405020304" pitchFamily="18" charset="0"/>
              </a:rPr>
              <a:t>1. </a:t>
            </a:r>
            <a:r>
              <a:rPr lang="en-US" altLang="en-US" sz="3200" b="1" dirty="0" err="1" smtClean="0">
                <a:solidFill>
                  <a:srgbClr val="0000FF"/>
                </a:solidFill>
                <a:latin typeface="Times New Roman" panose="02020603050405020304" pitchFamily="18" charset="0"/>
                <a:cs typeface="Times New Roman" panose="02020603050405020304" pitchFamily="18" charset="0"/>
              </a:rPr>
              <a:t>Áp</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suất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là</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gì</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Công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thưc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tính</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áp</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suất</a:t>
            </a:r>
            <a:r>
              <a:rPr lang="en-US" altLang="en-US" sz="3200" b="1" dirty="0" smtClean="0">
                <a:solidFill>
                  <a:srgbClr val="0000FF"/>
                </a:solidFill>
                <a:latin typeface="Times New Roman" panose="02020603050405020304" pitchFamily="18" charset="0"/>
                <a:cs typeface="Times New Roman" panose="02020603050405020304" pitchFamily="18" charset="0"/>
              </a:rPr>
              <a:t>?</a:t>
            </a:r>
            <a:endParaRPr lang="en-US" altLang="en-US" sz="3200" b="1" dirty="0" smtClean="0">
              <a:solidFill>
                <a:srgbClr val="0000FF"/>
              </a:solidFill>
              <a:latin typeface="Times New Roman" panose="02020603050405020304" pitchFamily="18" charset="0"/>
              <a:cs typeface="Times New Roman" panose="02020603050405020304" pitchFamily="18" charset="0"/>
            </a:endParaRPr>
          </a:p>
          <a:p>
            <a:pPr algn="just" eaLnBrk="1" hangingPunct="1">
              <a:lnSpc>
                <a:spcPct val="90000"/>
              </a:lnSpc>
              <a:buFontTx/>
              <a:buNone/>
            </a:pPr>
            <a:r>
              <a:rPr lang="en-US" altLang="en-US" sz="3200" b="1" dirty="0" smtClean="0">
                <a:solidFill>
                  <a:srgbClr val="0000FF"/>
                </a:solidFill>
                <a:latin typeface="Times New Roman" panose="02020603050405020304" pitchFamily="18" charset="0"/>
                <a:cs typeface="Times New Roman" panose="02020603050405020304" pitchFamily="18" charset="0"/>
              </a:rPr>
              <a:t>    2. </a:t>
            </a:r>
            <a:r>
              <a:rPr lang="en-US" altLang="en-US" sz="3200" b="1" dirty="0" err="1" smtClean="0">
                <a:solidFill>
                  <a:srgbClr val="0000FF"/>
                </a:solidFill>
                <a:latin typeface="Times New Roman" panose="02020603050405020304" pitchFamily="18" charset="0"/>
                <a:cs typeface="Times New Roman" panose="02020603050405020304" pitchFamily="18" charset="0"/>
              </a:rPr>
              <a:t>Một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người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nặng</a:t>
            </a:r>
            <a:r>
              <a:rPr lang="en-US" altLang="en-US" sz="3200" b="1" dirty="0" smtClean="0">
                <a:solidFill>
                  <a:srgbClr val="0000FF"/>
                </a:solidFill>
                <a:latin typeface="Times New Roman" panose="02020603050405020304" pitchFamily="18" charset="0"/>
                <a:cs typeface="Times New Roman" panose="02020603050405020304" pitchFamily="18" charset="0"/>
              </a:rPr>
              <a:t> 67kg </a:t>
            </a:r>
            <a:r>
              <a:rPr lang="en-US" altLang="en-US" sz="3200" b="1" dirty="0" err="1" smtClean="0">
                <a:solidFill>
                  <a:srgbClr val="0000FF"/>
                </a:solidFill>
                <a:latin typeface="Times New Roman" panose="02020603050405020304" pitchFamily="18" charset="0"/>
                <a:cs typeface="Times New Roman" panose="02020603050405020304" pitchFamily="18" charset="0"/>
              </a:rPr>
              <a:t>vác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trên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vai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một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thùng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hàng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nặng</a:t>
            </a:r>
            <a:r>
              <a:rPr lang="en-US" altLang="en-US" sz="3200" b="1" dirty="0" smtClean="0">
                <a:solidFill>
                  <a:srgbClr val="0000FF"/>
                </a:solidFill>
                <a:latin typeface="Times New Roman" panose="02020603050405020304" pitchFamily="18" charset="0"/>
                <a:cs typeface="Times New Roman" panose="02020603050405020304" pitchFamily="18" charset="0"/>
              </a:rPr>
              <a:t> 70kg. </a:t>
            </a:r>
            <a:r>
              <a:rPr lang="en-US" altLang="en-US" sz="3200" b="1" dirty="0" err="1" smtClean="0">
                <a:solidFill>
                  <a:srgbClr val="0000FF"/>
                </a:solidFill>
                <a:latin typeface="Times New Roman" panose="02020603050405020304" pitchFamily="18" charset="0"/>
                <a:cs typeface="Times New Roman" panose="02020603050405020304" pitchFamily="18" charset="0"/>
              </a:rPr>
              <a:t>Biết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diện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tích</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tiêp</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xúc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của</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mỗi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bàn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chân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là</a:t>
            </a:r>
            <a:r>
              <a:rPr lang="en-US" altLang="en-US" sz="3200" b="1" dirty="0" smtClean="0">
                <a:solidFill>
                  <a:srgbClr val="0000FF"/>
                </a:solidFill>
                <a:latin typeface="Times New Roman" panose="02020603050405020304" pitchFamily="18" charset="0"/>
                <a:cs typeface="Times New Roman" panose="02020603050405020304" pitchFamily="18" charset="0"/>
              </a:rPr>
              <a:t> 20cm2</a:t>
            </a:r>
            <a:endParaRPr lang="en-US" altLang="en-US" sz="3200" b="1" dirty="0" smtClean="0">
              <a:solidFill>
                <a:srgbClr val="0000FF"/>
              </a:solidFill>
              <a:latin typeface="Times New Roman" panose="02020603050405020304" pitchFamily="18" charset="0"/>
              <a:cs typeface="Times New Roman" panose="02020603050405020304" pitchFamily="18" charset="0"/>
            </a:endParaRPr>
          </a:p>
          <a:p>
            <a:pPr marL="514350" indent="-514350" algn="just" eaLnBrk="1" hangingPunct="1">
              <a:lnSpc>
                <a:spcPct val="90000"/>
              </a:lnSpc>
              <a:buFontTx/>
              <a:buAutoNum type="alphaLcPeriod"/>
            </a:pP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Tính</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áp</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lực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tác</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dụng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lên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nền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nhà</a:t>
            </a:r>
            <a:r>
              <a:rPr lang="en-US" altLang="en-US" sz="3200" b="1" dirty="0" smtClean="0">
                <a:solidFill>
                  <a:srgbClr val="0000FF"/>
                </a:solidFill>
                <a:latin typeface="Times New Roman" panose="02020603050405020304" pitchFamily="18" charset="0"/>
                <a:cs typeface="Times New Roman" panose="02020603050405020304" pitchFamily="18" charset="0"/>
              </a:rPr>
              <a:t>?</a:t>
            </a:r>
            <a:endParaRPr lang="en-US" altLang="en-US" sz="3200" b="1" dirty="0" smtClean="0">
              <a:solidFill>
                <a:srgbClr val="0000FF"/>
              </a:solidFill>
              <a:latin typeface="Times New Roman" panose="02020603050405020304" pitchFamily="18" charset="0"/>
              <a:cs typeface="Times New Roman" panose="02020603050405020304" pitchFamily="18" charset="0"/>
            </a:endParaRPr>
          </a:p>
          <a:p>
            <a:pPr marL="514350" indent="-514350" algn="just" eaLnBrk="1" hangingPunct="1">
              <a:lnSpc>
                <a:spcPct val="90000"/>
              </a:lnSpc>
              <a:buFontTx/>
              <a:buAutoNum type="alphaLcPeriod"/>
            </a:pP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Tính</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áp</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suất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của</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người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và</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hàng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lên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mặt</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sàn</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khi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đứng</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hai</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chân</a:t>
            </a:r>
            <a:r>
              <a:rPr lang="en-US" altLang="en-US" sz="3200" b="1" dirty="0" smtClean="0">
                <a:solidFill>
                  <a:srgbClr val="0000FF"/>
                </a:solidFill>
                <a:latin typeface="Times New Roman" panose="02020603050405020304" pitchFamily="18" charset="0"/>
                <a:cs typeface="Times New Roman" panose="02020603050405020304" pitchFamily="18" charset="0"/>
              </a:rPr>
              <a:t>.</a:t>
            </a:r>
            <a:endParaRPr lang="en-US" altLang="en-US" sz="3200" b="1" dirty="0" smtClean="0">
              <a:solidFill>
                <a:srgbClr val="0000FF"/>
              </a:solidFill>
              <a:latin typeface="Times New Roman" panose="02020603050405020304" pitchFamily="18" charset="0"/>
              <a:cs typeface="Times New Roman" panose="02020603050405020304" pitchFamily="18" charset="0"/>
            </a:endParaRPr>
          </a:p>
        </p:txBody>
      </p:sp>
      <p:sp>
        <p:nvSpPr>
          <p:cNvPr id="4099" name="WordArt 15"/>
          <p:cNvSpPr>
            <a:spLocks noChangeArrowheads="1" noChangeShapeType="1" noTextEdit="1"/>
          </p:cNvSpPr>
          <p:nvPr/>
        </p:nvSpPr>
        <p:spPr bwMode="auto">
          <a:xfrm>
            <a:off x="2641600" y="228600"/>
            <a:ext cx="6604000" cy="609600"/>
          </a:xfrm>
          <a:prstGeom prst="rect">
            <a:avLst/>
          </a:prstGeom>
        </p:spPr>
        <p:txBody>
          <a:bodyPr wrap="none" fromWordArt="1">
            <a:prstTxWarp prst="textPlain">
              <a:avLst>
                <a:gd name="adj" fmla="val 50000"/>
              </a:avLst>
            </a:prstTxWarp>
          </a:bodyPr>
          <a:lstStyle/>
          <a:p>
            <a:pPr algn="ctr"/>
            <a:r>
              <a:rPr lang="en-US" sz="3600" kern="10">
                <a:ln w="19050">
                  <a:solidFill>
                    <a:srgbClr val="FF0000"/>
                  </a:solidFill>
                  <a:round/>
                </a:ln>
                <a:solidFill>
                  <a:srgbClr val="0066CC"/>
                </a:solidFill>
                <a:effectLst>
                  <a:outerShdw dist="35921" dir="2700000" algn="ctr" rotWithShape="0">
                    <a:srgbClr val="990000"/>
                  </a:outerShdw>
                </a:effectLst>
                <a:latin typeface="Arial" panose="020B0604020202020204"/>
                <a:cs typeface="Arial" panose="020B0604020202020204"/>
              </a:rPr>
              <a:t>KIỂM TRA BÀI CŨ</a:t>
            </a:r>
            <a:endParaRPr lang="en-US" sz="3600" kern="10">
              <a:ln w="19050">
                <a:solidFill>
                  <a:srgbClr val="FF0000"/>
                </a:solidFill>
                <a:round/>
              </a:ln>
              <a:solidFill>
                <a:srgbClr val="0066CC"/>
              </a:solidFill>
              <a:effectLst>
                <a:outerShdw dist="35921" dir="2700000" algn="ctr" rotWithShape="0">
                  <a:srgbClr val="990000"/>
                </a:outerShdw>
              </a:effectLst>
              <a:latin typeface="Arial" panose="020B0604020202020204"/>
              <a:cs typeface="Arial" panose="020B0604020202020204"/>
            </a:endParaRPr>
          </a:p>
        </p:txBody>
      </p:sp>
    </p:spTree>
    <p:custDataLst>
      <p:tags r:id="rId1"/>
    </p:custData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500" fill="hold"/>
                                        <p:tgtEl>
                                          <p:spTgt spid="191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1491">
                                            <p:txEl>
                                              <p:pRg st="1" end="1"/>
                                            </p:txEl>
                                          </p:spTgt>
                                        </p:tgtEl>
                                        <p:attrNameLst>
                                          <p:attrName>style.visibility</p:attrName>
                                        </p:attrNameLst>
                                      </p:cBhvr>
                                      <p:to>
                                        <p:strVal val="visible"/>
                                      </p:to>
                                    </p:set>
                                    <p:anim calcmode="lin" valueType="num">
                                      <p:cBhvr additive="base">
                                        <p:cTn id="13" dur="500" fill="hold"/>
                                        <p:tgtEl>
                                          <p:spTgt spid="191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1491">
                                            <p:txEl>
                                              <p:pRg st="2" end="2"/>
                                            </p:txEl>
                                          </p:spTgt>
                                        </p:tgtEl>
                                        <p:attrNameLst>
                                          <p:attrName>style.visibility</p:attrName>
                                        </p:attrNameLst>
                                      </p:cBhvr>
                                      <p:to>
                                        <p:strVal val="visible"/>
                                      </p:to>
                                    </p:set>
                                    <p:anim calcmode="lin" valueType="num">
                                      <p:cBhvr additive="base">
                                        <p:cTn id="19" dur="500" fill="hold"/>
                                        <p:tgtEl>
                                          <p:spTgt spid="191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1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1491">
                                            <p:txEl>
                                              <p:pRg st="3" end="3"/>
                                            </p:txEl>
                                          </p:spTgt>
                                        </p:tgtEl>
                                        <p:attrNameLst>
                                          <p:attrName>style.visibility</p:attrName>
                                        </p:attrNameLst>
                                      </p:cBhvr>
                                      <p:to>
                                        <p:strVal val="visible"/>
                                      </p:to>
                                    </p:set>
                                    <p:anim calcmode="lin" valueType="num">
                                      <p:cBhvr additive="base">
                                        <p:cTn id="25" dur="500" fill="hold"/>
                                        <p:tgtEl>
                                          <p:spTgt spid="1914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607277" y="1533898"/>
            <a:ext cx="5584722" cy="5324102"/>
          </a:xfrm>
          <a:prstGeom prst="rect">
            <a:avLst/>
          </a:prstGeom>
        </p:spPr>
      </p:pic>
      <p:sp>
        <p:nvSpPr>
          <p:cNvPr id="3" name="Text Placeholder 2"/>
          <p:cNvSpPr>
            <a:spLocks noGrp="1"/>
          </p:cNvSpPr>
          <p:nvPr>
            <p:ph type="body" sz="half" idx="2"/>
          </p:nvPr>
        </p:nvSpPr>
        <p:spPr>
          <a:xfrm>
            <a:off x="576242" y="1194621"/>
            <a:ext cx="5190378"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họa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4</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quyển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5</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Em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999952"/>
            <a:ext cx="2757948" cy="2757948"/>
          </a:xfrm>
          <a:prstGeom prst="rect">
            <a:avLst/>
          </a:prstGeom>
        </p:spPr>
      </p:pic>
      <p:sp>
        <p:nvSpPr>
          <p:cNvPr id="11" name="Subtitle 10"/>
          <p:cNvSpPr>
            <a:spLocks noGrp="1"/>
          </p:cNvSpPr>
          <p:nvPr>
            <p:ph type="subTitle" idx="1"/>
          </p:nvPr>
        </p:nvSpPr>
        <p:spPr>
          <a:xfrm>
            <a:off x="664239" y="4256294"/>
            <a:ext cx="10863522" cy="715962"/>
          </a:xfrm>
        </p:spPr>
        <p:txBody>
          <a:bodyPr>
            <a:noAutofit/>
          </a:bodyPr>
          <a:lstStyle/>
          <a:p>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6323"/>
          <a:stretch>
            <a:fillRect/>
          </a:stretch>
        </p:blipFill>
        <p:spPr>
          <a:xfrm>
            <a:off x="664239" y="708009"/>
            <a:ext cx="5269382" cy="329336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p:cNvSpPr txBox="1"/>
          <p:nvPr/>
        </p:nvSpPr>
        <p:spPr>
          <a:xfrm>
            <a:off x="664239" y="5315665"/>
            <a:ext cx="10863522"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0070C0"/>
                </a:solidFill>
                <a:latin typeface="Times New Roman" panose="02020603050405020304" pitchFamily="18" charset="0"/>
                <a:ea typeface="Segoe UI" panose="020B0502040204020203" pitchFamily="34" charset="0"/>
              </a:rPr>
              <a:t>2. </a:t>
            </a:r>
            <a:r>
              <a:rPr lang="en-US" sz="2800" b="1" dirty="0" err="1">
                <a:solidFill>
                  <a:srgbClr val="0070C0"/>
                </a:solidFill>
                <a:latin typeface="Times New Roman" panose="02020603050405020304" pitchFamily="18" charset="0"/>
                <a:ea typeface="Segoe UI" panose="020B0502040204020203" pitchFamily="34" charset="0"/>
              </a:rPr>
              <a:t>Tìm</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latin typeface="Times New Roman" panose="02020603050405020304" pitchFamily="18" charset="0"/>
                <a:ea typeface="Segoe UI" panose="020B0502040204020203" pitchFamily="34" charset="0"/>
              </a:rPr>
              <a:t>hiểu</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ảnh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endParaRPr lang="en-US" sz="28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20485" y="1319788"/>
            <a:ext cx="10986495" cy="2293568"/>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HS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charset="0"/>
              </a:rPr>
              <a:t>quan</a:t>
            </a:r>
            <a:r>
              <a:rPr lang="en-US" sz="2800" dirty="0">
                <a:effectLst/>
                <a:latin typeface="Times New Roman" panose="02020603050405020304" pitchFamily="18" charset="0"/>
                <a:ea typeface="Calibri" panose="020F0502020204030204" charset="0"/>
              </a:rPr>
              <a:t> </a:t>
            </a:r>
            <a:r>
              <a:rPr lang="en-US" sz="2800" dirty="0" err="1">
                <a:effectLst/>
                <a:latin typeface="Times New Roman" panose="02020603050405020304" pitchFamily="18" charset="0"/>
                <a:ea typeface="Calibri" panose="020F0502020204030204" charset="0"/>
              </a:rPr>
              <a:t>sát</a:t>
            </a:r>
            <a:r>
              <a:rPr lang="en-US" sz="2800" dirty="0">
                <a:effectLst/>
                <a:latin typeface="Times New Roman" panose="02020603050405020304" pitchFamily="18" charset="0"/>
                <a:ea typeface="Calibri" panose="020F0502020204030204" charset="0"/>
              </a:rPr>
              <a:t> </a:t>
            </a:r>
            <a:r>
              <a:rPr lang="en-US" sz="2800" dirty="0" err="1">
                <a:effectLst/>
                <a:latin typeface="Times New Roman" panose="02020603050405020304" pitchFamily="18" charset="0"/>
                <a:ea typeface="Calibri" panose="020F0502020204030204" charset="0"/>
              </a:rPr>
              <a:t>hình</a:t>
            </a:r>
            <a:r>
              <a:rPr lang="en-US" sz="2800" dirty="0">
                <a:effectLst/>
                <a:latin typeface="Times New Roman" panose="02020603050405020304" pitchFamily="18" charset="0"/>
                <a:ea typeface="Calibri" panose="020F0502020204030204" charset="0"/>
              </a:rPr>
              <a:t> 16.9, 16.10, 16.11, 16.12 </a:t>
            </a:r>
            <a:endParaRPr lang="en-US" sz="2800" dirty="0">
              <a:latin typeface="Arial" panose="020B0604020202020204" pitchFamily="34" charset="0"/>
              <a:ea typeface="Calibri" panose="020F0502020204030204" charset="0"/>
            </a:endParaRPr>
          </a:p>
          <a:p>
            <a:pPr algn="just">
              <a:lnSpc>
                <a:spcPct val="100000"/>
              </a:lnSpc>
            </a:pP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a:p>
            <a:pPr algn="just">
              <a:lnSpc>
                <a:spcPct val="115000"/>
              </a:lnSpc>
            </a:pPr>
            <a:r>
              <a:rPr lang="vi-VN" sz="2800" dirty="0">
                <a:latin typeface="Times New Roman" panose="02020603050405020304" pitchFamily="18" charset="0"/>
                <a:ea typeface="Arial" panose="020B0604020202020204" pitchFamily="34" charset="0"/>
              </a:rPr>
              <a:t>1.</a:t>
            </a:r>
            <a:r>
              <a:rPr lang="en-US" sz="2800" dirty="0">
                <a:effectLst/>
                <a:latin typeface="Times New Roman" panose="02020603050405020304" pitchFamily="18" charset="0"/>
                <a:ea typeface="Arial" panose="020B0604020202020204" pitchFamily="34" charset="0"/>
              </a:rPr>
              <a:t> Em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tượng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65729" y="2175579"/>
            <a:ext cx="5729510" cy="4586749"/>
          </a:xfrm>
          <a:prstGeom prst="rect">
            <a:avLst/>
          </a:prstGeom>
        </p:spPr>
      </p:pic>
      <p:sp>
        <p:nvSpPr>
          <p:cNvPr id="6" name="TextBox 5"/>
          <p:cNvSpPr txBox="1"/>
          <p:nvPr/>
        </p:nvSpPr>
        <p:spPr>
          <a:xfrm>
            <a:off x="620485" y="3613356"/>
            <a:ext cx="6098458" cy="3025252"/>
          </a:xfrm>
          <a:prstGeom prst="rect">
            <a:avLst/>
          </a:prstGeom>
          <a:noFill/>
        </p:spPr>
        <p:txBody>
          <a:bodyPr wrap="square">
            <a:spAutoFit/>
          </a:bodyPr>
          <a:lstStyle/>
          <a:p>
            <a:pPr algn="just">
              <a:lnSpc>
                <a:spcPct val="115000"/>
              </a:lnSpc>
            </a:pPr>
            <a:r>
              <a:rPr lang="vi-VN" sz="2800" dirty="0">
                <a:effectLst/>
                <a:latin typeface="Times New Roman" panose="02020603050405020304" pitchFamily="18" charset="0"/>
                <a:ea typeface="Arial" panose="020B0604020202020204" pitchFamily="34" charset="0"/>
              </a:rPr>
              <a:t>2.</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thêm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nó</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p>
            <a:pPr algn="just">
              <a:lnSpc>
                <a:spcPct val="115000"/>
              </a:lnSpc>
            </a:pPr>
            <a:r>
              <a:rPr lang="vi-VN" sz="28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những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nguyên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lý</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chúng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việc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44285" y="1319788"/>
            <a:ext cx="10959457" cy="457199"/>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H</a:t>
            </a:r>
            <a:r>
              <a:rPr lang="en-US" sz="2800" dirty="0" err="1">
                <a:effectLst/>
                <a:latin typeface="Times New Roman" panose="02020603050405020304" pitchFamily="18" charset="0"/>
                <a:ea typeface="Arial" panose="020B0604020202020204" pitchFamily="34" charset="0"/>
              </a:rPr>
              <a:t>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charset="0"/>
              </a:rPr>
              <a:t>quan</a:t>
            </a:r>
            <a:r>
              <a:rPr lang="en-US" sz="2800" dirty="0">
                <a:effectLst/>
                <a:latin typeface="Times New Roman" panose="02020603050405020304" pitchFamily="18" charset="0"/>
                <a:ea typeface="Calibri" panose="020F0502020204030204" charset="0"/>
              </a:rPr>
              <a:t> </a:t>
            </a:r>
            <a:r>
              <a:rPr lang="en-US" sz="2800" dirty="0" err="1">
                <a:effectLst/>
                <a:latin typeface="Times New Roman" panose="02020603050405020304" pitchFamily="18" charset="0"/>
                <a:ea typeface="Calibri" panose="020F0502020204030204" charset="0"/>
              </a:rPr>
              <a:t>sát</a:t>
            </a:r>
            <a:r>
              <a:rPr lang="en-US" sz="2800" dirty="0">
                <a:effectLst/>
                <a:latin typeface="Times New Roman" panose="02020603050405020304" pitchFamily="18" charset="0"/>
                <a:ea typeface="Calibri" panose="020F0502020204030204" charset="0"/>
              </a:rPr>
              <a:t> </a:t>
            </a:r>
            <a:r>
              <a:rPr lang="en-US" sz="2800" dirty="0" err="1">
                <a:effectLst/>
                <a:latin typeface="Times New Roman" panose="02020603050405020304" pitchFamily="18" charset="0"/>
                <a:ea typeface="Calibri" panose="020F0502020204030204" charset="0"/>
              </a:rPr>
              <a:t>hình</a:t>
            </a:r>
            <a:r>
              <a:rPr lang="vi-VN" sz="2800" dirty="0">
                <a:latin typeface="Arial" panose="020B0604020202020204" pitchFamily="34" charset="0"/>
                <a:ea typeface="Calibri" panose="020F0502020204030204" charset="0"/>
              </a:rPr>
              <a:t> </a:t>
            </a:r>
            <a:r>
              <a:rPr lang="en-US" sz="2800" dirty="0">
                <a:effectLst/>
                <a:latin typeface="Times New Roman" panose="02020603050405020304" pitchFamily="18" charset="0"/>
                <a:ea typeface="Calibri" panose="020F0502020204030204" charset="0"/>
              </a:rPr>
              <a:t>16.9, </a:t>
            </a:r>
            <a:r>
              <a:rPr lang="vi-VN" sz="2800" dirty="0">
                <a:effectLst/>
                <a:latin typeface="Times New Roman" panose="02020603050405020304" pitchFamily="18" charset="0"/>
                <a:ea typeface="Calibri" panose="020F0502020204030204" charset="0"/>
              </a:rPr>
              <a:t>10, 11, 12 </a:t>
            </a: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14" name="Picture 13"/>
          <p:cNvPicPr>
            <a:picLocks noChangeAspect="1"/>
          </p:cNvPicPr>
          <p:nvPr/>
        </p:nvPicPr>
        <p:blipFill>
          <a:blip r:embed="rId1"/>
          <a:stretch>
            <a:fillRect/>
          </a:stretch>
        </p:blipFill>
        <p:spPr>
          <a:xfrm>
            <a:off x="8779281" y="1776987"/>
            <a:ext cx="3247619" cy="4752381"/>
          </a:xfrm>
          <a:prstGeom prst="rect">
            <a:avLst/>
          </a:prstGeom>
        </p:spPr>
      </p:pic>
      <p:pic>
        <p:nvPicPr>
          <p:cNvPr id="15" name="Picture 14"/>
          <p:cNvPicPr>
            <a:picLocks noChangeAspect="1"/>
          </p:cNvPicPr>
          <p:nvPr/>
        </p:nvPicPr>
        <p:blipFill>
          <a:blip r:embed="rId2"/>
          <a:stretch>
            <a:fillRect/>
          </a:stretch>
        </p:blipFill>
        <p:spPr>
          <a:xfrm>
            <a:off x="4114573" y="2566356"/>
            <a:ext cx="4318912" cy="31736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95" y="4837471"/>
            <a:ext cx="2736035" cy="2190328"/>
          </a:xfrm>
          <a:prstGeom prst="rect">
            <a:avLst/>
          </a:prstGeom>
        </p:spPr>
      </p:pic>
      <p:pic>
        <p:nvPicPr>
          <p:cNvPr id="16" name="Picture 15"/>
          <p:cNvPicPr>
            <a:picLocks noChangeAspect="1"/>
          </p:cNvPicPr>
          <p:nvPr/>
        </p:nvPicPr>
        <p:blipFill>
          <a:blip r:embed="rId4"/>
          <a:stretch>
            <a:fillRect/>
          </a:stretch>
        </p:blipFill>
        <p:spPr>
          <a:xfrm>
            <a:off x="140389" y="2021172"/>
            <a:ext cx="3662372" cy="351704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0485" y="1167387"/>
            <a:ext cx="11060237" cy="2261613"/>
          </a:xfrm>
        </p:spPr>
        <p:txBody>
          <a:bodyPr>
            <a:noAutofit/>
          </a:bodyPr>
          <a:lstStyle/>
          <a:p>
            <a:pPr algn="just">
              <a:lnSpc>
                <a:spcPct val="100000"/>
              </a:lnSpc>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phóng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nhanh</a:t>
            </a:r>
            <a:r>
              <a:rPr lang="en-US" sz="2800" dirty="0">
                <a:effectLst/>
                <a:latin typeface="Times New Roman" panose="02020603050405020304" pitchFamily="18" charset="0"/>
                <a:ea typeface="Arial" panose="020B0604020202020204" pitchFamily="34" charset="0"/>
              </a:rPr>
              <a:t>, hay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thang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xuống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pic>
        <p:nvPicPr>
          <p:cNvPr id="7" name="Picture 6"/>
          <p:cNvPicPr>
            <a:picLocks noChangeAspect="1"/>
          </p:cNvPicPr>
          <p:nvPr/>
        </p:nvPicPr>
        <p:blipFill rotWithShape="1">
          <a:blip r:embed="rId1"/>
          <a:srcRect b="16593"/>
          <a:stretch>
            <a:fillRect/>
          </a:stretch>
        </p:blipFill>
        <p:spPr>
          <a:xfrm>
            <a:off x="6454464" y="2298192"/>
            <a:ext cx="5358989" cy="4292435"/>
          </a:xfrm>
          <a:prstGeom prst="rect">
            <a:avLst/>
          </a:prstGeom>
        </p:spPr>
      </p:pic>
      <p:sp>
        <p:nvSpPr>
          <p:cNvPr id="11" name="TextBox 10"/>
          <p:cNvSpPr txBox="1"/>
          <p:nvPr/>
        </p:nvSpPr>
        <p:spPr>
          <a:xfrm>
            <a:off x="620485" y="2665361"/>
            <a:ext cx="6001540" cy="3025252"/>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Khi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vòi</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thường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kịp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hai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khiến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đẩy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phía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nhỏ</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620486" y="2167125"/>
            <a:ext cx="7159400" cy="4115376"/>
          </a:xfrm>
        </p:spPr>
        <p:txBody>
          <a:bodyPr>
            <a:noAutofit/>
          </a:bodyPr>
          <a:lstStyle/>
          <a:p>
            <a:pPr algn="just">
              <a:lnSpc>
                <a:spcPct val="100000"/>
              </a:lnSpc>
            </a:pPr>
            <a:r>
              <a:rPr lang="vi-VN" sz="2600" dirty="0">
                <a:effectLst/>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effectLst/>
              <a:latin typeface="Arial" panose="020B0604020202020204" pitchFamily="34" charset="0"/>
              <a:ea typeface="Arial" panose="020B0604020202020204" pitchFamily="34" charset="0"/>
            </a:endParaRPr>
          </a:p>
        </p:txBody>
      </p:sp>
      <p:pic>
        <p:nvPicPr>
          <p:cNvPr id="6" name="Picture 5"/>
          <p:cNvPicPr>
            <a:picLocks noChangeAspect="1"/>
          </p:cNvPicPr>
          <p:nvPr/>
        </p:nvPicPr>
        <p:blipFill rotWithShape="1">
          <a:blip r:embed="rId1"/>
          <a:srcRect r="8070"/>
          <a:stretch>
            <a:fillRect/>
          </a:stretch>
        </p:blipFill>
        <p:spPr>
          <a:xfrm>
            <a:off x="7779886" y="3059677"/>
            <a:ext cx="4195804" cy="3353814"/>
          </a:xfrm>
          <a:prstGeom prst="rect">
            <a:avLst/>
          </a:prstGeom>
        </p:spPr>
      </p:pic>
      <p:sp>
        <p:nvSpPr>
          <p:cNvPr id="4" name="TextBox 3"/>
          <p:cNvSpPr txBox="1"/>
          <p:nvPr/>
        </p:nvSpPr>
        <p:spPr>
          <a:xfrm>
            <a:off x="620486" y="1274573"/>
            <a:ext cx="11355204" cy="892552"/>
          </a:xfrm>
          <a:prstGeom prst="rect">
            <a:avLst/>
          </a:prstGeom>
          <a:noFill/>
        </p:spPr>
        <p:txBody>
          <a:bodyPr wrap="square">
            <a:spAutoFit/>
          </a:bodyPr>
          <a:lstStyle/>
          <a:p>
            <a:pPr algn="just">
              <a:lnSpc>
                <a:spcPct val="100000"/>
              </a:lnSpc>
            </a:pPr>
            <a:r>
              <a:rPr lang="en-US" sz="2600" dirty="0" err="1">
                <a:effectLst/>
                <a:latin typeface="Times New Roman" panose="02020603050405020304" pitchFamily="18" charset="0"/>
                <a:ea typeface="Arial" panose="020B0604020202020204" pitchFamily="34" charset="0"/>
              </a:rPr>
              <a:t>Câu</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hỏi</a:t>
            </a:r>
            <a:r>
              <a:rPr lang="en-US" sz="2600" dirty="0">
                <a:effectLst/>
                <a:latin typeface="Times New Roman" panose="02020603050405020304" pitchFamily="18" charset="0"/>
                <a:ea typeface="Arial" panose="020B0604020202020204" pitchFamily="34" charset="0"/>
              </a:rPr>
              <a:t> 2:</a:t>
            </a:r>
            <a:r>
              <a:rPr lang="en-US" sz="2600" dirty="0">
                <a:effectLst/>
                <a:latin typeface="Arial" panose="020B0604020202020204" pitchFamily="34"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Ví</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dụ</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về</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trong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thực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tế</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treo</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tường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giữa</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mặt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kính</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và</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chân</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bàn</a:t>
            </a:r>
            <a:r>
              <a:rPr lang="vi-VN" sz="2600" dirty="0">
                <a:effectLst/>
                <a:latin typeface="Times New Roman" panose="02020603050405020304" pitchFamily="18" charset="0"/>
                <a:ea typeface="Arial" panose="020B0604020202020204" pitchFamily="34" charset="0"/>
              </a:rPr>
              <a:t>, thanh thông bồn cầu, giác mút trong các máy xung điện,...</a:t>
            </a:r>
            <a:endParaRPr lang="en-US" sz="2600" dirty="0">
              <a:effectLst/>
              <a:latin typeface="Arial" panose="020B0604020202020204" pitchFamily="34" charset="0"/>
              <a:ea typeface="Arial" panose="020B0604020202020204" pitchFamily="34" charset="0"/>
            </a:endParaRPr>
          </a:p>
        </p:txBody>
      </p:sp>
      <p:grpSp>
        <p:nvGrpSpPr>
          <p:cNvPr id="10" name="Group 9"/>
          <p:cNvGrpSpPr/>
          <p:nvPr/>
        </p:nvGrpSpPr>
        <p:grpSpPr>
          <a:xfrm>
            <a:off x="10551473" y="3192456"/>
            <a:ext cx="820879" cy="407135"/>
            <a:chOff x="10551473" y="3192456"/>
            <a:chExt cx="820879" cy="407135"/>
          </a:xfrm>
        </p:grpSpPr>
        <p:sp>
          <p:nvSpPr>
            <p:cNvPr id="8" name="Arrow: Up 7"/>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rot="4423832">
            <a:off x="9594976" y="5189102"/>
            <a:ext cx="820879" cy="407135"/>
            <a:chOff x="10551473" y="3192456"/>
            <a:chExt cx="820879" cy="407135"/>
          </a:xfrm>
        </p:grpSpPr>
        <p:sp>
          <p:nvSpPr>
            <p:cNvPr id="12" name="Arrow: Up 11"/>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Hãy tìm trong thực tế những dụng cụ hoạt động theo nguyên lí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00125" y="1776411"/>
            <a:ext cx="3394940" cy="24087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ãy tìm trong thực tế những dụng cụ hoạt động theo nguyên lí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7585" y="1369684"/>
            <a:ext cx="2957818" cy="317691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3" descr="GÔM XỊT TÓC - KEO BẠC 320ml - 600ml | Shopee Việt Nam"/>
          <p:cNvPicPr>
            <a:picLocks noChangeAspect="1" noChangeArrowheads="1"/>
          </p:cNvPicPr>
          <p:nvPr/>
        </p:nvPicPr>
        <p:blipFill>
          <a:blip r:embed="rId3">
            <a:extLst>
              <a:ext uri="{28A0092B-C50C-407E-A947-70E740481C1C}">
                <a14:useLocalDpi xmlns:a14="http://schemas.microsoft.com/office/drawing/2010/main" val="0"/>
              </a:ext>
            </a:extLst>
          </a:blip>
          <a:srcRect t="13315" b="13574"/>
          <a:stretch>
            <a:fillRect/>
          </a:stretch>
        </p:blipFill>
        <p:spPr bwMode="auto">
          <a:xfrm>
            <a:off x="6718300" y="4449300"/>
            <a:ext cx="3289300" cy="2408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96900" y="1369684"/>
            <a:ext cx="4991100" cy="5503301"/>
          </a:xfrm>
          <a:prstGeom prst="rect">
            <a:avLst/>
          </a:prstGeom>
          <a:noFill/>
        </p:spPr>
        <p:txBody>
          <a:bodyPr wrap="square">
            <a:spAutoFit/>
          </a:bodyPr>
          <a:lstStyle/>
          <a:p>
            <a:pPr algn="just">
              <a:lnSpc>
                <a:spcPct val="115000"/>
              </a:lnSpc>
            </a:pPr>
            <a:r>
              <a:rPr lang="vi-VN" altLang="en-US" sz="2800" dirty="0">
                <a:latin typeface="Times New Roman" panose="02020603050405020304" pitchFamily="18" charset="0"/>
                <a:ea typeface="Arial" panose="020B0604020202020204" pitchFamily="34" charset="0"/>
              </a:rPr>
              <a:t>Câu hỏi 3: Trong thực tế có nhiều dụng cụ hoạt động theo nguyên lí của bình xịt như:</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bình xịt diệt côn trùng.</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dirty="0">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42402" y="4914900"/>
            <a:ext cx="2362200" cy="1943100"/>
          </a:xfrm>
          <a:prstGeom prst="rect">
            <a:avLst/>
          </a:prstGeom>
        </p:spPr>
      </p:pic>
      <p:sp>
        <p:nvSpPr>
          <p:cNvPr id="3" name="Text Placeholder 2"/>
          <p:cNvSpPr>
            <a:spLocks noGrp="1"/>
          </p:cNvSpPr>
          <p:nvPr>
            <p:ph type="body" sz="half" idx="2"/>
          </p:nvPr>
        </p:nvSpPr>
        <p:spPr>
          <a:xfrm>
            <a:off x="620486" y="1319787"/>
            <a:ext cx="5475514" cy="4660097"/>
          </a:xfrm>
        </p:spPr>
        <p:txBody>
          <a:bodyPr>
            <a:normAutofit/>
          </a:bodyPr>
          <a:lstStyle/>
          <a:p>
            <a:pPr indent="254000" algn="just">
              <a:lnSpc>
                <a:spcPct val="120000"/>
              </a:lnSpc>
              <a:spcAft>
                <a:spcPts val="600"/>
              </a:spcAft>
              <a:tabLst>
                <a:tab pos="547370" algn="l"/>
              </a:tabLst>
            </a:pPr>
            <a:r>
              <a:rPr lang="en-US" sz="2800" b="1" dirty="0" err="1">
                <a:solidFill>
                  <a:srgbClr val="FF0000"/>
                </a:solidFill>
                <a:effectLst/>
                <a:latin typeface="Times New Roman" panose="02020603050405020304" pitchFamily="18" charset="0"/>
                <a:ea typeface="Segoe UI" panose="020B0502040204020203" pitchFamily="34" charset="0"/>
              </a:rPr>
              <a:t>Kết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luận</a:t>
            </a:r>
            <a:r>
              <a:rPr lang="en-US" sz="2800" b="1" dirty="0">
                <a:solidFill>
                  <a:srgbClr val="FF0000"/>
                </a:solidFill>
                <a:effectLst/>
                <a:latin typeface="Times New Roman" panose="02020603050405020304" pitchFamily="18" charset="0"/>
                <a:ea typeface="Segoe UI" panose="020B0502040204020203" pitchFamily="34" charset="0"/>
              </a:rPr>
              <a:t> :</a:t>
            </a:r>
            <a:endParaRPr lang="en-US" sz="2800" b="1" dirty="0">
              <a:solidFill>
                <a:srgbClr val="FF0000"/>
              </a:solidFill>
              <a:effectLst/>
              <a:latin typeface="Times New Roman" panose="02020603050405020304" pitchFamily="18" charset="0"/>
              <a:ea typeface="Segoe UI" panose="020B0502040204020203" pitchFamily="34" charset="0"/>
            </a:endParaRP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Khi </a:t>
            </a:r>
            <a:r>
              <a:rPr lang="en-US" sz="2800" b="1" dirty="0" err="1">
                <a:solidFill>
                  <a:srgbClr val="FF0000"/>
                </a:solidFill>
                <a:effectLst/>
                <a:latin typeface="Times New Roman" panose="02020603050405020304" pitchFamily="18" charset="0"/>
                <a:ea typeface="Segoe UI" panose="020B0502040204020203" pitchFamily="34" charset="0"/>
              </a:rPr>
              <a:t>thay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đổi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ngột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có</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thể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gây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ra</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tiếng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tai</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không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khí</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được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ứng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chế</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tạo</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một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phục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vụ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đời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Như</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gi</a:t>
            </a:r>
            <a:r>
              <a:rPr lang="vi-VN" sz="2800" b="1" dirty="0">
                <a:solidFill>
                  <a:srgbClr val="FF0000"/>
                </a:solidFill>
                <a:effectLst/>
                <a:latin typeface="Times New Roman" panose="02020603050405020304" pitchFamily="18" charset="0"/>
                <a:ea typeface="Segoe UI" panose="020B0502040204020203" pitchFamily="34" charset="0"/>
              </a:rPr>
              <a:t>ác </a:t>
            </a:r>
            <a:r>
              <a:rPr lang="en-US" sz="2800" b="1" dirty="0" err="1">
                <a:solidFill>
                  <a:srgbClr val="FF0000"/>
                </a:solidFill>
                <a:effectLst/>
                <a:latin typeface="Times New Roman" panose="02020603050405020304" pitchFamily="18" charset="0"/>
                <a:ea typeface="Segoe UI" panose="020B0502040204020203" pitchFamily="34" charset="0"/>
              </a:rPr>
              <a:t>mút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bình</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xịt</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endParaRPr lang="en-US" sz="280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400" l="1600" r="100000"/>
                    </a14:imgEffect>
                  </a14:imgLayer>
                </a14:imgProps>
              </a:ext>
              <a:ext uri="{28A0092B-C50C-407E-A947-70E740481C1C}">
                <a14:useLocalDpi xmlns:a14="http://schemas.microsoft.com/office/drawing/2010/main" val="0"/>
              </a:ext>
            </a:extLst>
          </a:blip>
          <a:stretch>
            <a:fillRect/>
          </a:stretch>
        </p:blipFill>
        <p:spPr>
          <a:xfrm>
            <a:off x="5818150" y="2197903"/>
            <a:ext cx="6213463" cy="466009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endParaRPr lang="en-US" sz="66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Hexagon 12"/>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429000"/>
            <a:ext cx="3390314" cy="3390314"/>
          </a:xfrm>
          <a:prstGeom prst="rect">
            <a:avLst/>
          </a:prstGeom>
        </p:spPr>
      </p:pic>
      <p:sp>
        <p:nvSpPr>
          <p:cNvPr id="6" name="TextBox 5"/>
          <p:cNvSpPr txBox="1"/>
          <p:nvPr/>
        </p:nvSpPr>
        <p:spPr>
          <a:xfrm>
            <a:off x="630620" y="425956"/>
            <a:ext cx="7267903" cy="108337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lớn</a:t>
            </a:r>
            <a:r>
              <a:rPr lang="en-US" sz="2800" dirty="0" smtClean="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p:cNvSpPr txBox="1"/>
          <p:nvPr/>
        </p:nvSpPr>
        <p:spPr>
          <a:xfrm>
            <a:off x="630621" y="1529246"/>
            <a:ext cx="7267902"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p:cNvSpPr txBox="1"/>
          <p:nvPr/>
        </p:nvSpPr>
        <p:spPr>
          <a:xfrm>
            <a:off x="630620" y="3789690"/>
            <a:ext cx="7267901" cy="1538691"/>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p:cNvSpPr txBox="1"/>
          <p:nvPr/>
        </p:nvSpPr>
        <p:spPr>
          <a:xfrm>
            <a:off x="630621" y="5298098"/>
            <a:ext cx="7267900" cy="1384995"/>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Times New Roman" panose="02020603050405020304" pitchFamily="18" charset="0"/>
              </a:rPr>
              <a:t>Vậy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lỏng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gì</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495"/>
          <a:stretch>
            <a:fillRect/>
          </a:stretch>
        </p:blipFill>
        <p:spPr>
          <a:xfrm>
            <a:off x="8024648" y="404430"/>
            <a:ext cx="3944992" cy="309387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5591" t="35250" r="9733" b="50250"/>
          <a:stretch>
            <a:fillRect/>
          </a:stretch>
        </p:blipFill>
        <p:spPr bwMode="auto">
          <a:xfrm>
            <a:off x="8024647" y="3567347"/>
            <a:ext cx="3944991" cy="3279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1494155" y="484145"/>
            <a:ext cx="7840345"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7" y="1603084"/>
            <a:ext cx="1600706" cy="1607820"/>
          </a:xfrm>
          <a:prstGeom prst="rect">
            <a:avLst/>
          </a:prstGeom>
        </p:spPr>
      </p:pic>
      <p:sp>
        <p:nvSpPr>
          <p:cNvPr id="19" name="Rectangle: Rounded Corners 18"/>
          <p:cNvSpPr/>
          <p:nvPr/>
        </p:nvSpPr>
        <p:spPr>
          <a:xfrm>
            <a:off x="1973028" y="3456758"/>
            <a:ext cx="4006432"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endParaRPr lang="en-US" sz="2800" b="1"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25" y="4841078"/>
            <a:ext cx="1952907" cy="1952907"/>
          </a:xfrm>
          <a:prstGeom prst="rect">
            <a:avLst/>
          </a:prstGeom>
        </p:spPr>
      </p:pic>
      <p:sp>
        <p:nvSpPr>
          <p:cNvPr id="21" name="Rectangle: Rounded Corners 20"/>
          <p:cNvSpPr/>
          <p:nvPr/>
        </p:nvSpPr>
        <p:spPr>
          <a:xfrm>
            <a:off x="1973027"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endParaRPr lang="en-US" sz="2800" b="1" dirty="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9460" y="2941258"/>
            <a:ext cx="1872829" cy="1872829"/>
          </a:xfrm>
          <a:prstGeom prst="rect">
            <a:avLst/>
          </a:prstGeom>
        </p:spPr>
      </p:pic>
      <p:sp>
        <p:nvSpPr>
          <p:cNvPr id="23" name="Rectangle: Rounded Corners 22"/>
          <p:cNvSpPr/>
          <p:nvPr/>
        </p:nvSpPr>
        <p:spPr>
          <a:xfrm>
            <a:off x="7732110" y="3456758"/>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endParaRPr lang="en-US" sz="280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5216" y="4841078"/>
            <a:ext cx="1952907" cy="1952907"/>
          </a:xfrm>
          <a:prstGeom prst="rect">
            <a:avLst/>
          </a:prstGeom>
        </p:spPr>
      </p:pic>
      <p:sp>
        <p:nvSpPr>
          <p:cNvPr id="25" name="Rectangle: Rounded Corners 24"/>
          <p:cNvSpPr/>
          <p:nvPr/>
        </p:nvSpPr>
        <p:spPr>
          <a:xfrm>
            <a:off x="7732110"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6"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p:cNvSpPr txBox="1"/>
          <p:nvPr/>
        </p:nvSpPr>
        <p:spPr>
          <a:xfrm>
            <a:off x="766916" y="3126583"/>
            <a:ext cx="3967316" cy="2529731"/>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25cm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mc:Choice xmlns:a14="http://schemas.microsoft.com/office/drawing/2010/main" Requires="a14">
          <p:sp>
            <p:nvSpPr>
              <p:cNvPr id="16" name="Rectangle 6"/>
              <p:cNvSpPr>
                <a:spLocks noChangeArrowheads="1"/>
              </p:cNvSpPr>
              <p:nvPr/>
            </p:nvSpPr>
            <p:spPr bwMode="auto">
              <a:xfrm>
                <a:off x="5501148" y="2360528"/>
                <a:ext cx="6150078" cy="4388061"/>
              </a:xfrm>
              <a:prstGeom prst="rect">
                <a:avLst/>
              </a:prstGeom>
              <a:solidFill>
                <a:srgbClr val="00B0F0"/>
              </a:solidFill>
              <a:ln>
                <a:noFill/>
              </a:ln>
              <a:effec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50000"/>
                  </a:lnSpc>
                  <a:spcBef>
                    <a:spcPct val="0"/>
                  </a:spcBef>
                  <a:spcAft>
                    <a:spcPct val="0"/>
                  </a:spcAft>
                  <a:buClrTx/>
                  <a:buSzTx/>
                  <a:buFontTx/>
                  <a:buNone/>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nhỏ</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a:t>
                </a:r>
                <a:r>
                  <a:rPr kumimoji="0" lang="en-US" altLang="en-US" sz="2800" b="1"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 </a:t>
                </a:r>
                <a:r>
                  <a:rPr kumimoji="0" lang="en-US" altLang="en-US" sz="2800" b="1"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smtClean="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300:0,0025 </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panose="02040503050406030204"/>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panose="02040503050406030204"/>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p:sp>
            <p:nvSpPr>
              <p:cNvPr id="16" name="Rectangle 6"/>
              <p:cNvSpPr>
                <a:spLocks noRot="1" noChangeAspect="1" noMove="1" noResize="1" noEditPoints="1" noAdjustHandles="1" noChangeArrowheads="1" noChangeShapeType="1" noTextEdit="1"/>
              </p:cNvSpPr>
              <p:nvPr/>
            </p:nvSpPr>
            <p:spPr bwMode="auto">
              <a:xfrm>
                <a:off x="5501148" y="2360528"/>
                <a:ext cx="6150078" cy="4388061"/>
              </a:xfrm>
              <a:prstGeom prst="rect">
                <a:avLst/>
              </a:prstGeom>
              <a:blipFill rotWithShape="1">
                <a:blip r:embed="rId3"/>
                <a:stretch>
                  <a:fillRect l="-2" t="-5" r="4" b="10"/>
                </a:stretch>
              </a:blipFill>
              <a:ln>
                <a:noFill/>
              </a:ln>
              <a:effectLst/>
            </p:spPr>
            <p:txBody>
              <a:bodyPr/>
              <a:lstStyle/>
              <a:p>
                <a:r>
                  <a:rPr lang="en-US" altLang="en-US">
                    <a:noFill/>
                  </a:rPr>
                  <a:t> </a:t>
                </a:r>
              </a:p>
            </p:txBody>
          </p:sp>
        </mc:Fallback>
      </mc:AlternateContent>
      <p:sp>
        <p:nvSpPr>
          <p:cNvPr id="18" name="TextBox 17"/>
          <p:cNvSpPr txBox="1"/>
          <p:nvPr/>
        </p:nvSpPr>
        <p:spPr>
          <a:xfrm>
            <a:off x="766916" y="2491073"/>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1782334"/>
            <a:ext cx="5775592" cy="1815882"/>
          </a:xfrm>
          <a:prstGeom prst="rect">
            <a:avLst/>
          </a:prstGeom>
          <a:noFill/>
        </p:spPr>
        <p:txBody>
          <a:bodyPr wrap="square" rtlCol="0">
            <a:spAutoFit/>
          </a:bodyPr>
          <a:lstStyle/>
          <a:p>
            <a:r>
              <a:rPr lang="en-US" sz="2800" b="1" dirty="0" err="1"/>
              <a:t>Các</a:t>
            </a:r>
            <a:r>
              <a:rPr lang="en-US" sz="2800" b="1" dirty="0"/>
              <a:t> </a:t>
            </a:r>
            <a:r>
              <a:rPr lang="en-US" sz="2800" b="1" dirty="0" err="1"/>
              <a:t>bạn</a:t>
            </a:r>
            <a:r>
              <a:rPr lang="en-US" sz="2800" b="1" dirty="0"/>
              <a:t> </a:t>
            </a: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chuẩn</a:t>
            </a:r>
            <a:r>
              <a:rPr lang="en-US" sz="2800" b="1" dirty="0"/>
              <a:t> </a:t>
            </a:r>
            <a:r>
              <a:rPr lang="en-US" sz="2800" b="1" dirty="0" err="1"/>
              <a:t>bị</a:t>
            </a:r>
            <a:r>
              <a:rPr lang="en-US" sz="2800" b="1" dirty="0"/>
              <a:t> </a:t>
            </a:r>
            <a:r>
              <a:rPr lang="en-US" sz="2800" b="1" dirty="0" err="1"/>
              <a:t>nguyên</a:t>
            </a:r>
            <a:r>
              <a:rPr lang="en-US" sz="2800" b="1" dirty="0"/>
              <a:t> </a:t>
            </a:r>
            <a:r>
              <a:rPr lang="en-US" sz="2800" b="1" dirty="0" err="1"/>
              <a:t>liệu</a:t>
            </a:r>
            <a:r>
              <a:rPr lang="en-US" sz="2800" b="1" dirty="0"/>
              <a:t>, </a:t>
            </a:r>
            <a:r>
              <a:rPr lang="en-US" sz="2800" b="1" dirty="0" err="1"/>
              <a:t>dụng</a:t>
            </a:r>
            <a:r>
              <a:rPr lang="en-US" sz="2800" b="1" dirty="0"/>
              <a:t> </a:t>
            </a:r>
            <a:r>
              <a:rPr lang="en-US" sz="2800" b="1" dirty="0" err="1"/>
              <a:t>cụ</a:t>
            </a:r>
            <a:r>
              <a:rPr lang="en-US" sz="2800" b="1" dirty="0"/>
              <a:t>, </a:t>
            </a:r>
            <a:r>
              <a:rPr lang="en-US" sz="2800" b="1" dirty="0" err="1"/>
              <a:t>lên</a:t>
            </a:r>
            <a:r>
              <a:rPr lang="en-US" sz="2800" b="1" dirty="0"/>
              <a:t> </a:t>
            </a:r>
            <a:r>
              <a:rPr lang="en-US" sz="2800" b="1" dirty="0" err="1"/>
              <a:t>phương</a:t>
            </a:r>
            <a:r>
              <a:rPr lang="en-US" sz="2800" b="1" dirty="0"/>
              <a:t> </a:t>
            </a:r>
            <a:r>
              <a:rPr lang="en-US" sz="2800" b="1" dirty="0" err="1"/>
              <a:t>án</a:t>
            </a:r>
            <a:r>
              <a:rPr lang="en-US" sz="2800" b="1" dirty="0"/>
              <a:t> </a:t>
            </a:r>
            <a:r>
              <a:rPr lang="en-US" sz="2800" b="1" dirty="0" err="1"/>
              <a:t>và</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tiết</a:t>
            </a:r>
            <a:r>
              <a:rPr lang="en-US" sz="2800" b="1" dirty="0"/>
              <a:t> </a:t>
            </a:r>
            <a:r>
              <a:rPr lang="en-US" sz="2800" b="1" dirty="0" err="1"/>
              <a:t>sau</a:t>
            </a:r>
            <a:r>
              <a:rPr lang="en-US" sz="2800" b="1" dirty="0"/>
              <a:t> </a:t>
            </a:r>
            <a:r>
              <a:rPr lang="en-US" sz="2800" b="1" dirty="0" err="1"/>
              <a:t>trình</a:t>
            </a:r>
            <a:r>
              <a:rPr lang="en-US" sz="2800" b="1" dirty="0"/>
              <a:t> </a:t>
            </a:r>
            <a:r>
              <a:rPr lang="en-US" sz="2800" b="1" dirty="0" err="1"/>
              <a:t>bày</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tại</a:t>
            </a:r>
            <a:r>
              <a:rPr lang="en-US" sz="2800" b="1" dirty="0"/>
              <a:t> </a:t>
            </a:r>
            <a:r>
              <a:rPr lang="en-US" sz="2800" b="1" dirty="0" err="1"/>
              <a:t>lớp</a:t>
            </a:r>
            <a:endParaRPr lang="en-US" sz="2800" b="1" dirty="0"/>
          </a:p>
        </p:txBody>
      </p:sp>
      <p:sp>
        <p:nvSpPr>
          <p:cNvPr id="5" name="Text Placeholder 4"/>
          <p:cNvSpPr>
            <a:spLocks noGrp="1"/>
          </p:cNvSpPr>
          <p:nvPr>
            <p:ph type="body" sz="half" idx="2"/>
          </p:nvPr>
        </p:nvSpPr>
        <p:spPr>
          <a:xfrm>
            <a:off x="620486" y="1319787"/>
            <a:ext cx="406950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a typeface="Arial" panose="020B0604020202020204" pitchFamily="34" charset="0"/>
            </a:endParaRP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p:cNvPicPr>
            <a:picLocks noChangeAspect="1" noChangeArrowheads="1"/>
          </p:cNvPicPr>
          <p:nvPr/>
        </p:nvPicPr>
        <p:blipFill rotWithShape="1">
          <a:blip r:embed="rId1">
            <a:extLst>
              <a:ext uri="{28A0092B-C50C-407E-A947-70E740481C1C}">
                <a14:useLocalDpi xmlns:a14="http://schemas.microsoft.com/office/drawing/2010/main" val="0"/>
              </a:ext>
            </a:extLst>
          </a:blip>
          <a:srcRect b="31355"/>
          <a:stretch>
            <a:fillRect/>
          </a:stretch>
        </p:blipFill>
        <p:spPr bwMode="auto">
          <a:xfrm>
            <a:off x="586038" y="3916341"/>
            <a:ext cx="4285343" cy="29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nvGraphicFramePr>
        <p:xfrm>
          <a:off x="5250427" y="1541013"/>
          <a:ext cx="6651522" cy="5047488"/>
        </p:xfrm>
        <a:graphic>
          <a:graphicData uri="http://schemas.openxmlformats.org/drawingml/2006/table">
            <a:tbl>
              <a:tblPr firstRow="1" firstCol="1" bandRow="1">
                <a:tableStyleId>{5C22544A-7EE6-4342-B048-85BDC9FD1C3A}</a:tableStyleId>
              </a:tblPr>
              <a:tblGrid>
                <a:gridCol w="573467"/>
                <a:gridCol w="3098881"/>
                <a:gridCol w="1460090"/>
                <a:gridCol w="1519084"/>
              </a:tblGrid>
              <a:tr h="0">
                <a:tc gridSpan="4">
                  <a:txBody>
                    <a:bodyPr/>
                    <a:lstStyle/>
                    <a:p>
                      <a:pPr algn="ctr">
                        <a:lnSpc>
                          <a:spcPct val="115000"/>
                        </a:lnSpc>
                      </a:pPr>
                      <a:r>
                        <a:rPr lang="vi-VN" sz="2400">
                          <a:effectLst/>
                          <a:latin typeface="+mj-lt"/>
                        </a:rPr>
                        <a:t>PHIẾU ĐÁNH GIÁ</a:t>
                      </a:r>
                      <a:r>
                        <a:rPr lang="en-US" sz="2400">
                          <a:effectLst/>
                          <a:latin typeface="+mj-lt"/>
                        </a:rPr>
                        <a:t> HOẠT ĐỘNG IV</a:t>
                      </a:r>
                      <a:endParaRPr lang="en-US" sz="2400">
                        <a:effectLst/>
                        <a:latin typeface="+mj-lt"/>
                      </a:endParaRPr>
                    </a:p>
                    <a:p>
                      <a:pPr algn="ctr">
                        <a:lnSpc>
                          <a:spcPct val="115000"/>
                        </a:lnSpc>
                      </a:pPr>
                      <a:r>
                        <a:rPr lang="en-US" sz="2400">
                          <a:effectLst/>
                          <a:latin typeface="+mj-lt"/>
                        </a:rPr>
                        <a:t>Đánh giá sản phẩm</a:t>
                      </a:r>
                      <a:endParaRPr lang="en-US" sz="2400">
                        <a:solidFill>
                          <a:srgbClr val="000000"/>
                        </a:solidFill>
                        <a:effectLst/>
                        <a:latin typeface="+mj-lt"/>
                        <a:ea typeface="Arial" panose="020B0604020202020204" pitchFamily="34" charset="0"/>
                      </a:endParaRPr>
                    </a:p>
                  </a:txBody>
                  <a:tcPr marL="68580" marR="68580" marT="0" marB="0"/>
                </a:tc>
                <a:tc hMerge="1">
                  <a:tcPr/>
                </a:tc>
                <a:tc hMerge="1">
                  <a:tcPr/>
                </a:tc>
                <a:tc hMerge="1">
                  <a:tcPr/>
                </a:tc>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Tiêu chí</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Điểm</a:t>
                      </a:r>
                      <a:r>
                        <a:rPr lang="en-US" sz="2400" dirty="0">
                          <a:effectLst/>
                          <a:latin typeface="+mj-lt"/>
                        </a:rPr>
                        <a:t> </a:t>
                      </a:r>
                      <a:r>
                        <a:rPr lang="en-US" sz="2400" dirty="0" err="1">
                          <a:effectLst/>
                          <a:latin typeface="+mj-lt"/>
                        </a:rPr>
                        <a:t>tối</a:t>
                      </a:r>
                      <a:r>
                        <a:rPr lang="en-US" sz="2400" dirty="0">
                          <a:effectLst/>
                          <a:latin typeface="+mj-lt"/>
                        </a:rPr>
                        <a:t> </a:t>
                      </a:r>
                      <a:r>
                        <a:rPr lang="en-US" sz="2400" dirty="0" err="1">
                          <a:effectLst/>
                          <a:latin typeface="+mj-lt"/>
                        </a:rPr>
                        <a:t>đa</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Điểm đạt được</a:t>
                      </a:r>
                      <a:endParaRPr lang="en-US" sz="2400">
                        <a:solidFill>
                          <a:srgbClr val="000000"/>
                        </a:solidFill>
                        <a:effectLst/>
                        <a:latin typeface="+mj-lt"/>
                        <a:ea typeface="Arial" panose="020B0604020202020204" pitchFamily="34" charset="0"/>
                      </a:endParaRPr>
                    </a:p>
                  </a:txBody>
                  <a:tcPr marL="68580" marR="68580" marT="0" marB="0"/>
                </a:tc>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liệu (ưu tiên tái chế)</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Tính</a:t>
                      </a:r>
                      <a:r>
                        <a:rPr lang="en-US" sz="2400" dirty="0">
                          <a:effectLst/>
                          <a:latin typeface="+mj-lt"/>
                        </a:rPr>
                        <a:t> </a:t>
                      </a:r>
                      <a:r>
                        <a:rPr lang="en-US" sz="2400" dirty="0" err="1">
                          <a:effectLst/>
                          <a:latin typeface="+mj-lt"/>
                        </a:rPr>
                        <a:t>khả</a:t>
                      </a:r>
                      <a:r>
                        <a:rPr lang="en-US" sz="2400" dirty="0">
                          <a:effectLst/>
                          <a:latin typeface="+mj-lt"/>
                        </a:rPr>
                        <a:t> </a:t>
                      </a:r>
                      <a:r>
                        <a:rPr lang="en-US" sz="2400" dirty="0" err="1">
                          <a:effectLst/>
                          <a:latin typeface="+mj-lt"/>
                        </a:rPr>
                        <a:t>thi</a:t>
                      </a:r>
                      <a:r>
                        <a:rPr lang="en-US" sz="2400" dirty="0">
                          <a:effectLst/>
                          <a:latin typeface="+mj-lt"/>
                        </a:rPr>
                        <a:t> </a:t>
                      </a:r>
                      <a:r>
                        <a:rPr lang="en-US" sz="2400" dirty="0" err="1">
                          <a:effectLst/>
                          <a:latin typeface="+mj-lt"/>
                        </a:rPr>
                        <a:t>của</a:t>
                      </a:r>
                      <a:r>
                        <a:rPr lang="en-US" sz="2400" dirty="0">
                          <a:effectLst/>
                          <a:latin typeface="+mj-lt"/>
                        </a:rPr>
                        <a:t> </a:t>
                      </a:r>
                      <a:r>
                        <a:rPr lang="en-US" sz="2400" dirty="0" err="1">
                          <a:effectLst/>
                          <a:latin typeface="+mj-lt"/>
                        </a:rPr>
                        <a:t>sản</a:t>
                      </a:r>
                      <a:r>
                        <a:rPr lang="en-US" sz="2400" dirty="0">
                          <a:effectLst/>
                          <a:latin typeface="+mj-lt"/>
                        </a:rPr>
                        <a:t> </a:t>
                      </a:r>
                      <a:r>
                        <a:rPr lang="en-US" sz="2400" dirty="0" err="1">
                          <a:effectLst/>
                          <a:latin typeface="+mj-lt"/>
                        </a:rPr>
                        <a:t>phẩm</a:t>
                      </a:r>
                      <a:r>
                        <a:rPr lang="en-US" sz="2400" dirty="0">
                          <a:effectLst/>
                          <a:latin typeface="+mj-lt"/>
                        </a:rPr>
                        <a:t> (</a:t>
                      </a:r>
                      <a:r>
                        <a:rPr lang="en-US" sz="2400" dirty="0" err="1">
                          <a:effectLst/>
                          <a:latin typeface="+mj-lt"/>
                        </a:rPr>
                        <a:t>có</a:t>
                      </a:r>
                      <a:r>
                        <a:rPr lang="en-US" sz="2400" dirty="0">
                          <a:effectLst/>
                          <a:latin typeface="+mj-lt"/>
                        </a:rPr>
                        <a:t> </a:t>
                      </a:r>
                      <a:r>
                        <a:rPr lang="en-US" sz="2400" dirty="0" err="1">
                          <a:effectLst/>
                          <a:latin typeface="+mj-lt"/>
                        </a:rPr>
                        <a:t>sử</a:t>
                      </a:r>
                      <a:r>
                        <a:rPr lang="en-US" sz="2400" dirty="0">
                          <a:effectLst/>
                          <a:latin typeface="+mj-lt"/>
                        </a:rPr>
                        <a:t> </a:t>
                      </a:r>
                      <a:r>
                        <a:rPr lang="en-US" sz="2400" dirty="0" err="1">
                          <a:effectLst/>
                          <a:latin typeface="+mj-lt"/>
                        </a:rPr>
                        <a:t>dụng</a:t>
                      </a:r>
                      <a:r>
                        <a:rPr lang="en-US" sz="2400" dirty="0">
                          <a:effectLst/>
                          <a:latin typeface="+mj-lt"/>
                        </a:rPr>
                        <a:t> </a:t>
                      </a:r>
                      <a:r>
                        <a:rPr lang="en-US" sz="2400" dirty="0" err="1">
                          <a:effectLst/>
                          <a:latin typeface="+mj-lt"/>
                        </a:rPr>
                        <a:t>vào</a:t>
                      </a:r>
                      <a:r>
                        <a:rPr lang="en-US" sz="2400" dirty="0">
                          <a:effectLst/>
                          <a:latin typeface="+mj-lt"/>
                        </a:rPr>
                        <a:t> </a:t>
                      </a:r>
                      <a:r>
                        <a:rPr lang="en-US" sz="2400" dirty="0" err="1">
                          <a:effectLst/>
                          <a:latin typeface="+mj-lt"/>
                        </a:rPr>
                        <a:t>thực</a:t>
                      </a:r>
                      <a:r>
                        <a:rPr lang="en-US" sz="2400" dirty="0">
                          <a:effectLst/>
                          <a:latin typeface="+mj-lt"/>
                        </a:rPr>
                        <a:t> </a:t>
                      </a:r>
                      <a:r>
                        <a:rPr lang="en-US" sz="2400" dirty="0" err="1">
                          <a:effectLst/>
                          <a:latin typeface="+mj-lt"/>
                        </a:rPr>
                        <a:t>tế</a:t>
                      </a:r>
                      <a:r>
                        <a:rPr lang="en-US" sz="2400" dirty="0">
                          <a:effectLst/>
                          <a:latin typeface="+mj-lt"/>
                        </a:rPr>
                        <a:t> </a:t>
                      </a:r>
                      <a:r>
                        <a:rPr lang="en-US" sz="2400" dirty="0" err="1">
                          <a:effectLst/>
                          <a:latin typeface="+mj-lt"/>
                        </a:rPr>
                        <a:t>được</a:t>
                      </a:r>
                      <a:r>
                        <a:rPr lang="en-US" sz="2400" dirty="0">
                          <a:effectLst/>
                          <a:latin typeface="+mj-lt"/>
                        </a:rPr>
                        <a:t> </a:t>
                      </a:r>
                      <a:r>
                        <a:rPr lang="en-US" sz="2400" dirty="0" err="1">
                          <a:effectLst/>
                          <a:latin typeface="+mj-lt"/>
                        </a:rPr>
                        <a:t>không</a:t>
                      </a:r>
                      <a:r>
                        <a:rPr lang="en-US" sz="2400" dirty="0">
                          <a:effectLst/>
                          <a:latin typeface="+mj-lt"/>
                        </a:rPr>
                        <a:t>)</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lý hoạt động</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Chi phí làm sản phẩm (10.000-30.000)</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a:effectLst/>
                          <a:latin typeface="+mj-lt"/>
                        </a:rPr>
                        <a:t> </a:t>
                      </a:r>
                      <a:endParaRPr lang="en-US" sz="2400" dirty="0">
                        <a:solidFill>
                          <a:srgbClr val="000000"/>
                        </a:solidFill>
                        <a:effectLst/>
                        <a:latin typeface="+mj-lt"/>
                        <a:ea typeface="Arial" panose="020B0604020202020204" pitchFamily="34" charset="0"/>
                      </a:endParaRPr>
                    </a:p>
                  </a:txBody>
                  <a:tcPr marL="68580" marR="68580" marT="0" marB="0"/>
                </a:tc>
              </a:tr>
            </a:tbl>
          </a:graphicData>
        </a:graphic>
      </p:graphicFrame>
      <p:sp>
        <p:nvSpPr>
          <p:cNvPr id="16" name="TextBox 15"/>
          <p:cNvSpPr txBox="1"/>
          <p:nvPr/>
        </p:nvSpPr>
        <p:spPr>
          <a:xfrm>
            <a:off x="5338920" y="914406"/>
            <a:ext cx="622959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4684" y="905232"/>
            <a:ext cx="11031793" cy="3539430"/>
          </a:xfrm>
          <a:prstGeom prst="rect">
            <a:avLst/>
          </a:prstGeom>
          <a:noFill/>
        </p:spPr>
        <p:txBody>
          <a:bodyPr wrap="square" rtlCol="0">
            <a:spAutoFit/>
          </a:bodyPr>
          <a:lstStyle/>
          <a:p>
            <a:pPr algn="ctr"/>
            <a:r>
              <a:rPr lang="en-US" sz="3200" b="1" dirty="0">
                <a:latin typeface="+mj-lt"/>
              </a:rPr>
              <a:t>TRƯNG BÀY SẢN PHẨM </a:t>
            </a:r>
            <a:endParaRPr lang="en-US" sz="3200" b="1" dirty="0">
              <a:latin typeface="+mj-lt"/>
            </a:endParaRPr>
          </a:p>
          <a:p>
            <a:pPr algn="just"/>
            <a:endParaRPr lang="en-US" sz="3200" b="1" dirty="0">
              <a:latin typeface="+mj-lt"/>
            </a:endParaRPr>
          </a:p>
          <a:p>
            <a:pPr marL="457200" indent="-457200"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nhóm</a:t>
            </a:r>
            <a:r>
              <a:rPr lang="en-US" sz="3200" b="1" dirty="0">
                <a:latin typeface="+mj-lt"/>
              </a:rPr>
              <a:t> </a:t>
            </a:r>
            <a:r>
              <a:rPr lang="en-US" sz="3200" b="1" dirty="0" err="1">
                <a:latin typeface="+mj-lt"/>
              </a:rPr>
              <a:t>trưng</a:t>
            </a:r>
            <a:r>
              <a:rPr lang="en-US" sz="3200" b="1" dirty="0">
                <a:latin typeface="+mj-lt"/>
              </a:rPr>
              <a:t> </a:t>
            </a:r>
            <a:r>
              <a:rPr lang="en-US" sz="3200" b="1" dirty="0" err="1">
                <a:latin typeface="+mj-lt"/>
              </a:rPr>
              <a:t>bày</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theo</a:t>
            </a:r>
            <a:r>
              <a:rPr lang="en-US" sz="3200" b="1" dirty="0">
                <a:latin typeface="+mj-lt"/>
              </a:rPr>
              <a:t> vị trí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endParaRPr lang="en-US" sz="3200" b="1" dirty="0">
              <a:latin typeface="+mj-lt"/>
            </a:endParaRPr>
          </a:p>
          <a:p>
            <a:pPr marL="457200" indent="-457200" algn="just">
              <a:buFont typeface="Symbol" panose="05050102010706020507" pitchFamily="18" charset="2"/>
              <a:buChar char="Þ"/>
            </a:pPr>
            <a:endParaRPr lang="en-US" sz="3200" b="1" dirty="0">
              <a:latin typeface="+mj-lt"/>
            </a:endParaRPr>
          </a:p>
          <a:p>
            <a:pPr marL="457200" indent="-457200"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thành</a:t>
            </a:r>
            <a:r>
              <a:rPr lang="en-US" sz="3200" b="1" dirty="0">
                <a:latin typeface="+mj-lt"/>
              </a:rPr>
              <a:t> </a:t>
            </a:r>
            <a:r>
              <a:rPr lang="en-US" sz="3200" b="1" dirty="0" err="1">
                <a:latin typeface="+mj-lt"/>
              </a:rPr>
              <a:t>viên</a:t>
            </a:r>
            <a:r>
              <a:rPr lang="en-US" sz="3200" b="1" dirty="0">
                <a:latin typeface="+mj-lt"/>
              </a:rPr>
              <a:t> </a:t>
            </a:r>
            <a:r>
              <a:rPr lang="en-US" sz="3200" b="1" dirty="0" err="1">
                <a:latin typeface="+mj-lt"/>
              </a:rPr>
              <a:t>tham</a:t>
            </a:r>
            <a:r>
              <a:rPr lang="en-US" sz="3200" b="1" dirty="0">
                <a:latin typeface="+mj-lt"/>
              </a:rPr>
              <a:t> </a:t>
            </a:r>
            <a:r>
              <a:rPr lang="en-US" sz="3200" b="1" dirty="0" err="1">
                <a:latin typeface="+mj-lt"/>
              </a:rPr>
              <a:t>quan</a:t>
            </a:r>
            <a:r>
              <a:rPr lang="en-US" sz="3200" b="1" dirty="0">
                <a:latin typeface="+mj-lt"/>
              </a:rPr>
              <a:t> </a:t>
            </a:r>
            <a:r>
              <a:rPr lang="en-US" sz="3200" b="1" dirty="0" err="1">
                <a:latin typeface="+mj-lt"/>
              </a:rPr>
              <a:t>toàn</a:t>
            </a:r>
            <a:r>
              <a:rPr lang="en-US" sz="3200" b="1" dirty="0">
                <a:latin typeface="+mj-lt"/>
              </a:rPr>
              <a:t> </a:t>
            </a:r>
            <a:r>
              <a:rPr lang="en-US" sz="3200" b="1" dirty="0" err="1">
                <a:latin typeface="+mj-lt"/>
              </a:rPr>
              <a:t>bô</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endParaRPr lang="en-US" sz="3200" b="1" dirty="0">
              <a:latin typeface="+mj-lt"/>
            </a:endParaRPr>
          </a:p>
          <a:p>
            <a:pPr marL="457200" indent="-457200" algn="just">
              <a:buFont typeface="Symbol" panose="05050102010706020507" pitchFamily="18" charset="2"/>
              <a:buChar char="Þ"/>
            </a:pPr>
            <a:endParaRPr lang="en-US" sz="3200" b="1" dirty="0">
              <a:latin typeface="+mj-lt"/>
            </a:endParaRPr>
          </a:p>
          <a:p>
            <a:pPr marL="457200" indent="-457200" algn="just">
              <a:buFont typeface="Symbol" panose="05050102010706020507" pitchFamily="18" charset="2"/>
              <a:buChar char="Þ"/>
            </a:pPr>
            <a:r>
              <a:rPr lang="en-US" sz="3200" b="1" dirty="0">
                <a:latin typeface="+mj-lt"/>
              </a:rPr>
              <a:t>HS </a:t>
            </a:r>
            <a:r>
              <a:rPr lang="en-US" sz="3200" b="1" dirty="0" err="1">
                <a:latin typeface="+mj-lt"/>
              </a:rPr>
              <a:t>nhận</a:t>
            </a:r>
            <a:r>
              <a:rPr lang="en-US" sz="3200" b="1" dirty="0">
                <a:latin typeface="+mj-lt"/>
              </a:rPr>
              <a:t> </a:t>
            </a:r>
            <a:r>
              <a:rPr lang="en-US" sz="3200" b="1" dirty="0" err="1">
                <a:latin typeface="+mj-lt"/>
              </a:rPr>
              <a:t>xét</a:t>
            </a:r>
            <a:r>
              <a:rPr lang="en-US" sz="3200" b="1" dirty="0">
                <a:latin typeface="+mj-lt"/>
              </a:rPr>
              <a:t> </a:t>
            </a:r>
            <a:r>
              <a:rPr lang="en-US" sz="3200" b="1" dirty="0" err="1">
                <a:latin typeface="+mj-lt"/>
              </a:rPr>
              <a:t>vê</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nhóm</a:t>
            </a:r>
            <a:endParaRPr lang="en-US" sz="3200" b="1"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a:extLst>
              <a:ext uri="{28A0092B-C50C-407E-A947-70E740481C1C}">
                <a14:useLocalDpi xmlns:a14="http://schemas.microsoft.com/office/drawing/2010/main" val="0"/>
              </a:ext>
            </a:extLst>
          </a:blip>
          <a:srcRect t="31203"/>
          <a:stretch>
            <a:fillRect/>
          </a:stretch>
        </p:blipFill>
        <p:spPr>
          <a:xfrm>
            <a:off x="0" y="1264246"/>
            <a:ext cx="12215375" cy="5593754"/>
          </a:xfrm>
          <a:prstGeom prst="rect">
            <a:avLst/>
          </a:prstGeom>
        </p:spPr>
      </p:pic>
      <p:sp>
        <p:nvSpPr>
          <p:cNvPr id="2" name="Content Placeholder 1"/>
          <p:cNvSpPr>
            <a:spLocks noGrp="1"/>
          </p:cNvSpPr>
          <p:nvPr>
            <p:ph idx="1"/>
          </p:nvPr>
        </p:nvSpPr>
        <p:spPr>
          <a:xfrm>
            <a:off x="1974525" y="5739108"/>
            <a:ext cx="9263744" cy="954107"/>
          </a:xfrm>
          <a:solidFill>
            <a:srgbClr val="00B050"/>
          </a:solidFill>
          <a:ln w="38100">
            <a:solidFill>
              <a:srgbClr val="FFFF00"/>
            </a:solidFill>
          </a:ln>
        </p:spPr>
        <p:txBody>
          <a:bodyPr>
            <a:noAutofit/>
          </a:bodyPr>
          <a:lstStyle/>
          <a:p>
            <a:pPr indent="0" algn="just">
              <a:lnSpc>
                <a:spcPct val="100000"/>
              </a:lnSpc>
              <a:spcAft>
                <a:spcPts val="600"/>
              </a:spcAft>
              <a:buNone/>
              <a:tabLst>
                <a:tab pos="504190" algn="l"/>
              </a:tabLst>
            </a:pP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Giải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thích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ứng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đời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mút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bình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xịt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tàu</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đệm</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TextBox 4"/>
          <p:cNvSpPr txBox="1"/>
          <p:nvPr/>
        </p:nvSpPr>
        <p:spPr>
          <a:xfrm>
            <a:off x="0" y="716596"/>
            <a:ext cx="12192000" cy="547650"/>
          </a:xfrm>
          <a:prstGeom prst="rect">
            <a:avLst/>
          </a:prstGeom>
          <a:noFill/>
        </p:spPr>
        <p:txBody>
          <a:bodyPr wrap="square">
            <a:spAutoFit/>
          </a:bodyPr>
          <a:lstStyle/>
          <a:p>
            <a:pPr algn="ctr">
              <a:lnSpc>
                <a:spcPct val="115000"/>
              </a:lnSpc>
            </a:pP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4" name="TextBox 3"/>
          <p:cNvSpPr txBox="1"/>
          <p:nvPr/>
        </p:nvSpPr>
        <p:spPr>
          <a:xfrm>
            <a:off x="3065906" y="1563469"/>
            <a:ext cx="70809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khảo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sát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vật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đặt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lỏng</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p:cNvSpPr txBox="1"/>
          <p:nvPr/>
        </p:nvSpPr>
        <p:spPr>
          <a:xfrm>
            <a:off x="1694306" y="2607379"/>
            <a:ext cx="98241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Nêu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sẽ</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truyền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vẹn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hướng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lấy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minh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họa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TextBox 8"/>
          <p:cNvSpPr txBox="1"/>
          <p:nvPr/>
        </p:nvSpPr>
        <p:spPr>
          <a:xfrm>
            <a:off x="2177725" y="3651289"/>
            <a:ext cx="885734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để</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chứng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tỏ</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tồn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quyển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này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1" name="TextBox 10"/>
          <p:cNvSpPr txBox="1"/>
          <p:nvPr/>
        </p:nvSpPr>
        <p:spPr>
          <a:xfrm>
            <a:off x="2933170" y="4695199"/>
            <a:ext cx="734645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Mô</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tả</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tiếng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tai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chịu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thay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đổi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2" name="TextBox 11"/>
          <p:cNvSpPr txBox="1"/>
          <p:nvPr/>
        </p:nvSpPr>
        <p:spPr>
          <a:xfrm>
            <a:off x="534189" y="1189863"/>
            <a:ext cx="1670650" cy="523220"/>
          </a:xfrm>
          <a:prstGeom prst="rect">
            <a:avLst/>
          </a:prstGeom>
          <a:no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Mục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667657" y="1713083"/>
            <a:ext cx="838200" cy="4922177"/>
            <a:chOff x="667657" y="1713083"/>
            <a:chExt cx="838200" cy="4922177"/>
          </a:xfrm>
        </p:grpSpPr>
        <p:sp>
          <p:nvSpPr>
            <p:cNvPr id="13" name="Oval 12"/>
            <p:cNvSpPr/>
            <p:nvPr/>
          </p:nvSpPr>
          <p:spPr>
            <a:xfrm>
              <a:off x="667658" y="171308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Times New Roman" panose="02020603050405020304" pitchFamily="18" charset="0"/>
                  <a:cs typeface="Times New Roman" panose="02020603050405020304" pitchFamily="18" charset="0"/>
                </a:rPr>
                <a:t>1</a:t>
              </a:r>
              <a:endParaRPr lang="en-US" sz="3600" b="1">
                <a:solidFill>
                  <a:srgbClr val="00B050"/>
                </a:solidFill>
                <a:latin typeface="Times New Roman" panose="02020603050405020304" pitchFamily="18" charset="0"/>
                <a:cs typeface="Times New Roman" panose="02020603050405020304" pitchFamily="18" charset="0"/>
              </a:endParaRPr>
            </a:p>
          </p:txBody>
        </p:sp>
        <p:sp>
          <p:nvSpPr>
            <p:cNvPr id="3" name="Oval 2"/>
            <p:cNvSpPr/>
            <p:nvPr/>
          </p:nvSpPr>
          <p:spPr>
            <a:xfrm>
              <a:off x="667658" y="273407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2</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6" name="Oval 5"/>
            <p:cNvSpPr/>
            <p:nvPr/>
          </p:nvSpPr>
          <p:spPr>
            <a:xfrm>
              <a:off x="667658" y="375507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3</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8" name="Oval 7"/>
            <p:cNvSpPr/>
            <p:nvPr/>
          </p:nvSpPr>
          <p:spPr>
            <a:xfrm>
              <a:off x="667658" y="477606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4</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10" name="Oval 9"/>
            <p:cNvSpPr/>
            <p:nvPr/>
          </p:nvSpPr>
          <p:spPr>
            <a:xfrm>
              <a:off x="667657" y="5797061"/>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5</a:t>
              </a:r>
              <a:endParaRPr lang="en-US" sz="3600" b="1" dirty="0">
                <a:solidFill>
                  <a:srgbClr val="00B05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outVertical)">
                                      <p:cBhvr>
                                        <p:cTn id="11" dur="500"/>
                                        <p:tgtEl>
                                          <p:spTgt spid="2">
                                            <p:bg/>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outVertical)">
                                      <p:cBhvr>
                                        <p:cTn id="14" dur="500"/>
                                        <p:tgtEl>
                                          <p:spTgt spid="2">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P spid="4" grpId="0" animBg="1"/>
      <p:bldP spid="7"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
            <a:extLst>
              <a:ext uri="{28A0092B-C50C-407E-A947-70E740481C1C}">
                <a14:useLocalDpi xmlns:a14="http://schemas.microsoft.com/office/drawing/2010/main" val="0"/>
              </a:ext>
            </a:extLst>
          </a:blip>
          <a:srcRect t="31203"/>
          <a:stretch>
            <a:fillRect/>
          </a:stretch>
        </p:blipFill>
        <p:spPr>
          <a:xfrm>
            <a:off x="0" y="884903"/>
            <a:ext cx="12215375" cy="5973097"/>
          </a:xfrm>
          <a:prstGeom prst="rect">
            <a:avLst/>
          </a:prstGeom>
        </p:spPr>
      </p:pic>
      <p:sp>
        <p:nvSpPr>
          <p:cNvPr id="2" name="Content Placeholder 1"/>
          <p:cNvSpPr>
            <a:spLocks noGrp="1"/>
          </p:cNvSpPr>
          <p:nvPr>
            <p:ph idx="1"/>
          </p:nvPr>
        </p:nvSpPr>
        <p:spPr>
          <a:xfrm>
            <a:off x="484238" y="1056837"/>
            <a:ext cx="3335594" cy="535990"/>
          </a:xfrm>
          <a:ln w="28575">
            <a:solidFill>
              <a:srgbClr val="FFFF00"/>
            </a:solidFill>
          </a:ln>
        </p:spPr>
        <p:txBody>
          <a:bodyPr>
            <a:normAutofit/>
          </a:bodyPr>
          <a:lstStyle/>
          <a:p>
            <a:r>
              <a:rPr lang="en-US" b="1" dirty="0" err="1">
                <a:solidFill>
                  <a:schemeClr val="bg1"/>
                </a:solidFill>
                <a:latin typeface="Times New Roman" panose="02020603050405020304" pitchFamily="18" charset="0"/>
                <a:cs typeface="Times New Roman" panose="02020603050405020304" pitchFamily="18" charset="0"/>
              </a:rPr>
              <a:t>Nội</a:t>
            </a:r>
            <a:r>
              <a:rPr lang="en-US" b="1" dirty="0">
                <a:solidFill>
                  <a:schemeClr val="bg1"/>
                </a:solidFill>
                <a:latin typeface="Times New Roman" panose="02020603050405020304" pitchFamily="18" charset="0"/>
                <a:cs typeface="Times New Roman" panose="02020603050405020304" pitchFamily="18" charset="0"/>
              </a:rPr>
              <a:t> dung </a:t>
            </a:r>
            <a:r>
              <a:rPr lang="en-US" b="1" dirty="0" err="1">
                <a:solidFill>
                  <a:schemeClr val="bg1"/>
                </a:solidFill>
                <a:latin typeface="Times New Roman" panose="02020603050405020304" pitchFamily="18" charset="0"/>
                <a:cs typeface="Times New Roman" panose="02020603050405020304" pitchFamily="18" charset="0"/>
              </a:rPr>
              <a:t>bài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học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Arrow: Down 10"/>
          <p:cNvSpPr/>
          <p:nvPr/>
        </p:nvSpPr>
        <p:spPr>
          <a:xfrm>
            <a:off x="5086987" y="2300748"/>
            <a:ext cx="2018026" cy="4132834"/>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p:cNvSpPr/>
          <p:nvPr/>
        </p:nvSpPr>
        <p:spPr>
          <a:xfrm>
            <a:off x="221225" y="2484537"/>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quyển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p>
        </p:txBody>
      </p:sp>
      <p:sp>
        <p:nvSpPr>
          <p:cNvPr id="9" name="Arrow: Pentagon 8"/>
          <p:cNvSpPr/>
          <p:nvPr/>
        </p:nvSpPr>
        <p:spPr>
          <a:xfrm flipH="1">
            <a:off x="5451987" y="4001664"/>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031" y="4499925"/>
            <a:ext cx="2945576" cy="2358075"/>
          </a:xfrm>
          <a:prstGeom prst="rect">
            <a:avLst/>
          </a:prstGeom>
        </p:spPr>
      </p:pic>
      <p:sp>
        <p:nvSpPr>
          <p:cNvPr id="4" name="Text Placeholder 3"/>
          <p:cNvSpPr>
            <a:spLocks noGrp="1"/>
          </p:cNvSpPr>
          <p:nvPr>
            <p:ph type="body" sz="half" idx="2"/>
          </p:nvPr>
        </p:nvSpPr>
        <p:spPr>
          <a:xfrm>
            <a:off x="441960" y="1450421"/>
            <a:ext cx="5206672" cy="2767618"/>
          </a:xfrm>
        </p:spPr>
        <p:txBody>
          <a:bodyPr>
            <a:noAutofit/>
          </a:bodyPr>
          <a:lstStyle/>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dừng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tiến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hoàn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phiếu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tập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ứng</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endParaRPr lang="en-US" sz="2800" dirty="0"/>
          </a:p>
        </p:txBody>
      </p:sp>
      <p:pic>
        <p:nvPicPr>
          <p:cNvPr id="5" name="Content Placeholder 4"/>
          <p:cNvPicPr>
            <a:picLocks noGrp="1" noChangeAspect="1"/>
          </p:cNvPicPr>
          <p:nvPr>
            <p:ph idx="1"/>
          </p:nvPr>
        </p:nvPicPr>
        <p:blipFill>
          <a:blip r:embed="rId2"/>
          <a:stretch>
            <a:fillRect/>
          </a:stretch>
        </p:blipFill>
        <p:spPr>
          <a:xfrm>
            <a:off x="5806763" y="1465238"/>
            <a:ext cx="5770721" cy="3573571"/>
          </a:xfrm>
          <a:prstGeom prst="rect">
            <a:avLst/>
          </a:prstGeom>
        </p:spPr>
      </p:pic>
      <p:sp>
        <p:nvSpPr>
          <p:cNvPr id="3" name="TextBox 2"/>
          <p:cNvSpPr txBox="1"/>
          <p:nvPr/>
        </p:nvSpPr>
        <p:spPr>
          <a:xfrm>
            <a:off x="283829" y="3307604"/>
            <a:ext cx="5014943" cy="1538691"/>
          </a:xfrm>
          <a:prstGeom prst="rect">
            <a:avLst/>
          </a:prstGeom>
          <a:noFill/>
        </p:spPr>
        <p:txBody>
          <a:bodyPr wrap="square">
            <a:spAutoFit/>
          </a:bodyPr>
          <a:lstStyle/>
          <a:p>
            <a:pPr algn="just">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50991" y="1285621"/>
          <a:ext cx="11490017" cy="5652135"/>
        </p:xfrm>
        <a:graphic>
          <a:graphicData uri="http://schemas.openxmlformats.org/drawingml/2006/table">
            <a:tbl>
              <a:tblPr firstRow="1" firstCol="1" bandRow="1">
                <a:tableStyleId>{5C22544A-7EE6-4342-B048-85BDC9FD1C3A}</a:tableStyleId>
              </a:tblPr>
              <a:tblGrid>
                <a:gridCol w="9047009"/>
                <a:gridCol w="2443008"/>
              </a:tblGrid>
              <a:tr h="143478">
                <a:tc gridSpan="2">
                  <a:txBody>
                    <a:bodyPr/>
                    <a:lstStyle/>
                    <a:p>
                      <a:pPr algn="ctr">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Phiếu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học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tập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số</a:t>
                      </a:r>
                      <a:r>
                        <a:rPr lang="en-US" sz="2150" b="0" dirty="0">
                          <a:solidFill>
                            <a:schemeClr val="bg1"/>
                          </a:solidFill>
                          <a:effectLst/>
                          <a:latin typeface="Times New Roman" panose="02020603050405020304" pitchFamily="18" charset="0"/>
                          <a:cs typeface="Times New Roman" panose="02020603050405020304" pitchFamily="18" charset="0"/>
                        </a:rPr>
                        <a:t> 1</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cPr/>
                </a:tc>
              </a:tr>
              <a:tr h="143478">
                <a:tc>
                  <a:txBody>
                    <a:bodyPr/>
                    <a:lstStyle/>
                    <a:p>
                      <a:pPr algn="just">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1. </a:t>
                      </a:r>
                      <a:r>
                        <a:rPr lang="en-US" sz="2150" b="0" dirty="0" err="1">
                          <a:solidFill>
                            <a:schemeClr val="bg1"/>
                          </a:solidFill>
                          <a:effectLst/>
                          <a:latin typeface="Times New Roman" panose="02020603050405020304" pitchFamily="18" charset="0"/>
                          <a:cs typeface="Times New Roman" panose="02020603050405020304" pitchFamily="18" charset="0"/>
                        </a:rPr>
                        <a:t>Tác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nó</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r>
              <a:tr h="4064381">
                <a:tc>
                  <a:txBody>
                    <a:bodyPr/>
                    <a:lstStyle/>
                    <a:p>
                      <a:pPr algn="l">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 - </a:t>
                      </a:r>
                      <a:r>
                        <a:rPr lang="en-US" sz="2150" b="0" dirty="0" err="1">
                          <a:solidFill>
                            <a:schemeClr val="bg1"/>
                          </a:solidFill>
                          <a:effectLst/>
                          <a:latin typeface="Times New Roman" panose="02020603050405020304" pitchFamily="18" charset="0"/>
                          <a:cs typeface="Times New Roman" panose="02020603050405020304" pitchFamily="18" charset="0"/>
                        </a:rPr>
                        <a:t>Bố</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như</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hình</a:t>
                      </a:r>
                      <a:r>
                        <a:rPr lang="en-US" sz="2150" b="0" dirty="0">
                          <a:solidFill>
                            <a:schemeClr val="bg1"/>
                          </a:solidFill>
                          <a:effectLst/>
                          <a:latin typeface="Times New Roman" panose="02020603050405020304" pitchFamily="18" charset="0"/>
                          <a:cs typeface="Times New Roman" panose="02020603050405020304" pitchFamily="18" charset="0"/>
                        </a:rPr>
                        <a:t> 16.2</a:t>
                      </a:r>
                      <a:endParaRPr lang="en-US" sz="2150" b="0" dirty="0">
                        <a:solidFill>
                          <a:schemeClr val="bg1"/>
                        </a:solidFill>
                        <a:effectLst/>
                        <a:latin typeface="Times New Roman" panose="02020603050405020304" pitchFamily="18" charset="0"/>
                        <a:cs typeface="Times New Roman" panose="02020603050405020304" pitchFamily="18" charset="0"/>
                      </a:endParaRPr>
                    </a:p>
                    <a:p>
                      <a:pPr marL="0" indent="0" algn="just">
                        <a:lnSpc>
                          <a:spcPct val="115000"/>
                        </a:lnSpc>
                        <a:buAutoNum type="arabicPeriod"/>
                      </a:pP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a:t>
                      </a:r>
                      <a:endParaRPr lang="en-US" sz="2150" b="0"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màng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cao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biến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chứng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tỏ</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điều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gì</a:t>
                      </a:r>
                      <a:r>
                        <a:rPr lang="en-US" sz="2150" b="1" dirty="0">
                          <a:solidFill>
                            <a:schemeClr val="bg1"/>
                          </a:solidFill>
                          <a:effectLst/>
                          <a:latin typeface="Times New Roman" panose="02020603050405020304" pitchFamily="18" charset="0"/>
                          <a:cs typeface="Times New Roman" panose="02020603050405020304" pitchFamily="18" charset="0"/>
                        </a:rPr>
                        <a:t>?</a:t>
                      </a:r>
                      <a:endParaRPr lang="en-US" sz="2150" b="1"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2. </a:t>
                      </a:r>
                      <a:r>
                        <a:rPr lang="en-US" sz="2150" b="0" dirty="0" err="1">
                          <a:solidFill>
                            <a:schemeClr val="bg1"/>
                          </a:solidFill>
                          <a:effectLst/>
                          <a:latin typeface="Times New Roman" panose="02020603050405020304" pitchFamily="18" charset="0"/>
                          <a:cs typeface="Times New Roman" panose="02020603050405020304" pitchFamily="18" charset="0"/>
                        </a:rPr>
                        <a:t>Giữ</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nguyên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độ</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di </a:t>
                      </a:r>
                      <a:r>
                        <a:rPr lang="en-US" sz="2150" b="0" dirty="0" err="1">
                          <a:solidFill>
                            <a:schemeClr val="bg1"/>
                          </a:solidFill>
                          <a:effectLst/>
                          <a:latin typeface="Times New Roman" panose="02020603050405020304" pitchFamily="18" charset="0"/>
                          <a:cs typeface="Times New Roman" panose="02020603050405020304" pitchFamily="18" charset="0"/>
                        </a:rPr>
                        <a:t>chuyển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đến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vị</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khác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Với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những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nhau</a:t>
                      </a:r>
                      <a:r>
                        <a:rPr lang="en-US" sz="2150" b="1" dirty="0">
                          <a:solidFill>
                            <a:schemeClr val="bg1"/>
                          </a:solidFill>
                          <a:effectLst/>
                          <a:latin typeface="Times New Roman" panose="02020603050405020304" pitchFamily="18" charset="0"/>
                          <a:cs typeface="Times New Roman" panose="02020603050405020304" pitchFamily="18" charset="0"/>
                        </a:rPr>
                        <a:t> ở </a:t>
                      </a:r>
                      <a:r>
                        <a:rPr lang="en-US" sz="2150" b="1" dirty="0" err="1">
                          <a:solidFill>
                            <a:schemeClr val="bg1"/>
                          </a:solidFill>
                          <a:effectLst/>
                          <a:latin typeface="Times New Roman" panose="02020603050405020304" pitchFamily="18" charset="0"/>
                          <a:cs typeface="Times New Roman" panose="02020603050405020304" pitchFamily="18" charset="0"/>
                        </a:rPr>
                        <a:t>cùng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độ</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hay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endParaRPr lang="en-US" sz="2150" b="1"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3. </a:t>
                      </a: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hơn</a:t>
                      </a:r>
                      <a:r>
                        <a:rPr lang="en-US" sz="2150" b="0" dirty="0">
                          <a:solidFill>
                            <a:schemeClr val="bg1"/>
                          </a:solidFill>
                          <a:effectLst/>
                          <a:latin typeface="Times New Roman" panose="02020603050405020304" pitchFamily="18" charset="0"/>
                          <a:cs typeface="Times New Roman" panose="02020603050405020304" pitchFamily="18" charset="0"/>
                        </a:rPr>
                        <a:t> 10 cm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và</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Khi </a:t>
                      </a:r>
                      <a:r>
                        <a:rPr lang="en-US" sz="2150" b="1" dirty="0" err="1">
                          <a:solidFill>
                            <a:schemeClr val="bg1"/>
                          </a:solidFill>
                          <a:effectLst/>
                          <a:latin typeface="Times New Roman" panose="02020603050405020304" pitchFamily="18" charset="0"/>
                          <a:cs typeface="Times New Roman" panose="02020603050405020304" pitchFamily="18" charset="0"/>
                        </a:rPr>
                        <a:t>đặt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sau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hơn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từ</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B </a:t>
                      </a:r>
                      <a:r>
                        <a:rPr lang="en-US" sz="2150" b="1" dirty="0" err="1">
                          <a:solidFill>
                            <a:schemeClr val="bg1"/>
                          </a:solidFill>
                          <a:effectLst/>
                          <a:latin typeface="Times New Roman" panose="02020603050405020304" pitchFamily="18" charset="0"/>
                          <a:cs typeface="Times New Roman" panose="02020603050405020304" pitchFamily="18" charset="0"/>
                        </a:rPr>
                        <a:t>đến</a:t>
                      </a:r>
                      <a:r>
                        <a:rPr lang="en-US" sz="2150" b="1" dirty="0">
                          <a:solidFill>
                            <a:schemeClr val="bg1"/>
                          </a:solidFill>
                          <a:effectLst/>
                          <a:latin typeface="Times New Roman" panose="02020603050405020304" pitchFamily="18" charset="0"/>
                          <a:cs typeface="Times New Roman" panose="02020603050405020304" pitchFamily="18" charset="0"/>
                        </a:rPr>
                        <a:t> Q )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của</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Bình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thế</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nào</a:t>
                      </a:r>
                      <a:r>
                        <a:rPr lang="en-US" sz="2150" b="1" dirty="0">
                          <a:solidFill>
                            <a:schemeClr val="bg1"/>
                          </a:solidFill>
                          <a:effectLst/>
                          <a:latin typeface="Times New Roman" panose="02020603050405020304" pitchFamily="18" charset="0"/>
                          <a:cs typeface="Times New Roman" panose="02020603050405020304" pitchFamily="18" charset="0"/>
                        </a:rPr>
                        <a:t>?</a:t>
                      </a:r>
                      <a:endParaRPr lang="en-US" sz="2150" b="1" dirty="0">
                        <a:solidFill>
                          <a:schemeClr val="bg1"/>
                        </a:solidFill>
                        <a:effectLst/>
                        <a:latin typeface="Times New Roman" panose="02020603050405020304" pitchFamily="18" charset="0"/>
                        <a:cs typeface="Times New Roman" panose="02020603050405020304" pitchFamily="18" charset="0"/>
                      </a:endParaRP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rPr>
                        <a:t>4.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phải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chỉ</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theo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phương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rắn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endParaRPr lang="en-US" sz="2150" b="1" dirty="0">
                        <a:solidFill>
                          <a:schemeClr val="bg1"/>
                        </a:solidFill>
                        <a:effectLst/>
                        <a:latin typeface="Times New Roman" panose="02020603050405020304" pitchFamily="18" charset="0"/>
                        <a:cs typeface="Times New Roman" panose="02020603050405020304" pitchFamily="18" charset="0"/>
                      </a:endParaRP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r>
            </a:tbl>
          </a:graphicData>
        </a:graphic>
      </p:graphicFrame>
      <p:pic>
        <p:nvPicPr>
          <p:cNvPr id="1030"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650992" y="3870054"/>
            <a:ext cx="1968643" cy="29040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0928" y="1728827"/>
            <a:ext cx="1868772" cy="2068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30940" y="1383222"/>
          <a:ext cx="6651525" cy="5224053"/>
        </p:xfrm>
        <a:graphic>
          <a:graphicData uri="http://schemas.openxmlformats.org/drawingml/2006/table">
            <a:tbl>
              <a:tblPr firstRow="1" firstCol="1" bandRow="1">
                <a:tableStyleId>{5C22544A-7EE6-4342-B048-85BDC9FD1C3A}</a:tableStyleId>
              </a:tblPr>
              <a:tblGrid>
                <a:gridCol w="6651525"/>
              </a:tblGrid>
              <a:tr h="548629">
                <a:tc>
                  <a:txBody>
                    <a:bodyPr/>
                    <a:lstStyle/>
                    <a:p>
                      <a:pPr algn="ctr">
                        <a:lnSpc>
                          <a:spcPct val="115000"/>
                        </a:lnSpc>
                      </a:pPr>
                      <a:r>
                        <a:rPr lang="en-US" sz="2600" b="0" dirty="0">
                          <a:effectLst/>
                          <a:latin typeface="Times New Roman" panose="02020603050405020304" pitchFamily="18" charset="0"/>
                          <a:cs typeface="Times New Roman" panose="02020603050405020304" pitchFamily="18" charset="0"/>
                        </a:rPr>
                        <a:t>PHIẾU HỌC TẬP SỐ 2</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tr>
              <a:tr h="1144990">
                <a:tc>
                  <a:txBody>
                    <a:bodyPr/>
                    <a:lstStyle/>
                    <a:p>
                      <a:pPr algn="just">
                        <a:lnSpc>
                          <a:spcPct val="115000"/>
                        </a:lnSpc>
                      </a:pP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được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tr>
              <a:tr h="3530434">
                <a:tc>
                  <a:txBody>
                    <a:bodyPr/>
                    <a:lstStyle/>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Bố</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hình</a:t>
                      </a:r>
                      <a:r>
                        <a:rPr lang="en-US" sz="2600" b="0" dirty="0">
                          <a:effectLst/>
                          <a:latin typeface="Times New Roman" panose="02020603050405020304" pitchFamily="18" charset="0"/>
                          <a:cs typeface="Times New Roman" panose="02020603050405020304" pitchFamily="18" charset="0"/>
                        </a:rPr>
                        <a:t> 16.3</a:t>
                      </a:r>
                      <a:endParaRPr lang="en-US" sz="2600" b="0" dirty="0">
                        <a:effectLst/>
                        <a:latin typeface="Times New Roman" panose="02020603050405020304" pitchFamily="18" charset="0"/>
                        <a:cs typeface="Times New Roman" panose="02020603050405020304" pitchFamily="18" charset="0"/>
                      </a:endParaRPr>
                    </a:p>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4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pit-</a:t>
                      </a:r>
                      <a:r>
                        <a:rPr lang="en-US" sz="2600" b="0" dirty="0" err="1">
                          <a:effectLst/>
                          <a:latin typeface="Times New Roman" panose="02020603050405020304" pitchFamily="18" charset="0"/>
                          <a:cs typeface="Times New Roman" panose="02020603050405020304" pitchFamily="18" charset="0"/>
                        </a:rPr>
                        <a:t>tông</a:t>
                      </a:r>
                      <a:r>
                        <a:rPr lang="en-US" sz="2600" b="0" dirty="0">
                          <a:effectLst/>
                          <a:latin typeface="Times New Roman" panose="02020603050405020304" pitchFamily="18" charset="0"/>
                          <a:cs typeface="Times New Roman" panose="02020603050405020304" pitchFamily="18" charset="0"/>
                        </a:rPr>
                        <a:t> (1) </a:t>
                      </a: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p>
                      <a:pPr marL="457200" indent="-457200" algn="just">
                        <a:lnSpc>
                          <a:spcPct val="115000"/>
                        </a:lnSpc>
                        <a:buFontTx/>
                        <a:buChar char="-"/>
                      </a:pPr>
                      <a:r>
                        <a:rPr lang="en-US" sz="2600" b="0" dirty="0">
                          <a:effectLst/>
                          <a:latin typeface="Times New Roman" panose="02020603050405020304" pitchFamily="18" charset="0"/>
                          <a:cs typeface="Times New Roman" panose="02020603050405020304" pitchFamily="18" charset="0"/>
                        </a:rPr>
                        <a:t>Sau </a:t>
                      </a:r>
                      <a:r>
                        <a:rPr lang="en-US" sz="2600" b="0" dirty="0" err="1">
                          <a:effectLst/>
                          <a:latin typeface="Times New Roman" panose="02020603050405020304" pitchFamily="18" charset="0"/>
                          <a:cs typeface="Times New Roman" panose="02020603050405020304" pitchFamily="18" charset="0"/>
                        </a:rPr>
                        <a:t>đó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tiếp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tục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pít-tông</a:t>
                      </a:r>
                      <a:r>
                        <a:rPr lang="en-US" sz="2600" b="0" dirty="0">
                          <a:effectLst/>
                          <a:latin typeface="Times New Roman" panose="02020603050405020304" pitchFamily="18" charset="0"/>
                          <a:cs typeface="Times New Roman" panose="02020603050405020304" pitchFamily="18" charset="0"/>
                        </a:rPr>
                        <a:t> (2) </a:t>
                      </a:r>
                      <a:endParaRPr lang="en-US" sz="2600" b="0" dirty="0">
                        <a:effectLst/>
                        <a:latin typeface="Times New Roman" panose="02020603050405020304" pitchFamily="18" charset="0"/>
                        <a:cs typeface="Times New Roman" panose="02020603050405020304" pitchFamily="18" charset="0"/>
                      </a:endParaRP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Hãy</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rút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luận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r>
                        <a:rPr lang="en-US" sz="2600" b="0" dirty="0">
                          <a:effectLst/>
                          <a:latin typeface="Times New Roman" panose="02020603050405020304" pitchFamily="18" charset="0"/>
                          <a:cs typeface="Times New Roman" panose="02020603050405020304" pitchFamily="18" charset="0"/>
                        </a:rPr>
                        <a:t>.</a:t>
                      </a:r>
                      <a:endParaRPr lang="en-US" sz="2600" b="0" dirty="0">
                        <a:effectLst/>
                        <a:latin typeface="Times New Roman" panose="02020603050405020304" pitchFamily="18" charset="0"/>
                        <a:cs typeface="Times New Roman" panose="02020603050405020304" pitchFamily="18" charset="0"/>
                      </a:endParaRPr>
                    </a:p>
                  </a:txBody>
                  <a:tcPr marL="21861" marR="21861" marT="0" marB="0"/>
                </a:tc>
              </a:tr>
            </a:tbl>
          </a:graphicData>
        </a:graphic>
      </p:graphicFrame>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95574" y="1483389"/>
            <a:ext cx="4591141" cy="4342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69900" y="1295399"/>
          <a:ext cx="8674099" cy="5591416"/>
        </p:xfrm>
        <a:graphic>
          <a:graphicData uri="http://schemas.openxmlformats.org/drawingml/2006/table">
            <a:tbl>
              <a:tblPr firstRow="1" firstCol="1" bandRow="1">
                <a:tableStyleId>{5C22544A-7EE6-4342-B048-85BDC9FD1C3A}</a:tableStyleId>
              </a:tblPr>
              <a:tblGrid>
                <a:gridCol w="8674099"/>
              </a:tblGrid>
              <a:tr h="482276">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3</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tr>
              <a:tr h="482276">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3. </a:t>
                      </a:r>
                      <a:r>
                        <a:rPr lang="en-US" sz="2400" b="0" dirty="0" err="1">
                          <a:effectLst/>
                          <a:latin typeface="Times New Roman" panose="02020603050405020304" pitchFamily="18" charset="0"/>
                          <a:cs typeface="Times New Roman" panose="02020603050405020304" pitchFamily="18" charset="0"/>
                        </a:rPr>
                        <a:t>Sự</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quyển</a:t>
                      </a:r>
                      <a:r>
                        <a:rPr lang="en-US" sz="2400" b="0" dirty="0">
                          <a:effectLst/>
                          <a:latin typeface="Times New Roman" panose="02020603050405020304" pitchFamily="18" charset="0"/>
                          <a:cs typeface="Times New Roman" panose="02020603050405020304" pitchFamily="18" charset="0"/>
                        </a:rPr>
                        <a:t> (H16.7)</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tr>
              <a:tr h="4266216">
                <a:tc>
                  <a:txBody>
                    <a:bodyPr/>
                    <a:lstStyle/>
                    <a:p>
                      <a:pPr algn="just">
                        <a:lnSpc>
                          <a:spcPct val="115000"/>
                        </a:lnSpc>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16.7</a:t>
                      </a:r>
                      <a:endParaRPr lang="en-US" sz="2400" b="0" dirty="0">
                        <a:effectLst/>
                        <a:latin typeface="Times New Roman" panose="02020603050405020304" pitchFamily="18" charset="0"/>
                        <a:cs typeface="Times New Roman" panose="02020603050405020304" pitchFamily="18" charset="0"/>
                      </a:endParaRPr>
                    </a:p>
                    <a:p>
                      <a:pPr algn="just">
                        <a:lnSpc>
                          <a:spcPct val="115000"/>
                        </a:lnSpc>
                      </a:pPr>
                      <a:r>
                        <a:rPr lang="en-US" sz="2400" b="0" dirty="0">
                          <a:effectLst/>
                          <a:latin typeface="Times New Roman" panose="02020603050405020304" pitchFamily="18" charset="0"/>
                          <a:cs typeface="Times New Roman" panose="02020603050405020304" pitchFamily="18" charset="0"/>
                        </a:rPr>
                        <a:t>1.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nylon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đẩy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cs typeface="Times New Roman" panose="02020603050405020304" pitchFamily="18" charset="0"/>
                      </a:endParaRPr>
                    </a:p>
                    <a:p>
                      <a:pPr algn="l">
                        <a:lnSpc>
                          <a:spcPct val="115000"/>
                        </a:lnSpc>
                      </a:pPr>
                      <a:r>
                        <a:rPr lang="en-US" sz="2400" b="0" dirty="0">
                          <a:effectLst/>
                          <a:latin typeface="Times New Roman" panose="02020603050405020304" pitchFamily="18" charset="0"/>
                          <a:cs typeface="Times New Roman" panose="02020603050405020304" pitchFamily="18" charset="0"/>
                        </a:rPr>
                        <a:t>2.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16.8 </a:t>
                      </a:r>
                      <a:r>
                        <a:rPr lang="en-US" sz="2400" b="0" dirty="0" err="1">
                          <a:effectLst/>
                          <a:latin typeface="Times New Roman" panose="02020603050405020304" pitchFamily="18" charset="0"/>
                          <a:cs typeface="Times New Roman" panose="02020603050405020304" pitchFamily="18" charset="0"/>
                        </a:rPr>
                        <a:t>dùng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dâng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rồi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ngón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kéo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gn="l">
                        <a:lnSpc>
                          <a:spcPct val="115000"/>
                        </a:lnSpc>
                      </a:pPr>
                      <a:r>
                        <a:rPr lang="en-US" sz="2400" b="0" dirty="0">
                          <a:effectLst/>
                          <a:latin typeface="Times New Roman" panose="02020603050405020304" pitchFamily="18" charset="0"/>
                          <a:cs typeface="Times New Roman" panose="02020603050405020304" pitchFamily="18" charset="0"/>
                        </a:rPr>
                        <a:t>Quan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gn="l">
                        <a:lnSpc>
                          <a:spcPct val="115000"/>
                        </a:lnSpc>
                      </a:pPr>
                      <a:r>
                        <a:rPr lang="en-US" sz="2400" b="0" dirty="0" err="1">
                          <a:effectLst/>
                          <a:latin typeface="Times New Roman" panose="02020603050405020304" pitchFamily="18" charset="0"/>
                          <a:cs typeface="Times New Roman" panose="02020603050405020304" pitchFamily="18" charset="0"/>
                        </a:rPr>
                        <a:t>Vẫn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gn="l">
                        <a:lnSpc>
                          <a:spcPct val="115000"/>
                        </a:lnSpc>
                      </a:pP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tr>
            </a:tbl>
          </a:graphicData>
        </a:graphic>
      </p:graphicFrame>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32207" y="1252333"/>
            <a:ext cx="2672633" cy="250839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510" y="3939024"/>
            <a:ext cx="2170587" cy="2878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PPSNARRATION" val="4,1634520831,C:\Users\acer\Desktop\BAI 13 - DIEN NANG - CONG CUA DONG DIEN\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11592</Words>
  <Application>WPS Presentation</Application>
  <PresentationFormat>Custom</PresentationFormat>
  <Paragraphs>397</Paragraphs>
  <Slides>36</Slides>
  <Notes>0</Notes>
  <HiddenSlides>0</HiddenSlides>
  <MMClips>4</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0</vt:i4>
      </vt:variant>
      <vt:variant>
        <vt:lpstr>幻灯片标题</vt:lpstr>
      </vt:variant>
      <vt:variant>
        <vt:i4>36</vt:i4>
      </vt:variant>
    </vt:vector>
  </HeadingPairs>
  <TitlesOfParts>
    <vt:vector size="52" baseType="lpstr">
      <vt:lpstr>Arial</vt:lpstr>
      <vt:lpstr>SimSun</vt:lpstr>
      <vt:lpstr>Wingdings</vt:lpstr>
      <vt:lpstr>Times New Roman</vt:lpstr>
      <vt:lpstr>Verdana</vt:lpstr>
      <vt:lpstr>Arial</vt:lpstr>
      <vt:lpstr>Times New Roman</vt:lpstr>
      <vt:lpstr>Segoe UI</vt:lpstr>
      <vt:lpstr>Calibri</vt:lpstr>
      <vt:lpstr>Microsoft YaHei</vt:lpstr>
      <vt:lpstr>Arial Unicode MS</vt:lpstr>
      <vt:lpstr>Calibri Light</vt:lpstr>
      <vt:lpstr>Cambria Math</vt:lpstr>
      <vt:lpstr>Cambria Math</vt:lpstr>
      <vt:lpstr>Symbol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 Thanh Bui</dc:creator>
  <cp:lastModifiedBy>Admin</cp:lastModifiedBy>
  <cp:revision>28</cp:revision>
  <dcterms:created xsi:type="dcterms:W3CDTF">2023-07-08T09:19:00Z</dcterms:created>
  <dcterms:modified xsi:type="dcterms:W3CDTF">2025-03-08T08:18:27Z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C385011DF56741F28CFF4BE9B06F6933_13</vt:lpwstr>
  </property>
  <property fmtid="{D5CDD505-2E9C-101B-9397-08002B2CF9AE}" pid="3" name="KSOProductBuildVer">
    <vt:lpwstr>1033-12.2.0.20326</vt:lpwstr>
  </property>
</Properties>
</file>