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wav" ContentType="audio/x-wav"/>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activeX/activeX2.bin" ContentType="application/vnd.ms-office.activeX"/>
  <Override PartName="/ppt/activeX/activeX2.xml" ContentType="application/vnd.ms-office.activeX+xml"/>
  <Override PartName="/ppt/activeX/activeX3.bin" ContentType="application/vnd.ms-office.activeX"/>
  <Override PartName="/ppt/activeX/activeX3.xml" ContentType="application/vnd.ms-office.activeX+xml"/>
  <Override PartName="/ppt/activeX/activeX4.bin" ContentType="application/vnd.ms-office.activeX"/>
  <Override PartName="/ppt/activeX/activeX4.xml" ContentType="application/vnd.ms-office.activeX+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64" r:id="rId3"/>
    <p:sldId id="303" r:id="rId5"/>
    <p:sldId id="304" r:id="rId6"/>
    <p:sldId id="305" r:id="rId7"/>
    <p:sldId id="287" r:id="rId8"/>
    <p:sldId id="306" r:id="rId9"/>
    <p:sldId id="307" r:id="rId10"/>
    <p:sldId id="308" r:id="rId11"/>
    <p:sldId id="309" r:id="rId12"/>
    <p:sldId id="310" r:id="rId13"/>
    <p:sldId id="311" r:id="rId14"/>
    <p:sldId id="312" r:id="rId15"/>
    <p:sldId id="313" r:id="rId16"/>
    <p:sldId id="316" r:id="rId17"/>
    <p:sldId id="317" r:id="rId18"/>
    <p:sldId id="314" r:id="rId19"/>
    <p:sldId id="339" r:id="rId20"/>
    <p:sldId id="318" r:id="rId21"/>
    <p:sldId id="319" r:id="rId22"/>
    <p:sldId id="320" r:id="rId23"/>
    <p:sldId id="321" r:id="rId24"/>
    <p:sldId id="322" r:id="rId25"/>
    <p:sldId id="326" r:id="rId26"/>
    <p:sldId id="335" r:id="rId27"/>
    <p:sldId id="323" r:id="rId28"/>
    <p:sldId id="328" r:id="rId29"/>
    <p:sldId id="329" r:id="rId30"/>
    <p:sldId id="330" r:id="rId31"/>
    <p:sldId id="331" r:id="rId32"/>
    <p:sldId id="332" r:id="rId33"/>
    <p:sldId id="333" r:id="rId34"/>
    <p:sldId id="334" r:id="rId35"/>
    <p:sldId id="336" r:id="rId36"/>
    <p:sldId id="337" r:id="rId37"/>
    <p:sldId id="338" r:id="rId38"/>
    <p:sldId id="324" r:id="rId39"/>
    <p:sldId id="325" r:id="rId40"/>
    <p:sldId id="340" r:id="rId41"/>
    <p:sldId id="342" r:id="rId42"/>
    <p:sldId id="315" r:id="rId43"/>
    <p:sldId id="345" r:id="rId44"/>
    <p:sldId id="346" r:id="rId45"/>
    <p:sldId id="347" r:id="rId46"/>
    <p:sldId id="348" r:id="rId47"/>
    <p:sldId id="344" r:id="rId48"/>
    <p:sldId id="343"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3" r:id="rId62"/>
    <p:sldId id="362" r:id="rId63"/>
  </p:sldIdLst>
  <p:sldSz cx="12162155"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99"/>
    <a:srgbClr val="66FF33"/>
    <a:srgbClr val="CC9900"/>
    <a:srgbClr val="FF3300"/>
    <a:srgbClr val="FFFF00"/>
    <a:srgbClr val="CFF4AA"/>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76" d="100"/>
          <a:sy n="76" d="100"/>
        </p:scale>
        <p:origin x="-444" y="-72"/>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006184F1-D6FB-4E16-8130-7718CFFDCA5B}" type="datetimeFigureOut">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Slide Image Placeholder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Slide Image Placeholder 1"/>
          <p:cNvSpPr>
            <a:spLocks noGrp="1" noRot="1" noChangeAspect="1" noTextEdit="1"/>
          </p:cNvSpPr>
          <p:nvPr>
            <p:ph type="sldImg"/>
          </p:nvPr>
        </p:nvSpPr>
        <p:spPr>
          <a:ln>
            <a:solidFill>
              <a:srgbClr val="000000">
                <a:alpha val="100000"/>
              </a:srgbClr>
            </a:solidFill>
            <a:miter lim="800000"/>
          </a:ln>
        </p:spPr>
      </p:sp>
      <p:sp>
        <p:nvSpPr>
          <p:cNvPr id="65539" name="Notes Placeholder 2"/>
          <p:cNvSpPr>
            <a:spLocks noGrp="1"/>
          </p:cNvSpPr>
          <p:nvPr>
            <p:ph type="body" idx="1"/>
          </p:nvPr>
        </p:nvSpPr>
        <p:spPr>
          <a:noFill/>
          <a:ln>
            <a:noFill/>
          </a:ln>
        </p:spPr>
        <p:txBody>
          <a:bodyPr wrap="square" lIns="91440" tIns="45720" rIns="91440" bIns="45720" anchor="t" anchorCtr="0"/>
          <a:p>
            <a:pPr lvl="0"/>
            <a:endParaRPr dirty="0"/>
          </a:p>
        </p:txBody>
      </p:sp>
      <p:sp>
        <p:nvSpPr>
          <p:cNvPr id="65540"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sz="1200" dirty="0">
                <a:latin typeface="Arial" panose="020B0604020202020204" pitchFamily="34" charset="0"/>
              </a:rPr>
            </a:fld>
            <a:endParaRPr lang="en-US" sz="1200"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Slide Image Placeholder 1"/>
          <p:cNvSpPr>
            <a:spLocks noGrp="1" noRot="1" noChangeAspect="1" noTextEdit="1"/>
          </p:cNvSpPr>
          <p:nvPr>
            <p:ph type="sldImg"/>
          </p:nvPr>
        </p:nvSpPr>
        <p:spPr>
          <a:xfrm>
            <a:off x="388938" y="685800"/>
            <a:ext cx="6080125" cy="3429000"/>
          </a:xfrm>
          <a:ln>
            <a:solidFill>
              <a:srgbClr val="000000">
                <a:alpha val="100000"/>
              </a:srgbClr>
            </a:solidFill>
            <a:miter lim="800000"/>
          </a:ln>
        </p:spPr>
      </p:sp>
      <p:sp>
        <p:nvSpPr>
          <p:cNvPr id="66563" name="Notes Placeholder 2"/>
          <p:cNvSpPr>
            <a:spLocks noGrp="1"/>
          </p:cNvSpPr>
          <p:nvPr>
            <p:ph type="body" idx="1"/>
          </p:nvPr>
        </p:nvSpPr>
        <p:spPr>
          <a:noFill/>
          <a:ln>
            <a:noFill/>
          </a:ln>
        </p:spPr>
        <p:txBody>
          <a:bodyPr wrap="square" lIns="91440" tIns="45720" rIns="91440" bIns="45720" anchor="t" anchorCtr="0"/>
          <a:p>
            <a:pPr lvl="0" eaLnBrk="1" hangingPunct="1"/>
            <a:endParaRPr lang="vi-VN" altLang="en-US" dirty="0">
              <a:latin typeface="Arial" panose="020B0604020202020204" pitchFamily="34" charset="0"/>
            </a:endParaRPr>
          </a:p>
        </p:txBody>
      </p:sp>
      <p:sp>
        <p:nvSpPr>
          <p:cNvPr id="66564" name="Date Placeholder 3"/>
          <p:cNvSpPr txBox="1">
            <a:spLocks noGrp="1"/>
          </p:cNvSpPr>
          <p:nvPr>
            <p:ph type="dt" sz="half"/>
          </p:nvPr>
        </p:nvSpPr>
        <p:spPr>
          <a:xfrm>
            <a:off x="3884613" y="0"/>
            <a:ext cx="2971800" cy="458788"/>
          </a:xfrm>
          <a:prstGeom prst="rect">
            <a:avLst/>
          </a:prstGeom>
          <a:noFill/>
          <a:ln w="9525">
            <a:noFill/>
          </a:ln>
        </p:spPr>
        <p:txBody>
          <a:bodyPr/>
          <a:p>
            <a:pPr lvl="0" algn="r" eaLnBrk="1" hangingPunct="1"/>
            <a:fld id="{BB962C8B-B14F-4D97-AF65-F5344CB8AC3E}" type="datetime12">
              <a:rPr lang="vi-VN" altLang="en-US" sz="1200" dirty="0"/>
            </a:fld>
            <a:endParaRPr lang="vi-V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Slide Image Placeholder 1"/>
          <p:cNvSpPr>
            <a:spLocks noGrp="1" noRot="1" noChangeAspect="1" noTextEdit="1"/>
          </p:cNvSpPr>
          <p:nvPr>
            <p:ph type="sldImg"/>
          </p:nvPr>
        </p:nvSpPr>
        <p:spPr>
          <a:ln>
            <a:solidFill>
              <a:srgbClr val="000000">
                <a:alpha val="100000"/>
              </a:srgbClr>
            </a:solidFill>
            <a:miter lim="800000"/>
          </a:ln>
        </p:spPr>
      </p:sp>
      <p:sp>
        <p:nvSpPr>
          <p:cNvPr id="67587" name="Notes Placeholder 2"/>
          <p:cNvSpPr>
            <a:spLocks noGrp="1"/>
          </p:cNvSpPr>
          <p:nvPr>
            <p:ph type="body" idx="1"/>
          </p:nvPr>
        </p:nvSpPr>
        <p:spPr>
          <a:noFill/>
          <a:ln>
            <a:noFill/>
          </a:ln>
        </p:spPr>
        <p:txBody>
          <a:bodyPr wrap="square" lIns="91440" tIns="45720" rIns="91440" bIns="45720" anchor="t" anchorCtr="0"/>
          <a:p>
            <a:pPr lvl="0"/>
            <a:endParaRPr lang="en-US" altLang="en-US" dirty="0"/>
          </a:p>
        </p:txBody>
      </p:sp>
      <p:sp>
        <p:nvSpPr>
          <p:cNvPr id="67588"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8610" name="Google Shape;1597;g8c1cdf8071_0_720:notes"/>
          <p:cNvSpPr>
            <a:spLocks noGrp="1" noRot="1" noChangeAspect="1" noTextEdit="1"/>
          </p:cNvSpPr>
          <p:nvPr>
            <p:ph type="sldImg" idx="2"/>
          </p:nvPr>
        </p:nvSpPr>
        <p:spPr>
          <a:xfrm>
            <a:off x="388938" y="685800"/>
            <a:ext cx="6080125" cy="3429000"/>
          </a:xfrm>
          <a:custGeom>
            <a:avLst/>
            <a:gdLst/>
            <a:ahLst/>
            <a:cxnLst>
              <a:cxn ang="0">
                <a:pos x="0" y="0"/>
              </a:cxn>
              <a:cxn ang="0">
                <a:pos x="2147483647" y="0"/>
              </a:cxn>
              <a:cxn ang="0">
                <a:pos x="2147483647" y="2147483647"/>
              </a:cxn>
              <a:cxn ang="0">
                <a:pos x="0" y="2147483647"/>
              </a:cxn>
              <a:cxn ang="0">
                <a:pos x="0" y="0"/>
              </a:cxn>
            </a:cxnLst>
            <a:pathLst>
              <a:path w="120000" h="120000">
                <a:moveTo>
                  <a:pt x="0" y="0"/>
                </a:moveTo>
                <a:lnTo>
                  <a:pt x="120000" y="0"/>
                </a:lnTo>
                <a:lnTo>
                  <a:pt x="120000" y="120000"/>
                </a:lnTo>
                <a:lnTo>
                  <a:pt x="0" y="120000"/>
                </a:lnTo>
                <a:lnTo>
                  <a:pt x="0" y="0"/>
                </a:lnTo>
                <a:close/>
              </a:path>
            </a:pathLst>
          </a:custGeom>
          <a:ln>
            <a:solidFill>
              <a:srgbClr val="000000">
                <a:alpha val="100000"/>
              </a:srgbClr>
            </a:solidFill>
          </a:ln>
        </p:spPr>
      </p:sp>
      <p:sp>
        <p:nvSpPr>
          <p:cNvPr id="68611" name="Google Shape;1598;g8c1cdf8071_0_720:notes"/>
          <p:cNvSpPr>
            <a:spLocks noGrp="1"/>
          </p:cNvSpPr>
          <p:nvPr>
            <p:ph type="body" idx="1"/>
          </p:nvPr>
        </p:nvSpPr>
        <p:spPr>
          <a:xfrm>
            <a:off x="685800" y="4343400"/>
            <a:ext cx="5486400" cy="4114800"/>
          </a:xfrm>
          <a:noFill/>
          <a:ln>
            <a:noFill/>
          </a:ln>
        </p:spPr>
        <p:txBody>
          <a:bodyPr wrap="square" lIns="91425" tIns="91425" rIns="91425" bIns="91425" anchor="t" anchorCtr="0"/>
          <a:p>
            <a:pPr lvl="0">
              <a:spcBef>
                <a:spcPct val="0"/>
              </a:spcBef>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9634" name="Google Shape;1597;g8c1cdf8071_0_720:notes"/>
          <p:cNvSpPr>
            <a:spLocks noGrp="1" noRot="1" noChangeAspect="1" noTextEdit="1"/>
          </p:cNvSpPr>
          <p:nvPr>
            <p:ph type="sldImg" idx="2"/>
          </p:nvPr>
        </p:nvSpPr>
        <p:spPr>
          <a:xfrm>
            <a:off x="388938" y="685800"/>
            <a:ext cx="6080125" cy="3429000"/>
          </a:xfrm>
          <a:custGeom>
            <a:avLst/>
            <a:gdLst/>
            <a:ahLst/>
            <a:cxnLst>
              <a:cxn ang="0">
                <a:pos x="0" y="0"/>
              </a:cxn>
              <a:cxn ang="0">
                <a:pos x="2147483647" y="0"/>
              </a:cxn>
              <a:cxn ang="0">
                <a:pos x="2147483647" y="2147483647"/>
              </a:cxn>
              <a:cxn ang="0">
                <a:pos x="0" y="2147483647"/>
              </a:cxn>
              <a:cxn ang="0">
                <a:pos x="0" y="0"/>
              </a:cxn>
            </a:cxnLst>
            <a:pathLst>
              <a:path w="120000" h="120000">
                <a:moveTo>
                  <a:pt x="0" y="0"/>
                </a:moveTo>
                <a:lnTo>
                  <a:pt x="120000" y="0"/>
                </a:lnTo>
                <a:lnTo>
                  <a:pt x="120000" y="120000"/>
                </a:lnTo>
                <a:lnTo>
                  <a:pt x="0" y="120000"/>
                </a:lnTo>
                <a:lnTo>
                  <a:pt x="0" y="0"/>
                </a:lnTo>
                <a:close/>
              </a:path>
            </a:pathLst>
          </a:custGeom>
          <a:ln>
            <a:solidFill>
              <a:srgbClr val="000000">
                <a:alpha val="100000"/>
              </a:srgbClr>
            </a:solidFill>
          </a:ln>
        </p:spPr>
      </p:sp>
      <p:sp>
        <p:nvSpPr>
          <p:cNvPr id="69635" name="Google Shape;1598;g8c1cdf8071_0_720:notes"/>
          <p:cNvSpPr>
            <a:spLocks noGrp="1"/>
          </p:cNvSpPr>
          <p:nvPr>
            <p:ph type="body" idx="1"/>
          </p:nvPr>
        </p:nvSpPr>
        <p:spPr>
          <a:xfrm>
            <a:off x="685800" y="4343400"/>
            <a:ext cx="5486400" cy="4114800"/>
          </a:xfrm>
          <a:noFill/>
          <a:ln>
            <a:noFill/>
          </a:ln>
        </p:spPr>
        <p:txBody>
          <a:bodyPr wrap="square" lIns="91425" tIns="91425" rIns="91425" bIns="91425" anchor="t" anchorCtr="0"/>
          <a:p>
            <a:pPr lvl="0">
              <a:spcBef>
                <a:spcPct val="0"/>
              </a:spcBef>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幻灯片图像占位符 1"/>
          <p:cNvSpPr>
            <a:spLocks noGrp="1" noRot="1" noChangeAspect="1" noTextEdit="1"/>
          </p:cNvSpPr>
          <p:nvPr>
            <p:ph type="sldImg"/>
          </p:nvPr>
        </p:nvSpPr>
        <p:spPr>
          <a:ln>
            <a:solidFill>
              <a:srgbClr val="000000">
                <a:alpha val="100000"/>
              </a:srgbClr>
            </a:solidFill>
            <a:miter lim="800000"/>
          </a:ln>
        </p:spPr>
      </p:sp>
      <p:sp>
        <p:nvSpPr>
          <p:cNvPr id="70659" name="备注占位符 2"/>
          <p:cNvSpPr>
            <a:spLocks noGrp="1"/>
          </p:cNvSpPr>
          <p:nvPr>
            <p:ph type="body" idx="1"/>
          </p:nvPr>
        </p:nvSpPr>
        <p:spPr>
          <a:noFill/>
          <a:ln>
            <a:noFill/>
          </a:ln>
        </p:spPr>
        <p:txBody>
          <a:bodyPr wrap="square" lIns="91440" tIns="45720" rIns="91440" bIns="45720" anchor="t" anchorCtr="0"/>
          <a:p>
            <a:pPr lvl="0"/>
            <a:endParaRPr lang="zh-CN" altLang="en-US" dirty="0">
              <a:latin typeface="Arial" panose="020B0604020202020204" pitchFamily="34" charset="0"/>
              <a:ea typeface="等线"/>
            </a:endParaRPr>
          </a:p>
        </p:txBody>
      </p:sp>
      <p:sp>
        <p:nvSpPr>
          <p:cNvPr id="7066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solidFill>
                  <a:srgbClr val="000000"/>
                </a:solidFill>
                <a:latin typeface="等线"/>
                <a:ea typeface="等线"/>
              </a:rPr>
            </a:fld>
            <a:endParaRPr lang="zh-CN" altLang="en-US" sz="1200" dirty="0">
              <a:solidFill>
                <a:srgbClr val="000000"/>
              </a:solidFill>
              <a:latin typeface="等线"/>
              <a:ea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ame 2">
  <p:cSld name="Game 2">
    <p:bg>
      <p:bgPr>
        <a:solidFill>
          <a:schemeClr val="bg1"/>
        </a:solidFill>
        <a:effectLst/>
      </p:bgPr>
    </p:bg>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948615" y="450100"/>
            <a:ext cx="10264543" cy="943200"/>
          </a:xfrm>
          <a:prstGeom prst="rect">
            <a:avLst/>
          </a:prstGeom>
        </p:spPr>
        <p:txBody>
          <a:bodyPr spcFirstLastPara="1" lIns="91425" tIns="91425" rIns="91425" bIns="91425" anchor="t">
            <a:noAutofit/>
          </a:bodyPr>
          <a:lstStyle>
            <a:lvl1pPr lvl="0" algn="ctr" rtl="0">
              <a:spcBef>
                <a:spcPts val="0"/>
              </a:spcBef>
              <a:spcAft>
                <a:spcPts val="0"/>
              </a:spcAft>
              <a:buSzPts val="4000"/>
              <a:buNone/>
              <a:defRPr b="0" cap="none" spc="0">
                <a:ln w="0"/>
                <a:solidFill>
                  <a:schemeClr val="accent1"/>
                </a:solidFill>
                <a:effectLst>
                  <a:outerShdw blurRad="38100" dist="25400" dir="5400000" algn="ctr" rotWithShape="0">
                    <a:srgbClr val="6E747A">
                      <a:alpha val="43000"/>
                    </a:srgbClr>
                  </a:outerShdw>
                </a:effectLst>
                <a:latin typeface="Bookerly" panose="02020602040305020204" pitchFamily="18" charset="0"/>
                <a:ea typeface="Bookerly" panose="02020602040305020204" pitchFamily="18" charset="0"/>
                <a:cs typeface="Bookerly" panose="02020602040305020204" pitchFamily="18" charset="0"/>
              </a:defRPr>
            </a:lvl1pPr>
            <a:lvl2pPr lvl="1" algn="ctr" rtl="0">
              <a:spcBef>
                <a:spcPts val="0"/>
              </a:spcBef>
              <a:spcAft>
                <a:spcPts val="0"/>
              </a:spcAft>
              <a:buSzPts val="4000"/>
              <a:buNone/>
              <a:defRPr sz="5320"/>
            </a:lvl2pPr>
            <a:lvl3pPr lvl="2" algn="ctr" rtl="0">
              <a:spcBef>
                <a:spcPts val="0"/>
              </a:spcBef>
              <a:spcAft>
                <a:spcPts val="0"/>
              </a:spcAft>
              <a:buSzPts val="4000"/>
              <a:buNone/>
              <a:defRPr sz="5320"/>
            </a:lvl3pPr>
            <a:lvl4pPr lvl="3" algn="ctr" rtl="0">
              <a:spcBef>
                <a:spcPts val="0"/>
              </a:spcBef>
              <a:spcAft>
                <a:spcPts val="0"/>
              </a:spcAft>
              <a:buSzPts val="4000"/>
              <a:buNone/>
              <a:defRPr sz="5320"/>
            </a:lvl4pPr>
            <a:lvl5pPr lvl="4" algn="ctr" rtl="0">
              <a:spcBef>
                <a:spcPts val="0"/>
              </a:spcBef>
              <a:spcAft>
                <a:spcPts val="0"/>
              </a:spcAft>
              <a:buSzPts val="4000"/>
              <a:buNone/>
              <a:defRPr sz="5320"/>
            </a:lvl5pPr>
            <a:lvl6pPr lvl="5" algn="ctr" rtl="0">
              <a:spcBef>
                <a:spcPts val="0"/>
              </a:spcBef>
              <a:spcAft>
                <a:spcPts val="0"/>
              </a:spcAft>
              <a:buSzPts val="4000"/>
              <a:buNone/>
              <a:defRPr sz="5320"/>
            </a:lvl6pPr>
            <a:lvl7pPr lvl="6" algn="ctr" rtl="0">
              <a:spcBef>
                <a:spcPts val="0"/>
              </a:spcBef>
              <a:spcAft>
                <a:spcPts val="0"/>
              </a:spcAft>
              <a:buSzPts val="4000"/>
              <a:buNone/>
              <a:defRPr sz="5320"/>
            </a:lvl7pPr>
            <a:lvl8pPr lvl="7" algn="ctr" rtl="0">
              <a:spcBef>
                <a:spcPts val="0"/>
              </a:spcBef>
              <a:spcAft>
                <a:spcPts val="0"/>
              </a:spcAft>
              <a:buSzPts val="4000"/>
              <a:buNone/>
              <a:defRPr sz="5320"/>
            </a:lvl8pPr>
            <a:lvl9pPr lvl="8" algn="ctr" rtl="0">
              <a:spcBef>
                <a:spcPts val="0"/>
              </a:spcBef>
              <a:spcAft>
                <a:spcPts val="0"/>
              </a:spcAft>
              <a:buSzPts val="4000"/>
              <a:buNone/>
              <a:defRPr sz="5320"/>
            </a:lvl9pPr>
          </a:lstStyle>
          <a:p/>
        </p:txBody>
      </p:sp>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608013" y="274638"/>
            <a:ext cx="10945812"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idx="1"/>
          </p:nvPr>
        </p:nvSpPr>
        <p:spPr>
          <a:xfrm>
            <a:off x="608013" y="1600200"/>
            <a:ext cx="10945812"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microsoft.com/office/2007/relationships/media" Target="file:///C:\Users\ADMIN\Desktop\Kenny%20-%20Forever%20In%20Love.mp3" TargetMode="External"/><Relationship Id="rId2" Type="http://schemas.openxmlformats.org/officeDocument/2006/relationships/audio" Target="file:///C:\Users\ADMIN\Desktop\Kenny%20-%20Forever%20In%20Love.mp3" TargetMode="Externa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29.xml"/><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slide" Target="slide47.xml"/><Relationship Id="rId6" Type="http://schemas.openxmlformats.org/officeDocument/2006/relationships/slide" Target="slide44.xml"/><Relationship Id="rId5" Type="http://schemas.openxmlformats.org/officeDocument/2006/relationships/slide" Target="slide10.xml"/><Relationship Id="rId4" Type="http://schemas.openxmlformats.org/officeDocument/2006/relationships/slide" Target="slide32.xml"/><Relationship Id="rId3" Type="http://schemas.openxmlformats.org/officeDocument/2006/relationships/slide" Target="slide60.xml"/><Relationship Id="rId2" Type="http://schemas.openxmlformats.org/officeDocument/2006/relationships/slide" Target="slide30.xml"/><Relationship Id="rId1"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slide" Target="slide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slide" Target="slide2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2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microsoft.com/office/2007/relationships/media" Target="file:///C:\Users\ADMIN\Desktop\nhac%20nen%201.mp3" TargetMode="External"/><Relationship Id="rId2" Type="http://schemas.openxmlformats.org/officeDocument/2006/relationships/audio" Target="file:///C:\Users\ADMIN\Desktop\nhac%20nen%201.mp3" TargetMode="External"/><Relationship Id="rId1" Type="http://schemas.openxmlformats.org/officeDocument/2006/relationships/image" Target="../media/image25.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28.png"/><Relationship Id="rId1"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control" Target="../activeX/activeX4.xml"/><Relationship Id="rId4" Type="http://schemas.openxmlformats.org/officeDocument/2006/relationships/control" Target="../activeX/activeX3.xml"/><Relationship Id="rId3" Type="http://schemas.openxmlformats.org/officeDocument/2006/relationships/control" Target="../activeX/activeX2.xml"/><Relationship Id="rId2" Type="http://schemas.openxmlformats.org/officeDocument/2006/relationships/image" Target="../media/image7.wmf"/><Relationship Id="rId1" Type="http://schemas.openxmlformats.org/officeDocument/2006/relationships/control" Target="../activeX/activeX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36.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9" Type="http://schemas.microsoft.com/office/2007/relationships/media" Target="file:///C:\Users\ADMIN\Desktop\Bai%20video\nhac%20nen%201.mp3" TargetMode="External"/><Relationship Id="rId8" Type="http://schemas.openxmlformats.org/officeDocument/2006/relationships/audio" Target="file:///C:\Users\ADMIN\Desktop\Bai%20video\nhac%20nen%201.mp3" TargetMode="External"/><Relationship Id="rId7" Type="http://schemas.openxmlformats.org/officeDocument/2006/relationships/image" Target="../media/image45.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png"/><Relationship Id="rId13" Type="http://schemas.openxmlformats.org/officeDocument/2006/relationships/notesSlide" Target="../notesSlides/notesSlide6.xml"/><Relationship Id="rId12" Type="http://schemas.openxmlformats.org/officeDocument/2006/relationships/slideLayout" Target="../slideLayouts/slideLayout7.xml"/><Relationship Id="rId11" Type="http://schemas.openxmlformats.org/officeDocument/2006/relationships/tags" Target="../tags/tag1.xml"/><Relationship Id="rId10" Type="http://schemas.openxmlformats.org/officeDocument/2006/relationships/image" Target="../media/image5.png"/><Relationship Id="rId1" Type="http://schemas.openxmlformats.org/officeDocument/2006/relationships/image" Target="../media/image3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p:cNvPicPr>
            <a:picLocks noChangeAspect="1"/>
          </p:cNvPicPr>
          <p:nvPr/>
        </p:nvPicPr>
        <p:blipFill>
          <a:blip r:embed="rId1"/>
          <a:stretch>
            <a:fillRect/>
          </a:stretch>
        </p:blipFill>
        <p:spPr>
          <a:xfrm>
            <a:off x="-4433887" y="-366712"/>
            <a:ext cx="12161837" cy="6858000"/>
          </a:xfrm>
          <a:prstGeom prst="rect">
            <a:avLst/>
          </a:prstGeom>
          <a:noFill/>
          <a:ln w="9525">
            <a:noFill/>
          </a:ln>
        </p:spPr>
      </p:pic>
      <p:sp>
        <p:nvSpPr>
          <p:cNvPr id="4099" name="WordArt 3"/>
          <p:cNvSpPr>
            <a:spLocks noTextEdit="1"/>
          </p:cNvSpPr>
          <p:nvPr/>
        </p:nvSpPr>
        <p:spPr>
          <a:xfrm>
            <a:off x="2330450" y="1143000"/>
            <a:ext cx="7626350" cy="914400"/>
          </a:xfrm>
          <a:prstGeom prst="rect">
            <a:avLst/>
          </a:prstGeom>
        </p:spPr>
        <p:txBody>
          <a:bodyPr wrap="none" fromWordArt="1">
            <a:prstTxWarp prst="textSlantUp">
              <a:avLst>
                <a:gd name="adj" fmla="val 0"/>
              </a:avLst>
            </a:prstTxWarp>
            <a:normAutofit/>
          </a:bodyPr>
          <a:p>
            <a:pPr algn="ctr"/>
            <a:r>
              <a:rPr lang="en-US" sz="3600" b="1">
                <a:ln w="9525" cap="flat" cmpd="sng">
                  <a:solidFill>
                    <a:srgbClr val="FF0000"/>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VnTimeH" panose="020B7200000000000000" pitchFamily="34" charset="0"/>
                <a:ea typeface=".VnTimeH" panose="020B7200000000000000" pitchFamily="34" charset="0"/>
              </a:rPr>
              <a:t>NhiÖt liÖt chµo mõng</a:t>
            </a:r>
            <a:endParaRPr lang="en-US" sz="3600" b="1">
              <a:ln w="9525" cap="flat" cmpd="sng">
                <a:solidFill>
                  <a:srgbClr val="FF0000"/>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VnTimeH" panose="020B7200000000000000" pitchFamily="34" charset="0"/>
              <a:ea typeface=".VnTimeH" panose="020B7200000000000000" pitchFamily="34" charset="0"/>
            </a:endParaRPr>
          </a:p>
        </p:txBody>
      </p:sp>
      <p:sp>
        <p:nvSpPr>
          <p:cNvPr id="4100" name="WordArt 4"/>
          <p:cNvSpPr>
            <a:spLocks noTextEdit="1"/>
          </p:cNvSpPr>
          <p:nvPr/>
        </p:nvSpPr>
        <p:spPr>
          <a:xfrm>
            <a:off x="506413" y="2071688"/>
            <a:ext cx="11047412" cy="1052512"/>
          </a:xfrm>
          <a:prstGeom prst="rect">
            <a:avLst/>
          </a:prstGeom>
        </p:spPr>
        <p:txBody>
          <a:bodyPr wrap="none" fromWordArt="1">
            <a:prstTxWarp prst="textPlain">
              <a:avLst>
                <a:gd name="adj" fmla="val 50000"/>
              </a:avLst>
            </a:prstTxWarp>
            <a:normAutofit/>
          </a:bodyPr>
          <a:p>
            <a:pPr algn="ctr"/>
            <a:r>
              <a:rPr lang="en-US" sz="3600">
                <a:ln w="19050" cap="flat" cmpd="sng">
                  <a:solidFill>
                    <a:srgbClr val="FF0000"/>
                  </a:solidFill>
                  <a:prstDash val="solid"/>
                  <a:headEnd type="none" w="med" len="med"/>
                  <a:tailEnd type="none" w="med" len="med"/>
                </a:ln>
                <a:solidFill>
                  <a:srgbClr val="FFCC00"/>
                </a:solidFill>
                <a:effectLst>
                  <a:outerShdw dist="35921" dir="2699999" algn="ctr" rotWithShape="0">
                    <a:srgbClr val="990000"/>
                  </a:outerShdw>
                </a:effectLst>
                <a:latin typeface=".Vn3DH" panose="020B7200000000000000" charset="0"/>
                <a:ea typeface=".Vn3DH" panose="020B7200000000000000" charset="0"/>
              </a:rPr>
              <a:t>C¸c thÇy,  c« gi¸o vµ c¸c em häc sinh</a:t>
            </a:r>
            <a:endParaRPr lang="en-US" sz="3600">
              <a:ln w="19050" cap="flat" cmpd="sng">
                <a:solidFill>
                  <a:srgbClr val="FF0000"/>
                </a:solidFill>
                <a:prstDash val="solid"/>
                <a:headEnd type="none" w="med" len="med"/>
                <a:tailEnd type="none" w="med" len="med"/>
              </a:ln>
              <a:solidFill>
                <a:srgbClr val="FFCC00"/>
              </a:solidFill>
              <a:effectLst>
                <a:outerShdw dist="35921" dir="2699999" algn="ctr" rotWithShape="0">
                  <a:srgbClr val="990000"/>
                </a:outerShdw>
              </a:effectLst>
              <a:latin typeface=".Vn3DH" panose="020B7200000000000000" charset="0"/>
              <a:ea typeface=".Vn3DH" panose="020B7200000000000000" charset="0"/>
            </a:endParaRPr>
          </a:p>
        </p:txBody>
      </p:sp>
      <p:sp>
        <p:nvSpPr>
          <p:cNvPr id="143365" name="Rectangle 5"/>
          <p:cNvSpPr/>
          <p:nvPr/>
        </p:nvSpPr>
        <p:spPr>
          <a:xfrm>
            <a:off x="811213" y="4267200"/>
            <a:ext cx="10702925" cy="1676400"/>
          </a:xfrm>
          <a:prstGeom prst="rect">
            <a:avLst/>
          </a:prstGeom>
          <a:noFill/>
          <a:ln w="9525">
            <a:noFill/>
          </a:ln>
        </p:spPr>
        <p:txBody>
          <a:bodyPr/>
          <a:p>
            <a:pPr marL="342900" indent="-342900" algn="ctr">
              <a:spcBef>
                <a:spcPct val="20000"/>
              </a:spcBef>
            </a:pPr>
            <a:r>
              <a:rPr lang="en-US" sz="4200" b="1" dirty="0">
                <a:solidFill>
                  <a:srgbClr val="0000FF"/>
                </a:solidFill>
                <a:latin typeface="Times New Roman" panose="02020603050405020304" pitchFamily="18" charset="0"/>
              </a:rPr>
              <a:t>KHTN </a:t>
            </a:r>
            <a:r>
              <a:rPr sz="4200" b="1" dirty="0">
                <a:solidFill>
                  <a:srgbClr val="0000FF"/>
                </a:solidFill>
                <a:latin typeface="Times New Roman" panose="02020603050405020304" pitchFamily="18" charset="0"/>
              </a:rPr>
              <a:t>7</a:t>
            </a:r>
            <a:endParaRPr sz="4200" b="1" dirty="0">
              <a:solidFill>
                <a:srgbClr val="0000FF"/>
              </a:solidFill>
              <a:latin typeface="Times New Roman" panose="02020603050405020304" pitchFamily="18" charset="0"/>
            </a:endParaRPr>
          </a:p>
        </p:txBody>
      </p:sp>
      <p:sp>
        <p:nvSpPr>
          <p:cNvPr id="143366" name="Text Box 6"/>
          <p:cNvSpPr txBox="1">
            <a:spLocks noChangeArrowheads="1"/>
          </p:cNvSpPr>
          <p:nvPr/>
        </p:nvSpPr>
        <p:spPr bwMode="auto">
          <a:xfrm>
            <a:off x="3344863" y="5105400"/>
            <a:ext cx="8208963" cy="523875"/>
          </a:xfrm>
          <a:prstGeom prst="rect">
            <a:avLst/>
          </a:prstGeom>
          <a:noFill/>
          <a:ln>
            <a:noFill/>
          </a:ln>
          <a:effectLst/>
        </p:spPr>
        <p:txBody>
          <a:bodyPr>
            <a:spAutoFit/>
          </a:bodyPr>
          <a:p>
            <a:pPr>
              <a:spcBef>
                <a:spcPct val="50000"/>
              </a:spcBef>
            </a:pPr>
            <a:r>
              <a:rPr sz="2800" b="1" i="1" dirty="0">
                <a:solidFill>
                  <a:srgbClr val="FF0000"/>
                </a:solidFill>
                <a:effectLst>
                  <a:outerShdw blurRad="38100" dist="38100" dir="2700000">
                    <a:srgbClr val="C0C0C0"/>
                  </a:outerShdw>
                </a:effectLst>
                <a:latin typeface=".VnTime" panose="020B7200000000000000" pitchFamily="34" charset="0"/>
                <a:cs typeface="Times New Roman" panose="02020603050405020304" pitchFamily="18" charset="0"/>
              </a:rPr>
              <a:t>Ng</a:t>
            </a:r>
            <a:r>
              <a:rPr lang="vi-VN" altLang="x-none" sz="2800" b="1" i="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ư</a:t>
            </a:r>
            <a:r>
              <a:rPr sz="2800" b="1" i="1" dirty="0">
                <a:solidFill>
                  <a:srgbClr val="FF0000"/>
                </a:solidFill>
                <a:effectLst>
                  <a:outerShdw blurRad="38100" dist="38100" dir="2700000">
                    <a:srgbClr val="C0C0C0"/>
                  </a:outerShdw>
                </a:effectLst>
                <a:latin typeface=".VnTime" panose="020B7200000000000000" pitchFamily="34" charset="0"/>
                <a:cs typeface="Times New Roman" panose="02020603050405020304" pitchFamily="18" charset="0"/>
              </a:rPr>
              <a:t>êi thùc hiÖn</a:t>
            </a:r>
            <a:r>
              <a:rPr sz="28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H</a:t>
            </a:r>
            <a:r>
              <a:rPr sz="28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8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Thị Mộng Thương </a:t>
            </a:r>
            <a:r>
              <a:rPr sz="2800" b="1" dirty="0">
                <a:solidFill>
                  <a:srgbClr val="FF0000"/>
                </a:solidFill>
                <a:effectLst>
                  <a:outerShdw blurRad="38100" dist="38100" dir="2700000">
                    <a:srgbClr val="C0C0C0"/>
                  </a:outerShdw>
                </a:effectLst>
                <a:latin typeface=".VnArial Narrow" panose="020B7200000000000000" pitchFamily="34" charset="0"/>
                <a:cs typeface="Arial" panose="020B0604020202020204" pitchFamily="34" charset="0"/>
              </a:rPr>
              <a:t> </a:t>
            </a:r>
            <a:endParaRPr sz="2800" b="1" dirty="0">
              <a:solidFill>
                <a:srgbClr val="FF0000"/>
              </a:solidFill>
              <a:effectLst>
                <a:outerShdw blurRad="38100" dist="38100" dir="2700000">
                  <a:srgbClr val="C0C0C0"/>
                </a:outerShdw>
              </a:effectLst>
              <a:latin typeface=".VnArial Narrow" panose="020B7200000000000000" pitchFamily="34" charset="0"/>
              <a:ea typeface="Arial" panose="020B0604020202020204" pitchFamily="34" charset="0"/>
            </a:endParaRPr>
          </a:p>
        </p:txBody>
      </p:sp>
      <p:sp>
        <p:nvSpPr>
          <p:cNvPr id="4103" name="AutoShape 7"/>
          <p:cNvSpPr/>
          <p:nvPr/>
        </p:nvSpPr>
        <p:spPr>
          <a:xfrm>
            <a:off x="468313" y="-609600"/>
            <a:ext cx="12020550" cy="838200"/>
          </a:xfrm>
          <a:prstGeom prst="ribbon2">
            <a:avLst>
              <a:gd name="adj1" fmla="val 12500"/>
              <a:gd name="adj2" fmla="val 61675"/>
            </a:avLst>
          </a:prstGeom>
          <a:gradFill rotWithShape="1">
            <a:gsLst>
              <a:gs pos="0">
                <a:schemeClr val="bg1"/>
              </a:gs>
              <a:gs pos="100000">
                <a:srgbClr val="FFFF00"/>
              </a:gs>
            </a:gsLst>
            <a:path path="rect">
              <a:fillToRect l="50000" t="50000" r="50000" b="50000"/>
            </a:path>
            <a:tileRect/>
          </a:gradFill>
          <a:ln w="9525" cap="flat" cmpd="sng">
            <a:solidFill>
              <a:schemeClr val="tx1"/>
            </a:solidFill>
            <a:prstDash val="solid"/>
            <a:headEnd type="none" w="med" len="med"/>
            <a:tailEnd type="none" w="med" len="med"/>
          </a:ln>
        </p:spPr>
        <p:txBody>
          <a:bodyPr wrap="none" anchor="ctr" anchorCtr="0"/>
          <a:p>
            <a:pPr algn="ctr"/>
            <a:endParaRPr sz="2000" dirty="0">
              <a:solidFill>
                <a:srgbClr val="0000FF"/>
              </a:solidFill>
              <a:latin typeface=".VnTimeH" panose="020B7200000000000000" pitchFamily="34" charset="0"/>
              <a:cs typeface="Arial" panose="020B0604020202020204" pitchFamily="34" charset="0"/>
            </a:endParaRPr>
          </a:p>
          <a:p>
            <a:pPr algn="ctr"/>
            <a:r>
              <a:rPr sz="2000" b="1" dirty="0">
                <a:solidFill>
                  <a:srgbClr val="0000FF"/>
                </a:solidFill>
                <a:latin typeface=".VnTimeH" panose="020B7200000000000000" pitchFamily="34" charset="0"/>
                <a:cs typeface="Arial" panose="020B0604020202020204" pitchFamily="34" charset="0"/>
              </a:rPr>
              <a:t>Tr</a:t>
            </a:r>
            <a:r>
              <a:rPr lang="vi-VN" altLang="x-none" sz="2000" b="1" dirty="0">
                <a:solidFill>
                  <a:srgbClr val="0000FF"/>
                </a:solidFill>
                <a:latin typeface="Times New Roman" panose="02020603050405020304" pitchFamily="18" charset="0"/>
                <a:cs typeface="Times New Roman" panose="02020603050405020304" pitchFamily="18" charset="0"/>
              </a:rPr>
              <a:t>ƯỜ</a:t>
            </a:r>
            <a:r>
              <a:rPr lang="vi-VN" altLang="x-none" sz="2000" b="1" dirty="0">
                <a:solidFill>
                  <a:srgbClr val="0000FF"/>
                </a:solidFill>
                <a:latin typeface=".VnTimeH" panose="020B7200000000000000" pitchFamily="34" charset="0"/>
                <a:cs typeface="Arial" panose="020B0604020202020204" pitchFamily="34" charset="0"/>
              </a:rPr>
              <a:t>NG</a:t>
            </a:r>
            <a:r>
              <a:rPr sz="2000" b="1" dirty="0">
                <a:solidFill>
                  <a:srgbClr val="0000FF"/>
                </a:solidFill>
                <a:latin typeface=".VnTimeH" panose="020B7200000000000000" pitchFamily="34" charset="0"/>
                <a:cs typeface="Arial" panose="020B0604020202020204" pitchFamily="34" charset="0"/>
              </a:rPr>
              <a:t> thcs nguyỄN  HỮU thỌ</a:t>
            </a:r>
            <a:endParaRPr sz="2000" b="1" dirty="0">
              <a:solidFill>
                <a:srgbClr val="0000FF"/>
              </a:solidFill>
              <a:latin typeface=".VnTimeH" panose="020B7200000000000000" pitchFamily="34" charset="0"/>
              <a:ea typeface="Arial" panose="020B0604020202020204" pitchFamily="34" charset="0"/>
            </a:endParaRPr>
          </a:p>
        </p:txBody>
      </p:sp>
      <p:pic>
        <p:nvPicPr>
          <p:cNvPr id="4104" name="Picture 8" descr="Variados130"/>
          <p:cNvPicPr>
            <a:picLocks noChangeAspect="1"/>
          </p:cNvPicPr>
          <p:nvPr/>
        </p:nvPicPr>
        <p:blipFill>
          <a:blip r:embed="rId2"/>
          <a:stretch>
            <a:fillRect/>
          </a:stretch>
        </p:blipFill>
        <p:spPr>
          <a:xfrm>
            <a:off x="1479550" y="71438"/>
            <a:ext cx="1049338" cy="838200"/>
          </a:xfrm>
          <a:prstGeom prst="rect">
            <a:avLst/>
          </a:prstGeom>
          <a:noFill/>
          <a:ln w="9525">
            <a:noFill/>
          </a:ln>
        </p:spPr>
      </p:pic>
      <p:pic>
        <p:nvPicPr>
          <p:cNvPr id="4105" name="Picture 9" descr="Variados130"/>
          <p:cNvPicPr>
            <a:picLocks noChangeAspect="1"/>
          </p:cNvPicPr>
          <p:nvPr/>
        </p:nvPicPr>
        <p:blipFill>
          <a:blip r:embed="rId2"/>
          <a:stretch>
            <a:fillRect/>
          </a:stretch>
        </p:blipFill>
        <p:spPr>
          <a:xfrm>
            <a:off x="9763125" y="127000"/>
            <a:ext cx="1049338" cy="838200"/>
          </a:xfrm>
          <a:prstGeom prst="rect">
            <a:avLst/>
          </a:prstGeom>
          <a:noFill/>
          <a:ln w="9525">
            <a:noFill/>
          </a:ln>
        </p:spPr>
      </p:pic>
      <p:grpSp>
        <p:nvGrpSpPr>
          <p:cNvPr id="4106" name="Group 10"/>
          <p:cNvGrpSpPr/>
          <p:nvPr/>
        </p:nvGrpSpPr>
        <p:grpSpPr>
          <a:xfrm>
            <a:off x="2635250" y="6019800"/>
            <a:ext cx="7688263" cy="838200"/>
            <a:chOff x="1152" y="3696"/>
            <a:chExt cx="3600" cy="576"/>
          </a:xfrm>
        </p:grpSpPr>
        <p:sp>
          <p:nvSpPr>
            <p:cNvPr id="143371" name="AutoShape 11"/>
            <p:cNvSpPr>
              <a:spLocks noChangeArrowheads="1"/>
            </p:cNvSpPr>
            <p:nvPr/>
          </p:nvSpPr>
          <p:spPr bwMode="auto">
            <a:xfrm>
              <a:off x="1152" y="3696"/>
              <a:ext cx="3600" cy="576"/>
            </a:xfrm>
            <a:prstGeom prst="ribbon2">
              <a:avLst>
                <a:gd name="adj1" fmla="val 12500"/>
                <a:gd name="adj2" fmla="val 50000"/>
              </a:avLst>
            </a:prstGeom>
            <a:solidFill>
              <a:schemeClr val="bg1"/>
            </a:solidFill>
            <a:ln w="9525">
              <a:solidFill>
                <a:srgbClr val="00FFFF"/>
              </a:solidFill>
              <a:round/>
            </a:ln>
            <a:effectLst/>
          </p:spPr>
          <p:txBody>
            <a:bodyPr wrap="none" anchor="ctr"/>
            <a:p>
              <a:pPr algn="ctr">
                <a:buNone/>
              </a:pPr>
              <a:r>
                <a:rPr sz="2000" b="1" dirty="0">
                  <a:solidFill>
                    <a:srgbClr val="0000FF"/>
                  </a:solidFill>
                  <a:effectLst>
                    <a:outerShdw blurRad="38100" dist="38100" dir="2700000">
                      <a:srgbClr val="C0C0C0"/>
                    </a:outerShdw>
                  </a:effectLst>
                  <a:latin typeface="Arial" panose="020B0604020202020204" pitchFamily="34" charset="0"/>
                  <a:cs typeface="Arial" panose="020B0604020202020204" pitchFamily="34" charset="0"/>
                </a:rPr>
                <a:t>Năm học: 2024 - 2025</a:t>
              </a:r>
              <a:endParaRPr sz="2000" b="1" dirty="0">
                <a:solidFill>
                  <a:srgbClr val="0000FF"/>
                </a:solidFill>
                <a:effectLst>
                  <a:outerShdw blurRad="38100" dist="38100" dir="2700000">
                    <a:srgbClr val="C0C0C0"/>
                  </a:outerShdw>
                </a:effectLst>
                <a:latin typeface="Arial" panose="020B0604020202020204" pitchFamily="34" charset="0"/>
                <a:ea typeface="Arial" panose="020B0604020202020204" pitchFamily="34" charset="0"/>
              </a:endParaRPr>
            </a:p>
          </p:txBody>
        </p:sp>
        <p:pic>
          <p:nvPicPr>
            <p:cNvPr id="4108" name="Picture 12" descr="hoabo"/>
            <p:cNvPicPr>
              <a:picLocks noChangeAspect="1"/>
            </p:cNvPicPr>
            <p:nvPr/>
          </p:nvPicPr>
          <p:blipFill>
            <a:blip r:embed="rId3"/>
            <a:stretch>
              <a:fillRect/>
            </a:stretch>
          </p:blipFill>
          <p:spPr>
            <a:xfrm>
              <a:off x="3888" y="3792"/>
              <a:ext cx="432" cy="432"/>
            </a:xfrm>
            <a:prstGeom prst="rect">
              <a:avLst/>
            </a:prstGeom>
            <a:noFill/>
            <a:ln w="9525">
              <a:noFill/>
            </a:ln>
          </p:spPr>
        </p:pic>
        <p:pic>
          <p:nvPicPr>
            <p:cNvPr id="4109" name="Picture 13" descr="hoabo"/>
            <p:cNvPicPr>
              <a:picLocks noChangeAspect="1"/>
            </p:cNvPicPr>
            <p:nvPr/>
          </p:nvPicPr>
          <p:blipFill>
            <a:blip r:embed="rId3"/>
            <a:stretch>
              <a:fillRect/>
            </a:stretch>
          </p:blipFill>
          <p:spPr>
            <a:xfrm rot="5400000">
              <a:off x="1572" y="3792"/>
              <a:ext cx="432" cy="432"/>
            </a:xfrm>
            <a:prstGeom prst="rect">
              <a:avLst/>
            </a:prstGeom>
            <a:noFill/>
            <a:ln w="9525">
              <a:noFill/>
            </a:ln>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repeatCount="indefinite"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0" fill="hold"/>
                                        <p:tgtEl>
                                          <p:spTgt spid="4099"/>
                                        </p:tgtEl>
                                        <p:attrNameLst>
                                          <p:attrName>ppt_w</p:attrName>
                                        </p:attrNameLst>
                                      </p:cBhvr>
                                      <p:tavLst>
                                        <p:tav tm="0">
                                          <p:val>
                                            <p:fltVal val="0.000000"/>
                                          </p:val>
                                        </p:tav>
                                        <p:tav tm="100000">
                                          <p:val>
                                            <p:strVal val="#ppt_w"/>
                                          </p:val>
                                        </p:tav>
                                      </p:tavLst>
                                    </p:anim>
                                    <p:anim calcmode="lin" valueType="num">
                                      <p:cBhvr>
                                        <p:cTn id="8" dur="5000" fill="hold"/>
                                        <p:tgtEl>
                                          <p:spTgt spid="4099"/>
                                        </p:tgtEl>
                                        <p:attrNameLst>
                                          <p:attrName>ppt_h</p:attrName>
                                        </p:attrNameLst>
                                      </p:cBhvr>
                                      <p:tavLst>
                                        <p:tav tm="0">
                                          <p:val>
                                            <p:strVal val="#ppt_h"/>
                                          </p:val>
                                        </p:tav>
                                        <p:tav tm="100000">
                                          <p:val>
                                            <p:strVal val="#ppt_h"/>
                                          </p:val>
                                        </p:tav>
                                      </p:tavLst>
                                    </p:anim>
                                  </p:childTnLst>
                                </p:cTn>
                              </p:par>
                              <p:par>
                                <p:cTn id="9" presetID="29" presetClass="entr" presetSubtype="0" repeatCount="2000"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p:cTn id="11" dur="5000" fill="hold"/>
                                        <p:tgtEl>
                                          <p:spTgt spid="4100"/>
                                        </p:tgtEl>
                                        <p:attrNameLst>
                                          <p:attrName>ppt_x</p:attrName>
                                        </p:attrNameLst>
                                      </p:cBhvr>
                                      <p:tavLst>
                                        <p:tav tm="0">
                                          <p:val>
                                            <p:strVal val="#ppt_x-.2"/>
                                          </p:val>
                                        </p:tav>
                                        <p:tav tm="100000">
                                          <p:val>
                                            <p:strVal val="#ppt_x"/>
                                          </p:val>
                                        </p:tav>
                                      </p:tavLst>
                                    </p:anim>
                                    <p:anim calcmode="lin" valueType="num">
                                      <p:cBhvr>
                                        <p:cTn id="12" dur="5000" fill="hold"/>
                                        <p:tgtEl>
                                          <p:spTgt spid="4100"/>
                                        </p:tgtEl>
                                        <p:attrNameLst>
                                          <p:attrName>ppt_y</p:attrName>
                                        </p:attrNameLst>
                                      </p:cBhvr>
                                      <p:tavLst>
                                        <p:tav tm="0">
                                          <p:val>
                                            <p:strVal val="#ppt_y"/>
                                          </p:val>
                                        </p:tav>
                                        <p:tav tm="100000">
                                          <p:val>
                                            <p:strVal val="#ppt_y"/>
                                          </p:val>
                                        </p:tav>
                                      </p:tavLst>
                                    </p:anim>
                                    <p:animEffect transition="in" filter="wipe(right)" prLst="gradientSize: 0.1">
                                      <p:cBhvr>
                                        <p:cTn id="13" dur="5000"/>
                                        <p:tgtEl>
                                          <p:spTgt spid="4100"/>
                                        </p:tgtEl>
                                      </p:cBhvr>
                                    </p:animEffect>
                                  </p:childTnLst>
                                </p:cTn>
                              </p:par>
                              <p:par>
                                <p:cTn id="14" presetID="56" presetClass="entr" presetSubtype="0" fill="hold" grpId="0" nodeType="withEffect">
                                  <p:stCondLst>
                                    <p:cond delay="0"/>
                                  </p:stCondLst>
                                  <p:iterate type="lt">
                                    <p:tmPct val="10000"/>
                                  </p:iterate>
                                  <p:childTnLst>
                                    <p:set>
                                      <p:cBhvr>
                                        <p:cTn id="15" dur="1" fill="hold">
                                          <p:stCondLst>
                                            <p:cond delay="0"/>
                                          </p:stCondLst>
                                        </p:cTn>
                                        <p:tgtEl>
                                          <p:spTgt spid="143365"/>
                                        </p:tgtEl>
                                        <p:attrNameLst>
                                          <p:attrName>style.visibility</p:attrName>
                                        </p:attrNameLst>
                                      </p:cBhvr>
                                      <p:to>
                                        <p:strVal val="visible"/>
                                      </p:to>
                                    </p:set>
                                    <p:anim by="(-#ppt_w*2)" calcmode="lin" valueType="num">
                                      <p:cBhvr rctx="PPT">
                                        <p:cTn id="16" dur="500" autoRev="1" fill="hold">
                                          <p:stCondLst>
                                            <p:cond delay="0"/>
                                          </p:stCondLst>
                                        </p:cTn>
                                        <p:tgtEl>
                                          <p:spTgt spid="143365"/>
                                        </p:tgtEl>
                                        <p:attrNameLst>
                                          <p:attrName>ppt_w</p:attrName>
                                        </p:attrNameLst>
                                      </p:cBhvr>
                                    </p:anim>
                                    <p:anim by="(#ppt_w*0.50)" calcmode="lin" valueType="num">
                                      <p:cBhvr>
                                        <p:cTn id="17" dur="500" decel="50000" autoRev="1" fill="hold">
                                          <p:stCondLst>
                                            <p:cond delay="0"/>
                                          </p:stCondLst>
                                        </p:cTn>
                                        <p:tgtEl>
                                          <p:spTgt spid="143365"/>
                                        </p:tgtEl>
                                        <p:attrNameLst>
                                          <p:attrName>ppt_x</p:attrName>
                                        </p:attrNameLst>
                                      </p:cBhvr>
                                    </p:anim>
                                    <p:anim from="(-#ppt_h/2)" to="(#ppt_y)" calcmode="lin" valueType="num">
                                      <p:cBhvr>
                                        <p:cTn id="18" dur="1000" fill="hold">
                                          <p:stCondLst>
                                            <p:cond delay="0"/>
                                          </p:stCondLst>
                                        </p:cTn>
                                        <p:tgtEl>
                                          <p:spTgt spid="143365"/>
                                        </p:tgtEl>
                                        <p:attrNameLst>
                                          <p:attrName>ppt_y</p:attrName>
                                        </p:attrNameLst>
                                      </p:cBhvr>
                                    </p:anim>
                                    <p:animRot by="21600000">
                                      <p:cBhvr>
                                        <p:cTn id="19" dur="1000" fill="hold">
                                          <p:stCondLst>
                                            <p:cond delay="0"/>
                                          </p:stCondLst>
                                        </p:cTn>
                                        <p:tgtEl>
                                          <p:spTgt spid="1433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itle 1"/>
          <p:cNvSpPr>
            <a:spLocks noGrp="1"/>
          </p:cNvSpPr>
          <p:nvPr>
            <p:ph type="title"/>
          </p:nvPr>
        </p:nvSpPr>
        <p:spPr>
          <a:xfrm>
            <a:off x="7008813" y="1905000"/>
            <a:ext cx="4025900" cy="304800"/>
          </a:xfrm>
          <a:ln/>
        </p:spPr>
        <p:txBody>
          <a:bodyPr vert="horz" wrap="square" lIns="91440" tIns="45720" rIns="91440" bIns="45720" anchor="ctr" anchorCtr="0"/>
          <a:p>
            <a:r>
              <a:rPr lang="en-US" altLang="en-US" sz="2400" dirty="0">
                <a:latin typeface="Times New Roman" panose="02020603050405020304" pitchFamily="18" charset="0"/>
                <a:cs typeface="Times New Roman" panose="02020603050405020304" pitchFamily="18" charset="0"/>
              </a:rPr>
              <a:t>Biên độ dao động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gì ? </a:t>
            </a:r>
            <a:br>
              <a:rPr lang="en-US" altLang="en-US" dirty="0"/>
            </a:br>
            <a:endParaRPr lang="en-US" altLang="en-US" dirty="0"/>
          </a:p>
        </p:txBody>
      </p:sp>
      <p:pic>
        <p:nvPicPr>
          <p:cNvPr id="14339" name="Picture 3" descr="https://img.loigiaihay.com/picture/2022/0609/hinh-131.png"/>
          <p:cNvPicPr>
            <a:picLocks noChangeAspect="1"/>
          </p:cNvPicPr>
          <p:nvPr/>
        </p:nvPicPr>
        <p:blipFill>
          <a:blip r:embed="rId1"/>
          <a:stretch>
            <a:fillRect/>
          </a:stretch>
        </p:blipFill>
        <p:spPr>
          <a:xfrm>
            <a:off x="608013" y="1219200"/>
            <a:ext cx="6172200" cy="2971800"/>
          </a:xfrm>
          <a:prstGeom prst="rect">
            <a:avLst/>
          </a:prstGeom>
          <a:noFill/>
          <a:ln w="9525">
            <a:noFill/>
          </a:ln>
        </p:spPr>
      </p:pic>
      <p:sp>
        <p:nvSpPr>
          <p:cNvPr id="14340" name="Rectangle 4"/>
          <p:cNvSpPr/>
          <p:nvPr/>
        </p:nvSpPr>
        <p:spPr>
          <a:xfrm>
            <a:off x="366713" y="4495800"/>
            <a:ext cx="11125200" cy="309563"/>
          </a:xfrm>
          <a:prstGeom prst="rect">
            <a:avLst/>
          </a:prstGeom>
          <a:noFill/>
          <a:ln w="9525">
            <a:noFill/>
          </a:ln>
        </p:spPr>
        <p:txBody>
          <a:bodyPr>
            <a:spAutoFit/>
          </a:bodyPr>
          <a:p>
            <a:pPr>
              <a:lnSpc>
                <a:spcPts val="1650"/>
              </a:lnSpc>
              <a:spcBef>
                <a:spcPts val="600"/>
              </a:spcBef>
              <a:spcAft>
                <a:spcPts val="900"/>
              </a:spcAft>
            </a:pPr>
            <a:r>
              <a:rPr lang="en-US" altLang="en-US" sz="1600" b="1" dirty="0">
                <a:solidFill>
                  <a:srgbClr val="000000"/>
                </a:solidFill>
                <a:latin typeface="Tahoma" panose="020B0604030504040204" pitchFamily="34" charset="0"/>
                <a:cs typeface="Times New Roman" panose="02020603050405020304" pitchFamily="18" charset="0"/>
              </a:rPr>
              <a:t>- </a:t>
            </a:r>
            <a:r>
              <a:rPr lang="en-US" altLang="en-US" b="1" dirty="0">
                <a:solidFill>
                  <a:srgbClr val="000000"/>
                </a:solidFill>
                <a:latin typeface="Times New Roman" panose="02020603050405020304" pitchFamily="18" charset="0"/>
                <a:cs typeface="Times New Roman" panose="02020603050405020304" pitchFamily="18" charset="0"/>
              </a:rPr>
              <a:t>Biên độ dao động l</a:t>
            </a:r>
            <a:r>
              <a:rPr lang="en-US" altLang="en-US" b="1" dirty="0">
                <a:solidFill>
                  <a:srgbClr val="000000"/>
                </a:solidFill>
                <a:latin typeface="Times New Roman" panose="02020603050405020304" pitchFamily="18" charset="0"/>
                <a:ea typeface="Times New Roman" panose="02020603050405020304" pitchFamily="18" charset="0"/>
              </a:rPr>
              <a:t>à</a:t>
            </a:r>
            <a:r>
              <a:rPr lang="en-US" altLang="en-US" b="1" dirty="0">
                <a:solidFill>
                  <a:srgbClr val="000000"/>
                </a:solidFill>
                <a:latin typeface="Times New Roman" panose="02020603050405020304" pitchFamily="18" charset="0"/>
                <a:cs typeface="Times New Roman" panose="02020603050405020304" pitchFamily="18" charset="0"/>
              </a:rPr>
              <a:t> độ lệch lớn nhất của dao động so với vị trí cân bằng của nó.</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12293"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2294" name="Rectangle 153"/>
          <p:cNvSpPr txBox="1"/>
          <p:nvPr/>
        </p:nvSpPr>
        <p:spPr>
          <a:xfrm>
            <a:off x="2576513" y="304800"/>
            <a:ext cx="62484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down)">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circle(in)">
                                      <p:cBhvr>
                                        <p:cTn id="12" dur="20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wipe(down)">
                                      <p:cBhvr>
                                        <p:cTn id="1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153"/>
          <p:cNvSpPr txBox="1"/>
          <p:nvPr/>
        </p:nvSpPr>
        <p:spPr>
          <a:xfrm>
            <a:off x="2347913" y="304800"/>
            <a:ext cx="64770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3315"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5364" name="Rectangle 5"/>
          <p:cNvSpPr/>
          <p:nvPr/>
        </p:nvSpPr>
        <p:spPr>
          <a:xfrm>
            <a:off x="747713" y="1443038"/>
            <a:ext cx="8372475" cy="461962"/>
          </a:xfrm>
          <a:prstGeom prst="rect">
            <a:avLst/>
          </a:prstGeom>
          <a:noFill/>
          <a:ln w="9525">
            <a:noFill/>
          </a:ln>
        </p:spPr>
        <p:txBody>
          <a:bodyPr>
            <a:spAutoFit/>
          </a:bodyPr>
          <a:p>
            <a:pPr>
              <a:spcBef>
                <a:spcPts val="600"/>
              </a:spcBef>
              <a:spcAft>
                <a:spcPts val="600"/>
              </a:spcAft>
            </a:pPr>
            <a:r>
              <a:rPr lang="en-US" altLang="en-US" b="1" dirty="0">
                <a:solidFill>
                  <a:srgbClr val="000000"/>
                </a:solidFill>
                <a:latin typeface="Times New Roman" panose="02020603050405020304" pitchFamily="18" charset="0"/>
                <a:cs typeface="Calibri" panose="020F0502020204030204" pitchFamily="34" charset="0"/>
              </a:rPr>
              <a:t>* Tìm hiểu mối quan hệ giữa độ to của âm với biên độ âm </a:t>
            </a:r>
            <a:endParaRPr lang="en-US" altLang="en-US" dirty="0">
              <a:solidFill>
                <a:srgbClr val="000000"/>
              </a:solidFill>
              <a:latin typeface="Times New Roman" panose="02020603050405020304" pitchFamily="18" charset="0"/>
              <a:ea typeface="Calibri" panose="020F0502020204030204" pitchFamily="34" charset="0"/>
            </a:endParaRPr>
          </a:p>
        </p:txBody>
      </p:sp>
      <p:pic>
        <p:nvPicPr>
          <p:cNvPr id="15365" name="Picture 6" descr="C:\Users\ADMIN\Desktop\tải xuống.jfif"/>
          <p:cNvPicPr>
            <a:picLocks noChangeAspect="1"/>
          </p:cNvPicPr>
          <p:nvPr/>
        </p:nvPicPr>
        <p:blipFill>
          <a:blip r:embed="rId1"/>
          <a:stretch>
            <a:fillRect/>
          </a:stretch>
        </p:blipFill>
        <p:spPr>
          <a:xfrm>
            <a:off x="747713" y="2376488"/>
            <a:ext cx="4267200" cy="2319337"/>
          </a:xfrm>
          <a:prstGeom prst="rect">
            <a:avLst/>
          </a:prstGeom>
          <a:noFill/>
          <a:ln w="9525">
            <a:noFill/>
          </a:ln>
        </p:spPr>
      </p:pic>
      <p:sp>
        <p:nvSpPr>
          <p:cNvPr id="15366" name="Rectangle 7"/>
          <p:cNvSpPr/>
          <p:nvPr/>
        </p:nvSpPr>
        <p:spPr>
          <a:xfrm>
            <a:off x="5700713" y="2828925"/>
            <a:ext cx="6248400" cy="1570038"/>
          </a:xfrm>
          <a:prstGeom prst="rect">
            <a:avLst/>
          </a:prstGeom>
          <a:noFill/>
          <a:ln w="9525">
            <a:noFill/>
          </a:ln>
        </p:spPr>
        <p:txBody>
          <a:bodyPr>
            <a:spAutoFit/>
          </a:bodyPr>
          <a:p>
            <a:pPr algn="just"/>
            <a:r>
              <a:rPr lang="en-US" altLang="en-US" dirty="0">
                <a:latin typeface="Times New Roman" panose="02020603050405020304" pitchFamily="18" charset="0"/>
                <a:cs typeface="Times New Roman" panose="02020603050405020304" pitchFamily="18" charset="0"/>
              </a:rPr>
              <a:t>+ Nêu dụng cụ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cách tiến h</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nh thí nghiệm  1 trong SGK.</a:t>
            </a:r>
            <a:endParaRPr lang="en-US" altLang="en-US" dirty="0">
              <a:latin typeface="Times New Roman" panose="02020603050405020304" pitchFamily="18" charset="0"/>
              <a:cs typeface="Times New Roman" panose="02020603050405020304" pitchFamily="18" charset="0"/>
            </a:endParaRPr>
          </a:p>
          <a:p>
            <a:pPr algn="just"/>
            <a:r>
              <a:rPr lang="en-US" altLang="en-US" dirty="0">
                <a:latin typeface="Times New Roman" panose="02020603050405020304" pitchFamily="18" charset="0"/>
                <a:cs typeface="Times New Roman" panose="02020603050405020304" pitchFamily="18" charset="0"/>
              </a:rPr>
              <a:t>+ Hoạt động nhóm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m thí nghiệm 1 ( SGK )</a:t>
            </a:r>
            <a:endParaRPr lang="en-US" altLang="en-US" dirty="0">
              <a:latin typeface="Times New Roman" panose="02020603050405020304" pitchFamily="18" charset="0"/>
              <a:cs typeface="Times New Roman" panose="02020603050405020304" pitchFamily="18" charset="0"/>
            </a:endParaRPr>
          </a:p>
          <a:p>
            <a:pPr algn="just"/>
            <a:r>
              <a:rPr lang="en-US" altLang="en-US" dirty="0">
                <a:latin typeface="Times New Roman" panose="02020603050405020304" pitchFamily="18" charset="0"/>
                <a:cs typeface="Times New Roman" panose="02020603050405020304" pitchFamily="18" charset="0"/>
              </a:rPr>
              <a:t>+ Ho</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 thiện bảng 13.1 </a:t>
            </a:r>
            <a:endParaRPr lang="en-US" altLang="en-US" dirty="0">
              <a:latin typeface="Times New Roman" panose="02020603050405020304" pitchFamily="18" charset="0"/>
              <a:ea typeface="Times New Roman" panose="02020603050405020304" pitchFamily="18" charset="0"/>
            </a:endParaRPr>
          </a:p>
        </p:txBody>
      </p:sp>
      <p:pic>
        <p:nvPicPr>
          <p:cNvPr id="15367" name="Picture 8" descr="https://img.loigiaihay.com/picture/2022/0318/bang-131.png"/>
          <p:cNvPicPr>
            <a:picLocks noChangeAspect="1"/>
          </p:cNvPicPr>
          <p:nvPr/>
        </p:nvPicPr>
        <p:blipFill>
          <a:blip r:embed="rId2"/>
          <a:stretch>
            <a:fillRect/>
          </a:stretch>
        </p:blipFill>
        <p:spPr>
          <a:xfrm>
            <a:off x="355600" y="4695825"/>
            <a:ext cx="6324600" cy="1857375"/>
          </a:xfrm>
          <a:prstGeom prst="rect">
            <a:avLst/>
          </a:prstGeom>
          <a:noFill/>
          <a:ln w="9525">
            <a:noFill/>
          </a:ln>
        </p:spPr>
      </p:pic>
      <p:sp>
        <p:nvSpPr>
          <p:cNvPr id="15368" name="Rectangle 9"/>
          <p:cNvSpPr/>
          <p:nvPr/>
        </p:nvSpPr>
        <p:spPr>
          <a:xfrm>
            <a:off x="7072313" y="4732338"/>
            <a:ext cx="4572000" cy="1200150"/>
          </a:xfrm>
          <a:prstGeom prst="rect">
            <a:avLst/>
          </a:prstGeom>
          <a:noFill/>
          <a:ln w="9525">
            <a:noFill/>
          </a:ln>
        </p:spPr>
        <p:txBody>
          <a:bodyPr>
            <a:spAutoFit/>
          </a:bodyPr>
          <a:p>
            <a:pPr>
              <a:spcBef>
                <a:spcPts val="600"/>
              </a:spcBef>
              <a:spcAft>
                <a:spcPts val="600"/>
              </a:spcAft>
            </a:pPr>
            <a:r>
              <a:rPr lang="en-US" altLang="en-US" dirty="0">
                <a:solidFill>
                  <a:srgbClr val="000000"/>
                </a:solidFill>
                <a:latin typeface="Times New Roman" panose="02020603050405020304" pitchFamily="18" charset="0"/>
                <a:cs typeface="Calibri" panose="020F0502020204030204" pitchFamily="34" charset="0"/>
              </a:rPr>
              <a:t>2- Nêu nhận xét về mối liên hệ giữa độ to của âm phát ra với biên độ dao động của dây chun ?</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11" name="Text Box 22"/>
          <p:cNvSpPr txBox="1">
            <a:spLocks noChangeArrowheads="1"/>
          </p:cNvSpPr>
          <p:nvPr/>
        </p:nvSpPr>
        <p:spPr bwMode="auto">
          <a:xfrm>
            <a:off x="4710113" y="1914525"/>
            <a:ext cx="3505200" cy="523875"/>
          </a:xfrm>
          <a:prstGeom prst="rect">
            <a:avLst/>
          </a:prstGeom>
          <a:noFill/>
          <a:ln w="9525">
            <a:noFill/>
            <a:miter lim="800000"/>
          </a:ln>
        </p:spPr>
        <p:txBody>
          <a:bodyPr>
            <a:spAutoFit/>
          </a:bodyPr>
          <a:p>
            <a:pPr eaLnBrk="1" hangingPunct="1">
              <a:spcBef>
                <a:spcPct val="50000"/>
              </a:spcBef>
              <a:buNone/>
            </a:pPr>
            <a:r>
              <a:rPr lang="en-US" altLang="en-US" sz="2800" b="1" dirty="0">
                <a:effectLst>
                  <a:outerShdw blurRad="38100" dist="38100" dir="2700000">
                    <a:srgbClr val="C0C0C0"/>
                  </a:outerShdw>
                </a:effectLst>
                <a:latin typeface="Constantia" panose="02030602050306030303" pitchFamily="18" charset="0"/>
              </a:rPr>
              <a:t> </a:t>
            </a:r>
            <a:r>
              <a:rPr lang="en-US" altLang="en-US" b="1" dirty="0">
                <a:effectLst>
                  <a:outerShdw blurRad="38100" dist="38100" dir="2700000">
                    <a:srgbClr val="C0C0C0"/>
                  </a:outerShdw>
                </a:effectLst>
                <a:latin typeface="Times New Roman" panose="02020603050405020304" pitchFamily="18" charset="0"/>
                <a:cs typeface="Times New Roman" panose="02020603050405020304" pitchFamily="18" charset="0"/>
              </a:rPr>
              <a:t>Thí nghiệm 1</a:t>
            </a:r>
            <a:endParaRPr lang="en-US" altLang="en-US"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500"/>
                                        <p:tgtEl>
                                          <p:spTgt spid="1536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Righ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365"/>
                                        </p:tgtEl>
                                        <p:attrNameLst>
                                          <p:attrName>style.visibility</p:attrName>
                                        </p:attrNameLst>
                                      </p:cBhvr>
                                      <p:to>
                                        <p:strVal val="visible"/>
                                      </p:to>
                                    </p:set>
                                    <p:animEffect transition="in" filter="fade">
                                      <p:cBhvr>
                                        <p:cTn id="16" dur="500"/>
                                        <p:tgtEl>
                                          <p:spTgt spid="1536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366"/>
                                        </p:tgtEl>
                                        <p:attrNameLst>
                                          <p:attrName>style.visibility</p:attrName>
                                        </p:attrNameLst>
                                      </p:cBhvr>
                                      <p:to>
                                        <p:strVal val="visible"/>
                                      </p:to>
                                    </p:set>
                                    <p:animEffect transition="in" filter="fade">
                                      <p:cBhvr>
                                        <p:cTn id="21" dur="500"/>
                                        <p:tgtEl>
                                          <p:spTgt spid="1536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367"/>
                                        </p:tgtEl>
                                        <p:attrNameLst>
                                          <p:attrName>style.visibility</p:attrName>
                                        </p:attrNameLst>
                                      </p:cBhvr>
                                      <p:to>
                                        <p:strVal val="visible"/>
                                      </p:to>
                                    </p:set>
                                    <p:animEffect transition="in" filter="fade">
                                      <p:cBhvr>
                                        <p:cTn id="26" dur="500"/>
                                        <p:tgtEl>
                                          <p:spTgt spid="1536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368"/>
                                        </p:tgtEl>
                                        <p:attrNameLst>
                                          <p:attrName>style.visibility</p:attrName>
                                        </p:attrNameLst>
                                      </p:cBhvr>
                                      <p:to>
                                        <p:strVal val="visible"/>
                                      </p:to>
                                    </p:set>
                                    <p:animEffect transition="in" filter="fade">
                                      <p:cBhvr>
                                        <p:cTn id="31"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6" grpId="0"/>
      <p:bldP spid="1536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153"/>
          <p:cNvSpPr>
            <a:spLocks noGrp="1"/>
          </p:cNvSpPr>
          <p:nvPr>
            <p:ph type="title"/>
          </p:nvPr>
        </p:nvSpPr>
        <p:spPr>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4339" name="Content Placeholder 4"/>
          <p:cNvSpPr>
            <a:spLocks noGrp="1"/>
          </p:cNvSpPr>
          <p:nvPr>
            <p:ph idx="1"/>
          </p:nvPr>
        </p:nvSpPr>
        <p:spPr>
          <a:xfrm>
            <a:off x="214313" y="100012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4340" name="Rectangle 5"/>
          <p:cNvSpPr/>
          <p:nvPr/>
        </p:nvSpPr>
        <p:spPr>
          <a:xfrm>
            <a:off x="747713" y="1519238"/>
            <a:ext cx="8372475" cy="461962"/>
          </a:xfrm>
          <a:prstGeom prst="rect">
            <a:avLst/>
          </a:prstGeom>
          <a:noFill/>
          <a:ln w="9525">
            <a:noFill/>
          </a:ln>
        </p:spPr>
        <p:txBody>
          <a:bodyPr>
            <a:spAutoFit/>
          </a:bodyPr>
          <a:p>
            <a:pPr>
              <a:spcBef>
                <a:spcPts val="600"/>
              </a:spcBef>
              <a:spcAft>
                <a:spcPts val="600"/>
              </a:spcAft>
            </a:pPr>
            <a:r>
              <a:rPr lang="en-US" altLang="en-US" b="1" dirty="0">
                <a:solidFill>
                  <a:srgbClr val="000000"/>
                </a:solidFill>
                <a:latin typeface="Times New Roman" panose="02020603050405020304" pitchFamily="18" charset="0"/>
                <a:cs typeface="Calibri" panose="020F0502020204030204" pitchFamily="34" charset="0"/>
              </a:rPr>
              <a:t>* Tìm hiểu mối quan hệ giữa độ to của âm với biên độ âm </a:t>
            </a:r>
            <a:endParaRPr lang="en-US" altLang="en-US" dirty="0">
              <a:solidFill>
                <a:srgbClr val="000000"/>
              </a:solidFill>
              <a:latin typeface="Times New Roman" panose="02020603050405020304" pitchFamily="18" charset="0"/>
              <a:ea typeface="Calibri" panose="020F0502020204030204" pitchFamily="34" charset="0"/>
            </a:endParaRPr>
          </a:p>
        </p:txBody>
      </p:sp>
      <p:graphicFrame>
        <p:nvGraphicFramePr>
          <p:cNvPr id="14341" name="Table 14340"/>
          <p:cNvGraphicFramePr/>
          <p:nvPr/>
        </p:nvGraphicFramePr>
        <p:xfrm>
          <a:off x="608013" y="2249488"/>
          <a:ext cx="10579100" cy="2320925"/>
        </p:xfrm>
        <a:graphic>
          <a:graphicData uri="http://schemas.openxmlformats.org/drawingml/2006/table">
            <a:tbl>
              <a:tblPr/>
              <a:tblGrid>
                <a:gridCol w="3636963"/>
                <a:gridCol w="3436937"/>
                <a:gridCol w="3505200"/>
              </a:tblGrid>
              <a:tr h="126206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Gảy dây chun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Biên độ dao động của dây chun ( lớn / nhỏ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Âm phát ra ( to/ nhỏ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53816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Nhẹ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dirty="0">
                          <a:latin typeface="Times New Roman" panose="02020603050405020304" pitchFamily="18" charset="0"/>
                          <a:cs typeface="Times New Roman" panose="02020603050405020304" pitchFamily="18" charset="0"/>
                        </a:rPr>
                        <a:t>Nhỏ</a:t>
                      </a:r>
                      <a:endParaRPr lang="en-US"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dirty="0">
                          <a:latin typeface="Times New Roman" panose="02020603050405020304" pitchFamily="18" charset="0"/>
                          <a:cs typeface="Times New Roman" panose="02020603050405020304" pitchFamily="18" charset="0"/>
                        </a:rPr>
                        <a:t>Nhỏ</a:t>
                      </a:r>
                      <a:endParaRPr lang="en-US"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5207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Mạnh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dirty="0">
                          <a:latin typeface="Times New Roman" panose="02020603050405020304" pitchFamily="18" charset="0"/>
                          <a:cs typeface="Times New Roman" panose="02020603050405020304" pitchFamily="18" charset="0"/>
                        </a:rPr>
                        <a:t>Lớn</a:t>
                      </a:r>
                      <a:endParaRPr lang="en-US"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dirty="0">
                          <a:latin typeface="Times New Roman" panose="02020603050405020304" pitchFamily="18" charset="0"/>
                          <a:cs typeface="Times New Roman" panose="02020603050405020304" pitchFamily="18" charset="0"/>
                        </a:rPr>
                        <a:t>To</a:t>
                      </a:r>
                      <a:endParaRPr lang="en-US"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bl>
          </a:graphicData>
        </a:graphic>
      </p:graphicFrame>
      <p:sp>
        <p:nvSpPr>
          <p:cNvPr id="8" name="Rectangle 7"/>
          <p:cNvSpPr/>
          <p:nvPr/>
        </p:nvSpPr>
        <p:spPr>
          <a:xfrm>
            <a:off x="214313" y="5056188"/>
            <a:ext cx="11506200" cy="738188"/>
          </a:xfrm>
          <a:prstGeom prst="rect">
            <a:avLst/>
          </a:prstGeom>
        </p:spPr>
        <p:txBody>
          <a:bodyPr>
            <a:spAutoFit/>
          </a:bodyPr>
          <a:p>
            <a:pPr marL="342900" indent="-342900">
              <a:lnSpc>
                <a:spcPts val="1650"/>
              </a:lnSpc>
              <a:spcBef>
                <a:spcPts val="600"/>
              </a:spcBef>
              <a:spcAft>
                <a:spcPts val="900"/>
              </a:spcAft>
              <a:buFont typeface="Wingdings" panose="05000000000000000000" pitchFamily="2" charset="2"/>
              <a:buChar char=""/>
            </a:pPr>
            <a:r>
              <a:rPr dirty="0">
                <a:latin typeface="Times New Roman" panose="02020603050405020304" pitchFamily="18" charset="0"/>
                <a:cs typeface="Calibri" panose="020F0502020204030204" pitchFamily="34" charset="0"/>
              </a:rPr>
              <a:t>Biên độ dao động của dây chun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lớn thì âm phát ra của dây chun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to v</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 ngược</a:t>
            </a:r>
            <a:endParaRPr dirty="0">
              <a:latin typeface="Times New Roman" panose="02020603050405020304" pitchFamily="18" charset="0"/>
              <a:cs typeface="Calibri" panose="020F0502020204030204" pitchFamily="34" charset="0"/>
            </a:endParaRPr>
          </a:p>
          <a:p>
            <a:pPr marL="342900" indent="-342900">
              <a:lnSpc>
                <a:spcPts val="1650"/>
              </a:lnSpc>
              <a:spcBef>
                <a:spcPts val="600"/>
              </a:spcBef>
              <a:spcAft>
                <a:spcPts val="900"/>
              </a:spcAft>
              <a:buNone/>
            </a:pPr>
            <a:r>
              <a:rPr dirty="0">
                <a:latin typeface="Times New Roman" panose="02020603050405020304" pitchFamily="18" charset="0"/>
                <a:cs typeface="Calibri" panose="020F0502020204030204" pitchFamily="34" charset="0"/>
              </a:rPr>
              <a:t> lại, biên độ dao động của chun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nhỏ thì âm phát ra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nhỏ.</a:t>
            </a:r>
            <a:endParaRPr dirty="0">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153"/>
          <p:cNvSpPr txBox="1"/>
          <p:nvPr/>
        </p:nvSpPr>
        <p:spPr>
          <a:xfrm>
            <a:off x="2347913" y="304800"/>
            <a:ext cx="64770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5363"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5364" name="Rectangle 6"/>
          <p:cNvSpPr/>
          <p:nvPr/>
        </p:nvSpPr>
        <p:spPr>
          <a:xfrm>
            <a:off x="747713" y="1443038"/>
            <a:ext cx="8372475" cy="461962"/>
          </a:xfrm>
          <a:prstGeom prst="rect">
            <a:avLst/>
          </a:prstGeom>
          <a:noFill/>
          <a:ln w="9525">
            <a:noFill/>
          </a:ln>
        </p:spPr>
        <p:txBody>
          <a:bodyPr>
            <a:spAutoFit/>
          </a:bodyPr>
          <a:p>
            <a:pPr>
              <a:spcBef>
                <a:spcPts val="600"/>
              </a:spcBef>
              <a:spcAft>
                <a:spcPts val="600"/>
              </a:spcAft>
            </a:pPr>
            <a:r>
              <a:rPr lang="en-US" altLang="en-US" b="1" dirty="0">
                <a:solidFill>
                  <a:srgbClr val="000000"/>
                </a:solidFill>
                <a:latin typeface="Times New Roman" panose="02020603050405020304" pitchFamily="18" charset="0"/>
                <a:cs typeface="Calibri" panose="020F0502020204030204" pitchFamily="34" charset="0"/>
              </a:rPr>
              <a:t>* Tìm hiểu mối quan hệ giữa độ to của âm với biên độ âm </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8" name="Text Box 22"/>
          <p:cNvSpPr txBox="1">
            <a:spLocks noChangeArrowheads="1"/>
          </p:cNvSpPr>
          <p:nvPr/>
        </p:nvSpPr>
        <p:spPr bwMode="auto">
          <a:xfrm>
            <a:off x="685800" y="1905000"/>
            <a:ext cx="10956925" cy="523875"/>
          </a:xfrm>
          <a:prstGeom prst="rect">
            <a:avLst/>
          </a:prstGeom>
          <a:noFill/>
          <a:ln w="9525">
            <a:noFill/>
            <a:miter lim="800000"/>
          </a:ln>
        </p:spPr>
        <p:txBody>
          <a:bodyPr>
            <a:spAutoFit/>
          </a:bodyPr>
          <a:p>
            <a:pPr algn="ctr" eaLnBrk="1" hangingPunct="1">
              <a:spcBef>
                <a:spcPct val="50000"/>
              </a:spcBef>
              <a:buNone/>
            </a:pPr>
            <a:r>
              <a:rPr lang="en-US" altLang="en-US" sz="2800" b="1" dirty="0">
                <a:effectLst>
                  <a:outerShdw blurRad="38100" dist="38100" dir="2700000">
                    <a:srgbClr val="C0C0C0"/>
                  </a:outerShdw>
                </a:effectLst>
                <a:latin typeface="Constantia" panose="02030602050306030303" pitchFamily="18" charset="0"/>
              </a:rPr>
              <a:t> </a:t>
            </a:r>
            <a:r>
              <a:rPr lang="en-US" altLang="en-US" b="1" dirty="0">
                <a:effectLst>
                  <a:outerShdw blurRad="38100" dist="38100" dir="2700000">
                    <a:srgbClr val="C0C0C0"/>
                  </a:outerShdw>
                </a:effectLst>
                <a:latin typeface="Times New Roman" panose="02020603050405020304" pitchFamily="18" charset="0"/>
                <a:cs typeface="Times New Roman" panose="02020603050405020304" pitchFamily="18" charset="0"/>
              </a:rPr>
              <a:t>Thí nghiệm 2: </a:t>
            </a:r>
            <a:r>
              <a:rPr lang="en-US" altLang="en-US" dirty="0">
                <a:effectLst>
                  <a:outerShdw blurRad="38100" dist="38100" dir="2700000">
                    <a:srgbClr val="C0C0C0"/>
                  </a:outerShdw>
                </a:effectLst>
                <a:latin typeface="Times New Roman" panose="02020603050405020304" pitchFamily="18" charset="0"/>
                <a:cs typeface="Times New Roman" panose="02020603050405020304" pitchFamily="18" charset="0"/>
              </a:rPr>
              <a:t>Quan sát đồ thị dao động âm của âm thoa bằng dao động kí</a:t>
            </a:r>
            <a:endParaRPr lang="en-US" altLang="en-US"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pic>
        <p:nvPicPr>
          <p:cNvPr id="17414" name="Picture 8" descr="https://img.loigiaihay.com/picture/2022/0318/134.png"/>
          <p:cNvPicPr>
            <a:picLocks noChangeAspect="1"/>
          </p:cNvPicPr>
          <p:nvPr/>
        </p:nvPicPr>
        <p:blipFill>
          <a:blip r:embed="rId1"/>
          <a:stretch>
            <a:fillRect/>
          </a:stretch>
        </p:blipFill>
        <p:spPr>
          <a:xfrm>
            <a:off x="519113" y="2930525"/>
            <a:ext cx="6858000" cy="3622675"/>
          </a:xfrm>
          <a:prstGeom prst="rect">
            <a:avLst/>
          </a:prstGeom>
          <a:noFill/>
          <a:ln w="9525">
            <a:noFill/>
          </a:ln>
        </p:spPr>
      </p:pic>
      <p:sp>
        <p:nvSpPr>
          <p:cNvPr id="17415" name="Title 1"/>
          <p:cNvSpPr>
            <a:spLocks noGrp="1"/>
          </p:cNvSpPr>
          <p:nvPr>
            <p:ph type="title"/>
          </p:nvPr>
        </p:nvSpPr>
        <p:spPr>
          <a:xfrm>
            <a:off x="7681913" y="3382963"/>
            <a:ext cx="3352800" cy="1493837"/>
          </a:xfrm>
          <a:ln/>
        </p:spPr>
        <p:txBody>
          <a:bodyPr vert="horz" wrap="square" lIns="91440" tIns="45720" rIns="91440" bIns="45720" anchor="ctr" anchorCtr="0"/>
          <a:p>
            <a:r>
              <a:rPr lang="en-US" altLang="en-US" sz="2400" dirty="0">
                <a:latin typeface="Times New Roman" panose="02020603050405020304" pitchFamily="18" charset="0"/>
                <a:cs typeface="Times New Roman" panose="02020603050405020304" pitchFamily="18" charset="0"/>
              </a:rPr>
              <a:t>Để thực hiện được   thí nghiệm n</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y , cần chuẩn bị những dụng cụ gì ? </a:t>
            </a:r>
            <a:br>
              <a:rPr lang="en-US" altLang="en-US" dirty="0"/>
            </a:b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fade">
                                      <p:cBhvr>
                                        <p:cTn id="12" dur="500"/>
                                        <p:tgtEl>
                                          <p:spTgt spid="174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5"/>
                                        </p:tgtEl>
                                        <p:attrNameLst>
                                          <p:attrName>style.visibility</p:attrName>
                                        </p:attrNameLst>
                                      </p:cBhvr>
                                      <p:to>
                                        <p:strVal val="visible"/>
                                      </p:to>
                                    </p:set>
                                    <p:animEffect transition="in" filter="fade">
                                      <p:cBhvr>
                                        <p:cTn id="1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4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153"/>
          <p:cNvSpPr txBox="1"/>
          <p:nvPr/>
        </p:nvSpPr>
        <p:spPr>
          <a:xfrm>
            <a:off x="2347913" y="304800"/>
            <a:ext cx="64770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6387"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6388" name="Rectangle 6"/>
          <p:cNvSpPr/>
          <p:nvPr/>
        </p:nvSpPr>
        <p:spPr>
          <a:xfrm>
            <a:off x="747713" y="1443038"/>
            <a:ext cx="8372475" cy="461962"/>
          </a:xfrm>
          <a:prstGeom prst="rect">
            <a:avLst/>
          </a:prstGeom>
          <a:noFill/>
          <a:ln w="9525">
            <a:noFill/>
          </a:ln>
        </p:spPr>
        <p:txBody>
          <a:bodyPr>
            <a:spAutoFit/>
          </a:bodyPr>
          <a:p>
            <a:pPr>
              <a:spcBef>
                <a:spcPts val="600"/>
              </a:spcBef>
              <a:spcAft>
                <a:spcPts val="600"/>
              </a:spcAft>
            </a:pPr>
            <a:r>
              <a:rPr lang="en-US" altLang="en-US" b="1" dirty="0">
                <a:solidFill>
                  <a:srgbClr val="000000"/>
                </a:solidFill>
                <a:latin typeface="Times New Roman" panose="02020603050405020304" pitchFamily="18" charset="0"/>
                <a:cs typeface="Calibri" panose="020F0502020204030204" pitchFamily="34" charset="0"/>
              </a:rPr>
              <a:t>* Tìm hiểu mối quan hệ giữa độ to của âm với biên độ âm </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8" name="Text Box 22"/>
          <p:cNvSpPr txBox="1">
            <a:spLocks noChangeArrowheads="1"/>
          </p:cNvSpPr>
          <p:nvPr/>
        </p:nvSpPr>
        <p:spPr bwMode="auto">
          <a:xfrm>
            <a:off x="685800" y="1905000"/>
            <a:ext cx="10956925" cy="523875"/>
          </a:xfrm>
          <a:prstGeom prst="rect">
            <a:avLst/>
          </a:prstGeom>
          <a:noFill/>
          <a:ln w="9525">
            <a:noFill/>
            <a:miter lim="800000"/>
          </a:ln>
        </p:spPr>
        <p:txBody>
          <a:bodyPr>
            <a:spAutoFit/>
          </a:bodyPr>
          <a:p>
            <a:pPr algn="ctr" eaLnBrk="1" hangingPunct="1">
              <a:spcBef>
                <a:spcPct val="50000"/>
              </a:spcBef>
              <a:buNone/>
            </a:pPr>
            <a:r>
              <a:rPr lang="en-US" altLang="en-US" sz="2800" b="1" dirty="0">
                <a:effectLst>
                  <a:outerShdw blurRad="38100" dist="38100" dir="2700000">
                    <a:srgbClr val="C0C0C0"/>
                  </a:outerShdw>
                </a:effectLst>
                <a:latin typeface="Constantia" panose="02030602050306030303" pitchFamily="18" charset="0"/>
              </a:rPr>
              <a:t> </a:t>
            </a:r>
            <a:r>
              <a:rPr lang="en-US" altLang="en-US" b="1" dirty="0">
                <a:effectLst>
                  <a:outerShdw blurRad="38100" dist="38100" dir="2700000">
                    <a:srgbClr val="C0C0C0"/>
                  </a:outerShdw>
                </a:effectLst>
                <a:latin typeface="Times New Roman" panose="02020603050405020304" pitchFamily="18" charset="0"/>
                <a:cs typeface="Times New Roman" panose="02020603050405020304" pitchFamily="18" charset="0"/>
              </a:rPr>
              <a:t>Thí nghiệm 2: </a:t>
            </a:r>
            <a:r>
              <a:rPr lang="en-US" altLang="en-US" dirty="0">
                <a:effectLst>
                  <a:outerShdw blurRad="38100" dist="38100" dir="2700000">
                    <a:srgbClr val="C0C0C0"/>
                  </a:outerShdw>
                </a:effectLst>
                <a:latin typeface="Times New Roman" panose="02020603050405020304" pitchFamily="18" charset="0"/>
                <a:cs typeface="Times New Roman" panose="02020603050405020304" pitchFamily="18" charset="0"/>
              </a:rPr>
              <a:t>Quan sát đồ thị dao động âm của âm thoa bằng dao động kí</a:t>
            </a:r>
            <a:endParaRPr lang="en-US" altLang="en-US"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pic>
        <p:nvPicPr>
          <p:cNvPr id="16390" name="Picture 8" descr="https://img.loigiaihay.com/picture/2022/0318/134.png"/>
          <p:cNvPicPr>
            <a:picLocks noChangeAspect="1"/>
          </p:cNvPicPr>
          <p:nvPr/>
        </p:nvPicPr>
        <p:blipFill>
          <a:blip r:embed="rId1"/>
          <a:stretch>
            <a:fillRect/>
          </a:stretch>
        </p:blipFill>
        <p:spPr>
          <a:xfrm>
            <a:off x="519113" y="2930525"/>
            <a:ext cx="6858000" cy="3622675"/>
          </a:xfrm>
          <a:prstGeom prst="rect">
            <a:avLst/>
          </a:prstGeom>
          <a:noFill/>
          <a:ln w="9525">
            <a:noFill/>
          </a:ln>
        </p:spPr>
      </p:pic>
      <p:sp>
        <p:nvSpPr>
          <p:cNvPr id="18439" name="Title 1"/>
          <p:cNvSpPr txBox="1"/>
          <p:nvPr/>
        </p:nvSpPr>
        <p:spPr>
          <a:xfrm>
            <a:off x="7681913" y="3382963"/>
            <a:ext cx="3352800" cy="1493837"/>
          </a:xfrm>
          <a:prstGeom prst="rect">
            <a:avLst/>
          </a:prstGeom>
          <a:noFill/>
          <a:ln w="9525">
            <a:noFill/>
          </a:ln>
        </p:spPr>
        <p:txBody>
          <a:bodyPr anchor="ctr" anchorCtr="0"/>
          <a:p>
            <a:pPr algn="ctr"/>
            <a:r>
              <a:rPr lang="en-US" altLang="en-US" dirty="0">
                <a:latin typeface="Times New Roman" panose="02020603050405020304" pitchFamily="18" charset="0"/>
                <a:cs typeface="Times New Roman" panose="02020603050405020304" pitchFamily="18" charset="0"/>
              </a:rPr>
              <a:t>Trình b</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y các bước thực hiện thí nghiệm ?</a:t>
            </a:r>
            <a:endParaRPr lang="en-US" altLang="en-US" sz="44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fade">
                                      <p:cBhvr>
                                        <p:cTn id="12"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4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153"/>
          <p:cNvSpPr txBox="1"/>
          <p:nvPr/>
        </p:nvSpPr>
        <p:spPr>
          <a:xfrm>
            <a:off x="2347913" y="304800"/>
            <a:ext cx="64770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7411"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7412" name="Rectangle 6"/>
          <p:cNvSpPr/>
          <p:nvPr/>
        </p:nvSpPr>
        <p:spPr>
          <a:xfrm>
            <a:off x="747713" y="1443038"/>
            <a:ext cx="8372475" cy="461962"/>
          </a:xfrm>
          <a:prstGeom prst="rect">
            <a:avLst/>
          </a:prstGeom>
          <a:noFill/>
          <a:ln w="9525">
            <a:noFill/>
          </a:ln>
        </p:spPr>
        <p:txBody>
          <a:bodyPr>
            <a:spAutoFit/>
          </a:bodyPr>
          <a:p>
            <a:pPr>
              <a:spcBef>
                <a:spcPts val="600"/>
              </a:spcBef>
              <a:spcAft>
                <a:spcPts val="600"/>
              </a:spcAft>
            </a:pPr>
            <a:r>
              <a:rPr lang="en-US" altLang="en-US" b="1" dirty="0">
                <a:solidFill>
                  <a:srgbClr val="000000"/>
                </a:solidFill>
                <a:latin typeface="Times New Roman" panose="02020603050405020304" pitchFamily="18" charset="0"/>
                <a:cs typeface="Calibri" panose="020F0502020204030204" pitchFamily="34" charset="0"/>
              </a:rPr>
              <a:t>* Tìm hiểu mối quan hệ giữa độ to của âm với biên độ âm </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19461" name="Rectangle 2"/>
          <p:cNvSpPr/>
          <p:nvPr/>
        </p:nvSpPr>
        <p:spPr>
          <a:xfrm>
            <a:off x="747713" y="1981200"/>
            <a:ext cx="7086600" cy="830263"/>
          </a:xfrm>
          <a:prstGeom prst="rect">
            <a:avLst/>
          </a:prstGeom>
          <a:noFill/>
          <a:ln w="9525">
            <a:noFill/>
          </a:ln>
        </p:spPr>
        <p:txBody>
          <a:bodyPr anchor="ctr" anchorCtr="0">
            <a:spAutoFit/>
          </a:bodyPr>
          <a:p>
            <a:pPr>
              <a:buNone/>
            </a:pPr>
            <a:r>
              <a:rPr lang="en-US" altLang="en-US" dirty="0">
                <a:solidFill>
                  <a:srgbClr val="000000"/>
                </a:solidFill>
                <a:latin typeface="Tahoma" panose="020B0604030504040204" pitchFamily="34" charset="0"/>
                <a:cs typeface="Calibri" panose="020F0502020204030204" pitchFamily="34" charset="0"/>
              </a:rPr>
              <a:t>-</a:t>
            </a:r>
            <a:r>
              <a:rPr lang="en-US" altLang="en-US" dirty="0">
                <a:solidFill>
                  <a:srgbClr val="000000"/>
                </a:solidFill>
                <a:latin typeface="Times New Roman" panose="02020603050405020304" pitchFamily="18" charset="0"/>
                <a:cs typeface="Calibri" panose="020F0502020204030204" pitchFamily="34" charset="0"/>
              </a:rPr>
              <a:t>Tiến h</a:t>
            </a:r>
            <a:r>
              <a:rPr lang="en-US" altLang="en-US" dirty="0">
                <a:solidFill>
                  <a:srgbClr val="000000"/>
                </a:solidFill>
                <a:latin typeface="Times New Roman" panose="02020603050405020304" pitchFamily="18" charset="0"/>
                <a:ea typeface="Calibri" panose="020F0502020204030204" pitchFamily="34" charset="0"/>
              </a:rPr>
              <a:t>à</a:t>
            </a:r>
            <a:r>
              <a:rPr lang="en-US" altLang="en-US" dirty="0">
                <a:solidFill>
                  <a:srgbClr val="000000"/>
                </a:solidFill>
                <a:latin typeface="Times New Roman" panose="02020603050405020304" pitchFamily="18" charset="0"/>
                <a:cs typeface="Calibri" panose="020F0502020204030204" pitchFamily="34" charset="0"/>
              </a:rPr>
              <a:t>nh thí nghiệm 2 v</a:t>
            </a:r>
            <a:r>
              <a:rPr lang="en-US" altLang="en-US" dirty="0">
                <a:solidFill>
                  <a:srgbClr val="000000"/>
                </a:solidFill>
                <a:latin typeface="Times New Roman" panose="02020603050405020304" pitchFamily="18" charset="0"/>
                <a:ea typeface="Calibri" panose="020F0502020204030204" pitchFamily="34" charset="0"/>
              </a:rPr>
              <a:t>à</a:t>
            </a:r>
            <a:r>
              <a:rPr lang="en-US" altLang="en-US" dirty="0">
                <a:solidFill>
                  <a:srgbClr val="000000"/>
                </a:solidFill>
                <a:latin typeface="Times New Roman" panose="02020603050405020304" pitchFamily="18" charset="0"/>
                <a:cs typeface="Calibri" panose="020F0502020204030204" pitchFamily="34" charset="0"/>
              </a:rPr>
              <a:t> thực hiện các yêu cầu sau</a:t>
            </a:r>
            <a:r>
              <a:rPr lang="en-US" altLang="en-US" sz="1400" dirty="0">
                <a:solidFill>
                  <a:srgbClr val="000000"/>
                </a:solidFill>
                <a:latin typeface="Times New Roman" panose="02020603050405020304" pitchFamily="18" charset="0"/>
                <a:cs typeface="Calibri" panose="020F0502020204030204" pitchFamily="34" charset="0"/>
              </a:rPr>
              <a:t>:</a:t>
            </a:r>
            <a:endParaRPr lang="en-US" altLang="en-US" sz="1100" dirty="0">
              <a:latin typeface="Times New Roman" panose="02020603050405020304" pitchFamily="18" charset="0"/>
              <a:cs typeface="Calibri" panose="020F0502020204030204" pitchFamily="34" charset="0"/>
            </a:endParaRPr>
          </a:p>
          <a:p>
            <a:pPr>
              <a:buNone/>
            </a:pPr>
            <a:endParaRPr lang="en-US" altLang="en-US" dirty="0">
              <a:latin typeface="Times New Roman" panose="02020603050405020304" pitchFamily="18" charset="0"/>
              <a:ea typeface="Calibri" panose="020F0502020204030204" pitchFamily="34" charset="0"/>
            </a:endParaRPr>
          </a:p>
        </p:txBody>
      </p:sp>
      <p:sp>
        <p:nvSpPr>
          <p:cNvPr id="19462" name="Rectangle 3"/>
          <p:cNvSpPr/>
          <p:nvPr/>
        </p:nvSpPr>
        <p:spPr>
          <a:xfrm rot="-10800000" flipV="1">
            <a:off x="898525" y="2514600"/>
            <a:ext cx="10668000" cy="1570038"/>
          </a:xfrm>
          <a:prstGeom prst="rect">
            <a:avLst/>
          </a:prstGeom>
          <a:noFill/>
          <a:ln w="9525">
            <a:noFill/>
          </a:ln>
        </p:spPr>
        <p:txBody>
          <a:bodyPr anchor="ctr" anchorCtr="0">
            <a:spAutoFit/>
          </a:bodyPr>
          <a:p>
            <a:r>
              <a:rPr lang="en-US" altLang="en-US" dirty="0">
                <a:solidFill>
                  <a:srgbClr val="000000"/>
                </a:solidFill>
                <a:latin typeface="Times New Roman" panose="02020603050405020304" pitchFamily="18" charset="0"/>
                <a:cs typeface="Times New Roman" panose="02020603050405020304" pitchFamily="18" charset="0"/>
              </a:rPr>
              <a:t>a) So sánh độ to của âm nghe được trong ba trường hợp gõ âm thoa.</a:t>
            </a:r>
            <a:endParaRPr lang="en-US" altLang="en-US" dirty="0">
              <a:latin typeface="Times New Roman" panose="02020603050405020304" pitchFamily="18" charset="0"/>
            </a:endParaRPr>
          </a:p>
          <a:p>
            <a:r>
              <a:rPr lang="en-US" altLang="en-US" dirty="0">
                <a:solidFill>
                  <a:srgbClr val="000000"/>
                </a:solidFill>
                <a:latin typeface="Times New Roman" panose="02020603050405020304" pitchFamily="18" charset="0"/>
                <a:cs typeface="Times New Roman" panose="02020603050405020304" pitchFamily="18" charset="0"/>
              </a:rPr>
              <a:t>b) So sánh biên độ của dao động âm trên m</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 hình trong ba trường hợp gõ âm thoa.</a:t>
            </a:r>
            <a:endParaRPr lang="en-US" altLang="en-US" dirty="0">
              <a:latin typeface="Times New Roman" panose="02020603050405020304" pitchFamily="18" charset="0"/>
            </a:endParaRPr>
          </a:p>
          <a:p>
            <a:r>
              <a:rPr lang="en-US" altLang="en-US" dirty="0">
                <a:solidFill>
                  <a:srgbClr val="000000"/>
                </a:solidFill>
                <a:latin typeface="Times New Roman" panose="02020603050405020304" pitchFamily="18" charset="0"/>
                <a:cs typeface="Times New Roman" panose="02020603050405020304" pitchFamily="18" charset="0"/>
              </a:rPr>
              <a:t>c) Nêu nhận xét về mối liên hệ giữa độ to của âm nghe được v</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 biên độ dao động của sóng âm.</a:t>
            </a:r>
            <a:endParaRPr lang="en-US" altLang="en-US"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5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fade">
                                      <p:cBhvr>
                                        <p:cTn id="12"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08013" y="1951038"/>
            <a:ext cx="10945813" cy="2773363"/>
          </a:xfrm>
        </p:spPr>
        <p:txBody>
          <a:bodyPr vert="horz" wrap="square" lIns="91440" tIns="45720" rIns="91440" bIns="45720" numCol="1" anchor="t" anchorCtr="0" compatLnSpc="1"/>
          <a:p>
            <a:pPr marL="0" indent="0">
              <a:buNone/>
            </a:pPr>
            <a:r>
              <a:rPr sz="2400" dirty="0">
                <a:latin typeface="Times New Roman" panose="02020603050405020304" pitchFamily="18" charset="0"/>
                <a:cs typeface="Times New Roman" panose="02020603050405020304" pitchFamily="18" charset="0"/>
              </a:rPr>
              <a:t>- Độ to của âm phát ra từ âm thoa to nhất khi gõ v</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o âm thoa mạnh nhất v</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 độ to của âm thoa nhỏ nhất khi gõ v</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o âm thoa nhẹ nhất.</a:t>
            </a:r>
            <a:endParaRPr sz="2400" dirty="0">
              <a:latin typeface="Times New Roman" panose="02020603050405020304" pitchFamily="18" charset="0"/>
              <a:cs typeface="Times New Roman" panose="02020603050405020304" pitchFamily="18" charset="0"/>
            </a:endParaRPr>
          </a:p>
          <a:p>
            <a:pPr marL="0" indent="0">
              <a:buNone/>
            </a:pPr>
            <a:r>
              <a:rPr sz="2400" dirty="0">
                <a:latin typeface="Times New Roman" panose="02020603050405020304" pitchFamily="18" charset="0"/>
                <a:cs typeface="Times New Roman" panose="02020603050405020304" pitchFamily="18" charset="0"/>
              </a:rPr>
              <a:t>-Biên độ lớn nhất khi gõ v</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o âm thoa mạnh nhất, bên độ nhỏ nhất khi gõ v</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o âm thoa nhẹ nhất.</a:t>
            </a:r>
            <a:endParaRPr sz="2400" dirty="0">
              <a:latin typeface="Times New Roman" panose="02020603050405020304" pitchFamily="18" charset="0"/>
              <a:cs typeface="Times New Roman" panose="02020603050405020304" pitchFamily="18" charset="0"/>
            </a:endParaRPr>
          </a:p>
          <a:p>
            <a:pPr marL="0" indent="0">
              <a:buNone/>
            </a:pPr>
            <a:r>
              <a:rPr sz="2400" dirty="0">
                <a:latin typeface="Times New Roman" panose="02020603050405020304" pitchFamily="18" charset="0"/>
                <a:cs typeface="Times New Roman" panose="02020603050405020304" pitchFamily="18" charset="0"/>
              </a:rPr>
              <a:t>- Độ to của âm nghe được c</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ng mạnh thì biên độ dao động của sóng âm c</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ng lớn, độ to của âm nghe được c</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ng yếu thì biên độ của sóng âm c</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ng nhỏ.</a:t>
            </a:r>
            <a:endParaRPr sz="2400" dirty="0">
              <a:latin typeface="Times New Roman" panose="02020603050405020304" pitchFamily="18" charset="0"/>
              <a:cs typeface="Times New Roman" panose="02020603050405020304" pitchFamily="18" charset="0"/>
            </a:endParaRPr>
          </a:p>
          <a:p>
            <a:pPr marL="0" indent="0"/>
            <a:endParaRPr dirty="0"/>
          </a:p>
        </p:txBody>
      </p:sp>
      <p:sp>
        <p:nvSpPr>
          <p:cNvPr id="18435" name="Rectangle 153"/>
          <p:cNvSpPr txBox="1"/>
          <p:nvPr/>
        </p:nvSpPr>
        <p:spPr>
          <a:xfrm>
            <a:off x="2347913" y="304800"/>
            <a:ext cx="64770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8436" name="Content Placeholder 4"/>
          <p:cNvSpPr txBox="1"/>
          <p:nvPr/>
        </p:nvSpPr>
        <p:spPr>
          <a:xfrm>
            <a:off x="214313" y="879475"/>
            <a:ext cx="6465887"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8437" name="Rectangle 5"/>
          <p:cNvSpPr/>
          <p:nvPr/>
        </p:nvSpPr>
        <p:spPr>
          <a:xfrm>
            <a:off x="747713" y="1443038"/>
            <a:ext cx="8372475" cy="461962"/>
          </a:xfrm>
          <a:prstGeom prst="rect">
            <a:avLst/>
          </a:prstGeom>
          <a:noFill/>
          <a:ln w="9525">
            <a:noFill/>
          </a:ln>
        </p:spPr>
        <p:txBody>
          <a:bodyPr>
            <a:spAutoFit/>
          </a:bodyPr>
          <a:p>
            <a:pPr>
              <a:spcBef>
                <a:spcPts val="600"/>
              </a:spcBef>
              <a:spcAft>
                <a:spcPts val="600"/>
              </a:spcAft>
            </a:pPr>
            <a:r>
              <a:rPr lang="en-US" altLang="en-US" b="1" dirty="0">
                <a:solidFill>
                  <a:srgbClr val="000000"/>
                </a:solidFill>
                <a:latin typeface="Times New Roman" panose="02020603050405020304" pitchFamily="18" charset="0"/>
                <a:cs typeface="Calibri" panose="020F0502020204030204" pitchFamily="34" charset="0"/>
              </a:rPr>
              <a:t>* Tìm hiểu mối quan hệ giữa độ to của âm với biên độ âm </a:t>
            </a:r>
            <a:endParaRPr lang="en-US" altLang="en-US"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charRg st="0" end="130"/>
                                            </p:txEl>
                                          </p:spTgt>
                                        </p:tgtEl>
                                        <p:attrNameLst>
                                          <p:attrName>style.visibility</p:attrName>
                                        </p:attrNameLst>
                                      </p:cBhvr>
                                      <p:to>
                                        <p:strVal val="visible"/>
                                      </p:to>
                                    </p:set>
                                    <p:animEffect transition="in" filter="fade">
                                      <p:cBhvr>
                                        <p:cTn id="7" dur="500"/>
                                        <p:tgtEl>
                                          <p:spTgt spid="3">
                                            <p:txEl>
                                              <p:charRg st="0" end="13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charRg st="130" end="223"/>
                                            </p:txEl>
                                          </p:spTgt>
                                        </p:tgtEl>
                                        <p:attrNameLst>
                                          <p:attrName>style.visibility</p:attrName>
                                        </p:attrNameLst>
                                      </p:cBhvr>
                                      <p:to>
                                        <p:strVal val="visible"/>
                                      </p:to>
                                    </p:set>
                                    <p:animEffect transition="in" filter="fade">
                                      <p:cBhvr>
                                        <p:cTn id="12" dur="500"/>
                                        <p:tgtEl>
                                          <p:spTgt spid="3">
                                            <p:txEl>
                                              <p:charRg st="130" end="22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charRg st="223" end="367"/>
                                            </p:txEl>
                                          </p:spTgt>
                                        </p:tgtEl>
                                        <p:attrNameLst>
                                          <p:attrName>style.visibility</p:attrName>
                                        </p:attrNameLst>
                                      </p:cBhvr>
                                      <p:to>
                                        <p:strVal val="visible"/>
                                      </p:to>
                                    </p:set>
                                    <p:animEffect transition="in" filter="fade">
                                      <p:cBhvr>
                                        <p:cTn id="17" dur="500"/>
                                        <p:tgtEl>
                                          <p:spTgt spid="3">
                                            <p:txEl>
                                              <p:charRg st="223" end="3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08013" y="304800"/>
            <a:ext cx="10945813" cy="3886200"/>
          </a:xfrm>
        </p:spPr>
        <p:txBody>
          <a:bodyPr vert="horz" wrap="square" lIns="91440" tIns="45720" rIns="91440" bIns="45720" numCol="1" anchor="t" anchorCtr="0" compatLnSpc="1"/>
          <a:p>
            <a:pPr marL="0" indent="0">
              <a:buNone/>
            </a:pPr>
            <a:r>
              <a:rPr lang="vi-VN" altLang="x-none" sz="2400" dirty="0">
                <a:latin typeface="Times New Roman" panose="02020603050405020304" pitchFamily="18" charset="0"/>
              </a:rPr>
              <a:t>a) So sánh độ to của âm nghe được trong ba trường hợp gõ âm thoa:</a:t>
            </a:r>
            <a:endParaRPr lang="vi-VN" altLang="x-none" sz="2400" dirty="0">
              <a:latin typeface="Times New Roman" panose="02020603050405020304" pitchFamily="18" charset="0"/>
            </a:endParaRPr>
          </a:p>
          <a:p>
            <a:pPr marL="0" indent="0"/>
            <a:r>
              <a:rPr lang="vi-VN" altLang="x-none" sz="2400" dirty="0">
                <a:latin typeface="Times New Roman" panose="02020603050405020304" pitchFamily="18" charset="0"/>
              </a:rPr>
              <a:t>Trường hợp 1. Dùng búa cao su gõ nhẹ vào một nhánh âm thoa: âm phát ra nhỏ nhất.</a:t>
            </a:r>
            <a:endParaRPr lang="vi-VN" altLang="x-none" sz="2400" dirty="0">
              <a:latin typeface="Times New Roman" panose="02020603050405020304" pitchFamily="18" charset="0"/>
            </a:endParaRPr>
          </a:p>
          <a:p>
            <a:pPr marL="0" indent="0"/>
            <a:r>
              <a:rPr lang="vi-VN" altLang="x-none" sz="2400" dirty="0">
                <a:latin typeface="Times New Roman" panose="02020603050405020304" pitchFamily="18" charset="0"/>
              </a:rPr>
              <a:t>Trường hợp 2. Gõ mạnh vào âm thoa: âm phát ra to hơn.</a:t>
            </a:r>
            <a:endParaRPr lang="vi-VN" altLang="x-none" sz="2400" dirty="0">
              <a:latin typeface="Times New Roman" panose="02020603050405020304" pitchFamily="18" charset="0"/>
            </a:endParaRPr>
          </a:p>
          <a:p>
            <a:pPr marL="0" indent="0"/>
            <a:r>
              <a:rPr lang="vi-VN" altLang="x-none" sz="2400" dirty="0">
                <a:latin typeface="Times New Roman" panose="02020603050405020304" pitchFamily="18" charset="0"/>
              </a:rPr>
              <a:t>Trường hợp 3. Gõ mạnh hơn vào âm thoa: âm phát ra to nhất.</a:t>
            </a:r>
            <a:endParaRPr lang="vi-VN" altLang="x-none" sz="2400" dirty="0">
              <a:latin typeface="Times New Roman" panose="02020603050405020304" pitchFamily="18" charset="0"/>
            </a:endParaRPr>
          </a:p>
          <a:p>
            <a:pPr marL="0" indent="0">
              <a:buNone/>
            </a:pPr>
            <a:r>
              <a:rPr lang="vi-VN" altLang="x-none" sz="2400" dirty="0">
                <a:latin typeface="Times New Roman" panose="02020603050405020304" pitchFamily="18" charset="0"/>
              </a:rPr>
              <a:t>b) Biên độ của dao động âm trên màn hình trong ba trường hợp gõ âm thoa: trường hợp 1 &lt; trường hợp 2 &lt; trường hợp 3</a:t>
            </a:r>
            <a:endParaRPr lang="vi-VN" altLang="x-none" sz="2400" dirty="0">
              <a:latin typeface="Times New Roman" panose="02020603050405020304" pitchFamily="18" charset="0"/>
            </a:endParaRPr>
          </a:p>
          <a:p>
            <a:pPr marL="0" indent="0">
              <a:buNone/>
            </a:pPr>
            <a:r>
              <a:rPr lang="vi-VN" altLang="x-none" sz="2400" dirty="0">
                <a:latin typeface="Times New Roman" panose="02020603050405020304" pitchFamily="18" charset="0"/>
              </a:rPr>
              <a:t>c) Mối liên hệ giữa độ to của âm nghe được và biên độ dao động của sóng âm: âm nghe được càng to khi biên độ âm càng lớn và ngược lại, âm nghe được càng nhỏ khi biên độ âm càng nhỏ</a:t>
            </a:r>
            <a:r>
              <a:rPr lang="vi-VN" altLang="x-none" dirty="0">
                <a:latin typeface="Arial" panose="020B0604020202020204" pitchFamily="34" charset="0"/>
              </a:rPr>
              <a:t>.</a:t>
            </a:r>
            <a:endParaRPr lang="vi-VN" altLang="x-none" dirty="0">
              <a:latin typeface="Arial" panose="020B0604020202020204" pitchFamily="34" charset="0"/>
            </a:endParaRPr>
          </a:p>
          <a:p>
            <a:pPr marL="0" indent="0"/>
            <a:endParaRPr dirty="0"/>
          </a:p>
        </p:txBody>
      </p:sp>
      <p:sp>
        <p:nvSpPr>
          <p:cNvPr id="21507" name="Rectangle 6"/>
          <p:cNvSpPr/>
          <p:nvPr/>
        </p:nvSpPr>
        <p:spPr>
          <a:xfrm>
            <a:off x="2043113" y="4719638"/>
            <a:ext cx="5834062" cy="461962"/>
          </a:xfrm>
          <a:prstGeom prst="rect">
            <a:avLst/>
          </a:prstGeom>
          <a:noFill/>
          <a:ln w="9525">
            <a:noFill/>
          </a:ln>
        </p:spPr>
        <p:txBody>
          <a:bodyPr wrap="none">
            <a:spAutoFit/>
          </a:bodyPr>
          <a:p>
            <a:pPr algn="just"/>
            <a:r>
              <a:rPr lang="en-US" altLang="en-US" b="1" i="1" dirty="0">
                <a:latin typeface="Times New Roman" panose="02020603050405020304" pitchFamily="18" charset="0"/>
                <a:cs typeface="Times New Roman" panose="02020603050405020304" pitchFamily="18" charset="0"/>
              </a:rPr>
              <a:t>Âm nghe được c</a:t>
            </a:r>
            <a:r>
              <a:rPr lang="en-US" altLang="en-US" b="1" i="1" dirty="0">
                <a:latin typeface="Times New Roman" panose="02020603050405020304" pitchFamily="18" charset="0"/>
                <a:ea typeface="Times New Roman" panose="02020603050405020304" pitchFamily="18" charset="0"/>
              </a:rPr>
              <a:t>à</a:t>
            </a:r>
            <a:r>
              <a:rPr lang="en-US" altLang="en-US" b="1" i="1" dirty="0">
                <a:latin typeface="Times New Roman" panose="02020603050405020304" pitchFamily="18" charset="0"/>
                <a:cs typeface="Times New Roman" panose="02020603050405020304" pitchFamily="18" charset="0"/>
              </a:rPr>
              <a:t>ng to thì biên độ c</a:t>
            </a:r>
            <a:r>
              <a:rPr lang="en-US" altLang="en-US" b="1" i="1" dirty="0">
                <a:latin typeface="Times New Roman" panose="02020603050405020304" pitchFamily="18" charset="0"/>
                <a:ea typeface="Times New Roman" panose="02020603050405020304" pitchFamily="18" charset="0"/>
              </a:rPr>
              <a:t>à</a:t>
            </a:r>
            <a:r>
              <a:rPr lang="en-US" altLang="en-US" b="1" i="1" dirty="0">
                <a:latin typeface="Times New Roman" panose="02020603050405020304" pitchFamily="18" charset="0"/>
                <a:cs typeface="Times New Roman" panose="02020603050405020304" pitchFamily="18" charset="0"/>
              </a:rPr>
              <a:t>ng lớn </a:t>
            </a:r>
            <a:r>
              <a:rPr lang="en-US" altLang="en-US" i="1" dirty="0">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charRg st="0" end="66"/>
                                            </p:txEl>
                                          </p:spTgt>
                                        </p:tgtEl>
                                        <p:attrNameLst>
                                          <p:attrName>style.visibility</p:attrName>
                                        </p:attrNameLst>
                                      </p:cBhvr>
                                      <p:to>
                                        <p:strVal val="visible"/>
                                      </p:to>
                                    </p:set>
                                    <p:animEffect transition="in" filter="fade">
                                      <p:cBhvr>
                                        <p:cTn id="7" dur="1750"/>
                                        <p:tgtEl>
                                          <p:spTgt spid="3">
                                            <p:txEl>
                                              <p:charRg st="0" end="6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charRg st="66" end="147"/>
                                            </p:txEl>
                                          </p:spTgt>
                                        </p:tgtEl>
                                        <p:attrNameLst>
                                          <p:attrName>style.visibility</p:attrName>
                                        </p:attrNameLst>
                                      </p:cBhvr>
                                      <p:to>
                                        <p:strVal val="visible"/>
                                      </p:to>
                                    </p:set>
                                    <p:animEffect transition="in" filter="fade">
                                      <p:cBhvr>
                                        <p:cTn id="12" dur="1750"/>
                                        <p:tgtEl>
                                          <p:spTgt spid="3">
                                            <p:txEl>
                                              <p:charRg st="66" end="14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charRg st="147" end="201"/>
                                            </p:txEl>
                                          </p:spTgt>
                                        </p:tgtEl>
                                        <p:attrNameLst>
                                          <p:attrName>style.visibility</p:attrName>
                                        </p:attrNameLst>
                                      </p:cBhvr>
                                      <p:to>
                                        <p:strVal val="visible"/>
                                      </p:to>
                                    </p:set>
                                    <p:animEffect transition="in" filter="fade">
                                      <p:cBhvr>
                                        <p:cTn id="17" dur="1750"/>
                                        <p:tgtEl>
                                          <p:spTgt spid="3">
                                            <p:txEl>
                                              <p:charRg st="147" end="20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charRg st="201" end="260"/>
                                            </p:txEl>
                                          </p:spTgt>
                                        </p:tgtEl>
                                        <p:attrNameLst>
                                          <p:attrName>style.visibility</p:attrName>
                                        </p:attrNameLst>
                                      </p:cBhvr>
                                      <p:to>
                                        <p:strVal val="visible"/>
                                      </p:to>
                                    </p:set>
                                    <p:animEffect transition="in" filter="fade">
                                      <p:cBhvr>
                                        <p:cTn id="22" dur="1750"/>
                                        <p:tgtEl>
                                          <p:spTgt spid="3">
                                            <p:txEl>
                                              <p:charRg st="201" end="26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charRg st="260" end="376"/>
                                            </p:txEl>
                                          </p:spTgt>
                                        </p:tgtEl>
                                        <p:attrNameLst>
                                          <p:attrName>style.visibility</p:attrName>
                                        </p:attrNameLst>
                                      </p:cBhvr>
                                      <p:to>
                                        <p:strVal val="visible"/>
                                      </p:to>
                                    </p:set>
                                    <p:animEffect transition="in" filter="fade">
                                      <p:cBhvr>
                                        <p:cTn id="27" dur="1750"/>
                                        <p:tgtEl>
                                          <p:spTgt spid="3">
                                            <p:txEl>
                                              <p:charRg st="260" end="37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charRg st="376" end="558"/>
                                            </p:txEl>
                                          </p:spTgt>
                                        </p:tgtEl>
                                        <p:attrNameLst>
                                          <p:attrName>style.visibility</p:attrName>
                                        </p:attrNameLst>
                                      </p:cBhvr>
                                      <p:to>
                                        <p:strVal val="visible"/>
                                      </p:to>
                                    </p:set>
                                    <p:animEffect transition="in" filter="fade">
                                      <p:cBhvr>
                                        <p:cTn id="32" dur="1750"/>
                                        <p:tgtEl>
                                          <p:spTgt spid="3">
                                            <p:txEl>
                                              <p:charRg st="376" end="55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507"/>
                                        </p:tgtEl>
                                        <p:attrNameLst>
                                          <p:attrName>style.visibility</p:attrName>
                                        </p:attrNameLst>
                                      </p:cBhvr>
                                      <p:to>
                                        <p:strVal val="visible"/>
                                      </p:to>
                                    </p:set>
                                    <p:animEffect transition="in" filter="fade">
                                      <p:cBhvr>
                                        <p:cTn id="3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5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rcRect t="2983" r="2" b="11090"/>
          <a:stretch>
            <a:fillRect/>
          </a:stretch>
        </p:blipFill>
        <p:spPr>
          <a:xfrm>
            <a:off x="519113" y="1524000"/>
            <a:ext cx="3333750" cy="2149475"/>
          </a:xfrm>
          <a:prstGeom prst="rect">
            <a:avLst/>
          </a:prstGeom>
          <a:noFill/>
          <a:ln w="9525">
            <a:noFill/>
          </a:ln>
        </p:spPr>
      </p:pic>
      <p:pic>
        <p:nvPicPr>
          <p:cNvPr id="3" name="Picture 2" descr="Diagram&#10;&#10;Description automatically generated"/>
          <p:cNvPicPr>
            <a:picLocks noChangeAspect="1"/>
          </p:cNvPicPr>
          <p:nvPr/>
        </p:nvPicPr>
        <p:blipFill>
          <a:blip r:embed="rId2"/>
          <a:srcRect r="-2" b="13477"/>
          <a:stretch>
            <a:fillRect/>
          </a:stretch>
        </p:blipFill>
        <p:spPr>
          <a:xfrm>
            <a:off x="4786313" y="1447800"/>
            <a:ext cx="6005512" cy="3352800"/>
          </a:xfrm>
          <a:prstGeom prst="rect">
            <a:avLst/>
          </a:prstGeom>
          <a:noFill/>
          <a:ln w="9525">
            <a:noFill/>
          </a:ln>
        </p:spPr>
      </p:pic>
      <p:sp>
        <p:nvSpPr>
          <p:cNvPr id="4" name="TextBox 3"/>
          <p:cNvSpPr txBox="1"/>
          <p:nvPr/>
        </p:nvSpPr>
        <p:spPr>
          <a:xfrm>
            <a:off x="214313" y="762000"/>
            <a:ext cx="10668000" cy="523875"/>
          </a:xfrm>
          <a:prstGeom prst="rect">
            <a:avLst/>
          </a:prstGeom>
          <a:noFill/>
          <a:ln w="9525">
            <a:noFill/>
          </a:ln>
        </p:spPr>
        <p:txBody>
          <a:bodyPr>
            <a:spAutoFit/>
          </a:bodyPr>
          <a:p>
            <a:pPr algn="ctr">
              <a:buNone/>
            </a:pPr>
            <a:r>
              <a:rPr lang="en-US" altLang="en-US" sz="2800" b="1" dirty="0">
                <a:latin typeface="Times New Roman" panose="02020603050405020304" pitchFamily="18" charset="0"/>
                <a:cs typeface="Roboto" pitchFamily="2" charset="0"/>
              </a:rPr>
              <a:t>Vì sao ta nghe được tiếng động  xung quanh?</a:t>
            </a:r>
            <a:endParaRPr lang="en-US" altLang="en-US" sz="2800" b="1" dirty="0">
              <a:latin typeface="Times New Roman" panose="02020603050405020304" pitchFamily="18" charset="0"/>
              <a:ea typeface="Roboto" pitchFamily="2" charset="0"/>
            </a:endParaRPr>
          </a:p>
        </p:txBody>
      </p:sp>
      <p:sp>
        <p:nvSpPr>
          <p:cNvPr id="11" name="Text Box 2"/>
          <p:cNvSpPr txBox="1"/>
          <p:nvPr/>
        </p:nvSpPr>
        <p:spPr>
          <a:xfrm>
            <a:off x="671513" y="5029200"/>
            <a:ext cx="10666412" cy="1200150"/>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rPr>
              <a:t>Khi âm thanh </a:t>
            </a:r>
            <a:r>
              <a:rPr lang="en-US" altLang="en-US" b="1" dirty="0">
                <a:latin typeface="Times New Roman" panose="02020603050405020304" pitchFamily="18" charset="0"/>
                <a:cs typeface="Times New Roman" panose="02020603050405020304" pitchFamily="18" charset="0"/>
              </a:rPr>
              <a:t>quá to</a:t>
            </a:r>
            <a:r>
              <a:rPr lang="en-US" altLang="en-US" dirty="0">
                <a:latin typeface="Times New Roman" panose="02020603050405020304" pitchFamily="18" charset="0"/>
                <a:cs typeface="Times New Roman" panose="02020603050405020304" pitchFamily="18" charset="0"/>
              </a:rPr>
              <a:t>, ta sẽ thấy có cảm giác </a:t>
            </a:r>
            <a:r>
              <a:rPr lang="en-US" altLang="en-US" b="1" dirty="0">
                <a:latin typeface="Times New Roman" panose="02020603050405020304" pitchFamily="18" charset="0"/>
                <a:cs typeface="Times New Roman" panose="02020603050405020304" pitchFamily="18" charset="0"/>
              </a:rPr>
              <a:t>đau ở trong tai</a:t>
            </a:r>
            <a:r>
              <a:rPr lang="en-US" altLang="en-US" dirty="0">
                <a:latin typeface="Times New Roman" panose="02020603050405020304" pitchFamily="18" charset="0"/>
                <a:cs typeface="Times New Roman" panose="02020603050405020304" pitchFamily="18" charset="0"/>
              </a:rPr>
              <a:t>. Nếu tình trạng n</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y kéo d</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i có thể gây ảnh hưởng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m </a:t>
            </a:r>
            <a:r>
              <a:rPr lang="en-US" altLang="en-US" b="1" dirty="0">
                <a:latin typeface="Times New Roman" panose="02020603050405020304" pitchFamily="18" charset="0"/>
                <a:cs typeface="Times New Roman" panose="02020603050405020304" pitchFamily="18" charset="0"/>
              </a:rPr>
              <a:t>suy giảm thính giác tạm thời hoặc vĩnh viễn</a:t>
            </a:r>
            <a:r>
              <a:rPr lang="en-US" altLang="en-US" dirty="0">
                <a:latin typeface="Times New Roman" panose="02020603050405020304" pitchFamily="18" charset="0"/>
                <a:cs typeface="Times New Roman" panose="02020603050405020304" pitchFamily="18" charset="0"/>
              </a:rPr>
              <a:t>. Khi đó ta phải tìm cách </a:t>
            </a:r>
            <a:r>
              <a:rPr lang="en-US" altLang="en-US" b="1" dirty="0">
                <a:latin typeface="Times New Roman" panose="02020603050405020304" pitchFamily="18" charset="0"/>
                <a:cs typeface="Times New Roman" panose="02020603050405020304" pitchFamily="18" charset="0"/>
              </a:rPr>
              <a:t>tránh</a:t>
            </a:r>
            <a:r>
              <a:rPr lang="en-US" altLang="en-US" dirty="0">
                <a:latin typeface="Times New Roman" panose="02020603050405020304" pitchFamily="18" charset="0"/>
                <a:cs typeface="Times New Roman" panose="02020603050405020304" pitchFamily="18" charset="0"/>
              </a:rPr>
              <a:t> hoặc </a:t>
            </a:r>
            <a:r>
              <a:rPr lang="en-US" altLang="en-US" b="1" dirty="0">
                <a:latin typeface="Times New Roman" panose="02020603050405020304" pitchFamily="18" charset="0"/>
                <a:cs typeface="Times New Roman" panose="02020603050405020304" pitchFamily="18" charset="0"/>
              </a:rPr>
              <a:t>giảm tiếp xúc</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giảm độ to </a:t>
            </a:r>
            <a:r>
              <a:rPr lang="en-US" altLang="en-US" dirty="0">
                <a:latin typeface="Times New Roman" panose="02020603050405020304" pitchFamily="18" charset="0"/>
                <a:cs typeface="Times New Roman" panose="02020603050405020304" pitchFamily="18" charset="0"/>
              </a:rPr>
              <a:t>của nguồn âm đó đến tai</a:t>
            </a:r>
            <a:r>
              <a:rPr lang="en-US" altLang="en-US" b="1" dirty="0">
                <a:latin typeface="Times New Roman" panose="02020603050405020304" pitchFamily="18" charset="0"/>
                <a:cs typeface="Times New Roman" panose="02020603050405020304" pitchFamily="18" charset="0"/>
              </a:rPr>
              <a:t>.</a:t>
            </a:r>
            <a:endParaRPr lang="en-US" altLang="en-US" b="1" dirty="0">
              <a:latin typeface="Times New Roman" panose="02020603050405020304" pitchFamily="18" charset="0"/>
              <a:ea typeface="Times New Roman" panose="02020603050405020304" pitchFamily="18" charset="0"/>
            </a:endParaRPr>
          </a:p>
        </p:txBody>
      </p:sp>
      <p:sp>
        <p:nvSpPr>
          <p:cNvPr id="13" name="Text Box 11"/>
          <p:cNvSpPr txBox="1">
            <a:spLocks noChangeArrowheads="1"/>
          </p:cNvSpPr>
          <p:nvPr/>
        </p:nvSpPr>
        <p:spPr bwMode="auto">
          <a:xfrm>
            <a:off x="755650" y="381000"/>
            <a:ext cx="3573463" cy="461963"/>
          </a:xfrm>
          <a:prstGeom prst="rect">
            <a:avLst/>
          </a:prstGeom>
          <a:noFill/>
          <a:ln w="9525">
            <a:noFill/>
            <a:miter lim="800000"/>
          </a:ln>
          <a:effectLst/>
        </p:spPr>
        <p:txBody>
          <a:bodyPr>
            <a:spAutoFit/>
          </a:bodyPr>
          <a:p>
            <a:pPr defTabSz="911225">
              <a:spcBef>
                <a:spcPct val="50000"/>
              </a:spcBef>
              <a:buNone/>
            </a:pPr>
            <a:r>
              <a:rPr b="1" u="sng" dirty="0">
                <a:effectLst>
                  <a:outerShdw blurRad="38100" dist="38100" dir="2700000">
                    <a:srgbClr val="C0C0C0"/>
                  </a:outerShdw>
                </a:effectLst>
                <a:latin typeface="Times New Roman" panose="02020603050405020304" pitchFamily="18" charset="0"/>
                <a:cs typeface="Arial" panose="020B0604020202020204" pitchFamily="34" charset="0"/>
              </a:rPr>
              <a:t>Vận dụng </a:t>
            </a:r>
            <a:endParaRPr b="1" u="sng" dirty="0">
              <a:effectLst>
                <a:outerShdw blurRad="38100" dist="38100" dir="2700000">
                  <a:srgbClr val="C0C0C0"/>
                </a:outerShdw>
              </a:effectLst>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000000"/>
                                          </p:val>
                                        </p:tav>
                                        <p:tav tm="100000">
                                          <p:val>
                                            <p:fltVal val="1.000000"/>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2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descr="f-15c-prepare-0.jpg"/>
          <p:cNvPicPr>
            <a:picLocks noChangeAspect="1"/>
          </p:cNvPicPr>
          <p:nvPr/>
        </p:nvPicPr>
        <p:blipFill>
          <a:blip r:embed="rId1"/>
          <a:stretch>
            <a:fillRect/>
          </a:stretch>
        </p:blipFill>
        <p:spPr>
          <a:xfrm>
            <a:off x="317500" y="2286000"/>
            <a:ext cx="5083175" cy="4110038"/>
          </a:xfrm>
          <a:prstGeom prst="rect">
            <a:avLst/>
          </a:prstGeom>
          <a:noFill/>
          <a:ln w="9525">
            <a:noFill/>
          </a:ln>
        </p:spPr>
      </p:pic>
      <p:pic>
        <p:nvPicPr>
          <p:cNvPr id="6" name="Picture 5" descr="ec225_kienthuc_3_ljeg.jpg"/>
          <p:cNvPicPr>
            <a:picLocks noChangeAspect="1"/>
          </p:cNvPicPr>
          <p:nvPr/>
        </p:nvPicPr>
        <p:blipFill>
          <a:blip r:embed="rId2"/>
          <a:stretch>
            <a:fillRect/>
          </a:stretch>
        </p:blipFill>
        <p:spPr>
          <a:xfrm>
            <a:off x="5767388" y="2570163"/>
            <a:ext cx="4749800" cy="3154362"/>
          </a:xfrm>
          <a:prstGeom prst="rect">
            <a:avLst/>
          </a:prstGeom>
          <a:noFill/>
          <a:ln w="9525">
            <a:noFill/>
          </a:ln>
        </p:spPr>
      </p:pic>
      <p:sp>
        <p:nvSpPr>
          <p:cNvPr id="8" name="Text Box 2"/>
          <p:cNvSpPr txBox="1"/>
          <p:nvPr/>
        </p:nvSpPr>
        <p:spPr>
          <a:xfrm>
            <a:off x="874713" y="1066800"/>
            <a:ext cx="10033000" cy="830263"/>
          </a:xfrm>
          <a:prstGeom prst="rect">
            <a:avLst/>
          </a:prstGeom>
          <a:noFill/>
          <a:ln w="9525">
            <a:noFill/>
          </a:ln>
        </p:spPr>
        <p:txBody>
          <a:bodyPr>
            <a:spAutoFit/>
          </a:bodyPr>
          <a:p>
            <a:pPr algn="ctr" eaLnBrk="1" hangingPunct="1">
              <a:spcBef>
                <a:spcPct val="50000"/>
              </a:spcBef>
              <a:buNone/>
            </a:pPr>
            <a:r>
              <a:rPr lang="en-US" altLang="en-US" dirty="0">
                <a:latin typeface="Times New Roman" panose="02020603050405020304" pitchFamily="18" charset="0"/>
                <a:cs typeface="Roboto" pitchFamily="2" charset="0"/>
              </a:rPr>
              <a:t>Giải thích tại sao các nhân viên điều hướng máy bay tại mặt đất bên trong sân bay đều phải đeo các </a:t>
            </a:r>
            <a:r>
              <a:rPr lang="en-US" altLang="en-US" b="1" dirty="0">
                <a:latin typeface="Times New Roman" panose="02020603050405020304" pitchFamily="18" charset="0"/>
                <a:cs typeface="Roboto" pitchFamily="2" charset="0"/>
              </a:rPr>
              <a:t>dụng cụ bảo vệ tai</a:t>
            </a:r>
            <a:r>
              <a:rPr lang="en-US" altLang="en-US" dirty="0">
                <a:latin typeface="Times New Roman" panose="02020603050405020304" pitchFamily="18" charset="0"/>
                <a:cs typeface="Roboto" pitchFamily="2" charset="0"/>
              </a:rPr>
              <a:t>?</a:t>
            </a:r>
            <a:endParaRPr lang="en-US" altLang="en-US" dirty="0">
              <a:latin typeface="Times New Roman" panose="02020603050405020304" pitchFamily="18" charset="0"/>
              <a:ea typeface="Roboto" pitchFamily="2" charset="0"/>
            </a:endParaRPr>
          </a:p>
        </p:txBody>
      </p:sp>
      <p:cxnSp>
        <p:nvCxnSpPr>
          <p:cNvPr id="10" name="Straight Arrow Connector 9"/>
          <p:cNvCxnSpPr/>
          <p:nvPr/>
        </p:nvCxnSpPr>
        <p:spPr>
          <a:xfrm rot="5400000">
            <a:off x="4864100" y="4187825"/>
            <a:ext cx="455613" cy="457200"/>
          </a:xfrm>
          <a:prstGeom prst="straightConnector1">
            <a:avLst/>
          </a:prstGeom>
          <a:ln w="57150" cap="flat" cmpd="sng">
            <a:solidFill>
              <a:srgbClr val="FF0000"/>
            </a:solidFill>
            <a:prstDash val="solid"/>
            <a:headEnd type="none" w="med" len="med"/>
            <a:tailEnd type="arrow" w="med" len="med"/>
          </a:ln>
        </p:spPr>
      </p:cxnSp>
      <p:cxnSp>
        <p:nvCxnSpPr>
          <p:cNvPr id="11" name="Straight Arrow Connector 10"/>
          <p:cNvCxnSpPr/>
          <p:nvPr/>
        </p:nvCxnSpPr>
        <p:spPr>
          <a:xfrm>
            <a:off x="6384925" y="4341813"/>
            <a:ext cx="608013" cy="455612"/>
          </a:xfrm>
          <a:prstGeom prst="straightConnector1">
            <a:avLst/>
          </a:prstGeom>
          <a:ln w="57150" cap="flat" cmpd="sng">
            <a:solidFill>
              <a:srgbClr val="FF0000"/>
            </a:solidFill>
            <a:prstDash val="solid"/>
            <a:headEnd type="none" w="med" len="med"/>
            <a:tailEnd type="arrow" w="med" len="med"/>
          </a:ln>
        </p:spPr>
      </p:cxnSp>
      <p:sp>
        <p:nvSpPr>
          <p:cNvPr id="9" name="Text Box 11"/>
          <p:cNvSpPr txBox="1">
            <a:spLocks noChangeArrowheads="1"/>
          </p:cNvSpPr>
          <p:nvPr/>
        </p:nvSpPr>
        <p:spPr bwMode="auto">
          <a:xfrm>
            <a:off x="146050" y="476250"/>
            <a:ext cx="3571875" cy="461963"/>
          </a:xfrm>
          <a:prstGeom prst="rect">
            <a:avLst/>
          </a:prstGeom>
          <a:noFill/>
          <a:ln w="9525">
            <a:noFill/>
            <a:miter lim="800000"/>
          </a:ln>
          <a:effectLst/>
        </p:spPr>
        <p:txBody>
          <a:bodyPr>
            <a:spAutoFit/>
          </a:bodyPr>
          <a:p>
            <a:pPr defTabSz="911225">
              <a:spcBef>
                <a:spcPct val="50000"/>
              </a:spcBef>
              <a:buNone/>
            </a:pPr>
            <a:r>
              <a:rPr b="1" u="sng" dirty="0">
                <a:effectLst>
                  <a:outerShdw blurRad="38100" dist="38100" dir="2700000">
                    <a:srgbClr val="C0C0C0"/>
                  </a:outerShdw>
                </a:effectLst>
                <a:latin typeface="Times New Roman" panose="02020603050405020304" pitchFamily="18" charset="0"/>
                <a:cs typeface="Arial" panose="020B0604020202020204" pitchFamily="34" charset="0"/>
              </a:rPr>
              <a:t>Vận dụng </a:t>
            </a:r>
            <a:endParaRPr b="1" u="sng" dirty="0">
              <a:effectLst>
                <a:outerShdw blurRad="38100" dist="38100" dir="2700000">
                  <a:srgbClr val="C0C0C0"/>
                </a:outerShdw>
              </a:effectLst>
              <a:latin typeface="Times New Roman" panose="02020603050405020304" pitchFamily="18" charset="0"/>
              <a:ea typeface="Arial" panose="020B0604020202020204" pitchFamily="34" charset="0"/>
            </a:endParaRPr>
          </a:p>
        </p:txBody>
      </p:sp>
      <p:sp>
        <p:nvSpPr>
          <p:cNvPr id="12" name="TextBox 11"/>
          <p:cNvSpPr txBox="1"/>
          <p:nvPr/>
        </p:nvSpPr>
        <p:spPr>
          <a:xfrm>
            <a:off x="5564188" y="5943600"/>
            <a:ext cx="5927725" cy="509588"/>
          </a:xfrm>
          <a:prstGeom prst="roundRect">
            <a:avLst/>
          </a:prstGeom>
          <a:solidFill>
            <a:schemeClr val="bg1">
              <a:alpha val="66000"/>
            </a:schemeClr>
          </a:solidFill>
        </p:spPr>
        <p:txBody>
          <a:bodyPr>
            <a:spAutoFit/>
          </a:bodyPr>
          <a:p>
            <a:pPr>
              <a:buNone/>
            </a:pPr>
            <a:r>
              <a:rPr lang="en-US" altLang="en-US" sz="2300" b="1" dirty="0">
                <a:solidFill>
                  <a:srgbClr val="000000"/>
                </a:solidFill>
                <a:latin typeface="Times New Roman" panose="02020603050405020304" pitchFamily="18" charset="0"/>
                <a:cs typeface="Arial" panose="020B0604020202020204" pitchFamily="34" charset="0"/>
              </a:rPr>
              <a:t>Tiếng động cơ phản lực ở cách 4m: 130 dB</a:t>
            </a:r>
            <a:endParaRPr sz="23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500"/>
                            </p:stCondLst>
                            <p:childTnLst>
                              <p:par>
                                <p:cTn id="22" presetID="55" presetClass="entr" presetSubtype="0" repeatCount="400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par>
                                <p:cTn id="27" presetID="55" presetClass="entr" presetSubtype="0" repeatCount="400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ppt_w*0.70"/>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2" descr="Kết quả hình ảnh cho hình nền bài giảng powerpoint"/>
          <p:cNvPicPr>
            <a:picLocks noChangeAspect="1"/>
          </p:cNvPicPr>
          <p:nvPr/>
        </p:nvPicPr>
        <p:blipFill>
          <a:blip r:embed="rId1"/>
          <a:stretch>
            <a:fillRect/>
          </a:stretch>
        </p:blipFill>
        <p:spPr>
          <a:xfrm>
            <a:off x="0" y="0"/>
            <a:ext cx="12161838" cy="6867525"/>
          </a:xfrm>
          <a:prstGeom prst="rect">
            <a:avLst/>
          </a:prstGeom>
          <a:noFill/>
          <a:ln w="9525">
            <a:noFill/>
          </a:ln>
        </p:spPr>
      </p:pic>
      <p:sp>
        <p:nvSpPr>
          <p:cNvPr id="2" name="Title 1"/>
          <p:cNvSpPr>
            <a:spLocks noGrp="1"/>
          </p:cNvSpPr>
          <p:nvPr>
            <p:ph type="ctrTitle"/>
          </p:nvPr>
        </p:nvSpPr>
        <p:spPr>
          <a:xfrm>
            <a:off x="1281113" y="1866900"/>
            <a:ext cx="9525000" cy="2233613"/>
          </a:xfrm>
          <a:solidFill>
            <a:schemeClr val="accent4">
              <a:lumMod val="20000"/>
              <a:lumOff val="80000"/>
            </a:schemeClr>
          </a:solidFill>
        </p:spPr>
        <p:txBody>
          <a:bodyPr vert="horz" wrap="square" lIns="91440" tIns="45720" rIns="91440" bIns="45720" numCol="1" rtlCol="0" anchor="ctr" anchorCtr="0" compatLnSpc="1"/>
          <a:p>
            <a:pPr eaLnBrk="1" hangingPunct="1">
              <a:buClrTx/>
              <a:buSzTx/>
              <a:buFontTx/>
              <a:buNone/>
            </a:pPr>
            <a:r>
              <a:rPr lang="en-US" altLang="vi-VN" sz="4000" b="1" dirty="0">
                <a:solidFill>
                  <a:srgbClr val="C00000"/>
                </a:solidFill>
              </a:rPr>
              <a:t> </a:t>
            </a:r>
            <a:r>
              <a:rPr lang="en-US" altLang="vi-VN" sz="4000" b="1" dirty="0">
                <a:solidFill>
                  <a:srgbClr val="FF0000"/>
                </a:solidFill>
                <a:latin typeface="Times New Roman" panose="02020603050405020304" pitchFamily="18" charset="0"/>
                <a:cs typeface="Times New Roman" panose="02020603050405020304" pitchFamily="18" charset="0"/>
              </a:rPr>
              <a:t>CHỦ ĐỀ 4- ÂM THANH </a:t>
            </a:r>
            <a:br>
              <a:rPr lang="en-US" altLang="vi-VN" sz="4000" b="1" dirty="0">
                <a:latin typeface="Times New Roman" panose="02020603050405020304" pitchFamily="18" charset="0"/>
                <a:cs typeface="Times New Roman" panose="02020603050405020304" pitchFamily="18" charset="0"/>
              </a:rPr>
            </a:br>
            <a:r>
              <a:rPr lang="en-US" altLang="vi-VN" sz="4000" b="1" dirty="0">
                <a:latin typeface="Times New Roman" panose="02020603050405020304" pitchFamily="18" charset="0"/>
                <a:cs typeface="Times New Roman" panose="02020603050405020304" pitchFamily="18" charset="0"/>
              </a:rPr>
              <a:t> </a:t>
            </a:r>
            <a:r>
              <a:rPr lang="vi-VN" altLang="x-none" sz="4000" b="1" dirty="0">
                <a:latin typeface="Times New Roman" panose="02020603050405020304" pitchFamily="18" charset="0"/>
                <a:cs typeface="Times New Roman" panose="02020603050405020304" pitchFamily="18" charset="0"/>
              </a:rPr>
              <a:t>BÀI </a:t>
            </a:r>
            <a:r>
              <a:rPr sz="4000" b="1" dirty="0">
                <a:latin typeface="Times New Roman" panose="02020603050405020304" pitchFamily="18" charset="0"/>
                <a:cs typeface="Times New Roman" panose="02020603050405020304" pitchFamily="18" charset="0"/>
              </a:rPr>
              <a:t>13- ĐỘ TO VÀ ĐỘ CAO CỦA ÂM</a:t>
            </a:r>
            <a:br>
              <a:rPr sz="4000" b="1" dirty="0">
                <a:latin typeface="Times New Roman" panose="02020603050405020304" pitchFamily="18" charset="0"/>
                <a:cs typeface="Times New Roman" panose="02020603050405020304" pitchFamily="18" charset="0"/>
              </a:rPr>
            </a:br>
            <a:r>
              <a:rPr sz="4000" b="1" dirty="0">
                <a:latin typeface="Times New Roman" panose="02020603050405020304" pitchFamily="18" charset="0"/>
                <a:cs typeface="Times New Roman" panose="02020603050405020304" pitchFamily="18" charset="0"/>
              </a:rPr>
              <a:t>( 3 Tiết ) </a:t>
            </a:r>
            <a:endParaRPr lang="vi-VN" altLang="x-none" sz="4000" b="1" dirty="0">
              <a:solidFill>
                <a:srgbClr val="C00000"/>
              </a:solidFill>
              <a:latin typeface="Times New Roman" panose="02020603050405020304" pitchFamily="18" charset="0"/>
              <a:ea typeface="Times New Roman" panose="02020603050405020304" pitchFamily="18" charset="0"/>
            </a:endParaRPr>
          </a:p>
        </p:txBody>
      </p:sp>
      <p:pic>
        <p:nvPicPr>
          <p:cNvPr id="3" name="Kenny - Forever In Love.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366713" y="5943600"/>
            <a:ext cx="609600"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 Box 5"/>
          <p:cNvSpPr txBox="1"/>
          <p:nvPr/>
        </p:nvSpPr>
        <p:spPr>
          <a:xfrm>
            <a:off x="608013" y="1524000"/>
            <a:ext cx="5321300" cy="954088"/>
          </a:xfrm>
          <a:prstGeom prst="rect">
            <a:avLst/>
          </a:prstGeom>
          <a:noFill/>
          <a:ln w="9525">
            <a:noFill/>
          </a:ln>
        </p:spPr>
        <p:txBody>
          <a:bodyPr>
            <a:spAutoFit/>
          </a:bodyPr>
          <a:p>
            <a:pPr algn="just" defTabSz="911225" eaLnBrk="1" hangingPunct="1">
              <a:spcBef>
                <a:spcPct val="50000"/>
              </a:spcBef>
            </a:pPr>
            <a:r>
              <a:rPr lang="en-US" altLang="en-US" sz="2800" b="1" dirty="0">
                <a:latin typeface="Times New Roman" panose="02020603050405020304" pitchFamily="18" charset="0"/>
                <a:cs typeface="Times New Roman" panose="02020603050405020304" pitchFamily="18" charset="0"/>
              </a:rPr>
              <a:t>Khi gãy đ</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n tiếng đ</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n sẽ to hay nhỏ , vì sao ?</a:t>
            </a:r>
            <a:endParaRPr lang="en-US" altLang="en-US" sz="2800" b="1" dirty="0">
              <a:latin typeface="Times New Roman" panose="02020603050405020304" pitchFamily="18" charset="0"/>
              <a:ea typeface="Times New Roman" panose="02020603050405020304" pitchFamily="18" charset="0"/>
            </a:endParaRPr>
          </a:p>
        </p:txBody>
      </p:sp>
      <p:pic>
        <p:nvPicPr>
          <p:cNvPr id="22531" name="Picture 8"/>
          <p:cNvPicPr>
            <a:picLocks noChangeAspect="1"/>
          </p:cNvPicPr>
          <p:nvPr/>
        </p:nvPicPr>
        <p:blipFill>
          <a:blip r:embed="rId1"/>
          <a:stretch>
            <a:fillRect/>
          </a:stretch>
        </p:blipFill>
        <p:spPr>
          <a:xfrm>
            <a:off x="6308725" y="2212975"/>
            <a:ext cx="5878513" cy="4408488"/>
          </a:xfrm>
          <a:prstGeom prst="rect">
            <a:avLst/>
          </a:prstGeom>
          <a:noFill/>
          <a:ln w="9525">
            <a:noFill/>
          </a:ln>
        </p:spPr>
      </p:pic>
      <p:sp>
        <p:nvSpPr>
          <p:cNvPr id="22" name="Oval 21">
            <a:hlinkClick r:id="rId2" action="ppaction://hlinksldjump"/>
          </p:cNvPr>
          <p:cNvSpPr/>
          <p:nvPr/>
        </p:nvSpPr>
        <p:spPr>
          <a:xfrm>
            <a:off x="10109200" y="6621463"/>
            <a:ext cx="381000" cy="228600"/>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186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rgbClr val="FFFFFF"/>
              </a:solidFill>
              <a:effectLst/>
              <a:uLnTx/>
              <a:uFillTx/>
              <a:latin typeface="Arial" panose="020B0604020202020204"/>
              <a:ea typeface="+mn-ea"/>
              <a:cs typeface="Arial" panose="020B0604020202020204"/>
            </a:endParaRPr>
          </a:p>
        </p:txBody>
      </p:sp>
      <p:sp>
        <p:nvSpPr>
          <p:cNvPr id="23" name="TextBox 22"/>
          <p:cNvSpPr txBox="1">
            <a:spLocks noChangeArrowheads="1"/>
          </p:cNvSpPr>
          <p:nvPr/>
        </p:nvSpPr>
        <p:spPr bwMode="auto">
          <a:xfrm>
            <a:off x="608013" y="2743200"/>
            <a:ext cx="53213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algn="just" defTabSz="911225" eaLnBrk="1" hangingPunct="1">
              <a:buNone/>
            </a:pPr>
            <a:r>
              <a:rPr lang="en-US" altLang="en-US" b="1" dirty="0">
                <a:latin typeface="Times New Roman" panose="02020603050405020304" pitchFamily="18" charset="0"/>
                <a:cs typeface="Times New Roman" panose="02020603050405020304" pitchFamily="18" charset="0"/>
              </a:rPr>
              <a:t>Tiếng đ</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n sẽ to. Vì khi gảy mạnh, dây đ</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n lệch nhiều, biên độ dao động của dây đ</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n lớn, nên âm phát ra to</a:t>
            </a:r>
            <a:r>
              <a:rPr lang="en-US" altLang="en-US" sz="2700" b="1" dirty="0">
                <a:latin typeface="Times New Roman" panose="02020603050405020304" pitchFamily="18" charset="0"/>
                <a:cs typeface="Times New Roman" panose="02020603050405020304" pitchFamily="18" charset="0"/>
              </a:rPr>
              <a:t>.</a:t>
            </a:r>
            <a:endParaRPr lang="en-US" altLang="en-US" sz="2700" b="1" dirty="0">
              <a:latin typeface="Times New Roman" panose="02020603050405020304" pitchFamily="18" charset="0"/>
              <a:ea typeface="Times New Roman" panose="02020603050405020304" pitchFamily="18" charset="0"/>
            </a:endParaRPr>
          </a:p>
        </p:txBody>
      </p:sp>
      <p:sp>
        <p:nvSpPr>
          <p:cNvPr id="25" name="Text Box 11"/>
          <p:cNvSpPr txBox="1">
            <a:spLocks noChangeArrowheads="1"/>
          </p:cNvSpPr>
          <p:nvPr/>
        </p:nvSpPr>
        <p:spPr bwMode="auto">
          <a:xfrm>
            <a:off x="266700" y="990600"/>
            <a:ext cx="3571875" cy="523875"/>
          </a:xfrm>
          <a:prstGeom prst="rect">
            <a:avLst/>
          </a:prstGeom>
          <a:noFill/>
          <a:ln w="9525">
            <a:noFill/>
            <a:miter lim="800000"/>
          </a:ln>
          <a:effectLst/>
        </p:spPr>
        <p:txBody>
          <a:bodyPr>
            <a:spAutoFit/>
          </a:bodyPr>
          <a:p>
            <a:pPr defTabSz="911225">
              <a:spcBef>
                <a:spcPct val="50000"/>
              </a:spcBef>
              <a:buNone/>
            </a:pPr>
            <a:r>
              <a:rPr sz="2800" b="1" dirty="0">
                <a:effectLst>
                  <a:outerShdw blurRad="38100" dist="38100" dir="2700000">
                    <a:srgbClr val="C0C0C0"/>
                  </a:outerShdw>
                </a:effectLst>
                <a:latin typeface="Times New Roman" panose="02020603050405020304" pitchFamily="18" charset="0"/>
                <a:cs typeface="Arial" panose="020B0604020202020204" pitchFamily="34" charset="0"/>
              </a:rPr>
              <a:t>Vận dụng </a:t>
            </a:r>
            <a:endParaRPr sz="2800" b="1" dirty="0">
              <a:effectLst>
                <a:outerShdw blurRad="38100" dist="38100" dir="2700000">
                  <a:srgbClr val="C0C0C0"/>
                </a:outerShdw>
              </a:effectLst>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Picture 16" descr="THANH-QUAN.jpg"/>
          <p:cNvPicPr>
            <a:picLocks noChangeAspect="1"/>
          </p:cNvPicPr>
          <p:nvPr/>
        </p:nvPicPr>
        <p:blipFill>
          <a:blip r:embed="rId1"/>
          <a:stretch>
            <a:fillRect/>
          </a:stretch>
        </p:blipFill>
        <p:spPr>
          <a:xfrm>
            <a:off x="4256088" y="2492375"/>
            <a:ext cx="6613525" cy="4205288"/>
          </a:xfrm>
          <a:prstGeom prst="rect">
            <a:avLst/>
          </a:prstGeom>
          <a:noFill/>
          <a:ln w="9525">
            <a:noFill/>
          </a:ln>
        </p:spPr>
      </p:pic>
      <p:sp>
        <p:nvSpPr>
          <p:cNvPr id="26626" name="Text Box 2"/>
          <p:cNvSpPr txBox="1">
            <a:spLocks noChangeArrowheads="1"/>
          </p:cNvSpPr>
          <p:nvPr/>
        </p:nvSpPr>
        <p:spPr bwMode="auto">
          <a:xfrm>
            <a:off x="1573213" y="815975"/>
            <a:ext cx="8893175" cy="1381125"/>
          </a:xfrm>
          <a:prstGeom prst="rect">
            <a:avLst/>
          </a:prstGeom>
          <a:noFill/>
          <a:ln w="9525">
            <a:noFill/>
            <a:miter lim="800000"/>
          </a:ln>
        </p:spPr>
        <p:txBody>
          <a:bodyPr>
            <a:spAutoFit/>
          </a:bodyPr>
          <a:p>
            <a:pPr algn="just" eaLnBrk="1" hangingPunct="1">
              <a:spcBef>
                <a:spcPct val="50000"/>
              </a:spcBef>
              <a:buNone/>
            </a:pPr>
            <a:r>
              <a:rPr lang="en-US" altLang="en-US" sz="2700" dirty="0">
                <a:latin typeface="Constantia" panose="02030602050306030303" pitchFamily="18" charset="0"/>
                <a:cs typeface="Times New Roman" panose="02020603050405020304" pitchFamily="18" charset="0"/>
              </a:rPr>
              <a:t>Con người nói được l</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 nhờ sự rung động của </a:t>
            </a:r>
            <a:r>
              <a:rPr lang="en-US" altLang="en-US" sz="2700" b="1" dirty="0">
                <a:latin typeface="Constantia" panose="02030602050306030303" pitchFamily="18" charset="0"/>
                <a:cs typeface="Times New Roman" panose="02020603050405020304" pitchFamily="18" charset="0"/>
              </a:rPr>
              <a:t>dây thanh quản. </a:t>
            </a:r>
            <a:r>
              <a:rPr lang="en-US" altLang="en-US" sz="2700" dirty="0">
                <a:latin typeface="Constantia" panose="02030602050306030303" pitchFamily="18" charset="0"/>
                <a:cs typeface="Times New Roman" panose="02020603050405020304" pitchFamily="18" charset="0"/>
              </a:rPr>
              <a:t>Dây thanh quản rung động c</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ng mạnh thì tiếng nói c</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ng to. </a:t>
            </a:r>
            <a:endParaRPr lang="en-US" altLang="en-US" sz="2700" dirty="0">
              <a:latin typeface="Constantia" panose="02030602050306030303" pitchFamily="18" charset="0"/>
              <a:ea typeface="Times New Roman" panose="02020603050405020304" pitchFamily="18" charset="0"/>
            </a:endParaRPr>
          </a:p>
        </p:txBody>
      </p:sp>
      <p:sp>
        <p:nvSpPr>
          <p:cNvPr id="19" name="Date Placeholder 18"/>
          <p:cNvSpPr txBox="1">
            <a:spLocks noGrp="1"/>
          </p:cNvSpPr>
          <p:nvPr>
            <p:ph type="dt" sz="half" idx="10"/>
          </p:nvPr>
        </p:nvSpPr>
        <p:spPr>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fld id="{0C988D6B-BC7A-4F99-A0D9-14FAD0325745}" type="datetime10">
              <a:rPr kumimoji="0" lang="en-US" sz="1200" b="0" i="0" u="none" strike="noStrike" kern="1200" cap="none" spc="0" normalizeH="0" baseline="0" noProof="0" smtClean="0">
                <a:ln>
                  <a:noFill/>
                </a:ln>
                <a:solidFill>
                  <a:schemeClr val="tx1">
                    <a:tint val="75000"/>
                  </a:schemeClr>
                </a:solidFill>
                <a:effectLst/>
                <a:uLnTx/>
                <a:uFillTx/>
                <a:latin typeface="Times New Roman" panose="02020603050405020304" pitchFamily="18" charset="0"/>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18" name="TextBox 17"/>
          <p:cNvSpPr txBox="1"/>
          <p:nvPr/>
        </p:nvSpPr>
        <p:spPr>
          <a:xfrm>
            <a:off x="1671638" y="2365375"/>
            <a:ext cx="4257675" cy="3530600"/>
          </a:xfrm>
          <a:prstGeom prst="rect">
            <a:avLst/>
          </a:prstGeom>
          <a:noFill/>
        </p:spPr>
        <p:txBody>
          <a:bodyPr>
            <a:spAutoFit/>
          </a:bodyPr>
          <a:p>
            <a:pPr algn="just">
              <a:buNone/>
            </a:pPr>
            <a:r>
              <a:rPr lang="en-US" altLang="en-US" sz="2700" dirty="0">
                <a:latin typeface="Constantia" panose="02030602050306030303" pitchFamily="18" charset="0"/>
                <a:cs typeface="Times New Roman" panose="02020603050405020304" pitchFamily="18" charset="0"/>
              </a:rPr>
              <a:t>Nếu nói to trong thời gian d</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i có thể khiến dây thanh quản bị tổn thương: đau, rát</a:t>
            </a:r>
            <a:r>
              <a:rPr lang="en-US" altLang="en-US" sz="2700" dirty="0">
                <a:latin typeface="Constantia" panose="02030602050306030303" pitchFamily="18" charset="0"/>
                <a:ea typeface="Times New Roman" panose="02020603050405020304" pitchFamily="18" charset="0"/>
              </a:rPr>
              <a:t>…</a:t>
            </a:r>
            <a:r>
              <a:rPr lang="en-US" altLang="en-US" sz="2700" dirty="0">
                <a:latin typeface="Constantia" panose="02030602050306030303" pitchFamily="18" charset="0"/>
                <a:cs typeface="Times New Roman" panose="02020603050405020304" pitchFamily="18" charset="0"/>
              </a:rPr>
              <a:t> l</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 nguyên nhân gây ra một số bệnh như: kh</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n tiếng, viêm thanh quản v</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 một số bệnh nghiêm trọng khác.</a:t>
            </a:r>
            <a:endParaRPr sz="2700" dirty="0">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randombar(horizontal)">
                                      <p:cBhvr>
                                        <p:cTn id="7" dur="500"/>
                                        <p:tgtEl>
                                          <p:spTgt spid="26626"/>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4" name="Text Box 6"/>
          <p:cNvSpPr txBox="1">
            <a:spLocks noChangeArrowheads="1"/>
          </p:cNvSpPr>
          <p:nvPr/>
        </p:nvSpPr>
        <p:spPr bwMode="auto">
          <a:xfrm>
            <a:off x="4829175" y="2490788"/>
            <a:ext cx="1452563" cy="1382713"/>
          </a:xfrm>
          <a:prstGeom prst="rect">
            <a:avLst/>
          </a:prstGeom>
          <a:solidFill>
            <a:srgbClr val="CC00FF"/>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white"/>
                </a:solidFill>
                <a:effectLst/>
                <a:uLnTx/>
                <a:uFillTx/>
                <a:latin typeface=".VnTimeH" panose="020B7200000000000000" pitchFamily="34" charset="0"/>
                <a:ea typeface="+mn-ea"/>
                <a:cs typeface="Arial" panose="020B0604020202020204" pitchFamily="34" charset="0"/>
              </a:rPr>
              <a:t>VËt dao ®éng </a:t>
            </a:r>
            <a:endParaRPr kumimoji="0" lang="en-US" altLang="en-US" sz="2795" b="1" i="0" u="none" strike="noStrike" kern="1200" cap="none" spc="0" normalizeH="0" baseline="0" noProof="0">
              <a:ln>
                <a:noFill/>
              </a:ln>
              <a:solidFill>
                <a:prstClr val="white"/>
              </a:solidFill>
              <a:effectLst/>
              <a:uLnTx/>
              <a:uFillTx/>
              <a:latin typeface=".VnTimeH" panose="020B7200000000000000" pitchFamily="34" charset="0"/>
              <a:ea typeface="+mn-ea"/>
              <a:cs typeface="Arial" panose="020B0604020202020204" pitchFamily="34" charset="0"/>
            </a:endParaRPr>
          </a:p>
        </p:txBody>
      </p:sp>
      <p:sp>
        <p:nvSpPr>
          <p:cNvPr id="171029" name="AutoShape 21"/>
          <p:cNvSpPr/>
          <p:nvPr/>
        </p:nvSpPr>
        <p:spPr bwMode="auto">
          <a:xfrm rot="10800000">
            <a:off x="4103688" y="2370138"/>
            <a:ext cx="725488" cy="1584325"/>
          </a:xfrm>
          <a:prstGeom prst="leftBrace">
            <a:avLst>
              <a:gd name="adj1" fmla="val 18517"/>
              <a:gd name="adj2" fmla="val 49218"/>
            </a:avLst>
          </a:prstGeom>
          <a:noFill/>
          <a:ln w="28575">
            <a:solidFill>
              <a:srgbClr val="0000FF"/>
            </a:solidFill>
            <a:rou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en-US" sz="27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1028" name="AutoShape 20"/>
          <p:cNvSpPr/>
          <p:nvPr/>
        </p:nvSpPr>
        <p:spPr bwMode="auto">
          <a:xfrm>
            <a:off x="6292850" y="2451100"/>
            <a:ext cx="565150" cy="1584325"/>
          </a:xfrm>
          <a:prstGeom prst="leftBrace">
            <a:avLst>
              <a:gd name="adj1" fmla="val 23807"/>
              <a:gd name="adj2" fmla="val 49218"/>
            </a:avLst>
          </a:prstGeom>
          <a:noFill/>
          <a:ln w="28575">
            <a:solidFill>
              <a:srgbClr val="FF0000"/>
            </a:solidFill>
            <a:rou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en-US" sz="27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1032" name="Text Box 24"/>
          <p:cNvSpPr txBox="1">
            <a:spLocks noChangeArrowheads="1"/>
          </p:cNvSpPr>
          <p:nvPr/>
        </p:nvSpPr>
        <p:spPr bwMode="auto">
          <a:xfrm>
            <a:off x="6777038" y="2212975"/>
            <a:ext cx="1216025" cy="522288"/>
          </a:xfrm>
          <a:prstGeom prst="rect">
            <a:avLst/>
          </a:prstGeom>
          <a:solidFill>
            <a:schemeClr val="accent1"/>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M¹nh</a:t>
            </a:r>
            <a:endParaRPr kumimoji="0" lang="en-US" altLang="en-US" sz="2795" b="1"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endParaRPr>
          </a:p>
        </p:txBody>
      </p:sp>
      <p:grpSp>
        <p:nvGrpSpPr>
          <p:cNvPr id="2" name="Nhóm 29"/>
          <p:cNvGrpSpPr/>
          <p:nvPr/>
        </p:nvGrpSpPr>
        <p:grpSpPr>
          <a:xfrm>
            <a:off x="7221538" y="42863"/>
            <a:ext cx="1824037" cy="2170112"/>
            <a:chOff x="6025620" y="95"/>
            <a:chExt cx="1746394" cy="2290155"/>
          </a:xfrm>
        </p:grpSpPr>
        <p:sp>
          <p:nvSpPr>
            <p:cNvPr id="25628" name="Text Box 28"/>
            <p:cNvSpPr txBox="1">
              <a:spLocks noChangeArrowheads="1"/>
            </p:cNvSpPr>
            <p:nvPr/>
          </p:nvSpPr>
          <p:spPr bwMode="auto">
            <a:xfrm>
              <a:off x="6629030" y="95"/>
              <a:ext cx="1142984" cy="1911534"/>
            </a:xfrm>
            <a:prstGeom prst="rect">
              <a:avLst/>
            </a:prstGeom>
            <a:solidFill>
              <a:srgbClr val="FF0000"/>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1" u="none" strike="noStrike" kern="1200" cap="none" spc="0" normalizeH="0" baseline="0" noProof="0">
                  <a:ln>
                    <a:noFill/>
                  </a:ln>
                  <a:solidFill>
                    <a:schemeClr val="tx1"/>
                  </a:solidFill>
                  <a:effectLst/>
                  <a:uLnTx/>
                  <a:uFillTx/>
                  <a:latin typeface=".VnTime" panose="020B7200000000000000" pitchFamily="34" charset="0"/>
                  <a:ea typeface="+mn-ea"/>
                  <a:cs typeface="Arial" panose="020B0604020202020204" pitchFamily="34" charset="0"/>
                </a:rPr>
                <a:t>Biªn ®é dao ®éng </a:t>
              </a:r>
              <a:r>
                <a:rPr kumimoji="0" lang="en-US" altLang="en-US" sz="2795" b="1" i="1" u="none" strike="noStrike" kern="1200" cap="none" spc="0" normalizeH="0" baseline="0" noProof="0">
                  <a:ln>
                    <a:noFill/>
                  </a:ln>
                  <a:solidFill>
                    <a:srgbClr val="00FF00"/>
                  </a:solidFill>
                  <a:effectLst/>
                  <a:uLnTx/>
                  <a:uFillTx/>
                  <a:latin typeface=".VnTime" panose="020B7200000000000000" pitchFamily="34" charset="0"/>
                  <a:ea typeface="+mn-ea"/>
                  <a:cs typeface="Arial" panose="020B0604020202020204" pitchFamily="34" charset="0"/>
                </a:rPr>
                <a:t>lín</a:t>
              </a:r>
              <a:endParaRPr kumimoji="0" lang="en-US" altLang="en-US" sz="2795" b="1" i="1" u="none" strike="noStrike" kern="1200" cap="none" spc="0" normalizeH="0" baseline="0" noProof="0">
                <a:ln>
                  <a:noFill/>
                </a:ln>
                <a:solidFill>
                  <a:srgbClr val="00FF00"/>
                </a:solidFill>
                <a:effectLst/>
                <a:uLnTx/>
                <a:uFillTx/>
                <a:latin typeface=".VnTime" panose="020B7200000000000000" pitchFamily="34" charset="0"/>
                <a:ea typeface="+mn-ea"/>
                <a:cs typeface="Arial" panose="020B0604020202020204" pitchFamily="34" charset="0"/>
              </a:endParaRPr>
            </a:p>
          </p:txBody>
        </p:sp>
        <p:cxnSp>
          <p:nvCxnSpPr>
            <p:cNvPr id="24605" name="AutoShape 36"/>
            <p:cNvCxnSpPr>
              <a:endCxn id="25628" idx="1"/>
            </p:cNvCxnSpPr>
            <p:nvPr/>
          </p:nvCxnSpPr>
          <p:spPr>
            <a:xfrm rot="5400000" flipH="1" flipV="1">
              <a:off x="5660253" y="1321529"/>
              <a:ext cx="1334088" cy="603354"/>
            </a:xfrm>
            <a:prstGeom prst="bentConnector2">
              <a:avLst/>
            </a:prstGeom>
            <a:ln w="28575" cap="flat" cmpd="sng">
              <a:solidFill>
                <a:schemeClr val="tx1"/>
              </a:solidFill>
              <a:prstDash val="solid"/>
              <a:miter/>
              <a:headEnd type="none" w="med" len="med"/>
              <a:tailEnd type="triangle" w="med" len="med"/>
            </a:ln>
          </p:spPr>
        </p:cxnSp>
      </p:grpSp>
      <p:grpSp>
        <p:nvGrpSpPr>
          <p:cNvPr id="3" name="Nhóm 31"/>
          <p:cNvGrpSpPr/>
          <p:nvPr/>
        </p:nvGrpSpPr>
        <p:grpSpPr>
          <a:xfrm>
            <a:off x="6846888" y="3717925"/>
            <a:ext cx="3794125" cy="2965450"/>
            <a:chOff x="5340743" y="3717270"/>
            <a:chExt cx="3803257" cy="2974721"/>
          </a:xfrm>
        </p:grpSpPr>
        <p:sp>
          <p:nvSpPr>
            <p:cNvPr id="25623" name="Text Box 25"/>
            <p:cNvSpPr txBox="1">
              <a:spLocks noChangeArrowheads="1"/>
            </p:cNvSpPr>
            <p:nvPr/>
          </p:nvSpPr>
          <p:spPr bwMode="auto">
            <a:xfrm>
              <a:off x="5340743" y="3717270"/>
              <a:ext cx="891140" cy="523921"/>
            </a:xfrm>
            <a:prstGeom prst="rect">
              <a:avLst/>
            </a:prstGeom>
            <a:solidFill>
              <a:schemeClr val="accent1"/>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YÕu</a:t>
              </a:r>
              <a:endParaRPr kumimoji="0" lang="en-US" altLang="en-US" sz="2795" b="1"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endParaRPr>
            </a:p>
          </p:txBody>
        </p:sp>
        <p:sp>
          <p:nvSpPr>
            <p:cNvPr id="25624" name="Text Box 29"/>
            <p:cNvSpPr txBox="1">
              <a:spLocks noChangeArrowheads="1"/>
            </p:cNvSpPr>
            <p:nvPr/>
          </p:nvSpPr>
          <p:spPr bwMode="auto">
            <a:xfrm>
              <a:off x="6392606" y="4432286"/>
              <a:ext cx="970706" cy="2246965"/>
            </a:xfrm>
            <a:prstGeom prst="rect">
              <a:avLst/>
            </a:prstGeom>
            <a:solidFill>
              <a:srgbClr val="FF0000"/>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1" u="none" strike="noStrike" kern="1200" cap="none" spc="0" normalizeH="0" baseline="0" noProof="0">
                  <a:ln>
                    <a:noFill/>
                  </a:ln>
                  <a:solidFill>
                    <a:schemeClr val="tx1"/>
                  </a:solidFill>
                  <a:effectLst/>
                  <a:uLnTx/>
                  <a:uFillTx/>
                  <a:latin typeface=".VnTime" panose="020B7200000000000000" pitchFamily="34" charset="0"/>
                  <a:ea typeface="+mn-ea"/>
                  <a:cs typeface="Arial" panose="020B0604020202020204" pitchFamily="34" charset="0"/>
                </a:rPr>
                <a:t>Biªn ®é dao ®éng nhá</a:t>
              </a:r>
              <a:endParaRPr kumimoji="0" lang="en-US" altLang="en-US" sz="2795" b="1" i="1" u="none" strike="noStrike" kern="1200" cap="none" spc="0" normalizeH="0" baseline="0" noProof="0">
                <a:ln>
                  <a:noFill/>
                </a:ln>
                <a:solidFill>
                  <a:schemeClr val="tx1"/>
                </a:solidFill>
                <a:effectLst/>
                <a:uLnTx/>
                <a:uFillTx/>
                <a:latin typeface=".VnTime" panose="020B7200000000000000" pitchFamily="34" charset="0"/>
                <a:ea typeface="+mn-ea"/>
                <a:cs typeface="Arial" panose="020B0604020202020204" pitchFamily="34" charset="0"/>
              </a:endParaRPr>
            </a:p>
          </p:txBody>
        </p:sp>
        <p:sp>
          <p:nvSpPr>
            <p:cNvPr id="25625" name="Text Box 33"/>
            <p:cNvSpPr txBox="1">
              <a:spLocks noChangeArrowheads="1"/>
            </p:cNvSpPr>
            <p:nvPr/>
          </p:nvSpPr>
          <p:spPr bwMode="auto">
            <a:xfrm>
              <a:off x="7929822" y="5306548"/>
              <a:ext cx="1214178" cy="1385443"/>
            </a:xfrm>
            <a:prstGeom prst="rect">
              <a:avLst/>
            </a:prstGeom>
            <a:solidFill>
              <a:srgbClr val="0000FF"/>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srgbClr val="FFFF00"/>
                  </a:solidFill>
                  <a:effectLst/>
                  <a:uLnTx/>
                  <a:uFillTx/>
                  <a:latin typeface=".VnTime" panose="020B7200000000000000" pitchFamily="34" charset="0"/>
                  <a:ea typeface="+mn-ea"/>
                  <a:cs typeface="Arial" panose="020B0604020202020204" pitchFamily="34" charset="0"/>
                </a:rPr>
                <a:t>¢m ph¸t ra </a:t>
              </a:r>
              <a:r>
                <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rPr>
                <a:t>nhá</a:t>
              </a:r>
              <a:endPar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endParaRPr>
            </a:p>
          </p:txBody>
        </p:sp>
        <p:cxnSp>
          <p:nvCxnSpPr>
            <p:cNvPr id="24602" name="AutoShape 35"/>
            <p:cNvCxnSpPr>
              <a:stCxn id="25623" idx="2"/>
              <a:endCxn id="25624" idx="1"/>
            </p:cNvCxnSpPr>
            <p:nvPr/>
          </p:nvCxnSpPr>
          <p:spPr>
            <a:xfrm rot="-5400000" flipH="1">
              <a:off x="5432158" y="4594435"/>
              <a:ext cx="1314822" cy="607156"/>
            </a:xfrm>
            <a:prstGeom prst="bentConnector2">
              <a:avLst/>
            </a:prstGeom>
            <a:ln w="28575" cap="flat" cmpd="sng">
              <a:solidFill>
                <a:schemeClr val="tx1"/>
              </a:solidFill>
              <a:prstDash val="solid"/>
              <a:miter/>
              <a:headEnd type="none" w="med" len="med"/>
              <a:tailEnd type="triangle" w="med" len="med"/>
            </a:ln>
          </p:spPr>
        </p:cxnSp>
        <p:cxnSp>
          <p:nvCxnSpPr>
            <p:cNvPr id="24603" name="AutoShape 38"/>
            <p:cNvCxnSpPr>
              <a:stCxn id="25624" idx="3"/>
              <a:endCxn id="25625" idx="1"/>
            </p:cNvCxnSpPr>
            <p:nvPr/>
          </p:nvCxnSpPr>
          <p:spPr>
            <a:xfrm>
              <a:off x="7363009" y="5555424"/>
              <a:ext cx="566679" cy="443921"/>
            </a:xfrm>
            <a:prstGeom prst="bentConnector3">
              <a:avLst>
                <a:gd name="adj1" fmla="val 50000"/>
              </a:avLst>
            </a:prstGeom>
            <a:ln w="28575" cap="flat" cmpd="sng">
              <a:solidFill>
                <a:schemeClr val="tx1"/>
              </a:solidFill>
              <a:prstDash val="solid"/>
              <a:miter/>
              <a:headEnd type="none" w="med" len="med"/>
              <a:tailEnd type="triangle" w="med" len="med"/>
            </a:ln>
          </p:spPr>
        </p:cxnSp>
      </p:grpSp>
      <p:grpSp>
        <p:nvGrpSpPr>
          <p:cNvPr id="4" name="Nhóm 30"/>
          <p:cNvGrpSpPr/>
          <p:nvPr/>
        </p:nvGrpSpPr>
        <p:grpSpPr>
          <a:xfrm>
            <a:off x="9045575" y="615950"/>
            <a:ext cx="1595438" cy="1381125"/>
            <a:chOff x="7462439" y="460435"/>
            <a:chExt cx="1600640" cy="1385025"/>
          </a:xfrm>
        </p:grpSpPr>
        <p:sp>
          <p:nvSpPr>
            <p:cNvPr id="25621" name="Text Box 32"/>
            <p:cNvSpPr txBox="1">
              <a:spLocks noChangeArrowheads="1"/>
            </p:cNvSpPr>
            <p:nvPr/>
          </p:nvSpPr>
          <p:spPr bwMode="auto">
            <a:xfrm>
              <a:off x="7849460" y="460435"/>
              <a:ext cx="1213619" cy="1385025"/>
            </a:xfrm>
            <a:prstGeom prst="rect">
              <a:avLst/>
            </a:prstGeom>
            <a:solidFill>
              <a:srgbClr val="0000FF"/>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srgbClr val="FFFF00"/>
                  </a:solidFill>
                  <a:effectLst/>
                  <a:uLnTx/>
                  <a:uFillTx/>
                  <a:latin typeface=".VnTime" panose="020B7200000000000000" pitchFamily="34" charset="0"/>
                  <a:ea typeface="+mn-ea"/>
                  <a:cs typeface="Arial" panose="020B0604020202020204" pitchFamily="34" charset="0"/>
                </a:rPr>
                <a:t>¢m ph¸t ra </a:t>
              </a:r>
              <a:r>
                <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rPr>
                <a:t>to</a:t>
              </a:r>
              <a:endPar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endParaRPr>
            </a:p>
          </p:txBody>
        </p:sp>
        <p:cxnSp>
          <p:nvCxnSpPr>
            <p:cNvPr id="24598" name="AutoShape 40"/>
            <p:cNvCxnSpPr>
              <a:stCxn id="25628" idx="3"/>
              <a:endCxn id="25621" idx="1"/>
            </p:cNvCxnSpPr>
            <p:nvPr/>
          </p:nvCxnSpPr>
          <p:spPr>
            <a:xfrm>
              <a:off x="7462439" y="793876"/>
              <a:ext cx="387457" cy="359072"/>
            </a:xfrm>
            <a:prstGeom prst="bentConnector3">
              <a:avLst>
                <a:gd name="adj1" fmla="val 50000"/>
              </a:avLst>
            </a:prstGeom>
            <a:ln w="28575" cap="flat" cmpd="sng">
              <a:solidFill>
                <a:schemeClr val="tx1"/>
              </a:solidFill>
              <a:prstDash val="solid"/>
              <a:miter/>
              <a:headEnd type="none" w="med" len="med"/>
              <a:tailEnd type="triangle" w="med" len="med"/>
            </a:ln>
          </p:spPr>
        </p:cxnSp>
      </p:grpSp>
      <p:grpSp>
        <p:nvGrpSpPr>
          <p:cNvPr id="5" name="Nhóm 27"/>
          <p:cNvGrpSpPr/>
          <p:nvPr/>
        </p:nvGrpSpPr>
        <p:grpSpPr>
          <a:xfrm>
            <a:off x="1520825" y="3717925"/>
            <a:ext cx="2886075" cy="2681288"/>
            <a:chOff x="0" y="3717270"/>
            <a:chExt cx="2894589" cy="2689667"/>
          </a:xfrm>
        </p:grpSpPr>
        <p:sp>
          <p:nvSpPr>
            <p:cNvPr id="25616" name="Text Box 23"/>
            <p:cNvSpPr txBox="1">
              <a:spLocks noChangeArrowheads="1"/>
            </p:cNvSpPr>
            <p:nvPr/>
          </p:nvSpPr>
          <p:spPr bwMode="auto">
            <a:xfrm>
              <a:off x="1600145" y="3717270"/>
              <a:ext cx="1294444" cy="523920"/>
            </a:xfrm>
            <a:prstGeom prst="rect">
              <a:avLst/>
            </a:prstGeom>
            <a:solidFill>
              <a:srgbClr val="FFFF00"/>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rPr>
                <a:t>ChËm</a:t>
              </a:r>
              <a:endPar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endParaRPr>
            </a:p>
          </p:txBody>
        </p:sp>
        <p:sp>
          <p:nvSpPr>
            <p:cNvPr id="25617" name="Text Box 27"/>
            <p:cNvSpPr txBox="1">
              <a:spLocks noChangeArrowheads="1"/>
            </p:cNvSpPr>
            <p:nvPr/>
          </p:nvSpPr>
          <p:spPr bwMode="auto">
            <a:xfrm>
              <a:off x="1375646" y="4669562"/>
              <a:ext cx="1291261" cy="953885"/>
            </a:xfrm>
            <a:prstGeom prst="rect">
              <a:avLst/>
            </a:prstGeom>
            <a:solidFill>
              <a:srgbClr val="FF9933"/>
            </a:solidFill>
            <a:ln w="9525">
              <a:solidFill>
                <a:srgbClr val="FF9933"/>
              </a:solidFill>
              <a:miter lim="800000"/>
            </a:ln>
            <a:effectLst>
              <a:outerShdw dist="107763" dir="2700000" algn="ctr" rotWithShape="0">
                <a:schemeClr val="bg2">
                  <a:alpha val="50000"/>
                </a:schemeClr>
              </a:outerShdw>
            </a:effec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Tx/>
                <a:buNone/>
                <a:defRPr/>
              </a:pPr>
              <a:r>
                <a:rPr kumimoji="0" lang="en-US" altLang="en-US" sz="2795" b="1" i="1" u="sng"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TÇn sè</a:t>
              </a:r>
              <a:r>
                <a:rPr kumimoji="0" lang="en-US" altLang="en-US" sz="2795" b="1" i="1"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 </a:t>
              </a:r>
              <a:r>
                <a:rPr kumimoji="0" lang="en-US" altLang="en-US" sz="2795" b="1" i="1" u="none" strike="noStrike" kern="1200" cap="none" spc="0" normalizeH="0" baseline="0" noProof="0">
                  <a:ln>
                    <a:noFill/>
                  </a:ln>
                  <a:solidFill>
                    <a:srgbClr val="0000FF"/>
                  </a:solidFill>
                  <a:effectLst/>
                  <a:uLnTx/>
                  <a:uFillTx/>
                  <a:latin typeface=".VnTime" panose="020B7200000000000000" pitchFamily="34" charset="0"/>
                  <a:ea typeface="+mn-ea"/>
                  <a:cs typeface="Arial" panose="020B0604020202020204" pitchFamily="34" charset="0"/>
                </a:rPr>
                <a:t>nhá</a:t>
              </a:r>
              <a:endParaRPr kumimoji="0" lang="en-US" altLang="en-US" sz="2795" b="1" i="1" u="none" strike="noStrike" kern="1200" cap="none" spc="0" normalizeH="0" baseline="0" noProof="0">
                <a:ln>
                  <a:noFill/>
                </a:ln>
                <a:solidFill>
                  <a:srgbClr val="0000FF"/>
                </a:solidFill>
                <a:effectLst/>
                <a:uLnTx/>
                <a:uFillTx/>
                <a:latin typeface=".VnTime" panose="020B7200000000000000" pitchFamily="34" charset="0"/>
                <a:ea typeface="+mn-ea"/>
                <a:cs typeface="Arial" panose="020B0604020202020204" pitchFamily="34" charset="0"/>
              </a:endParaRPr>
            </a:p>
          </p:txBody>
        </p:sp>
        <p:sp>
          <p:nvSpPr>
            <p:cNvPr id="25618" name="Text Box 31"/>
            <p:cNvSpPr txBox="1">
              <a:spLocks noChangeArrowheads="1"/>
            </p:cNvSpPr>
            <p:nvPr/>
          </p:nvSpPr>
          <p:spPr bwMode="auto">
            <a:xfrm>
              <a:off x="0" y="4589939"/>
              <a:ext cx="990338" cy="1816998"/>
            </a:xfrm>
            <a:prstGeom prst="rect">
              <a:avLst/>
            </a:prstGeom>
            <a:solidFill>
              <a:srgbClr val="66FFFF"/>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¢m ph¸t ra </a:t>
              </a:r>
              <a:r>
                <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rPr>
                <a:t>thÊp</a:t>
              </a:r>
              <a:endPar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endParaRPr>
            </a:p>
          </p:txBody>
        </p:sp>
        <p:cxnSp>
          <p:nvCxnSpPr>
            <p:cNvPr id="24595" name="AutoShape 39"/>
            <p:cNvCxnSpPr>
              <a:stCxn id="25617" idx="1"/>
              <a:endCxn id="25618" idx="3"/>
            </p:cNvCxnSpPr>
            <p:nvPr/>
          </p:nvCxnSpPr>
          <p:spPr>
            <a:xfrm rot="-10800000" flipV="1">
              <a:off x="991274" y="5147544"/>
              <a:ext cx="384372" cy="351452"/>
            </a:xfrm>
            <a:prstGeom prst="bentConnector3">
              <a:avLst>
                <a:gd name="adj1" fmla="val 50000"/>
              </a:avLst>
            </a:prstGeom>
            <a:ln w="28575" cap="flat" cmpd="sng">
              <a:solidFill>
                <a:schemeClr val="tx1"/>
              </a:solidFill>
              <a:prstDash val="solid"/>
              <a:miter/>
              <a:headEnd type="none" w="med" len="med"/>
              <a:tailEnd type="triangle" w="med" len="med"/>
            </a:ln>
          </p:spPr>
        </p:cxnSp>
        <p:cxnSp>
          <p:nvCxnSpPr>
            <p:cNvPr id="24596" name="AutoShape 41"/>
            <p:cNvCxnSpPr>
              <a:stCxn id="25616" idx="2"/>
              <a:endCxn id="25617" idx="3"/>
            </p:cNvCxnSpPr>
            <p:nvPr/>
          </p:nvCxnSpPr>
          <p:spPr>
            <a:xfrm rot="-5400000" flipH="1">
              <a:off x="2003586" y="4484130"/>
              <a:ext cx="907054" cy="419774"/>
            </a:xfrm>
            <a:prstGeom prst="bentConnector4">
              <a:avLst>
                <a:gd name="adj1" fmla="val 23704"/>
                <a:gd name="adj2" fmla="val 208676"/>
              </a:avLst>
            </a:prstGeom>
            <a:ln w="28575" cap="flat" cmpd="sng">
              <a:solidFill>
                <a:schemeClr val="tx1"/>
              </a:solidFill>
              <a:prstDash val="solid"/>
              <a:miter/>
              <a:headEnd type="none" w="med" len="med"/>
              <a:tailEnd type="triangle" w="med" len="med"/>
            </a:ln>
          </p:spPr>
        </p:cxnSp>
      </p:grpSp>
      <p:grpSp>
        <p:nvGrpSpPr>
          <p:cNvPr id="6" name="Nhóm 25"/>
          <p:cNvGrpSpPr/>
          <p:nvPr/>
        </p:nvGrpSpPr>
        <p:grpSpPr>
          <a:xfrm>
            <a:off x="1520825" y="160338"/>
            <a:ext cx="2813050" cy="2439987"/>
            <a:chOff x="0" y="381000"/>
            <a:chExt cx="2820411" cy="2223804"/>
          </a:xfrm>
        </p:grpSpPr>
        <p:sp>
          <p:nvSpPr>
            <p:cNvPr id="25611" name="Text Box 22"/>
            <p:cNvSpPr txBox="1">
              <a:spLocks noChangeArrowheads="1"/>
            </p:cNvSpPr>
            <p:nvPr/>
          </p:nvSpPr>
          <p:spPr bwMode="auto">
            <a:xfrm>
              <a:off x="1373598" y="2128792"/>
              <a:ext cx="1446813" cy="476012"/>
            </a:xfrm>
            <a:prstGeom prst="rect">
              <a:avLst/>
            </a:prstGeom>
            <a:solidFill>
              <a:srgbClr val="FFFF00"/>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Nhanh</a:t>
              </a:r>
              <a:endParaRPr kumimoji="0" lang="en-US" altLang="en-US" sz="2795"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5612" name="Text Box 26"/>
            <p:cNvSpPr txBox="1">
              <a:spLocks noChangeArrowheads="1"/>
            </p:cNvSpPr>
            <p:nvPr/>
          </p:nvSpPr>
          <p:spPr bwMode="auto">
            <a:xfrm>
              <a:off x="1219207" y="1016166"/>
              <a:ext cx="1219207" cy="866662"/>
            </a:xfrm>
            <a:prstGeom prst="rect">
              <a:avLst/>
            </a:prstGeom>
            <a:solidFill>
              <a:srgbClr val="FF9933"/>
            </a:solidFill>
            <a:ln w="9525">
              <a:solidFill>
                <a:srgbClr val="FF9933"/>
              </a:solidFill>
              <a:miter lim="800000"/>
            </a:ln>
            <a:effectLst>
              <a:outerShdw dist="107763" dir="2700000" algn="ctr" rotWithShape="0">
                <a:schemeClr val="bg2">
                  <a:alpha val="50000"/>
                </a:schemeClr>
              </a:outerShdw>
            </a:effec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Tx/>
                <a:buNone/>
                <a:defRPr/>
              </a:pPr>
              <a:r>
                <a:rPr kumimoji="0" lang="en-US" altLang="en-US" sz="2795" b="1" i="1" u="sng"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TÇn sè</a:t>
              </a:r>
              <a:r>
                <a:rPr kumimoji="0" lang="en-US" altLang="en-US" sz="2795" b="1" i="1"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 </a:t>
              </a:r>
              <a:r>
                <a:rPr kumimoji="0" lang="en-US" altLang="en-US" sz="2795" b="1" i="1" u="none" strike="noStrike" kern="1200" cap="none" spc="0" normalizeH="0" baseline="0" noProof="0">
                  <a:ln>
                    <a:noFill/>
                  </a:ln>
                  <a:solidFill>
                    <a:srgbClr val="0000FF"/>
                  </a:solidFill>
                  <a:effectLst/>
                  <a:uLnTx/>
                  <a:uFillTx/>
                  <a:latin typeface=".VnTime" panose="020B7200000000000000" pitchFamily="34" charset="0"/>
                  <a:ea typeface="+mn-ea"/>
                  <a:cs typeface="Arial" panose="020B0604020202020204" pitchFamily="34" charset="0"/>
                </a:rPr>
                <a:t>lín</a:t>
              </a:r>
              <a:endParaRPr kumimoji="0" lang="en-US" altLang="en-US" sz="2795" b="1" i="1" u="none" strike="noStrike" kern="1200" cap="none" spc="0" normalizeH="0" baseline="0" noProof="0">
                <a:ln>
                  <a:noFill/>
                </a:ln>
                <a:solidFill>
                  <a:srgbClr val="0000FF"/>
                </a:solidFill>
                <a:effectLst/>
                <a:uLnTx/>
                <a:uFillTx/>
                <a:latin typeface=".VnTime" panose="020B7200000000000000" pitchFamily="34" charset="0"/>
                <a:ea typeface="+mn-ea"/>
                <a:cs typeface="Arial" panose="020B0604020202020204" pitchFamily="34" charset="0"/>
              </a:endParaRPr>
            </a:p>
          </p:txBody>
        </p:sp>
        <p:sp>
          <p:nvSpPr>
            <p:cNvPr id="25613" name="Text Box 30"/>
            <p:cNvSpPr txBox="1">
              <a:spLocks noChangeArrowheads="1"/>
            </p:cNvSpPr>
            <p:nvPr/>
          </p:nvSpPr>
          <p:spPr bwMode="auto">
            <a:xfrm>
              <a:off x="0" y="381000"/>
              <a:ext cx="913609" cy="1650852"/>
            </a:xfrm>
            <a:prstGeom prst="rect">
              <a:avLst/>
            </a:prstGeom>
            <a:solidFill>
              <a:srgbClr val="66FFFF"/>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¢m ph¸t ra </a:t>
              </a:r>
              <a:r>
                <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rPr>
                <a:t>cao</a:t>
              </a:r>
              <a:endPar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endParaRPr>
            </a:p>
          </p:txBody>
        </p:sp>
        <p:cxnSp>
          <p:nvCxnSpPr>
            <p:cNvPr id="24590" name="AutoShape 42"/>
            <p:cNvCxnSpPr>
              <a:stCxn id="25611" idx="0"/>
              <a:endCxn id="25612" idx="3"/>
            </p:cNvCxnSpPr>
            <p:nvPr/>
          </p:nvCxnSpPr>
          <p:spPr>
            <a:xfrm rot="5400000" flipH="1" flipV="1">
              <a:off x="1927563" y="1618714"/>
              <a:ext cx="679434" cy="341242"/>
            </a:xfrm>
            <a:prstGeom prst="bentConnector4">
              <a:avLst>
                <a:gd name="adj1" fmla="val 18088"/>
                <a:gd name="adj2" fmla="val 166977"/>
              </a:avLst>
            </a:prstGeom>
            <a:ln w="28575" cap="flat" cmpd="sng">
              <a:solidFill>
                <a:schemeClr val="tx1"/>
              </a:solidFill>
              <a:prstDash val="solid"/>
              <a:miter/>
              <a:headEnd type="none" w="med" len="med"/>
              <a:tailEnd type="triangle" w="med" len="med"/>
            </a:ln>
          </p:spPr>
        </p:cxnSp>
        <p:cxnSp>
          <p:nvCxnSpPr>
            <p:cNvPr id="24591" name="AutoShape 43"/>
            <p:cNvCxnSpPr>
              <a:stCxn id="25612" idx="1"/>
              <a:endCxn id="25613" idx="3"/>
            </p:cNvCxnSpPr>
            <p:nvPr/>
          </p:nvCxnSpPr>
          <p:spPr>
            <a:xfrm rot="10800000">
              <a:off x="914213" y="1206350"/>
              <a:ext cx="304738" cy="243269"/>
            </a:xfrm>
            <a:prstGeom prst="bentConnector3">
              <a:avLst>
                <a:gd name="adj1" fmla="val 50000"/>
              </a:avLst>
            </a:prstGeom>
            <a:ln w="28575" cap="flat" cmpd="sng">
              <a:solidFill>
                <a:schemeClr val="tx1"/>
              </a:solidFill>
              <a:prstDash val="solid"/>
              <a:miter/>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1014"/>
                                        </p:tgtEl>
                                        <p:attrNameLst>
                                          <p:attrName>style.visibility</p:attrName>
                                        </p:attrNameLst>
                                      </p:cBhvr>
                                      <p:to>
                                        <p:strVal val="visible"/>
                                      </p:to>
                                    </p:set>
                                    <p:anim calcmode="lin" valueType="num">
                                      <p:cBhvr additive="base">
                                        <p:cTn id="7" dur="500" fill="hold"/>
                                        <p:tgtEl>
                                          <p:spTgt spid="171014"/>
                                        </p:tgtEl>
                                        <p:attrNameLst>
                                          <p:attrName>ppt_x</p:attrName>
                                        </p:attrNameLst>
                                      </p:cBhvr>
                                      <p:tavLst>
                                        <p:tav tm="0">
                                          <p:val>
                                            <p:strVal val="#ppt_x"/>
                                          </p:val>
                                        </p:tav>
                                        <p:tav tm="100000">
                                          <p:val>
                                            <p:strVal val="#ppt_x"/>
                                          </p:val>
                                        </p:tav>
                                      </p:tavLst>
                                    </p:anim>
                                    <p:anim calcmode="lin" valueType="num">
                                      <p:cBhvr additive="base">
                                        <p:cTn id="8" dur="500" fill="hold"/>
                                        <p:tgtEl>
                                          <p:spTgt spid="1710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71029"/>
                                        </p:tgtEl>
                                        <p:attrNameLst>
                                          <p:attrName>style.visibility</p:attrName>
                                        </p:attrNameLst>
                                      </p:cBhvr>
                                      <p:to>
                                        <p:strVal val="visible"/>
                                      </p:to>
                                    </p:set>
                                    <p:animEffect transition="in" filter="diamond(in)">
                                      <p:cBhvr>
                                        <p:cTn id="13" dur="2000"/>
                                        <p:tgtEl>
                                          <p:spTgt spid="17102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71028"/>
                                        </p:tgtEl>
                                        <p:attrNameLst>
                                          <p:attrName>style.visibility</p:attrName>
                                        </p:attrNameLst>
                                      </p:cBhvr>
                                      <p:to>
                                        <p:strVal val="visible"/>
                                      </p:to>
                                    </p:set>
                                    <p:animEffect transition="in" filter="diamond(in)">
                                      <p:cBhvr>
                                        <p:cTn id="28" dur="2000"/>
                                        <p:tgtEl>
                                          <p:spTgt spid="17102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1032"/>
                                        </p:tgtEl>
                                        <p:attrNameLst>
                                          <p:attrName>style.visibility</p:attrName>
                                        </p:attrNameLst>
                                      </p:cBhvr>
                                      <p:to>
                                        <p:strVal val="visible"/>
                                      </p:to>
                                    </p:set>
                                    <p:anim calcmode="lin" valueType="num">
                                      <p:cBhvr additive="base">
                                        <p:cTn id="33" dur="500" fill="hold"/>
                                        <p:tgtEl>
                                          <p:spTgt spid="171032"/>
                                        </p:tgtEl>
                                        <p:attrNameLst>
                                          <p:attrName>ppt_x</p:attrName>
                                        </p:attrNameLst>
                                      </p:cBhvr>
                                      <p:tavLst>
                                        <p:tav tm="0">
                                          <p:val>
                                            <p:strVal val="#ppt_x"/>
                                          </p:val>
                                        </p:tav>
                                        <p:tav tm="100000">
                                          <p:val>
                                            <p:strVal val="#ppt_x"/>
                                          </p:val>
                                        </p:tav>
                                      </p:tavLst>
                                    </p:anim>
                                    <p:anim calcmode="lin" valueType="num">
                                      <p:cBhvr additive="base">
                                        <p:cTn id="34" dur="500" fill="hold"/>
                                        <p:tgtEl>
                                          <p:spTgt spid="17103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0" fill="hold"/>
                                        <p:tgtEl>
                                          <p:spTgt spid="2"/>
                                        </p:tgtEl>
                                        <p:attrNameLst>
                                          <p:attrName>ppt_x</p:attrName>
                                        </p:attrNameLst>
                                      </p:cBhvr>
                                      <p:tavLst>
                                        <p:tav tm="0">
                                          <p:val>
                                            <p:strVal val="#ppt_x"/>
                                          </p:val>
                                        </p:tav>
                                        <p:tav tm="100000">
                                          <p:val>
                                            <p:strVal val="#ppt_x"/>
                                          </p:val>
                                        </p:tav>
                                      </p:tavLst>
                                    </p:anim>
                                    <p:anim calcmode="lin" valueType="num">
                                      <p:cBhvr additive="base">
                                        <p:cTn id="40"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animBg="1"/>
      <p:bldP spid="171029" grpId="0" animBg="1"/>
      <p:bldP spid="171028" grpId="0" animBg="1"/>
      <p:bldP spid="1710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1 )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25603"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27652" name="Rectangle 6"/>
          <p:cNvSpPr/>
          <p:nvPr/>
        </p:nvSpPr>
        <p:spPr>
          <a:xfrm>
            <a:off x="366713" y="1447800"/>
            <a:ext cx="11125200" cy="328613"/>
          </a:xfrm>
          <a:prstGeom prst="rect">
            <a:avLst/>
          </a:prstGeom>
          <a:noFill/>
          <a:ln w="9525">
            <a:noFill/>
          </a:ln>
        </p:spPr>
        <p:txBody>
          <a:bodyPr>
            <a:spAutoFit/>
          </a:bodyPr>
          <a:p>
            <a:pPr>
              <a:lnSpc>
                <a:spcPts val="1650"/>
              </a:lnSpc>
              <a:spcBef>
                <a:spcPts val="600"/>
              </a:spcBef>
              <a:spcAft>
                <a:spcPts val="900"/>
              </a:spcAft>
            </a:pPr>
            <a:r>
              <a:rPr lang="en-US" altLang="en-US" sz="1600" dirty="0">
                <a:solidFill>
                  <a:srgbClr val="000000"/>
                </a:solidFill>
                <a:latin typeface="Tahoma" panose="020B0604030504040204" pitchFamily="34" charset="0"/>
                <a:cs typeface="Times New Roman" panose="02020603050405020304" pitchFamily="18" charset="0"/>
              </a:rPr>
              <a:t>-  </a:t>
            </a:r>
            <a:r>
              <a:rPr lang="en-US" altLang="en-US" dirty="0">
                <a:solidFill>
                  <a:srgbClr val="000000"/>
                </a:solidFill>
                <a:latin typeface="Times New Roman" panose="02020603050405020304" pitchFamily="18" charset="0"/>
                <a:cs typeface="Times New Roman" panose="02020603050405020304" pitchFamily="18" charset="0"/>
              </a:rPr>
              <a:t>Biên độ dao động l</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 độ lệch lớn nhất của dao động so với vị trí cân bằng của nó.</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27653" name="Rectangle 7"/>
          <p:cNvSpPr/>
          <p:nvPr/>
        </p:nvSpPr>
        <p:spPr>
          <a:xfrm>
            <a:off x="509588" y="1828800"/>
            <a:ext cx="5853112" cy="461963"/>
          </a:xfrm>
          <a:prstGeom prst="rect">
            <a:avLst/>
          </a:prstGeom>
          <a:noFill/>
          <a:ln w="9525">
            <a:noFill/>
          </a:ln>
        </p:spPr>
        <p:txBody>
          <a:bodyPr wrap="none">
            <a:spAutoFit/>
          </a:bodyPr>
          <a:p>
            <a:pPr algn="just"/>
            <a:r>
              <a:rPr lang="en-US" altLang="en-US" dirty="0">
                <a:latin typeface="Times New Roman" panose="02020603050405020304" pitchFamily="18" charset="0"/>
                <a:cs typeface="Times New Roman" panose="02020603050405020304" pitchFamily="18" charset="0"/>
              </a:rPr>
              <a:t>- Âm nghe được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to thì biên độ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lớn  </a:t>
            </a:r>
            <a:endParaRPr lang="en-US" altLang="en-US" sz="20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fade">
                                      <p:cBhvr>
                                        <p:cTn id="12"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a:hlinkClick r:id="" action="ppaction://noaction"/>
          </p:cNvPr>
          <p:cNvSpPr/>
          <p:nvPr/>
        </p:nvSpPr>
        <p:spPr bwMode="auto">
          <a:xfrm>
            <a:off x="2964448" y="160506"/>
            <a:ext cx="6004907" cy="608092"/>
          </a:xfrm>
          <a:prstGeom prst="roundRect">
            <a:avLst>
              <a:gd name="adj" fmla="val 50000"/>
            </a:avLst>
          </a:prstGeom>
          <a:solidFill>
            <a:srgbClr val="FFFF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795" b="1"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THÔNG TIN </a:t>
            </a:r>
            <a:endParaRPr kumimoji="0" lang="en-US" sz="2795"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2535" name="Text Box 7"/>
          <p:cNvSpPr txBox="1">
            <a:spLocks noChangeArrowheads="1"/>
          </p:cNvSpPr>
          <p:nvPr/>
        </p:nvSpPr>
        <p:spPr bwMode="auto">
          <a:xfrm>
            <a:off x="1520825" y="823913"/>
            <a:ext cx="9120188" cy="3100388"/>
          </a:xfrm>
          <a:prstGeom prst="rect">
            <a:avLst/>
          </a:prstGeom>
          <a:noFill/>
          <a:ln w="9525">
            <a:noFill/>
            <a:miter lim="800000"/>
          </a:ln>
        </p:spPr>
        <p:txBody>
          <a:bodyPr lIns="91214" tIns="45607" rIns="91214" bIns="45607">
            <a:spAutoFit/>
          </a:bodyPr>
          <a:p>
            <a:pPr algn="ctr" eaLnBrk="1" hangingPunct="1">
              <a:buNone/>
            </a:pPr>
            <a:r>
              <a:rPr sz="2700" b="1" dirty="0">
                <a:solidFill>
                  <a:srgbClr val="0000FF"/>
                </a:solidFill>
                <a:latin typeface="Constantia" panose="02030602050306030303" pitchFamily="18" charset="0"/>
                <a:cs typeface="Arial" panose="020B0604020202020204" pitchFamily="34" charset="0"/>
              </a:rPr>
              <a:t>   Máy trợ thính</a:t>
            </a:r>
            <a:endParaRPr sz="2700" b="1" dirty="0">
              <a:solidFill>
                <a:srgbClr val="0000FF"/>
              </a:solidFill>
              <a:latin typeface="Constantia" panose="02030602050306030303" pitchFamily="18" charset="0"/>
              <a:cs typeface="Arial" panose="020B0604020202020204" pitchFamily="34" charset="0"/>
            </a:endParaRPr>
          </a:p>
          <a:p>
            <a:pPr algn="just" eaLnBrk="1" hangingPunct="1">
              <a:buNone/>
            </a:pPr>
            <a:r>
              <a:rPr sz="2700" b="1" dirty="0">
                <a:latin typeface="Constantia" panose="02030602050306030303" pitchFamily="18" charset="0"/>
                <a:cs typeface="Arial" panose="020B0604020202020204" pitchFamily="34" charset="0"/>
              </a:rPr>
              <a:t>	 </a:t>
            </a:r>
            <a:r>
              <a:rPr sz="2700" dirty="0">
                <a:latin typeface="Constantia" panose="02030602050306030303" pitchFamily="18" charset="0"/>
                <a:cs typeface="Arial" panose="020B0604020202020204" pitchFamily="34" charset="0"/>
              </a:rPr>
              <a:t>     Máy trợ thính l</a:t>
            </a:r>
            <a:r>
              <a:rPr sz="2700" dirty="0">
                <a:latin typeface="Constantia" panose="02030602050306030303" pitchFamily="18" charset="0"/>
                <a:ea typeface="Arial" panose="020B0604020202020204" pitchFamily="34" charset="0"/>
              </a:rPr>
              <a:t>à</a:t>
            </a:r>
            <a:r>
              <a:rPr sz="2700" dirty="0">
                <a:latin typeface="Constantia" panose="02030602050306030303" pitchFamily="18" charset="0"/>
                <a:cs typeface="Arial" panose="020B0604020202020204" pitchFamily="34" charset="0"/>
              </a:rPr>
              <a:t> dụng cụ l</a:t>
            </a:r>
            <a:r>
              <a:rPr sz="2700" dirty="0">
                <a:latin typeface="Constantia" panose="02030602050306030303" pitchFamily="18" charset="0"/>
                <a:ea typeface="Arial" panose="020B0604020202020204" pitchFamily="34" charset="0"/>
              </a:rPr>
              <a:t>à</a:t>
            </a:r>
            <a:r>
              <a:rPr sz="2700" dirty="0">
                <a:latin typeface="Constantia" panose="02030602050306030303" pitchFamily="18" charset="0"/>
                <a:cs typeface="Arial" panose="020B0604020202020204" pitchFamily="34" charset="0"/>
              </a:rPr>
              <a:t>m tăng cường độ âm do đó cũng l</a:t>
            </a:r>
            <a:r>
              <a:rPr sz="2700" dirty="0">
                <a:latin typeface="Constantia" panose="02030602050306030303" pitchFamily="18" charset="0"/>
                <a:ea typeface="Arial" panose="020B0604020202020204" pitchFamily="34" charset="0"/>
              </a:rPr>
              <a:t>à</a:t>
            </a:r>
            <a:r>
              <a:rPr sz="2700" dirty="0">
                <a:latin typeface="Constantia" panose="02030602050306030303" pitchFamily="18" charset="0"/>
                <a:cs typeface="Arial" panose="020B0604020202020204" pitchFamily="34" charset="0"/>
              </a:rPr>
              <a:t>m tăng độ to của âm, giúp cho người có tai nghe kém. Máy gồm một bộ phận thu nhận âm kết hợp với bộ phận tăng âm</a:t>
            </a:r>
            <a:r>
              <a:rPr sz="2700" i="1" dirty="0">
                <a:latin typeface="Constantia" panose="02030602050306030303" pitchFamily="18" charset="0"/>
                <a:cs typeface="Arial" panose="020B0604020202020204" pitchFamily="34" charset="0"/>
              </a:rPr>
              <a:t>. </a:t>
            </a:r>
            <a:r>
              <a:rPr sz="2700" dirty="0">
                <a:latin typeface="Constantia" panose="02030602050306030303" pitchFamily="18" charset="0"/>
                <a:cs typeface="Arial" panose="020B0604020202020204" pitchFamily="34" charset="0"/>
              </a:rPr>
              <a:t>Âm được tăng độ to lên nhiều lần rồi truyền theo ống dẫn v</a:t>
            </a:r>
            <a:r>
              <a:rPr sz="2700" dirty="0">
                <a:latin typeface="Constantia" panose="02030602050306030303" pitchFamily="18" charset="0"/>
                <a:ea typeface="Arial" panose="020B0604020202020204" pitchFamily="34" charset="0"/>
              </a:rPr>
              <a:t>à</a:t>
            </a:r>
            <a:r>
              <a:rPr sz="2700" dirty="0">
                <a:latin typeface="Constantia" panose="02030602050306030303" pitchFamily="18" charset="0"/>
                <a:cs typeface="Arial" panose="020B0604020202020204" pitchFamily="34" charset="0"/>
              </a:rPr>
              <a:t>o bộ phận nghe đặt bên trong tai.</a:t>
            </a:r>
            <a:endParaRPr sz="2700" dirty="0">
              <a:latin typeface="Constantia" panose="02030602050306030303" pitchFamily="18" charset="0"/>
              <a:ea typeface="Arial" panose="020B0604020202020204" pitchFamily="34" charset="0"/>
            </a:endParaRPr>
          </a:p>
        </p:txBody>
      </p:sp>
      <p:pic>
        <p:nvPicPr>
          <p:cNvPr id="5" name="Picture 4" descr="images (1).jpg"/>
          <p:cNvPicPr>
            <a:picLocks noChangeAspect="1"/>
          </p:cNvPicPr>
          <p:nvPr/>
        </p:nvPicPr>
        <p:blipFill>
          <a:blip r:embed="rId1"/>
          <a:stretch>
            <a:fillRect/>
          </a:stretch>
        </p:blipFill>
        <p:spPr>
          <a:xfrm>
            <a:off x="1747838" y="3884613"/>
            <a:ext cx="3957637" cy="2965450"/>
          </a:xfrm>
          <a:prstGeom prst="rect">
            <a:avLst/>
          </a:prstGeom>
          <a:noFill/>
          <a:ln w="9525">
            <a:noFill/>
          </a:ln>
        </p:spPr>
      </p:pic>
      <p:pic>
        <p:nvPicPr>
          <p:cNvPr id="6" name="Picture 5" descr="X-mini.jpg"/>
          <p:cNvPicPr>
            <a:picLocks noChangeAspect="1"/>
          </p:cNvPicPr>
          <p:nvPr/>
        </p:nvPicPr>
        <p:blipFill>
          <a:blip r:embed="rId2"/>
          <a:stretch>
            <a:fillRect/>
          </a:stretch>
        </p:blipFill>
        <p:spPr>
          <a:xfrm>
            <a:off x="6276975" y="3960813"/>
            <a:ext cx="4751388" cy="2889250"/>
          </a:xfrm>
          <a:prstGeom prst="rect">
            <a:avLst/>
          </a:prstGeom>
          <a:noFill/>
          <a:ln w="9525">
            <a:noFill/>
          </a:ln>
        </p:spPr>
      </p:pic>
      <p:sp>
        <p:nvSpPr>
          <p:cNvPr id="7" name="Chevron 6"/>
          <p:cNvSpPr/>
          <p:nvPr/>
        </p:nvSpPr>
        <p:spPr bwMode="auto">
          <a:xfrm>
            <a:off x="6612999" y="5101253"/>
            <a:ext cx="760115" cy="836126"/>
          </a:xfrm>
          <a:prstGeom prst="chevron">
            <a:avLst>
              <a:gd name="adj" fmla="val 65738"/>
            </a:avLst>
          </a:prstGeom>
          <a:solidFill>
            <a:srgbClr val="0000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 name="Chevron 7"/>
          <p:cNvSpPr/>
          <p:nvPr/>
        </p:nvSpPr>
        <p:spPr bwMode="auto">
          <a:xfrm>
            <a:off x="6080919" y="5101253"/>
            <a:ext cx="760115" cy="836126"/>
          </a:xfrm>
          <a:prstGeom prst="chevron">
            <a:avLst>
              <a:gd name="adj" fmla="val 65738"/>
            </a:avLst>
          </a:prstGeom>
          <a:solidFill>
            <a:srgbClr val="0000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535"/>
                                        </p:tgtEl>
                                        <p:attrNameLst>
                                          <p:attrName>style.visibility</p:attrName>
                                        </p:attrNameLst>
                                      </p:cBhvr>
                                      <p:to>
                                        <p:strVal val="visible"/>
                                      </p:to>
                                    </p:set>
                                    <p:animEffect transition="in" filter="randombar(horizontal)">
                                      <p:cBhvr>
                                        <p:cTn id="12" dur="500"/>
                                        <p:tgtEl>
                                          <p:spTgt spid="22535"/>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000"/>
                            </p:stCondLst>
                            <p:childTnLst>
                              <p:par>
                                <p:cTn id="18" presetID="29"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ppt_x</p:attrName>
                                        </p:attrNameLst>
                                      </p:cBhvr>
                                      <p:tavLst>
                                        <p:tav tm="0">
                                          <p:val>
                                            <p:strVal val="#ppt_x-.2"/>
                                          </p:val>
                                        </p:tav>
                                        <p:tav tm="100000">
                                          <p:val>
                                            <p:strVal val="#ppt_x"/>
                                          </p:val>
                                        </p:tav>
                                      </p:tavLst>
                                    </p:anim>
                                    <p:anim calcmode="lin" valueType="num">
                                      <p:cBhvr>
                                        <p:cTn id="2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8"/>
                                        </p:tgtEl>
                                      </p:cBhvr>
                                    </p:animEffect>
                                  </p:childTnLst>
                                </p:cTn>
                              </p:par>
                              <p:par>
                                <p:cTn id="23" presetID="2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ppt_x</p:attrName>
                                        </p:attrNameLst>
                                      </p:cBhvr>
                                      <p:tavLst>
                                        <p:tav tm="0">
                                          <p:val>
                                            <p:strVal val="#ppt_x-.2"/>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
                                        </p:tgtEl>
                                      </p:cBhvr>
                                    </p:animEffect>
                                  </p:childTnLst>
                                </p:cTn>
                              </p:par>
                            </p:childTnLst>
                          </p:cTn>
                        </p:par>
                        <p:par>
                          <p:cTn id="28" fill="hold">
                            <p:stCondLst>
                              <p:cond delay="2000"/>
                            </p:stCondLst>
                            <p:childTnLst>
                              <p:par>
                                <p:cTn id="29" presetID="16" presetClass="entr" presetSubtype="2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2" descr="Kết quả hình ảnh cho hình nền bài giảng powerpoint"/>
          <p:cNvPicPr>
            <a:picLocks noChangeAspect="1"/>
          </p:cNvPicPr>
          <p:nvPr/>
        </p:nvPicPr>
        <p:blipFill>
          <a:blip r:embed="rId1"/>
          <a:stretch>
            <a:fillRect/>
          </a:stretch>
        </p:blipFill>
        <p:spPr>
          <a:xfrm>
            <a:off x="0" y="0"/>
            <a:ext cx="12161838" cy="6867525"/>
          </a:xfrm>
          <a:prstGeom prst="rect">
            <a:avLst/>
          </a:prstGeom>
          <a:noFill/>
          <a:ln w="9525">
            <a:noFill/>
          </a:ln>
        </p:spPr>
      </p:pic>
      <p:sp>
        <p:nvSpPr>
          <p:cNvPr id="2" name="Title 1"/>
          <p:cNvSpPr>
            <a:spLocks noGrp="1"/>
          </p:cNvSpPr>
          <p:nvPr>
            <p:ph type="ctrTitle"/>
          </p:nvPr>
        </p:nvSpPr>
        <p:spPr>
          <a:xfrm>
            <a:off x="1281113" y="1866900"/>
            <a:ext cx="9525000" cy="2233613"/>
          </a:xfrm>
          <a:solidFill>
            <a:schemeClr val="accent4">
              <a:lumMod val="20000"/>
              <a:lumOff val="80000"/>
            </a:schemeClr>
          </a:solidFill>
        </p:spPr>
        <p:txBody>
          <a:bodyPr vert="horz" wrap="square" lIns="91440" tIns="45720" rIns="91440" bIns="45720" numCol="1" rtlCol="0" anchor="ctr" anchorCtr="0" compatLnSpc="1"/>
          <a:p>
            <a:pPr eaLnBrk="1" hangingPunct="1">
              <a:buClrTx/>
              <a:buSzTx/>
              <a:buFontTx/>
              <a:buNone/>
            </a:pPr>
            <a:r>
              <a:rPr lang="en-US" altLang="vi-VN" sz="4000" b="1" dirty="0">
                <a:solidFill>
                  <a:srgbClr val="C00000"/>
                </a:solidFill>
              </a:rPr>
              <a:t> </a:t>
            </a:r>
            <a:r>
              <a:rPr lang="en-US" altLang="vi-VN" sz="4000" b="1" dirty="0">
                <a:solidFill>
                  <a:srgbClr val="FF0000"/>
                </a:solidFill>
                <a:latin typeface="Times New Roman" panose="02020603050405020304" pitchFamily="18" charset="0"/>
                <a:cs typeface="Times New Roman" panose="02020603050405020304" pitchFamily="18" charset="0"/>
              </a:rPr>
              <a:t>CHỦ ĐỀ 4- ÂM THANH </a:t>
            </a:r>
            <a:br>
              <a:rPr lang="en-US" altLang="vi-VN" sz="4000" b="1" dirty="0">
                <a:latin typeface="Times New Roman" panose="02020603050405020304" pitchFamily="18" charset="0"/>
                <a:cs typeface="Times New Roman" panose="02020603050405020304" pitchFamily="18" charset="0"/>
              </a:rPr>
            </a:br>
            <a:r>
              <a:rPr lang="en-US" altLang="vi-VN" sz="4000" b="1" dirty="0">
                <a:latin typeface="Times New Roman" panose="02020603050405020304" pitchFamily="18" charset="0"/>
                <a:cs typeface="Times New Roman" panose="02020603050405020304" pitchFamily="18" charset="0"/>
              </a:rPr>
              <a:t> </a:t>
            </a:r>
            <a:r>
              <a:rPr lang="vi-VN" altLang="x-none" sz="4000" b="1" dirty="0">
                <a:latin typeface="Times New Roman" panose="02020603050405020304" pitchFamily="18" charset="0"/>
                <a:cs typeface="Times New Roman" panose="02020603050405020304" pitchFamily="18" charset="0"/>
              </a:rPr>
              <a:t>BÀI </a:t>
            </a:r>
            <a:r>
              <a:rPr sz="4000" b="1" dirty="0">
                <a:latin typeface="Times New Roman" panose="02020603050405020304" pitchFamily="18" charset="0"/>
                <a:cs typeface="Times New Roman" panose="02020603050405020304" pitchFamily="18" charset="0"/>
              </a:rPr>
              <a:t>13- ĐỘ TO VÀ ĐỘ CAO CỦA ÂM </a:t>
            </a:r>
            <a:endParaRPr lang="vi-VN" altLang="x-none" sz="40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6"/>
          <p:cNvSpPr txBox="1">
            <a:spLocks noChangeArrowheads="1"/>
          </p:cNvSpPr>
          <p:nvPr/>
        </p:nvSpPr>
        <p:spPr bwMode="auto">
          <a:xfrm>
            <a:off x="671513" y="1528763"/>
            <a:ext cx="106664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marL="342900" indent="-342900" algn="just" eaLnBrk="1" hangingPunct="1">
              <a:spcBef>
                <a:spcPct val="50000"/>
              </a:spcBef>
              <a:buChar char="-"/>
            </a:pPr>
            <a:r>
              <a:rPr lang="en-US" altLang="en-US" sz="2300"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Có một bức tranh đã bị che khuất bởi 4 mảnh ghép. Mỗi mảnh ghép tương ứng với một câu hỏi. Người chơi được lựa chọn bất kì mảnh ghép n</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o với câu hỏi tương ứng.</a:t>
            </a:r>
            <a:endParaRPr lang="en-US" altLang="en-US" b="1" dirty="0">
              <a:latin typeface="Times New Roman" panose="02020603050405020304" pitchFamily="18" charset="0"/>
              <a:cs typeface="Times New Roman" panose="02020603050405020304" pitchFamily="18" charset="0"/>
            </a:endParaRPr>
          </a:p>
          <a:p>
            <a:pPr marL="342900" indent="-342900" algn="just" eaLnBrk="1" hangingPunct="1">
              <a:spcBef>
                <a:spcPct val="50000"/>
              </a:spcBef>
              <a:buChar char="-"/>
            </a:pPr>
            <a:r>
              <a:rPr lang="en-US" altLang="en-US" b="1" dirty="0">
                <a:latin typeface="Times New Roman" panose="02020603050405020304" pitchFamily="18" charset="0"/>
                <a:cs typeface="Times New Roman" panose="02020603050405020304" pitchFamily="18" charset="0"/>
              </a:rPr>
              <a:t> Sau 15 giây, nếu trả lời đúng sẽ nhận được một phần qu</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 trả lời sai cơ hội sẽ gi</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nh cho bạn khác. </a:t>
            </a:r>
            <a:endParaRPr lang="en-US" altLang="en-US" b="1" dirty="0">
              <a:latin typeface="Times New Roman" panose="02020603050405020304" pitchFamily="18" charset="0"/>
              <a:cs typeface="Times New Roman" panose="02020603050405020304" pitchFamily="18" charset="0"/>
            </a:endParaRPr>
          </a:p>
          <a:p>
            <a:pPr marL="342900" indent="-342900" algn="just" eaLnBrk="1" hangingPunct="1">
              <a:spcBef>
                <a:spcPct val="50000"/>
              </a:spcBef>
              <a:buChar char="-"/>
            </a:pPr>
            <a:r>
              <a:rPr lang="en-US" altLang="en-US" b="1" dirty="0">
                <a:latin typeface="Times New Roman" panose="02020603050405020304" pitchFamily="18" charset="0"/>
                <a:cs typeface="Times New Roman" panose="02020603050405020304" pitchFamily="18" charset="0"/>
              </a:rPr>
              <a:t> Mỗi câu trả lời đúng sẽ mở ra một mảnh ghép để đến gần với bức tranh hơn. Bạn có thể trả lời về bức tranh bất kì thời điểm n</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o. Nếu đúng được phần qu</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 đặc biệt, sai sẽ không được tiếp tục tham gia trò chơi nữa.</a:t>
            </a:r>
            <a:endParaRPr lang="en-US" altLang="en-US" b="1" dirty="0">
              <a:latin typeface="Times New Roman" panose="02020603050405020304" pitchFamily="18" charset="0"/>
              <a:ea typeface="Times New Roman" panose="02020603050405020304" pitchFamily="18" charset="0"/>
            </a:endParaRPr>
          </a:p>
        </p:txBody>
      </p:sp>
      <p:sp>
        <p:nvSpPr>
          <p:cNvPr id="3" name="WordArt 33"/>
          <p:cNvSpPr>
            <a:spLocks noChangeArrowheads="1" noChangeShapeType="1" noTextEdit="1"/>
          </p:cNvSpPr>
          <p:nvPr/>
        </p:nvSpPr>
        <p:spPr bwMode="auto">
          <a:xfrm>
            <a:off x="3268496" y="540564"/>
            <a:ext cx="5832298" cy="836126"/>
          </a:xfrm>
          <a:prstGeom prst="rect">
            <a:avLst/>
          </a:prstGeom>
        </p:spPr>
        <p:txBody>
          <a:bodyPr wrap="none" numCol="1"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sz="2395" b="0" i="0" u="none" strike="noStrike" kern="10" cap="none" spc="0" normalizeH="0" baseline="0" noProof="0" dirty="0">
                <a:ln w="12700">
                  <a:solidFill>
                    <a:srgbClr val="EAEAEA"/>
                  </a:solidFill>
                  <a:round/>
                </a:ln>
                <a:solidFill>
                  <a:schemeClr val="tx1"/>
                </a:soli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rPr>
              <a:t>TRÒ CHƠI: "MỞ MIẾNG GHÉP XEM TRANH</a:t>
            </a:r>
            <a:r>
              <a:rPr kumimoji="0" lang="vi-VN" sz="2395" b="0" i="0" u="none" strike="noStrike" kern="10" cap="none" spc="0" normalizeH="0" baseline="0" noProof="0" dirty="0">
                <a:ln w="12700">
                  <a:solidFill>
                    <a:srgbClr val="EAEAEA"/>
                  </a:solidFill>
                  <a:round/>
                </a:ln>
                <a:solidFill>
                  <a:srgbClr val="FF0000"/>
                </a:soli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rPr>
              <a:t>"</a:t>
            </a:r>
            <a:endParaRPr kumimoji="0" lang="en-US" sz="2395" b="0" i="0" u="none" strike="noStrike" kern="10" cap="none" spc="0" normalizeH="0" baseline="0" noProof="0" dirty="0">
              <a:ln w="12700">
                <a:solidFill>
                  <a:srgbClr val="EAEAEA"/>
                </a:solidFill>
                <a:round/>
              </a:ln>
              <a:solidFill>
                <a:srgbClr val="FF0000"/>
              </a:soli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2" descr="Kết quả hình ảnh cho nhạc sĩ văn cao"/>
          <p:cNvPicPr>
            <a:picLocks noChangeAspect="1"/>
          </p:cNvPicPr>
          <p:nvPr/>
        </p:nvPicPr>
        <p:blipFill>
          <a:blip r:embed="rId1"/>
          <a:stretch>
            <a:fillRect/>
          </a:stretch>
        </p:blipFill>
        <p:spPr>
          <a:xfrm>
            <a:off x="3421063" y="692150"/>
            <a:ext cx="5548312" cy="5549900"/>
          </a:xfrm>
          <a:prstGeom prst="rect">
            <a:avLst/>
          </a:prstGeom>
          <a:noFill/>
          <a:ln w="9525">
            <a:noFill/>
          </a:ln>
        </p:spPr>
      </p:pic>
      <p:sp>
        <p:nvSpPr>
          <p:cNvPr id="3" name="Rectangle 2">
            <a:hlinkClick r:id="" action="ppaction://noaction"/>
          </p:cNvPr>
          <p:cNvSpPr/>
          <p:nvPr/>
        </p:nvSpPr>
        <p:spPr>
          <a:xfrm>
            <a:off x="3421063" y="692150"/>
            <a:ext cx="2735263" cy="28130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4" name="Rectangle 3">
            <a:hlinkClick r:id="rId2" action="ppaction://hlinksldjump"/>
          </p:cNvPr>
          <p:cNvSpPr/>
          <p:nvPr/>
        </p:nvSpPr>
        <p:spPr>
          <a:xfrm>
            <a:off x="6156325" y="692150"/>
            <a:ext cx="2813050" cy="28130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5" name="Rectangle 4">
            <a:hlinkClick r:id="rId3" action="ppaction://hlinksldjump"/>
          </p:cNvPr>
          <p:cNvSpPr/>
          <p:nvPr/>
        </p:nvSpPr>
        <p:spPr>
          <a:xfrm>
            <a:off x="3421063" y="3505200"/>
            <a:ext cx="2735263" cy="27368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a:hlinkClick r:id="rId4" action="ppaction://hlinksldjump"/>
          </p:cNvPr>
          <p:cNvSpPr/>
          <p:nvPr/>
        </p:nvSpPr>
        <p:spPr>
          <a:xfrm>
            <a:off x="6156325" y="3505200"/>
            <a:ext cx="2813050" cy="27368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15" name="Rectangle 14">
            <a:hlinkClick r:id="" action="ppaction://noaction"/>
          </p:cNvPr>
          <p:cNvSpPr/>
          <p:nvPr/>
        </p:nvSpPr>
        <p:spPr>
          <a:xfrm>
            <a:off x="1520825" y="7938"/>
            <a:ext cx="227013"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16" name="Rectangle 15">
            <a:hlinkClick r:id="" action="ppaction://noaction"/>
          </p:cNvPr>
          <p:cNvSpPr/>
          <p:nvPr/>
        </p:nvSpPr>
        <p:spPr>
          <a:xfrm>
            <a:off x="1747838" y="7938"/>
            <a:ext cx="228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17" name="Rectangle 16">
            <a:hlinkClick r:id="rId5" action="ppaction://hlinksldjump"/>
          </p:cNvPr>
          <p:cNvSpPr/>
          <p:nvPr/>
        </p:nvSpPr>
        <p:spPr>
          <a:xfrm>
            <a:off x="1520825" y="236538"/>
            <a:ext cx="227013" cy="228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18" name="Rectangle 17">
            <a:hlinkClick r:id="" action="ppaction://noaction"/>
          </p:cNvPr>
          <p:cNvSpPr/>
          <p:nvPr/>
        </p:nvSpPr>
        <p:spPr>
          <a:xfrm>
            <a:off x="1747838" y="236538"/>
            <a:ext cx="2286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24" name="Rectangle 23">
            <a:hlinkClick r:id="rId6" action="ppaction://hlinksldjump"/>
          </p:cNvPr>
          <p:cNvSpPr/>
          <p:nvPr/>
        </p:nvSpPr>
        <p:spPr>
          <a:xfrm>
            <a:off x="10414000" y="6621463"/>
            <a:ext cx="227013" cy="228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30" name="Rectangle 29">
            <a:hlinkClick r:id="rId3" action="ppaction://hlinksldjump"/>
          </p:cNvPr>
          <p:cNvSpPr/>
          <p:nvPr/>
        </p:nvSpPr>
        <p:spPr>
          <a:xfrm>
            <a:off x="1520825" y="6013450"/>
            <a:ext cx="227013"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31" name="Rectangle 30">
            <a:hlinkClick r:id="rId4" action="ppaction://hlinksldjump"/>
          </p:cNvPr>
          <p:cNvSpPr/>
          <p:nvPr/>
        </p:nvSpPr>
        <p:spPr>
          <a:xfrm>
            <a:off x="1792288" y="6013450"/>
            <a:ext cx="228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32" name="Rectangle 31">
            <a:hlinkClick r:id="rId7" action="ppaction://hlinksldjump"/>
          </p:cNvPr>
          <p:cNvSpPr/>
          <p:nvPr/>
        </p:nvSpPr>
        <p:spPr>
          <a:xfrm>
            <a:off x="1520825" y="6256338"/>
            <a:ext cx="227013" cy="22701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33" name="Rectangle 32">
            <a:hlinkClick r:id="" action="ppaction://noaction"/>
          </p:cNvPr>
          <p:cNvSpPr/>
          <p:nvPr/>
        </p:nvSpPr>
        <p:spPr>
          <a:xfrm>
            <a:off x="1778000" y="6276975"/>
            <a:ext cx="228600" cy="2270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grpId="0" nodeType="clickEffect">
                                  <p:stCondLst>
                                    <p:cond delay="0"/>
                                  </p:stCondLst>
                                  <p:childTnLst>
                                    <p:animEffect transition="out" filter="box(in)">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grpId="0" nodeType="clickEffect">
                                  <p:stCondLst>
                                    <p:cond delay="0"/>
                                  </p:stCondLst>
                                  <p:childTnLst>
                                    <p:animEffect transition="out" filter="box(in)">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2" descr="Kết quả hình ảnh cho tiến quân ca"/>
          <p:cNvPicPr>
            <a:picLocks noChangeAspect="1"/>
          </p:cNvPicPr>
          <p:nvPr/>
        </p:nvPicPr>
        <p:blipFill>
          <a:blip r:embed="rId1"/>
          <a:stretch>
            <a:fillRect/>
          </a:stretch>
        </p:blipFill>
        <p:spPr>
          <a:xfrm>
            <a:off x="595313" y="152400"/>
            <a:ext cx="6172200" cy="6400800"/>
          </a:xfrm>
          <a:prstGeom prst="rect">
            <a:avLst/>
          </a:prstGeom>
          <a:noFill/>
          <a:ln w="9525">
            <a:noFill/>
          </a:ln>
        </p:spPr>
      </p:pic>
      <p:pic>
        <p:nvPicPr>
          <p:cNvPr id="30723" name="Picture 4" descr="Kết quả hình ảnh cho nhạc sĩ văn cao"/>
          <p:cNvPicPr>
            <a:picLocks noChangeAspect="1"/>
          </p:cNvPicPr>
          <p:nvPr/>
        </p:nvPicPr>
        <p:blipFill>
          <a:blip r:embed="rId2"/>
          <a:stretch>
            <a:fillRect/>
          </a:stretch>
        </p:blipFill>
        <p:spPr>
          <a:xfrm>
            <a:off x="6916738" y="762000"/>
            <a:ext cx="3724275" cy="4876800"/>
          </a:xfrm>
          <a:prstGeom prst="rect">
            <a:avLst/>
          </a:prstGeom>
          <a:noFill/>
          <a:ln w="9525">
            <a:noFill/>
          </a:ln>
        </p:spPr>
      </p:pic>
      <p:sp>
        <p:nvSpPr>
          <p:cNvPr id="21508" name="TextBox 4"/>
          <p:cNvSpPr txBox="1">
            <a:spLocks noChangeArrowheads="1"/>
          </p:cNvSpPr>
          <p:nvPr/>
        </p:nvSpPr>
        <p:spPr bwMode="auto">
          <a:xfrm>
            <a:off x="7524750" y="5562600"/>
            <a:ext cx="27368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algn="ctr" eaLnBrk="1" hangingPunct="1">
              <a:buNone/>
            </a:pPr>
            <a:r>
              <a:rPr lang="en-US" altLang="en-US" sz="2300" b="1" dirty="0">
                <a:latin typeface="Times New Roman" panose="02020603050405020304" pitchFamily="18" charset="0"/>
                <a:cs typeface="Times New Roman" panose="02020603050405020304" pitchFamily="18" charset="0"/>
              </a:rPr>
              <a:t>Nhạc sĩ: Văn Cao</a:t>
            </a:r>
            <a:endParaRPr lang="en-US" altLang="en-US" sz="2300" b="1" dirty="0">
              <a:latin typeface="Times New Roman" panose="02020603050405020304" pitchFamily="18" charset="0"/>
              <a:cs typeface="Times New Roman" panose="02020603050405020304" pitchFamily="18" charset="0"/>
            </a:endParaRPr>
          </a:p>
          <a:p>
            <a:pPr algn="ctr" eaLnBrk="1" hangingPunct="1">
              <a:buNone/>
            </a:pPr>
            <a:r>
              <a:rPr lang="en-US" altLang="en-US" sz="2100" b="1" dirty="0">
                <a:latin typeface="Times New Roman" panose="02020603050405020304" pitchFamily="18" charset="0"/>
                <a:cs typeface="Times New Roman" panose="02020603050405020304" pitchFamily="18" charset="0"/>
              </a:rPr>
              <a:t>(1923 – 1995)</a:t>
            </a:r>
            <a:endParaRPr lang="en-US" altLang="en-US" sz="2100"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Rectangle 2"/>
          <p:cNvSpPr/>
          <p:nvPr/>
        </p:nvSpPr>
        <p:spPr>
          <a:xfrm>
            <a:off x="1976438" y="615950"/>
            <a:ext cx="8132762" cy="4722813"/>
          </a:xfrm>
          <a:prstGeom prst="rect">
            <a:avLst/>
          </a:prstGeom>
          <a:noFill/>
          <a:ln w="9525">
            <a:noFill/>
          </a:ln>
        </p:spPr>
        <p:txBody>
          <a:bodyPr>
            <a:spAutoFit/>
          </a:bodyPr>
          <a:p>
            <a:pPr defTabSz="911225"/>
            <a:r>
              <a:rPr lang="en-US" altLang="en-US" sz="3200" b="1" u="sng" dirty="0">
                <a:latin typeface="Times New Roman" panose="02020603050405020304" pitchFamily="18" charset="0"/>
                <a:cs typeface="Times New Roman" panose="02020603050405020304" pitchFamily="18" charset="0"/>
              </a:rPr>
              <a:t>Câu 1</a:t>
            </a:r>
            <a:r>
              <a:rPr lang="en-US" altLang="en-US" sz="3200" b="1" dirty="0">
                <a:latin typeface="Times New Roman" panose="02020603050405020304" pitchFamily="18" charset="0"/>
                <a:cs typeface="Times New Roman" panose="02020603050405020304" pitchFamily="18" charset="0"/>
              </a:rPr>
              <a:t> : </a:t>
            </a:r>
            <a:r>
              <a:rPr lang="en-US" altLang="en-US" sz="3200" dirty="0">
                <a:latin typeface="Times New Roman" panose="02020603050405020304" pitchFamily="18" charset="0"/>
                <a:cs typeface="Times New Roman" panose="02020603050405020304" pitchFamily="18" charset="0"/>
              </a:rPr>
              <a:t>Chọn câu trả lời đúng:</a:t>
            </a:r>
            <a:endParaRPr lang="en-US" altLang="en-US" sz="3200" dirty="0">
              <a:latin typeface="Times New Roman" panose="02020603050405020304" pitchFamily="18" charset="0"/>
              <a:cs typeface="Times New Roman" panose="02020603050405020304" pitchFamily="18" charset="0"/>
            </a:endParaRPr>
          </a:p>
          <a:p>
            <a:pPr defTabSz="911225"/>
            <a:endParaRPr lang="en-US" altLang="en-US" sz="3200" dirty="0">
              <a:latin typeface="Times New Roman" panose="02020603050405020304" pitchFamily="18" charset="0"/>
              <a:cs typeface="Times New Roman" panose="02020603050405020304" pitchFamily="18" charset="0"/>
            </a:endParaRPr>
          </a:p>
          <a:p>
            <a:pPr defTabSz="911225"/>
            <a:r>
              <a:rPr lang="en-US" altLang="en-US" sz="3200" dirty="0">
                <a:latin typeface="Times New Roman" panose="02020603050405020304" pitchFamily="18" charset="0"/>
                <a:cs typeface="Times New Roman" panose="02020603050405020304" pitchFamily="18" charset="0"/>
              </a:rPr>
              <a:t>      </a:t>
            </a:r>
            <a:r>
              <a:rPr lang="en-US" altLang="en-US" sz="3200" b="1" i="1" dirty="0">
                <a:latin typeface="Times New Roman" panose="02020603050405020304" pitchFamily="18" charset="0"/>
                <a:cs typeface="Times New Roman" panose="02020603050405020304" pitchFamily="18" charset="0"/>
              </a:rPr>
              <a:t>Âm do một vật phát ra c</a:t>
            </a:r>
            <a:r>
              <a:rPr lang="en-US" altLang="en-US" sz="3200" b="1" i="1" dirty="0">
                <a:latin typeface="Times New Roman" panose="02020603050405020304" pitchFamily="18" charset="0"/>
                <a:ea typeface="Times New Roman" panose="02020603050405020304" pitchFamily="18" charset="0"/>
              </a:rPr>
              <a:t>à</a:t>
            </a:r>
            <a:r>
              <a:rPr lang="en-US" altLang="en-US" sz="3200" b="1" i="1" dirty="0">
                <a:latin typeface="Times New Roman" panose="02020603050405020304" pitchFamily="18" charset="0"/>
                <a:cs typeface="Times New Roman" panose="02020603050405020304" pitchFamily="18" charset="0"/>
              </a:rPr>
              <a:t>ng nhỏ khi:</a:t>
            </a:r>
            <a:endParaRPr lang="en-US" altLang="en-US" sz="3200" b="1" i="1" dirty="0">
              <a:latin typeface="Times New Roman" panose="02020603050405020304" pitchFamily="18" charset="0"/>
              <a:cs typeface="Times New Roman" panose="02020603050405020304" pitchFamily="18" charset="0"/>
            </a:endParaRPr>
          </a:p>
          <a:p>
            <a:pPr defTabSz="911225"/>
            <a:endParaRPr lang="en-US" altLang="en-US" sz="3200" b="1" i="1" dirty="0">
              <a:latin typeface="Times New Roman" panose="02020603050405020304" pitchFamily="18" charset="0"/>
              <a:cs typeface="Times New Roman" panose="02020603050405020304" pitchFamily="18" charset="0"/>
            </a:endParaRPr>
          </a:p>
          <a:p>
            <a:pPr defTabSz="911225"/>
            <a:r>
              <a:rPr lang="en-US" altLang="en-US" sz="3200" dirty="0">
                <a:latin typeface="Times New Roman" panose="02020603050405020304" pitchFamily="18" charset="0"/>
                <a:cs typeface="Times New Roman" panose="02020603050405020304" pitchFamily="18" charset="0"/>
              </a:rPr>
              <a:t>        A. Vật dao động c</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ng chậm . </a:t>
            </a:r>
            <a:endParaRPr lang="en-US" altLang="en-US" sz="3200" dirty="0">
              <a:latin typeface="Times New Roman" panose="02020603050405020304" pitchFamily="18" charset="0"/>
              <a:cs typeface="Times New Roman" panose="02020603050405020304" pitchFamily="18" charset="0"/>
            </a:endParaRPr>
          </a:p>
          <a:p>
            <a:pPr defTabSz="911225"/>
            <a:r>
              <a:rPr lang="en-US" altLang="en-US" sz="3200" dirty="0">
                <a:latin typeface="Times New Roman" panose="02020603050405020304" pitchFamily="18" charset="0"/>
                <a:cs typeface="Times New Roman" panose="02020603050405020304" pitchFamily="18" charset="0"/>
              </a:rPr>
              <a:t>        B. Vật dao động c</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ng mạnh.</a:t>
            </a:r>
            <a:endParaRPr lang="en-US" altLang="en-US" sz="3200" dirty="0">
              <a:latin typeface="Times New Roman" panose="02020603050405020304" pitchFamily="18" charset="0"/>
              <a:cs typeface="Times New Roman" panose="02020603050405020304" pitchFamily="18" charset="0"/>
            </a:endParaRPr>
          </a:p>
          <a:p>
            <a:pPr defTabSz="911225"/>
            <a:r>
              <a:rPr lang="en-US" altLang="en-US" sz="3200" dirty="0">
                <a:latin typeface="Times New Roman" panose="02020603050405020304" pitchFamily="18" charset="0"/>
                <a:cs typeface="Times New Roman" panose="02020603050405020304" pitchFamily="18" charset="0"/>
              </a:rPr>
              <a:t>        C. Biên độ dao động c</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ng nhỏ.</a:t>
            </a:r>
            <a:endParaRPr lang="en-US" altLang="en-US" sz="3200" dirty="0">
              <a:latin typeface="Times New Roman" panose="02020603050405020304" pitchFamily="18" charset="0"/>
              <a:cs typeface="Times New Roman" panose="02020603050405020304" pitchFamily="18" charset="0"/>
            </a:endParaRPr>
          </a:p>
          <a:p>
            <a:pPr defTabSz="911225"/>
            <a:r>
              <a:rPr lang="en-US" altLang="en-US" sz="3200" dirty="0">
                <a:latin typeface="Times New Roman" panose="02020603050405020304" pitchFamily="18" charset="0"/>
                <a:cs typeface="Times New Roman" panose="02020603050405020304" pitchFamily="18" charset="0"/>
              </a:rPr>
              <a:t>         D. Tần số dao động c</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ng nhỏ </a:t>
            </a:r>
            <a:endParaRPr lang="en-US" altLang="en-US" sz="3200" dirty="0">
              <a:latin typeface="Times New Roman" panose="02020603050405020304" pitchFamily="18" charset="0"/>
              <a:cs typeface="Times New Roman" panose="02020603050405020304" pitchFamily="18" charset="0"/>
            </a:endParaRPr>
          </a:p>
          <a:p>
            <a:pPr defTabSz="911225">
              <a:lnSpc>
                <a:spcPct val="80000"/>
              </a:lnSpc>
              <a:spcBef>
                <a:spcPct val="50000"/>
              </a:spcBef>
            </a:pPr>
            <a:endParaRPr lang="en-US" altLang="en-US" sz="3200" dirty="0">
              <a:latin typeface="Times New Roman" panose="02020603050405020304" pitchFamily="18" charset="0"/>
              <a:ea typeface="Times New Roman" panose="02020603050405020304" pitchFamily="18" charset="0"/>
            </a:endParaRPr>
          </a:p>
        </p:txBody>
      </p:sp>
      <p:sp>
        <p:nvSpPr>
          <p:cNvPr id="32771" name="AutoShape 4"/>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029" name="Oval 5"/>
          <p:cNvSpPr>
            <a:spLocks noChangeArrowheads="1"/>
          </p:cNvSpPr>
          <p:nvPr/>
        </p:nvSpPr>
        <p:spPr bwMode="auto">
          <a:xfrm>
            <a:off x="2813050" y="2668588"/>
            <a:ext cx="531813" cy="5318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Action Button: Go Home 1">
            <a:hlinkClick r:id="rId1" action="ppaction://hlinksldjump" highlightClick="1"/>
          </p:cNvPr>
          <p:cNvSpPr/>
          <p:nvPr/>
        </p:nvSpPr>
        <p:spPr>
          <a:xfrm>
            <a:off x="11098213" y="6089650"/>
            <a:ext cx="684213"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3000" fill="hold" grpId="0" nodeType="clickEffect">
                                  <p:stCondLst>
                                    <p:cond delay="0"/>
                                  </p:stCondLst>
                                  <p:childTnLst>
                                    <p:set>
                                      <p:cBhvr>
                                        <p:cTn id="6" dur="1" fill="hold">
                                          <p:stCondLst>
                                            <p:cond delay="0"/>
                                          </p:stCondLst>
                                        </p:cTn>
                                        <p:tgtEl>
                                          <p:spTgt spid="129029"/>
                                        </p:tgtEl>
                                        <p:attrNameLst>
                                          <p:attrName>style.visibility</p:attrName>
                                        </p:attrNameLst>
                                      </p:cBhvr>
                                      <p:to>
                                        <p:strVal val="visible"/>
                                      </p:to>
                                    </p:set>
                                    <p:animEffect transition="in" filter="fade">
                                      <p:cBhvr>
                                        <p:cTn id="7" dur="500"/>
                                        <p:tgtEl>
                                          <p:spTgt spid="129029"/>
                                        </p:tgtEl>
                                      </p:cBhvr>
                                    </p:animEffect>
                                  </p:childTnLst>
                                  <p:subTnLst>
                                    <p:set>
                                      <p:cBhvr override="childStyle">
                                        <p:cTn dur="1" fill="hold" display="0" masterRel="nextClick" afterEffect="1"/>
                                        <p:tgtEl>
                                          <p:spTgt spid="129029"/>
                                        </p:tgtEl>
                                        <p:attrNameLst>
                                          <p:attrName>style.visibility</p:attrName>
                                        </p:attrNameLst>
                                      </p:cBhvr>
                                      <p:to>
                                        <p:strVal val="hidden"/>
                                      </p:to>
                                    </p:set>
                                    <p:audio>
                                      <p:cMediaNode vol="57000">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8" fill="hold">
                            <p:stCondLst>
                              <p:cond delay="500"/>
                            </p:stCondLst>
                            <p:childTnLst>
                              <p:par>
                                <p:cTn id="9" presetID="3" presetClass="emph" presetSubtype="2" fill="hold" nodeType="afterEffect">
                                  <p:stCondLst>
                                    <p:cond delay="0"/>
                                  </p:stCondLst>
                                  <p:childTnLst>
                                    <p:animClr clrSpc="rgb" dir="cw">
                                      <p:cBhvr override="childStyle">
                                        <p:cTn id="10" dur="500" fill="hold"/>
                                        <p:tgtEl>
                                          <p:spTgt spid="129026">
                                            <p:txEl>
                                              <p:charRg st="147" end="18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itle 1"/>
          <p:cNvSpPr>
            <a:spLocks noGrp="1"/>
          </p:cNvSpPr>
          <p:nvPr>
            <p:ph type="title"/>
          </p:nvPr>
        </p:nvSpPr>
        <p:spPr>
          <a:xfrm>
            <a:off x="608013" y="1447800"/>
            <a:ext cx="10945812" cy="1371600"/>
          </a:xfrm>
          <a:ln/>
        </p:spPr>
        <p:txBody>
          <a:bodyPr vert="horz" wrap="square" lIns="91440" tIns="45720" rIns="91440" bIns="45720" anchor="ctr" anchorCtr="0"/>
          <a:p>
            <a:r>
              <a:rPr lang="en-US" altLang="en-US" sz="2800" dirty="0">
                <a:latin typeface="Times New Roman" panose="02020603050405020304" pitchFamily="18" charset="0"/>
                <a:cs typeface="Times New Roman" panose="02020603050405020304" pitchFamily="18" charset="0"/>
              </a:rPr>
              <a:t>Nếu kẹp một đầu thước thép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o mặt b</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n, dùng tay gảy đầu còn lại thì thước có thể phát ra âm thanh. Khi khoảng cách giữa đầu tự do của thước với mép b</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n khác nhau thì âm phát ra khác nhau. Vì sao?</a:t>
            </a:r>
            <a:br>
              <a:rPr lang="en-US" altLang="en-US" sz="2800" dirty="0">
                <a:latin typeface="Times New Roman" panose="02020603050405020304" pitchFamily="18" charset="0"/>
                <a:cs typeface="Times New Roman" panose="02020603050405020304" pitchFamily="18" charset="0"/>
              </a:rPr>
            </a:br>
            <a:endParaRPr lang="en-US" altLang="en-US" sz="2800" dirty="0">
              <a:latin typeface="Times New Roman" panose="02020603050405020304" pitchFamily="18" charset="0"/>
              <a:ea typeface="Times New Roman" panose="02020603050405020304" pitchFamily="18" charset="0"/>
            </a:endParaRPr>
          </a:p>
        </p:txBody>
      </p:sp>
      <p:pic>
        <p:nvPicPr>
          <p:cNvPr id="6147" name="Picture 2" descr="Độ to của âm là gì? Tổng hợp kiến thức cần nhớ và phương pháp giải mọi dạng  bài tập về độ to của âm - Môn Vật lí 7"/>
          <p:cNvPicPr>
            <a:picLocks noGrp="1" noChangeAspect="1"/>
          </p:cNvPicPr>
          <p:nvPr>
            <p:ph idx="1"/>
          </p:nvPr>
        </p:nvPicPr>
        <p:blipFill>
          <a:blip r:embed="rId1"/>
          <a:srcRect l="1099" t="-20441" r="-1099" b="20441"/>
          <a:stretch>
            <a:fillRect/>
          </a:stretch>
        </p:blipFill>
        <p:spPr>
          <a:xfrm>
            <a:off x="138113" y="3570288"/>
            <a:ext cx="6629400" cy="2525712"/>
          </a:xfrm>
          <a:ln/>
        </p:spPr>
      </p:pic>
      <p:sp>
        <p:nvSpPr>
          <p:cNvPr id="6148" name="Rectangle 4"/>
          <p:cNvSpPr/>
          <p:nvPr/>
        </p:nvSpPr>
        <p:spPr>
          <a:xfrm>
            <a:off x="6462713" y="3614738"/>
            <a:ext cx="5562600" cy="1643062"/>
          </a:xfrm>
          <a:prstGeom prst="rect">
            <a:avLst/>
          </a:prstGeom>
          <a:noFill/>
          <a:ln w="9525">
            <a:noFill/>
          </a:ln>
        </p:spPr>
        <p:txBody>
          <a:bodyPr>
            <a:spAutoFit/>
          </a:bodyPr>
          <a:p>
            <a:pPr indent="341630">
              <a:lnSpc>
                <a:spcPct val="105000"/>
              </a:lnSpc>
              <a:spcBef>
                <a:spcPts val="600"/>
              </a:spcBef>
              <a:spcAft>
                <a:spcPts val="600"/>
              </a:spcAft>
            </a:pPr>
            <a:r>
              <a:rPr lang="en-US" altLang="en-US" dirty="0">
                <a:solidFill>
                  <a:srgbClr val="000099"/>
                </a:solidFill>
                <a:latin typeface="Times New Roman" panose="02020603050405020304" pitchFamily="18" charset="0"/>
                <a:cs typeface="Calibri" panose="020F0502020204030204" pitchFamily="34" charset="0"/>
              </a:rPr>
              <a:t>Khi khoảng cách đầu tự do của thước v</a:t>
            </a:r>
            <a:r>
              <a:rPr lang="en-US" altLang="en-US" dirty="0">
                <a:solidFill>
                  <a:srgbClr val="000099"/>
                </a:solidFill>
                <a:latin typeface="Times New Roman" panose="02020603050405020304" pitchFamily="18" charset="0"/>
                <a:ea typeface="Calibri" panose="020F0502020204030204" pitchFamily="34" charset="0"/>
              </a:rPr>
              <a:t>à</a:t>
            </a:r>
            <a:r>
              <a:rPr lang="en-US" altLang="en-US" dirty="0">
                <a:solidFill>
                  <a:srgbClr val="000099"/>
                </a:solidFill>
                <a:latin typeface="Times New Roman" panose="02020603050405020304" pitchFamily="18" charset="0"/>
                <a:cs typeface="Calibri" panose="020F0502020204030204" pitchFamily="34" charset="0"/>
              </a:rPr>
              <a:t> mép b</a:t>
            </a:r>
            <a:r>
              <a:rPr lang="en-US" altLang="en-US" dirty="0">
                <a:solidFill>
                  <a:srgbClr val="000099"/>
                </a:solidFill>
                <a:latin typeface="Times New Roman" panose="02020603050405020304" pitchFamily="18" charset="0"/>
                <a:ea typeface="Calibri" panose="020F0502020204030204" pitchFamily="34" charset="0"/>
              </a:rPr>
              <a:t>à</a:t>
            </a:r>
            <a:r>
              <a:rPr lang="en-US" altLang="en-US" dirty="0">
                <a:solidFill>
                  <a:srgbClr val="000099"/>
                </a:solidFill>
                <a:latin typeface="Times New Roman" panose="02020603050405020304" pitchFamily="18" charset="0"/>
                <a:cs typeface="Calibri" panose="020F0502020204030204" pitchFamily="34" charset="0"/>
              </a:rPr>
              <a:t>n khác nhau thì khi ta gảy, đầu thước sẽ có độ dao động mạnh yếu khác nhau, vì vậy âm phát ra khác nhau</a:t>
            </a:r>
            <a:r>
              <a:rPr lang="en-US" altLang="en-US" dirty="0">
                <a:solidFill>
                  <a:srgbClr val="000000"/>
                </a:solidFill>
                <a:latin typeface="Times New Roman" panose="02020603050405020304" pitchFamily="18" charset="0"/>
                <a:cs typeface="Calibri" panose="020F0502020204030204" pitchFamily="34" charset="0"/>
              </a:rPr>
              <a:t>.</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6149" name="Rectangle 5"/>
          <p:cNvSpPr/>
          <p:nvPr/>
        </p:nvSpPr>
        <p:spPr>
          <a:xfrm>
            <a:off x="823913" y="542925"/>
            <a:ext cx="9829800" cy="523875"/>
          </a:xfrm>
          <a:prstGeom prst="rect">
            <a:avLst/>
          </a:prstGeom>
          <a:noFill/>
          <a:ln w="9525">
            <a:noFill/>
          </a:ln>
        </p:spPr>
        <p:txBody>
          <a:bodyPr>
            <a:spAutoFit/>
          </a:bodyPr>
          <a:p>
            <a:pPr eaLnBrk="1" hangingPunct="1"/>
            <a:r>
              <a:rPr lang="en-US" altLang="en-US" sz="2800" b="1" dirty="0">
                <a:latin typeface="Times New Roman" panose="02020603050405020304" pitchFamily="18" charset="0"/>
                <a:cs typeface="Times New Roman" panose="02020603050405020304" pitchFamily="18" charset="0"/>
              </a:rPr>
              <a:t>HS l</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m thí nghiệm theo nhóm v</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trả lời câu hỏi sau :</a:t>
            </a:r>
            <a:endParaRPr lang="en-US" altLang="en-US" sz="2800" b="1" u="sng"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down)">
                                      <p:cBhvr>
                                        <p:cTn id="7" dur="5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5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p:bldP spid="61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1" name="Oval 3"/>
          <p:cNvSpPr>
            <a:spLocks noChangeArrowheads="1"/>
          </p:cNvSpPr>
          <p:nvPr/>
        </p:nvSpPr>
        <p:spPr bwMode="auto">
          <a:xfrm>
            <a:off x="2508250" y="4416425"/>
            <a:ext cx="455613" cy="457200"/>
          </a:xfrm>
          <a:prstGeom prst="ellipse">
            <a:avLst/>
          </a:prstGeom>
          <a:noFill/>
          <a:ln w="38100">
            <a:solidFill>
              <a:srgbClr val="FF0000"/>
            </a:solidFill>
            <a:rou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795" b="0" i="0" u="none" strike="noStrike" kern="1200" cap="none" spc="0" normalizeH="0" baseline="0" noProof="0">
              <a:ln>
                <a:noFill/>
              </a:ln>
              <a:solidFill>
                <a:srgbClr val="FF0000"/>
              </a:solidFill>
              <a:effectLst/>
              <a:uLnTx/>
              <a:uFillTx/>
              <a:latin typeface="VNI-Times" pitchFamily="2" charset="0"/>
              <a:ea typeface="+mn-ea"/>
              <a:cs typeface="Arial" panose="020B0604020202020204" pitchFamily="34" charset="0"/>
            </a:endParaRPr>
          </a:p>
        </p:txBody>
      </p:sp>
      <p:sp>
        <p:nvSpPr>
          <p:cNvPr id="130052" name="Text Box 4"/>
          <p:cNvSpPr txBox="1"/>
          <p:nvPr/>
        </p:nvSpPr>
        <p:spPr>
          <a:xfrm>
            <a:off x="2508250" y="611188"/>
            <a:ext cx="7524750" cy="5189537"/>
          </a:xfrm>
          <a:prstGeom prst="rect">
            <a:avLst/>
          </a:prstGeom>
          <a:noFill/>
          <a:ln w="9525">
            <a:noFill/>
          </a:ln>
        </p:spPr>
        <p:txBody>
          <a:bodyPr>
            <a:spAutoFit/>
          </a:bodyPr>
          <a:p>
            <a:pPr marL="342900" indent="-342900" defTabSz="911225"/>
            <a:r>
              <a:rPr lang="en-US" altLang="en-US" sz="2800" b="1" u="sng" dirty="0">
                <a:solidFill>
                  <a:srgbClr val="006600"/>
                </a:solidFill>
                <a:latin typeface="Times New Roman" panose="02020603050405020304" pitchFamily="18" charset="0"/>
                <a:cs typeface="Times New Roman" panose="02020603050405020304" pitchFamily="18" charset="0"/>
              </a:rPr>
              <a:t>Câu 2:</a:t>
            </a:r>
            <a:r>
              <a:rPr lang="en-US" altLang="en-US" sz="2800" b="1" dirty="0">
                <a:solidFill>
                  <a:srgbClr val="006600"/>
                </a:solidFill>
                <a:latin typeface="Times New Roman" panose="02020603050405020304" pitchFamily="18" charset="0"/>
                <a:cs typeface="Times New Roman" panose="02020603050405020304" pitchFamily="18" charset="0"/>
              </a:rPr>
              <a:t> Chọn phương án điền từ thích hợp:</a:t>
            </a:r>
            <a:endParaRPr lang="en-US" altLang="en-US" sz="2800" b="1" dirty="0">
              <a:solidFill>
                <a:srgbClr val="006600"/>
              </a:solidFill>
              <a:latin typeface="Times New Roman" panose="02020603050405020304" pitchFamily="18" charset="0"/>
              <a:cs typeface="Times New Roman" panose="02020603050405020304" pitchFamily="18" charset="0"/>
            </a:endParaRPr>
          </a:p>
          <a:p>
            <a:pPr marL="342900" indent="-342900" defTabSz="911225"/>
            <a:endParaRPr lang="en-US" altLang="en-US" sz="2800" b="1" dirty="0">
              <a:solidFill>
                <a:srgbClr val="006600"/>
              </a:solidFill>
              <a:latin typeface="Times New Roman" panose="02020603050405020304" pitchFamily="18" charset="0"/>
              <a:cs typeface="Times New Roman" panose="02020603050405020304" pitchFamily="18" charset="0"/>
            </a:endParaRPr>
          </a:p>
          <a:p>
            <a:pPr marL="342900" indent="-342900" defTabSz="911225">
              <a:lnSpc>
                <a:spcPct val="150000"/>
              </a:lnSpc>
              <a:spcBef>
                <a:spcPts val="600"/>
              </a:spcBef>
              <a:spcAft>
                <a:spcPts val="600"/>
              </a:spcAft>
            </a:pPr>
            <a:r>
              <a:rPr lang="en-US" altLang="en-US" sz="2800" b="1" dirty="0">
                <a:solidFill>
                  <a:srgbClr val="000000"/>
                </a:solidFill>
                <a:latin typeface="Times New Roman" panose="02020603050405020304" pitchFamily="18" charset="0"/>
                <a:cs typeface="Times New Roman" panose="02020603050405020304" pitchFamily="18" charset="0"/>
              </a:rPr>
              <a:t>Vật dao động lệch khỏi vị trí cân bằng c</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ng nhiều, biên độ dao động c</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ng </a:t>
            </a:r>
            <a:r>
              <a:rPr lang="en-US" altLang="en-US" sz="2800" b="1" dirty="0">
                <a:solidFill>
                  <a:srgbClr val="000000"/>
                </a:solidFill>
                <a:latin typeface="Times New Roman" panose="02020603050405020304" pitchFamily="18" charset="0"/>
                <a:ea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(1)</a:t>
            </a:r>
            <a:r>
              <a:rPr lang="en-US" altLang="en-US" sz="2800" b="1" dirty="0">
                <a:solidFill>
                  <a:srgbClr val="000000"/>
                </a:solidFill>
                <a:latin typeface="Times New Roman" panose="02020603050405020304" pitchFamily="18" charset="0"/>
                <a:ea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 âm phát ra c</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ng </a:t>
            </a:r>
            <a:r>
              <a:rPr lang="en-US" altLang="en-US" sz="2800" b="1" dirty="0">
                <a:solidFill>
                  <a:srgbClr val="000000"/>
                </a:solidFill>
                <a:latin typeface="Times New Roman" panose="02020603050405020304" pitchFamily="18" charset="0"/>
                <a:ea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(2)</a:t>
            </a:r>
            <a:r>
              <a:rPr lang="en-US" altLang="en-US" sz="2800" b="1" dirty="0">
                <a:solidFill>
                  <a:srgbClr val="000000"/>
                </a:solidFill>
                <a:latin typeface="Times New Roman" panose="02020603050405020304" pitchFamily="18" charset="0"/>
                <a:ea typeface="Times New Roman" panose="02020603050405020304" pitchFamily="18" charset="0"/>
              </a:rPr>
              <a:t>…</a:t>
            </a:r>
            <a:endParaRPr lang="en-US" altLang="en-US" sz="2800" b="1" i="1" dirty="0">
              <a:solidFill>
                <a:srgbClr val="000000"/>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00"/>
                </a:solidFill>
                <a:latin typeface="Times New Roman" panose="02020603050405020304" pitchFamily="18" charset="0"/>
                <a:cs typeface="Times New Roman" panose="02020603050405020304" pitchFamily="18" charset="0"/>
              </a:rPr>
              <a:t> </a:t>
            </a:r>
            <a:endParaRPr lang="en-US" altLang="en-US" sz="2800" b="1" dirty="0">
              <a:solidFill>
                <a:srgbClr val="000000"/>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FF"/>
                </a:solidFill>
                <a:latin typeface="Times New Roman" panose="02020603050405020304" pitchFamily="18" charset="0"/>
                <a:cs typeface="Times New Roman" panose="02020603050405020304" pitchFamily="18" charset="0"/>
              </a:rPr>
              <a:t>A. (1) bé, (2) to.</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FF"/>
                </a:solidFill>
                <a:latin typeface="Times New Roman" panose="02020603050405020304" pitchFamily="18" charset="0"/>
                <a:cs typeface="Times New Roman" panose="02020603050405020304" pitchFamily="18" charset="0"/>
              </a:rPr>
              <a:t>B. (1) lớn, (2) to.</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FF"/>
                </a:solidFill>
                <a:latin typeface="Times New Roman" panose="02020603050405020304" pitchFamily="18" charset="0"/>
                <a:cs typeface="Times New Roman" panose="02020603050405020304" pitchFamily="18" charset="0"/>
              </a:rPr>
              <a:t>C. (1) bé, (2) nhỏ.</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FF"/>
                </a:solidFill>
                <a:latin typeface="Times New Roman" panose="02020603050405020304" pitchFamily="18" charset="0"/>
                <a:cs typeface="Times New Roman" panose="02020603050405020304" pitchFamily="18" charset="0"/>
              </a:rPr>
              <a:t>D. (1) lớn, (2) cao.</a:t>
            </a:r>
            <a:endParaRPr lang="en-US" altLang="en-US" sz="2800" b="1" i="1" dirty="0">
              <a:solidFill>
                <a:srgbClr val="0000FF"/>
              </a:solidFill>
              <a:latin typeface="Times New Roman" panose="02020603050405020304" pitchFamily="18" charset="0"/>
              <a:ea typeface="Times New Roman" panose="02020603050405020304" pitchFamily="18" charset="0"/>
            </a:endParaRPr>
          </a:p>
        </p:txBody>
      </p:sp>
      <p:sp>
        <p:nvSpPr>
          <p:cNvPr id="33796" name="Rectangle 6">
            <a:hlinkClick r:id="" action="ppaction://noaction"/>
          </p:cNvPr>
          <p:cNvSpPr>
            <a:spLocks noChangeArrowheads="1"/>
          </p:cNvSpPr>
          <p:nvPr/>
        </p:nvSpPr>
        <p:spPr bwMode="auto">
          <a:xfrm>
            <a:off x="4713288" y="2668588"/>
            <a:ext cx="44084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797" name="AutoShape 10"/>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Action Button: Go Home 5">
            <a:hlinkClick r:id="rId1" action="ppaction://hlinksldjump" highlightClick="1"/>
          </p:cNvPr>
          <p:cNvSpPr/>
          <p:nvPr/>
        </p:nvSpPr>
        <p:spPr>
          <a:xfrm>
            <a:off x="11098213" y="6089650"/>
            <a:ext cx="684213"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3000" fill="hold" grpId="0" nodeType="clickEffect">
                                  <p:stCondLst>
                                    <p:cond delay="0"/>
                                  </p:stCondLst>
                                  <p:childTnLst>
                                    <p:set>
                                      <p:cBhvr>
                                        <p:cTn id="6" dur="1" fill="hold">
                                          <p:stCondLst>
                                            <p:cond delay="0"/>
                                          </p:stCondLst>
                                        </p:cTn>
                                        <p:tgtEl>
                                          <p:spTgt spid="130051"/>
                                        </p:tgtEl>
                                        <p:attrNameLst>
                                          <p:attrName>style.visibility</p:attrName>
                                        </p:attrNameLst>
                                      </p:cBhvr>
                                      <p:to>
                                        <p:strVal val="visible"/>
                                      </p:to>
                                    </p:set>
                                    <p:anim calcmode="lin" valueType="num">
                                      <p:cBhvr>
                                        <p:cTn id="7" dur="500" fill="hold"/>
                                        <p:tgtEl>
                                          <p:spTgt spid="130051"/>
                                        </p:tgtEl>
                                        <p:attrNameLst>
                                          <p:attrName>ppt_w</p:attrName>
                                        </p:attrNameLst>
                                      </p:cBhvr>
                                      <p:tavLst>
                                        <p:tav tm="0">
                                          <p:val>
                                            <p:fltVal val="0.000000"/>
                                          </p:val>
                                        </p:tav>
                                        <p:tav tm="100000">
                                          <p:val>
                                            <p:strVal val="#ppt_w"/>
                                          </p:val>
                                        </p:tav>
                                      </p:tavLst>
                                    </p:anim>
                                    <p:anim calcmode="lin" valueType="num">
                                      <p:cBhvr>
                                        <p:cTn id="8" dur="500" fill="hold"/>
                                        <p:tgtEl>
                                          <p:spTgt spid="130051"/>
                                        </p:tgtEl>
                                        <p:attrNameLst>
                                          <p:attrName>ppt_h</p:attrName>
                                        </p:attrNameLst>
                                      </p:cBhvr>
                                      <p:tavLst>
                                        <p:tav tm="0">
                                          <p:val>
                                            <p:fltVal val="0.00000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9" fill="hold">
                            <p:stCondLst>
                              <p:cond delay="500"/>
                            </p:stCondLst>
                            <p:childTnLst>
                              <p:par>
                                <p:cTn id="10" presetID="3" presetClass="emph" presetSubtype="2" fill="hold" nodeType="afterEffect">
                                  <p:stCondLst>
                                    <p:cond delay="0"/>
                                  </p:stCondLst>
                                  <p:childTnLst>
                                    <p:animClr clrSpc="rgb" dir="cw">
                                      <p:cBhvr override="childStyle">
                                        <p:cTn id="11" dur="500" fill="hold"/>
                                        <p:tgtEl>
                                          <p:spTgt spid="130052">
                                            <p:txEl>
                                              <p:charRg st="165" end="18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Oval 2"/>
          <p:cNvSpPr>
            <a:spLocks noChangeArrowheads="1"/>
          </p:cNvSpPr>
          <p:nvPr/>
        </p:nvSpPr>
        <p:spPr bwMode="auto">
          <a:xfrm>
            <a:off x="2355850" y="3884613"/>
            <a:ext cx="457200" cy="457200"/>
          </a:xfrm>
          <a:prstGeom prst="ellipse">
            <a:avLst/>
          </a:prstGeom>
          <a:noFill/>
          <a:ln w="38100">
            <a:solidFill>
              <a:srgbClr val="FF0000"/>
            </a:solidFill>
            <a:rou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795" b="0" i="0" u="none" strike="noStrike" kern="1200" cap="none" spc="0" normalizeH="0" baseline="0" noProof="0">
              <a:ln>
                <a:noFill/>
              </a:ln>
              <a:solidFill>
                <a:srgbClr val="FF0000"/>
              </a:solidFill>
              <a:effectLst/>
              <a:uLnTx/>
              <a:uFillTx/>
              <a:latin typeface="VNI-Times" pitchFamily="2" charset="0"/>
              <a:ea typeface="+mn-ea"/>
              <a:cs typeface="Arial" panose="020B0604020202020204" pitchFamily="34" charset="0"/>
            </a:endParaRPr>
          </a:p>
        </p:txBody>
      </p:sp>
      <p:sp>
        <p:nvSpPr>
          <p:cNvPr id="204803" name="Text Box 3"/>
          <p:cNvSpPr txBox="1"/>
          <p:nvPr/>
        </p:nvSpPr>
        <p:spPr>
          <a:xfrm>
            <a:off x="2355850" y="415925"/>
            <a:ext cx="7526338" cy="4389438"/>
          </a:xfrm>
          <a:prstGeom prst="rect">
            <a:avLst/>
          </a:prstGeom>
          <a:noFill/>
          <a:ln w="9525">
            <a:noFill/>
          </a:ln>
        </p:spPr>
        <p:txBody>
          <a:bodyPr>
            <a:spAutoFit/>
          </a:bodyPr>
          <a:p>
            <a:pPr marL="342900" indent="-342900" defTabSz="911225"/>
            <a:r>
              <a:rPr lang="en-US" altLang="en-US" sz="2800" b="1" dirty="0">
                <a:solidFill>
                  <a:srgbClr val="0000FF"/>
                </a:solidFill>
                <a:latin typeface="Times New Roman" panose="02020603050405020304" pitchFamily="18" charset="0"/>
                <a:cs typeface="Times New Roman" panose="02020603050405020304" pitchFamily="18" charset="0"/>
              </a:rPr>
              <a:t>Câu 3: Chọn phương án điền từ thích hợp:</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indent="-342900" defTabSz="911225"/>
            <a:endParaRPr lang="en-US" altLang="en-US" sz="2800" b="1" dirty="0">
              <a:solidFill>
                <a:srgbClr val="000000"/>
              </a:solidFill>
              <a:latin typeface="Times New Roman" panose="02020603050405020304" pitchFamily="18" charset="0"/>
              <a:cs typeface="Times New Roman" panose="02020603050405020304" pitchFamily="18" charset="0"/>
            </a:endParaRPr>
          </a:p>
          <a:p>
            <a:pPr marL="342900" indent="-342900" defTabSz="911225">
              <a:lnSpc>
                <a:spcPct val="150000"/>
              </a:lnSpc>
            </a:pPr>
            <a:r>
              <a:rPr lang="en-US" altLang="en-US" sz="2800" b="1" dirty="0">
                <a:solidFill>
                  <a:srgbClr val="000000"/>
                </a:solidFill>
                <a:latin typeface="Times New Roman" panose="02020603050405020304" pitchFamily="18" charset="0"/>
                <a:cs typeface="Times New Roman" panose="02020603050405020304" pitchFamily="18" charset="0"/>
              </a:rPr>
              <a:t>Vật dao động c</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ng nhanh, tần số dao động c</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ng </a:t>
            </a:r>
            <a:r>
              <a:rPr lang="en-US" altLang="en-US" sz="2800" b="1" dirty="0">
                <a:solidFill>
                  <a:srgbClr val="000000"/>
                </a:solidFill>
                <a:latin typeface="Times New Roman" panose="02020603050405020304" pitchFamily="18" charset="0"/>
                <a:ea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(1)</a:t>
            </a:r>
            <a:r>
              <a:rPr lang="en-US" altLang="en-US" sz="2800" b="1" dirty="0">
                <a:solidFill>
                  <a:srgbClr val="000000"/>
                </a:solidFill>
                <a:latin typeface="Times New Roman" panose="02020603050405020304" pitchFamily="18" charset="0"/>
                <a:ea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 âm phát ra c</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ng </a:t>
            </a:r>
            <a:r>
              <a:rPr lang="en-US" altLang="en-US" sz="2800" b="1" dirty="0">
                <a:solidFill>
                  <a:srgbClr val="000000"/>
                </a:solidFill>
                <a:latin typeface="Times New Roman" panose="02020603050405020304" pitchFamily="18" charset="0"/>
                <a:ea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(2)</a:t>
            </a:r>
            <a:r>
              <a:rPr lang="en-US" altLang="en-US" sz="2800" b="1" dirty="0">
                <a:solidFill>
                  <a:srgbClr val="000000"/>
                </a:solidFill>
                <a:latin typeface="Times New Roman" panose="02020603050405020304" pitchFamily="18" charset="0"/>
                <a:ea typeface="Times New Roman" panose="02020603050405020304" pitchFamily="18" charset="0"/>
              </a:rPr>
              <a:t>…</a:t>
            </a:r>
            <a:endParaRPr lang="en-US" altLang="en-US" sz="2800" b="1" i="1" dirty="0">
              <a:solidFill>
                <a:srgbClr val="000000"/>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00"/>
                </a:solidFill>
                <a:latin typeface="Times New Roman" panose="02020603050405020304" pitchFamily="18" charset="0"/>
                <a:cs typeface="Times New Roman" panose="02020603050405020304" pitchFamily="18" charset="0"/>
              </a:rPr>
              <a:t> </a:t>
            </a:r>
            <a:endParaRPr lang="en-US" altLang="en-US" sz="2800" b="1" dirty="0">
              <a:solidFill>
                <a:srgbClr val="000000"/>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FF"/>
                </a:solidFill>
                <a:latin typeface="Times New Roman" panose="02020603050405020304" pitchFamily="18" charset="0"/>
                <a:cs typeface="Times New Roman" panose="02020603050405020304" pitchFamily="18" charset="0"/>
              </a:rPr>
              <a:t>A. (1) bé, (2) to.</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FF"/>
                </a:solidFill>
                <a:latin typeface="Times New Roman" panose="02020603050405020304" pitchFamily="18" charset="0"/>
                <a:cs typeface="Times New Roman" panose="02020603050405020304" pitchFamily="18" charset="0"/>
              </a:rPr>
              <a:t>B. (1) lớn, (2) to.</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FF"/>
                </a:solidFill>
                <a:latin typeface="Times New Roman" panose="02020603050405020304" pitchFamily="18" charset="0"/>
                <a:cs typeface="Times New Roman" panose="02020603050405020304" pitchFamily="18" charset="0"/>
              </a:rPr>
              <a:t>C. (1) bé, (2) nhỏ.</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FF"/>
                </a:solidFill>
                <a:latin typeface="Times New Roman" panose="02020603050405020304" pitchFamily="18" charset="0"/>
                <a:cs typeface="Times New Roman" panose="02020603050405020304" pitchFamily="18" charset="0"/>
              </a:rPr>
              <a:t>D. (1) lớn, (2) cao.</a:t>
            </a:r>
            <a:endParaRPr lang="en-US" altLang="en-US" sz="2800" b="1" i="1" dirty="0">
              <a:solidFill>
                <a:srgbClr val="0000FF"/>
              </a:solidFill>
              <a:latin typeface="Times New Roman" panose="02020603050405020304" pitchFamily="18" charset="0"/>
              <a:ea typeface="Times New Roman" panose="02020603050405020304" pitchFamily="18" charset="0"/>
            </a:endParaRPr>
          </a:p>
        </p:txBody>
      </p:sp>
      <p:sp>
        <p:nvSpPr>
          <p:cNvPr id="34820" name="Rectangle 5">
            <a:hlinkClick r:id="" action="ppaction://noaction"/>
          </p:cNvPr>
          <p:cNvSpPr>
            <a:spLocks noChangeArrowheads="1"/>
          </p:cNvSpPr>
          <p:nvPr/>
        </p:nvSpPr>
        <p:spPr bwMode="auto">
          <a:xfrm>
            <a:off x="4713288" y="2668588"/>
            <a:ext cx="44084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821" name="AutoShape 6"/>
          <p:cNvSpPr>
            <a:spLocks noChangeArrowheads="1"/>
          </p:cNvSpPr>
          <p:nvPr/>
        </p:nvSpPr>
        <p:spPr bwMode="auto">
          <a:xfrm>
            <a:off x="1793875" y="312738"/>
            <a:ext cx="8620125" cy="6308725"/>
          </a:xfrm>
          <a:prstGeom prst="roundRect">
            <a:avLst>
              <a:gd name="adj" fmla="val 1495"/>
            </a:avLst>
          </a:prstGeom>
          <a:noFill/>
          <a:ln w="114300" cmpd="tri">
            <a:solidFill>
              <a:srgbClr val="0000CC"/>
            </a:solidFill>
            <a:rou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Action Button: Go Home 5">
            <a:hlinkClick r:id="rId1" action="ppaction://hlinksldjump" highlightClick="1"/>
          </p:cNvPr>
          <p:cNvSpPr/>
          <p:nvPr/>
        </p:nvSpPr>
        <p:spPr>
          <a:xfrm>
            <a:off x="11098213" y="6089650"/>
            <a:ext cx="684213"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3000" fill="hold" grpId="0" nodeType="clickEffect">
                                  <p:stCondLst>
                                    <p:cond delay="0"/>
                                  </p:stCondLst>
                                  <p:childTnLst>
                                    <p:set>
                                      <p:cBhvr>
                                        <p:cTn id="6" dur="1" fill="hold">
                                          <p:stCondLst>
                                            <p:cond delay="0"/>
                                          </p:stCondLst>
                                        </p:cTn>
                                        <p:tgtEl>
                                          <p:spTgt spid="204802"/>
                                        </p:tgtEl>
                                        <p:attrNameLst>
                                          <p:attrName>style.visibility</p:attrName>
                                        </p:attrNameLst>
                                      </p:cBhvr>
                                      <p:to>
                                        <p:strVal val="visible"/>
                                      </p:to>
                                    </p:set>
                                    <p:anim calcmode="lin" valueType="num">
                                      <p:cBhvr>
                                        <p:cTn id="7" dur="500" fill="hold"/>
                                        <p:tgtEl>
                                          <p:spTgt spid="204802"/>
                                        </p:tgtEl>
                                        <p:attrNameLst>
                                          <p:attrName>ppt_w</p:attrName>
                                        </p:attrNameLst>
                                      </p:cBhvr>
                                      <p:tavLst>
                                        <p:tav tm="0">
                                          <p:val>
                                            <p:fltVal val="0.000000"/>
                                          </p:val>
                                        </p:tav>
                                        <p:tav tm="100000">
                                          <p:val>
                                            <p:strVal val="#ppt_w"/>
                                          </p:val>
                                        </p:tav>
                                      </p:tavLst>
                                    </p:anim>
                                    <p:anim calcmode="lin" valueType="num">
                                      <p:cBhvr>
                                        <p:cTn id="8" dur="500" fill="hold"/>
                                        <p:tgtEl>
                                          <p:spTgt spid="204802"/>
                                        </p:tgtEl>
                                        <p:attrNameLst>
                                          <p:attrName>ppt_h</p:attrName>
                                        </p:attrNameLst>
                                      </p:cBhvr>
                                      <p:tavLst>
                                        <p:tav tm="0">
                                          <p:val>
                                            <p:fltVal val="0.000000"/>
                                          </p:val>
                                        </p:tav>
                                        <p:tav tm="100000">
                                          <p:val>
                                            <p:strVal val="#ppt_h"/>
                                          </p:val>
                                        </p:tav>
                                      </p:tavLst>
                                    </p:anim>
                                  </p:childTnLst>
                                </p:cTn>
                              </p:par>
                            </p:childTnLst>
                          </p:cTn>
                        </p:par>
                        <p:par>
                          <p:cTn id="9" fill="hold">
                            <p:stCondLst>
                              <p:cond delay="500"/>
                            </p:stCondLst>
                            <p:childTnLst>
                              <p:par>
                                <p:cTn id="10" presetID="3" presetClass="emph" presetSubtype="2" fill="hold" nodeType="afterEffect">
                                  <p:stCondLst>
                                    <p:cond delay="0"/>
                                  </p:stCondLst>
                                  <p:childTnLst>
                                    <p:animClr clrSpc="rgb" dir="cw">
                                      <p:cBhvr override="childStyle">
                                        <p:cTn id="11" dur="500" fill="hold"/>
                                        <p:tgtEl>
                                          <p:spTgt spid="204803">
                                            <p:txEl>
                                              <p:charRg st="178" end="199"/>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AutoShape 2"/>
          <p:cNvSpPr>
            <a:spLocks noChangeArrowheads="1"/>
          </p:cNvSpPr>
          <p:nvPr/>
        </p:nvSpPr>
        <p:spPr bwMode="auto">
          <a:xfrm>
            <a:off x="1671638" y="160338"/>
            <a:ext cx="8848725" cy="6567488"/>
          </a:xfrm>
          <a:prstGeom prst="roundRect">
            <a:avLst>
              <a:gd name="adj" fmla="val 579"/>
            </a:avLst>
          </a:prstGeom>
          <a:gradFill rotWithShape="1">
            <a:gsLst>
              <a:gs pos="0">
                <a:srgbClr val="BFFBFA"/>
              </a:gs>
              <a:gs pos="50000">
                <a:srgbClr val="FFFFFF"/>
              </a:gs>
              <a:gs pos="100000">
                <a:srgbClr val="BFFBFA"/>
              </a:gs>
            </a:gsLst>
            <a:lin ang="2700000" scaled="1"/>
          </a:gradFill>
          <a:ln w="114300" cmpd="tri">
            <a:solidFill>
              <a:srgbClr val="0000CC"/>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099" name="Oval 3"/>
          <p:cNvSpPr>
            <a:spLocks noChangeArrowheads="1"/>
          </p:cNvSpPr>
          <p:nvPr/>
        </p:nvSpPr>
        <p:spPr bwMode="auto">
          <a:xfrm>
            <a:off x="2257425" y="1905000"/>
            <a:ext cx="479425" cy="477838"/>
          </a:xfrm>
          <a:prstGeom prst="ellipse">
            <a:avLst/>
          </a:prstGeom>
          <a:noFill/>
          <a:ln w="38100">
            <a:solidFill>
              <a:srgbClr val="FF0000"/>
            </a:solidFill>
            <a:rou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100" name="Text Box 4"/>
          <p:cNvSpPr txBox="1"/>
          <p:nvPr/>
        </p:nvSpPr>
        <p:spPr>
          <a:xfrm>
            <a:off x="2355850" y="920750"/>
            <a:ext cx="8058150" cy="2678113"/>
          </a:xfrm>
          <a:prstGeom prst="rect">
            <a:avLst/>
          </a:prstGeom>
          <a:noFill/>
          <a:ln w="9525">
            <a:noFill/>
          </a:ln>
        </p:spPr>
        <p:txBody>
          <a:bodyPr>
            <a:spAutoFit/>
          </a:bodyPr>
          <a:p>
            <a:pPr marL="342900" indent="-342900" defTabSz="911225">
              <a:spcBef>
                <a:spcPct val="50000"/>
              </a:spcBef>
              <a:buNone/>
            </a:pPr>
            <a:r>
              <a:rPr lang="en-US" altLang="en-US" b="1" dirty="0">
                <a:solidFill>
                  <a:srgbClr val="0000FF"/>
                </a:solidFill>
                <a:latin typeface="Times New Roman" panose="02020603050405020304" pitchFamily="18" charset="0"/>
                <a:cs typeface="Times New Roman" panose="02020603050405020304" pitchFamily="18" charset="0"/>
              </a:rPr>
              <a:t>Câu 4. Đơn vị độ to của âm l</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cs typeface="Times New Roman" panose="02020603050405020304" pitchFamily="18" charset="0"/>
              </a:rPr>
              <a:t>:</a:t>
            </a:r>
            <a:endParaRPr lang="en-US" altLang="en-US" b="1" dirty="0">
              <a:solidFill>
                <a:srgbClr val="0000FF"/>
              </a:solidFill>
              <a:latin typeface="Times New Roman" panose="02020603050405020304" pitchFamily="18" charset="0"/>
              <a:cs typeface="Times New Roman" panose="02020603050405020304" pitchFamily="18" charset="0"/>
            </a:endParaRPr>
          </a:p>
          <a:p>
            <a:pPr marL="342900" indent="-342900" defTabSz="911225">
              <a:spcBef>
                <a:spcPct val="50000"/>
              </a:spcBef>
              <a:buAutoNum type="alphaUcPeriod"/>
            </a:pPr>
            <a:r>
              <a:rPr lang="en-US" altLang="en-US" b="1" dirty="0">
                <a:solidFill>
                  <a:srgbClr val="0000FF"/>
                </a:solidFill>
                <a:latin typeface="Times New Roman" panose="02020603050405020304" pitchFamily="18" charset="0"/>
                <a:cs typeface="Times New Roman" panose="02020603050405020304" pitchFamily="18" charset="0"/>
              </a:rPr>
              <a:t> Đeximet (dm)</a:t>
            </a:r>
            <a:endParaRPr lang="en-US" altLang="en-US" b="1" dirty="0">
              <a:solidFill>
                <a:srgbClr val="0000FF"/>
              </a:solidFill>
              <a:latin typeface="Times New Roman" panose="02020603050405020304" pitchFamily="18" charset="0"/>
              <a:cs typeface="Times New Roman" panose="02020603050405020304" pitchFamily="18" charset="0"/>
            </a:endParaRPr>
          </a:p>
          <a:p>
            <a:pPr marL="342900" indent="-342900" defTabSz="911225">
              <a:spcBef>
                <a:spcPct val="50000"/>
              </a:spcBef>
              <a:buAutoNum type="alphaUcPeriod"/>
            </a:pPr>
            <a:r>
              <a:rPr lang="en-US" altLang="en-US" b="1" dirty="0">
                <a:solidFill>
                  <a:srgbClr val="0000FF"/>
                </a:solidFill>
                <a:latin typeface="Times New Roman" panose="02020603050405020304" pitchFamily="18" charset="0"/>
                <a:cs typeface="Times New Roman" panose="02020603050405020304" pitchFamily="18" charset="0"/>
              </a:rPr>
              <a:t>Đê xiben(dB)</a:t>
            </a:r>
            <a:endParaRPr lang="en-US" altLang="en-US" b="1" dirty="0">
              <a:solidFill>
                <a:srgbClr val="0000FF"/>
              </a:solidFill>
              <a:latin typeface="Times New Roman" panose="02020603050405020304" pitchFamily="18" charset="0"/>
              <a:cs typeface="Times New Roman" panose="02020603050405020304" pitchFamily="18" charset="0"/>
            </a:endParaRPr>
          </a:p>
          <a:p>
            <a:pPr marL="342900" indent="-342900" defTabSz="911225">
              <a:spcBef>
                <a:spcPct val="50000"/>
              </a:spcBef>
              <a:buAutoNum type="alphaUcPeriod"/>
            </a:pPr>
            <a:r>
              <a:rPr lang="en-US" altLang="en-US" b="1" dirty="0">
                <a:solidFill>
                  <a:srgbClr val="0000FF"/>
                </a:solidFill>
                <a:latin typeface="Times New Roman" panose="02020603050405020304" pitchFamily="18" charset="0"/>
                <a:cs typeface="Times New Roman" panose="02020603050405020304" pitchFamily="18" charset="0"/>
              </a:rPr>
              <a:t> Đêxigam (dg)</a:t>
            </a:r>
            <a:endParaRPr lang="en-US" altLang="en-US" b="1" dirty="0">
              <a:solidFill>
                <a:srgbClr val="0000FF"/>
              </a:solidFill>
              <a:latin typeface="Times New Roman" panose="02020603050405020304" pitchFamily="18" charset="0"/>
              <a:cs typeface="Times New Roman" panose="02020603050405020304" pitchFamily="18" charset="0"/>
            </a:endParaRPr>
          </a:p>
          <a:p>
            <a:pPr marL="342900" indent="-342900" defTabSz="911225">
              <a:spcBef>
                <a:spcPct val="50000"/>
              </a:spcBef>
              <a:buAutoNum type="alphaUcPeriod"/>
            </a:pPr>
            <a:r>
              <a:rPr lang="en-US" altLang="en-US" b="1" dirty="0">
                <a:solidFill>
                  <a:srgbClr val="0000FF"/>
                </a:solidFill>
                <a:latin typeface="Times New Roman" panose="02020603050405020304" pitchFamily="18" charset="0"/>
                <a:cs typeface="Times New Roman" panose="02020603050405020304" pitchFamily="18" charset="0"/>
              </a:rPr>
              <a:t> Héc (Hz).</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5" name="Action Button: Go Home 4">
            <a:hlinkClick r:id="rId1" action="ppaction://hlinksldjump" highlightClick="1"/>
          </p:cNvPr>
          <p:cNvSpPr/>
          <p:nvPr/>
        </p:nvSpPr>
        <p:spPr>
          <a:xfrm>
            <a:off x="11098213" y="6089650"/>
            <a:ext cx="684213"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3000" fill="hold" grpId="0" nodeType="clickEffect">
                                  <p:stCondLst>
                                    <p:cond delay="0"/>
                                  </p:stCondLst>
                                  <p:childTnLst>
                                    <p:set>
                                      <p:cBhvr>
                                        <p:cTn id="6" dur="1" fill="hold">
                                          <p:stCondLst>
                                            <p:cond delay="0"/>
                                          </p:stCondLst>
                                        </p:cTn>
                                        <p:tgtEl>
                                          <p:spTgt spid="132099"/>
                                        </p:tgtEl>
                                        <p:attrNameLst>
                                          <p:attrName>style.visibility</p:attrName>
                                        </p:attrNameLst>
                                      </p:cBhvr>
                                      <p:to>
                                        <p:strVal val="visible"/>
                                      </p:to>
                                    </p:set>
                                    <p:anim calcmode="lin" valueType="num">
                                      <p:cBhvr>
                                        <p:cTn id="7" dur="500" fill="hold"/>
                                        <p:tgtEl>
                                          <p:spTgt spid="132099"/>
                                        </p:tgtEl>
                                        <p:attrNameLst>
                                          <p:attrName>ppt_w</p:attrName>
                                        </p:attrNameLst>
                                      </p:cBhvr>
                                      <p:tavLst>
                                        <p:tav tm="0">
                                          <p:val>
                                            <p:fltVal val="0.000000"/>
                                          </p:val>
                                        </p:tav>
                                        <p:tav tm="100000">
                                          <p:val>
                                            <p:strVal val="#ppt_w"/>
                                          </p:val>
                                        </p:tav>
                                      </p:tavLst>
                                    </p:anim>
                                    <p:anim calcmode="lin" valueType="num">
                                      <p:cBhvr>
                                        <p:cTn id="8" dur="500" fill="hold"/>
                                        <p:tgtEl>
                                          <p:spTgt spid="132099"/>
                                        </p:tgtEl>
                                        <p:attrNameLst>
                                          <p:attrName>ppt_h</p:attrName>
                                        </p:attrNameLst>
                                      </p:cBhvr>
                                      <p:tavLst>
                                        <p:tav tm="0">
                                          <p:val>
                                            <p:fltVal val="0.000000"/>
                                          </p:val>
                                        </p:tav>
                                        <p:tav tm="100000">
                                          <p:val>
                                            <p:strVal val="#ppt_h"/>
                                          </p:val>
                                        </p:tav>
                                      </p:tavLst>
                                    </p:anim>
                                  </p:childTnLst>
                                </p:cTn>
                              </p:par>
                            </p:childTnLst>
                          </p:cTn>
                        </p:par>
                        <p:par>
                          <p:cTn id="9" fill="hold">
                            <p:stCondLst>
                              <p:cond delay="500"/>
                            </p:stCondLst>
                            <p:childTnLst>
                              <p:par>
                                <p:cTn id="10" presetID="3" presetClass="emph" presetSubtype="2" fill="hold" nodeType="afterEffect">
                                  <p:stCondLst>
                                    <p:cond delay="0"/>
                                  </p:stCondLst>
                                  <p:childTnLst>
                                    <p:animClr clrSpc="rgb" dir="cw">
                                      <p:cBhvr override="childStyle">
                                        <p:cTn id="11" dur="500" fill="hold"/>
                                        <p:tgtEl>
                                          <p:spTgt spid="132100">
                                            <p:txEl>
                                              <p:charRg st="45" end="58"/>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 name="Rectangle 25"/>
          <p:cNvSpPr>
            <a:spLocks noChangeArrowheads="1"/>
          </p:cNvSpPr>
          <p:nvPr/>
        </p:nvSpPr>
        <p:spPr bwMode="auto">
          <a:xfrm>
            <a:off x="747713" y="1633538"/>
            <a:ext cx="107426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algn="just" defTabSz="911225">
              <a:buNone/>
            </a:pPr>
            <a:r>
              <a:rPr lang="nl-NL" altLang="en-US" sz="2700" b="1" dirty="0">
                <a:solidFill>
                  <a:srgbClr val="000000"/>
                </a:solidFill>
                <a:latin typeface="Times New Roman" panose="02020603050405020304" pitchFamily="18" charset="0"/>
                <a:cs typeface="Times New Roman" panose="02020603050405020304" pitchFamily="18" charset="0"/>
              </a:rPr>
              <a:t>     </a:t>
            </a:r>
            <a:r>
              <a:rPr lang="nl-NL" altLang="en-US" sz="2800" b="1" dirty="0">
                <a:solidFill>
                  <a:srgbClr val="000000"/>
                </a:solidFill>
                <a:latin typeface="Times New Roman" panose="02020603050405020304" pitchFamily="18" charset="0"/>
                <a:cs typeface="Times New Roman" panose="02020603050405020304" pitchFamily="18" charset="0"/>
              </a:rPr>
              <a:t>Bạn Thanh thích chơi đ</a:t>
            </a:r>
            <a:r>
              <a:rPr lang="nl-NL" altLang="en-US" sz="2800" b="1" dirty="0">
                <a:solidFill>
                  <a:srgbClr val="000000"/>
                </a:solidFill>
                <a:latin typeface="Times New Roman" panose="02020603050405020304" pitchFamily="18" charset="0"/>
                <a:ea typeface="Times New Roman" panose="02020603050405020304" pitchFamily="18" charset="0"/>
              </a:rPr>
              <a:t>à</a:t>
            </a:r>
            <a:r>
              <a:rPr lang="nl-NL" altLang="en-US" sz="2800" b="1" dirty="0">
                <a:solidFill>
                  <a:srgbClr val="000000"/>
                </a:solidFill>
                <a:latin typeface="Times New Roman" panose="02020603050405020304" pitchFamily="18" charset="0"/>
                <a:cs typeface="Times New Roman" panose="02020603050405020304" pitchFamily="18" charset="0"/>
              </a:rPr>
              <a:t>n ghi ta, bạn Thanh muốn thay đổi độ to của nốt nhạc bằng cách n</a:t>
            </a:r>
            <a:r>
              <a:rPr lang="nl-NL" altLang="en-US" sz="2800" b="1" dirty="0">
                <a:solidFill>
                  <a:srgbClr val="000000"/>
                </a:solidFill>
                <a:latin typeface="Times New Roman" panose="02020603050405020304" pitchFamily="18" charset="0"/>
                <a:ea typeface="Times New Roman" panose="02020603050405020304" pitchFamily="18" charset="0"/>
              </a:rPr>
              <a:t>à</a:t>
            </a:r>
            <a:r>
              <a:rPr lang="nl-NL" altLang="en-US" sz="2800" b="1" dirty="0">
                <a:solidFill>
                  <a:srgbClr val="000000"/>
                </a:solidFill>
                <a:latin typeface="Times New Roman" panose="02020603050405020304" pitchFamily="18" charset="0"/>
                <a:cs typeface="Times New Roman" panose="02020603050405020304" pitchFamily="18" charset="0"/>
              </a:rPr>
              <a:t>o? Em hãy nghĩ cách giúp bạn Thanh.</a:t>
            </a:r>
            <a:endParaRPr lang="nl-NL" altLang="en-US" sz="2800" b="1" dirty="0">
              <a:solidFill>
                <a:srgbClr val="000000"/>
              </a:solidFill>
              <a:latin typeface="Times New Roman" panose="02020603050405020304" pitchFamily="18" charset="0"/>
              <a:ea typeface="Times New Roman" panose="02020603050405020304" pitchFamily="18" charset="0"/>
            </a:endParaRPr>
          </a:p>
        </p:txBody>
      </p:sp>
      <p:sp>
        <p:nvSpPr>
          <p:cNvPr id="28" name="Rectangle 27"/>
          <p:cNvSpPr>
            <a:spLocks noChangeArrowheads="1"/>
          </p:cNvSpPr>
          <p:nvPr/>
        </p:nvSpPr>
        <p:spPr bwMode="auto">
          <a:xfrm>
            <a:off x="1128713" y="2689225"/>
            <a:ext cx="9601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defTabSz="911225">
              <a:buNone/>
            </a:pPr>
            <a:r>
              <a:rPr lang="nl-NL" altLang="en-US" sz="2700" b="1" dirty="0">
                <a:solidFill>
                  <a:srgbClr val="FF0000"/>
                </a:solidFill>
                <a:latin typeface="Times New Roman" panose="02020603050405020304" pitchFamily="18" charset="0"/>
                <a:cs typeface="Times New Roman" panose="02020603050405020304" pitchFamily="18" charset="0"/>
              </a:rPr>
              <a:t>   </a:t>
            </a:r>
            <a:r>
              <a:rPr lang="nl-NL" altLang="en-US" b="1" dirty="0">
                <a:solidFill>
                  <a:srgbClr val="FF0000"/>
                </a:solidFill>
                <a:latin typeface="Times New Roman" panose="02020603050405020304" pitchFamily="18" charset="0"/>
                <a:cs typeface="Times New Roman" panose="02020603050405020304" pitchFamily="18" charset="0"/>
              </a:rPr>
              <a:t>Trả lời: </a:t>
            </a:r>
            <a:r>
              <a:rPr lang="nl-NL" altLang="en-US" b="1" dirty="0">
                <a:solidFill>
                  <a:srgbClr val="0000FF"/>
                </a:solidFill>
                <a:latin typeface="Times New Roman" panose="02020603050405020304" pitchFamily="18" charset="0"/>
                <a:cs typeface="Times New Roman" panose="02020603050405020304" pitchFamily="18" charset="0"/>
              </a:rPr>
              <a:t>Bạn Thanh muốn thay đổi độ to của </a:t>
            </a:r>
            <a:endParaRPr lang="nl-NL" altLang="en-US" b="1" dirty="0">
              <a:solidFill>
                <a:srgbClr val="0000FF"/>
              </a:solidFill>
              <a:latin typeface="Times New Roman" panose="02020603050405020304" pitchFamily="18" charset="0"/>
              <a:cs typeface="Times New Roman" panose="02020603050405020304" pitchFamily="18" charset="0"/>
            </a:endParaRPr>
          </a:p>
          <a:p>
            <a:pPr defTabSz="911225">
              <a:buNone/>
            </a:pPr>
            <a:r>
              <a:rPr lang="nl-NL" altLang="en-US" b="1" dirty="0">
                <a:solidFill>
                  <a:srgbClr val="0000FF"/>
                </a:solidFill>
                <a:latin typeface="Times New Roman" panose="02020603050405020304" pitchFamily="18" charset="0"/>
                <a:cs typeface="Times New Roman" panose="02020603050405020304" pitchFamily="18" charset="0"/>
              </a:rPr>
              <a:t>nốt nhạc bằng cách gảy mạnh dây đ</a:t>
            </a:r>
            <a:r>
              <a:rPr lang="nl-NL" altLang="en-US" b="1" dirty="0">
                <a:solidFill>
                  <a:srgbClr val="0000FF"/>
                </a:solidFill>
                <a:latin typeface="Times New Roman" panose="02020603050405020304" pitchFamily="18" charset="0"/>
                <a:ea typeface="Times New Roman" panose="02020603050405020304" pitchFamily="18" charset="0"/>
              </a:rPr>
              <a:t>à</a:t>
            </a:r>
            <a:r>
              <a:rPr lang="nl-NL" altLang="en-US" b="1" dirty="0">
                <a:solidFill>
                  <a:srgbClr val="0000FF"/>
                </a:solidFill>
                <a:latin typeface="Times New Roman" panose="02020603050405020304" pitchFamily="18" charset="0"/>
                <a:cs typeface="Times New Roman" panose="02020603050405020304" pitchFamily="18" charset="0"/>
              </a:rPr>
              <a:t>n.</a:t>
            </a:r>
            <a:r>
              <a:rPr lang="en-US" altLang="en-US" b="1" dirty="0">
                <a:solidFill>
                  <a:srgbClr val="0000FF"/>
                </a:solidFill>
                <a:latin typeface="Times New Roman" panose="02020603050405020304" pitchFamily="18" charset="0"/>
                <a:cs typeface="Times New Roman" panose="02020603050405020304" pitchFamily="18" charset="0"/>
              </a:rPr>
              <a:t> </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35844" name="Rectangle 1"/>
          <p:cNvSpPr/>
          <p:nvPr/>
        </p:nvSpPr>
        <p:spPr>
          <a:xfrm>
            <a:off x="2205038" y="779463"/>
            <a:ext cx="1273175" cy="523875"/>
          </a:xfrm>
          <a:prstGeom prst="rect">
            <a:avLst/>
          </a:prstGeom>
          <a:noFill/>
          <a:ln w="9525">
            <a:noFill/>
          </a:ln>
        </p:spPr>
        <p:txBody>
          <a:bodyPr wrap="none">
            <a:spAutoFit/>
          </a:bodyPr>
          <a:p>
            <a:pPr defTabSz="911225"/>
            <a:r>
              <a:rPr lang="en-US" altLang="en-US" sz="2800" b="1" dirty="0">
                <a:solidFill>
                  <a:srgbClr val="0000FF"/>
                </a:solidFill>
                <a:latin typeface="Times New Roman" panose="02020603050405020304" pitchFamily="18" charset="0"/>
                <a:cs typeface="Times New Roman" panose="02020603050405020304" pitchFamily="18" charset="0"/>
              </a:rPr>
              <a:t>Câu 5. </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slide(fromBottom)">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AutoShape 4"/>
          <p:cNvSpPr>
            <a:spLocks noChangeArrowheads="1"/>
          </p:cNvSpPr>
          <p:nvPr/>
        </p:nvSpPr>
        <p:spPr bwMode="auto">
          <a:xfrm>
            <a:off x="1671638" y="84138"/>
            <a:ext cx="8848725" cy="6567488"/>
          </a:xfrm>
          <a:prstGeom prst="roundRect">
            <a:avLst>
              <a:gd name="adj" fmla="val 579"/>
            </a:avLst>
          </a:prstGeom>
          <a:gradFill rotWithShape="1">
            <a:gsLst>
              <a:gs pos="0">
                <a:srgbClr val="BFFBFA"/>
              </a:gs>
              <a:gs pos="50000">
                <a:srgbClr val="FFFFFF"/>
              </a:gs>
              <a:gs pos="100000">
                <a:srgbClr val="BFFBFA"/>
              </a:gs>
            </a:gsLst>
            <a:lin ang="2700000" scaled="1"/>
          </a:gradFill>
          <a:ln w="114300" cmpd="tri">
            <a:solidFill>
              <a:srgbClr val="0000CC"/>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867" name="Rectangle 3"/>
          <p:cNvSpPr>
            <a:spLocks noGrp="1"/>
          </p:cNvSpPr>
          <p:nvPr>
            <p:ph idx="1"/>
          </p:nvPr>
        </p:nvSpPr>
        <p:spPr>
          <a:xfrm>
            <a:off x="2052638" y="692150"/>
            <a:ext cx="8056562" cy="1673225"/>
          </a:xfrm>
          <a:ln w="38100">
            <a:solidFill>
              <a:srgbClr val="FF9933">
                <a:alpha val="100000"/>
              </a:srgbClr>
            </a:solidFill>
            <a:miter lim="800000"/>
          </a:ln>
        </p:spPr>
        <p:txBody>
          <a:bodyPr vert="horz" wrap="square" lIns="91440" tIns="45720" rIns="91440" bIns="45720" anchor="t" anchorCtr="0"/>
          <a:p>
            <a:pPr eaLnBrk="1" hangingPunct="1">
              <a:lnSpc>
                <a:spcPct val="80000"/>
              </a:lnSpc>
              <a:buNone/>
            </a:pPr>
            <a:r>
              <a:rPr lang="en-US" altLang="en-US" sz="2800" b="1" dirty="0">
                <a:latin typeface="Times New Roman" panose="02020603050405020304" pitchFamily="18" charset="0"/>
                <a:cs typeface="Times New Roman" panose="02020603050405020304" pitchFamily="18" charset="0"/>
              </a:rPr>
              <a:t>Câu 6. </a:t>
            </a:r>
            <a:endParaRPr lang="en-US" altLang="en-US" sz="2800" b="1" dirty="0">
              <a:latin typeface="Times New Roman" panose="02020603050405020304" pitchFamily="18" charset="0"/>
              <a:cs typeface="Times New Roman" panose="02020603050405020304" pitchFamily="18" charset="0"/>
            </a:endParaRPr>
          </a:p>
          <a:p>
            <a:pPr eaLnBrk="1" hangingPunct="1">
              <a:lnSpc>
                <a:spcPct val="150000"/>
              </a:lnSpc>
              <a:buNone/>
            </a:pPr>
            <a:r>
              <a:rPr lang="en-US" altLang="en-US" sz="2800" b="1" dirty="0">
                <a:latin typeface="Times New Roman" panose="02020603050405020304" pitchFamily="18" charset="0"/>
                <a:cs typeface="Times New Roman" panose="02020603050405020304" pitchFamily="18" charset="0"/>
              </a:rPr>
              <a:t>	Gõ </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(1)</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mặt trống, mặt trống phát ra âm to, khi đó </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(2)</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của mặt trống lớn.</a:t>
            </a:r>
            <a:endParaRPr lang="en-US" altLang="en-US" sz="2800" b="1" dirty="0">
              <a:latin typeface="Times New Roman" panose="02020603050405020304" pitchFamily="18" charset="0"/>
              <a:ea typeface="Times New Roman" panose="02020603050405020304" pitchFamily="18" charset="0"/>
            </a:endParaRPr>
          </a:p>
        </p:txBody>
      </p:sp>
      <p:sp>
        <p:nvSpPr>
          <p:cNvPr id="216069" name="Text Box 5"/>
          <p:cNvSpPr txBox="1"/>
          <p:nvPr/>
        </p:nvSpPr>
        <p:spPr>
          <a:xfrm>
            <a:off x="2219325" y="2973388"/>
            <a:ext cx="7753350" cy="1168400"/>
          </a:xfrm>
          <a:prstGeom prst="rect">
            <a:avLst/>
          </a:prstGeom>
          <a:noFill/>
          <a:ln w="9525" cap="flat" cmpd="sng">
            <a:solidFill>
              <a:srgbClr val="FF9933"/>
            </a:solidFill>
            <a:prstDash val="solid"/>
            <a:miter/>
            <a:headEnd type="none" w="med" len="med"/>
            <a:tailEnd type="none" w="med" len="med"/>
          </a:ln>
        </p:spPr>
        <p:txBody>
          <a:bodyPr>
            <a:spAutoFit/>
          </a:bodyPr>
          <a:p>
            <a:pPr algn="ctr" defTabSz="911225">
              <a:spcBef>
                <a:spcPct val="50000"/>
              </a:spcBef>
            </a:pPr>
            <a:r>
              <a:rPr lang="en-US" altLang="en-US" sz="2800" b="1" dirty="0">
                <a:latin typeface="Times New Roman" panose="02020603050405020304" pitchFamily="18" charset="0"/>
                <a:cs typeface="Times New Roman" panose="02020603050405020304" pitchFamily="18" charset="0"/>
              </a:rPr>
              <a:t>(1) mạnh</a:t>
            </a:r>
            <a:endParaRPr lang="en-US" altLang="en-US" sz="2800" b="1" dirty="0">
              <a:latin typeface="Times New Roman" panose="02020603050405020304" pitchFamily="18" charset="0"/>
              <a:cs typeface="Times New Roman" panose="02020603050405020304" pitchFamily="18" charset="0"/>
            </a:endParaRPr>
          </a:p>
          <a:p>
            <a:pPr algn="ctr" defTabSz="911225">
              <a:spcBef>
                <a:spcPct val="50000"/>
              </a:spcBef>
            </a:pPr>
            <a:r>
              <a:rPr lang="en-US" altLang="en-US" sz="2800" b="1" dirty="0">
                <a:latin typeface="Times New Roman" panose="02020603050405020304" pitchFamily="18" charset="0"/>
                <a:cs typeface="Times New Roman" panose="02020603050405020304" pitchFamily="18" charset="0"/>
              </a:rPr>
              <a:t>(2) biên độ dao động </a:t>
            </a:r>
            <a:endParaRPr lang="en-US" altLang="en-US" sz="2800" b="1" dirty="0">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6069">
                                            <p:txEl>
                                              <p:charRg st="0" end="9"/>
                                            </p:txEl>
                                          </p:spTgt>
                                        </p:tgtEl>
                                        <p:attrNameLst>
                                          <p:attrName>style.visibility</p:attrName>
                                        </p:attrNameLst>
                                      </p:cBhvr>
                                      <p:to>
                                        <p:strVal val="visible"/>
                                      </p:to>
                                    </p:set>
                                    <p:animEffect transition="in" filter="checkerboard(across)">
                                      <p:cBhvr>
                                        <p:cTn id="7" dur="500"/>
                                        <p:tgtEl>
                                          <p:spTgt spid="216069">
                                            <p:txEl>
                                              <p:charRg st="0"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6069">
                                            <p:txEl>
                                              <p:charRg st="9" end="31"/>
                                            </p:txEl>
                                          </p:spTgt>
                                        </p:tgtEl>
                                        <p:attrNameLst>
                                          <p:attrName>style.visibility</p:attrName>
                                        </p:attrNameLst>
                                      </p:cBhvr>
                                      <p:to>
                                        <p:strVal val="visible"/>
                                      </p:to>
                                    </p:set>
                                    <p:animEffect transition="in" filter="box(in)">
                                      <p:cBhvr>
                                        <p:cTn id="12" dur="500"/>
                                        <p:tgtEl>
                                          <p:spTgt spid="216069">
                                            <p:txEl>
                                              <p:charRg st="9" end="3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AutoShape 2"/>
          <p:cNvSpPr>
            <a:spLocks noChangeArrowheads="1"/>
          </p:cNvSpPr>
          <p:nvPr/>
        </p:nvSpPr>
        <p:spPr bwMode="auto">
          <a:xfrm>
            <a:off x="1657350" y="142875"/>
            <a:ext cx="8848725" cy="6567488"/>
          </a:xfrm>
          <a:prstGeom prst="roundRect">
            <a:avLst>
              <a:gd name="adj" fmla="val 579"/>
            </a:avLst>
          </a:prstGeom>
          <a:gradFill rotWithShape="1">
            <a:gsLst>
              <a:gs pos="0">
                <a:srgbClr val="BFFBFA"/>
              </a:gs>
              <a:gs pos="50000">
                <a:srgbClr val="FFFFFF"/>
              </a:gs>
              <a:gs pos="100000">
                <a:srgbClr val="BFFBFA"/>
              </a:gs>
            </a:gsLst>
            <a:lin ang="2700000" scaled="1"/>
          </a:gradFill>
          <a:ln w="114300" cmpd="tri">
            <a:solidFill>
              <a:srgbClr val="0000CC"/>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915" name="Rectangle 3"/>
          <p:cNvSpPr>
            <a:spLocks noGrp="1" noChangeArrowheads="1"/>
          </p:cNvSpPr>
          <p:nvPr>
            <p:ph idx="1"/>
          </p:nvPr>
        </p:nvSpPr>
        <p:spPr>
          <a:xfrm>
            <a:off x="1824038" y="465138"/>
            <a:ext cx="8696325" cy="1063625"/>
          </a:xfrm>
          <a:ln w="38100">
            <a:solidFill>
              <a:srgbClr val="FF9933"/>
            </a:solidFill>
            <a:miter lim="800000"/>
          </a:ln>
        </p:spPr>
        <p:txBody>
          <a:bodyPr vert="horz" wrap="square" lIns="91440" tIns="45720" rIns="91440" bIns="45720" numCol="1" anchor="t" anchorCtr="0" compatLnSpc="1"/>
          <a:p>
            <a:pPr eaLnBrk="1" hangingPunct="1">
              <a:lnSpc>
                <a:spcPct val="90000"/>
              </a:lnSpc>
              <a:buFontTx/>
              <a:buNone/>
            </a:pPr>
            <a:r>
              <a:rPr lang="en-US" altLang="en-US" sz="3500" b="1" dirty="0">
                <a:latin typeface="Times New Roman" panose="02020603050405020304" pitchFamily="18" charset="0"/>
                <a:cs typeface="Times New Roman" panose="02020603050405020304" pitchFamily="18" charset="0"/>
              </a:rPr>
              <a:t>Câu 7. Ngưỡng đau (âm l</a:t>
            </a:r>
            <a:r>
              <a:rPr lang="en-US" altLang="en-US" sz="3500" b="1" dirty="0">
                <a:latin typeface="Times New Roman" panose="02020603050405020304" pitchFamily="18" charset="0"/>
                <a:ea typeface="Times New Roman" panose="02020603050405020304" pitchFamily="18" charset="0"/>
              </a:rPr>
              <a:t>à</a:t>
            </a:r>
            <a:r>
              <a:rPr lang="en-US" altLang="en-US" sz="3500" b="1" dirty="0">
                <a:latin typeface="Times New Roman" panose="02020603050405020304" pitchFamily="18" charset="0"/>
                <a:cs typeface="Times New Roman" panose="02020603050405020304" pitchFamily="18" charset="0"/>
              </a:rPr>
              <a:t>m đau nhức tai) l</a:t>
            </a:r>
            <a:r>
              <a:rPr lang="en-US" altLang="en-US" sz="3500" b="1" dirty="0">
                <a:latin typeface="Times New Roman" panose="02020603050405020304" pitchFamily="18" charset="0"/>
                <a:ea typeface="Times New Roman" panose="02020603050405020304" pitchFamily="18" charset="0"/>
              </a:rPr>
              <a:t>à</a:t>
            </a:r>
            <a:r>
              <a:rPr lang="en-US" altLang="en-US" sz="3500" b="1" dirty="0">
                <a:latin typeface="Times New Roman" panose="02020603050405020304" pitchFamily="18" charset="0"/>
                <a:cs typeface="Times New Roman" panose="02020603050405020304" pitchFamily="18" charset="0"/>
              </a:rPr>
              <a:t> bao nhiêu dB?</a:t>
            </a:r>
            <a:endParaRPr lang="en-US" altLang="en-US" sz="3500" b="1" dirty="0">
              <a:latin typeface="Times New Roman" panose="02020603050405020304" pitchFamily="18" charset="0"/>
              <a:ea typeface="Times New Roman" panose="02020603050405020304" pitchFamily="18" charset="0"/>
            </a:endParaRPr>
          </a:p>
        </p:txBody>
      </p:sp>
      <p:sp>
        <p:nvSpPr>
          <p:cNvPr id="217092" name="Text Box 4"/>
          <p:cNvSpPr txBox="1">
            <a:spLocks noChangeArrowheads="1"/>
          </p:cNvSpPr>
          <p:nvPr/>
        </p:nvSpPr>
        <p:spPr bwMode="auto">
          <a:xfrm>
            <a:off x="2279650" y="2289175"/>
            <a:ext cx="7753350" cy="587375"/>
          </a:xfrm>
          <a:prstGeom prst="rect">
            <a:avLst/>
          </a:prstGeom>
          <a:noFill/>
          <a:ln w="9525">
            <a:solidFill>
              <a:srgbClr val="FF9933"/>
            </a:solidFill>
            <a:miter lim="800000"/>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3190"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130dB</a:t>
            </a:r>
            <a:endParaRPr kumimoji="0" lang="en-US" altLang="en-US" sz="3190"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7092"/>
                                        </p:tgtEl>
                                        <p:attrNameLst>
                                          <p:attrName>style.visibility</p:attrName>
                                        </p:attrNameLst>
                                      </p:cBhvr>
                                      <p:to>
                                        <p:strVal val="visible"/>
                                      </p:to>
                                    </p:set>
                                    <p:animEffect transition="in" filter="checkerboard(across)">
                                      <p:cBhvr>
                                        <p:cTn id="7" dur="500"/>
                                        <p:tgtEl>
                                          <p:spTgt spid="217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40963"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0964" name="Content Placeholder 4"/>
          <p:cNvSpPr txBox="1"/>
          <p:nvPr/>
        </p:nvSpPr>
        <p:spPr>
          <a:xfrm>
            <a:off x="225425" y="1474788"/>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pic>
        <p:nvPicPr>
          <p:cNvPr id="8" name="Picture 2" descr="Do Re Mi Multicolor Musical Gamma Notes Stock Illustration - Illustration  of ledge, element: 73677347"/>
          <p:cNvPicPr>
            <a:picLocks noChangeAspect="1" noChangeArrowheads="1"/>
          </p:cNvPicPr>
          <p:nvPr/>
        </p:nvPicPr>
        <p:blipFill rotWithShape="1">
          <a:blip r:embed="rId1">
            <a:extLst>
              <a:ext uri="{28A0092B-C50C-407E-A947-70E740481C1C}">
                <a14:useLocalDpi xmlns:a14="http://schemas.microsoft.com/office/drawing/2010/main" val="0"/>
              </a:ext>
            </a:extLst>
          </a:blip>
          <a:srcRect t="9743" b="19281"/>
          <a:stretch>
            <a:fillRect/>
          </a:stretch>
        </p:blipFill>
        <p:spPr bwMode="auto">
          <a:xfrm>
            <a:off x="670719" y="2049463"/>
            <a:ext cx="7162800" cy="2931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nhac nen 1.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366713" y="2063750"/>
            <a:ext cx="609600"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0963">
                                            <p:txEl>
                                              <p:charRg st="0" end="17"/>
                                            </p:txEl>
                                          </p:spTgt>
                                        </p:tgtEl>
                                        <p:attrNameLst>
                                          <p:attrName>style.visibility</p:attrName>
                                        </p:attrNameLst>
                                      </p:cBhvr>
                                      <p:to>
                                        <p:strVal val="visible"/>
                                      </p:to>
                                    </p:set>
                                    <p:animEffect transition="in" filter="fade">
                                      <p:cBhvr>
                                        <p:cTn id="16" dur="500"/>
                                        <p:tgtEl>
                                          <p:spTgt spid="40963">
                                            <p:txEl>
                                              <p:charRg st="0" end="1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964"/>
                                        </p:tgtEl>
                                        <p:attrNameLst>
                                          <p:attrName>style.visibility</p:attrName>
                                        </p:attrNameLst>
                                      </p:cBhvr>
                                      <p:to>
                                        <p:strVal val="visible"/>
                                      </p:to>
                                    </p:set>
                                    <p:animEffect transition="in" filter="fade">
                                      <p:cBhvr>
                                        <p:cTn id="21" dur="500"/>
                                        <p:tgtEl>
                                          <p:spTgt spid="4096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bldLst>
      <p:bldP spid="40962" grpId="0"/>
      <p:bldP spid="40963" grpId="0" build="p"/>
      <p:bldP spid="4096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39939"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1988" name="Content Placeholder 4"/>
          <p:cNvSpPr txBox="1"/>
          <p:nvPr/>
        </p:nvSpPr>
        <p:spPr>
          <a:xfrm>
            <a:off x="225425" y="1371600"/>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1989" name="Rectangle 1"/>
          <p:cNvSpPr/>
          <p:nvPr/>
        </p:nvSpPr>
        <p:spPr>
          <a:xfrm>
            <a:off x="747713" y="1981200"/>
            <a:ext cx="2773362" cy="461963"/>
          </a:xfrm>
          <a:prstGeom prst="rect">
            <a:avLst/>
          </a:prstGeom>
          <a:noFill/>
          <a:ln w="9525">
            <a:noFill/>
          </a:ln>
        </p:spPr>
        <p:txBody>
          <a:bodyPr wrap="none">
            <a:spAutoFit/>
          </a:bodyPr>
          <a:p>
            <a:r>
              <a:rPr lang="en-US" altLang="en-US" dirty="0">
                <a:latin typeface="Times New Roman" panose="02020603050405020304" pitchFamily="18" charset="0"/>
                <a:cs typeface="Calibri" panose="020F0502020204030204" pitchFamily="34" charset="0"/>
              </a:rPr>
              <a:t>* Tìm hiểu về tần số </a:t>
            </a:r>
            <a:endParaRPr lang="en-US" altLang="en-US" dirty="0">
              <a:latin typeface="Times New Roman" panose="02020603050405020304" pitchFamily="18" charset="0"/>
            </a:endParaRPr>
          </a:p>
        </p:txBody>
      </p:sp>
      <p:pic>
        <p:nvPicPr>
          <p:cNvPr id="39942" name="Picture 1"/>
          <p:cNvPicPr>
            <a:picLocks noChangeAspect="1"/>
          </p:cNvPicPr>
          <p:nvPr/>
        </p:nvPicPr>
        <p:blipFill>
          <a:blip r:embed="rId1"/>
          <a:stretch>
            <a:fillRect/>
          </a:stretch>
        </p:blipFill>
        <p:spPr>
          <a:xfrm>
            <a:off x="671513" y="2971800"/>
            <a:ext cx="4114800" cy="3429000"/>
          </a:xfrm>
          <a:prstGeom prst="rect">
            <a:avLst/>
          </a:prstGeom>
          <a:noFill/>
          <a:ln w="9525">
            <a:noFill/>
          </a:ln>
        </p:spPr>
      </p:pic>
      <p:sp>
        <p:nvSpPr>
          <p:cNvPr id="41991" name="Rectangle 1"/>
          <p:cNvSpPr/>
          <p:nvPr/>
        </p:nvSpPr>
        <p:spPr>
          <a:xfrm>
            <a:off x="5670550" y="2133600"/>
            <a:ext cx="5745163" cy="830263"/>
          </a:xfrm>
          <a:prstGeom prst="rect">
            <a:avLst/>
          </a:prstGeom>
          <a:noFill/>
          <a:ln w="9525">
            <a:noFill/>
          </a:ln>
        </p:spPr>
        <p:txBody>
          <a:bodyPr>
            <a:spAutoFit/>
          </a:bodyPr>
          <a:p>
            <a:r>
              <a:rPr lang="en-US" altLang="en-US" dirty="0">
                <a:latin typeface="Times New Roman" panose="02020603050405020304" pitchFamily="18" charset="0"/>
                <a:cs typeface="Calibri" panose="020F0502020204030204" pitchFamily="34" charset="0"/>
              </a:rPr>
              <a:t>* Tìm hiểu  thông tin SGK v</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cs typeface="Calibri" panose="020F0502020204030204" pitchFamily="34" charset="0"/>
              </a:rPr>
              <a:t> cho biết như thế n</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cs typeface="Calibri" panose="020F0502020204030204" pitchFamily="34" charset="0"/>
              </a:rPr>
              <a:t>o gọi l</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cs typeface="Calibri" panose="020F0502020204030204" pitchFamily="34" charset="0"/>
              </a:rPr>
              <a:t> tần số dao động của thước ?  </a:t>
            </a:r>
            <a:endParaRPr lang="en-US" altLang="en-US" dirty="0">
              <a:latin typeface="Times New Roman" panose="02020603050405020304" pitchFamily="18" charset="0"/>
            </a:endParaRPr>
          </a:p>
        </p:txBody>
      </p:sp>
      <p:sp>
        <p:nvSpPr>
          <p:cNvPr id="41992" name="Rectangle 1"/>
          <p:cNvSpPr/>
          <p:nvPr/>
        </p:nvSpPr>
        <p:spPr>
          <a:xfrm>
            <a:off x="5822950" y="3436938"/>
            <a:ext cx="5745163" cy="830262"/>
          </a:xfrm>
          <a:prstGeom prst="rect">
            <a:avLst/>
          </a:prstGeom>
          <a:noFill/>
          <a:ln w="9525">
            <a:noFill/>
          </a:ln>
        </p:spPr>
        <p:txBody>
          <a:bodyPr>
            <a:spAutoFit/>
          </a:bodyPr>
          <a:p>
            <a:r>
              <a:rPr lang="en-US" altLang="en-US" dirty="0">
                <a:latin typeface="Times New Roman" panose="02020603050405020304" pitchFamily="18" charset="0"/>
                <a:cs typeface="Calibri" panose="020F0502020204030204" pitchFamily="34" charset="0"/>
              </a:rPr>
              <a:t>Số dao động đầu thước thực hiện được trong 1 giây được gọi l</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cs typeface="Calibri" panose="020F0502020204030204" pitchFamily="34" charset="0"/>
              </a:rPr>
              <a:t> tần số dao dộng của thước </a:t>
            </a:r>
            <a:endParaRPr lang="en-US" altLang="en-US"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500"/>
                                        <p:tgtEl>
                                          <p:spTgt spid="419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9"/>
                                        </p:tgtEl>
                                        <p:attrNameLst>
                                          <p:attrName>style.visibility</p:attrName>
                                        </p:attrNameLst>
                                      </p:cBhvr>
                                      <p:to>
                                        <p:strVal val="visible"/>
                                      </p:to>
                                    </p:set>
                                    <p:animEffect transition="in" filter="fade">
                                      <p:cBhvr>
                                        <p:cTn id="12" dur="500"/>
                                        <p:tgtEl>
                                          <p:spTgt spid="419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1989"/>
                                        </p:tgtEl>
                                        <p:attrNameLst>
                                          <p:attrName>style.visibility</p:attrName>
                                        </p:attrNameLst>
                                      </p:cBhvr>
                                      <p:to>
                                        <p:strVal val="visible"/>
                                      </p:to>
                                    </p:set>
                                    <p:animEffect transition="in" filter="fade">
                                      <p:cBhvr>
                                        <p:cTn id="17" dur="500"/>
                                        <p:tgtEl>
                                          <p:spTgt spid="419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91"/>
                                        </p:tgtEl>
                                        <p:attrNameLst>
                                          <p:attrName>style.visibility</p:attrName>
                                        </p:attrNameLst>
                                      </p:cBhvr>
                                      <p:to>
                                        <p:strVal val="visible"/>
                                      </p:to>
                                    </p:set>
                                    <p:animEffect transition="in" filter="fade">
                                      <p:cBhvr>
                                        <p:cTn id="22" dur="500"/>
                                        <p:tgtEl>
                                          <p:spTgt spid="419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992"/>
                                        </p:tgtEl>
                                        <p:attrNameLst>
                                          <p:attrName>style.visibility</p:attrName>
                                        </p:attrNameLst>
                                      </p:cBhvr>
                                      <p:to>
                                        <p:strVal val="visible"/>
                                      </p:to>
                                    </p:set>
                                    <p:animEffect transition="in" filter="fade">
                                      <p:cBhvr>
                                        <p:cTn id="27"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P spid="41989" grpId="1"/>
      <p:bldP spid="41991" grpId="0"/>
      <p:bldP spid="4199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40963"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0964" name="Content Placeholder 4"/>
          <p:cNvSpPr txBox="1"/>
          <p:nvPr/>
        </p:nvSpPr>
        <p:spPr>
          <a:xfrm>
            <a:off x="225425" y="1474788"/>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3013" name="Rectangle 1"/>
          <p:cNvSpPr/>
          <p:nvPr/>
        </p:nvSpPr>
        <p:spPr>
          <a:xfrm>
            <a:off x="900113" y="2133600"/>
            <a:ext cx="10591800" cy="1508125"/>
          </a:xfrm>
          <a:prstGeom prst="rect">
            <a:avLst/>
          </a:prstGeom>
          <a:noFill/>
          <a:ln w="9525">
            <a:noFill/>
          </a:ln>
        </p:spPr>
        <p:txBody>
          <a:bodyPr>
            <a:spAutoFit/>
          </a:bodyPr>
          <a:p>
            <a:r>
              <a:rPr lang="en-US" altLang="en-US" dirty="0">
                <a:latin typeface="Times New Roman" panose="02020603050405020304" pitchFamily="18" charset="0"/>
                <a:cs typeface="Times New Roman" panose="02020603050405020304" pitchFamily="18" charset="0"/>
              </a:rPr>
              <a:t>-Dây đ</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 guitar phải thực hiện bao nhiêu dao động trong mỗi giây để phát ra nốt La (A4) có tần số 440 Hz?</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Tần số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gì ? </a:t>
            </a:r>
            <a:br>
              <a:rPr lang="en-US" altLang="en-US" dirty="0">
                <a:latin typeface="Times New Roman" panose="02020603050405020304" pitchFamily="18" charset="0"/>
                <a:cs typeface="Times New Roman" panose="02020603050405020304" pitchFamily="18" charset="0"/>
              </a:rPr>
            </a:br>
            <a:endParaRPr lang="en-US" altLang="en-US" sz="2000" dirty="0">
              <a:latin typeface="Times New Roman" panose="02020603050405020304" pitchFamily="18" charset="0"/>
              <a:ea typeface="Times New Roman" panose="02020603050405020304" pitchFamily="18" charset="0"/>
            </a:endParaRPr>
          </a:p>
        </p:txBody>
      </p:sp>
      <p:sp>
        <p:nvSpPr>
          <p:cNvPr id="43014" name="Rectangle 2"/>
          <p:cNvSpPr/>
          <p:nvPr/>
        </p:nvSpPr>
        <p:spPr>
          <a:xfrm>
            <a:off x="823913" y="3389313"/>
            <a:ext cx="9448800" cy="1695450"/>
          </a:xfrm>
          <a:prstGeom prst="rect">
            <a:avLst/>
          </a:prstGeom>
          <a:noFill/>
          <a:ln w="9525">
            <a:noFill/>
          </a:ln>
        </p:spPr>
        <p:txBody>
          <a:bodyPr>
            <a:spAutoFit/>
          </a:bodyPr>
          <a:p>
            <a:pPr>
              <a:lnSpc>
                <a:spcPts val="1650"/>
              </a:lnSpc>
            </a:pPr>
            <a:r>
              <a:rPr lang="en-US" altLang="en-US" dirty="0">
                <a:latin typeface="Times New Roman" panose="02020603050405020304" pitchFamily="18" charset="0"/>
                <a:cs typeface="Times New Roman" panose="02020603050405020304" pitchFamily="18" charset="0"/>
              </a:rPr>
              <a:t> Trả lời</a:t>
            </a:r>
            <a:endParaRPr lang="en-US" altLang="en-US" dirty="0">
              <a:latin typeface="Times New Roman" panose="02020603050405020304" pitchFamily="18" charset="0"/>
              <a:cs typeface="Times New Roman" panose="02020603050405020304" pitchFamily="18" charset="0"/>
            </a:endParaRPr>
          </a:p>
          <a:p>
            <a:pPr>
              <a:lnSpc>
                <a:spcPts val="1650"/>
              </a:lnSpc>
            </a:pPr>
            <a:endParaRPr lang="en-US" altLang="en-US" dirty="0">
              <a:latin typeface="Times New Roman" panose="02020603050405020304" pitchFamily="18" charset="0"/>
              <a:cs typeface="Times New Roman" panose="02020603050405020304" pitchFamily="18" charset="0"/>
            </a:endParaRPr>
          </a:p>
          <a:p>
            <a:pPr>
              <a:lnSpc>
                <a:spcPts val="1650"/>
              </a:lnSpc>
            </a:pPr>
            <a:r>
              <a:rPr lang="en-US" altLang="en-US" dirty="0">
                <a:latin typeface="Times New Roman" panose="02020603050405020304" pitchFamily="18" charset="0"/>
                <a:cs typeface="Times New Roman" panose="02020603050405020304" pitchFamily="18" charset="0"/>
              </a:rPr>
              <a:t>-Tần số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số dao động vật thực hiện được trong 1 giây.</a:t>
            </a:r>
            <a:endParaRPr lang="en-US" altLang="en-US" dirty="0">
              <a:latin typeface="Times New Roman" panose="02020603050405020304" pitchFamily="18" charset="0"/>
              <a:cs typeface="Times New Roman" panose="02020603050405020304" pitchFamily="18" charset="0"/>
            </a:endParaRPr>
          </a:p>
          <a:p>
            <a:pPr>
              <a:lnSpc>
                <a:spcPts val="1650"/>
              </a:lnSpc>
            </a:pP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-Trong 1 giây, đ</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 phát ra tần số 440 Hz</a:t>
            </a:r>
            <a:endParaRPr lang="en-US" altLang="en-US" dirty="0">
              <a:latin typeface="Times New Roman" panose="02020603050405020304" pitchFamily="18" charset="0"/>
              <a:cs typeface="Times New Roman" panose="02020603050405020304" pitchFamily="18" charset="0"/>
            </a:endParaRPr>
          </a:p>
          <a:p>
            <a:pPr>
              <a:lnSpc>
                <a:spcPts val="1650"/>
              </a:lnSpc>
            </a:pPr>
            <a:endParaRPr lang="en-US" altLang="en-US" sz="2000" dirty="0">
              <a:latin typeface="Times New Roman" panose="02020603050405020304" pitchFamily="18" charset="0"/>
              <a:cs typeface="Times New Roman" panose="02020603050405020304" pitchFamily="18"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                    =&gt; Dây đ</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 thực hiện được 440 dao động.</a:t>
            </a:r>
            <a:endParaRPr lang="en-US" altLang="en-US"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fade">
                                      <p:cBhvr>
                                        <p:cTn id="7" dur="500"/>
                                        <p:tgtEl>
                                          <p:spTgt spid="430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4"/>
                                        </p:tgtEl>
                                        <p:attrNameLst>
                                          <p:attrName>style.visibility</p:attrName>
                                        </p:attrNameLst>
                                      </p:cBhvr>
                                      <p:to>
                                        <p:strVal val="visible"/>
                                      </p:to>
                                    </p:set>
                                    <p:animEffect transition="in" filter="fade">
                                      <p:cBhvr>
                                        <p:cTn id="12" dur="10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Google Shape;1642;p47"/>
          <p:cNvSpPr txBox="1">
            <a:spLocks noRot="1" noChangeAspect="1" noMove="1" noResize="1" noEditPoints="1" noAdjustHandles="1" noChangeArrowheads="1" noChangeShapeType="1" noTextEdit="1"/>
          </p:cNvSpPr>
          <p:nvPr/>
        </p:nvSpPr>
        <p:spPr>
          <a:xfrm>
            <a:off x="594519" y="685800"/>
            <a:ext cx="10823814" cy="4978566"/>
          </a:xfrm>
          <a:prstGeom prst="rect">
            <a:avLst/>
          </a:prstGeom>
          <a:blipFill>
            <a:blip r:embed="rId1"/>
            <a:stretch>
              <a:fillRect l="-620" r="-56"/>
            </a:stretch>
          </a:blipFill>
          <a:ln>
            <a:noFill/>
          </a:ln>
        </p:spPr>
        <p:txBody>
          <a:bodyPr/>
          <a:lstStyle/>
          <a:p>
            <a:pPr marR="0" defTabSz="914400">
              <a:buClrTx/>
              <a:buSzTx/>
              <a:buFontTx/>
              <a:buNone/>
              <a:defRPr/>
            </a:pPr>
            <a:r>
              <a:rPr kumimoji="0" lang="en-US" kern="1200" cap="none" spc="0" normalizeH="0" baseline="0" noProof="0">
                <a:noFill/>
                <a:latin typeface="Times New Roman" panose="02020603050405020304" pitchFamily="18" charset="0"/>
                <a:ea typeface="+mn-ea"/>
                <a:cs typeface="+mn-cs"/>
              </a:rPr>
              <a:t> </a:t>
            </a:r>
            <a:endParaRPr kumimoji="0" lang="en-US" kern="1200" cap="none" spc="0" normalizeH="0" baseline="0" noProof="0">
              <a:noFill/>
              <a:latin typeface="Times New Roman" panose="02020603050405020304" pitchFamily="18" charset="0"/>
              <a:ea typeface="+mn-ea"/>
              <a:cs typeface="+mn-cs"/>
            </a:endParaRPr>
          </a:p>
        </p:txBody>
      </p:sp>
      <p:sp>
        <p:nvSpPr>
          <p:cNvPr id="8" name="TextBox 7"/>
          <p:cNvSpPr txBox="1">
            <a:spLocks noRot="1" noChangeAspect="1" noMove="1" noResize="1" noEditPoints="1" noAdjustHandles="1" noChangeArrowheads="1" noChangeShapeType="1" noTextEdit="1"/>
          </p:cNvSpPr>
          <p:nvPr/>
        </p:nvSpPr>
        <p:spPr>
          <a:xfrm>
            <a:off x="7071519" y="4191000"/>
            <a:ext cx="1905000" cy="1152751"/>
          </a:xfrm>
          <a:prstGeom prst="rect">
            <a:avLst/>
          </a:prstGeom>
          <a:blipFill>
            <a:blip r:embed="rId2"/>
            <a:stretch>
              <a:fillRect/>
            </a:stretch>
          </a:blipFill>
        </p:spPr>
        <p:txBody>
          <a:bodyPr/>
          <a:lstStyle/>
          <a:p>
            <a:pPr marR="0" defTabSz="914400">
              <a:buClrTx/>
              <a:buSzTx/>
              <a:buFontTx/>
              <a:buNone/>
              <a:defRPr/>
            </a:pPr>
            <a:r>
              <a:rPr kumimoji="0" lang="en-US" kern="1200" cap="none" spc="0" normalizeH="0" baseline="0" noProof="0">
                <a:noFill/>
                <a:latin typeface="Times New Roman" panose="02020603050405020304" pitchFamily="18" charset="0"/>
                <a:ea typeface="+mn-ea"/>
                <a:cs typeface="+mn-cs"/>
              </a:rPr>
              <a:t> </a:t>
            </a:r>
            <a:endParaRPr kumimoji="0" lang="en-US" kern="1200" cap="none" spc="0" normalizeH="0" baseline="0" noProof="0">
              <a:noFill/>
              <a:latin typeface="Times New Roman" panose="02020603050405020304" pitchFamily="18" charset="0"/>
              <a:ea typeface="+mn-ea"/>
              <a:cs typeface="+mn-cs"/>
            </a:endParaRPr>
          </a:p>
        </p:txBody>
      </p:sp>
      <p:sp>
        <p:nvSpPr>
          <p:cNvPr id="7" name="Rectangle 153"/>
          <p:cNvSpPr>
            <a:spLocks noGrp="1" noChangeArrowheads="1"/>
          </p:cNvSpPr>
          <p:nvPr>
            <p:ph type="title"/>
          </p:nvPr>
        </p:nvSpPr>
        <p:spPr>
          <a:xfrm>
            <a:off x="1738313" y="76200"/>
            <a:ext cx="8229600" cy="523875"/>
          </a:xfrm>
        </p:spPr>
        <p:txBody>
          <a:bodyPr spcFirstLastPara="1" vert="horz" wrap="square" lIns="91425" tIns="91425" rIns="91425" bIns="91425" numCol="1" anchor="t" anchorCtr="0" compatLnSpc="1">
            <a:spAutoFit/>
          </a:bodyPr>
          <a:p>
            <a:pPr eaLnBrk="1" hangingPunct="1">
              <a:spcBef>
                <a:spcPct val="50000"/>
              </a:spcBef>
              <a:spcAft>
                <a:spcPct val="0"/>
              </a:spcAft>
              <a:buNone/>
            </a:pPr>
            <a:r>
              <a:rPr lang="en-US" altLang="en-US" sz="2800" b="1" u="sng" kern="1200" dirty="0">
                <a:solidFill>
                  <a:srgbClr val="FF0000"/>
                </a:solidFill>
                <a:effectLst>
                  <a:outerShdw blurRad="38100" dist="38100" dir="2700000">
                    <a:srgbClr val="C0C0C0"/>
                  </a:outerShdw>
                </a:effectLst>
                <a:latin typeface="Times New Roman" panose="02020603050405020304" pitchFamily="18" charset="0"/>
                <a:ea typeface="Bookerly"/>
                <a:cs typeface="+mj-cs"/>
              </a:rPr>
              <a:t>Bài 13:  </a:t>
            </a:r>
            <a:r>
              <a:rPr lang="en-US" altLang="en-US" sz="2800" b="1" kern="1200" dirty="0">
                <a:solidFill>
                  <a:srgbClr val="000099"/>
                </a:solidFill>
                <a:effectLst>
                  <a:outerShdw blurRad="38100" dist="38100" dir="2700000">
                    <a:srgbClr val="C0C0C0"/>
                  </a:outerShdw>
                </a:effectLst>
                <a:latin typeface="Times New Roman" panose="02020603050405020304" pitchFamily="18" charset="0"/>
                <a:ea typeface="Bookerly"/>
                <a:cs typeface="+mj-cs"/>
              </a:rPr>
              <a:t>ĐỘ TO VÀ ĐỘ CAO CỦA ÂM  ( Tiết 2 )</a:t>
            </a:r>
            <a:endParaRPr lang="en-US" altLang="en-US" sz="2800" b="1" u="sng" kern="1200" dirty="0">
              <a:solidFill>
                <a:srgbClr val="000099"/>
              </a:solidFill>
              <a:effectLst>
                <a:outerShdw blurRad="38100" dist="38100" dir="2700000">
                  <a:srgbClr val="C0C0C0"/>
                </a:outerShdw>
              </a:effectLst>
              <a:latin typeface="Times New Roman" panose="02020603050405020304" pitchFamily="18" charset="0"/>
              <a:ea typeface="Bookerly"/>
              <a:cs typeface="+mj-cs"/>
            </a:endParaRPr>
          </a:p>
        </p:txBody>
      </p:sp>
      <p:sp>
        <p:nvSpPr>
          <p:cNvPr id="45061" name="Rectangle 2"/>
          <p:cNvSpPr/>
          <p:nvPr/>
        </p:nvSpPr>
        <p:spPr>
          <a:xfrm>
            <a:off x="595313" y="5181600"/>
            <a:ext cx="9753600" cy="1570038"/>
          </a:xfrm>
          <a:prstGeom prst="rect">
            <a:avLst/>
          </a:prstGeom>
          <a:noFill/>
          <a:ln w="9525">
            <a:noFill/>
          </a:ln>
        </p:spPr>
        <p:txBody>
          <a:bodyPr>
            <a:spAutoFit/>
          </a:bodyPr>
          <a:p>
            <a:r>
              <a:rPr lang="en-US" altLang="en-US" dirty="0">
                <a:latin typeface="Times New Roman" panose="02020603050405020304" pitchFamily="18" charset="0"/>
                <a:cs typeface="Times New Roman" panose="02020603050405020304" pitchFamily="18" charset="0"/>
              </a:rPr>
              <a:t>Trong đó:</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    n: số dao động</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    t: thời gian vật thực hiện được n dao động (s)</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    f: tần số dao động (Hz)</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61"/>
                                        </p:tgtEl>
                                        <p:attrNameLst>
                                          <p:attrName>style.visibility</p:attrName>
                                        </p:attrNameLst>
                                      </p:cBhvr>
                                      <p:to>
                                        <p:strVal val="visible"/>
                                      </p:to>
                                    </p:set>
                                    <p:animEffect transition="in" filter="fade">
                                      <p:cBhvr>
                                        <p:cTn id="17"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Text Box 3"/>
          <p:cNvSpPr txBox="1">
            <a:spLocks noChangeArrowheads="1"/>
          </p:cNvSpPr>
          <p:nvPr/>
        </p:nvSpPr>
        <p:spPr bwMode="auto">
          <a:xfrm>
            <a:off x="119063" y="533400"/>
            <a:ext cx="11938000" cy="952500"/>
          </a:xfrm>
          <a:prstGeom prst="rect">
            <a:avLst/>
          </a:prstGeom>
          <a:noFill/>
          <a:ln w="9525">
            <a:noFill/>
            <a:miter lim="800000"/>
          </a:ln>
        </p:spPr>
        <p:txBody>
          <a:bodyPr>
            <a:spAutoFit/>
          </a:bodyPr>
          <a:lstStyle/>
          <a:p>
            <a:pPr marR="0" defTabSz="914400" eaLnBrk="1" hangingPunct="1">
              <a:spcBef>
                <a:spcPct val="50000"/>
              </a:spcBef>
              <a:buClrTx/>
              <a:buSzTx/>
              <a:buFontTx/>
              <a:buNone/>
              <a:defRPr/>
            </a:pPr>
            <a:r>
              <a:rPr kumimoji="0" lang="en-US" altLang="en-US" sz="2795" kern="1200" cap="none" spc="0" normalizeH="0" baseline="0" noProof="0">
                <a:latin typeface="Constantia" panose="02030602050306030303" pitchFamily="18" charset="0"/>
                <a:ea typeface="+mn-ea"/>
                <a:cs typeface="+mn-cs"/>
              </a:rPr>
              <a:t>Quan </a:t>
            </a:r>
            <a:r>
              <a:rPr kumimoji="0" lang="en-US" altLang="en-US" sz="2795" kern="1200" cap="none" spc="0" normalizeH="0" baseline="0" noProof="0" dirty="0" err="1">
                <a:latin typeface="Constantia" panose="02030602050306030303" pitchFamily="18" charset="0"/>
                <a:ea typeface="+mn-ea"/>
                <a:cs typeface="+mn-cs"/>
              </a:rPr>
              <a:t>sát</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dao</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động</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của</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đầu</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thước</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lắng</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nghe</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âm</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phát</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ra</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rồi</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điền</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vào</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err="1">
                <a:latin typeface="Constantia" panose="02030602050306030303" pitchFamily="18" charset="0"/>
                <a:ea typeface="+mn-ea"/>
                <a:cs typeface="+mn-cs"/>
              </a:rPr>
              <a:t>bảng</a:t>
            </a:r>
            <a:r>
              <a:rPr kumimoji="0" lang="en-US" altLang="en-US" sz="2795" kern="1200" cap="none" spc="0" normalizeH="0" baseline="0" noProof="0">
                <a:latin typeface="Constantia" panose="02030602050306030303" pitchFamily="18" charset="0"/>
                <a:ea typeface="+mn-ea"/>
                <a:cs typeface="+mn-cs"/>
              </a:rPr>
              <a:t> sau.</a:t>
            </a:r>
            <a:endParaRPr kumimoji="0" lang="en-US" altLang="en-US" sz="2795" kern="1200" cap="none" spc="0" normalizeH="0" baseline="0" noProof="0" dirty="0">
              <a:latin typeface="Constantia" panose="02030602050306030303" pitchFamily="18" charset="0"/>
              <a:ea typeface="+mn-ea"/>
              <a:cs typeface="+mn-cs"/>
            </a:endParaRPr>
          </a:p>
        </p:txBody>
      </p:sp>
      <p:graphicFrame>
        <p:nvGraphicFramePr>
          <p:cNvPr id="19486" name="Group 30"/>
          <p:cNvGraphicFramePr>
            <a:graphicFrameLocks noGrp="1"/>
          </p:cNvGraphicFramePr>
          <p:nvPr/>
        </p:nvGraphicFramePr>
        <p:xfrm>
          <a:off x="1671638" y="4116388"/>
          <a:ext cx="8818563" cy="2736850"/>
        </p:xfrm>
        <a:graphic>
          <a:graphicData uri="http://schemas.openxmlformats.org/drawingml/2006/table">
            <a:tbl>
              <a:tblPr/>
              <a:tblGrid>
                <a:gridCol w="2964861"/>
                <a:gridCol w="3649060"/>
                <a:gridCol w="2204641"/>
              </a:tblGrid>
              <a:tr h="96953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dirty="0" err="1">
                          <a:ln>
                            <a:noFill/>
                          </a:ln>
                          <a:solidFill>
                            <a:schemeClr val="tx1"/>
                          </a:solidFill>
                          <a:effectLst/>
                          <a:latin typeface="Constantia" panose="02030602050306030303" pitchFamily="18" charset="0"/>
                        </a:rPr>
                        <a:t>Cách</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làm</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thước</a:t>
                      </a:r>
                      <a:r>
                        <a:rPr kumimoji="0" lang="en-US" sz="2600" b="1" i="0" u="none" strike="noStrike" cap="none" normalizeH="0" baseline="0" dirty="0">
                          <a:ln>
                            <a:noFill/>
                          </a:ln>
                          <a:solidFill>
                            <a:schemeClr val="tx1"/>
                          </a:solidFill>
                          <a:effectLst/>
                          <a:latin typeface="Constantia" panose="02030602050306030303" pitchFamily="18" charset="0"/>
                        </a:rPr>
                        <a:t> </a:t>
                      </a:r>
                      <a:endParaRPr kumimoji="0" lang="en-US" sz="2600" b="1" i="0" u="none" strike="noStrike" cap="none" normalizeH="0" baseline="0" dirty="0">
                        <a:ln>
                          <a:noFill/>
                        </a:ln>
                        <a:solidFill>
                          <a:schemeClr val="tx1"/>
                        </a:solidFill>
                        <a:effectLst/>
                        <a:latin typeface="Constantia" panose="02030602050306030303"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dirty="0" err="1">
                          <a:ln>
                            <a:noFill/>
                          </a:ln>
                          <a:solidFill>
                            <a:schemeClr val="tx1"/>
                          </a:solidFill>
                          <a:effectLst/>
                          <a:latin typeface="Constantia" panose="02030602050306030303" pitchFamily="18" charset="0"/>
                        </a:rPr>
                        <a:t>dao</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động</a:t>
                      </a:r>
                      <a:endParaRPr kumimoji="0" lang="en-US" sz="2600" b="1" i="0" u="none" strike="noStrike" cap="none" normalizeH="0" baseline="0" dirty="0">
                        <a:ln>
                          <a:noFill/>
                        </a:ln>
                        <a:solidFill>
                          <a:schemeClr val="tx1"/>
                        </a:solidFill>
                        <a:effectLst/>
                        <a:latin typeface="Constantia" panose="02030602050306030303" pitchFamily="18" charset="0"/>
                      </a:endParaRPr>
                    </a:p>
                  </a:txBody>
                  <a:tcPr marL="91227" marR="91227" marT="45588" marB="45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dirty="0" err="1">
                          <a:ln>
                            <a:noFill/>
                          </a:ln>
                          <a:solidFill>
                            <a:schemeClr val="tx1"/>
                          </a:solidFill>
                          <a:effectLst/>
                          <a:latin typeface="Constantia" panose="02030602050306030303" pitchFamily="18" charset="0"/>
                        </a:rPr>
                        <a:t>Đầu</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thước</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dao</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err="1">
                          <a:ln>
                            <a:noFill/>
                          </a:ln>
                          <a:solidFill>
                            <a:schemeClr val="tx1"/>
                          </a:solidFill>
                          <a:effectLst/>
                          <a:latin typeface="Constantia" panose="02030602050306030303" pitchFamily="18" charset="0"/>
                        </a:rPr>
                        <a:t>động</a:t>
                      </a:r>
                      <a:r>
                        <a:rPr kumimoji="0" lang="en-US" sz="2600" b="1" i="0" u="none" strike="noStrike" cap="none" normalizeH="0" baseline="0">
                          <a:ln>
                            <a:noFill/>
                          </a:ln>
                          <a:solidFill>
                            <a:schemeClr val="tx1"/>
                          </a:solidFill>
                          <a:effectLst/>
                          <a:latin typeface="Constantia" panose="02030602050306030303" pitchFamily="18" charset="0"/>
                        </a:rPr>
                        <a:t> </a:t>
                      </a:r>
                      <a:r>
                        <a:rPr kumimoji="0" lang="en-US" sz="2600" b="1" i="0" u="none" strike="noStrike" cap="none" normalizeH="0" baseline="0">
                          <a:ln>
                            <a:noFill/>
                          </a:ln>
                          <a:solidFill>
                            <a:srgbClr val="0000FF"/>
                          </a:solidFill>
                          <a:effectLst/>
                          <a:latin typeface="Constantia" panose="02030602050306030303" pitchFamily="18" charset="0"/>
                        </a:rPr>
                        <a:t>mạnh </a:t>
                      </a:r>
                      <a:r>
                        <a:rPr kumimoji="0" lang="en-US" sz="2600" b="1" i="0" u="none" strike="noStrike" cap="none" normalizeH="0" baseline="0">
                          <a:ln>
                            <a:noFill/>
                          </a:ln>
                          <a:solidFill>
                            <a:schemeClr val="tx1"/>
                          </a:solidFill>
                          <a:effectLst/>
                          <a:latin typeface="Constantia" panose="02030602050306030303" pitchFamily="18" charset="0"/>
                        </a:rPr>
                        <a:t> hay  </a:t>
                      </a:r>
                      <a:r>
                        <a:rPr kumimoji="0" lang="en-US" sz="2600" b="1" i="0" u="none" strike="noStrike" cap="none" normalizeH="0" baseline="0">
                          <a:ln>
                            <a:noFill/>
                          </a:ln>
                          <a:solidFill>
                            <a:srgbClr val="0000FF"/>
                          </a:solidFill>
                          <a:effectLst/>
                          <a:latin typeface="Constantia" panose="02030602050306030303" pitchFamily="18" charset="0"/>
                        </a:rPr>
                        <a:t>yếu</a:t>
                      </a:r>
                      <a:r>
                        <a:rPr kumimoji="0" lang="en-US" sz="2600" b="1" i="0" u="none" strike="noStrike" cap="none" normalizeH="0" baseline="0">
                          <a:ln>
                            <a:noFill/>
                          </a:ln>
                          <a:solidFill>
                            <a:schemeClr val="tx1"/>
                          </a:solidFill>
                          <a:effectLst/>
                          <a:latin typeface="Constantia" panose="02030602050306030303" pitchFamily="18" charset="0"/>
                        </a:rPr>
                        <a:t>?</a:t>
                      </a:r>
                      <a:endParaRPr kumimoji="0" lang="en-US" sz="2600" b="1" i="0" u="none" strike="noStrike" cap="none" normalizeH="0" baseline="0" dirty="0">
                        <a:ln>
                          <a:noFill/>
                        </a:ln>
                        <a:solidFill>
                          <a:schemeClr val="tx1"/>
                        </a:solidFill>
                        <a:effectLst/>
                        <a:latin typeface="Constantia" panose="02030602050306030303" pitchFamily="18" charset="0"/>
                      </a:endParaRPr>
                    </a:p>
                  </a:txBody>
                  <a:tcPr marL="91227" marR="91227" marT="45588" marB="45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dirty="0" err="1">
                          <a:ln>
                            <a:noFill/>
                          </a:ln>
                          <a:solidFill>
                            <a:schemeClr val="tx1"/>
                          </a:solidFill>
                          <a:effectLst/>
                          <a:latin typeface="Constantia" panose="02030602050306030303" pitchFamily="18" charset="0"/>
                        </a:rPr>
                        <a:t>Âm</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err="1">
                          <a:ln>
                            <a:noFill/>
                          </a:ln>
                          <a:solidFill>
                            <a:schemeClr val="tx1"/>
                          </a:solidFill>
                          <a:effectLst/>
                          <a:latin typeface="Constantia" panose="02030602050306030303" pitchFamily="18" charset="0"/>
                        </a:rPr>
                        <a:t>phát</a:t>
                      </a:r>
                      <a:r>
                        <a:rPr kumimoji="0" lang="en-US" sz="2600" b="1" i="0" u="none" strike="noStrike" cap="none" normalizeH="0" baseline="0">
                          <a:ln>
                            <a:noFill/>
                          </a:ln>
                          <a:solidFill>
                            <a:schemeClr val="tx1"/>
                          </a:solidFill>
                          <a:effectLst/>
                          <a:latin typeface="Constantia" panose="02030602050306030303" pitchFamily="18" charset="0"/>
                        </a:rPr>
                        <a:t> ra </a:t>
                      </a:r>
                      <a:r>
                        <a:rPr kumimoji="0" lang="en-US" sz="2600" b="1" i="0" u="none" strike="noStrike" cap="none" normalizeH="0" baseline="0">
                          <a:ln>
                            <a:noFill/>
                          </a:ln>
                          <a:solidFill>
                            <a:srgbClr val="0000FF"/>
                          </a:solidFill>
                          <a:effectLst/>
                          <a:latin typeface="Constantia" panose="02030602050306030303" pitchFamily="18" charset="0"/>
                        </a:rPr>
                        <a:t> </a:t>
                      </a:r>
                      <a:r>
                        <a:rPr kumimoji="0" lang="en-US" sz="2600" b="1" i="0" u="none" strike="noStrike" cap="none" normalizeH="0" baseline="0" dirty="0">
                          <a:ln>
                            <a:noFill/>
                          </a:ln>
                          <a:solidFill>
                            <a:srgbClr val="0000FF"/>
                          </a:solidFill>
                          <a:effectLst/>
                          <a:latin typeface="Constantia" panose="02030602050306030303" pitchFamily="18" charset="0"/>
                        </a:rPr>
                        <a:t>to </a:t>
                      </a:r>
                      <a:r>
                        <a:rPr kumimoji="0" lang="en-US" sz="2600" b="1" i="0" u="none" strike="noStrike" cap="none" normalizeH="0" baseline="0" dirty="0">
                          <a:ln>
                            <a:noFill/>
                          </a:ln>
                          <a:solidFill>
                            <a:schemeClr val="tx1"/>
                          </a:solidFill>
                          <a:effectLst/>
                          <a:latin typeface="Constantia" panose="02030602050306030303" pitchFamily="18" charset="0"/>
                        </a:rPr>
                        <a:t>hay </a:t>
                      </a:r>
                      <a:r>
                        <a:rPr kumimoji="0" lang="en-US" sz="2600" b="1" i="0" u="none" strike="noStrike" cap="none" normalizeH="0" baseline="0" dirty="0" err="1">
                          <a:ln>
                            <a:noFill/>
                          </a:ln>
                          <a:solidFill>
                            <a:srgbClr val="0000FF"/>
                          </a:solidFill>
                          <a:effectLst/>
                          <a:latin typeface="Constantia" panose="02030602050306030303" pitchFamily="18" charset="0"/>
                        </a:rPr>
                        <a:t>nhỏ</a:t>
                      </a:r>
                      <a:r>
                        <a:rPr kumimoji="0" lang="en-US" sz="2600" b="1" i="0" u="none" strike="noStrike" cap="none" normalizeH="0" baseline="0" dirty="0">
                          <a:ln>
                            <a:noFill/>
                          </a:ln>
                          <a:solidFill>
                            <a:schemeClr val="tx1"/>
                          </a:solidFill>
                          <a:effectLst/>
                          <a:latin typeface="Constantia" panose="02030602050306030303" pitchFamily="18" charset="0"/>
                        </a:rPr>
                        <a:t>?</a:t>
                      </a:r>
                      <a:endParaRPr kumimoji="0" lang="en-US" sz="2600" b="1" i="0" u="none" strike="noStrike" cap="none" normalizeH="0" baseline="0" dirty="0">
                        <a:ln>
                          <a:noFill/>
                        </a:ln>
                        <a:solidFill>
                          <a:schemeClr val="tx1"/>
                        </a:solidFill>
                        <a:effectLst/>
                        <a:latin typeface="Constantia" panose="02030602050306030303" pitchFamily="18" charset="0"/>
                      </a:endParaRPr>
                    </a:p>
                  </a:txBody>
                  <a:tcPr marL="91227" marR="91227" marT="45588" marB="45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88365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a:ln>
                            <a:noFill/>
                          </a:ln>
                          <a:solidFill>
                            <a:schemeClr val="tx1"/>
                          </a:solidFill>
                          <a:effectLst/>
                          <a:latin typeface="Constantia" panose="02030602050306030303" pitchFamily="18" charset="0"/>
                        </a:rPr>
                        <a:t>Nâng đầu thước </a:t>
                      </a:r>
                      <a:r>
                        <a:rPr kumimoji="0" lang="en-US" sz="2600" b="1" i="0" u="none" strike="noStrike" cap="none" normalizeH="0" baseline="0">
                          <a:ln>
                            <a:noFill/>
                          </a:ln>
                          <a:solidFill>
                            <a:srgbClr val="0000FF"/>
                          </a:solidFill>
                          <a:effectLst/>
                          <a:latin typeface="Constantia" panose="02030602050306030303" pitchFamily="18" charset="0"/>
                        </a:rPr>
                        <a:t>lệch nhiều</a:t>
                      </a:r>
                      <a:endParaRPr kumimoji="0" lang="en-US" sz="2600" b="1" i="0" u="none" strike="noStrike" cap="none" normalizeH="0" baseline="0">
                        <a:ln>
                          <a:noFill/>
                        </a:ln>
                        <a:solidFill>
                          <a:srgbClr val="0000FF"/>
                        </a:solidFill>
                        <a:effectLst/>
                        <a:latin typeface="Constantia" panose="02030602050306030303" pitchFamily="18" charset="0"/>
                      </a:endParaRPr>
                    </a:p>
                  </a:txBody>
                  <a:tcPr marL="91227" marR="91227" marT="45588" marB="45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600" b="1" i="0" u="none" strike="noStrike" cap="none" normalizeH="0" baseline="0" dirty="0">
                        <a:ln>
                          <a:noFill/>
                        </a:ln>
                        <a:solidFill>
                          <a:srgbClr val="CC0000"/>
                        </a:solidFill>
                        <a:effectLst/>
                        <a:latin typeface="Constantia" panose="02030602050306030303" pitchFamily="18" charset="0"/>
                      </a:endParaRPr>
                    </a:p>
                  </a:txBody>
                  <a:tcPr marL="91227" marR="91227" marT="45588" marB="45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pPr>
                      <a:endParaRPr kumimoji="0" lang="en-US" sz="2600" b="1" i="0" u="none" strike="noStrike" cap="none" normalizeH="0" baseline="0" dirty="0">
                        <a:ln>
                          <a:noFill/>
                        </a:ln>
                        <a:solidFill>
                          <a:srgbClr val="CC0000"/>
                        </a:solidFill>
                        <a:effectLst/>
                        <a:latin typeface="Constantia" panose="02030602050306030303" pitchFamily="18" charset="0"/>
                      </a:endParaRPr>
                    </a:p>
                  </a:txBody>
                  <a:tcPr marL="91227" marR="91227" marT="45588" marB="45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88365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a:ln>
                            <a:noFill/>
                          </a:ln>
                          <a:solidFill>
                            <a:schemeClr val="tx1"/>
                          </a:solidFill>
                          <a:effectLst/>
                          <a:latin typeface="Constantia" panose="02030602050306030303" pitchFamily="18" charset="0"/>
                        </a:rPr>
                        <a:t>Nâng đầu thước </a:t>
                      </a:r>
                      <a:r>
                        <a:rPr kumimoji="0" lang="en-US" sz="2600" b="1" i="0" u="none" strike="noStrike" cap="none" normalizeH="0" baseline="0">
                          <a:ln>
                            <a:noFill/>
                          </a:ln>
                          <a:solidFill>
                            <a:srgbClr val="0000FF"/>
                          </a:solidFill>
                          <a:effectLst/>
                          <a:latin typeface="Constantia" panose="02030602050306030303" pitchFamily="18" charset="0"/>
                        </a:rPr>
                        <a:t>lệch ít</a:t>
                      </a:r>
                      <a:endParaRPr kumimoji="0" lang="en-US" sz="2600" b="1" i="0" u="none" strike="noStrike" cap="none" normalizeH="0" baseline="0">
                        <a:ln>
                          <a:noFill/>
                        </a:ln>
                        <a:solidFill>
                          <a:srgbClr val="0000FF"/>
                        </a:solidFill>
                        <a:effectLst/>
                        <a:latin typeface="Constantia" panose="02030602050306030303" pitchFamily="18" charset="0"/>
                      </a:endParaRPr>
                    </a:p>
                  </a:txBody>
                  <a:tcPr marL="91227" marR="91227" marT="45588" marB="45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600" b="1" i="0" u="none" strike="noStrike" cap="none" normalizeH="0" baseline="0" dirty="0">
                        <a:ln>
                          <a:noFill/>
                        </a:ln>
                        <a:solidFill>
                          <a:srgbClr val="CC0000"/>
                        </a:solidFill>
                        <a:effectLst/>
                        <a:latin typeface="Constantia" panose="02030602050306030303" pitchFamily="18" charset="0"/>
                      </a:endParaRPr>
                    </a:p>
                  </a:txBody>
                  <a:tcPr marL="91227" marR="91227" marT="45588" marB="45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600" b="1" i="0" u="none" strike="noStrike" cap="none" normalizeH="0" baseline="0" dirty="0">
                        <a:ln>
                          <a:noFill/>
                        </a:ln>
                        <a:solidFill>
                          <a:srgbClr val="CC0000"/>
                        </a:solidFill>
                        <a:effectLst/>
                        <a:latin typeface="Constantia" panose="02030602050306030303" pitchFamily="18" charset="0"/>
                      </a:endParaRPr>
                    </a:p>
                  </a:txBody>
                  <a:tcPr marL="91227" marR="91227" marT="45588" marB="45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15" name="TextBox 14"/>
          <p:cNvSpPr txBox="1"/>
          <p:nvPr/>
        </p:nvSpPr>
        <p:spPr>
          <a:xfrm>
            <a:off x="277813" y="3502025"/>
            <a:ext cx="2301875" cy="522288"/>
          </a:xfrm>
          <a:prstGeom prst="rect">
            <a:avLst/>
          </a:prstGeom>
          <a:noFill/>
        </p:spPr>
        <p:txBody>
          <a:bodyPr>
            <a:spAutoFit/>
          </a:bodyPr>
          <a:lstStyle/>
          <a:p>
            <a:pPr marR="0" algn="ctr" defTabSz="914400">
              <a:buClrTx/>
              <a:buSzTx/>
              <a:buFontTx/>
              <a:buNone/>
              <a:defRPr/>
            </a:pPr>
            <a:r>
              <a:rPr kumimoji="0" lang="en-US" sz="2795" b="1" kern="1200" cap="none" spc="0" normalizeH="0" baseline="0" noProof="0" dirty="0" err="1">
                <a:effectLst>
                  <a:outerShdw blurRad="38100" dist="38100" dir="2700000" algn="tl">
                    <a:srgbClr val="000000">
                      <a:alpha val="43137"/>
                    </a:srgbClr>
                  </a:outerShdw>
                </a:effectLst>
                <a:latin typeface="Constantia" panose="02030602050306030303" pitchFamily="18" charset="0"/>
                <a:ea typeface="+mn-ea"/>
                <a:cs typeface="+mn-cs"/>
              </a:rPr>
              <a:t>Bảng</a:t>
            </a:r>
            <a:r>
              <a:rPr kumimoji="0" 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rPr>
              <a:t> 1:</a:t>
            </a:r>
            <a:endParaRPr kumimoji="0" 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endParaRPr>
          </a:p>
        </p:txBody>
      </p:sp>
      <p:grpSp>
        <p:nvGrpSpPr>
          <p:cNvPr id="12" name="Group 29"/>
          <p:cNvGrpSpPr/>
          <p:nvPr/>
        </p:nvGrpSpPr>
        <p:grpSpPr>
          <a:xfrm>
            <a:off x="4979988" y="1681163"/>
            <a:ext cx="3724275" cy="1425575"/>
            <a:chOff x="2311400" y="3556000"/>
            <a:chExt cx="3733800" cy="1428750"/>
          </a:xfrm>
        </p:grpSpPr>
        <p:sp>
          <p:nvSpPr>
            <p:cNvPr id="13" name="Arc 12"/>
            <p:cNvSpPr/>
            <p:nvPr/>
          </p:nvSpPr>
          <p:spPr bwMode="auto">
            <a:xfrm rot="5139068">
              <a:off x="3607118" y="2260282"/>
              <a:ext cx="1142364" cy="3733800"/>
            </a:xfrm>
            <a:prstGeom prst="arc">
              <a:avLst>
                <a:gd name="adj1" fmla="val 16547136"/>
                <a:gd name="adj2" fmla="val 582597"/>
              </a:avLst>
            </a:prstGeom>
            <a:solidFill>
              <a:schemeClr val="bg1"/>
            </a:solidFill>
            <a:ln w="57150"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cxnSp>
          <p:nvCxnSpPr>
            <p:cNvPr id="1076" name="Straight Connector 24"/>
            <p:cNvCxnSpPr/>
            <p:nvPr/>
          </p:nvCxnSpPr>
          <p:spPr>
            <a:xfrm>
              <a:off x="3035300" y="4694237"/>
              <a:ext cx="1143000" cy="1588"/>
            </a:xfrm>
            <a:prstGeom prst="line">
              <a:avLst/>
            </a:prstGeom>
            <a:ln w="57150" cap="flat" cmpd="sng">
              <a:solidFill>
                <a:schemeClr val="tx1"/>
              </a:solidFill>
              <a:prstDash val="solid"/>
              <a:headEnd type="none" w="med" len="med"/>
              <a:tailEnd type="none" w="med" len="med"/>
            </a:ln>
          </p:spPr>
        </p:cxnSp>
        <p:sp>
          <p:nvSpPr>
            <p:cNvPr id="16" name="Rectangle 15"/>
            <p:cNvSpPr/>
            <p:nvPr/>
          </p:nvSpPr>
          <p:spPr bwMode="auto">
            <a:xfrm>
              <a:off x="3048000" y="4724400"/>
              <a:ext cx="1295400" cy="260350"/>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grpSp>
        <p:nvGrpSpPr>
          <p:cNvPr id="17" name="Group 27"/>
          <p:cNvGrpSpPr/>
          <p:nvPr/>
        </p:nvGrpSpPr>
        <p:grpSpPr>
          <a:xfrm>
            <a:off x="1271588" y="1706563"/>
            <a:ext cx="3800475" cy="1430337"/>
            <a:chOff x="2362200" y="2374900"/>
            <a:chExt cx="3733800" cy="1435100"/>
          </a:xfrm>
        </p:grpSpPr>
        <p:sp>
          <p:nvSpPr>
            <p:cNvPr id="18" name="Arc 17"/>
            <p:cNvSpPr/>
            <p:nvPr/>
          </p:nvSpPr>
          <p:spPr bwMode="auto">
            <a:xfrm rot="5400000">
              <a:off x="3657291" y="1079810"/>
              <a:ext cx="1143621" cy="3733800"/>
            </a:xfrm>
            <a:prstGeom prst="arc">
              <a:avLst>
                <a:gd name="adj1" fmla="val 16579200"/>
                <a:gd name="adj2" fmla="val 156154"/>
              </a:avLst>
            </a:prstGeom>
            <a:solidFill>
              <a:schemeClr val="bg1"/>
            </a:solidFill>
            <a:ln w="57150"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cxnSp>
          <p:nvCxnSpPr>
            <p:cNvPr id="1071" name="Straight Connector 17"/>
            <p:cNvCxnSpPr/>
            <p:nvPr/>
          </p:nvCxnSpPr>
          <p:spPr>
            <a:xfrm>
              <a:off x="3060700" y="3519487"/>
              <a:ext cx="1143000" cy="1588"/>
            </a:xfrm>
            <a:prstGeom prst="line">
              <a:avLst/>
            </a:prstGeom>
            <a:ln w="57150" cap="flat" cmpd="sng">
              <a:solidFill>
                <a:schemeClr val="tx1"/>
              </a:solidFill>
              <a:prstDash val="solid"/>
              <a:headEnd type="none" w="med" len="med"/>
              <a:tailEnd type="none" w="med" len="med"/>
            </a:ln>
          </p:spPr>
        </p:cxnSp>
        <p:sp>
          <p:nvSpPr>
            <p:cNvPr id="20" name="Rectangle 19"/>
            <p:cNvSpPr/>
            <p:nvPr/>
          </p:nvSpPr>
          <p:spPr bwMode="auto">
            <a:xfrm>
              <a:off x="3073178" y="3549650"/>
              <a:ext cx="1295939" cy="260350"/>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cxnSp>
        <p:nvCxnSpPr>
          <p:cNvPr id="21" name="Straight Connector 31"/>
          <p:cNvCxnSpPr/>
          <p:nvPr/>
        </p:nvCxnSpPr>
        <p:spPr>
          <a:xfrm>
            <a:off x="1968500" y="2846388"/>
            <a:ext cx="7664450" cy="1587"/>
          </a:xfrm>
          <a:prstGeom prst="line">
            <a:avLst/>
          </a:prstGeom>
          <a:ln w="19050" cap="flat" cmpd="sng">
            <a:solidFill>
              <a:schemeClr val="tx1"/>
            </a:solidFill>
            <a:prstDash val="dash"/>
            <a:headEnd type="none" w="med" len="med"/>
            <a:tailEnd type="none" w="med" len="med"/>
          </a:ln>
        </p:spPr>
      </p:cxnSp>
      <p:cxnSp>
        <p:nvCxnSpPr>
          <p:cNvPr id="22" name="Straight Connector 33"/>
          <p:cNvCxnSpPr/>
          <p:nvPr/>
        </p:nvCxnSpPr>
        <p:spPr>
          <a:xfrm>
            <a:off x="2106613" y="2263775"/>
            <a:ext cx="6842125" cy="1588"/>
          </a:xfrm>
          <a:prstGeom prst="line">
            <a:avLst/>
          </a:prstGeom>
          <a:ln w="19050" cap="flat" cmpd="sng">
            <a:solidFill>
              <a:schemeClr val="tx1"/>
            </a:solidFill>
            <a:prstDash val="dash"/>
            <a:headEnd type="none" w="med" len="med"/>
            <a:tailEnd type="none" w="med" len="med"/>
          </a:ln>
        </p:spPr>
      </p:cxnSp>
      <p:cxnSp>
        <p:nvCxnSpPr>
          <p:cNvPr id="23" name="Straight Arrow Connector 37"/>
          <p:cNvCxnSpPr/>
          <p:nvPr/>
        </p:nvCxnSpPr>
        <p:spPr>
          <a:xfrm rot="5400000">
            <a:off x="4911725" y="2657475"/>
            <a:ext cx="379413" cy="1588"/>
          </a:xfrm>
          <a:prstGeom prst="straightConnector1">
            <a:avLst/>
          </a:prstGeom>
          <a:ln w="38100" cap="flat" cmpd="sng">
            <a:solidFill>
              <a:srgbClr val="0000FF"/>
            </a:solidFill>
            <a:prstDash val="solid"/>
            <a:headEnd type="arrow" w="med" len="med"/>
            <a:tailEnd type="arrow" w="med" len="med"/>
          </a:ln>
        </p:spPr>
      </p:cxnSp>
      <p:cxnSp>
        <p:nvCxnSpPr>
          <p:cNvPr id="24" name="Straight Connector 38"/>
          <p:cNvCxnSpPr/>
          <p:nvPr/>
        </p:nvCxnSpPr>
        <p:spPr>
          <a:xfrm>
            <a:off x="2106613" y="2466975"/>
            <a:ext cx="3421062" cy="1588"/>
          </a:xfrm>
          <a:prstGeom prst="line">
            <a:avLst/>
          </a:prstGeom>
          <a:ln w="19050" cap="flat" cmpd="sng">
            <a:solidFill>
              <a:schemeClr val="tx1"/>
            </a:solidFill>
            <a:prstDash val="dash"/>
            <a:headEnd type="none" w="med" len="med"/>
            <a:tailEnd type="none" w="med" len="med"/>
          </a:ln>
        </p:spPr>
      </p:cxnSp>
      <p:cxnSp>
        <p:nvCxnSpPr>
          <p:cNvPr id="25" name="Straight Arrow Connector 42"/>
          <p:cNvCxnSpPr/>
          <p:nvPr/>
        </p:nvCxnSpPr>
        <p:spPr>
          <a:xfrm rot="5400000">
            <a:off x="8491538" y="2549525"/>
            <a:ext cx="608012" cy="1588"/>
          </a:xfrm>
          <a:prstGeom prst="straightConnector1">
            <a:avLst/>
          </a:prstGeom>
          <a:ln w="38100" cap="flat" cmpd="sng">
            <a:solidFill>
              <a:srgbClr val="0000FF"/>
            </a:solidFill>
            <a:prstDash val="solid"/>
            <a:headEnd type="arrow" w="med" len="med"/>
            <a:tailEnd type="arrow" w="med" len="med"/>
          </a:ln>
        </p:spPr>
      </p:cxnSp>
      <p:sp>
        <p:nvSpPr>
          <p:cNvPr id="26" name="Rounded Rectangular Callout 17"/>
          <p:cNvSpPr/>
          <p:nvPr/>
        </p:nvSpPr>
        <p:spPr bwMode="auto">
          <a:xfrm>
            <a:off x="6197869" y="3459409"/>
            <a:ext cx="1976299" cy="608092"/>
          </a:xfrm>
          <a:prstGeom prst="wedgeRoundRectCallout">
            <a:avLst>
              <a:gd name="adj1" fmla="val 75273"/>
              <a:gd name="adj2" fmla="val -205192"/>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3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Lệch</a:t>
            </a:r>
            <a:r>
              <a:rPr kumimoji="0" lang="en-US" sz="23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23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nhiều</a:t>
            </a:r>
            <a:endParaRPr kumimoji="0" lang="en-US" sz="23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endParaRPr>
          </a:p>
        </p:txBody>
      </p:sp>
      <p:sp>
        <p:nvSpPr>
          <p:cNvPr id="27" name="Rounded Rectangular Callout 19"/>
          <p:cNvSpPr/>
          <p:nvPr/>
        </p:nvSpPr>
        <p:spPr bwMode="auto">
          <a:xfrm>
            <a:off x="3019420" y="3505011"/>
            <a:ext cx="1444218" cy="608092"/>
          </a:xfrm>
          <a:prstGeom prst="wedgeRoundRectCallout">
            <a:avLst>
              <a:gd name="adj1" fmla="val 84952"/>
              <a:gd name="adj2" fmla="val -195962"/>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3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Lệch</a:t>
            </a:r>
            <a:r>
              <a:rPr kumimoji="0" lang="en-US" sz="23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23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ít</a:t>
            </a:r>
            <a:endParaRPr kumimoji="0" lang="en-US" sz="23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endParaRPr>
          </a:p>
        </p:txBody>
      </p:sp>
      <p:sp>
        <p:nvSpPr>
          <p:cNvPr id="28" name="TextBox 27"/>
          <p:cNvSpPr txBox="1"/>
          <p:nvPr/>
        </p:nvSpPr>
        <p:spPr>
          <a:xfrm>
            <a:off x="8513763" y="2820988"/>
            <a:ext cx="2279650" cy="460375"/>
          </a:xfrm>
          <a:prstGeom prst="rect">
            <a:avLst/>
          </a:prstGeom>
          <a:noFill/>
        </p:spPr>
        <p:txBody>
          <a:bodyPr>
            <a:spAutoFit/>
          </a:bodyPr>
          <a:lstStyle/>
          <a:p>
            <a:pPr marR="0" defTabSz="914400">
              <a:buClrTx/>
              <a:buSzTx/>
              <a:buFontTx/>
              <a:buNone/>
              <a:defRPr/>
            </a:pPr>
            <a:r>
              <a:rPr kumimoji="0" lang="en-US" sz="2395" b="1" kern="1200" cap="none" spc="0" normalizeH="0" baseline="0" noProof="0" dirty="0" err="1">
                <a:latin typeface="Constantia" panose="02030602050306030303" pitchFamily="18" charset="0"/>
                <a:ea typeface="+mn-ea"/>
                <a:cs typeface="+mn-cs"/>
              </a:rPr>
              <a:t>Vị</a:t>
            </a:r>
            <a:r>
              <a:rPr kumimoji="0" lang="en-US" sz="2395" b="1" kern="1200" cap="none" spc="0" normalizeH="0" baseline="0" noProof="0" dirty="0">
                <a:latin typeface="Constantia" panose="02030602050306030303" pitchFamily="18" charset="0"/>
                <a:ea typeface="+mn-ea"/>
                <a:cs typeface="+mn-cs"/>
              </a:rPr>
              <a:t> </a:t>
            </a:r>
            <a:r>
              <a:rPr kumimoji="0" lang="en-US" sz="2395" b="1" kern="1200" cap="none" spc="0" normalizeH="0" baseline="0" noProof="0" dirty="0" err="1">
                <a:latin typeface="Constantia" panose="02030602050306030303" pitchFamily="18" charset="0"/>
                <a:ea typeface="+mn-ea"/>
                <a:cs typeface="+mn-cs"/>
              </a:rPr>
              <a:t>trí</a:t>
            </a:r>
            <a:r>
              <a:rPr kumimoji="0" lang="en-US" sz="2395" b="1" kern="1200" cap="none" spc="0" normalizeH="0" baseline="0" noProof="0" dirty="0">
                <a:latin typeface="Constantia" panose="02030602050306030303" pitchFamily="18" charset="0"/>
                <a:ea typeface="+mn-ea"/>
                <a:cs typeface="+mn-cs"/>
              </a:rPr>
              <a:t> </a:t>
            </a:r>
            <a:r>
              <a:rPr kumimoji="0" lang="en-US" sz="2395" b="1" kern="1200" cap="none" spc="0" normalizeH="0" baseline="0" noProof="0" dirty="0" err="1">
                <a:latin typeface="Constantia" panose="02030602050306030303" pitchFamily="18" charset="0"/>
                <a:ea typeface="+mn-ea"/>
                <a:cs typeface="+mn-cs"/>
              </a:rPr>
              <a:t>cân</a:t>
            </a:r>
            <a:r>
              <a:rPr kumimoji="0" lang="en-US" sz="2395" b="1" kern="1200" cap="none" spc="0" normalizeH="0" baseline="0" noProof="0" dirty="0">
                <a:latin typeface="Constantia" panose="02030602050306030303" pitchFamily="18" charset="0"/>
                <a:ea typeface="+mn-ea"/>
                <a:cs typeface="+mn-cs"/>
              </a:rPr>
              <a:t> </a:t>
            </a:r>
            <a:r>
              <a:rPr kumimoji="0" lang="en-US" sz="2395" b="1" kern="1200" cap="none" spc="0" normalizeH="0" baseline="0" noProof="0" dirty="0" err="1">
                <a:latin typeface="Constantia" panose="02030602050306030303" pitchFamily="18" charset="0"/>
                <a:ea typeface="+mn-ea"/>
                <a:cs typeface="+mn-cs"/>
              </a:rPr>
              <a:t>bằng</a:t>
            </a:r>
            <a:endParaRPr kumimoji="0" lang="en-US" sz="2395" b="1" kern="1200" cap="none" spc="0" normalizeH="0" baseline="0" noProof="0" dirty="0">
              <a:latin typeface="Constantia" panose="02030602050306030303" pitchFamily="18" charset="0"/>
              <a:ea typeface="+mn-ea"/>
              <a:cs typeface="+mn-cs"/>
            </a:endParaRPr>
          </a:p>
        </p:txBody>
      </p:sp>
      <p:sp>
        <p:nvSpPr>
          <p:cNvPr id="29" name="Freeform 107"/>
          <p:cNvSpPr/>
          <p:nvPr/>
        </p:nvSpPr>
        <p:spPr bwMode="auto">
          <a:xfrm rot="3798242">
            <a:off x="4449525" y="2007289"/>
            <a:ext cx="828209" cy="308796"/>
          </a:xfrm>
          <a:custGeom>
            <a:avLst/>
            <a:gdLst>
              <a:gd name="T0" fmla="*/ 2147483647 w 694"/>
              <a:gd name="T1" fmla="*/ 2147483647 h 409"/>
              <a:gd name="T2" fmla="*/ 2147483647 w 694"/>
              <a:gd name="T3" fmla="*/ 2147483647 h 409"/>
              <a:gd name="T4" fmla="*/ 2147483647 w 694"/>
              <a:gd name="T5" fmla="*/ 2147483647 h 409"/>
              <a:gd name="T6" fmla="*/ 2147483647 w 694"/>
              <a:gd name="T7" fmla="*/ 2147483647 h 409"/>
              <a:gd name="T8" fmla="*/ 2147483647 w 694"/>
              <a:gd name="T9" fmla="*/ 2147483647 h 409"/>
              <a:gd name="T10" fmla="*/ 2147483647 w 694"/>
              <a:gd name="T11" fmla="*/ 2147483647 h 409"/>
              <a:gd name="T12" fmla="*/ 2147483647 w 694"/>
              <a:gd name="T13" fmla="*/ 2147483647 h 409"/>
              <a:gd name="T14" fmla="*/ 2147483647 w 694"/>
              <a:gd name="T15" fmla="*/ 2147483647 h 409"/>
              <a:gd name="T16" fmla="*/ 2147483647 w 694"/>
              <a:gd name="T17" fmla="*/ 2147483647 h 409"/>
              <a:gd name="T18" fmla="*/ 2147483647 w 694"/>
              <a:gd name="T19" fmla="*/ 2147483647 h 409"/>
              <a:gd name="T20" fmla="*/ 2147483647 w 694"/>
              <a:gd name="T21" fmla="*/ 2147483647 h 409"/>
              <a:gd name="T22" fmla="*/ 2147483647 w 694"/>
              <a:gd name="T23" fmla="*/ 2147483647 h 409"/>
              <a:gd name="T24" fmla="*/ 2147483647 w 694"/>
              <a:gd name="T25" fmla="*/ 2147483647 h 409"/>
              <a:gd name="T26" fmla="*/ 2147483647 w 694"/>
              <a:gd name="T27" fmla="*/ 2147483647 h 409"/>
              <a:gd name="T28" fmla="*/ 2147483647 w 694"/>
              <a:gd name="T29" fmla="*/ 2147483647 h 409"/>
              <a:gd name="T30" fmla="*/ 2147483647 w 694"/>
              <a:gd name="T31" fmla="*/ 2147483647 h 409"/>
              <a:gd name="T32" fmla="*/ 2147483647 w 694"/>
              <a:gd name="T33" fmla="*/ 2147483647 h 409"/>
              <a:gd name="T34" fmla="*/ 2147483647 w 694"/>
              <a:gd name="T35" fmla="*/ 2147483647 h 409"/>
              <a:gd name="T36" fmla="*/ 2147483647 w 694"/>
              <a:gd name="T37" fmla="*/ 2147483647 h 409"/>
              <a:gd name="T38" fmla="*/ 2147483647 w 694"/>
              <a:gd name="T39" fmla="*/ 2147483647 h 409"/>
              <a:gd name="T40" fmla="*/ 2147483647 w 694"/>
              <a:gd name="T41" fmla="*/ 2147483647 h 409"/>
              <a:gd name="T42" fmla="*/ 2147483647 w 694"/>
              <a:gd name="T43" fmla="*/ 2147483647 h 409"/>
              <a:gd name="T44" fmla="*/ 2147483647 w 694"/>
              <a:gd name="T45" fmla="*/ 2147483647 h 409"/>
              <a:gd name="T46" fmla="*/ 2147483647 w 694"/>
              <a:gd name="T47" fmla="*/ 2147483647 h 409"/>
              <a:gd name="T48" fmla="*/ 2147483647 w 694"/>
              <a:gd name="T49" fmla="*/ 2147483647 h 409"/>
              <a:gd name="T50" fmla="*/ 2147483647 w 694"/>
              <a:gd name="T51" fmla="*/ 2147483647 h 409"/>
              <a:gd name="T52" fmla="*/ 2147483647 w 694"/>
              <a:gd name="T53" fmla="*/ 2147483647 h 409"/>
              <a:gd name="T54" fmla="*/ 2147483647 w 694"/>
              <a:gd name="T55" fmla="*/ 2147483647 h 409"/>
              <a:gd name="T56" fmla="*/ 2147483647 w 694"/>
              <a:gd name="T57" fmla="*/ 2147483647 h 409"/>
              <a:gd name="T58" fmla="*/ 2147483647 w 694"/>
              <a:gd name="T59" fmla="*/ 2147483647 h 409"/>
              <a:gd name="T60" fmla="*/ 2147483647 w 694"/>
              <a:gd name="T61" fmla="*/ 2147483647 h 409"/>
              <a:gd name="T62" fmla="*/ 2147483647 w 694"/>
              <a:gd name="T63" fmla="*/ 2147483647 h 409"/>
              <a:gd name="T64" fmla="*/ 2147483647 w 694"/>
              <a:gd name="T65" fmla="*/ 2147483647 h 409"/>
              <a:gd name="T66" fmla="*/ 2147483647 w 694"/>
              <a:gd name="T67" fmla="*/ 2147483647 h 409"/>
              <a:gd name="T68" fmla="*/ 2147483647 w 694"/>
              <a:gd name="T69" fmla="*/ 2147483647 h 409"/>
              <a:gd name="T70" fmla="*/ 2147483647 w 694"/>
              <a:gd name="T71" fmla="*/ 2147483647 h 409"/>
              <a:gd name="T72" fmla="*/ 2147483647 w 694"/>
              <a:gd name="T73" fmla="*/ 2147483647 h 409"/>
              <a:gd name="T74" fmla="*/ 2147483647 w 694"/>
              <a:gd name="T75" fmla="*/ 2147483647 h 409"/>
              <a:gd name="T76" fmla="*/ 2147483647 w 694"/>
              <a:gd name="T77" fmla="*/ 2147483647 h 409"/>
              <a:gd name="T78" fmla="*/ 2147483647 w 694"/>
              <a:gd name="T79" fmla="*/ 2147483647 h 409"/>
              <a:gd name="T80" fmla="*/ 2147483647 w 694"/>
              <a:gd name="T81" fmla="*/ 2147483647 h 409"/>
              <a:gd name="T82" fmla="*/ 2147483647 w 694"/>
              <a:gd name="T83" fmla="*/ 2147483647 h 409"/>
              <a:gd name="T84" fmla="*/ 2147483647 w 694"/>
              <a:gd name="T85" fmla="*/ 2147483647 h 409"/>
              <a:gd name="T86" fmla="*/ 2147483647 w 694"/>
              <a:gd name="T87" fmla="*/ 2147483647 h 409"/>
              <a:gd name="T88" fmla="*/ 2147483647 w 694"/>
              <a:gd name="T89" fmla="*/ 2147483647 h 409"/>
              <a:gd name="T90" fmla="*/ 2147483647 w 694"/>
              <a:gd name="T91" fmla="*/ 2147483647 h 409"/>
              <a:gd name="T92" fmla="*/ 2147483647 w 694"/>
              <a:gd name="T93" fmla="*/ 2147483647 h 409"/>
              <a:gd name="T94" fmla="*/ 2147483647 w 694"/>
              <a:gd name="T95" fmla="*/ 2147483647 h 409"/>
              <a:gd name="T96" fmla="*/ 2147483647 w 694"/>
              <a:gd name="T97" fmla="*/ 2147483647 h 409"/>
              <a:gd name="T98" fmla="*/ 2147483647 w 694"/>
              <a:gd name="T99" fmla="*/ 214748364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409"/>
              <a:gd name="T152" fmla="*/ 694 w 694"/>
              <a:gd name="T153" fmla="*/ 409 h 4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0000FF"/>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79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0" name="Freeform 107"/>
          <p:cNvSpPr/>
          <p:nvPr/>
        </p:nvSpPr>
        <p:spPr bwMode="auto">
          <a:xfrm rot="3798242">
            <a:off x="8110746" y="1851647"/>
            <a:ext cx="828208" cy="308796"/>
          </a:xfrm>
          <a:custGeom>
            <a:avLst/>
            <a:gdLst>
              <a:gd name="T0" fmla="*/ 2147483647 w 694"/>
              <a:gd name="T1" fmla="*/ 2147483647 h 409"/>
              <a:gd name="T2" fmla="*/ 2147483647 w 694"/>
              <a:gd name="T3" fmla="*/ 2147483647 h 409"/>
              <a:gd name="T4" fmla="*/ 2147483647 w 694"/>
              <a:gd name="T5" fmla="*/ 2147483647 h 409"/>
              <a:gd name="T6" fmla="*/ 2147483647 w 694"/>
              <a:gd name="T7" fmla="*/ 2147483647 h 409"/>
              <a:gd name="T8" fmla="*/ 2147483647 w 694"/>
              <a:gd name="T9" fmla="*/ 2147483647 h 409"/>
              <a:gd name="T10" fmla="*/ 2147483647 w 694"/>
              <a:gd name="T11" fmla="*/ 2147483647 h 409"/>
              <a:gd name="T12" fmla="*/ 2147483647 w 694"/>
              <a:gd name="T13" fmla="*/ 2147483647 h 409"/>
              <a:gd name="T14" fmla="*/ 2147483647 w 694"/>
              <a:gd name="T15" fmla="*/ 2147483647 h 409"/>
              <a:gd name="T16" fmla="*/ 2147483647 w 694"/>
              <a:gd name="T17" fmla="*/ 2147483647 h 409"/>
              <a:gd name="T18" fmla="*/ 2147483647 w 694"/>
              <a:gd name="T19" fmla="*/ 2147483647 h 409"/>
              <a:gd name="T20" fmla="*/ 2147483647 w 694"/>
              <a:gd name="T21" fmla="*/ 2147483647 h 409"/>
              <a:gd name="T22" fmla="*/ 2147483647 w 694"/>
              <a:gd name="T23" fmla="*/ 2147483647 h 409"/>
              <a:gd name="T24" fmla="*/ 2147483647 w 694"/>
              <a:gd name="T25" fmla="*/ 2147483647 h 409"/>
              <a:gd name="T26" fmla="*/ 2147483647 w 694"/>
              <a:gd name="T27" fmla="*/ 2147483647 h 409"/>
              <a:gd name="T28" fmla="*/ 2147483647 w 694"/>
              <a:gd name="T29" fmla="*/ 2147483647 h 409"/>
              <a:gd name="T30" fmla="*/ 2147483647 w 694"/>
              <a:gd name="T31" fmla="*/ 2147483647 h 409"/>
              <a:gd name="T32" fmla="*/ 2147483647 w 694"/>
              <a:gd name="T33" fmla="*/ 2147483647 h 409"/>
              <a:gd name="T34" fmla="*/ 2147483647 w 694"/>
              <a:gd name="T35" fmla="*/ 2147483647 h 409"/>
              <a:gd name="T36" fmla="*/ 2147483647 w 694"/>
              <a:gd name="T37" fmla="*/ 2147483647 h 409"/>
              <a:gd name="T38" fmla="*/ 2147483647 w 694"/>
              <a:gd name="T39" fmla="*/ 2147483647 h 409"/>
              <a:gd name="T40" fmla="*/ 2147483647 w 694"/>
              <a:gd name="T41" fmla="*/ 2147483647 h 409"/>
              <a:gd name="T42" fmla="*/ 2147483647 w 694"/>
              <a:gd name="T43" fmla="*/ 2147483647 h 409"/>
              <a:gd name="T44" fmla="*/ 2147483647 w 694"/>
              <a:gd name="T45" fmla="*/ 2147483647 h 409"/>
              <a:gd name="T46" fmla="*/ 2147483647 w 694"/>
              <a:gd name="T47" fmla="*/ 2147483647 h 409"/>
              <a:gd name="T48" fmla="*/ 2147483647 w 694"/>
              <a:gd name="T49" fmla="*/ 2147483647 h 409"/>
              <a:gd name="T50" fmla="*/ 2147483647 w 694"/>
              <a:gd name="T51" fmla="*/ 2147483647 h 409"/>
              <a:gd name="T52" fmla="*/ 2147483647 w 694"/>
              <a:gd name="T53" fmla="*/ 2147483647 h 409"/>
              <a:gd name="T54" fmla="*/ 2147483647 w 694"/>
              <a:gd name="T55" fmla="*/ 2147483647 h 409"/>
              <a:gd name="T56" fmla="*/ 2147483647 w 694"/>
              <a:gd name="T57" fmla="*/ 2147483647 h 409"/>
              <a:gd name="T58" fmla="*/ 2147483647 w 694"/>
              <a:gd name="T59" fmla="*/ 2147483647 h 409"/>
              <a:gd name="T60" fmla="*/ 2147483647 w 694"/>
              <a:gd name="T61" fmla="*/ 2147483647 h 409"/>
              <a:gd name="T62" fmla="*/ 2147483647 w 694"/>
              <a:gd name="T63" fmla="*/ 2147483647 h 409"/>
              <a:gd name="T64" fmla="*/ 2147483647 w 694"/>
              <a:gd name="T65" fmla="*/ 2147483647 h 409"/>
              <a:gd name="T66" fmla="*/ 2147483647 w 694"/>
              <a:gd name="T67" fmla="*/ 2147483647 h 409"/>
              <a:gd name="T68" fmla="*/ 2147483647 w 694"/>
              <a:gd name="T69" fmla="*/ 2147483647 h 409"/>
              <a:gd name="T70" fmla="*/ 2147483647 w 694"/>
              <a:gd name="T71" fmla="*/ 2147483647 h 409"/>
              <a:gd name="T72" fmla="*/ 2147483647 w 694"/>
              <a:gd name="T73" fmla="*/ 2147483647 h 409"/>
              <a:gd name="T74" fmla="*/ 2147483647 w 694"/>
              <a:gd name="T75" fmla="*/ 2147483647 h 409"/>
              <a:gd name="T76" fmla="*/ 2147483647 w 694"/>
              <a:gd name="T77" fmla="*/ 2147483647 h 409"/>
              <a:gd name="T78" fmla="*/ 2147483647 w 694"/>
              <a:gd name="T79" fmla="*/ 2147483647 h 409"/>
              <a:gd name="T80" fmla="*/ 2147483647 w 694"/>
              <a:gd name="T81" fmla="*/ 2147483647 h 409"/>
              <a:gd name="T82" fmla="*/ 2147483647 w 694"/>
              <a:gd name="T83" fmla="*/ 2147483647 h 409"/>
              <a:gd name="T84" fmla="*/ 2147483647 w 694"/>
              <a:gd name="T85" fmla="*/ 2147483647 h 409"/>
              <a:gd name="T86" fmla="*/ 2147483647 w 694"/>
              <a:gd name="T87" fmla="*/ 2147483647 h 409"/>
              <a:gd name="T88" fmla="*/ 2147483647 w 694"/>
              <a:gd name="T89" fmla="*/ 2147483647 h 409"/>
              <a:gd name="T90" fmla="*/ 2147483647 w 694"/>
              <a:gd name="T91" fmla="*/ 2147483647 h 409"/>
              <a:gd name="T92" fmla="*/ 2147483647 w 694"/>
              <a:gd name="T93" fmla="*/ 2147483647 h 409"/>
              <a:gd name="T94" fmla="*/ 2147483647 w 694"/>
              <a:gd name="T95" fmla="*/ 2147483647 h 409"/>
              <a:gd name="T96" fmla="*/ 2147483647 w 694"/>
              <a:gd name="T97" fmla="*/ 2147483647 h 409"/>
              <a:gd name="T98" fmla="*/ 2147483647 w 694"/>
              <a:gd name="T99" fmla="*/ 214748364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409"/>
              <a:gd name="T152" fmla="*/ 694 w 694"/>
              <a:gd name="T153" fmla="*/ 409 h 4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0000FF"/>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79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ontrols>
      <mc:AlternateContent xmlns:mc="http://schemas.openxmlformats.org/markup-compatibility/2006">
        <mc:Choice xmlns:v="urn:schemas-microsoft-com:vml" Requires="v">
          <p:control spid="1026" name="" r:id="rId1" imgW="1104900" imgH="400050"/>
        </mc:Choice>
        <mc:Fallback>
          <p:control name="" r:id="rId1" imgW="1104900" imgH="400050">
            <p:pic>
              <p:nvPicPr>
                <p:cNvPr id="0" name="TextBox5"/>
                <p:cNvPicPr/>
                <p:nvPr/>
              </p:nvPicPr>
              <p:blipFill>
                <a:blip r:embed="rId2"/>
                <a:stretch>
                  <a:fillRect/>
                </a:stretch>
              </p:blipFill>
              <p:spPr>
                <a:xfrm>
                  <a:off x="5929313" y="5334000"/>
                  <a:ext cx="1104900" cy="400050"/>
                </a:xfrm>
                <a:prstGeom prst="rect">
                  <a:avLst/>
                </a:prstGeom>
              </p:spPr>
            </p:pic>
          </p:control>
        </mc:Fallback>
      </mc:AlternateContent>
      <mc:AlternateContent xmlns:mc="http://schemas.openxmlformats.org/markup-compatibility/2006">
        <mc:Choice xmlns:v="urn:schemas-microsoft-com:vml" Requires="v">
          <p:control spid="1027" name="" r:id="rId3" imgW="1104900" imgH="398463"/>
        </mc:Choice>
        <mc:Fallback>
          <p:control name="" r:id="rId3" imgW="1104900" imgH="398463">
            <p:pic>
              <p:nvPicPr>
                <p:cNvPr id="0" name="TextBox1"/>
                <p:cNvPicPr/>
                <p:nvPr/>
              </p:nvPicPr>
              <p:blipFill>
                <a:blip r:embed="rId2"/>
                <a:stretch>
                  <a:fillRect/>
                </a:stretch>
              </p:blipFill>
              <p:spPr>
                <a:xfrm>
                  <a:off x="5938838" y="6226175"/>
                  <a:ext cx="1104900" cy="398463"/>
                </a:xfrm>
                <a:prstGeom prst="rect">
                  <a:avLst/>
                </a:prstGeom>
              </p:spPr>
            </p:pic>
          </p:control>
        </mc:Fallback>
      </mc:AlternateContent>
      <mc:AlternateContent xmlns:mc="http://schemas.openxmlformats.org/markup-compatibility/2006">
        <mc:Choice xmlns:v="urn:schemas-microsoft-com:vml" Requires="v">
          <p:control spid="1028" name="" r:id="rId4" imgW="1104900" imgH="398463"/>
        </mc:Choice>
        <mc:Fallback>
          <p:control name="" r:id="rId4" imgW="1104900" imgH="398463">
            <p:pic>
              <p:nvPicPr>
                <p:cNvPr id="0" name="TextBox2"/>
                <p:cNvPicPr/>
                <p:nvPr/>
              </p:nvPicPr>
              <p:blipFill>
                <a:blip r:embed="rId2"/>
                <a:stretch>
                  <a:fillRect/>
                </a:stretch>
              </p:blipFill>
              <p:spPr>
                <a:xfrm>
                  <a:off x="8824913" y="5257800"/>
                  <a:ext cx="1104900" cy="398463"/>
                </a:xfrm>
                <a:prstGeom prst="rect">
                  <a:avLst/>
                </a:prstGeom>
              </p:spPr>
            </p:pic>
          </p:control>
        </mc:Fallback>
      </mc:AlternateContent>
      <mc:AlternateContent xmlns:mc="http://schemas.openxmlformats.org/markup-compatibility/2006">
        <mc:Choice xmlns:v="urn:schemas-microsoft-com:vml" Requires="v">
          <p:control spid="1029" name="" r:id="rId5" imgW="1104900" imgH="398463"/>
        </mc:Choice>
        <mc:Fallback>
          <p:control name="" r:id="rId5" imgW="1104900" imgH="398463">
            <p:pic>
              <p:nvPicPr>
                <p:cNvPr id="0" name="TextBox3"/>
                <p:cNvPicPr/>
                <p:nvPr/>
              </p:nvPicPr>
              <p:blipFill>
                <a:blip r:embed="rId2"/>
                <a:stretch>
                  <a:fillRect/>
                </a:stretch>
              </p:blipFill>
              <p:spPr>
                <a:xfrm>
                  <a:off x="8826500" y="6226175"/>
                  <a:ext cx="1104900" cy="398463"/>
                </a:xfrm>
                <a:prstGeom prst="rect">
                  <a:avLst/>
                </a:prstGeom>
              </p:spPr>
            </p:pic>
          </p:control>
        </mc:Fallback>
      </mc:AlternateContent>
    </p:controls>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strips(downRight)">
                                      <p:cBhvr>
                                        <p:cTn id="7" dur="500"/>
                                        <p:tgtEl>
                                          <p:spTgt spid="4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486"/>
                                        </p:tgtEl>
                                        <p:attrNameLst>
                                          <p:attrName>style.visibility</p:attrName>
                                        </p:attrNameLst>
                                      </p:cBhvr>
                                      <p:to>
                                        <p:strVal val="visible"/>
                                      </p:to>
                                    </p:set>
                                    <p:animEffect transition="in" filter="randombar(horizontal)">
                                      <p:cBhvr>
                                        <p:cTn id="11" dur="500"/>
                                        <p:tgtEl>
                                          <p:spTgt spid="1948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par>
                                <p:cTn id="25" presetID="14" presetClass="entr" presetSubtype="1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horizontal)">
                                      <p:cBhvr>
                                        <p:cTn id="35" dur="500"/>
                                        <p:tgtEl>
                                          <p:spTgt spid="28"/>
                                        </p:tgtEl>
                                      </p:cBhvr>
                                    </p:animEffec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randombar(horizontal)">
                                      <p:cBhvr>
                                        <p:cTn id="39" dur="500"/>
                                        <p:tgtEl>
                                          <p:spTgt spid="24"/>
                                        </p:tgtEl>
                                      </p:cBhvr>
                                    </p:animEffect>
                                  </p:childTnLst>
                                </p:cTn>
                              </p:par>
                              <p:par>
                                <p:cTn id="40" presetID="14" presetClass="entr" presetSubtype="1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par>
                          <p:cTn id="48" fill="hold">
                            <p:stCondLst>
                              <p:cond delay="500"/>
                            </p:stCondLst>
                            <p:childTnLst>
                              <p:par>
                                <p:cTn id="49" presetID="14" presetClass="entr" presetSubtype="1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randombar(horizontal)">
                                      <p:cBhvr>
                                        <p:cTn id="51" dur="500"/>
                                        <p:tgtEl>
                                          <p:spTgt spid="25"/>
                                        </p:tgtEl>
                                      </p:cBhvr>
                                    </p:animEffect>
                                  </p:childTnLst>
                                </p:cTn>
                              </p:par>
                            </p:childTnLst>
                          </p:cTn>
                        </p:par>
                        <p:par>
                          <p:cTn id="52" fill="hold">
                            <p:stCondLst>
                              <p:cond delay="1000"/>
                            </p:stCondLst>
                            <p:childTnLst>
                              <p:par>
                                <p:cTn id="53" presetID="14" presetClass="entr" presetSubtype="1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cTn>
                              </p:par>
                            </p:childTnLst>
                          </p:cTn>
                        </p:par>
                        <p:par>
                          <p:cTn id="56" fill="hold">
                            <p:stCondLst>
                              <p:cond delay="1500"/>
                            </p:stCondLst>
                            <p:childTnLst>
                              <p:par>
                                <p:cTn id="57" presetID="14" presetClass="entr" presetSubtype="1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randombar(horizontal)">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Grp="1"/>
          </p:cNvPicPr>
          <p:nvPr>
            <p:ph idx="1"/>
          </p:nvPr>
        </p:nvPicPr>
        <p:blipFill>
          <a:blip r:embed="rId1" cstate="print">
            <a:extLst>
              <a:ext uri="{28A0092B-C50C-407E-A947-70E740481C1C}">
                <a14:useLocalDpi xmlns:a14="http://schemas.microsoft.com/office/drawing/2010/main" val="0"/>
              </a:ext>
            </a:extLst>
          </a:blip>
          <a:srcRect/>
          <a:stretch>
            <a:fillRect/>
          </a:stretch>
        </p:blipFill>
        <p:spPr>
          <a:xfrm>
            <a:off x="6066994" y="1857375"/>
            <a:ext cx="4814525" cy="1571625"/>
          </a:xfr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7107" name="Picture 4"/>
          <p:cNvPicPr>
            <a:picLocks noChangeAspect="1"/>
          </p:cNvPicPr>
          <p:nvPr/>
        </p:nvPicPr>
        <p:blipFill>
          <a:blip r:embed="rId2"/>
          <a:stretch>
            <a:fillRect/>
          </a:stretch>
        </p:blipFill>
        <p:spPr>
          <a:xfrm>
            <a:off x="366713" y="1781175"/>
            <a:ext cx="5181600" cy="1647825"/>
          </a:xfrm>
          <a:prstGeom prst="rect">
            <a:avLst/>
          </a:prstGeom>
          <a:noFill/>
          <a:ln w="9525">
            <a:noFill/>
          </a:ln>
        </p:spPr>
      </p:pic>
      <p:sp>
        <p:nvSpPr>
          <p:cNvPr id="47108" name="Rectangle 153"/>
          <p:cNvSpPr>
            <a:spLocks noGrp="1"/>
          </p:cNvSpPr>
          <p:nvPr>
            <p:ph type="title"/>
          </p:nvPr>
        </p:nvSpPr>
        <p:spPr>
          <a:xfrm>
            <a:off x="138113" y="1228725"/>
            <a:ext cx="11658600" cy="523875"/>
          </a:xfrm>
          <a:ln/>
        </p:spPr>
        <p:txBody>
          <a:bodyPr vert="horz" wrap="square" lIns="91440" tIns="45720" rIns="91440" bIns="45720" anchor="ctr" anchorCtr="0">
            <a:spAutoFit/>
          </a:bodyPr>
          <a:p>
            <a:pPr eaLnBrk="1" hangingPunct="1">
              <a:spcBef>
                <a:spcPct val="50000"/>
              </a:spcBef>
            </a:pPr>
            <a:r>
              <a:rPr lang="en-US" altLang="en-US" sz="2800" dirty="0">
                <a:latin typeface="Times New Roman" panose="02020603050405020304" pitchFamily="18" charset="0"/>
                <a:cs typeface="Times New Roman" panose="02020603050405020304" pitchFamily="18" charset="0"/>
              </a:rPr>
              <a:t>Hình 13.6: hai đồ thị dao động âm (a)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(b) có cùng biên độ nhưng khác tần số </a:t>
            </a:r>
            <a:endParaRPr lang="en-US" altLang="en-US" sz="2800" dirty="0">
              <a:latin typeface="Times New Roman" panose="02020603050405020304" pitchFamily="18" charset="0"/>
              <a:ea typeface="Times New Roman" panose="02020603050405020304" pitchFamily="18" charset="0"/>
            </a:endParaRPr>
          </a:p>
        </p:txBody>
      </p:sp>
      <p:sp>
        <p:nvSpPr>
          <p:cNvPr id="7" name="TextBox 6"/>
          <p:cNvSpPr txBox="1"/>
          <p:nvPr/>
        </p:nvSpPr>
        <p:spPr>
          <a:xfrm>
            <a:off x="336550" y="2743200"/>
            <a:ext cx="715963" cy="666750"/>
          </a:xfrm>
          <a:prstGeom prst="rect">
            <a:avLst/>
          </a:prstGeom>
          <a:noFill/>
        </p:spPr>
        <p:txBody>
          <a:bodyPr wrap="none">
            <a:spAutoFit/>
          </a:bodyPr>
          <a:lstStyle/>
          <a:p>
            <a:pPr marR="0" defTabSz="914400">
              <a:buClrTx/>
              <a:buSzTx/>
              <a:buFontTx/>
              <a:buNone/>
              <a:defRPr/>
            </a:pPr>
            <a:r>
              <a:rPr kumimoji="0" lang="en-US" sz="3735" kern="1200" cap="none" spc="0" normalizeH="0" baseline="0" noProof="0">
                <a:latin typeface="Times New Roman" panose="02020603050405020304" pitchFamily="18" charset="0"/>
                <a:ea typeface="+mn-ea"/>
                <a:cs typeface="+mn-cs"/>
              </a:rPr>
              <a:t>(a)</a:t>
            </a:r>
            <a:endParaRPr kumimoji="0" lang="en-US" sz="3735" kern="1200" cap="none" spc="0" normalizeH="0" baseline="0" noProof="0">
              <a:latin typeface="Times New Roman" panose="02020603050405020304" pitchFamily="18" charset="0"/>
              <a:ea typeface="+mn-ea"/>
              <a:cs typeface="+mn-cs"/>
            </a:endParaRPr>
          </a:p>
        </p:txBody>
      </p:sp>
      <p:sp>
        <p:nvSpPr>
          <p:cNvPr id="8" name="TextBox 7"/>
          <p:cNvSpPr txBox="1"/>
          <p:nvPr/>
        </p:nvSpPr>
        <p:spPr>
          <a:xfrm>
            <a:off x="6102350" y="2514600"/>
            <a:ext cx="741363" cy="666750"/>
          </a:xfrm>
          <a:prstGeom prst="rect">
            <a:avLst/>
          </a:prstGeom>
          <a:noFill/>
        </p:spPr>
        <p:txBody>
          <a:bodyPr wrap="none">
            <a:spAutoFit/>
          </a:bodyPr>
          <a:lstStyle/>
          <a:p>
            <a:pPr marR="0" defTabSz="914400">
              <a:buClrTx/>
              <a:buSzTx/>
              <a:buFontTx/>
              <a:buNone/>
              <a:defRPr/>
            </a:pPr>
            <a:r>
              <a:rPr kumimoji="0" lang="en-US" sz="3735" kern="1200" cap="none" spc="0" normalizeH="0" baseline="0" noProof="0">
                <a:latin typeface="Times New Roman" panose="02020603050405020304" pitchFamily="18" charset="0"/>
                <a:ea typeface="+mn-ea"/>
                <a:cs typeface="+mn-cs"/>
              </a:rPr>
              <a:t>(b)</a:t>
            </a:r>
            <a:endParaRPr kumimoji="0" lang="en-US" sz="3735" kern="1200" cap="none" spc="0" normalizeH="0" baseline="0" noProof="0">
              <a:latin typeface="Times New Roman" panose="02020603050405020304" pitchFamily="18" charset="0"/>
              <a:ea typeface="+mn-ea"/>
              <a:cs typeface="+mn-cs"/>
            </a:endParaRPr>
          </a:p>
        </p:txBody>
      </p:sp>
      <p:sp>
        <p:nvSpPr>
          <p:cNvPr id="47111" name="Rectangle 1"/>
          <p:cNvSpPr/>
          <p:nvPr/>
        </p:nvSpPr>
        <p:spPr>
          <a:xfrm>
            <a:off x="1052513" y="4057650"/>
            <a:ext cx="10515600" cy="1200150"/>
          </a:xfrm>
          <a:prstGeom prst="rect">
            <a:avLst/>
          </a:prstGeom>
          <a:noFill/>
          <a:ln w="9525">
            <a:noFill/>
          </a:ln>
        </p:spPr>
        <p:txBody>
          <a:bodyPr>
            <a:spAutoFit/>
          </a:bodyPr>
          <a:p>
            <a:r>
              <a:rPr lang="en-US" altLang="en-US" dirty="0">
                <a:latin typeface="Times New Roman" panose="02020603050405020304" pitchFamily="18" charset="0"/>
                <a:cs typeface="Calibri" panose="020F0502020204030204" pitchFamily="34" charset="0"/>
              </a:rPr>
              <a:t>Phân biệt sóng âm có tần số cao với tần số thấp bằng dao động kí. Trên m</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cs typeface="Calibri" panose="020F0502020204030204" pitchFamily="34" charset="0"/>
              </a:rPr>
              <a:t>n hình có cùng tỉ lệ, sóng âm có tần số cao hơn thì các đường biểu diễn của chúng ở sát nhau hơn. Nghĩa l</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cs typeface="Calibri" panose="020F0502020204030204" pitchFamily="34" charset="0"/>
              </a:rPr>
              <a:t> đồ thị dao động âm của chúng có các đỉnh ở gần nhau hơn </a:t>
            </a:r>
            <a:endParaRPr lang="en-US" altLang="en-US" dirty="0">
              <a:latin typeface="Times New Roman" panose="02020603050405020304" pitchFamily="18" charset="0"/>
            </a:endParaRPr>
          </a:p>
        </p:txBody>
      </p:sp>
      <p:sp>
        <p:nvSpPr>
          <p:cNvPr id="43016" name="Rectangle 153"/>
          <p:cNvSpPr txBox="1"/>
          <p:nvPr/>
        </p:nvSpPr>
        <p:spPr>
          <a:xfrm>
            <a:off x="1738313" y="76200"/>
            <a:ext cx="82296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43017" name="Content Placeholder 4"/>
          <p:cNvSpPr txBox="1"/>
          <p:nvPr/>
        </p:nvSpPr>
        <p:spPr>
          <a:xfrm>
            <a:off x="225425" y="609600"/>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710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7111">
                                            <p:txEl>
                                              <p:charRg st="0" end="237"/>
                                            </p:txEl>
                                          </p:spTgt>
                                        </p:tgtEl>
                                        <p:attrNameLst>
                                          <p:attrName>style.visibility</p:attrName>
                                        </p:attrNameLst>
                                      </p:cBhvr>
                                      <p:to>
                                        <p:strVal val="visible"/>
                                      </p:to>
                                    </p:set>
                                    <p:animEffect transition="in" filter="fade">
                                      <p:cBhvr>
                                        <p:cTn id="21" dur="500"/>
                                        <p:tgtEl>
                                          <p:spTgt spid="47111">
                                            <p:txEl>
                                              <p:charRg st="0" end="23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Title 1"/>
          <p:cNvSpPr>
            <a:spLocks noGrp="1"/>
          </p:cNvSpPr>
          <p:nvPr>
            <p:ph type="title"/>
          </p:nvPr>
        </p:nvSpPr>
        <p:spPr>
          <a:ln/>
        </p:spPr>
        <p:txBody>
          <a:bodyPr vert="horz" wrap="square" lIns="91440" tIns="45720" rIns="91440" bIns="45720" anchor="ctr" anchorCtr="0"/>
          <a:p>
            <a:r>
              <a:rPr lang="en-US" altLang="en-US" sz="3200" dirty="0">
                <a:latin typeface="Times New Roman" panose="02020603050405020304" pitchFamily="18" charset="0"/>
                <a:cs typeface="Times New Roman" panose="02020603050405020304" pitchFamily="18" charset="0"/>
              </a:rPr>
              <a:t>Tai người nghe được to</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n bộ âm không?</a:t>
            </a:r>
            <a:endParaRPr lang="en-US" altLang="en-US" sz="3200" dirty="0">
              <a:latin typeface="Times New Roman" panose="02020603050405020304" pitchFamily="18" charset="0"/>
              <a:ea typeface="Times New Roman" panose="02020603050405020304" pitchFamily="18" charset="0"/>
            </a:endParaRPr>
          </a:p>
        </p:txBody>
      </p:sp>
      <p:sp>
        <p:nvSpPr>
          <p:cNvPr id="3" name="Content Placeholder 2"/>
          <p:cNvSpPr>
            <a:spLocks noGrp="1" noRot="1" noChangeAspect="1" noMove="1" noResize="1" noEditPoints="1" noAdjustHandles="1" noChangeArrowheads="1" noChangeShapeType="1" noTextEdit="1"/>
          </p:cNvSpPr>
          <p:nvPr>
            <p:ph idx="1"/>
          </p:nvPr>
        </p:nvSpPr>
        <p:spPr bwMode="auto">
          <a:xfrm>
            <a:off x="6642631" y="3148588"/>
            <a:ext cx="4817959" cy="2611001"/>
          </a:xfrm>
          <a:blipFill>
            <a:blip r:embed="rId1"/>
            <a:stretch>
              <a:fillRect l="-2278" t="-2570" b="-14486"/>
            </a:stretch>
          </a:blipFill>
          <a:ln/>
          <a:effectLst/>
          <a:scene3d>
            <a:camera prst="orthographicFront"/>
            <a:lightRig rig="balanced" dir="t"/>
          </a:scene3d>
          <a:sp3d prstMaterial="plastic"/>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3200" b="0" i="0" u="none" strike="noStrike" kern="1200" cap="none" spc="0" normalizeH="0" baseline="0" noProof="0">
                <a:ln>
                  <a:noFill/>
                </a:ln>
                <a:noFill/>
                <a:effectLst/>
                <a:uLnTx/>
                <a:uFillTx/>
                <a:latin typeface="+mn-lt"/>
                <a:ea typeface="+mn-ea"/>
                <a:cs typeface="+mn-cs"/>
              </a:rPr>
              <a:t> </a:t>
            </a:r>
            <a:endParaRPr kumimoji="0" lang="en-US" sz="3200" b="0" i="0" u="none" strike="noStrike" kern="1200" cap="none" spc="0" normalizeH="0" baseline="0" noProof="0">
              <a:ln>
                <a:noFill/>
              </a:ln>
              <a:noFill/>
              <a:effectLst/>
              <a:uLnTx/>
              <a:uFillTx/>
              <a:latin typeface="+mn-lt"/>
              <a:ea typeface="+mn-ea"/>
              <a:cs typeface="+mn-cs"/>
            </a:endParaRPr>
          </a:p>
        </p:txBody>
      </p:sp>
      <p:pic>
        <p:nvPicPr>
          <p:cNvPr id="48132" name="Picture 2" descr="Káº¿t quáº£ hÃ¬nh áº£nh cho tai ngÆ°á»i"/>
          <p:cNvPicPr>
            <a:picLocks noChangeAspect="1"/>
          </p:cNvPicPr>
          <p:nvPr/>
        </p:nvPicPr>
        <p:blipFill>
          <a:blip r:embed="rId2"/>
          <a:stretch>
            <a:fillRect/>
          </a:stretch>
        </p:blipFill>
        <p:spPr>
          <a:xfrm>
            <a:off x="836613" y="1908175"/>
            <a:ext cx="5092700" cy="4157663"/>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2"/>
                                        </p:tgtEl>
                                        <p:attrNameLst>
                                          <p:attrName>style.visibility</p:attrName>
                                        </p:attrNameLst>
                                      </p:cBhvr>
                                      <p:to>
                                        <p:strVal val="visible"/>
                                      </p:to>
                                    </p:set>
                                    <p:animEffect transition="in" filter="fade">
                                      <p:cBhvr>
                                        <p:cTn id="12"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p:nvPr/>
        </p:nvSpPr>
        <p:spPr bwMode="auto">
          <a:xfrm>
            <a:off x="4605338" y="228600"/>
            <a:ext cx="1933575" cy="609600"/>
          </a:xfrm>
          <a:prstGeom prst="rect">
            <a:avLst/>
          </a:prstGeom>
        </p:spPr>
        <p:txBody>
          <a:bodyPr/>
          <a:lstStyle/>
          <a:p>
            <a:pPr marR="0" algn="just" defTabSz="914400">
              <a:buClrTx/>
              <a:buSzTx/>
              <a:buFontTx/>
              <a:buNone/>
              <a:defRPr/>
            </a:pPr>
            <a:r>
              <a:rPr kumimoji="0" lang="en-US" sz="2800" b="1" kern="0" cap="none" spc="0" normalizeH="0" baseline="0" noProof="0">
                <a:solidFill>
                  <a:srgbClr val="FF0000"/>
                </a:solidFill>
                <a:latin typeface="Times New Roman" panose="02020603050405020304" pitchFamily="18" charset="0"/>
                <a:ea typeface="+mj-ea"/>
                <a:cs typeface="+mj-cs"/>
              </a:rPr>
              <a:t>Hạ âm</a:t>
            </a:r>
            <a:endParaRPr kumimoji="0" lang="en-US" sz="2800" b="1" kern="0" cap="none" spc="0" normalizeH="0" baseline="0" noProof="0" dirty="0">
              <a:solidFill>
                <a:srgbClr val="FF0000"/>
              </a:solidFill>
              <a:latin typeface="Times New Roman" panose="02020603050405020304" pitchFamily="18" charset="0"/>
              <a:ea typeface="+mj-ea"/>
              <a:cs typeface="+mj-cs"/>
            </a:endParaRPr>
          </a:p>
        </p:txBody>
      </p:sp>
      <p:sp>
        <p:nvSpPr>
          <p:cNvPr id="6" name="Rectangle 3"/>
          <p:cNvSpPr txBox="1"/>
          <p:nvPr/>
        </p:nvSpPr>
        <p:spPr>
          <a:xfrm>
            <a:off x="519113" y="1219200"/>
            <a:ext cx="9766300" cy="2743200"/>
          </a:xfrm>
          <a:prstGeom prst="rect">
            <a:avLst/>
          </a:prstGeom>
        </p:spPr>
        <p:txBody>
          <a:bodyPr/>
          <a:lstStyle/>
          <a:p>
            <a:pPr marL="342265" marR="0" indent="-342265" algn="just" defTabSz="914400">
              <a:lnSpc>
                <a:spcPct val="90000"/>
              </a:lnSpc>
              <a:spcBef>
                <a:spcPct val="20000"/>
              </a:spcBef>
              <a:buClrTx/>
              <a:buSzTx/>
              <a:buFontTx/>
              <a:buChar char="•"/>
              <a:defRPr/>
            </a:pPr>
            <a:r>
              <a:rPr kumimoji="0" lang="en-US" b="1" i="1" u="sng" kern="0" cap="none" spc="0" normalizeH="0" baseline="0" noProof="0" dirty="0" err="1">
                <a:solidFill>
                  <a:srgbClr val="0000FF"/>
                </a:solidFill>
                <a:latin typeface="Times New Roman" panose="02020603050405020304" pitchFamily="18" charset="0"/>
                <a:ea typeface="+mn-ea"/>
                <a:cs typeface="+mn-cs"/>
              </a:rPr>
              <a:t>Một</a:t>
            </a:r>
            <a:r>
              <a:rPr kumimoji="0" lang="en-US" b="1" i="1" u="sng" kern="0" cap="none" spc="0" normalizeH="0" baseline="0" noProof="0" dirty="0">
                <a:solidFill>
                  <a:srgbClr val="0000FF"/>
                </a:solidFill>
                <a:latin typeface="Times New Roman" panose="02020603050405020304" pitchFamily="18" charset="0"/>
                <a:ea typeface="+mn-ea"/>
                <a:cs typeface="+mn-cs"/>
              </a:rPr>
              <a:t> số </a:t>
            </a:r>
            <a:r>
              <a:rPr kumimoji="0" lang="en-US" b="1" i="1" u="sng" kern="0" cap="none" spc="0" normalizeH="0" baseline="0" noProof="0" dirty="0" err="1">
                <a:solidFill>
                  <a:srgbClr val="0000FF"/>
                </a:solidFill>
                <a:latin typeface="Times New Roman" panose="02020603050405020304" pitchFamily="18" charset="0"/>
                <a:ea typeface="+mn-ea"/>
                <a:cs typeface="+mn-cs"/>
              </a:rPr>
              <a:t>động</a:t>
            </a:r>
            <a:r>
              <a:rPr kumimoji="0" lang="en-US" b="1" i="1" u="sng" kern="0" cap="none" spc="0" normalizeH="0" baseline="0" noProof="0" dirty="0">
                <a:solidFill>
                  <a:srgbClr val="0000FF"/>
                </a:solidFill>
                <a:latin typeface="Times New Roman" panose="02020603050405020304" pitchFamily="18" charset="0"/>
                <a:ea typeface="+mn-ea"/>
                <a:cs typeface="+mn-cs"/>
              </a:rPr>
              <a:t> </a:t>
            </a:r>
            <a:r>
              <a:rPr kumimoji="0" lang="en-US" b="1" i="1" u="sng" kern="0" cap="none" spc="0" normalizeH="0" baseline="0" noProof="0" dirty="0" err="1">
                <a:solidFill>
                  <a:srgbClr val="0000FF"/>
                </a:solidFill>
                <a:latin typeface="Times New Roman" panose="02020603050405020304" pitchFamily="18" charset="0"/>
                <a:ea typeface="+mn-ea"/>
                <a:cs typeface="+mn-cs"/>
              </a:rPr>
              <a:t>vật</a:t>
            </a:r>
            <a:r>
              <a:rPr kumimoji="0" lang="en-US" b="1" i="1" u="sng" kern="0" cap="none" spc="0" normalizeH="0" baseline="0" noProof="0" dirty="0">
                <a:solidFill>
                  <a:srgbClr val="0000FF"/>
                </a:solidFill>
                <a:latin typeface="Times New Roman" panose="02020603050405020304" pitchFamily="18" charset="0"/>
                <a:ea typeface="+mn-ea"/>
                <a:cs typeface="+mn-cs"/>
              </a:rPr>
              <a:t> </a:t>
            </a:r>
            <a:r>
              <a:rPr kumimoji="0" lang="en-US" b="1" i="1" u="sng" kern="0" cap="none" spc="0" normalizeH="0" baseline="0" noProof="0" dirty="0" err="1">
                <a:solidFill>
                  <a:srgbClr val="0000FF"/>
                </a:solidFill>
                <a:latin typeface="Times New Roman" panose="02020603050405020304" pitchFamily="18" charset="0"/>
                <a:ea typeface="+mn-ea"/>
                <a:cs typeface="+mn-cs"/>
              </a:rPr>
              <a:t>cũng</a:t>
            </a:r>
            <a:r>
              <a:rPr kumimoji="0" lang="en-US" b="1" i="1" u="sng" kern="0" cap="none" spc="0" normalizeH="0" baseline="0" noProof="0" dirty="0">
                <a:solidFill>
                  <a:srgbClr val="0000FF"/>
                </a:solidFill>
                <a:latin typeface="Times New Roman" panose="02020603050405020304" pitchFamily="18" charset="0"/>
                <a:ea typeface="+mn-ea"/>
                <a:cs typeface="+mn-cs"/>
              </a:rPr>
              <a:t> nghe </a:t>
            </a:r>
            <a:r>
              <a:rPr kumimoji="0" lang="en-US" b="1" i="1" u="sng" kern="0" cap="none" spc="0" normalizeH="0" baseline="0" noProof="0" dirty="0" err="1">
                <a:solidFill>
                  <a:srgbClr val="0000FF"/>
                </a:solidFill>
                <a:latin typeface="Times New Roman" panose="02020603050405020304" pitchFamily="18" charset="0"/>
                <a:ea typeface="+mn-ea"/>
                <a:cs typeface="+mn-cs"/>
              </a:rPr>
              <a:t>được</a:t>
            </a:r>
            <a:r>
              <a:rPr kumimoji="0" lang="en-US" b="1" i="1" u="sng" kern="0" cap="none" spc="0" normalizeH="0" baseline="0" noProof="0" dirty="0">
                <a:solidFill>
                  <a:srgbClr val="0000FF"/>
                </a:solidFill>
                <a:latin typeface="Times New Roman" panose="02020603050405020304" pitchFamily="18" charset="0"/>
                <a:ea typeface="+mn-ea"/>
                <a:cs typeface="+mn-cs"/>
              </a:rPr>
              <a:t> hạ âm</a:t>
            </a:r>
            <a:r>
              <a:rPr kumimoji="0" lang="en-US" b="1" kern="0" cap="none" spc="0" normalizeH="0" baseline="0" noProof="0" dirty="0">
                <a:latin typeface="Times New Roman" panose="02020603050405020304" pitchFamily="18" charset="0"/>
                <a:ea typeface="+mn-ea"/>
                <a:cs typeface="+mn-cs"/>
              </a:rPr>
              <a:t>: hổ </a:t>
            </a:r>
            <a:r>
              <a:rPr kumimoji="0" lang="en-US" b="1" kern="0" cap="none" spc="0" normalizeH="0" baseline="0" noProof="0" dirty="0" err="1">
                <a:latin typeface="Times New Roman" panose="02020603050405020304" pitchFamily="18" charset="0"/>
                <a:ea typeface="+mn-ea"/>
                <a:cs typeface="+mn-cs"/>
              </a:rPr>
              <a:t>dùng</a:t>
            </a:r>
            <a:r>
              <a:rPr kumimoji="0" lang="en-US" b="1" kern="0" cap="none" spc="0" normalizeH="0" baseline="0" noProof="0" dirty="0">
                <a:latin typeface="Times New Roman" panose="02020603050405020304" pitchFamily="18" charset="0"/>
                <a:ea typeface="+mn-ea"/>
                <a:cs typeface="+mn-cs"/>
              </a:rPr>
              <a:t> hạ âm để xua </a:t>
            </a:r>
            <a:r>
              <a:rPr kumimoji="0" lang="en-US" b="1" kern="0" cap="none" spc="0" normalizeH="0" baseline="0" noProof="0" dirty="0" err="1">
                <a:latin typeface="Times New Roman" panose="02020603050405020304" pitchFamily="18" charset="0"/>
                <a:ea typeface="+mn-ea"/>
                <a:cs typeface="+mn-cs"/>
              </a:rPr>
              <a:t>đuổi</a:t>
            </a:r>
            <a:r>
              <a:rPr kumimoji="0" lang="en-US" b="1" kern="0" cap="none" spc="0" normalizeH="0" baseline="0" noProof="0" dirty="0">
                <a:latin typeface="Times New Roman" panose="02020603050405020304" pitchFamily="18" charset="0"/>
                <a:ea typeface="+mn-ea"/>
                <a:cs typeface="+mn-cs"/>
              </a:rPr>
              <a:t> kẻ thù.</a:t>
            </a:r>
            <a:endParaRPr kumimoji="0" lang="en-US" b="1" kern="0" cap="none" spc="0" normalizeH="0" baseline="0" noProof="0" dirty="0">
              <a:latin typeface="Times New Roman" panose="02020603050405020304" pitchFamily="18" charset="0"/>
              <a:ea typeface="+mn-ea"/>
              <a:cs typeface="+mn-cs"/>
            </a:endParaRPr>
          </a:p>
          <a:p>
            <a:pPr marL="342265" marR="0" indent="-342265" algn="just" defTabSz="914400">
              <a:lnSpc>
                <a:spcPct val="90000"/>
              </a:lnSpc>
              <a:spcBef>
                <a:spcPct val="20000"/>
              </a:spcBef>
              <a:buClrTx/>
              <a:buSzTx/>
              <a:buFontTx/>
              <a:buChar char="•"/>
              <a:defRPr/>
            </a:pPr>
            <a:r>
              <a:rPr kumimoji="0" lang="en-US" b="1" i="1" kern="0" cap="none" spc="0" normalizeH="0" baseline="0" noProof="0" dirty="0" err="1">
                <a:solidFill>
                  <a:srgbClr val="7030A0"/>
                </a:solidFill>
                <a:latin typeface="Times New Roman" panose="02020603050405020304" pitchFamily="18" charset="0"/>
                <a:ea typeface="+mn-ea"/>
                <a:cs typeface="+mn-cs"/>
              </a:rPr>
              <a:t>Với</a:t>
            </a:r>
            <a:r>
              <a:rPr kumimoji="0" lang="en-US" b="1" i="1" kern="0" cap="none" spc="0" normalizeH="0" baseline="0" noProof="0" dirty="0">
                <a:solidFill>
                  <a:srgbClr val="7030A0"/>
                </a:solidFill>
                <a:latin typeface="Times New Roman" panose="02020603050405020304" pitchFamily="18" charset="0"/>
                <a:ea typeface="+mn-ea"/>
                <a:cs typeface="+mn-cs"/>
              </a:rPr>
              <a:t> </a:t>
            </a:r>
            <a:r>
              <a:rPr kumimoji="0" lang="en-US" b="1" i="1" kern="0" cap="none" spc="0" normalizeH="0" baseline="0" noProof="0" dirty="0" err="1">
                <a:solidFill>
                  <a:srgbClr val="7030A0"/>
                </a:solidFill>
                <a:latin typeface="Times New Roman" panose="02020603050405020304" pitchFamily="18" charset="0"/>
                <a:ea typeface="+mn-ea"/>
                <a:cs typeface="+mn-cs"/>
              </a:rPr>
              <a:t>cường</a:t>
            </a:r>
            <a:r>
              <a:rPr kumimoji="0" lang="en-US" b="1" i="1" kern="0" cap="none" spc="0" normalizeH="0" baseline="0" noProof="0" dirty="0">
                <a:solidFill>
                  <a:srgbClr val="7030A0"/>
                </a:solidFill>
                <a:latin typeface="Times New Roman" panose="02020603050405020304" pitchFamily="18" charset="0"/>
                <a:ea typeface="+mn-ea"/>
                <a:cs typeface="+mn-cs"/>
              </a:rPr>
              <a:t> độ </a:t>
            </a:r>
            <a:r>
              <a:rPr kumimoji="0" lang="en-US" b="1" i="1" kern="0" cap="none" spc="0" normalizeH="0" baseline="0" noProof="0" dirty="0" err="1">
                <a:solidFill>
                  <a:srgbClr val="7030A0"/>
                </a:solidFill>
                <a:latin typeface="Times New Roman" panose="02020603050405020304" pitchFamily="18" charset="0"/>
                <a:ea typeface="+mn-ea"/>
                <a:cs typeface="+mn-cs"/>
              </a:rPr>
              <a:t>lớn</a:t>
            </a:r>
            <a:r>
              <a:rPr kumimoji="0" lang="en-US" b="1" i="1" kern="0" cap="none" spc="0" normalizeH="0" baseline="0" noProof="0" dirty="0">
                <a:solidFill>
                  <a:srgbClr val="7030A0"/>
                </a:solidFill>
                <a:latin typeface="Times New Roman" panose="02020603050405020304" pitchFamily="18" charset="0"/>
                <a:ea typeface="+mn-ea"/>
                <a:cs typeface="+mn-cs"/>
              </a:rPr>
              <a:t> hạ âm có thể </a:t>
            </a:r>
            <a:r>
              <a:rPr kumimoji="0" lang="en-US" b="1" i="1" kern="0" cap="none" spc="0" normalizeH="0" baseline="0" noProof="0" dirty="0" err="1">
                <a:solidFill>
                  <a:srgbClr val="7030A0"/>
                </a:solidFill>
                <a:latin typeface="Times New Roman" panose="02020603050405020304" pitchFamily="18" charset="0"/>
                <a:ea typeface="+mn-ea"/>
                <a:cs typeface="+mn-cs"/>
              </a:rPr>
              <a:t>tác</a:t>
            </a:r>
            <a:r>
              <a:rPr kumimoji="0" lang="en-US" b="1" i="1" kern="0" cap="none" spc="0" normalizeH="0" baseline="0" noProof="0" dirty="0">
                <a:solidFill>
                  <a:srgbClr val="7030A0"/>
                </a:solidFill>
                <a:latin typeface="Times New Roman" panose="02020603050405020304" pitchFamily="18" charset="0"/>
                <a:ea typeface="+mn-ea"/>
                <a:cs typeface="+mn-cs"/>
              </a:rPr>
              <a:t> </a:t>
            </a:r>
            <a:r>
              <a:rPr kumimoji="0" lang="en-US" b="1" i="1" kern="0" cap="none" spc="0" normalizeH="0" baseline="0" noProof="0" dirty="0" err="1">
                <a:solidFill>
                  <a:srgbClr val="7030A0"/>
                </a:solidFill>
                <a:latin typeface="Times New Roman" panose="02020603050405020304" pitchFamily="18" charset="0"/>
                <a:ea typeface="+mn-ea"/>
                <a:cs typeface="+mn-cs"/>
              </a:rPr>
              <a:t>động</a:t>
            </a:r>
            <a:r>
              <a:rPr kumimoji="0" lang="en-US" b="1" i="1" kern="0" cap="none" spc="0" normalizeH="0" baseline="0" noProof="0" dirty="0">
                <a:solidFill>
                  <a:srgbClr val="7030A0"/>
                </a:solidFill>
                <a:latin typeface="Times New Roman" panose="02020603050405020304" pitchFamily="18" charset="0"/>
                <a:ea typeface="+mn-ea"/>
                <a:cs typeface="+mn-cs"/>
              </a:rPr>
              <a:t> </a:t>
            </a:r>
            <a:r>
              <a:rPr kumimoji="0" lang="en-US" b="1" i="1" kern="0" cap="none" spc="0" normalizeH="0" baseline="0" noProof="0" dirty="0" err="1">
                <a:solidFill>
                  <a:srgbClr val="7030A0"/>
                </a:solidFill>
                <a:latin typeface="Times New Roman" panose="02020603050405020304" pitchFamily="18" charset="0"/>
                <a:ea typeface="+mn-ea"/>
                <a:cs typeface="+mn-cs"/>
              </a:rPr>
              <a:t>xấu</a:t>
            </a:r>
            <a:r>
              <a:rPr kumimoji="0" lang="en-US" b="1" i="1" kern="0" cap="none" spc="0" normalizeH="0" baseline="0" noProof="0" dirty="0">
                <a:solidFill>
                  <a:srgbClr val="7030A0"/>
                </a:solidFill>
                <a:latin typeface="Times New Roman" panose="02020603050405020304" pitchFamily="18" charset="0"/>
                <a:ea typeface="+mn-ea"/>
                <a:cs typeface="+mn-cs"/>
              </a:rPr>
              <a:t> </a:t>
            </a:r>
            <a:r>
              <a:rPr kumimoji="0" lang="en-US" b="1" i="1" kern="0" cap="none" spc="0" normalizeH="0" baseline="0" noProof="0" dirty="0" err="1">
                <a:solidFill>
                  <a:srgbClr val="7030A0"/>
                </a:solidFill>
                <a:latin typeface="Times New Roman" panose="02020603050405020304" pitchFamily="18" charset="0"/>
                <a:ea typeface="+mn-ea"/>
                <a:cs typeface="+mn-cs"/>
              </a:rPr>
              <a:t>đến</a:t>
            </a:r>
            <a:r>
              <a:rPr kumimoji="0" lang="en-US" b="1" i="1" kern="0" cap="none" spc="0" normalizeH="0" baseline="0" noProof="0" dirty="0">
                <a:solidFill>
                  <a:srgbClr val="7030A0"/>
                </a:solidFill>
                <a:latin typeface="Times New Roman" panose="02020603050405020304" pitchFamily="18" charset="0"/>
                <a:ea typeface="+mn-ea"/>
                <a:cs typeface="+mn-cs"/>
              </a:rPr>
              <a:t> cơ thể</a:t>
            </a:r>
            <a:r>
              <a:rPr kumimoji="0" lang="en-US" b="1" kern="0" cap="none" spc="0" normalizeH="0" baseline="0" noProof="0" dirty="0">
                <a:latin typeface="Times New Roman" panose="02020603050405020304" pitchFamily="18" charset="0"/>
                <a:ea typeface="+mn-ea"/>
                <a:cs typeface="+mn-cs"/>
              </a:rPr>
              <a:t>: hạ âm </a:t>
            </a:r>
            <a:r>
              <a:rPr kumimoji="0" lang="en-US" b="1" kern="0" cap="none" spc="0" normalizeH="0" baseline="0" noProof="0" dirty="0" err="1">
                <a:latin typeface="Times New Roman" panose="02020603050405020304" pitchFamily="18" charset="0"/>
                <a:ea typeface="+mn-ea"/>
                <a:cs typeface="+mn-cs"/>
              </a:rPr>
              <a:t>tần</a:t>
            </a:r>
            <a:r>
              <a:rPr kumimoji="0" lang="en-US" b="1" kern="0" cap="none" spc="0" normalizeH="0" baseline="0" noProof="0" dirty="0">
                <a:latin typeface="Times New Roman" panose="02020603050405020304" pitchFamily="18" charset="0"/>
                <a:ea typeface="+mn-ea"/>
                <a:cs typeface="+mn-cs"/>
              </a:rPr>
              <a:t> số 7 Hz có thể </a:t>
            </a:r>
            <a:r>
              <a:rPr kumimoji="0" lang="en-US" b="1" kern="0" cap="none" spc="0" normalizeH="0" baseline="0" noProof="0" dirty="0" err="1">
                <a:latin typeface="Times New Roman" panose="02020603050405020304" pitchFamily="18" charset="0"/>
                <a:ea typeface="+mn-ea"/>
                <a:cs typeface="+mn-cs"/>
              </a:rPr>
              <a:t>dẫn</a:t>
            </a:r>
            <a:r>
              <a:rPr kumimoji="0" lang="en-US" b="1" kern="0" cap="none" spc="0" normalizeH="0" baseline="0" noProof="0" dirty="0">
                <a:latin typeface="Times New Roman" panose="02020603050405020304" pitchFamily="18" charset="0"/>
                <a:ea typeface="+mn-ea"/>
                <a:cs typeface="+mn-cs"/>
              </a:rPr>
              <a:t> </a:t>
            </a:r>
            <a:r>
              <a:rPr kumimoji="0" lang="en-US" b="1" kern="0" cap="none" spc="0" normalizeH="0" baseline="0" noProof="0" dirty="0" err="1">
                <a:latin typeface="Times New Roman" panose="02020603050405020304" pitchFamily="18" charset="0"/>
                <a:ea typeface="+mn-ea"/>
                <a:cs typeface="+mn-cs"/>
              </a:rPr>
              <a:t>tới</a:t>
            </a:r>
            <a:r>
              <a:rPr kumimoji="0" lang="en-US" b="1" kern="0" cap="none" spc="0" normalizeH="0" baseline="0" noProof="0" dirty="0">
                <a:latin typeface="Times New Roman" panose="02020603050405020304" pitchFamily="18" charset="0"/>
                <a:ea typeface="+mn-ea"/>
                <a:cs typeface="+mn-cs"/>
              </a:rPr>
              <a:t> tử vong.</a:t>
            </a:r>
            <a:endParaRPr kumimoji="0" lang="en-US" b="1" kern="0" cap="none" spc="0" normalizeH="0" baseline="0" noProof="0" dirty="0">
              <a:latin typeface="Times New Roman" panose="02020603050405020304" pitchFamily="18" charset="0"/>
              <a:ea typeface="+mn-ea"/>
              <a:cs typeface="+mn-cs"/>
            </a:endParaRPr>
          </a:p>
          <a:p>
            <a:pPr marL="342265" marR="0" indent="-342265" algn="just" defTabSz="914400">
              <a:lnSpc>
                <a:spcPct val="90000"/>
              </a:lnSpc>
              <a:spcBef>
                <a:spcPct val="20000"/>
              </a:spcBef>
              <a:buClrTx/>
              <a:buSzTx/>
              <a:buFontTx/>
              <a:buChar char="•"/>
              <a:defRPr/>
            </a:pPr>
            <a:r>
              <a:rPr kumimoji="0" lang="en-US" b="1" i="1" kern="0" cap="none" spc="0" normalizeH="0" baseline="0" noProof="0" dirty="0">
                <a:solidFill>
                  <a:srgbClr val="0070C0"/>
                </a:solidFill>
                <a:latin typeface="Times New Roman" panose="02020603050405020304" pitchFamily="18" charset="0"/>
                <a:ea typeface="+mn-ea"/>
                <a:cs typeface="+mn-cs"/>
              </a:rPr>
              <a:t>Trước những cơn bão thường có hạ âm làm con người khó chịu</a:t>
            </a:r>
            <a:r>
              <a:rPr kumimoji="0" lang="en-US" b="1" kern="0" cap="none" spc="0" normalizeH="0" baseline="0" noProof="0" dirty="0">
                <a:latin typeface="Times New Roman" panose="02020603050405020304" pitchFamily="18" charset="0"/>
                <a:ea typeface="+mn-ea"/>
                <a:cs typeface="+mn-cs"/>
              </a:rPr>
              <a:t>. Một số sinh vật nhạy cảm với hạ âm nên thường có biểu hiện khác thường. Vì vậy người xưa dựa vào dấu hiệu này để biết trước các cơn bão.</a:t>
            </a:r>
            <a:endParaRPr kumimoji="0" lang="en-US" b="1" kern="0" cap="none" spc="0" normalizeH="0" baseline="0" noProof="0" dirty="0">
              <a:latin typeface="Times New Roman" panose="02020603050405020304" pitchFamily="18" charset="0"/>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charRg st="0" end="86"/>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charRg st="86" end="20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charRg st="201" end="39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txBox="1"/>
          <p:nvPr/>
        </p:nvSpPr>
        <p:spPr bwMode="auto">
          <a:xfrm>
            <a:off x="2303463" y="792163"/>
            <a:ext cx="791051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vi-VN" sz="319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Một số ứng dụng của siêu âm trong thực tế</a:t>
            </a:r>
            <a:endParaRPr kumimoji="0" lang="en-US" altLang="vi-VN" sz="319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pic>
        <p:nvPicPr>
          <p:cNvPr id="25603" name="Picture 4" descr="thăm dò đấy biển"/>
          <p:cNvPicPr>
            <a:picLocks noChangeAspect="1"/>
          </p:cNvPicPr>
          <p:nvPr/>
        </p:nvPicPr>
        <p:blipFill>
          <a:blip r:embed="rId1"/>
          <a:stretch>
            <a:fillRect/>
          </a:stretch>
        </p:blipFill>
        <p:spPr>
          <a:xfrm>
            <a:off x="1562100" y="1562100"/>
            <a:ext cx="2635250" cy="2586038"/>
          </a:xfrm>
          <a:prstGeom prst="rect">
            <a:avLst/>
          </a:prstGeom>
          <a:noFill/>
          <a:ln w="9525" cap="flat" cmpd="sng">
            <a:solidFill>
              <a:srgbClr val="0070C0"/>
            </a:solidFill>
            <a:prstDash val="solid"/>
            <a:miter/>
            <a:headEnd type="none" w="med" len="med"/>
            <a:tailEnd type="none" w="med" len="med"/>
          </a:ln>
        </p:spPr>
      </p:pic>
      <p:pic>
        <p:nvPicPr>
          <p:cNvPr id="25604" name="Picture 5" descr="dùng siêu âm phát hiện các khueets tật trong vật đúc"/>
          <p:cNvPicPr>
            <a:picLocks noChangeAspect="1"/>
          </p:cNvPicPr>
          <p:nvPr/>
        </p:nvPicPr>
        <p:blipFill>
          <a:blip r:embed="rId2"/>
          <a:stretch>
            <a:fillRect/>
          </a:stretch>
        </p:blipFill>
        <p:spPr>
          <a:xfrm>
            <a:off x="4441825" y="1576388"/>
            <a:ext cx="2794000" cy="2565400"/>
          </a:xfrm>
          <a:prstGeom prst="rect">
            <a:avLst/>
          </a:prstGeom>
          <a:noFill/>
          <a:ln w="9525" cap="flat" cmpd="sng">
            <a:solidFill>
              <a:srgbClr val="002060"/>
            </a:solidFill>
            <a:prstDash val="solid"/>
            <a:miter/>
            <a:headEnd type="none" w="med" len="med"/>
            <a:tailEnd type="none" w="med" len="med"/>
          </a:ln>
        </p:spPr>
      </p:pic>
      <p:sp>
        <p:nvSpPr>
          <p:cNvPr id="6" name="Text Box 7"/>
          <p:cNvSpPr txBox="1">
            <a:spLocks noChangeArrowheads="1"/>
          </p:cNvSpPr>
          <p:nvPr/>
        </p:nvSpPr>
        <p:spPr bwMode="auto">
          <a:xfrm>
            <a:off x="1914525" y="3716338"/>
            <a:ext cx="1457325" cy="460375"/>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Text Box 8"/>
          <p:cNvSpPr txBox="1">
            <a:spLocks noChangeArrowheads="1"/>
          </p:cNvSpPr>
          <p:nvPr/>
        </p:nvSpPr>
        <p:spPr bwMode="auto">
          <a:xfrm>
            <a:off x="1698625" y="4341813"/>
            <a:ext cx="2155825" cy="1687513"/>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50000"/>
              </a:spcBef>
              <a:spcAft>
                <a:spcPct val="0"/>
              </a:spcAft>
              <a:buClrTx/>
              <a:buSzTx/>
              <a:buFontTx/>
              <a:buNone/>
              <a:defRPr/>
            </a:pPr>
            <a:r>
              <a:rPr kumimoji="0" lang="en-US" sz="2595"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Dụng cụ sử dụng siêu âm để </a:t>
            </a:r>
            <a:r>
              <a:rPr kumimoji="0" lang="en-US" sz="2595"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thăm dò dưới biển</a:t>
            </a:r>
            <a:endParaRPr kumimoji="0" lang="en-US" sz="2595"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
        <p:nvSpPr>
          <p:cNvPr id="8" name="Text Box 9"/>
          <p:cNvSpPr txBox="1">
            <a:spLocks noChangeArrowheads="1"/>
          </p:cNvSpPr>
          <p:nvPr/>
        </p:nvSpPr>
        <p:spPr bwMode="auto">
          <a:xfrm>
            <a:off x="4141788" y="4219575"/>
            <a:ext cx="2514600" cy="460375"/>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endParaRPr kumimoji="0" lang="vi-VN"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9" name="Text Box 10"/>
          <p:cNvSpPr txBox="1">
            <a:spLocks noChangeArrowheads="1"/>
          </p:cNvSpPr>
          <p:nvPr/>
        </p:nvSpPr>
        <p:spPr bwMode="auto">
          <a:xfrm>
            <a:off x="4421188" y="4397375"/>
            <a:ext cx="2586038" cy="1689100"/>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50000"/>
              </a:spcBef>
              <a:spcAft>
                <a:spcPct val="0"/>
              </a:spcAft>
              <a:buClrTx/>
              <a:buSzTx/>
              <a:buFontTx/>
              <a:buNone/>
              <a:defRPr/>
            </a:pPr>
            <a:r>
              <a:rPr kumimoji="0" lang="en-US" sz="2595"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Dùng siêu âm để </a:t>
            </a:r>
            <a:r>
              <a:rPr kumimoji="0" lang="en-US" sz="2595"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phát hiện các khuyết tật trong một vật đúc</a:t>
            </a:r>
            <a:endParaRPr kumimoji="0" lang="en-US" sz="2595"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sp>
        <p:nvSpPr>
          <p:cNvPr id="10" name="Text Box 11"/>
          <p:cNvSpPr txBox="1">
            <a:spLocks noChangeArrowheads="1"/>
          </p:cNvSpPr>
          <p:nvPr/>
        </p:nvSpPr>
        <p:spPr bwMode="auto">
          <a:xfrm>
            <a:off x="7639050" y="4471988"/>
            <a:ext cx="2860675" cy="890588"/>
          </a:xfrm>
          <a:prstGeom prst="rect">
            <a:avLst/>
          </a:prstGeom>
          <a:noFill/>
          <a:ln>
            <a:noFill/>
          </a:ln>
          <a:effectLst>
            <a:prstShdw prst="shdw18" dist="17961" dir="13500000">
              <a:schemeClr val="accent1">
                <a:gamma/>
                <a:shade val="60000"/>
                <a:invGamma/>
              </a:schemeClr>
            </a:prstShdw>
          </a:effectLst>
        </p:spPr>
        <p:txBody>
          <a:bodyPr>
            <a:spAutoFit/>
          </a:bodyPr>
          <a:lstStyle/>
          <a:p>
            <a:pPr marR="0" algn="just" defTabSz="914400">
              <a:spcBef>
                <a:spcPct val="50000"/>
              </a:spcBef>
              <a:buClrTx/>
              <a:buSzTx/>
              <a:buFontTx/>
              <a:buNone/>
              <a:defRPr/>
            </a:pPr>
            <a:r>
              <a:rPr kumimoji="0" lang="en-US" sz="2595" b="1" kern="1200" cap="none" spc="0" normalizeH="0" baseline="0" noProof="0" dirty="0">
                <a:latin typeface="Times New Roman" panose="02020603050405020304" pitchFamily="18" charset="0"/>
                <a:ea typeface="+mn-ea"/>
                <a:cs typeface="+mn-cs"/>
              </a:rPr>
              <a:t>Siêu âm được </a:t>
            </a:r>
            <a:r>
              <a:rPr kumimoji="0" lang="en-US" sz="2595" b="1" kern="1200" cap="none" spc="0" normalizeH="0" baseline="0" noProof="0" dirty="0">
                <a:solidFill>
                  <a:srgbClr val="0070C0"/>
                </a:solidFill>
                <a:latin typeface="Times New Roman" panose="02020603050405020304" pitchFamily="18" charset="0"/>
                <a:ea typeface="+mn-ea"/>
                <a:cs typeface="+mn-cs"/>
              </a:rPr>
              <a:t>ứng dụng trong y học</a:t>
            </a:r>
            <a:r>
              <a:rPr kumimoji="0" lang="en-US" sz="2595" b="1" kern="1200" cap="none" spc="0" normalizeH="0" baseline="0" noProof="0" dirty="0">
                <a:latin typeface="Times New Roman" panose="02020603050405020304" pitchFamily="18" charset="0"/>
                <a:ea typeface="+mn-ea"/>
                <a:cs typeface="+mn-cs"/>
              </a:rPr>
              <a:t>            </a:t>
            </a:r>
            <a:endParaRPr kumimoji="0" lang="en-US" sz="2595" b="1" kern="1200" cap="none" spc="0" normalizeH="0" baseline="0" noProof="0" dirty="0">
              <a:latin typeface="Times New Roman" panose="02020603050405020304" pitchFamily="18" charset="0"/>
              <a:ea typeface="+mn-ea"/>
              <a:cs typeface="+mn-cs"/>
            </a:endParaRPr>
          </a:p>
        </p:txBody>
      </p:sp>
      <p:pic>
        <p:nvPicPr>
          <p:cNvPr id="2" name="Picture 1"/>
          <p:cNvPicPr>
            <a:picLocks noChangeAspect="1"/>
          </p:cNvPicPr>
          <p:nvPr/>
        </p:nvPicPr>
        <p:blipFill>
          <a:blip r:embed="rId3"/>
          <a:stretch>
            <a:fillRect/>
          </a:stretch>
        </p:blipFill>
        <p:spPr>
          <a:xfrm>
            <a:off x="7478713" y="1498600"/>
            <a:ext cx="3971925" cy="2643188"/>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60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charRg st="0" end="4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60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charRg st="0" end="5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153"/>
          <p:cNvSpPr txBox="1"/>
          <p:nvPr/>
        </p:nvSpPr>
        <p:spPr>
          <a:xfrm>
            <a:off x="1738313" y="76200"/>
            <a:ext cx="82296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47107" name="Content Placeholder 4"/>
          <p:cNvSpPr txBox="1"/>
          <p:nvPr/>
        </p:nvSpPr>
        <p:spPr>
          <a:xfrm>
            <a:off x="225425" y="609600"/>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1204" name="Content Placeholder 4"/>
          <p:cNvSpPr txBox="1"/>
          <p:nvPr/>
        </p:nvSpPr>
        <p:spPr>
          <a:xfrm>
            <a:off x="377825" y="1219200"/>
            <a:ext cx="8523288" cy="523875"/>
          </a:xfrm>
          <a:prstGeom prst="rect">
            <a:avLst/>
          </a:prstGeom>
          <a:noFill/>
          <a:ln w="9525">
            <a:noFill/>
          </a:ln>
        </p:spPr>
        <p:txBody>
          <a:bodyPr>
            <a:spAutoFit/>
          </a:bodyPr>
          <a:p>
            <a:pPr eaLnBrk="1" hangingPunct="1">
              <a:spcBef>
                <a:spcPct val="20000"/>
              </a:spcBef>
            </a:pPr>
            <a:r>
              <a:rPr lang="en-US" altLang="en-US" sz="2800" u="sng" dirty="0">
                <a:latin typeface="Times New Roman" panose="02020603050405020304" pitchFamily="18" charset="0"/>
                <a:cs typeface="Times New Roman" panose="02020603050405020304" pitchFamily="18" charset="0"/>
              </a:rPr>
              <a:t>Tìm hiểu mối liên hệ giữa độ cao v</a:t>
            </a:r>
            <a:r>
              <a:rPr lang="en-US" altLang="en-US" sz="2800" u="sng" dirty="0">
                <a:latin typeface="Times New Roman" panose="02020603050405020304" pitchFamily="18" charset="0"/>
                <a:ea typeface="Times New Roman" panose="02020603050405020304" pitchFamily="18" charset="0"/>
              </a:rPr>
              <a:t>à</a:t>
            </a:r>
            <a:r>
              <a:rPr lang="en-US" altLang="en-US" sz="2800" u="sng" dirty="0">
                <a:latin typeface="Times New Roman" panose="02020603050405020304" pitchFamily="18" charset="0"/>
                <a:cs typeface="Times New Roman" panose="02020603050405020304" pitchFamily="18" charset="0"/>
              </a:rPr>
              <a:t> tần số âm </a:t>
            </a:r>
            <a:endParaRPr lang="en-US" altLang="en-US" sz="2800" u="sng" dirty="0">
              <a:latin typeface="Times New Roman" panose="02020603050405020304" pitchFamily="18" charset="0"/>
              <a:ea typeface="Times New Roman" panose="02020603050405020304" pitchFamily="18" charset="0"/>
            </a:endParaRPr>
          </a:p>
        </p:txBody>
      </p:sp>
      <p:sp>
        <p:nvSpPr>
          <p:cNvPr id="13" name="Text Box 22"/>
          <p:cNvSpPr txBox="1">
            <a:spLocks noChangeArrowheads="1"/>
          </p:cNvSpPr>
          <p:nvPr/>
        </p:nvSpPr>
        <p:spPr bwMode="auto">
          <a:xfrm>
            <a:off x="685800" y="1905000"/>
            <a:ext cx="8367713" cy="1016000"/>
          </a:xfrm>
          <a:prstGeom prst="rect">
            <a:avLst/>
          </a:prstGeom>
          <a:noFill/>
          <a:ln w="9525">
            <a:noFill/>
            <a:miter lim="800000"/>
          </a:ln>
        </p:spPr>
        <p:txBody>
          <a:bodyPr>
            <a:spAutoFit/>
          </a:bodyPr>
          <a:p>
            <a:pPr algn="ctr" eaLnBrk="1" hangingPunct="1">
              <a:spcBef>
                <a:spcPct val="50000"/>
              </a:spcBef>
              <a:buNone/>
            </a:pPr>
            <a:r>
              <a:rPr lang="en-US" altLang="en-US" b="1" dirty="0">
                <a:effectLst>
                  <a:outerShdw blurRad="38100" dist="38100" dir="2700000">
                    <a:srgbClr val="C0C0C0"/>
                  </a:outerShdw>
                </a:effectLst>
                <a:latin typeface="Times New Roman" panose="02020603050405020304" pitchFamily="18" charset="0"/>
                <a:cs typeface="Times New Roman" panose="02020603050405020304" pitchFamily="18" charset="0"/>
              </a:rPr>
              <a:t>Thí nghiệm 3:  </a:t>
            </a:r>
            <a:r>
              <a:rPr lang="en-US" altLang="en-US" dirty="0">
                <a:latin typeface="Times New Roman" panose="02020603050405020304" pitchFamily="18" charset="0"/>
                <a:cs typeface="Times New Roman" panose="02020603050405020304" pitchFamily="18" charset="0"/>
              </a:rPr>
              <a:t>Tìm hiểu mối liên hệ giữa độ cao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tần số âm </a:t>
            </a:r>
            <a:endParaRPr lang="en-US" altLang="en-US" dirty="0">
              <a:latin typeface="Times New Roman" panose="02020603050405020304" pitchFamily="18" charset="0"/>
              <a:cs typeface="Times New Roman" panose="02020603050405020304" pitchFamily="18" charset="0"/>
            </a:endParaRPr>
          </a:p>
          <a:p>
            <a:pPr algn="ctr" eaLnBrk="1" hangingPunct="1">
              <a:spcBef>
                <a:spcPct val="50000"/>
              </a:spcBef>
              <a:buNone/>
            </a:pPr>
            <a:endParaRPr lang="en-US" altLang="en-US"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685800" y="2513013"/>
            <a:ext cx="10958513" cy="2973387"/>
          </a:xfrm>
          <a:prstGeom prst="rect">
            <a:avLst/>
          </a:prstGeom>
          <a:noFill/>
          <a:ln w="9525">
            <a:noFill/>
          </a:ln>
        </p:spPr>
        <p:txBody>
          <a:bodyPr>
            <a:spAutoFit/>
          </a:bodyPr>
          <a:p>
            <a:pPr algn="just">
              <a:spcBef>
                <a:spcPts val="600"/>
              </a:spcBef>
              <a:buNone/>
            </a:pPr>
            <a:r>
              <a:rPr lang="en-US" altLang="en-US" dirty="0">
                <a:solidFill>
                  <a:srgbClr val="000000"/>
                </a:solidFill>
                <a:latin typeface="Times New Roman" panose="02020603050405020304" pitchFamily="18" charset="0"/>
                <a:cs typeface="Times New Roman" panose="02020603050405020304" pitchFamily="18" charset="0"/>
              </a:rPr>
              <a:t>Tiến h</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nh thí nghiệm 3 ( giống H13. 4 ) Thảo luận nhóm  v</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 trả lời các câu hỏi:</a:t>
            </a:r>
            <a:endParaRPr lang="en-US" altLang="en-US" dirty="0">
              <a:solidFill>
                <a:srgbClr val="000000"/>
              </a:solidFill>
              <a:latin typeface="Times New Roman" panose="02020603050405020304" pitchFamily="18" charset="0"/>
              <a:cs typeface="Times New Roman" panose="02020603050405020304" pitchFamily="18" charset="0"/>
            </a:endParaRPr>
          </a:p>
          <a:p>
            <a:pPr algn="just">
              <a:spcBef>
                <a:spcPts val="600"/>
              </a:spcBef>
              <a:buNone/>
            </a:pPr>
            <a:endParaRPr lang="en-US" altLang="en-US" dirty="0">
              <a:solidFill>
                <a:srgbClr val="000000"/>
              </a:solidFill>
              <a:latin typeface="Times New Roman" panose="02020603050405020304" pitchFamily="18" charset="0"/>
              <a:cs typeface="Calibri" panose="020F0502020204030204" pitchFamily="34" charset="0"/>
            </a:endParaRPr>
          </a:p>
          <a:p>
            <a:pPr algn="just">
              <a:lnSpc>
                <a:spcPts val="1650"/>
              </a:lnSpc>
              <a:spcBef>
                <a:spcPts val="600"/>
              </a:spcBef>
              <a:buAutoNum type="alphaLcParenR"/>
            </a:pPr>
            <a:r>
              <a:rPr lang="en-US" altLang="en-US" dirty="0">
                <a:solidFill>
                  <a:srgbClr val="000000"/>
                </a:solidFill>
                <a:latin typeface="Times New Roman" panose="02020603050405020304" pitchFamily="18" charset="0"/>
                <a:cs typeface="Times New Roman" panose="02020603050405020304" pitchFamily="18" charset="0"/>
              </a:rPr>
              <a:t>Âm thanh phát ra bởi âm thoa n</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o nghe bổng hơn?</a:t>
            </a:r>
            <a:endParaRPr lang="en-US" altLang="en-US" dirty="0">
              <a:solidFill>
                <a:srgbClr val="000000"/>
              </a:solidFill>
              <a:latin typeface="Times New Roman" panose="02020603050405020304" pitchFamily="18" charset="0"/>
              <a:cs typeface="Times New Roman" panose="02020603050405020304" pitchFamily="18" charset="0"/>
            </a:endParaRPr>
          </a:p>
          <a:p>
            <a:pPr algn="just">
              <a:lnSpc>
                <a:spcPts val="1650"/>
              </a:lnSpc>
              <a:spcBef>
                <a:spcPts val="600"/>
              </a:spcBef>
              <a:buAutoNum type="alphaLcParenR"/>
            </a:pPr>
            <a:endParaRPr lang="en-US" altLang="en-US" dirty="0">
              <a:solidFill>
                <a:srgbClr val="000000"/>
              </a:solidFill>
              <a:latin typeface="Times New Roman" panose="02020603050405020304" pitchFamily="18" charset="0"/>
              <a:cs typeface="Calibri" panose="020F0502020204030204" pitchFamily="34" charset="0"/>
            </a:endParaRPr>
          </a:p>
          <a:p>
            <a:pPr algn="just">
              <a:lnSpc>
                <a:spcPts val="1650"/>
              </a:lnSpc>
              <a:spcBef>
                <a:spcPts val="600"/>
              </a:spcBef>
              <a:buNone/>
            </a:pPr>
            <a:r>
              <a:rPr lang="en-US" altLang="en-US" dirty="0">
                <a:solidFill>
                  <a:srgbClr val="000000"/>
                </a:solidFill>
                <a:latin typeface="Times New Roman" panose="02020603050405020304" pitchFamily="18" charset="0"/>
                <a:cs typeface="Times New Roman" panose="02020603050405020304" pitchFamily="18" charset="0"/>
              </a:rPr>
              <a:t>b) Từ đồ thị dao động âm trên m</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 hình dao động kí, sóng âm của âm thoa n</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o phát</a:t>
            </a:r>
            <a:endParaRPr lang="en-US" altLang="en-US" dirty="0">
              <a:solidFill>
                <a:srgbClr val="000000"/>
              </a:solidFill>
              <a:latin typeface="Times New Roman" panose="02020603050405020304" pitchFamily="18" charset="0"/>
              <a:cs typeface="Times New Roman" panose="02020603050405020304" pitchFamily="18" charset="0"/>
            </a:endParaRPr>
          </a:p>
          <a:p>
            <a:pPr algn="just">
              <a:lnSpc>
                <a:spcPts val="1650"/>
              </a:lnSpc>
              <a:spcBef>
                <a:spcPts val="600"/>
              </a:spcBef>
              <a:buNone/>
            </a:pPr>
            <a:r>
              <a:rPr lang="en-US" altLang="en-US" dirty="0">
                <a:solidFill>
                  <a:srgbClr val="000000"/>
                </a:solidFill>
                <a:latin typeface="Times New Roman" panose="02020603050405020304" pitchFamily="18" charset="0"/>
                <a:cs typeface="Times New Roman" panose="02020603050405020304" pitchFamily="18" charset="0"/>
              </a:rPr>
              <a:t> </a:t>
            </a:r>
            <a:endParaRPr lang="en-US" altLang="en-US" dirty="0">
              <a:solidFill>
                <a:srgbClr val="000000"/>
              </a:solidFill>
              <a:latin typeface="Times New Roman" panose="02020603050405020304" pitchFamily="18" charset="0"/>
              <a:cs typeface="Times New Roman" panose="02020603050405020304" pitchFamily="18" charset="0"/>
            </a:endParaRPr>
          </a:p>
          <a:p>
            <a:pPr algn="just">
              <a:lnSpc>
                <a:spcPts val="1650"/>
              </a:lnSpc>
              <a:spcBef>
                <a:spcPts val="600"/>
              </a:spcBef>
              <a:buNone/>
            </a:pPr>
            <a:r>
              <a:rPr lang="en-US" altLang="en-US" dirty="0">
                <a:solidFill>
                  <a:srgbClr val="000000"/>
                </a:solidFill>
                <a:latin typeface="Times New Roman" panose="02020603050405020304" pitchFamily="18" charset="0"/>
                <a:cs typeface="Times New Roman" panose="02020603050405020304" pitchFamily="18" charset="0"/>
              </a:rPr>
              <a:t>ra có tần số lớn hơn?</a:t>
            </a:r>
            <a:endParaRPr lang="en-US" altLang="en-US" dirty="0">
              <a:solidFill>
                <a:srgbClr val="000000"/>
              </a:solidFill>
              <a:latin typeface="Times New Roman" panose="02020603050405020304" pitchFamily="18" charset="0"/>
              <a:cs typeface="Times New Roman" panose="02020603050405020304" pitchFamily="18" charset="0"/>
            </a:endParaRPr>
          </a:p>
          <a:p>
            <a:pPr algn="just">
              <a:lnSpc>
                <a:spcPts val="1650"/>
              </a:lnSpc>
              <a:spcBef>
                <a:spcPts val="600"/>
              </a:spcBef>
              <a:buNone/>
            </a:pPr>
            <a:endParaRPr lang="en-US" altLang="en-US" dirty="0">
              <a:solidFill>
                <a:srgbClr val="000000"/>
              </a:solidFill>
              <a:latin typeface="Times New Roman" panose="02020603050405020304" pitchFamily="18" charset="0"/>
              <a:cs typeface="Calibri" panose="020F0502020204030204" pitchFamily="34" charset="0"/>
            </a:endParaRPr>
          </a:p>
          <a:p>
            <a:pPr algn="just">
              <a:lnSpc>
                <a:spcPts val="1650"/>
              </a:lnSpc>
              <a:spcBef>
                <a:spcPts val="600"/>
              </a:spcBef>
              <a:buNone/>
            </a:pPr>
            <a:r>
              <a:rPr lang="en-US" altLang="en-US" dirty="0">
                <a:solidFill>
                  <a:srgbClr val="000000"/>
                </a:solidFill>
                <a:latin typeface="Times New Roman" panose="02020603050405020304" pitchFamily="18" charset="0"/>
                <a:cs typeface="Times New Roman" panose="02020603050405020304" pitchFamily="18" charset="0"/>
              </a:rPr>
              <a:t>c) Nêu nhận xét về mối liên hệ giữa độ cao của âm với tần số âm.</a:t>
            </a:r>
            <a:endParaRPr lang="en-US" altLang="en-US"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fade">
                                      <p:cBhvr>
                                        <p:cTn id="7" dur="500"/>
                                        <p:tgtEl>
                                          <p:spTgt spid="5120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trips(down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1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Picture 8" descr="https://img.loigiaihay.com/picture/2022/0318/134.png"/>
          <p:cNvPicPr>
            <a:picLocks noChangeAspect="1"/>
          </p:cNvPicPr>
          <p:nvPr/>
        </p:nvPicPr>
        <p:blipFill>
          <a:blip r:embed="rId1"/>
          <a:stretch>
            <a:fillRect/>
          </a:stretch>
        </p:blipFill>
        <p:spPr>
          <a:xfrm>
            <a:off x="377825" y="1295400"/>
            <a:ext cx="5408613" cy="4724400"/>
          </a:xfrm>
          <a:prstGeom prst="rect">
            <a:avLst/>
          </a:prstGeom>
          <a:noFill/>
          <a:ln w="9525">
            <a:noFill/>
          </a:ln>
        </p:spPr>
      </p:pic>
      <p:sp>
        <p:nvSpPr>
          <p:cNvPr id="52227" name="Rectangle 4"/>
          <p:cNvSpPr/>
          <p:nvPr/>
        </p:nvSpPr>
        <p:spPr>
          <a:xfrm>
            <a:off x="5945188" y="1655763"/>
            <a:ext cx="6003925" cy="4440237"/>
          </a:xfrm>
          <a:prstGeom prst="rect">
            <a:avLst/>
          </a:prstGeom>
          <a:noFill/>
          <a:ln w="9525">
            <a:noFill/>
          </a:ln>
        </p:spPr>
        <p:txBody>
          <a:bodyPr>
            <a:spAutoFit/>
          </a:bodyPr>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a, Âm phát ra bởi âm thoa khi gõ mạnh nhất</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 nghe bổng nhất.</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endParaRPr lang="en-US" altLang="en-US" dirty="0">
              <a:solidFill>
                <a:srgbClr val="000000"/>
              </a:solidFill>
              <a:latin typeface="Times New Roman" panose="02020603050405020304" pitchFamily="18" charset="0"/>
              <a:cs typeface="Calibri" panose="020F0502020204030204" pitchFamily="34"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b) Từ đồ thị dao động âm trên m</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 hình dao</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 </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động kí, sóng âm của âm thoa khi gõ mạnh</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 nhất có tần số lớn nhất.</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endParaRPr lang="en-US" altLang="en-US" dirty="0">
              <a:solidFill>
                <a:srgbClr val="000000"/>
              </a:solidFill>
              <a:latin typeface="Times New Roman" panose="02020603050405020304" pitchFamily="18" charset="0"/>
              <a:cs typeface="Calibri" panose="020F0502020204030204" pitchFamily="34"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c) Âm phát ra c</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ng cao (c</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ng bổng) khi tần số</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 </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âm c</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ng lớn. Âm phát ra c</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ng thấp (c</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ng trầm)</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 </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khi tần số c</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ng nhỏ.</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48132" name="Content Placeholder 4"/>
          <p:cNvSpPr txBox="1"/>
          <p:nvPr/>
        </p:nvSpPr>
        <p:spPr>
          <a:xfrm>
            <a:off x="377825" y="304800"/>
            <a:ext cx="85232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Tìm hiểu mối liên hệ giữa độ cao v</a:t>
            </a:r>
            <a:r>
              <a:rPr lang="en-US" altLang="en-US" sz="2800" b="1" u="sng" dirty="0">
                <a:latin typeface="Times New Roman" panose="02020603050405020304" pitchFamily="18" charset="0"/>
                <a:ea typeface="Times New Roman" panose="02020603050405020304" pitchFamily="18" charset="0"/>
              </a:rPr>
              <a:t>à</a:t>
            </a:r>
            <a:r>
              <a:rPr lang="en-US" altLang="en-US" sz="2800" b="1" u="sng" dirty="0">
                <a:latin typeface="Times New Roman" panose="02020603050405020304" pitchFamily="18" charset="0"/>
                <a:cs typeface="Times New Roman" panose="02020603050405020304" pitchFamily="18" charset="0"/>
              </a:rPr>
              <a:t> tần số âm </a:t>
            </a:r>
            <a:endParaRPr lang="en-US" altLang="en-US" sz="2800" b="1" u="sng"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2227"/>
                                        </p:tgtEl>
                                        <p:attrNameLst>
                                          <p:attrName>style.visibility</p:attrName>
                                        </p:attrNameLst>
                                      </p:cBhvr>
                                      <p:to>
                                        <p:strVal val="visible"/>
                                      </p:to>
                                    </p:set>
                                    <p:animEffect transition="in" filter="fade">
                                      <p:cBhvr>
                                        <p:cTn id="11"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153"/>
          <p:cNvSpPr txBox="1"/>
          <p:nvPr/>
        </p:nvSpPr>
        <p:spPr>
          <a:xfrm>
            <a:off x="1738313" y="76200"/>
            <a:ext cx="82296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49155" name="Content Placeholder 4"/>
          <p:cNvSpPr txBox="1"/>
          <p:nvPr/>
        </p:nvSpPr>
        <p:spPr>
          <a:xfrm>
            <a:off x="225425" y="609600"/>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9156" name="Content Placeholder 4"/>
          <p:cNvSpPr txBox="1"/>
          <p:nvPr/>
        </p:nvSpPr>
        <p:spPr>
          <a:xfrm>
            <a:off x="377825" y="1228725"/>
            <a:ext cx="7685088" cy="523875"/>
          </a:xfrm>
          <a:prstGeom prst="rect">
            <a:avLst/>
          </a:prstGeom>
          <a:noFill/>
          <a:ln w="9525">
            <a:noFill/>
          </a:ln>
        </p:spPr>
        <p:txBody>
          <a:bodyPr>
            <a:spAutoFit/>
          </a:bodyPr>
          <a:p>
            <a:pPr eaLnBrk="1" hangingPunct="1">
              <a:spcBef>
                <a:spcPct val="20000"/>
              </a:spcBef>
            </a:pPr>
            <a:r>
              <a:rPr lang="en-US" altLang="en-US" sz="2800" dirty="0">
                <a:latin typeface="Times New Roman" panose="02020603050405020304" pitchFamily="18" charset="0"/>
                <a:cs typeface="Times New Roman" panose="02020603050405020304" pitchFamily="18" charset="0"/>
              </a:rPr>
              <a:t>Tìm hiểu mối quan hệ giữa độ cao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tần số âm </a:t>
            </a:r>
            <a:endParaRPr lang="en-US" altLang="en-US" sz="2800" dirty="0">
              <a:latin typeface="Times New Roman" panose="02020603050405020304" pitchFamily="18" charset="0"/>
              <a:ea typeface="Times New Roman" panose="02020603050405020304" pitchFamily="18" charset="0"/>
            </a:endParaRPr>
          </a:p>
        </p:txBody>
      </p:sp>
      <p:sp>
        <p:nvSpPr>
          <p:cNvPr id="7" name="Google Shape;98;p3"/>
          <p:cNvSpPr txBox="1"/>
          <p:nvPr/>
        </p:nvSpPr>
        <p:spPr bwMode="auto">
          <a:xfrm>
            <a:off x="838200" y="1676400"/>
            <a:ext cx="10702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91425" tIns="45700" rIns="91425" bIns="45700"/>
          <a:p>
            <a:pPr>
              <a:lnSpc>
                <a:spcPct val="70000"/>
              </a:lnSpc>
              <a:buClr>
                <a:srgbClr val="000000"/>
              </a:buClr>
              <a:buNone/>
            </a:pPr>
            <a:endParaRPr lang="vi-VN" altLang="x-none" sz="2500" dirty="0">
              <a:latin typeface="Arial" panose="020B0604020202020204" pitchFamily="34" charset="0"/>
            </a:endParaRPr>
          </a:p>
          <a:p>
            <a:pPr>
              <a:lnSpc>
                <a:spcPct val="70000"/>
              </a:lnSpc>
              <a:spcBef>
                <a:spcPts val="1000"/>
              </a:spcBef>
              <a:buClr>
                <a:srgbClr val="000000"/>
              </a:buClr>
              <a:buFont typeface="Arial" panose="020B0604020202020204" pitchFamily="34" charset="0"/>
              <a:buChar char="•"/>
            </a:pPr>
            <a:r>
              <a:rPr lang="vi-VN" altLang="x-none" dirty="0">
                <a:latin typeface="Times New Roman" panose="02020603050405020304" pitchFamily="18" charset="0"/>
              </a:rPr>
              <a:t>Dao động càng</a:t>
            </a:r>
            <a:r>
              <a:rPr dirty="0">
                <a:latin typeface="Calibri" panose="020F0502020204030204" pitchFamily="34" charset="0"/>
              </a:rPr>
              <a:t> </a:t>
            </a:r>
            <a:r>
              <a:rPr u="sng" dirty="0">
                <a:solidFill>
                  <a:srgbClr val="FF0000"/>
                </a:solidFill>
                <a:latin typeface="Times New Roman" panose="02020603050405020304" pitchFamily="18" charset="0"/>
                <a:cs typeface="Times New Roman" panose="02020603050405020304" pitchFamily="18" charset="0"/>
              </a:rPr>
              <a:t>nhanh</a:t>
            </a:r>
            <a:r>
              <a:rPr lang="vi-VN" altLang="x-none" dirty="0">
                <a:latin typeface="Times New Roman" panose="02020603050405020304" pitchFamily="18" charset="0"/>
                <a:cs typeface="Times New Roman" panose="02020603050405020304" pitchFamily="18" charset="0"/>
              </a:rPr>
              <a:t>, tần số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cs typeface="Times New Roman" panose="02020603050405020304" pitchFamily="18" charset="0"/>
              </a:rPr>
              <a:t>ng </a:t>
            </a:r>
            <a:r>
              <a:rPr lang="vi-VN" altLang="x-none" b="1" dirty="0">
                <a:solidFill>
                  <a:srgbClr val="FF0000"/>
                </a:solidFill>
                <a:latin typeface="Times New Roman" panose="02020603050405020304" pitchFamily="18" charset="0"/>
                <a:cs typeface="Times New Roman" panose="02020603050405020304" pitchFamily="18" charset="0"/>
              </a:rPr>
              <a:t>lớn</a:t>
            </a:r>
            <a:r>
              <a:rPr lang="vi-VN" altLang="x-none" dirty="0">
                <a:latin typeface="Times New Roman" panose="02020603050405020304" pitchFamily="18" charset="0"/>
                <a:cs typeface="Times New Roman" panose="02020603050405020304" pitchFamily="18" charset="0"/>
              </a:rPr>
              <a:t>, âm phát ra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cs typeface="Times New Roman" panose="02020603050405020304" pitchFamily="18" charset="0"/>
              </a:rPr>
              <a:t>ng </a:t>
            </a:r>
            <a:r>
              <a:rPr b="1" dirty="0">
                <a:solidFill>
                  <a:srgbClr val="FF0000"/>
                </a:solidFill>
                <a:latin typeface="Times New Roman" panose="02020603050405020304" pitchFamily="18" charset="0"/>
                <a:cs typeface="Times New Roman" panose="02020603050405020304" pitchFamily="18" charset="0"/>
              </a:rPr>
              <a:t>cao</a:t>
            </a:r>
            <a:r>
              <a:rPr lang="vi-VN" altLang="x-none" dirty="0">
                <a:latin typeface="Times New Roman" panose="02020603050405020304" pitchFamily="18" charset="0"/>
                <a:cs typeface="Times New Roman" panose="02020603050405020304" pitchFamily="18" charset="0"/>
              </a:rPr>
              <a:t>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cs typeface="Times New Roman" panose="02020603050405020304" pitchFamily="18" charset="0"/>
              </a:rPr>
              <a:t>ng </a:t>
            </a:r>
            <a:r>
              <a:rPr b="1" dirty="0">
                <a:latin typeface="Calibri" panose="020F0502020204030204" pitchFamily="34" charset="0"/>
                <a:cs typeface="Times New Roman" panose="02020603050405020304" pitchFamily="18" charset="0"/>
              </a:rPr>
              <a:t>bổng </a:t>
            </a:r>
            <a:r>
              <a:rPr lang="vi-VN" altLang="x-none" dirty="0">
                <a:latin typeface="Times New Roman" panose="02020603050405020304" pitchFamily="18" charset="0"/>
                <a:cs typeface="Times New Roman" panose="02020603050405020304" pitchFamily="18" charset="0"/>
              </a:rPr>
              <a:t>).</a:t>
            </a:r>
            <a:endParaRPr lang="vi-VN" altLang="x-none" dirty="0">
              <a:latin typeface="Times New Roman" panose="02020603050405020304" pitchFamily="18" charset="0"/>
              <a:cs typeface="Times New Roman" panose="02020603050405020304" pitchFamily="18" charset="0"/>
            </a:endParaRPr>
          </a:p>
          <a:p>
            <a:pPr>
              <a:lnSpc>
                <a:spcPct val="70000"/>
              </a:lnSpc>
              <a:spcBef>
                <a:spcPts val="1000"/>
              </a:spcBef>
              <a:buClr>
                <a:srgbClr val="000000"/>
              </a:buClr>
              <a:buFont typeface="Arial" panose="020B0604020202020204" pitchFamily="34" charset="0"/>
              <a:buChar char="•"/>
            </a:pPr>
            <a:r>
              <a:rPr lang="vi-VN" altLang="x-none" dirty="0">
                <a:latin typeface="Times New Roman" panose="02020603050405020304" pitchFamily="18" charset="0"/>
                <a:cs typeface="Times New Roman" panose="02020603050405020304" pitchFamily="18" charset="0"/>
              </a:rPr>
              <a:t>Dao động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cs typeface="Times New Roman" panose="02020603050405020304" pitchFamily="18" charset="0"/>
              </a:rPr>
              <a:t>ng </a:t>
            </a:r>
            <a:r>
              <a:rPr b="1" i="1" u="sng" dirty="0">
                <a:solidFill>
                  <a:srgbClr val="0000FF"/>
                </a:solidFill>
                <a:latin typeface="Times New Roman" panose="02020603050405020304" pitchFamily="18" charset="0"/>
                <a:cs typeface="Times New Roman" panose="02020603050405020304" pitchFamily="18" charset="0"/>
              </a:rPr>
              <a:t>chậm</a:t>
            </a:r>
            <a:r>
              <a:rPr lang="vi-VN" altLang="x-none" dirty="0">
                <a:latin typeface="Times New Roman" panose="02020603050405020304" pitchFamily="18" charset="0"/>
                <a:cs typeface="Times New Roman" panose="02020603050405020304" pitchFamily="18" charset="0"/>
              </a:rPr>
              <a:t>, tần số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cs typeface="Times New Roman" panose="02020603050405020304" pitchFamily="18" charset="0"/>
              </a:rPr>
              <a:t>ng </a:t>
            </a:r>
            <a:r>
              <a:rPr lang="vi-VN" altLang="x-none" dirty="0">
                <a:solidFill>
                  <a:srgbClr val="0000FF"/>
                </a:solidFill>
                <a:latin typeface="Times New Roman" panose="02020603050405020304" pitchFamily="18" charset="0"/>
                <a:cs typeface="Times New Roman" panose="02020603050405020304" pitchFamily="18" charset="0"/>
              </a:rPr>
              <a:t>nhỏ</a:t>
            </a:r>
            <a:r>
              <a:rPr lang="vi-VN" altLang="x-none" dirty="0">
                <a:latin typeface="Times New Roman" panose="02020603050405020304" pitchFamily="18" charset="0"/>
                <a:cs typeface="Times New Roman" panose="02020603050405020304" pitchFamily="18" charset="0"/>
              </a:rPr>
              <a:t>, âm phát ra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cs typeface="Times New Roman" panose="02020603050405020304" pitchFamily="18" charset="0"/>
              </a:rPr>
              <a:t>ng </a:t>
            </a:r>
            <a:r>
              <a:rPr b="1" i="1" u="sng" dirty="0">
                <a:solidFill>
                  <a:srgbClr val="0000FF"/>
                </a:solidFill>
                <a:latin typeface="Times New Roman" panose="02020603050405020304" pitchFamily="18" charset="0"/>
                <a:cs typeface="Times New Roman" panose="02020603050405020304" pitchFamily="18" charset="0"/>
              </a:rPr>
              <a:t>thấp </a:t>
            </a:r>
            <a:r>
              <a:rPr lang="vi-VN" altLang="x-none" dirty="0">
                <a:latin typeface="Times New Roman" panose="02020603050405020304" pitchFamily="18" charset="0"/>
                <a:cs typeface="Times New Roman" panose="02020603050405020304" pitchFamily="18" charset="0"/>
              </a:rPr>
              <a:t>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cs typeface="Times New Roman" panose="02020603050405020304" pitchFamily="18" charset="0"/>
              </a:rPr>
              <a:t>ng t</a:t>
            </a:r>
            <a:r>
              <a:rPr dirty="0">
                <a:latin typeface="Calibri" panose="020F0502020204030204" pitchFamily="34" charset="0"/>
                <a:cs typeface="Times New Roman" panose="02020603050405020304" pitchFamily="18" charset="0"/>
              </a:rPr>
              <a:t>rầm </a:t>
            </a:r>
            <a:r>
              <a:rPr lang="vi-VN" altLang="x-none" dirty="0">
                <a:latin typeface="Times New Roman" panose="02020603050405020304" pitchFamily="18" charset="0"/>
                <a:cs typeface="Times New Roman" panose="02020603050405020304" pitchFamily="18" charset="0"/>
              </a:rPr>
              <a:t>).</a:t>
            </a:r>
            <a:endParaRPr lang="vi-VN" altLang="x-none" dirty="0">
              <a:latin typeface="Times New Roman" panose="02020603050405020304" pitchFamily="18" charset="0"/>
              <a:cs typeface="Times New Roman" panose="02020603050405020304" pitchFamily="18" charset="0"/>
            </a:endParaRPr>
          </a:p>
          <a:p>
            <a:pPr>
              <a:lnSpc>
                <a:spcPct val="70000"/>
              </a:lnSpc>
              <a:spcBef>
                <a:spcPts val="1000"/>
              </a:spcBef>
              <a:buClr>
                <a:srgbClr val="000000"/>
              </a:buClr>
              <a:buNone/>
            </a:pPr>
            <a:r>
              <a:rPr dirty="0">
                <a:latin typeface="Calibri" panose="020F0502020204030204" pitchFamily="34" charset="0"/>
              </a:rPr>
              <a:t>     </a:t>
            </a:r>
            <a:r>
              <a:rPr lang="vi-VN" altLang="x-none" dirty="0">
                <a:latin typeface="Times New Roman" panose="02020603050405020304" pitchFamily="18" charset="0"/>
              </a:rPr>
              <a:t>Con người chỉ nghe được âm thanh có tần số từ 20 Hz đến 20000 Hz</a:t>
            </a:r>
            <a:endParaRPr lang="vi-VN" altLang="x-none" dirty="0">
              <a:latin typeface="Times New Roman" panose="02020603050405020304" pitchFamily="18" charset="0"/>
            </a:endParaRPr>
          </a:p>
          <a:p>
            <a:pPr>
              <a:lnSpc>
                <a:spcPct val="70000"/>
              </a:lnSpc>
              <a:spcBef>
                <a:spcPts val="1000"/>
              </a:spcBef>
              <a:buClr>
                <a:srgbClr val="000000"/>
              </a:buClr>
              <a:buNone/>
            </a:pPr>
            <a:r>
              <a:rPr dirty="0">
                <a:latin typeface="Calibri" panose="020F0502020204030204" pitchFamily="34" charset="0"/>
              </a:rPr>
              <a:t>       </a:t>
            </a:r>
            <a:r>
              <a:rPr lang="vi-VN" altLang="x-none" dirty="0">
                <a:latin typeface="Times New Roman" panose="02020603050405020304" pitchFamily="18" charset="0"/>
              </a:rPr>
              <a:t>Hạ âm &lt; 20Hz</a:t>
            </a:r>
            <a:endParaRPr lang="vi-VN" altLang="x-none" dirty="0">
              <a:latin typeface="Times New Roman" panose="02020603050405020304" pitchFamily="18" charset="0"/>
            </a:endParaRPr>
          </a:p>
          <a:p>
            <a:pPr>
              <a:lnSpc>
                <a:spcPct val="70000"/>
              </a:lnSpc>
              <a:spcBef>
                <a:spcPts val="1000"/>
              </a:spcBef>
              <a:buClr>
                <a:srgbClr val="000000"/>
              </a:buClr>
              <a:buNone/>
            </a:pPr>
            <a:r>
              <a:rPr dirty="0">
                <a:latin typeface="Calibri" panose="020F0502020204030204" pitchFamily="34" charset="0"/>
              </a:rPr>
              <a:t>       </a:t>
            </a:r>
            <a:r>
              <a:rPr lang="vi-VN" altLang="x-none" dirty="0">
                <a:latin typeface="Times New Roman" panose="02020603050405020304" pitchFamily="18" charset="0"/>
              </a:rPr>
              <a:t>20000Hz&lt; siêu âm </a:t>
            </a:r>
            <a:endParaRPr lang="vi-VN" altLang="x-none" dirty="0">
              <a:latin typeface="Times New Roman" panose="02020603050405020304" pitchFamily="18" charset="0"/>
            </a:endParaRPr>
          </a:p>
          <a:p>
            <a:pPr>
              <a:lnSpc>
                <a:spcPct val="70000"/>
              </a:lnSpc>
              <a:spcBef>
                <a:spcPts val="1000"/>
              </a:spcBef>
              <a:buClr>
                <a:srgbClr val="000000"/>
              </a:buClr>
              <a:buNone/>
            </a:pPr>
            <a:endParaRPr lang="vi-VN" altLang="x-none" sz="2500" dirty="0">
              <a:latin typeface="Arial" panose="020B0604020202020204" pitchFamily="34" charset="0"/>
            </a:endParaRPr>
          </a:p>
          <a:p>
            <a:pPr>
              <a:lnSpc>
                <a:spcPct val="70000"/>
              </a:lnSpc>
              <a:spcBef>
                <a:spcPts val="1000"/>
              </a:spcBef>
              <a:buClr>
                <a:srgbClr val="000000"/>
              </a:buClr>
              <a:buNone/>
            </a:pPr>
            <a:endParaRPr lang="vi-VN" altLang="x-none" sz="2500" dirty="0">
              <a:latin typeface="Arial" panose="020B0604020202020204" pitchFamily="34" charset="0"/>
            </a:endParaRPr>
          </a:p>
          <a:p>
            <a:pPr>
              <a:lnSpc>
                <a:spcPct val="70000"/>
              </a:lnSpc>
              <a:spcBef>
                <a:spcPts val="1000"/>
              </a:spcBef>
              <a:buClr>
                <a:srgbClr val="000000"/>
              </a:buClr>
              <a:buNone/>
            </a:pPr>
            <a:endParaRPr lang="vi-VN" altLang="x-none" sz="2500" dirty="0">
              <a:latin typeface="Arial" panose="020B0604020202020204" pitchFamily="34" charset="0"/>
            </a:endParaRPr>
          </a:p>
          <a:p>
            <a:pPr>
              <a:lnSpc>
                <a:spcPct val="70000"/>
              </a:lnSpc>
              <a:spcBef>
                <a:spcPts val="1000"/>
              </a:spcBef>
              <a:buClr>
                <a:srgbClr val="000000"/>
              </a:buClr>
              <a:buNone/>
            </a:pPr>
            <a:endParaRPr lang="vi-VN" altLang="x-none" sz="25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153"/>
          <p:cNvSpPr txBox="1"/>
          <p:nvPr/>
        </p:nvSpPr>
        <p:spPr>
          <a:xfrm>
            <a:off x="1738313" y="76200"/>
            <a:ext cx="82296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0179" name="Content Placeholder 4"/>
          <p:cNvSpPr txBox="1"/>
          <p:nvPr/>
        </p:nvSpPr>
        <p:spPr>
          <a:xfrm>
            <a:off x="225425" y="609600"/>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4276" name="Rectangle 11"/>
          <p:cNvSpPr/>
          <p:nvPr/>
        </p:nvSpPr>
        <p:spPr>
          <a:xfrm>
            <a:off x="747713" y="1295400"/>
            <a:ext cx="10591800" cy="1036638"/>
          </a:xfrm>
          <a:prstGeom prst="rect">
            <a:avLst/>
          </a:prstGeom>
          <a:noFill/>
          <a:ln w="9525">
            <a:noFill/>
          </a:ln>
        </p:spPr>
        <p:txBody>
          <a:bodyPr>
            <a:spAutoFit/>
          </a:bodyPr>
          <a:p>
            <a:pPr>
              <a:spcAft>
                <a:spcPts val="1600"/>
              </a:spcAft>
            </a:pPr>
            <a:r>
              <a:rPr lang="en-US" altLang="en-US" b="1" u="sng" dirty="0">
                <a:latin typeface="Times New Roman" panose="02020603050405020304" pitchFamily="18" charset="0"/>
                <a:ea typeface="KoHo Medium"/>
                <a:sym typeface="KoHo Medium"/>
              </a:rPr>
              <a:t>*Tìm hiểu về tần số</a:t>
            </a:r>
            <a:endParaRPr lang="en-US" altLang="en-US" b="1" u="sng" dirty="0">
              <a:latin typeface="Times New Roman" panose="02020603050405020304" pitchFamily="18" charset="0"/>
              <a:ea typeface="KoHo Medium"/>
              <a:sym typeface="KoHo Medium"/>
            </a:endParaRPr>
          </a:p>
          <a:p>
            <a:pPr>
              <a:spcAft>
                <a:spcPts val="1600"/>
              </a:spcAft>
            </a:pPr>
            <a:r>
              <a:rPr lang="en-US" altLang="en-US" dirty="0">
                <a:solidFill>
                  <a:srgbClr val="FF0000"/>
                </a:solidFill>
                <a:latin typeface="Times New Roman" panose="02020603050405020304" pitchFamily="18" charset="0"/>
                <a:ea typeface="KoHo Medium"/>
                <a:sym typeface="KoHo Medium"/>
              </a:rPr>
              <a:t>Số dao động của vật thực hiện được  trong 1 giây được gọi  tần số</a:t>
            </a:r>
            <a:endParaRPr lang="en-US" altLang="en-US" dirty="0">
              <a:solidFill>
                <a:srgbClr val="FF0000"/>
              </a:solidFill>
              <a:latin typeface="Times New Roman" panose="02020603050405020304" pitchFamily="18" charset="0"/>
              <a:ea typeface="KoHo Medium"/>
              <a:sym typeface="KoHo Medium"/>
            </a:endParaRPr>
          </a:p>
        </p:txBody>
      </p:sp>
      <p:sp>
        <p:nvSpPr>
          <p:cNvPr id="54277" name="Content Placeholder 4"/>
          <p:cNvSpPr txBox="1"/>
          <p:nvPr/>
        </p:nvSpPr>
        <p:spPr>
          <a:xfrm>
            <a:off x="615950" y="2362200"/>
            <a:ext cx="7889875" cy="461963"/>
          </a:xfrm>
          <a:prstGeom prst="rect">
            <a:avLst/>
          </a:prstGeom>
          <a:noFill/>
          <a:ln w="9525">
            <a:noFill/>
          </a:ln>
        </p:spPr>
        <p:txBody>
          <a:bodyPr>
            <a:spAutoFit/>
          </a:bodyPr>
          <a:p>
            <a:pPr eaLnBrk="1" hangingPunct="1">
              <a:spcBef>
                <a:spcPct val="20000"/>
              </a:spcBef>
            </a:pPr>
            <a:r>
              <a:rPr lang="en-US" altLang="en-US" b="1" u="sng" dirty="0">
                <a:latin typeface="Times New Roman" panose="02020603050405020304" pitchFamily="18" charset="0"/>
                <a:cs typeface="Times New Roman" panose="02020603050405020304" pitchFamily="18" charset="0"/>
              </a:rPr>
              <a:t>*Tìm hiểu mối quan hệ giữa độ cao v</a:t>
            </a:r>
            <a:r>
              <a:rPr lang="en-US" altLang="en-US" b="1" u="sng" dirty="0">
                <a:latin typeface="Times New Roman" panose="02020603050405020304" pitchFamily="18" charset="0"/>
                <a:ea typeface="Times New Roman" panose="02020603050405020304" pitchFamily="18" charset="0"/>
              </a:rPr>
              <a:t>à</a:t>
            </a:r>
            <a:r>
              <a:rPr lang="en-US" altLang="en-US" b="1" u="sng" dirty="0">
                <a:latin typeface="Times New Roman" panose="02020603050405020304" pitchFamily="18" charset="0"/>
                <a:cs typeface="Times New Roman" panose="02020603050405020304" pitchFamily="18" charset="0"/>
              </a:rPr>
              <a:t> tần số âm </a:t>
            </a:r>
            <a:endParaRPr lang="en-US" altLang="en-US" b="1" u="sng" dirty="0">
              <a:latin typeface="Times New Roman" panose="02020603050405020304" pitchFamily="18" charset="0"/>
              <a:ea typeface="Times New Roman" panose="02020603050405020304" pitchFamily="18" charset="0"/>
            </a:endParaRPr>
          </a:p>
        </p:txBody>
      </p:sp>
      <p:sp>
        <p:nvSpPr>
          <p:cNvPr id="54278" name="Rectangle 13"/>
          <p:cNvSpPr/>
          <p:nvPr/>
        </p:nvSpPr>
        <p:spPr>
          <a:xfrm>
            <a:off x="366713" y="2895600"/>
            <a:ext cx="11353800" cy="1366838"/>
          </a:xfrm>
          <a:prstGeom prst="rect">
            <a:avLst/>
          </a:prstGeom>
          <a:noFill/>
          <a:ln w="9525">
            <a:noFill/>
          </a:ln>
        </p:spPr>
        <p:txBody>
          <a:bodyPr>
            <a:spAutoFit/>
          </a:bodyPr>
          <a:p>
            <a:pPr algn="just">
              <a:lnSpc>
                <a:spcPct val="115000"/>
              </a:lnSpc>
            </a:pPr>
            <a:r>
              <a:rPr lang="en-US" altLang="en-US" dirty="0">
                <a:latin typeface="Times New Roman" panose="02020603050405020304" pitchFamily="18" charset="0"/>
                <a:cs typeface="Times New Roman" panose="02020603050405020304" pitchFamily="18" charset="0"/>
              </a:rPr>
              <a:t>Âm phát ra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cao (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bổng )  </a:t>
            </a:r>
            <a:r>
              <a:rPr lang="en-US" altLang="en-US" dirty="0">
                <a:latin typeface="Cambria Math" panose="020405030504060302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vật dao động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nhanh </a:t>
            </a:r>
            <a:r>
              <a:rPr lang="en-US" altLang="en-US" dirty="0">
                <a:latin typeface="Cambria Math" panose="020405030504060302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tần số dao động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lớn.</a:t>
            </a:r>
            <a:endParaRPr lang="en-US" altLang="en-US" dirty="0">
              <a:latin typeface="Times New Roman" panose="02020603050405020304" pitchFamily="18" charset="0"/>
              <a:cs typeface="Times New Roman" panose="02020603050405020304" pitchFamily="18" charset="0"/>
            </a:endParaRPr>
          </a:p>
          <a:p>
            <a:pPr algn="just">
              <a:lnSpc>
                <a:spcPct val="115000"/>
              </a:lnSpc>
            </a:pPr>
            <a:r>
              <a:rPr lang="en-US" altLang="en-US" dirty="0">
                <a:latin typeface="Times New Roman" panose="02020603050405020304" pitchFamily="18" charset="0"/>
                <a:cs typeface="Times New Roman" panose="02020603050405020304" pitchFamily="18" charset="0"/>
              </a:rPr>
              <a:t> Âm phát ra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thấp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trầm) </a:t>
            </a:r>
            <a:r>
              <a:rPr lang="en-US" altLang="en-US" dirty="0">
                <a:latin typeface="Cambria Math" panose="020405030504060302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vật dao động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chậm </a:t>
            </a:r>
            <a:r>
              <a:rPr lang="en-US" altLang="en-US" dirty="0">
                <a:latin typeface="Cambria Math" panose="020405030504060302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tần số dao động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nhỏ.</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500"/>
                                        <p:tgtEl>
                                          <p:spTgt spid="54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fade">
                                      <p:cBhvr>
                                        <p:cTn id="12" dur="500"/>
                                        <p:tgtEl>
                                          <p:spTgt spid="542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78"/>
                                        </p:tgtEl>
                                        <p:attrNameLst>
                                          <p:attrName>style.visibility</p:attrName>
                                        </p:attrNameLst>
                                      </p:cBhvr>
                                      <p:to>
                                        <p:strVal val="visible"/>
                                      </p:to>
                                    </p:set>
                                    <p:animEffect transition="in" filter="fade">
                                      <p:cBhvr>
                                        <p:cTn id="17"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7" grpId="0"/>
      <p:bldP spid="5427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0" name="Google Shape;1600;p47"/>
          <p:cNvSpPr txBox="1">
            <a:spLocks noGrp="1"/>
          </p:cNvSpPr>
          <p:nvPr>
            <p:ph type="title"/>
          </p:nvPr>
        </p:nvSpPr>
        <p:spPr>
          <a:xfrm>
            <a:off x="0" y="7938"/>
            <a:ext cx="12161838" cy="957263"/>
          </a:xfrm>
          <a:solidFill>
            <a:srgbClr val="66FF33"/>
          </a:solidFill>
        </p:spPr>
        <p:txBody>
          <a:bodyPr spcFirstLastPara="1" vert="horz" wrap="square" lIns="121598" tIns="121598" rIns="121598" bIns="121598" numCol="1" rtlCol="0" anchor="ctr" anchorCtr="0" compatLnSpc="1">
            <a:noAutofit/>
          </a:bodyPr>
          <a:p>
            <a:pPr>
              <a:spcBef>
                <a:spcPct val="0"/>
              </a:spcBef>
              <a:spcAft>
                <a:spcPct val="0"/>
              </a:spcAft>
              <a:buNone/>
            </a:pPr>
            <a:r>
              <a:rPr lang="" altLang="x-none" sz="3700" kern="1200" dirty="0">
                <a:solidFill>
                  <a:schemeClr val="bg1"/>
                </a:solidFill>
                <a:effectLst>
                  <a:outerShdw blurRad="38100" dist="38100" dir="2700000">
                    <a:srgbClr val="C0C0C0"/>
                  </a:outerShdw>
                </a:effectLst>
                <a:latin typeface="+mj-lt"/>
                <a:ea typeface="Bookerly"/>
                <a:cs typeface="+mj-cs"/>
              </a:rPr>
              <a:t> </a:t>
            </a:r>
            <a:r>
              <a:rPr lang="vi-VN" altLang="x-none" sz="3700" kern="1200" dirty="0">
                <a:solidFill>
                  <a:schemeClr val="bg1"/>
                </a:solidFill>
                <a:effectLst>
                  <a:outerShdw blurRad="38100" dist="38100" dir="2700000">
                    <a:srgbClr val="C0C0C0"/>
                  </a:outerShdw>
                </a:effectLst>
                <a:latin typeface="Arial" panose="020B0604020202020204" pitchFamily="34" charset="0"/>
                <a:ea typeface="Bookerly"/>
                <a:cs typeface="+mj-cs"/>
              </a:rPr>
              <a:t>Vận Dụng</a:t>
            </a:r>
            <a:endParaRPr lang="zh-CN" altLang="x-none" sz="3700" kern="1200">
              <a:solidFill>
                <a:schemeClr val="bg1"/>
              </a:solidFill>
              <a:effectLst>
                <a:outerShdw blurRad="38100" dist="38100" dir="2700000">
                  <a:srgbClr val="C0C0C0"/>
                </a:outerShdw>
              </a:effectLst>
              <a:latin typeface="+mj-lt"/>
              <a:ea typeface="Bookerly"/>
              <a:cs typeface="+mj-cs"/>
            </a:endParaRPr>
          </a:p>
        </p:txBody>
      </p:sp>
      <p:sp>
        <p:nvSpPr>
          <p:cNvPr id="9" name="Google Shape;1642;p47"/>
          <p:cNvSpPr txBox="1"/>
          <p:nvPr/>
        </p:nvSpPr>
        <p:spPr>
          <a:xfrm>
            <a:off x="0" y="965200"/>
            <a:ext cx="12161838" cy="841375"/>
          </a:xfrm>
          <a:prstGeom prst="rect">
            <a:avLst/>
          </a:prstGeom>
          <a:solidFill>
            <a:schemeClr val="accent4">
              <a:lumMod val="20000"/>
              <a:lumOff val="80000"/>
            </a:schemeClr>
          </a:solidFill>
          <a:ln>
            <a:noFill/>
          </a:ln>
        </p:spPr>
        <p:txBody>
          <a:bodyPr spcFirstLastPara="1" lIns="121598" tIns="121598" rIns="121598" bIns="121598"/>
          <a:lstStyle/>
          <a:p>
            <a:pPr marR="0" defTabSz="914400">
              <a:spcAft>
                <a:spcPts val="1595"/>
              </a:spcAft>
              <a:buClrTx/>
              <a:buSzTx/>
              <a:buFontTx/>
              <a:buNone/>
              <a:defRPr/>
            </a:pPr>
            <a:r>
              <a:rPr kumimoji="0" lang="en-US" sz="3190" u="sng" kern="1200" cap="none" spc="0" normalizeH="0" baseline="0" noProof="0">
                <a:solidFill>
                  <a:srgbClr val="FF0000"/>
                </a:solidFill>
                <a:latin typeface="Times New Roman" panose="02020603050405020304" pitchFamily="18" charset="0"/>
                <a:ea typeface="KoHo Medium"/>
                <a:cs typeface="KoHo Medium"/>
                <a:sym typeface="KoHo Medium"/>
              </a:rPr>
              <a:t>BT </a:t>
            </a:r>
            <a:r>
              <a:rPr kumimoji="0" lang="en-US" sz="3190" kern="1200" cap="none" spc="0" normalizeH="0" baseline="0" noProof="0">
                <a:solidFill>
                  <a:srgbClr val="FF0000"/>
                </a:solidFill>
                <a:latin typeface="Times New Roman" panose="02020603050405020304" pitchFamily="18" charset="0"/>
                <a:ea typeface="KoHo Medium"/>
                <a:cs typeface="KoHo Medium"/>
                <a:sym typeface="KoHo Medium"/>
              </a:rPr>
              <a:t>. </a:t>
            </a:r>
            <a:r>
              <a:rPr kumimoji="0" lang="en-US" sz="3190" kern="1200" cap="none" spc="0" normalizeH="0" baseline="0" noProof="0" dirty="0">
                <a:solidFill>
                  <a:schemeClr val="dk1"/>
                </a:solidFill>
                <a:latin typeface="Times New Roman" panose="02020603050405020304" pitchFamily="18" charset="0"/>
                <a:ea typeface="KoHo Medium"/>
                <a:cs typeface="KoHo Medium"/>
                <a:sym typeface="KoHo Medium"/>
              </a:rPr>
              <a:t>Một con muỗi vỗ cánh với tần số 600 Hz. Điều đó có nghĩa là:</a:t>
            </a:r>
            <a:endParaRPr kumimoji="0" lang="en-US" sz="3190" kern="1200" cap="none" spc="0" normalizeH="0" baseline="0" noProof="0" dirty="0">
              <a:solidFill>
                <a:schemeClr val="dk1"/>
              </a:solidFill>
              <a:latin typeface="Times New Roman" panose="02020603050405020304" pitchFamily="18" charset="0"/>
              <a:ea typeface="KoHo Medium"/>
              <a:cs typeface="KoHo Medium"/>
              <a:sym typeface="KoHo Medium"/>
            </a:endParaRPr>
          </a:p>
        </p:txBody>
      </p:sp>
      <p:sp>
        <p:nvSpPr>
          <p:cNvPr id="10" name="Rectangle 9"/>
          <p:cNvSpPr/>
          <p:nvPr/>
        </p:nvSpPr>
        <p:spPr>
          <a:xfrm>
            <a:off x="388938" y="2244725"/>
            <a:ext cx="10264775" cy="2671763"/>
          </a:xfrm>
          <a:prstGeom prst="rect">
            <a:avLst/>
          </a:prstGeom>
        </p:spPr>
        <p:txBody>
          <a:bodyPr>
            <a:spAutoFit/>
          </a:bodyPr>
          <a:lstStyle/>
          <a:p>
            <a:pPr marL="513080" marR="0" lvl="0" indent="-513080" algn="l" defTabSz="914400" rtl="0" eaLnBrk="0" fontAlgn="base" latinLnBrk="0" hangingPunct="0">
              <a:lnSpc>
                <a:spcPct val="100000"/>
              </a:lnSpc>
              <a:spcBef>
                <a:spcPct val="0"/>
              </a:spcBef>
              <a:spcAft>
                <a:spcPts val="1595"/>
              </a:spcAft>
              <a:buClrTx/>
              <a:buSzTx/>
              <a:buFontTx/>
              <a:buAutoNum type="alphaUcPeriod"/>
              <a:defRPr/>
            </a:pPr>
            <a:r>
              <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rPr>
              <a:t>Cánh con muỗi thực hiện 220 dao động trong 1 giây.</a:t>
            </a:r>
            <a:endPar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endParaRPr>
          </a:p>
          <a:p>
            <a:pPr marL="513080" marR="0" lvl="0" indent="-513080" algn="l" defTabSz="914400" rtl="0" eaLnBrk="0" fontAlgn="base" latinLnBrk="0" hangingPunct="0">
              <a:lnSpc>
                <a:spcPct val="100000"/>
              </a:lnSpc>
              <a:spcBef>
                <a:spcPct val="0"/>
              </a:spcBef>
              <a:spcAft>
                <a:spcPts val="1595"/>
              </a:spcAft>
              <a:buClrTx/>
              <a:buSzTx/>
              <a:buFontTx/>
              <a:buAutoNum type="alphaUcPeriod"/>
              <a:defRPr/>
            </a:pPr>
            <a:r>
              <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rPr>
              <a:t>Trong 1 giây, con muỗi đập cánh 300 lần.</a:t>
            </a:r>
            <a:endPar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endParaRPr>
          </a:p>
          <a:p>
            <a:pPr marL="513080" marR="0" lvl="0" indent="-513080" algn="l" defTabSz="914400" rtl="0" eaLnBrk="0" fontAlgn="base" latinLnBrk="0" hangingPunct="0">
              <a:lnSpc>
                <a:spcPct val="100000"/>
              </a:lnSpc>
              <a:spcBef>
                <a:spcPct val="0"/>
              </a:spcBef>
              <a:spcAft>
                <a:spcPts val="1595"/>
              </a:spcAft>
              <a:buClrTx/>
              <a:buSzTx/>
              <a:buFontTx/>
              <a:buAutoNum type="alphaUcPeriod"/>
              <a:defRPr/>
            </a:pPr>
            <a:r>
              <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rPr>
              <a:t>Số dao động trong 1 giây của cánh muỗi là 600 lần.</a:t>
            </a:r>
            <a:endPar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endParaRPr>
          </a:p>
          <a:p>
            <a:pPr marL="513080" marR="0" lvl="0" indent="-513080" algn="l" defTabSz="914400" rtl="0" eaLnBrk="0" fontAlgn="base" latinLnBrk="0" hangingPunct="0">
              <a:lnSpc>
                <a:spcPct val="100000"/>
              </a:lnSpc>
              <a:spcBef>
                <a:spcPct val="0"/>
              </a:spcBef>
              <a:spcAft>
                <a:spcPts val="1595"/>
              </a:spcAft>
              <a:buClrTx/>
              <a:buSzTx/>
              <a:buFontTx/>
              <a:buAutoNum type="alphaUcPeriod"/>
              <a:defRPr/>
            </a:pPr>
            <a:r>
              <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rPr>
              <a:t>Tất cả đều đúng.</a:t>
            </a:r>
            <a:endPar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endParaRPr>
          </a:p>
        </p:txBody>
      </p:sp>
      <p:pic>
        <p:nvPicPr>
          <p:cNvPr id="51205" name="Picture 2" descr="Mosquito Cartoon High Res Stock Images | Shutterstock"/>
          <p:cNvPicPr>
            <a:picLocks noChangeAspect="1"/>
          </p:cNvPicPr>
          <p:nvPr/>
        </p:nvPicPr>
        <p:blipFill>
          <a:blip r:embed="rId1"/>
          <a:srcRect b="7115"/>
          <a:stretch>
            <a:fillRect/>
          </a:stretch>
        </p:blipFill>
        <p:spPr>
          <a:xfrm>
            <a:off x="9691688" y="2444750"/>
            <a:ext cx="2470150" cy="2471738"/>
          </a:xfrm>
          <a:prstGeom prst="rect">
            <a:avLst/>
          </a:prstGeom>
          <a:noFill/>
          <a:ln w="9525">
            <a:noFill/>
          </a:ln>
        </p:spPr>
      </p:pic>
      <p:sp>
        <p:nvSpPr>
          <p:cNvPr id="3" name="Oval 2"/>
          <p:cNvSpPr/>
          <p:nvPr/>
        </p:nvSpPr>
        <p:spPr>
          <a:xfrm>
            <a:off x="344488" y="3679825"/>
            <a:ext cx="612775" cy="614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charRg st="0" end="6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charRg st="0" end="5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charRg st="51" end="9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charRg st="92" end="14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charRg st="143" end="16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Picture 2" descr="Kết quả hình ảnh cho hình nền bài giảng powerpoint"/>
          <p:cNvPicPr>
            <a:picLocks noChangeAspect="1"/>
          </p:cNvPicPr>
          <p:nvPr/>
        </p:nvPicPr>
        <p:blipFill>
          <a:blip r:embed="rId1"/>
          <a:stretch>
            <a:fillRect/>
          </a:stretch>
        </p:blipFill>
        <p:spPr>
          <a:xfrm>
            <a:off x="0" y="0"/>
            <a:ext cx="12161838" cy="6867525"/>
          </a:xfrm>
          <a:prstGeom prst="rect">
            <a:avLst/>
          </a:prstGeom>
          <a:noFill/>
          <a:ln w="9525">
            <a:noFill/>
          </a:ln>
        </p:spPr>
      </p:pic>
      <p:sp>
        <p:nvSpPr>
          <p:cNvPr id="2" name="Title 1"/>
          <p:cNvSpPr>
            <a:spLocks noGrp="1"/>
          </p:cNvSpPr>
          <p:nvPr>
            <p:ph type="ctrTitle"/>
          </p:nvPr>
        </p:nvSpPr>
        <p:spPr>
          <a:xfrm>
            <a:off x="1281113" y="1866900"/>
            <a:ext cx="9525000" cy="2233613"/>
          </a:xfrm>
          <a:solidFill>
            <a:schemeClr val="accent4">
              <a:lumMod val="20000"/>
              <a:lumOff val="80000"/>
            </a:schemeClr>
          </a:solidFill>
        </p:spPr>
        <p:txBody>
          <a:bodyPr vert="horz" wrap="square" lIns="91440" tIns="45720" rIns="91440" bIns="45720" numCol="1" rtlCol="0" anchor="ctr" anchorCtr="0" compatLnSpc="1"/>
          <a:p>
            <a:pPr eaLnBrk="1" hangingPunct="1">
              <a:buClrTx/>
              <a:buSzTx/>
              <a:buFontTx/>
              <a:buNone/>
            </a:pPr>
            <a:r>
              <a:rPr lang="en-US" altLang="vi-VN" sz="4000" b="1" dirty="0">
                <a:solidFill>
                  <a:srgbClr val="C00000"/>
                </a:solidFill>
              </a:rPr>
              <a:t> </a:t>
            </a:r>
            <a:r>
              <a:rPr lang="en-US" altLang="vi-VN" sz="4000" b="1" dirty="0">
                <a:solidFill>
                  <a:srgbClr val="FF0000"/>
                </a:solidFill>
                <a:latin typeface="Times New Roman" panose="02020603050405020304" pitchFamily="18" charset="0"/>
                <a:cs typeface="Times New Roman" panose="02020603050405020304" pitchFamily="18" charset="0"/>
              </a:rPr>
              <a:t>CHỦ ĐỀ 4- ÂM THANH </a:t>
            </a:r>
            <a:br>
              <a:rPr lang="en-US" altLang="vi-VN" sz="4000" b="1" dirty="0">
                <a:latin typeface="Times New Roman" panose="02020603050405020304" pitchFamily="18" charset="0"/>
                <a:cs typeface="Times New Roman" panose="02020603050405020304" pitchFamily="18" charset="0"/>
              </a:rPr>
            </a:br>
            <a:r>
              <a:rPr lang="en-US" altLang="vi-VN" sz="4000" b="1" dirty="0">
                <a:latin typeface="Times New Roman" panose="02020603050405020304" pitchFamily="18" charset="0"/>
                <a:cs typeface="Times New Roman" panose="02020603050405020304" pitchFamily="18" charset="0"/>
              </a:rPr>
              <a:t> </a:t>
            </a:r>
            <a:r>
              <a:rPr lang="vi-VN" altLang="x-none" sz="4000" b="1" dirty="0">
                <a:latin typeface="Times New Roman" panose="02020603050405020304" pitchFamily="18" charset="0"/>
                <a:cs typeface="Times New Roman" panose="02020603050405020304" pitchFamily="18" charset="0"/>
              </a:rPr>
              <a:t>BÀI </a:t>
            </a:r>
            <a:r>
              <a:rPr sz="4000" b="1" dirty="0">
                <a:latin typeface="Times New Roman" panose="02020603050405020304" pitchFamily="18" charset="0"/>
                <a:cs typeface="Times New Roman" panose="02020603050405020304" pitchFamily="18" charset="0"/>
              </a:rPr>
              <a:t>13- ĐỘ TO VÀ ĐỘ CAO CỦA ÂM </a:t>
            </a:r>
            <a:endParaRPr lang="vi-VN" altLang="x-none" sz="40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1 )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9219"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9220" name="Rectangle 5"/>
          <p:cNvSpPr/>
          <p:nvPr/>
        </p:nvSpPr>
        <p:spPr>
          <a:xfrm>
            <a:off x="823913" y="1371600"/>
            <a:ext cx="5181600" cy="523875"/>
          </a:xfrm>
          <a:prstGeom prst="rect">
            <a:avLst/>
          </a:prstGeom>
          <a:noFill/>
          <a:ln w="9525">
            <a:noFill/>
          </a:ln>
        </p:spPr>
        <p:txBody>
          <a:bodyPr>
            <a:spAutoFit/>
          </a:bodyPr>
          <a:p>
            <a:pPr eaLnBrk="1" hangingPunct="1"/>
            <a:r>
              <a:rPr lang="en-US" altLang="en-US" sz="2800" b="1" dirty="0">
                <a:latin typeface="Times New Roman" panose="02020603050405020304" pitchFamily="18" charset="0"/>
                <a:cs typeface="Times New Roman" panose="02020603050405020304" pitchFamily="18" charset="0"/>
              </a:rPr>
              <a:t>* </a:t>
            </a:r>
            <a:r>
              <a:rPr lang="en-US" altLang="en-US" sz="2800" b="1" u="sng" dirty="0">
                <a:latin typeface="Times New Roman" panose="02020603050405020304" pitchFamily="18" charset="0"/>
                <a:cs typeface="Times New Roman" panose="02020603050405020304" pitchFamily="18" charset="0"/>
              </a:rPr>
              <a:t>Tìm hiểu về biên độ dao động </a:t>
            </a:r>
            <a:endParaRPr lang="en-US" altLang="en-US" sz="2800" b="1" u="sng" dirty="0">
              <a:latin typeface="Times New Roman" panose="02020603050405020304" pitchFamily="18" charset="0"/>
              <a:ea typeface="Times New Roman" panose="02020603050405020304" pitchFamily="18" charset="0"/>
            </a:endParaRPr>
          </a:p>
        </p:txBody>
      </p:sp>
      <p:sp>
        <p:nvSpPr>
          <p:cNvPr id="9221" name="Rectangle 5"/>
          <p:cNvSpPr/>
          <p:nvPr/>
        </p:nvSpPr>
        <p:spPr>
          <a:xfrm>
            <a:off x="823913" y="2133600"/>
            <a:ext cx="9829800" cy="523875"/>
          </a:xfrm>
          <a:prstGeom prst="rect">
            <a:avLst/>
          </a:prstGeom>
          <a:noFill/>
          <a:ln w="9525">
            <a:noFill/>
          </a:ln>
        </p:spPr>
        <p:txBody>
          <a:bodyPr>
            <a:spAutoFit/>
          </a:bodyPr>
          <a:p>
            <a:pPr eaLnBrk="1" hangingPunct="1"/>
            <a:r>
              <a:rPr lang="en-US" altLang="en-US" sz="2800" dirty="0">
                <a:latin typeface="Times New Roman" panose="02020603050405020304" pitchFamily="18" charset="0"/>
                <a:cs typeface="Times New Roman" panose="02020603050405020304" pitchFamily="18" charset="0"/>
              </a:rPr>
              <a:t>HS tìm hiểu nội dung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trả lời câu hỏi sau :</a:t>
            </a:r>
            <a:endParaRPr lang="en-US" altLang="en-US" sz="2800" u="sng"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charRg st="0" end="17"/>
                                            </p:txEl>
                                          </p:spTgt>
                                        </p:tgtEl>
                                        <p:attrNameLst>
                                          <p:attrName>style.visibility</p:attrName>
                                        </p:attrNameLst>
                                      </p:cBhvr>
                                      <p:to>
                                        <p:strVal val="visible"/>
                                      </p:to>
                                    </p:set>
                                    <p:animEffect transition="in" filter="fade">
                                      <p:cBhvr>
                                        <p:cTn id="12" dur="500"/>
                                        <p:tgtEl>
                                          <p:spTgt spid="9219">
                                            <p:txEl>
                                              <p:charRg st="0" end="1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5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221"/>
                                        </p:tgtEl>
                                        <p:attrNameLst>
                                          <p:attrName>style.visibility</p:attrName>
                                        </p:attrNameLst>
                                      </p:cBhvr>
                                      <p:to>
                                        <p:strVal val="visible"/>
                                      </p:to>
                                    </p:set>
                                    <p:animEffect transition="in" filter="wipe(down)">
                                      <p:cBhvr>
                                        <p:cTn id="22"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P spid="9220" grpId="0"/>
      <p:bldP spid="92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3251"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3252" name="Content Placeholder 4"/>
          <p:cNvSpPr txBox="1"/>
          <p:nvPr/>
        </p:nvSpPr>
        <p:spPr>
          <a:xfrm>
            <a:off x="225425" y="1474788"/>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 name="Content Placeholder 4"/>
          <p:cNvSpPr txBox="1"/>
          <p:nvPr/>
        </p:nvSpPr>
        <p:spPr>
          <a:xfrm>
            <a:off x="3948113" y="1905000"/>
            <a:ext cx="3352800"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2" name="Rectangle 1"/>
          <p:cNvSpPr/>
          <p:nvPr/>
        </p:nvSpPr>
        <p:spPr>
          <a:xfrm>
            <a:off x="442913" y="2514600"/>
            <a:ext cx="10972800" cy="3490913"/>
          </a:xfrm>
          <a:prstGeom prst="rect">
            <a:avLst/>
          </a:prstGeom>
          <a:noFill/>
          <a:ln w="9525">
            <a:noFill/>
          </a:ln>
        </p:spPr>
        <p:txBody>
          <a:bodyPr>
            <a:spAutoFit/>
          </a:bodyPr>
          <a:p>
            <a:pPr algn="just">
              <a:lnSpc>
                <a:spcPct val="115000"/>
              </a:lnSpc>
            </a:pPr>
            <a:r>
              <a:rPr b="1" u="sng" dirty="0">
                <a:latin typeface="Times New Roman" panose="02020603050405020304" pitchFamily="18" charset="0"/>
                <a:cs typeface="Times New Roman" panose="02020603050405020304" pitchFamily="18" charset="0"/>
              </a:rPr>
              <a:t>B</a:t>
            </a:r>
            <a:r>
              <a:rPr b="1" u="sng" dirty="0">
                <a:latin typeface="Times New Roman" panose="02020603050405020304" pitchFamily="18" charset="0"/>
                <a:ea typeface="Times New Roman" panose="02020603050405020304" pitchFamily="18" charset="0"/>
              </a:rPr>
              <a:t>à</a:t>
            </a:r>
            <a:r>
              <a:rPr b="1" u="sng" dirty="0">
                <a:latin typeface="Times New Roman" panose="02020603050405020304" pitchFamily="18" charset="0"/>
                <a:cs typeface="Times New Roman" panose="02020603050405020304" pitchFamily="18" charset="0"/>
              </a:rPr>
              <a:t>i 1</a:t>
            </a:r>
            <a:r>
              <a:rPr b="1" dirty="0">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Khi gõ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o mặt trống thì mặt trống rung động phát ra âm thanh. Nhưng khi cho con lắc dao động thì không nghe thấy âm thanh. Có người giải thích như sau, chọn câu giải thích </a:t>
            </a:r>
            <a:r>
              <a:rPr b="1" dirty="0">
                <a:latin typeface="Times New Roman" panose="02020603050405020304" pitchFamily="18" charset="0"/>
                <a:cs typeface="Times New Roman" panose="02020603050405020304" pitchFamily="18" charset="0"/>
              </a:rPr>
              <a:t>đúng</a:t>
            </a:r>
            <a:r>
              <a:rPr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A. </a:t>
            </a:r>
            <a:r>
              <a:rPr dirty="0">
                <a:latin typeface="Times New Roman" panose="02020603050405020304" pitchFamily="18" charset="0"/>
                <a:cs typeface="Times New Roman" panose="02020603050405020304" pitchFamily="18" charset="0"/>
              </a:rPr>
              <a:t>Con lắc không phải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nguồn âm.</a:t>
            </a:r>
            <a:endParaRPr sz="2000"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B. </a:t>
            </a:r>
            <a:r>
              <a:rPr dirty="0">
                <a:latin typeface="Times New Roman" panose="02020603050405020304" pitchFamily="18" charset="0"/>
                <a:cs typeface="Times New Roman" panose="02020603050405020304" pitchFamily="18" charset="0"/>
              </a:rPr>
              <a:t>Con lắc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nguồn phát ra âm thanh nhưng tần số nhỏ (hạ âm) nên tai người không nghe được.</a:t>
            </a:r>
            <a:endParaRPr sz="2000"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C. </a:t>
            </a:r>
            <a:r>
              <a:rPr dirty="0">
                <a:latin typeface="Times New Roman" panose="02020603050405020304" pitchFamily="18" charset="0"/>
                <a:cs typeface="Times New Roman" panose="02020603050405020304" pitchFamily="18" charset="0"/>
              </a:rPr>
              <a:t>Vì dây của con lắc ngắn nên con lắc không có khả năng phát ra âm thanh.</a:t>
            </a:r>
            <a:endParaRPr sz="2000"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D. </a:t>
            </a:r>
            <a:r>
              <a:rPr dirty="0">
                <a:latin typeface="Times New Roman" panose="02020603050405020304" pitchFamily="18" charset="0"/>
                <a:cs typeface="Times New Roman" panose="02020603050405020304" pitchFamily="18" charset="0"/>
              </a:rPr>
              <a:t>Con lắc chuyển động nên không phát ra âm thanh.</a:t>
            </a:r>
            <a:endParaRPr sz="2000" dirty="0">
              <a:latin typeface="Times New Roman" panose="02020603050405020304" pitchFamily="18" charset="0"/>
              <a:ea typeface="Times New Roman" panose="02020603050405020304" pitchFamily="18" charset="0"/>
            </a:endParaRPr>
          </a:p>
        </p:txBody>
      </p:sp>
      <p:sp>
        <p:nvSpPr>
          <p:cNvPr id="7" name="Oval 5"/>
          <p:cNvSpPr>
            <a:spLocks noChangeArrowheads="1"/>
          </p:cNvSpPr>
          <p:nvPr/>
        </p:nvSpPr>
        <p:spPr bwMode="auto">
          <a:xfrm>
            <a:off x="366713" y="4268788"/>
            <a:ext cx="531813"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300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audio>
                                      <p:cMediaNode vol="57000">
                                        <p:cTn display="0" masterRel="sameClick">
                                          <p:stCondLst>
                                            <p:cond evt="begin" delay="0">
                                              <p:tn val="15"/>
                                            </p:cond>
                                          </p:stCondLst>
                                          <p:endCondLst>
                                            <p:cond evt="onStopAudio" delay="0">
                                              <p:tgtEl>
                                                <p:sldTgt/>
                                              </p:tgtEl>
                                            </p:cond>
                                          </p:endCondLst>
                                        </p:cTn>
                                        <p:tgtEl>
                                          <p:sndTgt r:embed="rId1"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4275" name="Content Placeholder 4"/>
          <p:cNvSpPr txBox="1"/>
          <p:nvPr/>
        </p:nvSpPr>
        <p:spPr>
          <a:xfrm>
            <a:off x="3948113" y="762000"/>
            <a:ext cx="3352800"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7" name="Oval 5"/>
          <p:cNvSpPr>
            <a:spLocks noChangeArrowheads="1"/>
          </p:cNvSpPr>
          <p:nvPr/>
        </p:nvSpPr>
        <p:spPr bwMode="auto">
          <a:xfrm>
            <a:off x="6081713" y="2439988"/>
            <a:ext cx="531813"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671513" y="1524000"/>
            <a:ext cx="10134600" cy="1366838"/>
          </a:xfrm>
          <a:prstGeom prst="rect">
            <a:avLst/>
          </a:prstGeom>
          <a:noFill/>
          <a:ln w="9525">
            <a:noFill/>
          </a:ln>
        </p:spPr>
        <p:txBody>
          <a:bodyPr>
            <a:spAutoFit/>
          </a:bodyPr>
          <a:p>
            <a:pPr algn="just">
              <a:lnSpc>
                <a:spcPct val="115000"/>
              </a:lnSpc>
            </a:pPr>
            <a:r>
              <a:rPr b="1" u="sng" dirty="0">
                <a:solidFill>
                  <a:srgbClr val="0000FF"/>
                </a:solidFill>
                <a:latin typeface="Times New Roman" panose="02020603050405020304" pitchFamily="18" charset="0"/>
                <a:cs typeface="Times New Roman" panose="02020603050405020304" pitchFamily="18" charset="0"/>
              </a:rPr>
              <a:t>B</a:t>
            </a:r>
            <a:r>
              <a:rPr b="1" u="sng" dirty="0">
                <a:solidFill>
                  <a:srgbClr val="0000FF"/>
                </a:solidFill>
                <a:latin typeface="Times New Roman" panose="02020603050405020304" pitchFamily="18" charset="0"/>
                <a:ea typeface="Times New Roman" panose="02020603050405020304" pitchFamily="18" charset="0"/>
              </a:rPr>
              <a:t>à</a:t>
            </a:r>
            <a:r>
              <a:rPr b="1" u="sng" dirty="0">
                <a:solidFill>
                  <a:srgbClr val="0000FF"/>
                </a:solidFill>
                <a:latin typeface="Times New Roman" panose="02020603050405020304" pitchFamily="18" charset="0"/>
                <a:cs typeface="Times New Roman" panose="02020603050405020304" pitchFamily="18" charset="0"/>
              </a:rPr>
              <a:t>i 2</a:t>
            </a:r>
            <a:r>
              <a:rPr b="1" dirty="0">
                <a:solidFill>
                  <a:srgbClr val="0000FF"/>
                </a:solidFill>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Tần số dao động c</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ng cao thì</a:t>
            </a:r>
            <a:endParaRPr dirty="0">
              <a:latin typeface="Times New Roman" panose="02020603050405020304" pitchFamily="18" charset="0"/>
              <a:cs typeface="Times New Roman" panose="02020603050405020304" pitchFamily="18" charset="0"/>
            </a:endParaRPr>
          </a:p>
          <a:p>
            <a:pPr algn="just">
              <a:lnSpc>
                <a:spcPct val="115000"/>
              </a:lnSpc>
            </a:pPr>
            <a:r>
              <a:rPr b="1" dirty="0">
                <a:solidFill>
                  <a:srgbClr val="0000FF"/>
                </a:solidFill>
                <a:latin typeface="Times New Roman" panose="02020603050405020304" pitchFamily="18" charset="0"/>
                <a:cs typeface="Times New Roman" panose="02020603050405020304" pitchFamily="18" charset="0"/>
              </a:rPr>
              <a:t>A. </a:t>
            </a:r>
            <a:r>
              <a:rPr dirty="0">
                <a:latin typeface="Times New Roman" panose="02020603050405020304" pitchFamily="18" charset="0"/>
                <a:cs typeface="Times New Roman" panose="02020603050405020304" pitchFamily="18" charset="0"/>
              </a:rPr>
              <a:t>âm nghe c</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ng trầm     		</a:t>
            </a:r>
            <a:r>
              <a:rPr b="1" dirty="0">
                <a:solidFill>
                  <a:srgbClr val="0000FF"/>
                </a:solidFill>
                <a:latin typeface="Times New Roman" panose="02020603050405020304" pitchFamily="18" charset="0"/>
                <a:cs typeface="Times New Roman" panose="02020603050405020304" pitchFamily="18" charset="0"/>
              </a:rPr>
              <a:t>B. </a:t>
            </a:r>
            <a:r>
              <a:rPr dirty="0">
                <a:latin typeface="Times New Roman" panose="02020603050405020304" pitchFamily="18" charset="0"/>
                <a:cs typeface="Times New Roman" panose="02020603050405020304" pitchFamily="18" charset="0"/>
              </a:rPr>
              <a:t>âm nghe c</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ng to    	</a:t>
            </a:r>
            <a:endParaRPr dirty="0">
              <a:latin typeface="Times New Roman" panose="02020603050405020304" pitchFamily="18" charset="0"/>
              <a:cs typeface="Times New Roman" panose="02020603050405020304" pitchFamily="18" charset="0"/>
            </a:endParaRPr>
          </a:p>
          <a:p>
            <a:pPr algn="just">
              <a:lnSpc>
                <a:spcPct val="115000"/>
              </a:lnSpc>
            </a:pPr>
            <a:r>
              <a:rPr b="1" dirty="0">
                <a:solidFill>
                  <a:srgbClr val="0000FF"/>
                </a:solidFill>
                <a:latin typeface="Times New Roman" panose="02020603050405020304" pitchFamily="18" charset="0"/>
                <a:cs typeface="Times New Roman" panose="02020603050405020304" pitchFamily="18" charset="0"/>
              </a:rPr>
              <a:t>C. </a:t>
            </a:r>
            <a:r>
              <a:rPr dirty="0">
                <a:latin typeface="Times New Roman" panose="02020603050405020304" pitchFamily="18" charset="0"/>
                <a:cs typeface="Times New Roman" panose="02020603050405020304" pitchFamily="18" charset="0"/>
              </a:rPr>
              <a:t>âm nghe c</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ng vang xa         	           </a:t>
            </a:r>
            <a:r>
              <a:rPr b="1" dirty="0">
                <a:solidFill>
                  <a:srgbClr val="000099"/>
                </a:solidFill>
                <a:latin typeface="Times New Roman" panose="02020603050405020304" pitchFamily="18" charset="0"/>
                <a:cs typeface="Times New Roman" panose="02020603050405020304" pitchFamily="18" charset="0"/>
              </a:rPr>
              <a:t>D. </a:t>
            </a:r>
            <a:r>
              <a:rPr dirty="0">
                <a:latin typeface="Times New Roman" panose="02020603050405020304" pitchFamily="18" charset="0"/>
                <a:cs typeface="Times New Roman" panose="02020603050405020304" pitchFamily="18" charset="0"/>
              </a:rPr>
              <a:t>âm nghe c</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ng bổng</a:t>
            </a:r>
            <a:endParaRPr dirty="0">
              <a:latin typeface="Times New Roman" panose="02020603050405020304" pitchFamily="18" charset="0"/>
              <a:ea typeface="Times New Roman" panose="02020603050405020304" pitchFamily="18" charset="0"/>
            </a:endParaRPr>
          </a:p>
        </p:txBody>
      </p:sp>
      <p:sp>
        <p:nvSpPr>
          <p:cNvPr id="6" name="Rectangle 5"/>
          <p:cNvSpPr/>
          <p:nvPr/>
        </p:nvSpPr>
        <p:spPr>
          <a:xfrm>
            <a:off x="671513" y="2971800"/>
            <a:ext cx="10896600" cy="1366838"/>
          </a:xfrm>
          <a:prstGeom prst="rect">
            <a:avLst/>
          </a:prstGeom>
          <a:noFill/>
          <a:ln w="9525">
            <a:noFill/>
          </a:ln>
        </p:spPr>
        <p:txBody>
          <a:bodyPr>
            <a:spAutoFit/>
          </a:bodyPr>
          <a:p>
            <a:pPr algn="just">
              <a:lnSpc>
                <a:spcPct val="115000"/>
              </a:lnSpc>
            </a:pPr>
            <a:r>
              <a:rPr b="1" u="sng" dirty="0">
                <a:solidFill>
                  <a:srgbClr val="0000FF"/>
                </a:solidFill>
                <a:latin typeface="Times New Roman" panose="02020603050405020304" pitchFamily="18" charset="0"/>
                <a:cs typeface="Times New Roman" panose="02020603050405020304" pitchFamily="18" charset="0"/>
              </a:rPr>
              <a:t>B</a:t>
            </a:r>
            <a:r>
              <a:rPr b="1" u="sng" dirty="0">
                <a:solidFill>
                  <a:srgbClr val="0000FF"/>
                </a:solidFill>
                <a:latin typeface="Times New Roman" panose="02020603050405020304" pitchFamily="18" charset="0"/>
                <a:ea typeface="Times New Roman" panose="02020603050405020304" pitchFamily="18" charset="0"/>
              </a:rPr>
              <a:t>à</a:t>
            </a:r>
            <a:r>
              <a:rPr b="1" u="sng" dirty="0">
                <a:solidFill>
                  <a:srgbClr val="0000FF"/>
                </a:solidFill>
                <a:latin typeface="Times New Roman" panose="02020603050405020304" pitchFamily="18" charset="0"/>
                <a:cs typeface="Times New Roman" panose="02020603050405020304" pitchFamily="18" charset="0"/>
              </a:rPr>
              <a:t>i 3:</a:t>
            </a:r>
            <a:r>
              <a:rPr dirty="0">
                <a:latin typeface="Times New Roman" panose="02020603050405020304" pitchFamily="18" charset="0"/>
                <a:cs typeface="Times New Roman" panose="02020603050405020304" pitchFamily="18" charset="0"/>
              </a:rPr>
              <a:t> Một con lắc thực hiện 20 dao động trong 10 giây. Tần số dao động của con lắc n</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y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algn="just">
              <a:lnSpc>
                <a:spcPct val="115000"/>
              </a:lnSpc>
            </a:pPr>
            <a:r>
              <a:rPr b="1" u="sng" dirty="0">
                <a:solidFill>
                  <a:schemeClr val="accent1"/>
                </a:solidFill>
                <a:latin typeface="Times New Roman" panose="02020603050405020304" pitchFamily="18" charset="0"/>
                <a:cs typeface="Times New Roman" panose="02020603050405020304" pitchFamily="18" charset="0"/>
              </a:rPr>
              <a:t>A</a:t>
            </a:r>
            <a:r>
              <a:rPr b="1" dirty="0">
                <a:solidFill>
                  <a:srgbClr val="FF0000"/>
                </a:solidFill>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2Hz         	</a:t>
            </a:r>
            <a:r>
              <a:rPr b="1" dirty="0">
                <a:solidFill>
                  <a:srgbClr val="0000FF"/>
                </a:solidFill>
                <a:latin typeface="Times New Roman" panose="02020603050405020304" pitchFamily="18" charset="0"/>
                <a:cs typeface="Times New Roman" panose="02020603050405020304" pitchFamily="18" charset="0"/>
              </a:rPr>
              <a:t>B. </a:t>
            </a:r>
            <a:r>
              <a:rPr dirty="0">
                <a:latin typeface="Times New Roman" panose="02020603050405020304" pitchFamily="18" charset="0"/>
                <a:cs typeface="Times New Roman" panose="02020603050405020304" pitchFamily="18" charset="0"/>
              </a:rPr>
              <a:t>0,5Hz         	</a:t>
            </a:r>
            <a:r>
              <a:rPr b="1" dirty="0">
                <a:solidFill>
                  <a:srgbClr val="0000FF"/>
                </a:solidFill>
                <a:latin typeface="Times New Roman" panose="02020603050405020304" pitchFamily="18" charset="0"/>
                <a:cs typeface="Times New Roman" panose="02020603050405020304" pitchFamily="18" charset="0"/>
              </a:rPr>
              <a:t>C. </a:t>
            </a:r>
            <a:r>
              <a:rPr dirty="0">
                <a:latin typeface="Times New Roman" panose="02020603050405020304" pitchFamily="18" charset="0"/>
                <a:cs typeface="Times New Roman" panose="02020603050405020304" pitchFamily="18" charset="0"/>
              </a:rPr>
              <a:t>2s         	</a:t>
            </a:r>
            <a:r>
              <a:rPr b="1" dirty="0">
                <a:solidFill>
                  <a:srgbClr val="0000FF"/>
                </a:solidFill>
                <a:latin typeface="Times New Roman" panose="02020603050405020304" pitchFamily="18" charset="0"/>
                <a:cs typeface="Times New Roman" panose="02020603050405020304" pitchFamily="18" charset="0"/>
              </a:rPr>
              <a:t>D. </a:t>
            </a:r>
            <a:r>
              <a:rPr dirty="0">
                <a:latin typeface="Times New Roman" panose="02020603050405020304" pitchFamily="18" charset="0"/>
                <a:cs typeface="Times New Roman" panose="02020603050405020304" pitchFamily="18" charset="0"/>
              </a:rPr>
              <a:t>0,5s</a:t>
            </a:r>
            <a:endParaRPr dirty="0">
              <a:latin typeface="Times New Roman" panose="02020603050405020304" pitchFamily="18" charset="0"/>
              <a:ea typeface="Times New Roman" panose="02020603050405020304" pitchFamily="18" charset="0"/>
            </a:endParaRPr>
          </a:p>
        </p:txBody>
      </p:sp>
      <p:sp>
        <p:nvSpPr>
          <p:cNvPr id="11" name="Oval 5"/>
          <p:cNvSpPr>
            <a:spLocks noChangeArrowheads="1"/>
          </p:cNvSpPr>
          <p:nvPr/>
        </p:nvSpPr>
        <p:spPr bwMode="auto">
          <a:xfrm>
            <a:off x="595313" y="3887788"/>
            <a:ext cx="533400"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671513" y="4337050"/>
            <a:ext cx="10515600" cy="1366838"/>
          </a:xfrm>
          <a:prstGeom prst="rect">
            <a:avLst/>
          </a:prstGeom>
          <a:noFill/>
          <a:ln w="9525">
            <a:noFill/>
          </a:ln>
        </p:spPr>
        <p:txBody>
          <a:bodyPr>
            <a:spAutoFit/>
          </a:bodyPr>
          <a:p>
            <a:pPr algn="just">
              <a:lnSpc>
                <a:spcPct val="115000"/>
              </a:lnSpc>
            </a:pPr>
            <a:r>
              <a:rPr b="1" u="sng" dirty="0">
                <a:solidFill>
                  <a:srgbClr val="0000FF"/>
                </a:solidFill>
                <a:latin typeface="Times New Roman" panose="02020603050405020304" pitchFamily="18" charset="0"/>
                <a:cs typeface="Times New Roman" panose="02020603050405020304" pitchFamily="18" charset="0"/>
              </a:rPr>
              <a:t>B</a:t>
            </a:r>
            <a:r>
              <a:rPr b="1" u="sng" dirty="0">
                <a:solidFill>
                  <a:srgbClr val="0000FF"/>
                </a:solidFill>
                <a:latin typeface="Times New Roman" panose="02020603050405020304" pitchFamily="18" charset="0"/>
                <a:ea typeface="Times New Roman" panose="02020603050405020304" pitchFamily="18" charset="0"/>
              </a:rPr>
              <a:t>à</a:t>
            </a:r>
            <a:r>
              <a:rPr b="1" u="sng" dirty="0">
                <a:solidFill>
                  <a:srgbClr val="0000FF"/>
                </a:solidFill>
                <a:latin typeface="Times New Roman" panose="02020603050405020304" pitchFamily="18" charset="0"/>
                <a:cs typeface="Times New Roman" panose="02020603050405020304" pitchFamily="18" charset="0"/>
              </a:rPr>
              <a:t>i 4:</a:t>
            </a:r>
            <a:r>
              <a:rPr u="sng"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Khi điều chỉnh dây đ</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thì tần số phát ra sẽ thay đổi. Dây đ</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c</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ng căng thì âm phát ra c</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ng</a:t>
            </a:r>
            <a:endParaRPr dirty="0">
              <a:latin typeface="Times New Roman" panose="02020603050405020304" pitchFamily="18" charset="0"/>
              <a:cs typeface="Times New Roman" panose="02020603050405020304" pitchFamily="18" charset="0"/>
            </a:endParaRPr>
          </a:p>
          <a:p>
            <a:pPr algn="just">
              <a:lnSpc>
                <a:spcPct val="115000"/>
              </a:lnSpc>
            </a:pPr>
            <a:r>
              <a:rPr b="1" dirty="0">
                <a:solidFill>
                  <a:srgbClr val="0000FF"/>
                </a:solidFill>
                <a:latin typeface="Times New Roman" panose="02020603050405020304" pitchFamily="18" charset="0"/>
                <a:cs typeface="Times New Roman" panose="02020603050405020304" pitchFamily="18" charset="0"/>
              </a:rPr>
              <a:t>A. </a:t>
            </a:r>
            <a:r>
              <a:rPr dirty="0">
                <a:latin typeface="Times New Roman" panose="02020603050405020304" pitchFamily="18" charset="0"/>
                <a:cs typeface="Times New Roman" panose="02020603050405020304" pitchFamily="18" charset="0"/>
              </a:rPr>
              <a:t>to         	</a:t>
            </a:r>
            <a:r>
              <a:rPr b="1" dirty="0">
                <a:solidFill>
                  <a:schemeClr val="accent1"/>
                </a:solidFill>
                <a:latin typeface="Times New Roman" panose="02020603050405020304" pitchFamily="18" charset="0"/>
                <a:cs typeface="Times New Roman" panose="02020603050405020304" pitchFamily="18" charset="0"/>
              </a:rPr>
              <a:t>B. </a:t>
            </a:r>
            <a:r>
              <a:rPr dirty="0">
                <a:latin typeface="Times New Roman" panose="02020603050405020304" pitchFamily="18" charset="0"/>
                <a:cs typeface="Times New Roman" panose="02020603050405020304" pitchFamily="18" charset="0"/>
              </a:rPr>
              <a:t>bổng         	</a:t>
            </a:r>
            <a:r>
              <a:rPr b="1" dirty="0">
                <a:solidFill>
                  <a:srgbClr val="0000FF"/>
                </a:solidFill>
                <a:latin typeface="Times New Roman" panose="02020603050405020304" pitchFamily="18" charset="0"/>
                <a:cs typeface="Times New Roman" panose="02020603050405020304" pitchFamily="18" charset="0"/>
              </a:rPr>
              <a:t>C. </a:t>
            </a:r>
            <a:r>
              <a:rPr dirty="0">
                <a:latin typeface="Times New Roman" panose="02020603050405020304" pitchFamily="18" charset="0"/>
                <a:cs typeface="Times New Roman" panose="02020603050405020304" pitchFamily="18" charset="0"/>
              </a:rPr>
              <a:t>thấp         	</a:t>
            </a:r>
            <a:r>
              <a:rPr b="1" dirty="0">
                <a:solidFill>
                  <a:srgbClr val="0000FF"/>
                </a:solidFill>
                <a:latin typeface="Times New Roman" panose="02020603050405020304" pitchFamily="18" charset="0"/>
                <a:cs typeface="Times New Roman" panose="02020603050405020304" pitchFamily="18" charset="0"/>
              </a:rPr>
              <a:t>D. </a:t>
            </a:r>
            <a:r>
              <a:rPr dirty="0">
                <a:latin typeface="Times New Roman" panose="02020603050405020304" pitchFamily="18" charset="0"/>
                <a:cs typeface="Times New Roman" panose="02020603050405020304" pitchFamily="18" charset="0"/>
              </a:rPr>
              <a:t>bé</a:t>
            </a:r>
            <a:endParaRPr dirty="0">
              <a:latin typeface="Times New Roman" panose="02020603050405020304" pitchFamily="18" charset="0"/>
              <a:ea typeface="Times New Roman" panose="02020603050405020304" pitchFamily="18" charset="0"/>
            </a:endParaRPr>
          </a:p>
        </p:txBody>
      </p:sp>
      <p:sp>
        <p:nvSpPr>
          <p:cNvPr id="13" name="Oval 5"/>
          <p:cNvSpPr>
            <a:spLocks noChangeArrowheads="1"/>
          </p:cNvSpPr>
          <p:nvPr/>
        </p:nvSpPr>
        <p:spPr bwMode="auto">
          <a:xfrm>
            <a:off x="2271713" y="5181600"/>
            <a:ext cx="531813"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1" name="arrow.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repeatCount="300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audio>
                                      <p:cMediaNode vol="57000">
                                        <p:cTn display="0" masterRel="sameClick">
                                          <p:stCondLst>
                                            <p:cond evt="begin" delay="0">
                                              <p:tn val="20"/>
                                            </p:cond>
                                          </p:stCondLst>
                                          <p:endCondLst>
                                            <p:cond evt="onStopAudio" delay="0">
                                              <p:tgtEl>
                                                <p:sldTgt/>
                                              </p:tgtEl>
                                            </p:cond>
                                          </p:endCondLst>
                                        </p:cTn>
                                        <p:tgtEl>
                                          <p:sndTgt r:embed="rId1" name="arrow.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charRg st="0" end="100"/>
                                            </p:txEl>
                                          </p:spTgt>
                                        </p:tgtEl>
                                        <p:attrNameLst>
                                          <p:attrName>style.visibility</p:attrName>
                                        </p:attrNameLst>
                                      </p:cBhvr>
                                      <p:to>
                                        <p:strVal val="visible"/>
                                      </p:to>
                                    </p:set>
                                    <p:animEffect transition="in" filter="fade">
                                      <p:cBhvr>
                                        <p:cTn id="27" dur="500"/>
                                        <p:tgtEl>
                                          <p:spTgt spid="8">
                                            <p:txEl>
                                              <p:charRg st="0" end="10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repeatCount="300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audio>
                                      <p:cMediaNode vol="57000">
                                        <p:cTn display="0" masterRel="sameClick">
                                          <p:stCondLst>
                                            <p:cond evt="begin" delay="0">
                                              <p:tn val="30"/>
                                            </p:cond>
                                          </p:stCondLst>
                                          <p:endCondLst>
                                            <p:cond evt="onStopAudio" delay="0">
                                              <p:tgtEl>
                                                <p:sldTgt/>
                                              </p:tgtEl>
                                            </p:cond>
                                          </p:endCondLst>
                                        </p:cTn>
                                        <p:tgtEl>
                                          <p:sndTgt r:embed="rId1"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6" grpId="0"/>
      <p:bldP spid="11"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Content Placeholder 4"/>
          <p:cNvSpPr txBox="1"/>
          <p:nvPr/>
        </p:nvSpPr>
        <p:spPr>
          <a:xfrm>
            <a:off x="3948113" y="152400"/>
            <a:ext cx="3352800"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5" name="Rectangle 4"/>
          <p:cNvSpPr/>
          <p:nvPr/>
        </p:nvSpPr>
        <p:spPr>
          <a:xfrm>
            <a:off x="519113" y="685800"/>
            <a:ext cx="10439400" cy="2640013"/>
          </a:xfrm>
          <a:prstGeom prst="rect">
            <a:avLst/>
          </a:prstGeom>
          <a:noFill/>
          <a:ln w="9525">
            <a:noFill/>
          </a:ln>
        </p:spPr>
        <p:txBody>
          <a:bodyPr>
            <a:spAutoFit/>
          </a:bodyPr>
          <a:p>
            <a:pPr algn="just">
              <a:lnSpc>
                <a:spcPct val="115000"/>
              </a:lnSpc>
            </a:pPr>
            <a:r>
              <a:rPr b="1" u="sng" dirty="0">
                <a:solidFill>
                  <a:srgbClr val="0000FF"/>
                </a:solidFill>
                <a:latin typeface="Times New Roman" panose="02020603050405020304" pitchFamily="18" charset="0"/>
                <a:cs typeface="Times New Roman" panose="02020603050405020304" pitchFamily="18" charset="0"/>
              </a:rPr>
              <a:t>B</a:t>
            </a:r>
            <a:r>
              <a:rPr b="1" u="sng" dirty="0">
                <a:solidFill>
                  <a:srgbClr val="0000FF"/>
                </a:solidFill>
                <a:latin typeface="Times New Roman" panose="02020603050405020304" pitchFamily="18" charset="0"/>
                <a:ea typeface="Times New Roman" panose="02020603050405020304" pitchFamily="18" charset="0"/>
              </a:rPr>
              <a:t>à</a:t>
            </a:r>
            <a:r>
              <a:rPr b="1" u="sng" dirty="0">
                <a:solidFill>
                  <a:srgbClr val="0000FF"/>
                </a:solidFill>
                <a:latin typeface="Times New Roman" panose="02020603050405020304" pitchFamily="18" charset="0"/>
                <a:cs typeface="Times New Roman" panose="02020603050405020304" pitchFamily="18" charset="0"/>
              </a:rPr>
              <a:t>i 5</a:t>
            </a:r>
            <a:r>
              <a:rPr b="1" dirty="0">
                <a:solidFill>
                  <a:srgbClr val="0000FF"/>
                </a:solidFill>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Hãy xác định dao động n</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o có tần số lớn nhất trong số các dao động sau đây?</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A. </a:t>
            </a:r>
            <a:r>
              <a:rPr dirty="0">
                <a:latin typeface="Times New Roman" panose="02020603050405020304" pitchFamily="18" charset="0"/>
                <a:cs typeface="Times New Roman" panose="02020603050405020304" pitchFamily="18" charset="0"/>
              </a:rPr>
              <a:t>Vật trong 5 giây có 500 dao động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phát ra âm thanh.</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B. </a:t>
            </a:r>
            <a:r>
              <a:rPr dirty="0">
                <a:latin typeface="Times New Roman" panose="02020603050405020304" pitchFamily="18" charset="0"/>
                <a:cs typeface="Times New Roman" panose="02020603050405020304" pitchFamily="18" charset="0"/>
              </a:rPr>
              <a:t>Vật dao động phát ra âm thanh có tần số 200Hz.</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C. </a:t>
            </a:r>
            <a:r>
              <a:rPr dirty="0">
                <a:latin typeface="Times New Roman" panose="02020603050405020304" pitchFamily="18" charset="0"/>
                <a:cs typeface="Times New Roman" panose="02020603050405020304" pitchFamily="18" charset="0"/>
              </a:rPr>
              <a:t>Trong 1 giây vật dao động được 70 dao động.    	</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D. </a:t>
            </a:r>
            <a:r>
              <a:rPr dirty="0">
                <a:latin typeface="Times New Roman" panose="02020603050405020304" pitchFamily="18" charset="0"/>
                <a:cs typeface="Times New Roman" panose="02020603050405020304" pitchFamily="18" charset="0"/>
              </a:rPr>
              <a:t>Trong một phút vật dao động được 1000 dao động.</a:t>
            </a:r>
            <a:endParaRPr dirty="0">
              <a:latin typeface="Times New Roman" panose="02020603050405020304" pitchFamily="18" charset="0"/>
              <a:ea typeface="Times New Roman" panose="02020603050405020304" pitchFamily="18" charset="0"/>
            </a:endParaRPr>
          </a:p>
        </p:txBody>
      </p:sp>
      <p:sp>
        <p:nvSpPr>
          <p:cNvPr id="6" name="Oval 5"/>
          <p:cNvSpPr>
            <a:spLocks noChangeArrowheads="1"/>
          </p:cNvSpPr>
          <p:nvPr/>
        </p:nvSpPr>
        <p:spPr bwMode="auto">
          <a:xfrm>
            <a:off x="366713" y="1981200"/>
            <a:ext cx="531813"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519113" y="3352800"/>
            <a:ext cx="11277600" cy="1790700"/>
          </a:xfrm>
          <a:prstGeom prst="rect">
            <a:avLst/>
          </a:prstGeom>
          <a:noFill/>
          <a:ln w="9525">
            <a:noFill/>
          </a:ln>
        </p:spPr>
        <p:txBody>
          <a:bodyPr>
            <a:spAutoFit/>
          </a:bodyPr>
          <a:p>
            <a:pPr algn="just">
              <a:lnSpc>
                <a:spcPct val="115000"/>
              </a:lnSpc>
              <a:buNone/>
            </a:pPr>
            <a:r>
              <a:rPr b="1" u="sng" dirty="0">
                <a:solidFill>
                  <a:srgbClr val="0000FF"/>
                </a:solidFill>
                <a:latin typeface="Times New Roman" panose="02020603050405020304" pitchFamily="18" charset="0"/>
                <a:cs typeface="Times New Roman" panose="02020603050405020304" pitchFamily="18" charset="0"/>
              </a:rPr>
              <a:t>B</a:t>
            </a:r>
            <a:r>
              <a:rPr b="1" u="sng" dirty="0">
                <a:solidFill>
                  <a:srgbClr val="0000FF"/>
                </a:solidFill>
                <a:latin typeface="Times New Roman" panose="02020603050405020304" pitchFamily="18" charset="0"/>
                <a:ea typeface="Times New Roman" panose="02020603050405020304" pitchFamily="18" charset="0"/>
              </a:rPr>
              <a:t>à</a:t>
            </a:r>
            <a:r>
              <a:rPr b="1" u="sng" dirty="0">
                <a:solidFill>
                  <a:srgbClr val="0000FF"/>
                </a:solidFill>
                <a:latin typeface="Times New Roman" panose="02020603050405020304" pitchFamily="18" charset="0"/>
                <a:cs typeface="Times New Roman" panose="02020603050405020304" pitchFamily="18" charset="0"/>
              </a:rPr>
              <a:t>i 6</a:t>
            </a:r>
            <a:r>
              <a:rPr b="1" dirty="0">
                <a:solidFill>
                  <a:srgbClr val="0000FF"/>
                </a:solidFill>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Khi người ta dùng dùi gõ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o các thanh đá thuộc bộ đ</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đá thì ta nghe thấy âm thanh phát ra. Vật phát ra âm thanh đó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algn="just">
              <a:lnSpc>
                <a:spcPct val="115000"/>
              </a:lnSpc>
              <a:buAutoNum type="alphaUcPeriod"/>
            </a:pPr>
            <a:r>
              <a:rPr dirty="0">
                <a:latin typeface="Times New Roman" panose="02020603050405020304" pitchFamily="18" charset="0"/>
                <a:cs typeface="Times New Roman" panose="02020603050405020304" pitchFamily="18" charset="0"/>
              </a:rPr>
              <a:t>dùi gõ         	C. các thanh đá    	</a:t>
            </a:r>
            <a:endParaRPr dirty="0">
              <a:latin typeface="Times New Roman" panose="02020603050405020304" pitchFamily="18" charset="0"/>
              <a:cs typeface="Times New Roman" panose="02020603050405020304" pitchFamily="18" charset="0"/>
            </a:endParaRPr>
          </a:p>
          <a:p>
            <a:pPr algn="just">
              <a:lnSpc>
                <a:spcPct val="115000"/>
              </a:lnSpc>
              <a:buNone/>
            </a:pPr>
            <a:r>
              <a:rPr dirty="0">
                <a:latin typeface="Times New Roman" panose="02020603050405020304" pitchFamily="18" charset="0"/>
                <a:cs typeface="Times New Roman" panose="02020603050405020304" pitchFamily="18" charset="0"/>
              </a:rPr>
              <a:t>B. lớp không khí         	D. dùi gõ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các thanh đá</a:t>
            </a:r>
            <a:endParaRPr dirty="0">
              <a:latin typeface="Times New Roman" panose="02020603050405020304" pitchFamily="18" charset="0"/>
              <a:ea typeface="Times New Roman" panose="02020603050405020304" pitchFamily="18" charset="0"/>
            </a:endParaRPr>
          </a:p>
        </p:txBody>
      </p:sp>
      <p:sp>
        <p:nvSpPr>
          <p:cNvPr id="8" name="Oval 7"/>
          <p:cNvSpPr>
            <a:spLocks noChangeArrowheads="1"/>
          </p:cNvSpPr>
          <p:nvPr/>
        </p:nvSpPr>
        <p:spPr bwMode="auto">
          <a:xfrm>
            <a:off x="5319713" y="4191000"/>
            <a:ext cx="533400"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1" name="arrow.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repeatCount="300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audio>
                                      <p:cMediaNode vol="57000">
                                        <p:cTn display="0" masterRel="sameClick">
                                          <p:stCondLst>
                                            <p:cond evt="begin" delay="0">
                                              <p:tn val="20"/>
                                            </p:cond>
                                          </p:stCondLst>
                                          <p:endCondLst>
                                            <p:cond evt="onStopAudio" delay="0">
                                              <p:tgtEl>
                                                <p:sldTgt/>
                                              </p:tgtEl>
                                            </p:cond>
                                          </p:endCondLst>
                                        </p:cTn>
                                        <p:tgtEl>
                                          <p:sndTgt r:embed="rId1"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Content Placeholder 4"/>
          <p:cNvSpPr txBox="1"/>
          <p:nvPr/>
        </p:nvSpPr>
        <p:spPr>
          <a:xfrm>
            <a:off x="3948113" y="152400"/>
            <a:ext cx="3352800"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5" name="Rectangle 4"/>
          <p:cNvSpPr/>
          <p:nvPr/>
        </p:nvSpPr>
        <p:spPr>
          <a:xfrm>
            <a:off x="366713" y="762000"/>
            <a:ext cx="11353800" cy="1366838"/>
          </a:xfrm>
          <a:prstGeom prst="rect">
            <a:avLst/>
          </a:prstGeom>
          <a:noFill/>
          <a:ln w="9525">
            <a:noFill/>
          </a:ln>
        </p:spPr>
        <p:txBody>
          <a:bodyPr>
            <a:spAutoFit/>
          </a:bodyPr>
          <a:p>
            <a:pPr algn="just">
              <a:lnSpc>
                <a:spcPct val="115000"/>
              </a:lnSpc>
            </a:pPr>
            <a:r>
              <a:rPr b="1" u="sng" dirty="0">
                <a:solidFill>
                  <a:srgbClr val="0000FF"/>
                </a:solidFill>
                <a:latin typeface="Times New Roman" panose="02020603050405020304" pitchFamily="18" charset="0"/>
                <a:cs typeface="Times New Roman" panose="02020603050405020304" pitchFamily="18" charset="0"/>
              </a:rPr>
              <a:t>B</a:t>
            </a:r>
            <a:r>
              <a:rPr b="1" u="sng" dirty="0">
                <a:solidFill>
                  <a:srgbClr val="0000FF"/>
                </a:solidFill>
                <a:latin typeface="Times New Roman" panose="02020603050405020304" pitchFamily="18" charset="0"/>
                <a:ea typeface="Times New Roman" panose="02020603050405020304" pitchFamily="18" charset="0"/>
              </a:rPr>
              <a:t>à</a:t>
            </a:r>
            <a:r>
              <a:rPr b="1" u="sng" dirty="0">
                <a:solidFill>
                  <a:srgbClr val="0000FF"/>
                </a:solidFill>
                <a:latin typeface="Times New Roman" panose="02020603050405020304" pitchFamily="18" charset="0"/>
                <a:cs typeface="Times New Roman" panose="02020603050405020304" pitchFamily="18" charset="0"/>
              </a:rPr>
              <a:t>i 7</a:t>
            </a:r>
            <a:r>
              <a:rPr b="1" dirty="0">
                <a:solidFill>
                  <a:srgbClr val="0000FF"/>
                </a:solidFill>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Kéo căng sợi dây cao su. Dùng tay bật sợi dây cao su đó, ta nghe thấy âm thanh. Nguồn âm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A. </a:t>
            </a:r>
            <a:r>
              <a:rPr dirty="0">
                <a:latin typeface="Times New Roman" panose="02020603050405020304" pitchFamily="18" charset="0"/>
                <a:cs typeface="Times New Roman" panose="02020603050405020304" pitchFamily="18" charset="0"/>
              </a:rPr>
              <a:t>sợi dây cao su        </a:t>
            </a:r>
            <a:r>
              <a:rPr b="1" dirty="0">
                <a:latin typeface="Times New Roman" panose="02020603050405020304" pitchFamily="18" charset="0"/>
                <a:cs typeface="Times New Roman" panose="02020603050405020304" pitchFamily="18" charset="0"/>
              </a:rPr>
              <a:t>B. </a:t>
            </a:r>
            <a:r>
              <a:rPr dirty="0">
                <a:latin typeface="Times New Roman" panose="02020603050405020304" pitchFamily="18" charset="0"/>
                <a:cs typeface="Times New Roman" panose="02020603050405020304" pitchFamily="18" charset="0"/>
              </a:rPr>
              <a:t>b</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tay    	        </a:t>
            </a:r>
            <a:r>
              <a:rPr b="1" dirty="0">
                <a:latin typeface="Times New Roman" panose="02020603050405020304" pitchFamily="18" charset="0"/>
                <a:cs typeface="Times New Roman" panose="02020603050405020304" pitchFamily="18" charset="0"/>
              </a:rPr>
              <a:t>C. </a:t>
            </a:r>
            <a:r>
              <a:rPr dirty="0">
                <a:latin typeface="Times New Roman" panose="02020603050405020304" pitchFamily="18" charset="0"/>
                <a:cs typeface="Times New Roman" panose="02020603050405020304" pitchFamily="18" charset="0"/>
              </a:rPr>
              <a:t>không khí         	</a:t>
            </a:r>
            <a:r>
              <a:rPr b="1" dirty="0">
                <a:latin typeface="Times New Roman" panose="02020603050405020304" pitchFamily="18" charset="0"/>
                <a:cs typeface="Times New Roman" panose="02020603050405020304" pitchFamily="18" charset="0"/>
              </a:rPr>
              <a:t>D. </a:t>
            </a:r>
            <a:r>
              <a:rPr dirty="0">
                <a:latin typeface="Times New Roman" panose="02020603050405020304" pitchFamily="18" charset="0"/>
                <a:cs typeface="Times New Roman" panose="02020603050405020304" pitchFamily="18" charset="0"/>
              </a:rPr>
              <a:t>Cả A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C</a:t>
            </a:r>
            <a:endParaRPr dirty="0">
              <a:latin typeface="Times New Roman" panose="02020603050405020304" pitchFamily="18" charset="0"/>
              <a:ea typeface="Times New Roman" panose="02020603050405020304" pitchFamily="18" charset="0"/>
            </a:endParaRPr>
          </a:p>
        </p:txBody>
      </p:sp>
      <p:sp>
        <p:nvSpPr>
          <p:cNvPr id="6" name="Oval 5"/>
          <p:cNvSpPr>
            <a:spLocks noChangeArrowheads="1"/>
          </p:cNvSpPr>
          <p:nvPr/>
        </p:nvSpPr>
        <p:spPr bwMode="auto">
          <a:xfrm>
            <a:off x="366713" y="1600200"/>
            <a:ext cx="531813"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366713" y="2182813"/>
            <a:ext cx="11353800" cy="2640012"/>
          </a:xfrm>
          <a:prstGeom prst="rect">
            <a:avLst/>
          </a:prstGeom>
          <a:noFill/>
          <a:ln w="9525">
            <a:noFill/>
          </a:ln>
        </p:spPr>
        <p:txBody>
          <a:bodyPr>
            <a:spAutoFit/>
          </a:bodyPr>
          <a:p>
            <a:pPr algn="just">
              <a:lnSpc>
                <a:spcPct val="115000"/>
              </a:lnSpc>
            </a:pPr>
            <a:r>
              <a:rPr b="1" u="sng" dirty="0">
                <a:solidFill>
                  <a:srgbClr val="0000FF"/>
                </a:solidFill>
                <a:latin typeface="Times New Roman" panose="02020603050405020304" pitchFamily="18" charset="0"/>
                <a:cs typeface="Times New Roman" panose="02020603050405020304" pitchFamily="18" charset="0"/>
              </a:rPr>
              <a:t>B</a:t>
            </a:r>
            <a:r>
              <a:rPr b="1" u="sng" dirty="0">
                <a:solidFill>
                  <a:srgbClr val="0000FF"/>
                </a:solidFill>
                <a:latin typeface="Times New Roman" panose="02020603050405020304" pitchFamily="18" charset="0"/>
                <a:ea typeface="Times New Roman" panose="02020603050405020304" pitchFamily="18" charset="0"/>
              </a:rPr>
              <a:t>à</a:t>
            </a:r>
            <a:r>
              <a:rPr b="1" u="sng" dirty="0">
                <a:solidFill>
                  <a:srgbClr val="0000FF"/>
                </a:solidFill>
                <a:latin typeface="Times New Roman" panose="02020603050405020304" pitchFamily="18" charset="0"/>
                <a:cs typeface="Times New Roman" panose="02020603050405020304" pitchFamily="18" charset="0"/>
              </a:rPr>
              <a:t>i 8</a:t>
            </a:r>
            <a:r>
              <a:rPr b="1" dirty="0">
                <a:solidFill>
                  <a:srgbClr val="0000FF"/>
                </a:solidFill>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Khi bầu trời xung quanh ta có dông, ta thường nghe thấy tiếng sấm. Nguồn âm phát ra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A</a:t>
            </a:r>
            <a:r>
              <a:rPr dirty="0">
                <a:latin typeface="Times New Roman" panose="02020603050405020304" pitchFamily="18" charset="0"/>
                <a:cs typeface="Times New Roman" panose="02020603050405020304" pitchFamily="18" charset="0"/>
              </a:rPr>
              <a:t>. các lớp không khí va chạm nhau.	</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B. </a:t>
            </a:r>
            <a:r>
              <a:rPr dirty="0">
                <a:latin typeface="Times New Roman" panose="02020603050405020304" pitchFamily="18" charset="0"/>
                <a:cs typeface="Times New Roman" panose="02020603050405020304" pitchFamily="18" charset="0"/>
              </a:rPr>
              <a:t>do nhiều hơi nước trong không khí va chạm nhau.</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C. </a:t>
            </a:r>
            <a:r>
              <a:rPr dirty="0">
                <a:latin typeface="Times New Roman" panose="02020603050405020304" pitchFamily="18" charset="0"/>
                <a:cs typeface="Times New Roman" panose="02020603050405020304" pitchFamily="18" charset="0"/>
              </a:rPr>
              <a:t>lớp không khí ở đó dao động mạnh.    	</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D. </a:t>
            </a:r>
            <a:r>
              <a:rPr dirty="0">
                <a:latin typeface="Times New Roman" panose="02020603050405020304" pitchFamily="18" charset="0"/>
                <a:cs typeface="Times New Roman" panose="02020603050405020304" pitchFamily="18" charset="0"/>
              </a:rPr>
              <a:t>lớp không khí ở đó bị nén mạnh.</a:t>
            </a:r>
            <a:endParaRPr dirty="0">
              <a:latin typeface="Times New Roman" panose="02020603050405020304" pitchFamily="18" charset="0"/>
              <a:ea typeface="Times New Roman" panose="02020603050405020304" pitchFamily="18" charset="0"/>
            </a:endParaRPr>
          </a:p>
        </p:txBody>
      </p:sp>
      <p:sp>
        <p:nvSpPr>
          <p:cNvPr id="8" name="Oval 7"/>
          <p:cNvSpPr>
            <a:spLocks noChangeArrowheads="1"/>
          </p:cNvSpPr>
          <p:nvPr/>
        </p:nvSpPr>
        <p:spPr bwMode="auto">
          <a:xfrm>
            <a:off x="366713" y="4344988"/>
            <a:ext cx="531813"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a:xfrm>
            <a:off x="366713" y="4729163"/>
            <a:ext cx="11353800" cy="1366837"/>
          </a:xfrm>
          <a:prstGeom prst="rect">
            <a:avLst/>
          </a:prstGeom>
          <a:noFill/>
          <a:ln w="9525">
            <a:noFill/>
          </a:ln>
        </p:spPr>
        <p:txBody>
          <a:bodyPr>
            <a:spAutoFit/>
          </a:bodyPr>
          <a:p>
            <a:pPr algn="just">
              <a:lnSpc>
                <a:spcPct val="115000"/>
              </a:lnSpc>
            </a:pPr>
            <a:r>
              <a:rPr b="1" u="sng" dirty="0">
                <a:solidFill>
                  <a:srgbClr val="0000FF"/>
                </a:solidFill>
                <a:latin typeface="Times New Roman" panose="02020603050405020304" pitchFamily="18" charset="0"/>
                <a:cs typeface="Times New Roman" panose="02020603050405020304" pitchFamily="18" charset="0"/>
              </a:rPr>
              <a:t>B</a:t>
            </a:r>
            <a:r>
              <a:rPr b="1" u="sng" dirty="0">
                <a:solidFill>
                  <a:srgbClr val="0000FF"/>
                </a:solidFill>
                <a:latin typeface="Times New Roman" panose="02020603050405020304" pitchFamily="18" charset="0"/>
                <a:ea typeface="Times New Roman" panose="02020603050405020304" pitchFamily="18" charset="0"/>
              </a:rPr>
              <a:t>à</a:t>
            </a:r>
            <a:r>
              <a:rPr b="1" u="sng" dirty="0">
                <a:solidFill>
                  <a:srgbClr val="0000FF"/>
                </a:solidFill>
                <a:latin typeface="Times New Roman" panose="02020603050405020304" pitchFamily="18" charset="0"/>
                <a:cs typeface="Times New Roman" panose="02020603050405020304" pitchFamily="18" charset="0"/>
              </a:rPr>
              <a:t>i 9</a:t>
            </a:r>
            <a:r>
              <a:rPr b="1" dirty="0">
                <a:solidFill>
                  <a:srgbClr val="0000FF"/>
                </a:solidFill>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Khi luồng gió thổi qua rừng cây, ta nghe thấy âm thanh phát ra. Vật phát ra âm thanh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A. </a:t>
            </a:r>
            <a:r>
              <a:rPr dirty="0">
                <a:latin typeface="Times New Roman" panose="02020603050405020304" pitchFamily="18" charset="0"/>
                <a:cs typeface="Times New Roman" panose="02020603050405020304" pitchFamily="18" charset="0"/>
              </a:rPr>
              <a:t>luồng gió         </a:t>
            </a:r>
            <a:r>
              <a:rPr b="1" dirty="0">
                <a:latin typeface="Times New Roman" panose="02020603050405020304" pitchFamily="18" charset="0"/>
                <a:cs typeface="Times New Roman" panose="02020603050405020304" pitchFamily="18" charset="0"/>
              </a:rPr>
              <a:t>B. </a:t>
            </a:r>
            <a:r>
              <a:rPr dirty="0">
                <a:latin typeface="Times New Roman" panose="02020603050405020304" pitchFamily="18" charset="0"/>
                <a:cs typeface="Times New Roman" panose="02020603050405020304" pitchFamily="18" charset="0"/>
              </a:rPr>
              <a:t>luồng gió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lá cây	  </a:t>
            </a:r>
            <a:r>
              <a:rPr b="1" dirty="0">
                <a:latin typeface="Times New Roman" panose="02020603050405020304" pitchFamily="18" charset="0"/>
                <a:cs typeface="Times New Roman" panose="02020603050405020304" pitchFamily="18" charset="0"/>
              </a:rPr>
              <a:t>C. </a:t>
            </a:r>
            <a:r>
              <a:rPr dirty="0">
                <a:latin typeface="Times New Roman" panose="02020603050405020304" pitchFamily="18" charset="0"/>
                <a:cs typeface="Times New Roman" panose="02020603050405020304" pitchFamily="18" charset="0"/>
              </a:rPr>
              <a:t>lá cây         	</a:t>
            </a:r>
            <a:r>
              <a:rPr b="1" dirty="0">
                <a:latin typeface="Times New Roman" panose="02020603050405020304" pitchFamily="18" charset="0"/>
                <a:cs typeface="Times New Roman" panose="02020603050405020304" pitchFamily="18" charset="0"/>
              </a:rPr>
              <a:t>D. </a:t>
            </a:r>
            <a:r>
              <a:rPr dirty="0">
                <a:latin typeface="Times New Roman" panose="02020603050405020304" pitchFamily="18" charset="0"/>
                <a:cs typeface="Times New Roman" panose="02020603050405020304" pitchFamily="18" charset="0"/>
              </a:rPr>
              <a:t>thân cây</a:t>
            </a:r>
            <a:endParaRPr dirty="0">
              <a:latin typeface="Times New Roman" panose="02020603050405020304" pitchFamily="18" charset="0"/>
              <a:ea typeface="Times New Roman" panose="02020603050405020304" pitchFamily="18" charset="0"/>
            </a:endParaRPr>
          </a:p>
        </p:txBody>
      </p:sp>
      <p:sp>
        <p:nvSpPr>
          <p:cNvPr id="10" name="Oval 9"/>
          <p:cNvSpPr>
            <a:spLocks noChangeArrowheads="1"/>
          </p:cNvSpPr>
          <p:nvPr/>
        </p:nvSpPr>
        <p:spPr bwMode="auto">
          <a:xfrm>
            <a:off x="2500313" y="5564188"/>
            <a:ext cx="533400"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3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5"/>
                                            </p:cond>
                                          </p:stCondLst>
                                          <p:endCondLst>
                                            <p:cond evt="onStopAudio" delay="0">
                                              <p:tgtEl>
                                                <p:sldTgt/>
                                              </p:tgtEl>
                                            </p:cond>
                                          </p:endCondLst>
                                        </p:cTn>
                                        <p:tgtEl>
                                          <p:sndTgt r:embed="rId1" name="arrow.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charRg st="0" end="100"/>
                                            </p:txEl>
                                          </p:spTgt>
                                        </p:tgtEl>
                                        <p:attrNameLst>
                                          <p:attrName>style.visibility</p:attrName>
                                        </p:attrNameLst>
                                      </p:cBhvr>
                                      <p:to>
                                        <p:strVal val="visible"/>
                                      </p:to>
                                    </p:set>
                                    <p:animEffect transition="in" filter="fade">
                                      <p:cBhvr>
                                        <p:cTn id="12" dur="500"/>
                                        <p:tgtEl>
                                          <p:spTgt spid="5">
                                            <p:txEl>
                                              <p:charRg st="0" end="10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charRg st="100" end="183"/>
                                            </p:txEl>
                                          </p:spTgt>
                                        </p:tgtEl>
                                        <p:attrNameLst>
                                          <p:attrName>style.visibility</p:attrName>
                                        </p:attrNameLst>
                                      </p:cBhvr>
                                      <p:to>
                                        <p:strVal val="visible"/>
                                      </p:to>
                                    </p:set>
                                    <p:animEffect transition="in" filter="fade">
                                      <p:cBhvr>
                                        <p:cTn id="15" dur="500"/>
                                        <p:tgtEl>
                                          <p:spTgt spid="5">
                                            <p:txEl>
                                              <p:charRg st="100" end="18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charRg st="95" end="131"/>
                                            </p:txEl>
                                          </p:spTgt>
                                        </p:tgtEl>
                                        <p:attrNameLst>
                                          <p:attrName>style.visibility</p:attrName>
                                        </p:attrNameLst>
                                      </p:cBhvr>
                                      <p:to>
                                        <p:strVal val="visible"/>
                                      </p:to>
                                    </p:set>
                                    <p:animEffect transition="in" filter="fade">
                                      <p:cBhvr>
                                        <p:cTn id="20" dur="500"/>
                                        <p:tgtEl>
                                          <p:spTgt spid="7">
                                            <p:txEl>
                                              <p:charRg st="95" end="13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repeatCount="3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audio>
                                      <p:cMediaNode vol="57000">
                                        <p:cTn display="0" masterRel="sameClick">
                                          <p:stCondLst>
                                            <p:cond evt="begin" delay="0">
                                              <p:tn val="23"/>
                                            </p:cond>
                                          </p:stCondLst>
                                          <p:endCondLst>
                                            <p:cond evt="onStopAudio" delay="0">
                                              <p:tgtEl>
                                                <p:sldTgt/>
                                              </p:tgtEl>
                                            </p:cond>
                                          </p:endCondLst>
                                        </p:cTn>
                                        <p:tgtEl>
                                          <p:sndTgt r:embed="rId1" name="arrow.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repeatCount="300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audio>
                                      <p:cMediaNode vol="57000">
                                        <p:cTn display="0" masterRel="sameClick">
                                          <p:stCondLst>
                                            <p:cond evt="begin" delay="0">
                                              <p:tn val="33"/>
                                            </p:cond>
                                          </p:stCondLst>
                                          <p:endCondLst>
                                            <p:cond evt="onStopAudio" delay="0">
                                              <p:tgtEl>
                                                <p:sldTgt/>
                                              </p:tgtEl>
                                            </p:cond>
                                          </p:endCondLst>
                                        </p:cTn>
                                        <p:tgtEl>
                                          <p:sndTgt r:embed="rId1"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Content Placeholder 4"/>
          <p:cNvSpPr txBox="1"/>
          <p:nvPr/>
        </p:nvSpPr>
        <p:spPr>
          <a:xfrm>
            <a:off x="3948113" y="152400"/>
            <a:ext cx="3352800"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5" name="Rectangle 4"/>
          <p:cNvSpPr/>
          <p:nvPr/>
        </p:nvSpPr>
        <p:spPr>
          <a:xfrm>
            <a:off x="671513" y="1046163"/>
            <a:ext cx="10515600" cy="2641600"/>
          </a:xfrm>
          <a:prstGeom prst="rect">
            <a:avLst/>
          </a:prstGeom>
          <a:noFill/>
          <a:ln w="9525">
            <a:noFill/>
          </a:ln>
        </p:spPr>
        <p:txBody>
          <a:bodyPr>
            <a:spAutoFit/>
          </a:bodyPr>
          <a:p>
            <a:pPr algn="just">
              <a:lnSpc>
                <a:spcPct val="115000"/>
              </a:lnSpc>
            </a:pPr>
            <a:r>
              <a:rPr b="1" u="sng" dirty="0">
                <a:solidFill>
                  <a:srgbClr val="0000FF"/>
                </a:solidFill>
                <a:latin typeface="Times New Roman" panose="02020603050405020304" pitchFamily="18" charset="0"/>
                <a:cs typeface="Times New Roman" panose="02020603050405020304" pitchFamily="18" charset="0"/>
              </a:rPr>
              <a:t>B</a:t>
            </a:r>
            <a:r>
              <a:rPr b="1" u="sng" dirty="0">
                <a:solidFill>
                  <a:srgbClr val="0000FF"/>
                </a:solidFill>
                <a:latin typeface="Times New Roman" panose="02020603050405020304" pitchFamily="18" charset="0"/>
                <a:ea typeface="Times New Roman" panose="02020603050405020304" pitchFamily="18" charset="0"/>
              </a:rPr>
              <a:t>à</a:t>
            </a:r>
            <a:r>
              <a:rPr b="1" u="sng" dirty="0">
                <a:solidFill>
                  <a:srgbClr val="0000FF"/>
                </a:solidFill>
                <a:latin typeface="Times New Roman" panose="02020603050405020304" pitchFamily="18" charset="0"/>
                <a:cs typeface="Times New Roman" panose="02020603050405020304" pitchFamily="18" charset="0"/>
              </a:rPr>
              <a:t>i 10</a:t>
            </a:r>
            <a:r>
              <a:rPr b="1" dirty="0">
                <a:solidFill>
                  <a:srgbClr val="0000FF"/>
                </a:solidFill>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Lựa chọn phương án </a:t>
            </a:r>
            <a:r>
              <a:rPr b="1" dirty="0">
                <a:latin typeface="Times New Roman" panose="02020603050405020304" pitchFamily="18" charset="0"/>
                <a:cs typeface="Times New Roman" panose="02020603050405020304" pitchFamily="18" charset="0"/>
              </a:rPr>
              <a:t>đúng</a:t>
            </a:r>
            <a:r>
              <a:rPr dirty="0">
                <a:latin typeface="Times New Roman" panose="02020603050405020304" pitchFamily="18" charset="0"/>
                <a:cs typeface="Times New Roman" panose="02020603050405020304" pitchFamily="18" charset="0"/>
              </a:rPr>
              <a:t>? Dùng búa gõ xuống mặt b</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Ta nghe thấy âm thanh phát ra thì:</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A. </a:t>
            </a:r>
            <a:r>
              <a:rPr dirty="0">
                <a:latin typeface="Times New Roman" panose="02020603050405020304" pitchFamily="18" charset="0"/>
                <a:cs typeface="Times New Roman" panose="02020603050405020304" pitchFamily="18" charset="0"/>
              </a:rPr>
              <a:t>Mặt b</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không phải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vật dao động vì ta thấy mặt b</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đứng yên.</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B. </a:t>
            </a:r>
            <a:r>
              <a:rPr dirty="0">
                <a:latin typeface="Times New Roman" panose="02020603050405020304" pitchFamily="18" charset="0"/>
                <a:cs typeface="Times New Roman" panose="02020603050405020304" pitchFamily="18" charset="0"/>
              </a:rPr>
              <a:t>Mặt b</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vật dao động vì mặt b</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dao động rất nhanh, ta không thấy được.</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C. </a:t>
            </a:r>
            <a:r>
              <a:rPr dirty="0">
                <a:latin typeface="Times New Roman" panose="02020603050405020304" pitchFamily="18" charset="0"/>
                <a:cs typeface="Times New Roman" panose="02020603050405020304" pitchFamily="18" charset="0"/>
              </a:rPr>
              <a:t>Búa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vật dao dộng vì nhờ có búa mới tạo ra âm thanh.</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D</a:t>
            </a:r>
            <a:r>
              <a:rPr b="1" dirty="0">
                <a:solidFill>
                  <a:srgbClr val="0000FF"/>
                </a:solidFill>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Tay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nguồn âm vì tay dùng búa gõ xuống b</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m phát ra âm thanh.</a:t>
            </a:r>
            <a:endParaRPr dirty="0">
              <a:latin typeface="Times New Roman" panose="02020603050405020304" pitchFamily="18" charset="0"/>
              <a:ea typeface="Times New Roman" panose="02020603050405020304" pitchFamily="18" charset="0"/>
            </a:endParaRPr>
          </a:p>
        </p:txBody>
      </p:sp>
      <p:sp>
        <p:nvSpPr>
          <p:cNvPr id="6" name="Oval 5"/>
          <p:cNvSpPr>
            <a:spLocks noChangeArrowheads="1"/>
          </p:cNvSpPr>
          <p:nvPr/>
        </p:nvSpPr>
        <p:spPr bwMode="auto">
          <a:xfrm>
            <a:off x="595313" y="2363788"/>
            <a:ext cx="533400"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1"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8371"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8372" name="Content Placeholder 4"/>
          <p:cNvSpPr txBox="1"/>
          <p:nvPr/>
        </p:nvSpPr>
        <p:spPr>
          <a:xfrm>
            <a:off x="225425" y="1474788"/>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 name="Content Placeholder 4"/>
          <p:cNvSpPr txBox="1"/>
          <p:nvPr/>
        </p:nvSpPr>
        <p:spPr>
          <a:xfrm>
            <a:off x="3948113" y="1905000"/>
            <a:ext cx="3352800"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VẬN DỤNG </a:t>
            </a:r>
            <a:endParaRPr lang="en-US" altLang="en-US" sz="2800" b="1" u="sng" dirty="0">
              <a:latin typeface="Times New Roman" panose="02020603050405020304" pitchFamily="18" charset="0"/>
              <a:ea typeface="Times New Roman" panose="02020603050405020304" pitchFamily="18" charset="0"/>
            </a:endParaRPr>
          </a:p>
        </p:txBody>
      </p:sp>
      <p:pic>
        <p:nvPicPr>
          <p:cNvPr id="70657" name="Picture 7" descr="https://img.loigiaihay.com/picture/2022/0318/12_3.png"/>
          <p:cNvPicPr>
            <a:picLocks noChangeAspect="1"/>
          </p:cNvPicPr>
          <p:nvPr/>
        </p:nvPicPr>
        <p:blipFill>
          <a:blip r:embed="rId1"/>
          <a:stretch>
            <a:fillRect/>
          </a:stretch>
        </p:blipFill>
        <p:spPr>
          <a:xfrm>
            <a:off x="976313" y="3505200"/>
            <a:ext cx="3124200" cy="2819400"/>
          </a:xfrm>
          <a:prstGeom prst="rect">
            <a:avLst/>
          </a:prstGeom>
          <a:noFill/>
          <a:ln w="9525">
            <a:noFill/>
          </a:ln>
        </p:spPr>
      </p:pic>
      <p:sp>
        <p:nvSpPr>
          <p:cNvPr id="4" name="Rectangle 3"/>
          <p:cNvSpPr>
            <a:spLocks noChangeArrowheads="1"/>
          </p:cNvSpPr>
          <p:nvPr/>
        </p:nvSpPr>
        <p:spPr bwMode="auto">
          <a:xfrm>
            <a:off x="5048250" y="2971800"/>
            <a:ext cx="5181600" cy="120015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p>
            <a:pPr>
              <a:buNone/>
            </a:pPr>
            <a:r>
              <a:rPr lang="en-US" altLang="en-US" dirty="0">
                <a:solidFill>
                  <a:srgbClr val="000000"/>
                </a:solidFill>
                <a:latin typeface="Times New Roman" panose="02020603050405020304" pitchFamily="18" charset="0"/>
                <a:cs typeface="Times New Roman" panose="02020603050405020304" pitchFamily="18" charset="0"/>
              </a:rPr>
              <a:t>Nhấn nút “Play” để nghe. Kéo nút trượt tăng dần tần số. Độ cao của âm nghe được liên hệ như thế n</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o với tần số âm?</a:t>
            </a:r>
            <a:endParaRPr lang="en-US" altLang="en-US" dirty="0">
              <a:latin typeface="Times New Roman" panose="02020603050405020304" pitchFamily="18" charset="0"/>
            </a:endParaRPr>
          </a:p>
        </p:txBody>
      </p:sp>
      <p:sp>
        <p:nvSpPr>
          <p:cNvPr id="6" name="Rectangle 5"/>
          <p:cNvSpPr/>
          <p:nvPr/>
        </p:nvSpPr>
        <p:spPr>
          <a:xfrm>
            <a:off x="1357313" y="2514600"/>
            <a:ext cx="3144837" cy="461963"/>
          </a:xfrm>
          <a:prstGeom prst="rect">
            <a:avLst/>
          </a:prstGeom>
          <a:noFill/>
          <a:ln w="9525">
            <a:noFill/>
          </a:ln>
        </p:spPr>
        <p:txBody>
          <a:bodyPr wrap="none">
            <a:spAutoFit/>
          </a:bodyPr>
          <a:p>
            <a:r>
              <a:rPr dirty="0">
                <a:latin typeface="Times New Roman" panose="02020603050405020304" pitchFamily="18" charset="0"/>
                <a:cs typeface="Times New Roman" panose="02020603050405020304" pitchFamily="18" charset="0"/>
              </a:rPr>
              <a:t>Truy cập trang web sau:</a:t>
            </a:r>
            <a:endParaRPr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0657"/>
                                        </p:tgtEl>
                                        <p:attrNameLst>
                                          <p:attrName>style.visibility</p:attrName>
                                        </p:attrNameLst>
                                      </p:cBhvr>
                                      <p:to>
                                        <p:strVal val="visible"/>
                                      </p:to>
                                    </p:set>
                                    <p:animEffect transition="in" filter="wipe(down)">
                                      <p:cBhvr>
                                        <p:cTn id="17" dur="500"/>
                                        <p:tgtEl>
                                          <p:spTgt spid="706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 name="Content Placeholder 4"/>
          <p:cNvSpPr txBox="1"/>
          <p:nvPr/>
        </p:nvSpPr>
        <p:spPr>
          <a:xfrm>
            <a:off x="3948113" y="838200"/>
            <a:ext cx="3352800"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VẬN DỤNG </a:t>
            </a:r>
            <a:endParaRPr lang="en-US" altLang="en-US" sz="2800" b="1" u="sng" dirty="0">
              <a:latin typeface="Times New Roman" panose="02020603050405020304" pitchFamily="18" charset="0"/>
              <a:ea typeface="Times New Roman" panose="02020603050405020304" pitchFamily="18" charset="0"/>
            </a:endParaRPr>
          </a:p>
        </p:txBody>
      </p:sp>
      <p:pic>
        <p:nvPicPr>
          <p:cNvPr id="6" name="Picture 5" descr="https://img.loigiaihay.com/picture/2022/0318/13_2.png"/>
          <p:cNvPicPr>
            <a:picLocks noChangeAspect="1"/>
          </p:cNvPicPr>
          <p:nvPr/>
        </p:nvPicPr>
        <p:blipFill>
          <a:blip r:embed="rId1"/>
          <a:stretch>
            <a:fillRect/>
          </a:stretch>
        </p:blipFill>
        <p:spPr>
          <a:xfrm>
            <a:off x="595313" y="1776413"/>
            <a:ext cx="4648200" cy="4852987"/>
          </a:xfrm>
          <a:prstGeom prst="rect">
            <a:avLst/>
          </a:prstGeom>
          <a:noFill/>
          <a:ln w="9525">
            <a:noFill/>
          </a:ln>
        </p:spPr>
      </p:pic>
      <p:sp>
        <p:nvSpPr>
          <p:cNvPr id="7" name="Rectangle 6"/>
          <p:cNvSpPr/>
          <p:nvPr/>
        </p:nvSpPr>
        <p:spPr>
          <a:xfrm>
            <a:off x="5472113" y="2274888"/>
            <a:ext cx="5638800" cy="2678112"/>
          </a:xfrm>
          <a:prstGeom prst="rect">
            <a:avLst/>
          </a:prstGeom>
          <a:noFill/>
          <a:ln w="9525">
            <a:noFill/>
          </a:ln>
        </p:spPr>
        <p:txBody>
          <a:bodyPr>
            <a:spAutoFit/>
          </a:bodyPr>
          <a:p>
            <a:r>
              <a:rPr dirty="0">
                <a:latin typeface="Times New Roman" panose="02020603050405020304" pitchFamily="18" charset="0"/>
                <a:cs typeface="Calibri" panose="020F0502020204030204" pitchFamily="34" charset="0"/>
              </a:rPr>
              <a:t>Sử dụng điện thoại quét mã QR, nhấn nút “Play” v</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 nghe</a:t>
            </a:r>
            <a:br>
              <a:rPr dirty="0">
                <a:latin typeface="Times New Roman" panose="02020603050405020304" pitchFamily="18" charset="0"/>
                <a:cs typeface="Calibri" panose="020F0502020204030204" pitchFamily="34" charset="0"/>
              </a:rPr>
            </a:br>
            <a:br>
              <a:rPr dirty="0">
                <a:latin typeface="Times New Roman" panose="02020603050405020304" pitchFamily="18" charset="0"/>
                <a:cs typeface="Calibri" panose="020F0502020204030204" pitchFamily="34" charset="0"/>
              </a:rPr>
            </a:br>
            <a:r>
              <a:rPr dirty="0">
                <a:latin typeface="Times New Roman" panose="02020603050405020304" pitchFamily="18" charset="0"/>
                <a:cs typeface="Calibri" panose="020F0502020204030204" pitchFamily="34" charset="0"/>
              </a:rPr>
              <a:t>Tần số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lớn thì độ cao của âm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bổng. Tần số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nhỏ thì độ cao của âm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trầm.</a:t>
            </a:r>
            <a:br>
              <a:rPr dirty="0">
                <a:latin typeface="Times New Roman" panose="02020603050405020304" pitchFamily="18" charset="0"/>
                <a:cs typeface="Calibri" panose="020F0502020204030204" pitchFamily="34" charset="0"/>
              </a:rPr>
            </a:br>
            <a:endParaRPr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671513" y="1371600"/>
            <a:ext cx="10972800" cy="830263"/>
          </a:xfrm>
          <a:prstGeom prst="rect">
            <a:avLst/>
          </a:prstGeom>
          <a:noFill/>
          <a:ln w="9525">
            <a:noFill/>
          </a:ln>
        </p:spPr>
        <p:txBody>
          <a:bodyPr>
            <a:spAutoFit/>
          </a:bodyPr>
          <a:p>
            <a:r>
              <a:rPr b="1" u="sng" dirty="0">
                <a:latin typeface="Times New Roman" panose="02020603050405020304" pitchFamily="18" charset="0"/>
                <a:cs typeface="Times New Roman" panose="02020603050405020304" pitchFamily="18" charset="0"/>
              </a:rPr>
              <a:t>BTập 1 / SGK</a:t>
            </a:r>
            <a:r>
              <a:rPr dirty="0">
                <a:latin typeface="Times New Roman" panose="02020603050405020304" pitchFamily="18" charset="0"/>
                <a:cs typeface="Times New Roman" panose="02020603050405020304" pitchFamily="18" charset="0"/>
              </a:rPr>
              <a:t> : </a:t>
            </a:r>
            <a:r>
              <a:rPr dirty="0">
                <a:latin typeface="Times New Roman" panose="02020603050405020304" pitchFamily="18" charset="0"/>
                <a:cs typeface="Calibri" panose="020F0502020204030204" pitchFamily="34" charset="0"/>
              </a:rPr>
              <a:t>Lo</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i muỗi v</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 ruồi đen thường phát ra âm thanh khi bay. Âm thanh phát ra khi bay của muỗi hay ruồi đen nghe bổng hơn? Vì sao?</a:t>
            </a:r>
            <a:endParaRPr dirty="0">
              <a:latin typeface="Times New Roman" panose="02020603050405020304" pitchFamily="18" charset="0"/>
            </a:endParaRPr>
          </a:p>
        </p:txBody>
      </p:sp>
      <p:sp>
        <p:nvSpPr>
          <p:cNvPr id="60419" name="Content Placeholder 4"/>
          <p:cNvSpPr txBox="1"/>
          <p:nvPr/>
        </p:nvSpPr>
        <p:spPr>
          <a:xfrm>
            <a:off x="3948113" y="838200"/>
            <a:ext cx="3352800"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VẬN DỤNG </a:t>
            </a:r>
            <a:endParaRPr lang="en-US" altLang="en-US" sz="2800" b="1" u="sng" dirty="0">
              <a:latin typeface="Times New Roman" panose="02020603050405020304" pitchFamily="18" charset="0"/>
              <a:ea typeface="Times New Roman" panose="02020603050405020304" pitchFamily="18" charset="0"/>
            </a:endParaRPr>
          </a:p>
        </p:txBody>
      </p:sp>
      <p:sp>
        <p:nvSpPr>
          <p:cNvPr id="60420"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7" name="Rectangle 6"/>
          <p:cNvSpPr/>
          <p:nvPr/>
        </p:nvSpPr>
        <p:spPr>
          <a:xfrm>
            <a:off x="671513" y="2128838"/>
            <a:ext cx="10820400" cy="2817812"/>
          </a:xfrm>
          <a:prstGeom prst="rect">
            <a:avLst/>
          </a:prstGeom>
          <a:noFill/>
          <a:ln w="9525">
            <a:noFill/>
          </a:ln>
        </p:spPr>
        <p:txBody>
          <a:bodyPr>
            <a:spAutoFit/>
          </a:bodyPr>
          <a:p>
            <a:pPr indent="342900">
              <a:spcBef>
                <a:spcPts val="600"/>
              </a:spcBef>
            </a:pPr>
            <a:r>
              <a:rPr b="1" u="sng" dirty="0">
                <a:solidFill>
                  <a:srgbClr val="000000"/>
                </a:solidFill>
                <a:latin typeface="Times New Roman" panose="02020603050405020304" pitchFamily="18" charset="0"/>
                <a:cs typeface="Times New Roman" panose="02020603050405020304" pitchFamily="18" charset="0"/>
              </a:rPr>
              <a:t>Trả lời</a:t>
            </a:r>
            <a:r>
              <a:rPr dirty="0">
                <a:solidFill>
                  <a:srgbClr val="000000"/>
                </a:solidFill>
                <a:latin typeface="Times New Roman" panose="02020603050405020304" pitchFamily="18" charset="0"/>
                <a:cs typeface="Times New Roman" panose="02020603050405020304" pitchFamily="18" charset="0"/>
              </a:rPr>
              <a:t> :</a:t>
            </a:r>
            <a:endParaRPr dirty="0">
              <a:solidFill>
                <a:srgbClr val="000000"/>
              </a:solidFill>
              <a:latin typeface="Times New Roman" panose="02020603050405020304" pitchFamily="18" charset="0"/>
              <a:cs typeface="Times New Roman" panose="02020603050405020304" pitchFamily="18" charset="0"/>
            </a:endParaRPr>
          </a:p>
          <a:p>
            <a:pPr indent="342900">
              <a:lnSpc>
                <a:spcPts val="1650"/>
              </a:lnSpc>
            </a:pPr>
            <a:endParaRPr dirty="0">
              <a:solidFill>
                <a:srgbClr val="000000"/>
              </a:solidFill>
              <a:latin typeface="Times New Roman" panose="02020603050405020304" pitchFamily="18" charset="0"/>
              <a:cs typeface="Times New Roman" panose="02020603050405020304" pitchFamily="18" charset="0"/>
            </a:endParaRPr>
          </a:p>
          <a:p>
            <a:pPr indent="342900">
              <a:lnSpc>
                <a:spcPts val="1650"/>
              </a:lnSpc>
            </a:pPr>
            <a:r>
              <a:rPr dirty="0">
                <a:latin typeface="Times New Roman" panose="02020603050405020304" pitchFamily="18" charset="0"/>
                <a:cs typeface="Times New Roman" panose="02020603050405020304" pitchFamily="18" charset="0"/>
              </a:rPr>
              <a:t>Tần số phát ra của lo</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i muỗi khoảng 600 Hz, tần số phát ra của lo</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i ruồi đen</a:t>
            </a:r>
            <a:endParaRPr dirty="0">
              <a:latin typeface="Times New Roman" panose="02020603050405020304" pitchFamily="18" charset="0"/>
              <a:cs typeface="Times New Roman" panose="02020603050405020304" pitchFamily="18" charset="0"/>
            </a:endParaRPr>
          </a:p>
          <a:p>
            <a:pPr indent="342900">
              <a:lnSpc>
                <a:spcPts val="1650"/>
              </a:lnSpc>
            </a:pPr>
            <a:endParaRPr dirty="0">
              <a:latin typeface="Times New Roman" panose="02020603050405020304" pitchFamily="18" charset="0"/>
              <a:cs typeface="Times New Roman" panose="02020603050405020304" pitchFamily="18" charset="0"/>
            </a:endParaRPr>
          </a:p>
          <a:p>
            <a:pPr indent="342900">
              <a:lnSpc>
                <a:spcPts val="1650"/>
              </a:lnSpc>
            </a:pPr>
            <a:r>
              <a:rPr dirty="0">
                <a:latin typeface="Times New Roman" panose="02020603050405020304" pitchFamily="18" charset="0"/>
                <a:cs typeface="Times New Roman" panose="02020603050405020304" pitchFamily="18" charset="0"/>
              </a:rPr>
              <a:t> khoảng 350 Hz</a:t>
            </a:r>
            <a:endParaRPr dirty="0">
              <a:latin typeface="Times New Roman" panose="02020603050405020304" pitchFamily="18" charset="0"/>
              <a:cs typeface="Times New Roman" panose="02020603050405020304" pitchFamily="18" charset="0"/>
            </a:endParaRPr>
          </a:p>
          <a:p>
            <a:pPr indent="342900">
              <a:lnSpc>
                <a:spcPts val="1650"/>
              </a:lnSpc>
            </a:pPr>
            <a:endParaRPr sz="2000" dirty="0">
              <a:latin typeface="Times New Roman" panose="02020603050405020304" pitchFamily="18" charset="0"/>
              <a:cs typeface="Times New Roman" panose="02020603050405020304" pitchFamily="18" charset="0"/>
            </a:endParaRPr>
          </a:p>
          <a:p>
            <a:pPr indent="342900">
              <a:lnSpc>
                <a:spcPts val="1650"/>
              </a:lnSpc>
              <a:spcBef>
                <a:spcPts val="600"/>
              </a:spcBef>
              <a:spcAft>
                <a:spcPts val="900"/>
              </a:spcAft>
            </a:pPr>
            <a:r>
              <a:rPr dirty="0">
                <a:solidFill>
                  <a:srgbClr val="000000"/>
                </a:solidFill>
                <a:latin typeface="Times New Roman" panose="02020603050405020304" pitchFamily="18" charset="0"/>
                <a:cs typeface="Times New Roman" panose="02020603050405020304" pitchFamily="18" charset="0"/>
              </a:rPr>
              <a:t>=&gt; Tần số của muỗi lớn hơn tần số của ruồi</a:t>
            </a:r>
            <a:endParaRPr dirty="0">
              <a:solidFill>
                <a:srgbClr val="000000"/>
              </a:solidFill>
              <a:latin typeface="Times New Roman" panose="02020603050405020304" pitchFamily="18" charset="0"/>
              <a:cs typeface="Calibri" panose="020F0502020204030204" pitchFamily="34" charset="0"/>
            </a:endParaRPr>
          </a:p>
          <a:p>
            <a:pPr indent="342900">
              <a:lnSpc>
                <a:spcPts val="1650"/>
              </a:lnSpc>
              <a:spcBef>
                <a:spcPts val="600"/>
              </a:spcBef>
              <a:spcAft>
                <a:spcPts val="900"/>
              </a:spcAft>
            </a:pPr>
            <a:r>
              <a:rPr dirty="0">
                <a:solidFill>
                  <a:srgbClr val="000000"/>
                </a:solidFill>
                <a:latin typeface="Times New Roman" panose="02020603050405020304" pitchFamily="18" charset="0"/>
                <a:cs typeface="Times New Roman" panose="02020603050405020304" pitchFamily="18" charset="0"/>
              </a:rPr>
              <a:t>=&gt; Âm thanh phát ra khi bay của muỗi nghe bổng hơn ruồi đen.</a:t>
            </a:r>
            <a:endParaRPr dirty="0">
              <a:solidFill>
                <a:srgbClr val="000000"/>
              </a:solidFill>
              <a:latin typeface="Times New Roman" panose="02020603050405020304" pitchFamily="18" charset="0"/>
              <a:cs typeface="Calibri" panose="020F0502020204030204" pitchFamily="34" charset="0"/>
            </a:endParaRPr>
          </a:p>
          <a:p>
            <a:pPr indent="342900">
              <a:spcBef>
                <a:spcPts val="600"/>
              </a:spcBef>
              <a:spcAft>
                <a:spcPts val="600"/>
              </a:spcAft>
            </a:pPr>
            <a:r>
              <a:rPr lang="vi-VN" altLang="x-none" dirty="0">
                <a:solidFill>
                  <a:srgbClr val="000000"/>
                </a:solidFill>
                <a:latin typeface="Times New Roman" panose="02020603050405020304" pitchFamily="18" charset="0"/>
                <a:cs typeface="Calibri" panose="020F0502020204030204" pitchFamily="34" charset="0"/>
              </a:rPr>
              <a:t> </a:t>
            </a:r>
            <a:endParaRPr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61443" name="Content Placeholder 4"/>
          <p:cNvSpPr txBox="1"/>
          <p:nvPr/>
        </p:nvSpPr>
        <p:spPr>
          <a:xfrm>
            <a:off x="3948113" y="762000"/>
            <a:ext cx="3352800"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VẬN DỤNG </a:t>
            </a:r>
            <a:endParaRPr lang="en-US" altLang="en-US" sz="2800" b="1" u="sng" dirty="0">
              <a:latin typeface="Times New Roman" panose="02020603050405020304" pitchFamily="18" charset="0"/>
              <a:ea typeface="Times New Roman" panose="02020603050405020304" pitchFamily="18" charset="0"/>
            </a:endParaRPr>
          </a:p>
        </p:txBody>
      </p:sp>
      <p:sp>
        <p:nvSpPr>
          <p:cNvPr id="6" name="Rectangle 5"/>
          <p:cNvSpPr/>
          <p:nvPr/>
        </p:nvSpPr>
        <p:spPr>
          <a:xfrm>
            <a:off x="671513" y="1447800"/>
            <a:ext cx="11125200" cy="977900"/>
          </a:xfrm>
          <a:prstGeom prst="rect">
            <a:avLst/>
          </a:prstGeom>
          <a:noFill/>
          <a:ln w="9525">
            <a:noFill/>
          </a:ln>
        </p:spPr>
        <p:txBody>
          <a:bodyPr>
            <a:spAutoFit/>
          </a:bodyPr>
          <a:p>
            <a:pPr>
              <a:lnSpc>
                <a:spcPts val="1650"/>
              </a:lnSpc>
              <a:spcAft>
                <a:spcPts val="900"/>
              </a:spcAft>
            </a:pPr>
            <a:r>
              <a:rPr b="1" dirty="0">
                <a:solidFill>
                  <a:srgbClr val="000000"/>
                </a:solidFill>
                <a:latin typeface="Times New Roman" panose="02020603050405020304" pitchFamily="18" charset="0"/>
                <a:cs typeface="Calibri" panose="020F0502020204030204" pitchFamily="34" charset="0"/>
              </a:rPr>
              <a:t>B</a:t>
            </a:r>
            <a:r>
              <a:rPr b="1" dirty="0">
                <a:solidFill>
                  <a:srgbClr val="000000"/>
                </a:solidFill>
                <a:latin typeface="Times New Roman" panose="02020603050405020304" pitchFamily="18" charset="0"/>
                <a:ea typeface="Calibri" panose="020F0502020204030204" pitchFamily="34" charset="0"/>
              </a:rPr>
              <a:t>à</a:t>
            </a:r>
            <a:r>
              <a:rPr b="1" dirty="0">
                <a:solidFill>
                  <a:srgbClr val="000000"/>
                </a:solidFill>
                <a:latin typeface="Times New Roman" panose="02020603050405020304" pitchFamily="18" charset="0"/>
                <a:cs typeface="Calibri" panose="020F0502020204030204" pitchFamily="34" charset="0"/>
              </a:rPr>
              <a:t>i tập 2/ sgk .</a:t>
            </a:r>
            <a:r>
              <a:rPr dirty="0">
                <a:solidFill>
                  <a:srgbClr val="000000"/>
                </a:solidFill>
                <a:latin typeface="Times New Roman" panose="02020603050405020304" pitchFamily="18" charset="0"/>
                <a:cs typeface="Calibri" panose="020F0502020204030204" pitchFamily="34" charset="0"/>
              </a:rPr>
              <a:t> Để thay đổi độ to của tiếng đ</a:t>
            </a:r>
            <a:r>
              <a:rPr dirty="0">
                <a:solidFill>
                  <a:srgbClr val="000000"/>
                </a:solidFill>
                <a:latin typeface="Times New Roman" panose="02020603050405020304" pitchFamily="18" charset="0"/>
                <a:ea typeface="Calibri" panose="020F0502020204030204" pitchFamily="34" charset="0"/>
              </a:rPr>
              <a:t>à</a:t>
            </a:r>
            <a:r>
              <a:rPr dirty="0">
                <a:solidFill>
                  <a:srgbClr val="000000"/>
                </a:solidFill>
                <a:latin typeface="Times New Roman" panose="02020603050405020304" pitchFamily="18" charset="0"/>
                <a:cs typeface="Calibri" panose="020F0502020204030204" pitchFamily="34" charset="0"/>
              </a:rPr>
              <a:t>n, người nghệ sĩ chơi đ</a:t>
            </a:r>
            <a:r>
              <a:rPr dirty="0">
                <a:solidFill>
                  <a:srgbClr val="000000"/>
                </a:solidFill>
                <a:latin typeface="Times New Roman" panose="02020603050405020304" pitchFamily="18" charset="0"/>
                <a:ea typeface="Calibri" panose="020F0502020204030204" pitchFamily="34" charset="0"/>
              </a:rPr>
              <a:t>à</a:t>
            </a:r>
            <a:r>
              <a:rPr dirty="0">
                <a:solidFill>
                  <a:srgbClr val="000000"/>
                </a:solidFill>
                <a:latin typeface="Times New Roman" panose="02020603050405020304" pitchFamily="18" charset="0"/>
                <a:cs typeface="Calibri" panose="020F0502020204030204" pitchFamily="34" charset="0"/>
              </a:rPr>
              <a:t>n guitar thường</a:t>
            </a:r>
            <a:endParaRPr dirty="0">
              <a:solidFill>
                <a:srgbClr val="000000"/>
              </a:solidFill>
              <a:latin typeface="Times New Roman" panose="02020603050405020304" pitchFamily="18" charset="0"/>
              <a:cs typeface="Calibri" panose="020F0502020204030204" pitchFamily="34" charset="0"/>
            </a:endParaRPr>
          </a:p>
          <a:p>
            <a:pPr>
              <a:lnSpc>
                <a:spcPts val="1650"/>
              </a:lnSpc>
              <a:spcAft>
                <a:spcPts val="900"/>
              </a:spcAft>
            </a:pPr>
            <a:endParaRPr dirty="0">
              <a:solidFill>
                <a:srgbClr val="000000"/>
              </a:solidFill>
              <a:latin typeface="Times New Roman" panose="02020603050405020304" pitchFamily="18" charset="0"/>
              <a:cs typeface="Calibri" panose="020F0502020204030204" pitchFamily="34" charset="0"/>
            </a:endParaRPr>
          </a:p>
          <a:p>
            <a:pPr>
              <a:lnSpc>
                <a:spcPts val="1650"/>
              </a:lnSpc>
              <a:spcAft>
                <a:spcPts val="900"/>
              </a:spcAft>
            </a:pPr>
            <a:r>
              <a:rPr dirty="0">
                <a:solidFill>
                  <a:srgbClr val="000000"/>
                </a:solidFill>
                <a:latin typeface="Times New Roman" panose="02020603050405020304" pitchFamily="18" charset="0"/>
                <a:cs typeface="Calibri" panose="020F0502020204030204" pitchFamily="34" charset="0"/>
              </a:rPr>
              <a:t> thực hiện các thao tác như thế n</a:t>
            </a:r>
            <a:r>
              <a:rPr dirty="0">
                <a:solidFill>
                  <a:srgbClr val="000000"/>
                </a:solidFill>
                <a:latin typeface="Times New Roman" panose="02020603050405020304" pitchFamily="18" charset="0"/>
                <a:ea typeface="Calibri" panose="020F0502020204030204" pitchFamily="34" charset="0"/>
              </a:rPr>
              <a:t>à</a:t>
            </a:r>
            <a:r>
              <a:rPr dirty="0">
                <a:solidFill>
                  <a:srgbClr val="000000"/>
                </a:solidFill>
                <a:latin typeface="Times New Roman" panose="02020603050405020304" pitchFamily="18" charset="0"/>
                <a:cs typeface="Calibri" panose="020F0502020204030204" pitchFamily="34" charset="0"/>
              </a:rPr>
              <a:t>o? Giải thích.</a:t>
            </a:r>
            <a:endParaRPr dirty="0">
              <a:solidFill>
                <a:srgbClr val="000000"/>
              </a:solidFill>
              <a:latin typeface="Times New Roman" panose="02020603050405020304" pitchFamily="18" charset="0"/>
              <a:ea typeface="Calibri" panose="020F0502020204030204" pitchFamily="34" charset="0"/>
            </a:endParaRPr>
          </a:p>
        </p:txBody>
      </p:sp>
      <p:sp>
        <p:nvSpPr>
          <p:cNvPr id="7" name="Rectangle 6"/>
          <p:cNvSpPr/>
          <p:nvPr/>
        </p:nvSpPr>
        <p:spPr>
          <a:xfrm>
            <a:off x="671513" y="2435225"/>
            <a:ext cx="10896600" cy="2746375"/>
          </a:xfrm>
          <a:prstGeom prst="rect">
            <a:avLst/>
          </a:prstGeom>
          <a:noFill/>
          <a:ln w="9525">
            <a:noFill/>
          </a:ln>
        </p:spPr>
        <p:txBody>
          <a:bodyPr>
            <a:spAutoFit/>
          </a:bodyPr>
          <a:p>
            <a:pPr>
              <a:lnSpc>
                <a:spcPts val="1650"/>
              </a:lnSpc>
              <a:spcAft>
                <a:spcPts val="900"/>
              </a:spcAft>
              <a:buNone/>
            </a:pPr>
            <a:br>
              <a:rPr b="1" dirty="0">
                <a:solidFill>
                  <a:srgbClr val="000000"/>
                </a:solidFill>
                <a:latin typeface="Times New Roman" panose="02020603050405020304" pitchFamily="18" charset="0"/>
                <a:cs typeface="Calibri" panose="020F0502020204030204" pitchFamily="34" charset="0"/>
              </a:rPr>
            </a:br>
            <a:r>
              <a:rPr b="1" dirty="0">
                <a:solidFill>
                  <a:srgbClr val="000000"/>
                </a:solidFill>
                <a:latin typeface="Times New Roman" panose="02020603050405020304" pitchFamily="18" charset="0"/>
                <a:cs typeface="Calibri" panose="020F0502020204030204" pitchFamily="34" charset="0"/>
              </a:rPr>
              <a:t>Âm nghe được c</a:t>
            </a:r>
            <a:r>
              <a:rPr b="1" dirty="0">
                <a:solidFill>
                  <a:srgbClr val="000000"/>
                </a:solidFill>
                <a:latin typeface="Times New Roman" panose="02020603050405020304" pitchFamily="18" charset="0"/>
                <a:ea typeface="Calibri" panose="020F0502020204030204" pitchFamily="34" charset="0"/>
              </a:rPr>
              <a:t>à</a:t>
            </a:r>
            <a:r>
              <a:rPr b="1" dirty="0">
                <a:solidFill>
                  <a:srgbClr val="000000"/>
                </a:solidFill>
                <a:latin typeface="Times New Roman" panose="02020603050405020304" pitchFamily="18" charset="0"/>
                <a:cs typeface="Calibri" panose="020F0502020204030204" pitchFamily="34" charset="0"/>
              </a:rPr>
              <a:t>ng to khi biên độ âm c</a:t>
            </a:r>
            <a:r>
              <a:rPr b="1" dirty="0">
                <a:solidFill>
                  <a:srgbClr val="000000"/>
                </a:solidFill>
                <a:latin typeface="Times New Roman" panose="02020603050405020304" pitchFamily="18" charset="0"/>
                <a:ea typeface="Calibri" panose="020F0502020204030204" pitchFamily="34" charset="0"/>
              </a:rPr>
              <a:t>à</a:t>
            </a:r>
            <a:r>
              <a:rPr b="1" dirty="0">
                <a:solidFill>
                  <a:srgbClr val="000000"/>
                </a:solidFill>
                <a:latin typeface="Times New Roman" panose="02020603050405020304" pitchFamily="18" charset="0"/>
                <a:cs typeface="Calibri" panose="020F0502020204030204" pitchFamily="34" charset="0"/>
              </a:rPr>
              <a:t>ng lớn.</a:t>
            </a:r>
            <a:endParaRPr b="1" dirty="0">
              <a:solidFill>
                <a:srgbClr val="000000"/>
              </a:solidFill>
              <a:latin typeface="Times New Roman" panose="02020603050405020304" pitchFamily="18" charset="0"/>
              <a:cs typeface="Calibri" panose="020F0502020204030204" pitchFamily="34" charset="0"/>
            </a:endParaRPr>
          </a:p>
          <a:p>
            <a:pPr>
              <a:lnSpc>
                <a:spcPts val="1650"/>
              </a:lnSpc>
              <a:spcAft>
                <a:spcPts val="900"/>
              </a:spcAft>
              <a:buNone/>
            </a:pPr>
            <a:br>
              <a:rPr b="1" dirty="0">
                <a:solidFill>
                  <a:srgbClr val="000000"/>
                </a:solidFill>
                <a:latin typeface="Times New Roman" panose="02020603050405020304" pitchFamily="18" charset="0"/>
                <a:cs typeface="Calibri" panose="020F0502020204030204" pitchFamily="34" charset="0"/>
              </a:rPr>
            </a:br>
            <a:r>
              <a:rPr b="1" dirty="0">
                <a:solidFill>
                  <a:srgbClr val="000000"/>
                </a:solidFill>
                <a:latin typeface="Times New Roman" panose="02020603050405020304" pitchFamily="18" charset="0"/>
                <a:cs typeface="Times New Roman" panose="02020603050405020304" pitchFamily="18" charset="0"/>
              </a:rPr>
              <a:t>Để thay đổi độ to của tiếng đ</a:t>
            </a:r>
            <a:r>
              <a:rPr b="1" dirty="0">
                <a:solidFill>
                  <a:srgbClr val="000000"/>
                </a:solidFill>
                <a:latin typeface="Times New Roman" panose="02020603050405020304" pitchFamily="18" charset="0"/>
                <a:ea typeface="Times New Roman" panose="02020603050405020304" pitchFamily="18" charset="0"/>
              </a:rPr>
              <a:t>à</a:t>
            </a:r>
            <a:r>
              <a:rPr b="1" dirty="0">
                <a:solidFill>
                  <a:srgbClr val="000000"/>
                </a:solidFill>
                <a:latin typeface="Times New Roman" panose="02020603050405020304" pitchFamily="18" charset="0"/>
                <a:cs typeface="Times New Roman" panose="02020603050405020304" pitchFamily="18" charset="0"/>
              </a:rPr>
              <a:t>n, người nghệ sĩ chơi đ</a:t>
            </a:r>
            <a:r>
              <a:rPr b="1" dirty="0">
                <a:solidFill>
                  <a:srgbClr val="000000"/>
                </a:solidFill>
                <a:latin typeface="Times New Roman" panose="02020603050405020304" pitchFamily="18" charset="0"/>
                <a:ea typeface="Times New Roman" panose="02020603050405020304" pitchFamily="18" charset="0"/>
              </a:rPr>
              <a:t>à</a:t>
            </a:r>
            <a:r>
              <a:rPr b="1" dirty="0">
                <a:solidFill>
                  <a:srgbClr val="000000"/>
                </a:solidFill>
                <a:latin typeface="Times New Roman" panose="02020603050405020304" pitchFamily="18" charset="0"/>
                <a:cs typeface="Times New Roman" panose="02020603050405020304" pitchFamily="18" charset="0"/>
              </a:rPr>
              <a:t>n thường gảy đ</a:t>
            </a:r>
            <a:r>
              <a:rPr b="1" dirty="0">
                <a:solidFill>
                  <a:srgbClr val="000000"/>
                </a:solidFill>
                <a:latin typeface="Times New Roman" panose="02020603050405020304" pitchFamily="18" charset="0"/>
                <a:ea typeface="Times New Roman" panose="02020603050405020304" pitchFamily="18" charset="0"/>
              </a:rPr>
              <a:t>à</a:t>
            </a:r>
            <a:r>
              <a:rPr b="1" dirty="0">
                <a:solidFill>
                  <a:srgbClr val="000000"/>
                </a:solidFill>
                <a:latin typeface="Times New Roman" panose="02020603050405020304" pitchFamily="18" charset="0"/>
                <a:cs typeface="Times New Roman" panose="02020603050405020304" pitchFamily="18" charset="0"/>
              </a:rPr>
              <a:t>n mạnh yếu</a:t>
            </a:r>
            <a:endParaRPr b="1" dirty="0">
              <a:solidFill>
                <a:srgbClr val="000000"/>
              </a:solidFill>
              <a:latin typeface="Times New Roman" panose="02020603050405020304" pitchFamily="18" charset="0"/>
              <a:cs typeface="Times New Roman" panose="02020603050405020304" pitchFamily="18" charset="0"/>
            </a:endParaRPr>
          </a:p>
          <a:p>
            <a:pPr>
              <a:lnSpc>
                <a:spcPts val="1650"/>
              </a:lnSpc>
              <a:spcAft>
                <a:spcPts val="900"/>
              </a:spcAft>
              <a:buNone/>
            </a:pPr>
            <a:r>
              <a:rPr b="1" dirty="0">
                <a:solidFill>
                  <a:srgbClr val="000000"/>
                </a:solidFill>
                <a:latin typeface="Times New Roman" panose="02020603050405020304" pitchFamily="18" charset="0"/>
                <a:cs typeface="Times New Roman" panose="02020603050405020304" pitchFamily="18" charset="0"/>
              </a:rPr>
              <a:t> khác nhau.</a:t>
            </a:r>
            <a:endParaRPr b="1" dirty="0">
              <a:solidFill>
                <a:srgbClr val="000000"/>
              </a:solidFill>
              <a:latin typeface="Times New Roman" panose="02020603050405020304" pitchFamily="18" charset="0"/>
              <a:cs typeface="Times New Roman" panose="02020603050405020304" pitchFamily="18" charset="0"/>
            </a:endParaRPr>
          </a:p>
          <a:p>
            <a:pPr>
              <a:lnSpc>
                <a:spcPts val="1650"/>
              </a:lnSpc>
              <a:spcAft>
                <a:spcPts val="900"/>
              </a:spcAft>
              <a:buNone/>
            </a:pPr>
            <a:endParaRPr sz="2000" b="1" dirty="0">
              <a:latin typeface="Times New Roman" panose="02020603050405020304" pitchFamily="18" charset="0"/>
              <a:cs typeface="Calibri" panose="020F0502020204030204" pitchFamily="34" charset="0"/>
            </a:endParaRPr>
          </a:p>
          <a:p>
            <a:pPr>
              <a:lnSpc>
                <a:spcPts val="1650"/>
              </a:lnSpc>
              <a:spcAft>
                <a:spcPts val="900"/>
              </a:spcAft>
              <a:buNone/>
            </a:pPr>
            <a:r>
              <a:rPr b="1" dirty="0">
                <a:solidFill>
                  <a:srgbClr val="000000"/>
                </a:solidFill>
                <a:latin typeface="Times New Roman" panose="02020603050405020304" pitchFamily="18" charset="0"/>
                <a:cs typeface="Times New Roman" panose="02020603050405020304" pitchFamily="18" charset="0"/>
              </a:rPr>
              <a:t>Độ mạnh yếu khi gảy đ</a:t>
            </a:r>
            <a:r>
              <a:rPr b="1" dirty="0">
                <a:solidFill>
                  <a:srgbClr val="000000"/>
                </a:solidFill>
                <a:latin typeface="Times New Roman" panose="02020603050405020304" pitchFamily="18" charset="0"/>
                <a:ea typeface="Times New Roman" panose="02020603050405020304" pitchFamily="18" charset="0"/>
              </a:rPr>
              <a:t>à</a:t>
            </a:r>
            <a:r>
              <a:rPr b="1" dirty="0">
                <a:solidFill>
                  <a:srgbClr val="000000"/>
                </a:solidFill>
                <a:latin typeface="Times New Roman" panose="02020603050405020304" pitchFamily="18" charset="0"/>
                <a:cs typeface="Times New Roman" panose="02020603050405020304" pitchFamily="18" charset="0"/>
              </a:rPr>
              <a:t>n khác nhau dẫn đến dao động của âm khác nhau, từ đó</a:t>
            </a:r>
            <a:endParaRPr b="1" dirty="0">
              <a:solidFill>
                <a:srgbClr val="000000"/>
              </a:solidFill>
              <a:latin typeface="Times New Roman" panose="02020603050405020304" pitchFamily="18" charset="0"/>
              <a:cs typeface="Times New Roman" panose="02020603050405020304" pitchFamily="18" charset="0"/>
            </a:endParaRPr>
          </a:p>
          <a:p>
            <a:pPr>
              <a:lnSpc>
                <a:spcPts val="1650"/>
              </a:lnSpc>
              <a:spcAft>
                <a:spcPts val="900"/>
              </a:spcAft>
              <a:buNone/>
            </a:pPr>
            <a:r>
              <a:rPr b="1" dirty="0">
                <a:solidFill>
                  <a:srgbClr val="000000"/>
                </a:solidFill>
                <a:latin typeface="Times New Roman" panose="02020603050405020304" pitchFamily="18" charset="0"/>
                <a:cs typeface="Times New Roman" panose="02020603050405020304" pitchFamily="18" charset="0"/>
              </a:rPr>
              <a:t> </a:t>
            </a:r>
            <a:endParaRPr b="1" dirty="0">
              <a:solidFill>
                <a:srgbClr val="000000"/>
              </a:solidFill>
              <a:latin typeface="Times New Roman" panose="02020603050405020304" pitchFamily="18" charset="0"/>
              <a:cs typeface="Times New Roman" panose="02020603050405020304" pitchFamily="18" charset="0"/>
            </a:endParaRPr>
          </a:p>
          <a:p>
            <a:pPr>
              <a:lnSpc>
                <a:spcPts val="1650"/>
              </a:lnSpc>
              <a:spcAft>
                <a:spcPts val="900"/>
              </a:spcAft>
              <a:buNone/>
            </a:pPr>
            <a:r>
              <a:rPr b="1" dirty="0">
                <a:solidFill>
                  <a:srgbClr val="000000"/>
                </a:solidFill>
                <a:latin typeface="Times New Roman" panose="02020603050405020304" pitchFamily="18" charset="0"/>
                <a:cs typeface="Times New Roman" panose="02020603050405020304" pitchFamily="18" charset="0"/>
              </a:rPr>
              <a:t>Biên   độ cũng khác nhau =&gt; Thay đổi được độ to.</a:t>
            </a:r>
            <a:endParaRPr sz="1800" b="1" dirty="0">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charRg st="0" end="47"/>
                                            </p:txEl>
                                          </p:spTgt>
                                        </p:tgtEl>
                                        <p:attrNameLst>
                                          <p:attrName>style.visibility</p:attrName>
                                        </p:attrNameLst>
                                      </p:cBhvr>
                                      <p:to>
                                        <p:strVal val="visible"/>
                                      </p:to>
                                    </p:set>
                                    <p:animEffect transition="in" filter="fade">
                                      <p:cBhvr>
                                        <p:cTn id="12" dur="500"/>
                                        <p:tgtEl>
                                          <p:spTgt spid="7">
                                            <p:txEl>
                                              <p:charRg st="0" end="4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charRg st="47" end="128"/>
                                            </p:txEl>
                                          </p:spTgt>
                                        </p:tgtEl>
                                        <p:attrNameLst>
                                          <p:attrName>style.visibility</p:attrName>
                                        </p:attrNameLst>
                                      </p:cBhvr>
                                      <p:to>
                                        <p:strVal val="visible"/>
                                      </p:to>
                                    </p:set>
                                    <p:animEffect transition="in" filter="fade">
                                      <p:cBhvr>
                                        <p:cTn id="15" dur="500"/>
                                        <p:tgtEl>
                                          <p:spTgt spid="7">
                                            <p:txEl>
                                              <p:charRg st="47" end="12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charRg st="128" end="140"/>
                                            </p:txEl>
                                          </p:spTgt>
                                        </p:tgtEl>
                                        <p:attrNameLst>
                                          <p:attrName>style.visibility</p:attrName>
                                        </p:attrNameLst>
                                      </p:cBhvr>
                                      <p:to>
                                        <p:strVal val="visible"/>
                                      </p:to>
                                    </p:set>
                                    <p:animEffect transition="in" filter="fade">
                                      <p:cBhvr>
                                        <p:cTn id="18" dur="500"/>
                                        <p:tgtEl>
                                          <p:spTgt spid="7">
                                            <p:txEl>
                                              <p:charRg st="128" end="14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charRg st="141" end="216"/>
                                            </p:txEl>
                                          </p:spTgt>
                                        </p:tgtEl>
                                        <p:attrNameLst>
                                          <p:attrName>style.visibility</p:attrName>
                                        </p:attrNameLst>
                                      </p:cBhvr>
                                      <p:to>
                                        <p:strVal val="visible"/>
                                      </p:to>
                                    </p:set>
                                    <p:animEffect transition="in" filter="fade">
                                      <p:cBhvr>
                                        <p:cTn id="21" dur="500"/>
                                        <p:tgtEl>
                                          <p:spTgt spid="7">
                                            <p:txEl>
                                              <p:charRg st="141" end="21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charRg st="216" end="218"/>
                                            </p:txEl>
                                          </p:spTgt>
                                        </p:tgtEl>
                                        <p:attrNameLst>
                                          <p:attrName>style.visibility</p:attrName>
                                        </p:attrNameLst>
                                      </p:cBhvr>
                                      <p:to>
                                        <p:strVal val="visible"/>
                                      </p:to>
                                    </p:set>
                                    <p:animEffect transition="in" filter="fade">
                                      <p:cBhvr>
                                        <p:cTn id="24" dur="500"/>
                                        <p:tgtEl>
                                          <p:spTgt spid="7">
                                            <p:txEl>
                                              <p:charRg st="216" end="21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charRg st="218" end="267"/>
                                            </p:txEl>
                                          </p:spTgt>
                                        </p:tgtEl>
                                        <p:attrNameLst>
                                          <p:attrName>style.visibility</p:attrName>
                                        </p:attrNameLst>
                                      </p:cBhvr>
                                      <p:to>
                                        <p:strVal val="visible"/>
                                      </p:to>
                                    </p:set>
                                    <p:animEffect transition="in" filter="fade">
                                      <p:cBhvr>
                                        <p:cTn id="27" dur="500"/>
                                        <p:tgtEl>
                                          <p:spTgt spid="7">
                                            <p:txEl>
                                              <p:charRg st="218" end="2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153"/>
          <p:cNvSpPr txBox="1"/>
          <p:nvPr/>
        </p:nvSpPr>
        <p:spPr>
          <a:xfrm>
            <a:off x="1738313" y="76200"/>
            <a:ext cx="82296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62467" name="Content Placeholder 4"/>
          <p:cNvSpPr txBox="1"/>
          <p:nvPr/>
        </p:nvSpPr>
        <p:spPr>
          <a:xfrm>
            <a:off x="225425" y="2143125"/>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62468" name="Rectangle 11"/>
          <p:cNvSpPr/>
          <p:nvPr/>
        </p:nvSpPr>
        <p:spPr>
          <a:xfrm>
            <a:off x="747713" y="2662238"/>
            <a:ext cx="10591800" cy="461962"/>
          </a:xfrm>
          <a:prstGeom prst="rect">
            <a:avLst/>
          </a:prstGeom>
          <a:noFill/>
          <a:ln w="9525">
            <a:noFill/>
          </a:ln>
        </p:spPr>
        <p:txBody>
          <a:bodyPr>
            <a:spAutoFit/>
          </a:bodyPr>
          <a:p>
            <a:pPr>
              <a:spcAft>
                <a:spcPts val="1600"/>
              </a:spcAft>
            </a:pPr>
            <a:r>
              <a:rPr lang="en-US" altLang="en-US" dirty="0">
                <a:solidFill>
                  <a:srgbClr val="FF0000"/>
                </a:solidFill>
                <a:latin typeface="Times New Roman" panose="02020603050405020304" pitchFamily="18" charset="0"/>
                <a:ea typeface="KoHo Medium"/>
                <a:sym typeface="KoHo Medium"/>
              </a:rPr>
              <a:t>Số dao động của vật thực hiện được  trong 1 giây được gọi  tần số</a:t>
            </a:r>
            <a:endParaRPr lang="en-US" altLang="en-US" dirty="0">
              <a:solidFill>
                <a:srgbClr val="FF0000"/>
              </a:solidFill>
              <a:latin typeface="Times New Roman" panose="02020603050405020304" pitchFamily="18" charset="0"/>
              <a:ea typeface="KoHo Medium"/>
              <a:sym typeface="KoHo Medium"/>
            </a:endParaRPr>
          </a:p>
        </p:txBody>
      </p:sp>
      <p:sp>
        <p:nvSpPr>
          <p:cNvPr id="62469" name="Rectangle 13"/>
          <p:cNvSpPr/>
          <p:nvPr/>
        </p:nvSpPr>
        <p:spPr>
          <a:xfrm>
            <a:off x="366713" y="3097213"/>
            <a:ext cx="11353800" cy="941387"/>
          </a:xfrm>
          <a:prstGeom prst="rect">
            <a:avLst/>
          </a:prstGeom>
          <a:noFill/>
          <a:ln w="9525">
            <a:noFill/>
          </a:ln>
        </p:spPr>
        <p:txBody>
          <a:bodyPr>
            <a:spAutoFit/>
          </a:bodyPr>
          <a:p>
            <a:pPr algn="just">
              <a:lnSpc>
                <a:spcPct val="115000"/>
              </a:lnSpc>
            </a:pPr>
            <a:r>
              <a:rPr lang="en-US" altLang="en-US" dirty="0">
                <a:latin typeface="Times New Roman" panose="02020603050405020304" pitchFamily="18" charset="0"/>
                <a:cs typeface="Times New Roman" panose="02020603050405020304" pitchFamily="18" charset="0"/>
              </a:rPr>
              <a:t>Âm phát ra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cao (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bổng </a:t>
            </a:r>
            <a:r>
              <a:rPr lang="en-US" altLang="en-US" dirty="0">
                <a:latin typeface="Cambria Math" panose="020405030504060302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tần số dao động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lớn.</a:t>
            </a:r>
            <a:endParaRPr lang="en-US" altLang="en-US" dirty="0">
              <a:latin typeface="Times New Roman" panose="02020603050405020304" pitchFamily="18" charset="0"/>
              <a:cs typeface="Times New Roman" panose="02020603050405020304" pitchFamily="18" charset="0"/>
            </a:endParaRPr>
          </a:p>
          <a:p>
            <a:pPr algn="just">
              <a:lnSpc>
                <a:spcPct val="115000"/>
              </a:lnSpc>
            </a:pPr>
            <a:r>
              <a:rPr lang="en-US" altLang="en-US" dirty="0">
                <a:latin typeface="Times New Roman" panose="02020603050405020304" pitchFamily="18" charset="0"/>
                <a:cs typeface="Times New Roman" panose="02020603050405020304" pitchFamily="18" charset="0"/>
              </a:rPr>
              <a:t>  Âm phát ra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thấp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trầm) </a:t>
            </a:r>
            <a:r>
              <a:rPr lang="en-US" altLang="en-US" dirty="0">
                <a:latin typeface="Cambria Math" panose="020405030504060302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tần số dao động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nhỏ.</a:t>
            </a:r>
            <a:endParaRPr lang="en-US" altLang="en-US" dirty="0">
              <a:latin typeface="Times New Roman" panose="02020603050405020304" pitchFamily="18" charset="0"/>
              <a:ea typeface="Times New Roman" panose="02020603050405020304" pitchFamily="18" charset="0"/>
            </a:endParaRPr>
          </a:p>
        </p:txBody>
      </p:sp>
      <p:sp>
        <p:nvSpPr>
          <p:cNvPr id="62470"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62471" name="Rectangle 6"/>
          <p:cNvSpPr/>
          <p:nvPr/>
        </p:nvSpPr>
        <p:spPr>
          <a:xfrm>
            <a:off x="366713" y="1447800"/>
            <a:ext cx="11125200" cy="328613"/>
          </a:xfrm>
          <a:prstGeom prst="rect">
            <a:avLst/>
          </a:prstGeom>
          <a:noFill/>
          <a:ln w="9525">
            <a:noFill/>
          </a:ln>
        </p:spPr>
        <p:txBody>
          <a:bodyPr>
            <a:spAutoFit/>
          </a:bodyPr>
          <a:p>
            <a:pPr>
              <a:lnSpc>
                <a:spcPts val="1650"/>
              </a:lnSpc>
              <a:spcBef>
                <a:spcPts val="600"/>
              </a:spcBef>
              <a:spcAft>
                <a:spcPts val="900"/>
              </a:spcAft>
            </a:pPr>
            <a:r>
              <a:rPr lang="en-US" altLang="en-US" sz="1600" dirty="0">
                <a:solidFill>
                  <a:srgbClr val="000000"/>
                </a:solidFill>
                <a:latin typeface="Tahoma" panose="020B0604030504040204" pitchFamily="34" charset="0"/>
                <a:cs typeface="Times New Roman" panose="02020603050405020304" pitchFamily="18" charset="0"/>
              </a:rPr>
              <a:t>-  </a:t>
            </a:r>
            <a:r>
              <a:rPr lang="en-US" altLang="en-US" dirty="0">
                <a:solidFill>
                  <a:srgbClr val="000000"/>
                </a:solidFill>
                <a:latin typeface="Times New Roman" panose="02020603050405020304" pitchFamily="18" charset="0"/>
                <a:cs typeface="Times New Roman" panose="02020603050405020304" pitchFamily="18" charset="0"/>
              </a:rPr>
              <a:t>Biên độ dao động l</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 độ lệch lớn nhất của dao động so với vị trí cân bằng của nó.</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62472" name="Rectangle 7"/>
          <p:cNvSpPr/>
          <p:nvPr/>
        </p:nvSpPr>
        <p:spPr>
          <a:xfrm>
            <a:off x="366713" y="1828800"/>
            <a:ext cx="5851525" cy="461963"/>
          </a:xfrm>
          <a:prstGeom prst="rect">
            <a:avLst/>
          </a:prstGeom>
          <a:noFill/>
          <a:ln w="9525">
            <a:noFill/>
          </a:ln>
        </p:spPr>
        <p:txBody>
          <a:bodyPr wrap="none">
            <a:spAutoFit/>
          </a:bodyPr>
          <a:p>
            <a:pPr algn="just"/>
            <a:r>
              <a:rPr lang="en-US" altLang="en-US" dirty="0">
                <a:latin typeface="Times New Roman" panose="02020603050405020304" pitchFamily="18" charset="0"/>
                <a:cs typeface="Times New Roman" panose="02020603050405020304" pitchFamily="18" charset="0"/>
              </a:rPr>
              <a:t>- Âm nghe được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to thì biên độ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lớn  </a:t>
            </a:r>
            <a:endParaRPr lang="en-US" altLang="en-US" sz="2000" dirty="0">
              <a:latin typeface="Times New Roman" panose="02020603050405020304" pitchFamily="18" charset="0"/>
              <a:ea typeface="Times New Roman" panose="02020603050405020304" pitchFamily="18" charset="0"/>
            </a:endParaRPr>
          </a:p>
        </p:txBody>
      </p:sp>
      <p:sp>
        <p:nvSpPr>
          <p:cNvPr id="10" name="Rectangle 3"/>
          <p:cNvSpPr txBox="1"/>
          <p:nvPr/>
        </p:nvSpPr>
        <p:spPr>
          <a:xfrm>
            <a:off x="900113" y="4038600"/>
            <a:ext cx="9982200" cy="2514600"/>
          </a:xfrm>
          <a:prstGeom prst="rect">
            <a:avLst/>
          </a:prstGeom>
          <a:noFill/>
          <a:ln w="9525">
            <a:noFill/>
          </a:ln>
        </p:spPr>
        <p:txBody>
          <a:bodyPr/>
          <a:p>
            <a:pPr marL="609600" indent="-609600" eaLnBrk="1" hangingPunct="1">
              <a:spcBef>
                <a:spcPct val="20000"/>
              </a:spcBef>
              <a:buFont typeface="Arial" panose="020B0604020202020204" pitchFamily="34" charset="0"/>
              <a:buChar char="•"/>
            </a:pPr>
            <a:r>
              <a:rPr lang="en-US" altLang="en-US" sz="2600" dirty="0">
                <a:solidFill>
                  <a:srgbClr val="0033CC"/>
                </a:solidFill>
                <a:latin typeface="Calibri" panose="020F0502020204030204" pitchFamily="34" charset="0"/>
              </a:rPr>
              <a:t>                                              </a:t>
            </a:r>
            <a:r>
              <a:rPr lang="en-US" altLang="en-US" sz="3600" dirty="0">
                <a:solidFill>
                  <a:srgbClr val="0033CC"/>
                </a:solidFill>
                <a:latin typeface="Times New Roman" panose="02020603050405020304" pitchFamily="18" charset="0"/>
                <a:cs typeface="Times New Roman" panose="02020603050405020304" pitchFamily="18" charset="0"/>
              </a:rPr>
              <a:t>Hướng dẫn về nh</a:t>
            </a:r>
            <a:r>
              <a:rPr lang="en-US" altLang="en-US" sz="3600" dirty="0">
                <a:solidFill>
                  <a:srgbClr val="0033CC"/>
                </a:solidFill>
                <a:latin typeface="Times New Roman" panose="02020603050405020304" pitchFamily="18" charset="0"/>
                <a:ea typeface="Times New Roman" panose="02020603050405020304" pitchFamily="18" charset="0"/>
              </a:rPr>
              <a:t>à</a:t>
            </a:r>
            <a:endParaRPr lang="en-US" altLang="en-US" sz="3600" dirty="0">
              <a:latin typeface="Times New Roman" panose="02020603050405020304" pitchFamily="18" charset="0"/>
              <a:cs typeface="Times New Roman" panose="02020603050405020304" pitchFamily="18" charset="0"/>
            </a:endParaRPr>
          </a:p>
          <a:p>
            <a:pPr marL="609600" indent="-609600" eaLnBrk="1" hangingPunct="1">
              <a:spcBef>
                <a:spcPct val="20000"/>
              </a:spcBef>
              <a:buFont typeface="Arial" panose="020B0604020202020204" pitchFamily="34" charset="0"/>
              <a:buChar char="•"/>
            </a:pPr>
            <a:r>
              <a:rPr lang="en-US" altLang="en-US" sz="2600" dirty="0">
                <a:latin typeface=".VnArabiaH" panose="020B7200000000000000" pitchFamily="34" charset="0"/>
              </a:rPr>
              <a:t>	</a:t>
            </a:r>
            <a:r>
              <a:rPr lang="en-US" altLang="en-US" dirty="0">
                <a:latin typeface="Times New Roman" panose="02020603050405020304" pitchFamily="18" charset="0"/>
                <a:cs typeface="Times New Roman" panose="02020603050405020304" pitchFamily="18" charset="0"/>
              </a:rPr>
              <a:t>+ Về nh</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sử dụng SGK để Học bài.</a:t>
            </a:r>
            <a:endParaRPr lang="en-US" altLang="en-US" dirty="0">
              <a:latin typeface="Times New Roman" panose="02020603050405020304" pitchFamily="18" charset="0"/>
              <a:cs typeface="Times New Roman" panose="02020603050405020304" pitchFamily="18" charset="0"/>
            </a:endParaRPr>
          </a:p>
          <a:p>
            <a:pPr marL="609600" indent="-609600" eaLnBrk="1" hangingPunct="1">
              <a:spcBef>
                <a:spcPct val="20000"/>
              </a:spcBef>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	+ Làm bài tập SGK , SBT </a:t>
            </a:r>
            <a:endParaRPr lang="en-US" altLang="en-US" dirty="0">
              <a:latin typeface="Times New Roman" panose="02020603050405020304" pitchFamily="18" charset="0"/>
              <a:cs typeface="Times New Roman" panose="02020603050405020304" pitchFamily="18" charset="0"/>
            </a:endParaRPr>
          </a:p>
          <a:p>
            <a:pPr marL="609600" indent="-609600" eaLnBrk="1" hangingPunct="1">
              <a:spcBef>
                <a:spcPct val="20000"/>
              </a:spcBef>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	+ Đọc trước bài 14: “</a:t>
            </a:r>
            <a:r>
              <a:rPr lang="en-US" altLang="en-US" dirty="0">
                <a:solidFill>
                  <a:srgbClr val="FF0000"/>
                </a:solidFill>
                <a:latin typeface="Times New Roman" panose="02020603050405020304" pitchFamily="18" charset="0"/>
                <a:cs typeface="Times New Roman" panose="02020603050405020304" pitchFamily="18" charset="0"/>
              </a:rPr>
              <a:t>Phản Xạ Âm </a:t>
            </a:r>
            <a:r>
              <a:rPr lang="en-US" alt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xEl>
                                              <p:charRg st="0" end="66"/>
                                            </p:txEl>
                                          </p:spTgt>
                                        </p:tgtEl>
                                        <p:attrNameLst>
                                          <p:attrName>style.visibility</p:attrName>
                                        </p:attrNameLst>
                                      </p:cBhvr>
                                      <p:to>
                                        <p:strVal val="visible"/>
                                      </p:to>
                                    </p:set>
                                    <p:animEffect transition="in" filter="checkerboard(across)">
                                      <p:cBhvr>
                                        <p:cTn id="7" dur="500"/>
                                        <p:tgtEl>
                                          <p:spTgt spid="10">
                                            <p:txEl>
                                              <p:charRg st="0" end="6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xEl>
                                              <p:charRg st="66" end="102"/>
                                            </p:txEl>
                                          </p:spTgt>
                                        </p:tgtEl>
                                        <p:attrNameLst>
                                          <p:attrName>style.visibility</p:attrName>
                                        </p:attrNameLst>
                                      </p:cBhvr>
                                      <p:to>
                                        <p:strVal val="visible"/>
                                      </p:to>
                                    </p:set>
                                    <p:animEffect transition="in" filter="checkerboard(across)">
                                      <p:cBhvr>
                                        <p:cTn id="12" dur="500"/>
                                        <p:tgtEl>
                                          <p:spTgt spid="10">
                                            <p:txEl>
                                              <p:charRg st="66" end="10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xEl>
                                              <p:charRg st="102" end="131"/>
                                            </p:txEl>
                                          </p:spTgt>
                                        </p:tgtEl>
                                        <p:attrNameLst>
                                          <p:attrName>style.visibility</p:attrName>
                                        </p:attrNameLst>
                                      </p:cBhvr>
                                      <p:to>
                                        <p:strVal val="visible"/>
                                      </p:to>
                                    </p:set>
                                    <p:animEffect transition="in" filter="checkerboard(across)">
                                      <p:cBhvr>
                                        <p:cTn id="17" dur="500"/>
                                        <p:tgtEl>
                                          <p:spTgt spid="10">
                                            <p:txEl>
                                              <p:charRg st="102" end="13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xEl>
                                              <p:charRg st="131" end="169"/>
                                            </p:txEl>
                                          </p:spTgt>
                                        </p:tgtEl>
                                        <p:attrNameLst>
                                          <p:attrName>style.visibility</p:attrName>
                                        </p:attrNameLst>
                                      </p:cBhvr>
                                      <p:to>
                                        <p:strVal val="visible"/>
                                      </p:to>
                                    </p:set>
                                    <p:animEffect transition="in" filter="checkerboard(across)">
                                      <p:cBhvr>
                                        <p:cTn id="22" dur="500"/>
                                        <p:tgtEl>
                                          <p:spTgt spid="10">
                                            <p:txEl>
                                              <p:charRg st="131" end="1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Text Box 4" descr="2"/>
          <p:cNvSpPr txBox="1">
            <a:spLocks noChangeArrowheads="1"/>
          </p:cNvSpPr>
          <p:nvPr/>
        </p:nvSpPr>
        <p:spPr bwMode="gray">
          <a:xfrm>
            <a:off x="3560763" y="3767138"/>
            <a:ext cx="2813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hangingPunct="1">
              <a:spcBef>
                <a:spcPct val="50000"/>
              </a:spcBef>
              <a:buNone/>
            </a:pPr>
            <a:r>
              <a:rPr lang="en-US" altLang="en-US" sz="2300" b="1" dirty="0">
                <a:solidFill>
                  <a:srgbClr val="FF0000"/>
                </a:solidFill>
                <a:latin typeface="Times New Roman" panose="02020603050405020304" pitchFamily="18" charset="0"/>
                <a:cs typeface="Times New Roman" panose="02020603050405020304" pitchFamily="18" charset="0"/>
              </a:rPr>
              <a:t>Biên độ dao động</a:t>
            </a:r>
            <a:endParaRPr lang="en-US" altLang="en-US" sz="2300" b="1" dirty="0">
              <a:solidFill>
                <a:srgbClr val="FF0000"/>
              </a:solidFill>
              <a:latin typeface="Times New Roman" panose="02020603050405020304" pitchFamily="18" charset="0"/>
              <a:ea typeface="Times New Roman" panose="02020603050405020304" pitchFamily="18" charset="0"/>
            </a:endParaRPr>
          </a:p>
        </p:txBody>
      </p:sp>
      <p:sp>
        <p:nvSpPr>
          <p:cNvPr id="6161" name="AutoShape 5"/>
          <p:cNvSpPr/>
          <p:nvPr/>
        </p:nvSpPr>
        <p:spPr bwMode="gray">
          <a:xfrm rot="4611158">
            <a:off x="2191544" y="3225006"/>
            <a:ext cx="241300" cy="1131888"/>
          </a:xfrm>
          <a:prstGeom prst="rightBrace">
            <a:avLst>
              <a:gd name="adj1" fmla="val 0"/>
              <a:gd name="adj2" fmla="val 50000"/>
            </a:avLst>
          </a:prstGeom>
          <a:noFill/>
          <a:ln w="9525">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6162" name="Line 12"/>
          <p:cNvSpPr>
            <a:spLocks noChangeShapeType="1"/>
          </p:cNvSpPr>
          <p:nvPr/>
        </p:nvSpPr>
        <p:spPr bwMode="gray">
          <a:xfrm rot="21411158" flipH="1" flipV="1">
            <a:off x="2439988" y="3830638"/>
            <a:ext cx="1135063" cy="35242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153" name="Text Box 22"/>
          <p:cNvSpPr txBox="1">
            <a:spLocks noChangeArrowheads="1"/>
          </p:cNvSpPr>
          <p:nvPr/>
        </p:nvSpPr>
        <p:spPr bwMode="auto">
          <a:xfrm>
            <a:off x="1216025" y="2100263"/>
            <a:ext cx="608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(1)</a:t>
            </a: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37"/>
          <p:cNvGrpSpPr/>
          <p:nvPr/>
        </p:nvGrpSpPr>
        <p:grpSpPr>
          <a:xfrm>
            <a:off x="1701800" y="768350"/>
            <a:ext cx="1173163" cy="2776538"/>
            <a:chOff x="1263650" y="493713"/>
            <a:chExt cx="1206706" cy="2785347"/>
          </a:xfrm>
        </p:grpSpPr>
        <p:sp>
          <p:nvSpPr>
            <p:cNvPr id="31" name="Line 10"/>
            <p:cNvSpPr>
              <a:spLocks noChangeShapeType="1"/>
            </p:cNvSpPr>
            <p:nvPr/>
          </p:nvSpPr>
          <p:spPr bwMode="gray">
            <a:xfrm>
              <a:off x="1263650" y="493713"/>
              <a:ext cx="1066277" cy="2589464"/>
            </a:xfrm>
            <a:prstGeom prst="line">
              <a:avLst/>
            </a:prstGeom>
          </p:spPr>
          <p:style>
            <a:lnRef idx="1">
              <a:schemeClr val="dk1"/>
            </a:lnRef>
            <a:fillRef idx="0">
              <a:schemeClr val="dk1"/>
            </a:fillRef>
            <a:effectRef idx="0">
              <a:schemeClr val="dk1"/>
            </a:effectRef>
            <a:fontRef idx="minor">
              <a:schemeClr val="tx1"/>
            </a:fontRef>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mn-lt"/>
                <a:ea typeface="+mn-ea"/>
                <a:cs typeface="+mn-cs"/>
              </a:endParaRPr>
            </a:p>
          </p:txBody>
        </p:sp>
        <p:sp>
          <p:nvSpPr>
            <p:cNvPr id="32" name="Oval 11"/>
            <p:cNvSpPr>
              <a:spLocks noChangeArrowheads="1"/>
            </p:cNvSpPr>
            <p:nvPr/>
          </p:nvSpPr>
          <p:spPr bwMode="gray">
            <a:xfrm>
              <a:off x="2181334" y="2962145"/>
              <a:ext cx="289022" cy="316915"/>
            </a:xfrm>
            <a:prstGeom prst="ellipse">
              <a:avLst/>
            </a:prstGeom>
            <a:solidFill>
              <a:schemeClr val="accent5">
                <a:lumMod val="75000"/>
              </a:schemeClr>
            </a:solidFill>
            <a:ln w="9525" algn="ctr">
              <a:solidFill>
                <a:schemeClr val="tx1"/>
              </a:solidFill>
              <a:prstDash val="solid"/>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172" name="Text Box 22"/>
            <p:cNvSpPr txBox="1">
              <a:spLocks noChangeArrowheads="1"/>
            </p:cNvSpPr>
            <p:nvPr/>
          </p:nvSpPr>
          <p:spPr bwMode="auto">
            <a:xfrm>
              <a:off x="1751885" y="1600526"/>
              <a:ext cx="685814" cy="46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(2)</a:t>
              </a: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sp>
        <p:nvSpPr>
          <p:cNvPr id="33" name="Text Box 22"/>
          <p:cNvSpPr txBox="1">
            <a:spLocks noChangeArrowheads="1"/>
          </p:cNvSpPr>
          <p:nvPr/>
        </p:nvSpPr>
        <p:spPr bwMode="auto">
          <a:xfrm>
            <a:off x="1292225" y="3848100"/>
            <a:ext cx="684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   A</a:t>
            </a: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nvGrpSpPr>
          <p:cNvPr id="3" name="Group 36"/>
          <p:cNvGrpSpPr/>
          <p:nvPr/>
        </p:nvGrpSpPr>
        <p:grpSpPr>
          <a:xfrm>
            <a:off x="1336675" y="692150"/>
            <a:ext cx="715963" cy="3155950"/>
            <a:chOff x="882650" y="417513"/>
            <a:chExt cx="762000" cy="3161427"/>
          </a:xfrm>
        </p:grpSpPr>
        <p:sp>
          <p:nvSpPr>
            <p:cNvPr id="6166" name="Rectangle 6" descr="Light upward diagonal"/>
            <p:cNvSpPr>
              <a:spLocks noChangeArrowheads="1"/>
            </p:cNvSpPr>
            <p:nvPr/>
          </p:nvSpPr>
          <p:spPr bwMode="gray">
            <a:xfrm>
              <a:off x="882650" y="417513"/>
              <a:ext cx="762000" cy="76332"/>
            </a:xfrm>
            <a:prstGeom prst="rect">
              <a:avLst/>
            </a:prstGeom>
            <a:pattFill prst="ltUpDiag">
              <a:fgClr>
                <a:srgbClr val="0000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6167" name="Line 8"/>
            <p:cNvSpPr>
              <a:spLocks noChangeShapeType="1"/>
            </p:cNvSpPr>
            <p:nvPr/>
          </p:nvSpPr>
          <p:spPr bwMode="gray">
            <a:xfrm>
              <a:off x="1264495" y="493845"/>
              <a:ext cx="0" cy="2819523"/>
            </a:xfrm>
            <a:prstGeom prst="line">
              <a:avLst/>
            </a:prstGeom>
            <a:noFill/>
            <a:ln w="12700">
              <a:solidFill>
                <a:schemeClr val="tx1"/>
              </a:solidFill>
              <a:prstDash val="sysDash"/>
              <a:rou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cxnSp>
          <p:nvCxnSpPr>
            <p:cNvPr id="34" name="Straight Connector 33"/>
            <p:cNvCxnSpPr/>
            <p:nvPr/>
          </p:nvCxnSpPr>
          <p:spPr bwMode="auto">
            <a:xfrm>
              <a:off x="882650" y="493845"/>
              <a:ext cx="762000" cy="1591"/>
            </a:xfrm>
            <a:prstGeom prst="line">
              <a:avLst/>
            </a:prstGeom>
          </p:spPr>
          <p:style>
            <a:lnRef idx="3">
              <a:schemeClr val="dk1"/>
            </a:lnRef>
            <a:fillRef idx="0">
              <a:schemeClr val="dk1"/>
            </a:fillRef>
            <a:effectRef idx="2">
              <a:schemeClr val="dk1"/>
            </a:effectRef>
            <a:fontRef idx="minor">
              <a:schemeClr val="tx1"/>
            </a:fontRef>
          </p:style>
        </p:cxnSp>
        <p:sp>
          <p:nvSpPr>
            <p:cNvPr id="36" name="Oval 11"/>
            <p:cNvSpPr>
              <a:spLocks noChangeArrowheads="1"/>
            </p:cNvSpPr>
            <p:nvPr/>
          </p:nvSpPr>
          <p:spPr bwMode="gray">
            <a:xfrm>
              <a:off x="1125949" y="3262480"/>
              <a:ext cx="287228" cy="316460"/>
            </a:xfrm>
            <a:prstGeom prst="ellipse">
              <a:avLst/>
            </a:prstGeom>
            <a:solidFill>
              <a:schemeClr val="accent5">
                <a:lumMod val="75000"/>
              </a:schemeClr>
            </a:solidFill>
            <a:ln w="9525" algn="ctr">
              <a:solidFill>
                <a:schemeClr val="tx1"/>
              </a:solidFill>
              <a:prstDash val="solid"/>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
        <p:nvSpPr>
          <p:cNvPr id="39" name="Text Box 22"/>
          <p:cNvSpPr txBox="1">
            <a:spLocks noChangeArrowheads="1"/>
          </p:cNvSpPr>
          <p:nvPr/>
        </p:nvSpPr>
        <p:spPr bwMode="auto">
          <a:xfrm>
            <a:off x="2660650" y="3392488"/>
            <a:ext cx="684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   B</a:t>
            </a: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8" name="TextBox 37"/>
          <p:cNvSpPr txBox="1">
            <a:spLocks noChangeArrowheads="1"/>
          </p:cNvSpPr>
          <p:nvPr/>
        </p:nvSpPr>
        <p:spPr bwMode="auto">
          <a:xfrm>
            <a:off x="2128838" y="4416425"/>
            <a:ext cx="7677150" cy="1751013"/>
          </a:xfrm>
          <a:prstGeom prst="rect">
            <a:avLst/>
          </a:prstGeom>
          <a:noFill/>
          <a:ln w="9525">
            <a:solidFill>
              <a:schemeClr val="accent2">
                <a:lumMod val="75000"/>
              </a:schemeClr>
            </a:solidFill>
            <a:miter lim="800000"/>
          </a:ln>
          <a:extLst>
            <a:ext uri="{909E8E84-426E-40DD-AFC4-6F175D3DCCD1}">
              <a14:hiddenFill xmlns:a14="http://schemas.microsoft.com/office/drawing/2010/main">
                <a:solidFill>
                  <a:srgbClr val="FFFFFF"/>
                </a:solidFill>
              </a14:hiddenFill>
            </a:ext>
          </a:extLst>
        </p:spPr>
        <p:txBody>
          <a:bodyPr>
            <a:spAutoFit/>
          </a:bodyPr>
          <a:p>
            <a:pPr eaLnBrk="1" hangingPunct="1">
              <a:lnSpc>
                <a:spcPct val="150000"/>
              </a:lnSpc>
              <a:buNone/>
            </a:pPr>
            <a:r>
              <a:rPr lang="en-US" altLang="en-US" sz="2300" i="1" dirty="0">
                <a:latin typeface="Times New Roman" panose="02020603050405020304" pitchFamily="18" charset="0"/>
                <a:cs typeface="Times New Roman" panose="02020603050405020304" pitchFamily="18" charset="0"/>
              </a:rPr>
              <a:t>      Điền từ còn thiếu v</a:t>
            </a:r>
            <a:r>
              <a:rPr lang="en-US" altLang="en-US" sz="2300" i="1" dirty="0">
                <a:latin typeface="Times New Roman" panose="02020603050405020304" pitchFamily="18" charset="0"/>
                <a:ea typeface="Times New Roman" panose="02020603050405020304" pitchFamily="18" charset="0"/>
              </a:rPr>
              <a:t>à</a:t>
            </a:r>
            <a:r>
              <a:rPr lang="en-US" altLang="en-US" sz="2300" i="1" dirty="0">
                <a:latin typeface="Times New Roman" panose="02020603050405020304" pitchFamily="18" charset="0"/>
                <a:cs typeface="Times New Roman" panose="02020603050405020304" pitchFamily="18" charset="0"/>
              </a:rPr>
              <a:t>o chỗ trống:</a:t>
            </a:r>
            <a:endParaRPr lang="en-US" altLang="en-US" sz="2300" i="1" dirty="0">
              <a:latin typeface="Times New Roman" panose="02020603050405020304" pitchFamily="18" charset="0"/>
              <a:cs typeface="Times New Roman" panose="02020603050405020304" pitchFamily="18" charset="0"/>
            </a:endParaRPr>
          </a:p>
          <a:p>
            <a:pPr eaLnBrk="1" hangingPunct="1">
              <a:lnSpc>
                <a:spcPct val="150000"/>
              </a:lnSpc>
              <a:buNone/>
            </a:pPr>
            <a:r>
              <a:rPr lang="en-US" altLang="en-US" sz="2300" b="1" dirty="0">
                <a:solidFill>
                  <a:srgbClr val="FF0000"/>
                </a:solidFill>
                <a:latin typeface="Times New Roman" panose="02020603050405020304" pitchFamily="18" charset="0"/>
                <a:cs typeface="Times New Roman" panose="02020603050405020304" pitchFamily="18" charset="0"/>
              </a:rPr>
              <a:t>Biên độ dao động </a:t>
            </a:r>
            <a:r>
              <a:rPr lang="en-US" altLang="en-US" sz="2300" dirty="0">
                <a:latin typeface="Times New Roman" panose="02020603050405020304" pitchFamily="18" charset="0"/>
                <a:cs typeface="Times New Roman" panose="02020603050405020304" pitchFamily="18" charset="0"/>
              </a:rPr>
              <a:t>l</a:t>
            </a:r>
            <a:r>
              <a:rPr lang="en-US" altLang="en-US" sz="2300" dirty="0">
                <a:latin typeface="Times New Roman" panose="02020603050405020304" pitchFamily="18" charset="0"/>
                <a:ea typeface="Times New Roman" panose="02020603050405020304" pitchFamily="18" charset="0"/>
              </a:rPr>
              <a:t>à</a:t>
            </a:r>
            <a:r>
              <a:rPr lang="en-US" altLang="en-US" sz="2300" dirty="0">
                <a:latin typeface="Times New Roman" panose="02020603050405020304" pitchFamily="18" charset="0"/>
                <a:cs typeface="Times New Roman" panose="02020603050405020304" pitchFamily="18" charset="0"/>
              </a:rPr>
              <a:t> độ lệch</a:t>
            </a:r>
            <a:r>
              <a:rPr lang="en-US" altLang="en-US" sz="2300" dirty="0">
                <a:latin typeface="Times New Roman" panose="02020603050405020304" pitchFamily="18" charset="0"/>
                <a:ea typeface="Times New Roman" panose="02020603050405020304" pitchFamily="18" charset="0"/>
              </a:rPr>
              <a:t>………………</a:t>
            </a:r>
            <a:r>
              <a:rPr lang="en-US" altLang="en-US" sz="2300" dirty="0">
                <a:latin typeface="Times New Roman" panose="02020603050405020304" pitchFamily="18" charset="0"/>
                <a:cs typeface="Times New Roman" panose="02020603050405020304" pitchFamily="18" charset="0"/>
              </a:rPr>
              <a:t>của vật  so với</a:t>
            </a:r>
            <a:r>
              <a:rPr lang="en-US" altLang="en-US" sz="2300" dirty="0">
                <a:latin typeface="Times New Roman" panose="02020603050405020304" pitchFamily="18" charset="0"/>
                <a:ea typeface="Times New Roman" panose="02020603050405020304" pitchFamily="18" charset="0"/>
              </a:rPr>
              <a:t>……</a:t>
            </a:r>
            <a:r>
              <a:rPr lang="en-US" altLang="en-US" sz="2300" dirty="0">
                <a:latin typeface="Times New Roman" panose="02020603050405020304" pitchFamily="18" charset="0"/>
                <a:cs typeface="Times New Roman" panose="02020603050405020304" pitchFamily="18" charset="0"/>
              </a:rPr>
              <a:t>. </a:t>
            </a:r>
            <a:r>
              <a:rPr lang="en-US" altLang="en-US" sz="2300" dirty="0">
                <a:latin typeface="Times New Roman" panose="02020603050405020304" pitchFamily="18" charset="0"/>
                <a:ea typeface="Times New Roman" panose="02020603050405020304" pitchFamily="18" charset="0"/>
              </a:rPr>
              <a:t>………………</a:t>
            </a:r>
            <a:r>
              <a:rPr lang="en-US" altLang="en-US" sz="2300" dirty="0">
                <a:latin typeface="Times New Roman" panose="02020603050405020304" pitchFamily="18" charset="0"/>
                <a:cs typeface="Times New Roman" panose="02020603050405020304" pitchFamily="18" charset="0"/>
              </a:rPr>
              <a:t>...của nó.</a:t>
            </a:r>
            <a:endParaRPr lang="en-US" altLang="en-US" sz="2300" dirty="0">
              <a:latin typeface="Times New Roman" panose="02020603050405020304" pitchFamily="18" charset="0"/>
              <a:ea typeface="Times New Roman" panose="02020603050405020304" pitchFamily="18" charset="0"/>
            </a:endParaRPr>
          </a:p>
        </p:txBody>
      </p:sp>
      <p:sp>
        <p:nvSpPr>
          <p:cNvPr id="40" name="TextBox 39"/>
          <p:cNvSpPr txBox="1">
            <a:spLocks noChangeArrowheads="1"/>
          </p:cNvSpPr>
          <p:nvPr/>
        </p:nvSpPr>
        <p:spPr bwMode="auto">
          <a:xfrm>
            <a:off x="5929313" y="5026025"/>
            <a:ext cx="1292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hangingPunct="1">
              <a:buNone/>
            </a:pPr>
            <a:r>
              <a:rPr lang="en-US" altLang="en-US" sz="2300" b="1" dirty="0">
                <a:solidFill>
                  <a:srgbClr val="FF0000"/>
                </a:solidFill>
                <a:latin typeface="Times New Roman" panose="02020603050405020304" pitchFamily="18" charset="0"/>
                <a:cs typeface="Times New Roman" panose="02020603050405020304" pitchFamily="18" charset="0"/>
              </a:rPr>
              <a:t>lớn nhất</a:t>
            </a:r>
            <a:endParaRPr lang="en-US" altLang="en-US" sz="2300" b="1" dirty="0">
              <a:solidFill>
                <a:srgbClr val="FF0000"/>
              </a:solidFill>
              <a:latin typeface="Times New Roman" panose="02020603050405020304" pitchFamily="18" charset="0"/>
              <a:ea typeface="Times New Roman" panose="02020603050405020304" pitchFamily="18" charset="0"/>
            </a:endParaRPr>
          </a:p>
        </p:txBody>
      </p:sp>
      <p:sp>
        <p:nvSpPr>
          <p:cNvPr id="41" name="TextBox 40"/>
          <p:cNvSpPr txBox="1">
            <a:spLocks noChangeArrowheads="1"/>
          </p:cNvSpPr>
          <p:nvPr/>
        </p:nvSpPr>
        <p:spPr bwMode="auto">
          <a:xfrm>
            <a:off x="3040063" y="5557838"/>
            <a:ext cx="2205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hangingPunct="1">
              <a:buNone/>
            </a:pPr>
            <a:r>
              <a:rPr lang="en-US" altLang="en-US" sz="2300" b="1" dirty="0">
                <a:solidFill>
                  <a:srgbClr val="FF0000"/>
                </a:solidFill>
                <a:latin typeface="Times New Roman" panose="02020603050405020304" pitchFamily="18" charset="0"/>
                <a:cs typeface="Times New Roman" panose="02020603050405020304" pitchFamily="18" charset="0"/>
              </a:rPr>
              <a:t>vị trí cân bằng  </a:t>
            </a:r>
            <a:endParaRPr lang="en-US" altLang="en-US" sz="2300" b="1" dirty="0">
              <a:solidFill>
                <a:srgbClr val="FF0000"/>
              </a:solidFill>
              <a:latin typeface="Times New Roman" panose="02020603050405020304" pitchFamily="18" charset="0"/>
              <a:ea typeface="Times New Roman" panose="02020603050405020304" pitchFamily="18" charset="0"/>
            </a:endParaRPr>
          </a:p>
        </p:txBody>
      </p:sp>
      <p:sp>
        <p:nvSpPr>
          <p:cNvPr id="29" name="Text Box 21"/>
          <p:cNvSpPr txBox="1">
            <a:spLocks noChangeArrowheads="1"/>
          </p:cNvSpPr>
          <p:nvPr/>
        </p:nvSpPr>
        <p:spPr bwMode="auto">
          <a:xfrm>
            <a:off x="747713" y="168275"/>
            <a:ext cx="5889625" cy="517525"/>
          </a:xfrm>
          <a:prstGeom prst="rect">
            <a:avLst/>
          </a:prstGeom>
          <a:noFill/>
          <a:ln w="9525">
            <a:noFill/>
            <a:miter lim="800000"/>
          </a:ln>
          <a:effectLst/>
        </p:spPr>
        <p:txBody>
          <a:bodyPr>
            <a:spAutoFit/>
          </a:bodyPr>
          <a:lstStyle/>
          <a:p>
            <a:pPr marR="0" defTabSz="914400" eaLnBrk="1" hangingPunct="1">
              <a:spcBef>
                <a:spcPct val="50000"/>
              </a:spcBef>
              <a:buClrTx/>
              <a:buSzTx/>
              <a:buFontTx/>
              <a:buNone/>
              <a:defRPr/>
            </a:pPr>
            <a:r>
              <a:rPr kumimoji="0" lang="en-US" altLang="en-US" sz="2795" b="1" kern="1200" cap="none" spc="0" normalizeH="0" baseline="0" noProof="0">
                <a:effectLst>
                  <a:outerShdw blurRad="38100" dist="38100" dir="2700000" algn="tl">
                    <a:srgbClr val="000000">
                      <a:alpha val="43137"/>
                    </a:srgbClr>
                  </a:outerShdw>
                </a:effectLst>
                <a:latin typeface="Constantia" panose="02030602050306030303" pitchFamily="18" charset="0"/>
                <a:ea typeface="+mn-ea"/>
                <a:cs typeface="+mn-cs"/>
              </a:rPr>
              <a:t>       Biên </a:t>
            </a:r>
            <a:r>
              <a:rPr kumimoji="0" lang="en-US" altLang="en-US" sz="2795" b="1" kern="1200" cap="none" spc="0" normalizeH="0" baseline="0" noProof="0" dirty="0" err="1">
                <a:effectLst>
                  <a:outerShdw blurRad="38100" dist="38100" dir="2700000" algn="tl">
                    <a:srgbClr val="000000">
                      <a:alpha val="43137"/>
                    </a:srgbClr>
                  </a:outerShdw>
                </a:effectLst>
                <a:latin typeface="Constantia" panose="02030602050306030303" pitchFamily="18" charset="0"/>
                <a:ea typeface="+mn-ea"/>
                <a:cs typeface="+mn-cs"/>
              </a:rPr>
              <a:t>độ</a:t>
            </a:r>
            <a:r>
              <a:rPr kumimoji="0" lang="en-US" alt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rPr>
              <a:t> </a:t>
            </a:r>
            <a:r>
              <a:rPr kumimoji="0" lang="en-US" altLang="en-US" sz="2795" b="1" kern="1200" cap="none" spc="0" normalizeH="0" baseline="0" noProof="0" dirty="0" err="1">
                <a:effectLst>
                  <a:outerShdw blurRad="38100" dist="38100" dir="2700000" algn="tl">
                    <a:srgbClr val="000000">
                      <a:alpha val="43137"/>
                    </a:srgbClr>
                  </a:outerShdw>
                </a:effectLst>
                <a:latin typeface="Constantia" panose="02030602050306030303" pitchFamily="18" charset="0"/>
                <a:ea typeface="+mn-ea"/>
                <a:cs typeface="+mn-cs"/>
              </a:rPr>
              <a:t>dao</a:t>
            </a:r>
            <a:r>
              <a:rPr kumimoji="0" lang="en-US" alt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rPr>
              <a:t> </a:t>
            </a:r>
            <a:r>
              <a:rPr kumimoji="0" lang="en-US" altLang="en-US" sz="2795" b="1" kern="1200" cap="none" spc="0" normalizeH="0" baseline="0" noProof="0" dirty="0" err="1">
                <a:effectLst>
                  <a:outerShdw blurRad="38100" dist="38100" dir="2700000" algn="tl">
                    <a:srgbClr val="000000">
                      <a:alpha val="43137"/>
                    </a:srgbClr>
                  </a:outerShdw>
                </a:effectLst>
                <a:latin typeface="Constantia" panose="02030602050306030303" pitchFamily="18" charset="0"/>
                <a:ea typeface="+mn-ea"/>
                <a:cs typeface="+mn-cs"/>
              </a:rPr>
              <a:t>động</a:t>
            </a:r>
            <a:r>
              <a:rPr kumimoji="0" lang="en-US" alt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rPr>
              <a:t>.</a:t>
            </a:r>
            <a:endParaRPr kumimoji="0" lang="en-US" alt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endParaRPr>
          </a:p>
        </p:txBody>
      </p:sp>
      <p:sp>
        <p:nvSpPr>
          <p:cNvPr id="30" name="Rounded Rectangular Callout 18"/>
          <p:cNvSpPr/>
          <p:nvPr/>
        </p:nvSpPr>
        <p:spPr bwMode="auto">
          <a:xfrm>
            <a:off x="9767040" y="768818"/>
            <a:ext cx="2432368" cy="456069"/>
          </a:xfrm>
          <a:prstGeom prst="wedgeRoundRectCallout">
            <a:avLst>
              <a:gd name="adj1" fmla="val -97627"/>
              <a:gd name="adj2" fmla="val 121249"/>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995"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Biên</a:t>
            </a:r>
            <a:r>
              <a:rPr kumimoji="0" lang="en-US" sz="1995"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độ</a:t>
            </a:r>
            <a:r>
              <a:rPr kumimoji="0" lang="en-US" sz="1995"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dao</a:t>
            </a:r>
            <a:r>
              <a:rPr kumimoji="0" lang="en-US" sz="1995"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động</a:t>
            </a:r>
            <a:endParaRPr kumimoji="0" lang="en-US" sz="1995"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endParaRPr>
          </a:p>
        </p:txBody>
      </p:sp>
      <p:sp>
        <p:nvSpPr>
          <p:cNvPr id="8209" name="Arc 23"/>
          <p:cNvSpPr/>
          <p:nvPr/>
        </p:nvSpPr>
        <p:spPr>
          <a:xfrm rot="5569835" flipH="1">
            <a:off x="4810125" y="801688"/>
            <a:ext cx="1065213" cy="3419475"/>
          </a:xfrm>
          <a:custGeom>
            <a:avLst/>
            <a:gdLst>
              <a:gd name="txL" fmla="*/ 751081 w 1143000"/>
              <a:gd name="txT" fmla="*/ 94562 h 3733800"/>
              <a:gd name="txR" fmla="*/ 1143000 w 1143000"/>
              <a:gd name="txB" fmla="*/ 1964555 h 3733800"/>
            </a:gdLst>
            <a:ahLst/>
            <a:cxnLst>
              <a:cxn ang="11796480">
                <a:pos x="653300" y="79495"/>
              </a:cxn>
              <a:cxn ang="11796480">
                <a:pos x="497099" y="1569440"/>
              </a:cxn>
              <a:cxn ang="5898240">
                <a:pos x="993518" y="1651536"/>
              </a:cxn>
            </a:cxnLst>
            <a:rect l="txL" t="txT" r="txR" b="txB"/>
            <a:pathLst>
              <a:path w="1143000" h="3733800" stroke="0">
                <a:moveTo>
                  <a:pt x="751080" y="94561"/>
                </a:moveTo>
                <a:lnTo>
                  <a:pt x="751079" y="94561"/>
                </a:lnTo>
                <a:cubicBezTo>
                  <a:pt x="985032" y="347519"/>
                  <a:pt x="1143000" y="1061879"/>
                  <a:pt x="1143000" y="1866900"/>
                </a:cubicBezTo>
                <a:cubicBezTo>
                  <a:pt x="1143000" y="1899469"/>
                  <a:pt x="1142739" y="1932033"/>
                  <a:pt x="1142217" y="1964557"/>
                </a:cubicBezTo>
                <a:lnTo>
                  <a:pt x="571500" y="1866900"/>
                </a:lnTo>
                <a:lnTo>
                  <a:pt x="751080" y="94561"/>
                </a:lnTo>
                <a:close/>
              </a:path>
              <a:path w="1143000" h="3733800" fill="none">
                <a:moveTo>
                  <a:pt x="751080" y="94561"/>
                </a:moveTo>
                <a:lnTo>
                  <a:pt x="751079" y="94561"/>
                </a:lnTo>
                <a:cubicBezTo>
                  <a:pt x="985032" y="347519"/>
                  <a:pt x="1143000" y="1061879"/>
                  <a:pt x="1143000" y="1866900"/>
                </a:cubicBezTo>
                <a:cubicBezTo>
                  <a:pt x="1143000" y="1899469"/>
                  <a:pt x="1142739" y="1932033"/>
                  <a:pt x="1142217" y="1964557"/>
                </a:cubicBezTo>
              </a:path>
            </a:pathLst>
          </a:custGeom>
          <a:solidFill>
            <a:schemeClr val="bg1">
              <a:alpha val="100000"/>
            </a:schemeClr>
          </a:solidFill>
          <a:ln w="57150" cap="flat" cmpd="sng">
            <a:solidFill>
              <a:schemeClr val="tx1">
                <a:alpha val="100000"/>
              </a:schemeClr>
            </a:solidFill>
            <a:prstDash val="sysDot"/>
            <a:round/>
            <a:headEnd type="none" w="med" len="med"/>
            <a:tailEnd type="none" w="med" len="med"/>
          </a:ln>
        </p:spPr>
        <p:txBody>
          <a:bodyPr/>
          <a:p>
            <a:endParaRPr lang="en-US"/>
          </a:p>
        </p:txBody>
      </p:sp>
      <p:sp>
        <p:nvSpPr>
          <p:cNvPr id="8210" name="Arc 23"/>
          <p:cNvSpPr/>
          <p:nvPr/>
        </p:nvSpPr>
        <p:spPr>
          <a:xfrm rot="5139068">
            <a:off x="4610100" y="-460375"/>
            <a:ext cx="1139825" cy="3725863"/>
          </a:xfrm>
          <a:custGeom>
            <a:avLst/>
            <a:gdLst>
              <a:gd name="txL" fmla="*/ 751080 w 1143000"/>
              <a:gd name="txT" fmla="*/ 94561 h 3733800"/>
              <a:gd name="txR" fmla="*/ 1143000 w 1143000"/>
              <a:gd name="txB" fmla="*/ 1964557 h 3733800"/>
            </a:gdLst>
            <a:ahLst/>
            <a:cxnLst>
              <a:cxn ang="11796480">
                <a:pos x="748994" y="94360"/>
              </a:cxn>
              <a:cxn ang="11796480">
                <a:pos x="569913" y="1862932"/>
              </a:cxn>
              <a:cxn ang="5898240">
                <a:pos x="1139045" y="1960381"/>
              </a:cxn>
            </a:cxnLst>
            <a:rect l="txL" t="txT" r="txR" b="txB"/>
            <a:pathLst>
              <a:path w="1143000" h="3733800" stroke="0">
                <a:moveTo>
                  <a:pt x="751080" y="94561"/>
                </a:moveTo>
                <a:lnTo>
                  <a:pt x="751079" y="94561"/>
                </a:lnTo>
                <a:cubicBezTo>
                  <a:pt x="985032" y="347519"/>
                  <a:pt x="1143000" y="1061879"/>
                  <a:pt x="1143000" y="1866900"/>
                </a:cubicBezTo>
                <a:cubicBezTo>
                  <a:pt x="1143000" y="1899469"/>
                  <a:pt x="1142739" y="1932033"/>
                  <a:pt x="1142217" y="1964557"/>
                </a:cubicBezTo>
                <a:lnTo>
                  <a:pt x="571500" y="1866900"/>
                </a:lnTo>
                <a:lnTo>
                  <a:pt x="751080" y="94561"/>
                </a:lnTo>
                <a:close/>
              </a:path>
              <a:path w="1143000" h="3733800" fill="none">
                <a:moveTo>
                  <a:pt x="751080" y="94561"/>
                </a:moveTo>
                <a:lnTo>
                  <a:pt x="751079" y="94561"/>
                </a:lnTo>
                <a:cubicBezTo>
                  <a:pt x="985032" y="347519"/>
                  <a:pt x="1143000" y="1061879"/>
                  <a:pt x="1143000" y="1866900"/>
                </a:cubicBezTo>
                <a:cubicBezTo>
                  <a:pt x="1143000" y="1899469"/>
                  <a:pt x="1142739" y="1932033"/>
                  <a:pt x="1142217" y="1964557"/>
                </a:cubicBezTo>
              </a:path>
            </a:pathLst>
          </a:custGeom>
          <a:solidFill>
            <a:schemeClr val="bg1">
              <a:alpha val="100000"/>
            </a:schemeClr>
          </a:solidFill>
          <a:ln w="57150" cap="flat" cmpd="sng">
            <a:solidFill>
              <a:schemeClr val="tx1">
                <a:alpha val="100000"/>
              </a:schemeClr>
            </a:solidFill>
            <a:prstDash val="sysDot"/>
            <a:round/>
            <a:headEnd type="none" w="med" len="med"/>
            <a:tailEnd type="none" w="med" len="med"/>
          </a:ln>
        </p:spPr>
        <p:txBody>
          <a:bodyPr/>
          <a:p>
            <a:endParaRPr lang="en-US"/>
          </a:p>
        </p:txBody>
      </p:sp>
      <p:cxnSp>
        <p:nvCxnSpPr>
          <p:cNvPr id="43" name="Straight Connector 24"/>
          <p:cNvCxnSpPr/>
          <p:nvPr/>
        </p:nvCxnSpPr>
        <p:spPr>
          <a:xfrm>
            <a:off x="4029075" y="1982788"/>
            <a:ext cx="1139825" cy="1587"/>
          </a:xfrm>
          <a:prstGeom prst="line">
            <a:avLst/>
          </a:prstGeom>
          <a:ln w="57150" cap="flat" cmpd="sng">
            <a:solidFill>
              <a:schemeClr val="tx1"/>
            </a:solidFill>
            <a:prstDash val="solid"/>
            <a:headEnd type="none" w="med" len="med"/>
            <a:tailEnd type="none" w="med" len="med"/>
          </a:ln>
        </p:spPr>
      </p:cxnSp>
      <p:sp>
        <p:nvSpPr>
          <p:cNvPr id="44" name="Rectangle 43"/>
          <p:cNvSpPr/>
          <p:nvPr/>
        </p:nvSpPr>
        <p:spPr bwMode="auto">
          <a:xfrm>
            <a:off x="3945242" y="2029122"/>
            <a:ext cx="1292195" cy="259706"/>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cxnSp>
        <p:nvCxnSpPr>
          <p:cNvPr id="46" name="Straight Connector 45"/>
          <p:cNvCxnSpPr/>
          <p:nvPr/>
        </p:nvCxnSpPr>
        <p:spPr>
          <a:xfrm>
            <a:off x="5283200" y="1965325"/>
            <a:ext cx="2584450" cy="1588"/>
          </a:xfrm>
          <a:prstGeom prst="line">
            <a:avLst/>
          </a:prstGeom>
          <a:ln w="9525" cap="flat" cmpd="sng">
            <a:solidFill>
              <a:schemeClr val="tx1"/>
            </a:solidFill>
            <a:prstDash val="dash"/>
            <a:headEnd type="none" w="med" len="med"/>
            <a:tailEnd type="none" w="med" len="med"/>
          </a:ln>
        </p:spPr>
      </p:cxnSp>
      <p:cxnSp>
        <p:nvCxnSpPr>
          <p:cNvPr id="47" name="Straight Arrow Connector 46"/>
          <p:cNvCxnSpPr/>
          <p:nvPr/>
        </p:nvCxnSpPr>
        <p:spPr>
          <a:xfrm rot="5400000">
            <a:off x="6721475" y="1704975"/>
            <a:ext cx="531813" cy="1588"/>
          </a:xfrm>
          <a:prstGeom prst="straightConnector1">
            <a:avLst/>
          </a:prstGeom>
          <a:ln w="28575" cap="flat" cmpd="sng">
            <a:solidFill>
              <a:srgbClr val="0000FF"/>
            </a:solidFill>
            <a:prstDash val="solid"/>
            <a:headEnd type="arrow" w="med" len="med"/>
            <a:tailEnd type="arrow" w="med" len="med"/>
          </a:ln>
        </p:spPr>
      </p:cxnSp>
      <p:cxnSp>
        <p:nvCxnSpPr>
          <p:cNvPr id="48" name="Straight Connector 47"/>
          <p:cNvCxnSpPr/>
          <p:nvPr/>
        </p:nvCxnSpPr>
        <p:spPr>
          <a:xfrm>
            <a:off x="5283200" y="1439863"/>
            <a:ext cx="2584450" cy="1587"/>
          </a:xfrm>
          <a:prstGeom prst="line">
            <a:avLst/>
          </a:prstGeom>
          <a:ln w="9525" cap="flat" cmpd="sng">
            <a:solidFill>
              <a:schemeClr val="tx1"/>
            </a:solidFill>
            <a:prstDash val="dash"/>
            <a:headEnd type="none" w="med" len="med"/>
            <a:tailEnd type="none" w="med" len="med"/>
          </a:ln>
        </p:spPr>
      </p:cxnSp>
      <p:sp>
        <p:nvSpPr>
          <p:cNvPr id="49" name="TextBox 48"/>
          <p:cNvSpPr txBox="1">
            <a:spLocks noChangeArrowheads="1"/>
          </p:cNvSpPr>
          <p:nvPr/>
        </p:nvSpPr>
        <p:spPr bwMode="auto">
          <a:xfrm>
            <a:off x="6043613" y="1016000"/>
            <a:ext cx="3419475" cy="368300"/>
          </a:xfrm>
          <a:prstGeom prst="rect">
            <a:avLst/>
          </a:prstGeom>
          <a:noFill/>
          <a:ln w="9525">
            <a:noFill/>
            <a:miter lim="800000"/>
          </a:ln>
        </p:spPr>
        <p:txBody>
          <a:bodyPr>
            <a:spAutoFit/>
          </a:bodyPr>
          <a:lstStyle/>
          <a:p>
            <a:pPr marR="0" defTabSz="914400">
              <a:buClrTx/>
              <a:buSzTx/>
              <a:buFontTx/>
              <a:buNone/>
              <a:defRPr/>
            </a:pPr>
            <a:r>
              <a:rPr kumimoji="0" lang="en-US" sz="1795" b="1" kern="1200" cap="none" spc="0" normalizeH="0" baseline="0" noProof="0" dirty="0" err="1">
                <a:latin typeface="Constantia" panose="02030602050306030303" pitchFamily="18" charset="0"/>
                <a:ea typeface="+mn-ea"/>
                <a:cs typeface="+mn-cs"/>
              </a:rPr>
              <a:t>Vị</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trí</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cao</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nhất</a:t>
            </a:r>
            <a:endParaRPr kumimoji="0" lang="en-US" sz="1795" b="1" kern="1200" cap="none" spc="0" normalizeH="0" baseline="0" noProof="0" dirty="0">
              <a:latin typeface="Constantia" panose="02030602050306030303" pitchFamily="18" charset="0"/>
              <a:ea typeface="+mn-ea"/>
              <a:cs typeface="+mn-cs"/>
            </a:endParaRPr>
          </a:p>
        </p:txBody>
      </p:sp>
      <p:sp>
        <p:nvSpPr>
          <p:cNvPr id="50" name="TextBox 49"/>
          <p:cNvSpPr txBox="1">
            <a:spLocks noChangeArrowheads="1"/>
          </p:cNvSpPr>
          <p:nvPr/>
        </p:nvSpPr>
        <p:spPr bwMode="auto">
          <a:xfrm>
            <a:off x="7410450" y="2008188"/>
            <a:ext cx="3421063" cy="369888"/>
          </a:xfrm>
          <a:prstGeom prst="rect">
            <a:avLst/>
          </a:prstGeom>
          <a:noFill/>
          <a:ln w="9525">
            <a:noFill/>
            <a:miter lim="800000"/>
          </a:ln>
        </p:spPr>
        <p:txBody>
          <a:bodyPr>
            <a:spAutoFit/>
          </a:bodyPr>
          <a:lstStyle/>
          <a:p>
            <a:pPr marR="0" defTabSz="914400">
              <a:buClrTx/>
              <a:buSzTx/>
              <a:buFontTx/>
              <a:buNone/>
              <a:defRPr/>
            </a:pPr>
            <a:r>
              <a:rPr kumimoji="0" lang="en-US" sz="1795" b="1" kern="1200" cap="none" spc="0" normalizeH="0" baseline="0" noProof="0" dirty="0" err="1">
                <a:latin typeface="Constantia" panose="02030602050306030303" pitchFamily="18" charset="0"/>
                <a:ea typeface="+mn-ea"/>
                <a:cs typeface="+mn-cs"/>
              </a:rPr>
              <a:t>Vị</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trí</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cân</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bằng</a:t>
            </a:r>
            <a:endParaRPr kumimoji="0" lang="en-US" sz="1795" b="1" kern="1200" cap="none" spc="0" normalizeH="0" baseline="0" noProof="0" dirty="0">
              <a:latin typeface="Constantia" panose="02030602050306030303" pitchFamily="18" charset="0"/>
              <a:ea typeface="+mn-ea"/>
              <a:cs typeface="+mn-cs"/>
            </a:endParaRPr>
          </a:p>
        </p:txBody>
      </p:sp>
      <p:sp>
        <p:nvSpPr>
          <p:cNvPr id="51" name="Rounded Rectangular Callout 17"/>
          <p:cNvSpPr/>
          <p:nvPr/>
        </p:nvSpPr>
        <p:spPr bwMode="auto">
          <a:xfrm>
            <a:off x="7379967" y="1543886"/>
            <a:ext cx="2356356" cy="380057"/>
          </a:xfrm>
          <a:prstGeom prst="wedgeRoundRectCallout">
            <a:avLst>
              <a:gd name="adj1" fmla="val -65335"/>
              <a:gd name="adj2" fmla="val -5417"/>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9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Độ</a:t>
            </a:r>
            <a:r>
              <a:rPr kumimoji="0" lang="en-US" sz="19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lệch</a:t>
            </a:r>
            <a:r>
              <a:rPr kumimoji="0" lang="en-US" sz="19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lớn</a:t>
            </a:r>
            <a:r>
              <a:rPr kumimoji="0" lang="en-US" sz="19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nhất</a:t>
            </a:r>
            <a:endParaRPr kumimoji="0" lang="en-US" sz="19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endParaRPr>
          </a:p>
        </p:txBody>
      </p:sp>
      <p:cxnSp>
        <p:nvCxnSpPr>
          <p:cNvPr id="52" name="Straight Connector 51"/>
          <p:cNvCxnSpPr/>
          <p:nvPr/>
        </p:nvCxnSpPr>
        <p:spPr>
          <a:xfrm>
            <a:off x="5130800" y="1968500"/>
            <a:ext cx="1824038" cy="3175"/>
          </a:xfrm>
          <a:prstGeom prst="line">
            <a:avLst/>
          </a:prstGeom>
          <a:ln w="57150" cap="flat" cmpd="sng">
            <a:solidFill>
              <a:schemeClr val="tx1"/>
            </a:solidFill>
            <a:prstDash val="soli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ox(in)">
                                      <p:cBhvr>
                                        <p:cTn id="10" dur="500"/>
                                        <p:tgtEl>
                                          <p:spTgt spid="3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153"/>
                                        </p:tgtEl>
                                        <p:attrNameLst>
                                          <p:attrName>style.visibility</p:attrName>
                                        </p:attrNameLst>
                                      </p:cBhvr>
                                      <p:to>
                                        <p:strVal val="visible"/>
                                      </p:to>
                                    </p:set>
                                    <p:animEffect transition="in" filter="box(in)">
                                      <p:cBhvr>
                                        <p:cTn id="13" dur="500"/>
                                        <p:tgtEl>
                                          <p:spTgt spid="615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1000"/>
                                        <p:tgtEl>
                                          <p:spTgt spid="2"/>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box(in)">
                                      <p:cBhvr>
                                        <p:cTn id="21" dur="10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161"/>
                                        </p:tgtEl>
                                        <p:attrNameLst>
                                          <p:attrName>style.visibility</p:attrName>
                                        </p:attrNameLst>
                                      </p:cBhvr>
                                      <p:to>
                                        <p:strVal val="visible"/>
                                      </p:to>
                                    </p:set>
                                    <p:animEffect transition="in" filter="box(in)">
                                      <p:cBhvr>
                                        <p:cTn id="26" dur="1000"/>
                                        <p:tgtEl>
                                          <p:spTgt spid="616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162"/>
                                        </p:tgtEl>
                                        <p:attrNameLst>
                                          <p:attrName>style.visibility</p:attrName>
                                        </p:attrNameLst>
                                      </p:cBhvr>
                                      <p:to>
                                        <p:strVal val="visible"/>
                                      </p:to>
                                    </p:set>
                                    <p:animEffect transition="in" filter="blinds(horizontal)">
                                      <p:cBhvr>
                                        <p:cTn id="31" dur="1000"/>
                                        <p:tgtEl>
                                          <p:spTgt spid="616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linds(horizontal)">
                                      <p:cBhvr>
                                        <p:cTn id="34" dur="10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linds(horizontal)">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blinds(horizontal)">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blinds(horizontal)">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randombar(horizontal)">
                                      <p:cBhvr>
                                        <p:cTn id="54" dur="500"/>
                                        <p:tgtEl>
                                          <p:spTgt spid="44"/>
                                        </p:tgtEl>
                                      </p:cBhvr>
                                    </p:animEffect>
                                  </p:childTnLst>
                                </p:cTn>
                              </p:par>
                              <p:par>
                                <p:cTn id="55" presetID="14" presetClass="entr" presetSubtype="1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randombar(horizontal)">
                                      <p:cBhvr>
                                        <p:cTn id="57" dur="500"/>
                                        <p:tgtEl>
                                          <p:spTgt spid="43"/>
                                        </p:tgtEl>
                                      </p:cBhvr>
                                    </p:animEffect>
                                  </p:childTnLst>
                                </p:cTn>
                              </p:par>
                              <p:par>
                                <p:cTn id="58" presetID="14" presetClass="entr" presetSubtype="1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randombar(horizontal)">
                                      <p:cBhvr>
                                        <p:cTn id="60" dur="500"/>
                                        <p:tgtEl>
                                          <p:spTgt spid="52"/>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xit" presetSubtype="10" fill="hold" nodeType="clickEffect">
                                  <p:stCondLst>
                                    <p:cond delay="0"/>
                                  </p:stCondLst>
                                  <p:childTnLst>
                                    <p:animEffect transition="out" filter="randombar(horizontal)">
                                      <p:cBhvr>
                                        <p:cTn id="64" dur="500"/>
                                        <p:tgtEl>
                                          <p:spTgt spid="52"/>
                                        </p:tgtEl>
                                      </p:cBhvr>
                                    </p:animEffect>
                                    <p:set>
                                      <p:cBhvr>
                                        <p:cTn id="65" dur="1" fill="hold">
                                          <p:stCondLst>
                                            <p:cond delay="499"/>
                                          </p:stCondLst>
                                        </p:cTn>
                                        <p:tgtEl>
                                          <p:spTgt spid="52"/>
                                        </p:tgtEl>
                                        <p:attrNameLst>
                                          <p:attrName>style.visibility</p:attrName>
                                        </p:attrNameLst>
                                      </p:cBhvr>
                                      <p:to>
                                        <p:strVal val="hidden"/>
                                      </p:to>
                                    </p:set>
                                  </p:childTnLst>
                                </p:cTn>
                              </p:par>
                              <p:par>
                                <p:cTn id="66" presetID="14" presetClass="entr" presetSubtype="1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randombar(horizontal)">
                                      <p:cBhvr>
                                        <p:cTn id="68" dur="500"/>
                                        <p:tgtEl>
                                          <p:spTgt spid="46"/>
                                        </p:tgtEl>
                                      </p:cBhvr>
                                    </p:animEffect>
                                  </p:childTnLst>
                                </p:cTn>
                              </p:par>
                            </p:childTnLst>
                          </p:cTn>
                        </p:par>
                        <p:par>
                          <p:cTn id="69" fill="hold">
                            <p:stCondLst>
                              <p:cond delay="500"/>
                            </p:stCondLst>
                            <p:childTnLst>
                              <p:par>
                                <p:cTn id="70" presetID="14" presetClass="entr" presetSubtype="10" fill="hold" nodeType="afterEffect">
                                  <p:stCondLst>
                                    <p:cond delay="0"/>
                                  </p:stCondLst>
                                  <p:childTnLst>
                                    <p:set>
                                      <p:cBhvr>
                                        <p:cTn id="71" dur="1" fill="hold">
                                          <p:stCondLst>
                                            <p:cond delay="0"/>
                                          </p:stCondLst>
                                        </p:cTn>
                                        <p:tgtEl>
                                          <p:spTgt spid="8210"/>
                                        </p:tgtEl>
                                        <p:attrNameLst>
                                          <p:attrName>style.visibility</p:attrName>
                                        </p:attrNameLst>
                                      </p:cBhvr>
                                      <p:to>
                                        <p:strVal val="visible"/>
                                      </p:to>
                                    </p:set>
                                    <p:animEffect transition="in" filter="randombar(horizontal)">
                                      <p:cBhvr>
                                        <p:cTn id="72" dur="500"/>
                                        <p:tgtEl>
                                          <p:spTgt spid="8210"/>
                                        </p:tgtEl>
                                      </p:cBhvr>
                                    </p:animEffect>
                                  </p:childTnLst>
                                </p:cTn>
                              </p:par>
                            </p:childTnLst>
                          </p:cTn>
                        </p:par>
                        <p:par>
                          <p:cTn id="73" fill="hold">
                            <p:stCondLst>
                              <p:cond delay="1000"/>
                            </p:stCondLst>
                            <p:childTnLst>
                              <p:par>
                                <p:cTn id="74" presetID="14" presetClass="entr" presetSubtype="10" fill="hold" nodeType="afterEffect">
                                  <p:stCondLst>
                                    <p:cond delay="0"/>
                                  </p:stCondLst>
                                  <p:childTnLst>
                                    <p:set>
                                      <p:cBhvr>
                                        <p:cTn id="75" dur="1" fill="hold">
                                          <p:stCondLst>
                                            <p:cond delay="0"/>
                                          </p:stCondLst>
                                        </p:cTn>
                                        <p:tgtEl>
                                          <p:spTgt spid="8209"/>
                                        </p:tgtEl>
                                        <p:attrNameLst>
                                          <p:attrName>style.visibility</p:attrName>
                                        </p:attrNameLst>
                                      </p:cBhvr>
                                      <p:to>
                                        <p:strVal val="visible"/>
                                      </p:to>
                                    </p:set>
                                    <p:animEffect transition="in" filter="randombar(horizontal)">
                                      <p:cBhvr>
                                        <p:cTn id="76" dur="500"/>
                                        <p:tgtEl>
                                          <p:spTgt spid="8209"/>
                                        </p:tgtEl>
                                      </p:cBhvr>
                                    </p:animEffect>
                                  </p:childTnLst>
                                </p:cTn>
                              </p:par>
                            </p:childTnLst>
                          </p:cTn>
                        </p:par>
                        <p:par>
                          <p:cTn id="77" fill="hold">
                            <p:stCondLst>
                              <p:cond delay="1500"/>
                            </p:stCondLst>
                            <p:childTnLst>
                              <p:par>
                                <p:cTn id="78" presetID="14" presetClass="entr" presetSubtype="1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randombar(horizontal)">
                                      <p:cBhvr>
                                        <p:cTn id="80" dur="500"/>
                                        <p:tgtEl>
                                          <p:spTgt spid="50"/>
                                        </p:tgtEl>
                                      </p:cBhvr>
                                    </p:animEffect>
                                  </p:childTnLst>
                                </p:cTn>
                              </p:par>
                              <p:par>
                                <p:cTn id="81" presetID="14" presetClass="entr" presetSubtype="10" fill="hold"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randombar(horizontal)">
                                      <p:cBhvr>
                                        <p:cTn id="83" dur="500"/>
                                        <p:tgtEl>
                                          <p:spTgt spid="48"/>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randombar(horizontal)">
                                      <p:cBhvr>
                                        <p:cTn id="86" dur="500"/>
                                        <p:tgtEl>
                                          <p:spTgt spid="49"/>
                                        </p:tgtEl>
                                      </p:cBhvr>
                                    </p:animEffect>
                                  </p:childTnLst>
                                </p:cTn>
                              </p:par>
                            </p:childTnLst>
                          </p:cTn>
                        </p:par>
                      </p:childTnLst>
                    </p:cTn>
                  </p:par>
                  <p:par>
                    <p:cTn id="87" fill="hold">
                      <p:stCondLst>
                        <p:cond delay="indefinite"/>
                      </p:stCondLst>
                      <p:childTnLst>
                        <p:par>
                          <p:cTn id="88" fill="hold">
                            <p:stCondLst>
                              <p:cond delay="0"/>
                            </p:stCondLst>
                            <p:childTnLst>
                              <p:par>
                                <p:cTn id="89" presetID="8" presetClass="entr" presetSubtype="16" fill="hold" nodeType="click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diamond(in)">
                                      <p:cBhvr>
                                        <p:cTn id="91" dur="1000"/>
                                        <p:tgtEl>
                                          <p:spTgt spid="47"/>
                                        </p:tgtEl>
                                      </p:cBhvr>
                                    </p:animEffect>
                                  </p:childTnLst>
                                </p:cTn>
                              </p:par>
                            </p:childTnLst>
                          </p:cTn>
                        </p:par>
                        <p:par>
                          <p:cTn id="92" fill="hold">
                            <p:stCondLst>
                              <p:cond delay="1000"/>
                            </p:stCondLst>
                            <p:childTnLst>
                              <p:par>
                                <p:cTn id="93" presetID="14"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randombar(horizontal)">
                                      <p:cBhvr>
                                        <p:cTn id="95" dur="500"/>
                                        <p:tgtEl>
                                          <p:spTgt spid="51"/>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nodeType="click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randombar(horizontal)">
                                      <p:cBhvr>
                                        <p:cTn id="10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161" grpId="0" animBg="1"/>
      <p:bldP spid="6153" grpId="0"/>
      <p:bldP spid="33" grpId="0"/>
      <p:bldP spid="39" grpId="0"/>
      <p:bldP spid="38" grpId="0" animBg="1"/>
      <p:bldP spid="40" grpId="0"/>
      <p:bldP spid="41" grpId="0"/>
      <p:bldP spid="49" grpId="0"/>
      <p:bldP spid="5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70" name="image 150002"/>
          <p:cNvPicPr>
            <a:picLocks noChangeAspect="1"/>
          </p:cNvPicPr>
          <p:nvPr/>
        </p:nvPicPr>
        <p:blipFill>
          <a:blip r:embed="rId1"/>
          <a:stretch>
            <a:fillRect/>
          </a:stretch>
        </p:blipFill>
        <p:spPr>
          <a:xfrm>
            <a:off x="0" y="7938"/>
            <a:ext cx="12161838" cy="6842125"/>
          </a:xfrm>
          <a:prstGeom prst="rect">
            <a:avLst/>
          </a:prstGeom>
          <a:noFill/>
          <a:ln w="9525">
            <a:noFill/>
          </a:ln>
        </p:spPr>
      </p:pic>
      <p:pic>
        <p:nvPicPr>
          <p:cNvPr id="63491" name="image 150003"/>
          <p:cNvPicPr>
            <a:picLocks noChangeAspect="1"/>
          </p:cNvPicPr>
          <p:nvPr/>
        </p:nvPicPr>
        <p:blipFill>
          <a:blip r:embed="rId2"/>
          <a:stretch>
            <a:fillRect/>
          </a:stretch>
        </p:blipFill>
        <p:spPr>
          <a:xfrm>
            <a:off x="7994650" y="2016125"/>
            <a:ext cx="2051050" cy="2590800"/>
          </a:xfrm>
          <a:prstGeom prst="rect">
            <a:avLst/>
          </a:prstGeom>
          <a:noFill/>
          <a:ln w="9525">
            <a:noFill/>
          </a:ln>
        </p:spPr>
      </p:pic>
      <p:pic>
        <p:nvPicPr>
          <p:cNvPr id="63492" name="image 150004"/>
          <p:cNvPicPr>
            <a:picLocks noChangeAspect="1"/>
          </p:cNvPicPr>
          <p:nvPr/>
        </p:nvPicPr>
        <p:blipFill>
          <a:blip r:embed="rId3"/>
          <a:stretch>
            <a:fillRect/>
          </a:stretch>
        </p:blipFill>
        <p:spPr>
          <a:xfrm>
            <a:off x="1184275" y="4765675"/>
            <a:ext cx="3984625" cy="25400"/>
          </a:xfrm>
          <a:prstGeom prst="rect">
            <a:avLst/>
          </a:prstGeom>
          <a:noFill/>
          <a:ln w="9525">
            <a:noFill/>
          </a:ln>
        </p:spPr>
      </p:pic>
      <p:pic>
        <p:nvPicPr>
          <p:cNvPr id="63493" name="image 150005"/>
          <p:cNvPicPr>
            <a:picLocks noChangeAspect="1"/>
          </p:cNvPicPr>
          <p:nvPr/>
        </p:nvPicPr>
        <p:blipFill>
          <a:blip r:embed="rId4"/>
          <a:stretch>
            <a:fillRect/>
          </a:stretch>
        </p:blipFill>
        <p:spPr>
          <a:xfrm>
            <a:off x="1184275" y="2079625"/>
            <a:ext cx="3984625" cy="25400"/>
          </a:xfrm>
          <a:prstGeom prst="rect">
            <a:avLst/>
          </a:prstGeom>
          <a:noFill/>
          <a:ln w="9525">
            <a:noFill/>
          </a:ln>
        </p:spPr>
      </p:pic>
      <p:pic>
        <p:nvPicPr>
          <p:cNvPr id="63494" name="image 150006"/>
          <p:cNvPicPr>
            <a:picLocks noChangeAspect="1"/>
          </p:cNvPicPr>
          <p:nvPr/>
        </p:nvPicPr>
        <p:blipFill>
          <a:blip r:embed="rId5"/>
          <a:stretch>
            <a:fillRect/>
          </a:stretch>
        </p:blipFill>
        <p:spPr>
          <a:xfrm>
            <a:off x="6081713" y="147638"/>
            <a:ext cx="601662" cy="6569075"/>
          </a:xfrm>
          <a:prstGeom prst="rect">
            <a:avLst/>
          </a:prstGeom>
          <a:noFill/>
          <a:ln w="9525">
            <a:noFill/>
          </a:ln>
        </p:spPr>
      </p:pic>
      <p:pic>
        <p:nvPicPr>
          <p:cNvPr id="63495" name="image 150007"/>
          <p:cNvPicPr>
            <a:picLocks noChangeAspect="1"/>
          </p:cNvPicPr>
          <p:nvPr/>
        </p:nvPicPr>
        <p:blipFill>
          <a:blip r:embed="rId6"/>
          <a:stretch>
            <a:fillRect/>
          </a:stretch>
        </p:blipFill>
        <p:spPr>
          <a:xfrm>
            <a:off x="5808663" y="1376363"/>
            <a:ext cx="493712" cy="241300"/>
          </a:xfrm>
          <a:prstGeom prst="rect">
            <a:avLst/>
          </a:prstGeom>
          <a:noFill/>
          <a:ln w="9525">
            <a:noFill/>
          </a:ln>
        </p:spPr>
      </p:pic>
      <p:pic>
        <p:nvPicPr>
          <p:cNvPr id="63496" name="image 150008"/>
          <p:cNvPicPr>
            <a:picLocks noChangeAspect="1"/>
          </p:cNvPicPr>
          <p:nvPr/>
        </p:nvPicPr>
        <p:blipFill>
          <a:blip r:embed="rId6"/>
          <a:stretch>
            <a:fillRect/>
          </a:stretch>
        </p:blipFill>
        <p:spPr>
          <a:xfrm>
            <a:off x="5808663" y="2662238"/>
            <a:ext cx="493712" cy="241300"/>
          </a:xfrm>
          <a:prstGeom prst="rect">
            <a:avLst/>
          </a:prstGeom>
          <a:noFill/>
          <a:ln w="9525">
            <a:noFill/>
          </a:ln>
        </p:spPr>
      </p:pic>
      <p:pic>
        <p:nvPicPr>
          <p:cNvPr id="63497" name="image 150009"/>
          <p:cNvPicPr>
            <a:picLocks noChangeAspect="1"/>
          </p:cNvPicPr>
          <p:nvPr/>
        </p:nvPicPr>
        <p:blipFill>
          <a:blip r:embed="rId6"/>
          <a:stretch>
            <a:fillRect/>
          </a:stretch>
        </p:blipFill>
        <p:spPr>
          <a:xfrm>
            <a:off x="5808663" y="3954463"/>
            <a:ext cx="493712" cy="241300"/>
          </a:xfrm>
          <a:prstGeom prst="rect">
            <a:avLst/>
          </a:prstGeom>
          <a:noFill/>
          <a:ln w="9525">
            <a:noFill/>
          </a:ln>
        </p:spPr>
      </p:pic>
      <p:pic>
        <p:nvPicPr>
          <p:cNvPr id="63498" name="image 1500010"/>
          <p:cNvPicPr>
            <a:picLocks noChangeAspect="1"/>
          </p:cNvPicPr>
          <p:nvPr/>
        </p:nvPicPr>
        <p:blipFill>
          <a:blip r:embed="rId6"/>
          <a:stretch>
            <a:fillRect/>
          </a:stretch>
        </p:blipFill>
        <p:spPr>
          <a:xfrm>
            <a:off x="5808663" y="5240338"/>
            <a:ext cx="493712" cy="241300"/>
          </a:xfrm>
          <a:prstGeom prst="rect">
            <a:avLst/>
          </a:prstGeom>
          <a:noFill/>
          <a:ln w="9525">
            <a:noFill/>
          </a:ln>
        </p:spPr>
      </p:pic>
      <p:sp>
        <p:nvSpPr>
          <p:cNvPr id="1500011" name="Object 1500011"/>
          <p:cNvSpPr txBox="1"/>
          <p:nvPr/>
        </p:nvSpPr>
        <p:spPr>
          <a:xfrm>
            <a:off x="6381750" y="5140325"/>
            <a:ext cx="5308600" cy="682625"/>
          </a:xfrm>
          <a:prstGeom prst="rect">
            <a:avLst/>
          </a:prstGeom>
        </p:spPr>
        <p:txBody>
          <a:bodyPr/>
          <a:lstStyle/>
          <a:p>
            <a:pPr marR="0" algn="ctr" defTabSz="914400">
              <a:buClrTx/>
              <a:buSzTx/>
              <a:buFontTx/>
              <a:buNone/>
              <a:defRPr/>
            </a:pPr>
            <a:r>
              <a:rPr kumimoji="0" lang="vi-VN" altLang="en-US" sz="3190" kern="1200" cap="none" spc="200" normalizeH="0" baseline="0" noProof="0" dirty="0">
                <a:solidFill>
                  <a:srgbClr val="FCFCFC">
                    <a:alpha val="100000"/>
                  </a:srgbClr>
                </a:solidFill>
                <a:latin typeface="Times New Roman" panose="02020603050405020304" pitchFamily="18" charset="0"/>
                <a:ea typeface="YouYuan" panose="02010509060101010101" pitchFamily="49" charset="-122"/>
                <a:cs typeface="Times New Roman" panose="02020603050405020304" pitchFamily="18" charset="0"/>
              </a:rPr>
              <a:t>CHÚC CÁC EM HỌC TỐT</a:t>
            </a:r>
            <a:endParaRPr kumimoji="0" lang="vi-VN" altLang="en-US" sz="3190" kern="1200" cap="none" spc="200" normalizeH="0" baseline="0" noProof="0" dirty="0">
              <a:solidFill>
                <a:srgbClr val="FCFCFC">
                  <a:alpha val="100000"/>
                </a:srgbClr>
              </a:solidFill>
              <a:latin typeface="Times New Roman" panose="02020603050405020304" pitchFamily="18" charset="0"/>
              <a:ea typeface="YouYuan" panose="02010509060101010101" pitchFamily="49" charset="-122"/>
              <a:cs typeface="Times New Roman" panose="02020603050405020304" pitchFamily="18" charset="0"/>
            </a:endParaRPr>
          </a:p>
        </p:txBody>
      </p:sp>
      <p:pic>
        <p:nvPicPr>
          <p:cNvPr id="63500" name="图片 1"/>
          <p:cNvPicPr>
            <a:picLocks noChangeAspect="1"/>
          </p:cNvPicPr>
          <p:nvPr/>
        </p:nvPicPr>
        <p:blipFill>
          <a:blip r:embed="rId7"/>
          <a:stretch>
            <a:fillRect/>
          </a:stretch>
        </p:blipFill>
        <p:spPr>
          <a:xfrm>
            <a:off x="1262063" y="2332038"/>
            <a:ext cx="3984625" cy="2282825"/>
          </a:xfrm>
          <a:prstGeom prst="rect">
            <a:avLst/>
          </a:prstGeom>
          <a:noFill/>
          <a:ln w="9525">
            <a:noFill/>
          </a:ln>
        </p:spPr>
      </p:pic>
      <p:pic>
        <p:nvPicPr>
          <p:cNvPr id="2" name="nhac nen 1.mp3">
            <a:hlinkClick r:id="" action="ppaction://media"/>
          </p:cNvPr>
          <p:cNvPicPr>
            <a:picLocks noRot="1" noChangeAspect="1"/>
          </p:cNvPicPr>
          <p:nvPr>
            <a:audioFile r:link="rId8"/>
            <p:extLst>
              <p:ext uri="{DAA4B4D4-6D71-4841-9C94-3DE7FCFB9230}">
                <p14:media xmlns:p14="http://schemas.microsoft.com/office/powerpoint/2010/main" r:link="rId9"/>
              </p:ext>
            </p:extLst>
          </p:nvPr>
        </p:nvPicPr>
        <p:blipFill>
          <a:blip r:embed="rId10"/>
          <a:stretch>
            <a:fillRect/>
          </a:stretch>
        </p:blipFill>
        <p:spPr>
          <a:xfrm>
            <a:off x="10806113" y="5934075"/>
            <a:ext cx="609600" cy="609600"/>
          </a:xfrm>
          <a:prstGeom prst="rect">
            <a:avLst/>
          </a:prstGeom>
          <a:noFill/>
          <a:ln w="9525">
            <a:noFill/>
          </a:ln>
        </p:spPr>
      </p:pic>
    </p:spTree>
    <p:custDataLst>
      <p:tags r:id="rId11"/>
    </p:custDataLst>
  </p:cSld>
  <p:clrMapOvr>
    <a:masterClrMapping/>
  </p:clrMapOvr>
  <p:transition spd="slow" advTm="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heel(1)">
                                      <p:cBhvr>
                                        <p:cTn id="7" dur="2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itle 1"/>
          <p:cNvSpPr>
            <a:spLocks noGrp="1"/>
          </p:cNvSpPr>
          <p:nvPr>
            <p:ph type="title"/>
          </p:nvPr>
        </p:nvSpPr>
        <p:spPr>
          <a:xfrm>
            <a:off x="290513" y="2438400"/>
            <a:ext cx="10944225" cy="1143000"/>
          </a:xfrm>
          <a:ln/>
        </p:spPr>
        <p:txBody>
          <a:bodyPr vert="horz" wrap="square" lIns="91440" tIns="45720" rIns="91440" bIns="45720" anchor="ctr" anchorCtr="0"/>
          <a:p>
            <a:pPr algn="l"/>
            <a:r>
              <a:rPr lang="en-US" altLang="en-US" sz="2400" dirty="0">
                <a:latin typeface="Times New Roman" panose="02020603050405020304" pitchFamily="18" charset="0"/>
                <a:cs typeface="Times New Roman" panose="02020603050405020304" pitchFamily="18" charset="0"/>
              </a:rPr>
              <a:t>Hình dưới đây cho thấy đồ thị dao động âm trên m</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 dao động kí khi nguồn âm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một âm thoa được gõ nhẹ (a)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gõ mạnh (b).</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Sóng âm n</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o có biên độ dao động lớn hơn ?</a:t>
            </a:r>
            <a:br>
              <a:rPr lang="en-US" altLang="en-US" sz="2400" dirty="0">
                <a:latin typeface="Times New Roman" panose="02020603050405020304" pitchFamily="18" charset="0"/>
                <a:cs typeface="Times New Roman" panose="02020603050405020304" pitchFamily="18" charset="0"/>
              </a:rPr>
            </a:br>
            <a:endParaRPr lang="en-US" altLang="en-US" sz="2400" dirty="0">
              <a:latin typeface="Times New Roman" panose="02020603050405020304" pitchFamily="18" charset="0"/>
              <a:ea typeface="Times New Roman" panose="02020603050405020304" pitchFamily="18" charset="0"/>
            </a:endParaRPr>
          </a:p>
        </p:txBody>
      </p:sp>
      <p:sp>
        <p:nvSpPr>
          <p:cNvPr id="9219" name="Rectangle 153"/>
          <p:cNvSpPr txBox="1"/>
          <p:nvPr/>
        </p:nvSpPr>
        <p:spPr>
          <a:xfrm>
            <a:off x="2271713" y="304800"/>
            <a:ext cx="65532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9220"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9221" name="Rectangle 5"/>
          <p:cNvSpPr/>
          <p:nvPr/>
        </p:nvSpPr>
        <p:spPr>
          <a:xfrm>
            <a:off x="823913" y="1371600"/>
            <a:ext cx="5181600" cy="523875"/>
          </a:xfrm>
          <a:prstGeom prst="rect">
            <a:avLst/>
          </a:prstGeom>
          <a:noFill/>
          <a:ln w="9525">
            <a:noFill/>
          </a:ln>
        </p:spPr>
        <p:txBody>
          <a:bodyPr>
            <a:spAutoFit/>
          </a:bodyPr>
          <a:p>
            <a:pPr eaLnBrk="1" hangingPunct="1"/>
            <a:r>
              <a:rPr lang="en-US" altLang="en-US" sz="2800" b="1" dirty="0">
                <a:latin typeface="Times New Roman" panose="02020603050405020304" pitchFamily="18" charset="0"/>
                <a:cs typeface="Times New Roman" panose="02020603050405020304" pitchFamily="18" charset="0"/>
              </a:rPr>
              <a:t>* </a:t>
            </a:r>
            <a:r>
              <a:rPr lang="en-US" altLang="en-US" sz="2800" b="1" u="sng" dirty="0">
                <a:latin typeface="Times New Roman" panose="02020603050405020304" pitchFamily="18" charset="0"/>
                <a:cs typeface="Times New Roman" panose="02020603050405020304" pitchFamily="18" charset="0"/>
              </a:rPr>
              <a:t>Tìm hiểu về biên độ dao động </a:t>
            </a:r>
            <a:endParaRPr lang="en-US" altLang="en-US" sz="2800" b="1" u="sng" dirty="0">
              <a:latin typeface="Times New Roman" panose="02020603050405020304" pitchFamily="18" charset="0"/>
              <a:ea typeface="Times New Roman" panose="02020603050405020304" pitchFamily="18" charset="0"/>
            </a:endParaRPr>
          </a:p>
        </p:txBody>
      </p:sp>
      <p:pic>
        <p:nvPicPr>
          <p:cNvPr id="11270" name="Picture 6" descr="C:\Users\ADMIN\Desktop\11_2.png"/>
          <p:cNvPicPr>
            <a:picLocks noChangeAspect="1"/>
          </p:cNvPicPr>
          <p:nvPr/>
        </p:nvPicPr>
        <p:blipFill>
          <a:blip r:embed="rId1"/>
          <a:stretch>
            <a:fillRect/>
          </a:stretch>
        </p:blipFill>
        <p:spPr>
          <a:xfrm>
            <a:off x="519113" y="3783013"/>
            <a:ext cx="5410200" cy="2743200"/>
          </a:xfrm>
          <a:prstGeom prst="rect">
            <a:avLst/>
          </a:prstGeom>
          <a:noFill/>
          <a:ln w="9525">
            <a:noFill/>
          </a:ln>
        </p:spPr>
      </p:pic>
      <p:sp>
        <p:nvSpPr>
          <p:cNvPr id="11271" name="Rectangle 7"/>
          <p:cNvSpPr/>
          <p:nvPr/>
        </p:nvSpPr>
        <p:spPr>
          <a:xfrm>
            <a:off x="6021388" y="3810000"/>
            <a:ext cx="6080125" cy="868363"/>
          </a:xfrm>
          <a:prstGeom prst="rect">
            <a:avLst/>
          </a:prstGeom>
          <a:noFill/>
          <a:ln w="9525">
            <a:noFill/>
          </a:ln>
        </p:spPr>
        <p:txBody>
          <a:bodyPr>
            <a:spAutoFit/>
          </a:bodyPr>
          <a:p>
            <a:pPr>
              <a:lnSpc>
                <a:spcPct val="105000"/>
              </a:lnSpc>
              <a:spcBef>
                <a:spcPts val="600"/>
              </a:spcBef>
              <a:spcAft>
                <a:spcPts val="600"/>
              </a:spcAft>
            </a:pPr>
            <a:r>
              <a:rPr lang="en-US" altLang="en-US" b="1" dirty="0">
                <a:solidFill>
                  <a:srgbClr val="000000"/>
                </a:solidFill>
                <a:latin typeface="Times New Roman" panose="02020603050405020304" pitchFamily="18" charset="0"/>
                <a:cs typeface="Calibri" panose="020F0502020204030204" pitchFamily="34" charset="0"/>
              </a:rPr>
              <a:t>Biên độ dao động ở hình b lớn hơn biên độ dao động ở hình a.</a:t>
            </a:r>
            <a:endParaRPr lang="en-US" altLang="en-US"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circle(in)">
                                      <p:cBhvr>
                                        <p:cTn id="12" dur="20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circle(in)">
                                      <p:cBhvr>
                                        <p:cTn id="17" dur="2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Content Placeholder 3" descr="https://img.loigiaihay.com/picture/2022/0318/132.png"/>
          <p:cNvPicPr>
            <a:picLocks noGrp="1"/>
          </p:cNvPicPr>
          <p:nvPr>
            <p:ph idx="1"/>
          </p:nvPr>
        </p:nvPicPr>
        <p:blipFill>
          <a:blip r:embed="rId1"/>
          <a:srcRect/>
          <a:stretch>
            <a:fillRect/>
          </a:stretch>
        </p:blipFill>
        <p:spPr>
          <a:xfrm>
            <a:off x="442913" y="1417638"/>
            <a:ext cx="3886200" cy="3916362"/>
          </a:xfrm>
          <a:ln/>
        </p:spPr>
      </p:pic>
      <p:pic>
        <p:nvPicPr>
          <p:cNvPr id="12291" name="Picture 4" descr="https://img.loigiaihay.com/picture/2022/0609/hinh-131.png"/>
          <p:cNvPicPr>
            <a:picLocks noChangeAspect="1"/>
          </p:cNvPicPr>
          <p:nvPr/>
        </p:nvPicPr>
        <p:blipFill>
          <a:blip r:embed="rId2"/>
          <a:stretch>
            <a:fillRect/>
          </a:stretch>
        </p:blipFill>
        <p:spPr>
          <a:xfrm>
            <a:off x="5091113" y="1981200"/>
            <a:ext cx="6172200" cy="2971800"/>
          </a:xfrm>
          <a:prstGeom prst="rect">
            <a:avLst/>
          </a:prstGeom>
          <a:noFill/>
          <a:ln w="9525">
            <a:noFill/>
          </a:ln>
        </p:spPr>
      </p:pic>
      <p:sp>
        <p:nvSpPr>
          <p:cNvPr id="12292" name="Rectangle 5"/>
          <p:cNvSpPr/>
          <p:nvPr/>
        </p:nvSpPr>
        <p:spPr>
          <a:xfrm>
            <a:off x="823913" y="304800"/>
            <a:ext cx="10896600" cy="954088"/>
          </a:xfrm>
          <a:prstGeom prst="rect">
            <a:avLst/>
          </a:prstGeom>
          <a:noFill/>
          <a:ln w="9525">
            <a:noFill/>
          </a:ln>
        </p:spPr>
        <p:txBody>
          <a:bodyPr>
            <a:spAutoFit/>
          </a:bodyPr>
          <a:p>
            <a:pPr eaLnBrk="1" hangingPunct="1"/>
            <a:r>
              <a:rPr lang="en-US" altLang="en-US" sz="2800" b="1" dirty="0">
                <a:latin typeface="Times New Roman" panose="02020603050405020304" pitchFamily="18" charset="0"/>
                <a:cs typeface="Times New Roman" panose="02020603050405020304" pitchFamily="18" charset="0"/>
              </a:rPr>
              <a:t>* Trên m</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n hình dao động kí, biên độ dao động l</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khoảng cách giữa đồ thị v</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đường vẽ cắt ngang ở giữa đồ thị </a:t>
            </a:r>
            <a:endParaRPr lang="en-US" altLang="en-US" sz="28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fade">
                                      <p:cBhvr>
                                        <p:cTn id="11" dur="500"/>
                                        <p:tgtEl>
                                          <p:spTgt spid="1229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291"/>
                                        </p:tgtEl>
                                        <p:attrNameLst>
                                          <p:attrName>style.visibility</p:attrName>
                                        </p:attrNameLst>
                                      </p:cBhvr>
                                      <p:to>
                                        <p:strVal val="visible"/>
                                      </p:to>
                                    </p:set>
                                    <p:animEffect transition="in" filter="fade">
                                      <p:cBhvr>
                                        <p:cTn id="16"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itle 4"/>
          <p:cNvSpPr>
            <a:spLocks noGrp="1"/>
          </p:cNvSpPr>
          <p:nvPr>
            <p:ph type="title"/>
          </p:nvPr>
        </p:nvSpPr>
        <p:spPr>
          <a:xfrm>
            <a:off x="7529513" y="533400"/>
            <a:ext cx="4024312" cy="2514600"/>
          </a:xfrm>
          <a:ln/>
        </p:spPr>
        <p:txBody>
          <a:bodyPr vert="horz" wrap="square" lIns="91440" tIns="45720" rIns="91440" bIns="45720" anchor="ctr" anchorCtr="0"/>
          <a:p>
            <a:r>
              <a:rPr lang="en-US" altLang="en-US" sz="2400" dirty="0">
                <a:latin typeface="Times New Roman" panose="02020603050405020304" pitchFamily="18" charset="0"/>
                <a:cs typeface="Times New Roman" panose="02020603050405020304" pitchFamily="18" charset="0"/>
              </a:rPr>
              <a:t>Biên độ dao động hiển thị trên m</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 hình tỉ lệ với biên độ dao động của song âm m</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micro nhận được </a:t>
            </a:r>
            <a:endParaRPr lang="en-US" altLang="en-US" sz="2400" dirty="0">
              <a:latin typeface="Times New Roman" panose="02020603050405020304" pitchFamily="18" charset="0"/>
              <a:ea typeface="Times New Roman" panose="02020603050405020304" pitchFamily="18" charset="0"/>
            </a:endParaRPr>
          </a:p>
        </p:txBody>
      </p:sp>
      <p:pic>
        <p:nvPicPr>
          <p:cNvPr id="13315" name="Content Placeholder 3" descr="https://img.loigiaihay.com/picture/2022/0609/131.png"/>
          <p:cNvPicPr>
            <a:picLocks noGrp="1"/>
          </p:cNvPicPr>
          <p:nvPr>
            <p:ph idx="1"/>
          </p:nvPr>
        </p:nvPicPr>
        <p:blipFill>
          <a:blip r:embed="rId1"/>
          <a:srcRect/>
          <a:stretch>
            <a:fillRect/>
          </a:stretch>
        </p:blipFill>
        <p:spPr>
          <a:xfrm>
            <a:off x="671513" y="533400"/>
            <a:ext cx="5791200" cy="6019800"/>
          </a:xfrm>
          <a:ln/>
        </p:spPr>
      </p:pic>
      <p:sp>
        <p:nvSpPr>
          <p:cNvPr id="11268" name="Rectangle 153"/>
          <p:cNvSpPr txBox="1"/>
          <p:nvPr/>
        </p:nvSpPr>
        <p:spPr>
          <a:xfrm>
            <a:off x="2043113" y="76200"/>
            <a:ext cx="67818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arn(inVertical)">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1000"/>
                                        <p:tgtEl>
                                          <p:spTgt spid="13314"/>
                                        </p:tgtEl>
                                      </p:cBhvr>
                                    </p:animEffect>
                                    <p:anim calcmode="lin" valueType="num">
                                      <p:cBhvr>
                                        <p:cTn id="13" dur="1000" fill="hold"/>
                                        <p:tgtEl>
                                          <p:spTgt spid="13314"/>
                                        </p:tgtEl>
                                        <p:attrNameLst>
                                          <p:attrName>ppt_x</p:attrName>
                                        </p:attrNameLst>
                                      </p:cBhvr>
                                      <p:tavLst>
                                        <p:tav tm="0">
                                          <p:val>
                                            <p:strVal val="#ppt_x"/>
                                          </p:val>
                                        </p:tav>
                                        <p:tav tm="100000">
                                          <p:val>
                                            <p:strVal val="#ppt_x"/>
                                          </p:val>
                                        </p:tav>
                                      </p:tavLst>
                                    </p:anim>
                                    <p:anim calcmode="lin" valueType="num">
                                      <p:cBhvr>
                                        <p:cTn id="14"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tags/tag1.xml><?xml version="1.0" encoding="utf-8"?>
<p:tagLst xmlns:p="http://schemas.openxmlformats.org/presentationml/2006/main">
  <p:tag name="GENSWF_SLIDE_UID" val="{A17DE5B9-1EAA-4897-B74D-98982D1BA35D}:281"/>
  <p:tag name="GENSWF_ADVANCE_TIME" val="0.001"/>
  <p:tag name="ISPRING_CUSTOM_TIMING_USED" val="1"/>
  <p:tag name="ISPRING_SLIDE_ID_2" val="{79DCEC29-635C-4F87-BA50-207AE8DE4065}"/>
  <p:tag name="GENSWF_SLIDE_TITLE" val="Cảm ơn"/>
  <p:tag name="ISPRING_SLIDE_INDENT_LEVEL" val="0"/>
  <p:tag name="ISPRING_PRESENTER_ID" val="{FB0419A3-B378-46C4-9C7A-448D729DC2FD}"/>
  <p:tag name="ISPRING_PLAYER_LAYOUT_TYPE" val="Full"/>
  <p:tag name="ISPRING_PLAYER_PLAYLIST_ID" val="8a4a43858a567fb0e013d148aeb760afc3b846a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15775</Words>
  <Application>WPS Presentation</Application>
  <PresentationFormat/>
  <Paragraphs>604</Paragraphs>
  <Slides>60</Slides>
  <Notes>6</Notes>
  <HiddenSlides>0</HiddenSlides>
  <MMClips>3</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60</vt:i4>
      </vt:variant>
    </vt:vector>
  </HeadingPairs>
  <TitlesOfParts>
    <vt:vector size="88" baseType="lpstr">
      <vt:lpstr>Arial</vt:lpstr>
      <vt:lpstr>SimSun</vt:lpstr>
      <vt:lpstr>Wingdings</vt:lpstr>
      <vt:lpstr>Times New Roman</vt:lpstr>
      <vt:lpstr>Calibri</vt:lpstr>
      <vt:lpstr>.VnTime</vt:lpstr>
      <vt:lpstr>.VnArial Narrow</vt:lpstr>
      <vt:lpstr>.VnTimeH</vt:lpstr>
      <vt:lpstr>Constantia</vt:lpstr>
      <vt:lpstr>Tahoma</vt:lpstr>
      <vt:lpstr>Roboto</vt:lpstr>
      <vt:lpstr>VNI-Times</vt:lpstr>
      <vt:lpstr>Bookerly</vt:lpstr>
      <vt:lpstr>Segoe Print</vt:lpstr>
      <vt:lpstr>KoHo Medium</vt:lpstr>
      <vt:lpstr>Cambria Math</vt:lpstr>
      <vt:lpstr>.VnArabiaH</vt:lpstr>
      <vt:lpstr>YouYuan</vt:lpstr>
      <vt:lpstr>等线</vt:lpstr>
      <vt:lpstr>Bookerly</vt:lpstr>
      <vt:lpstr>.Vn3DH</vt:lpstr>
      <vt:lpstr>Microsoft YaHei</vt:lpstr>
      <vt:lpstr>Arial Unicode MS</vt:lpstr>
      <vt:lpstr>Arial</vt:lpstr>
      <vt:lpstr>Century Gothic</vt:lpstr>
      <vt:lpstr>Courier New</vt:lpstr>
      <vt:lpstr>YouYuan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WinXP_SP2_Full</dc:creator>
  <cp:lastModifiedBy>Admin</cp:lastModifiedBy>
  <cp:revision>111</cp:revision>
  <dcterms:created xsi:type="dcterms:W3CDTF">2009-07-22T05:35:12Z</dcterms:created>
  <dcterms:modified xsi:type="dcterms:W3CDTF">2025-03-08T08:20:27Z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D1928C23EB624046A66671DBFC8C53F2_13</vt:lpwstr>
  </property>
  <property fmtid="{D5CDD505-2E9C-101B-9397-08002B2CF9AE}" pid="3" name="KSOProductBuildVer">
    <vt:lpwstr>1033-12.2.0.20326</vt:lpwstr>
  </property>
</Properties>
</file>