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76" r:id="rId3"/>
    <p:sldId id="277" r:id="rId4"/>
    <p:sldId id="278" r:id="rId5"/>
    <p:sldId id="279" r:id="rId6"/>
    <p:sldId id="273" r:id="rId7"/>
    <p:sldId id="258" r:id="rId8"/>
    <p:sldId id="264" r:id="rId9"/>
    <p:sldId id="280" r:id="rId10"/>
    <p:sldId id="281" r:id="rId11"/>
    <p:sldId id="282" r:id="rId12"/>
    <p:sldId id="275" r:id="rId13"/>
    <p:sldId id="285" r:id="rId14"/>
    <p:sldId id="284" r:id="rId15"/>
    <p:sldId id="287" r:id="rId16"/>
    <p:sldId id="286" r:id="rId17"/>
    <p:sldId id="283" r:id="rId18"/>
    <p:sldId id="274" r:id="rId19"/>
    <p:sldId id="288" r:id="rId20"/>
    <p:sldId id="289" r:id="rId21"/>
    <p:sldId id="291" r:id="rId22"/>
    <p:sldId id="292" r:id="rId23"/>
    <p:sldId id="290" r:id="rId24"/>
    <p:sldId id="294" r:id="rId25"/>
    <p:sldId id="293" r:id="rId26"/>
    <p:sldId id="259" r:id="rId27"/>
    <p:sldId id="268" r:id="rId28"/>
    <p:sldId id="295" r:id="rId29"/>
  </p:sldIdLst>
  <p:sldSz cx="18288000" cy="10287000"/>
  <p:notesSz cx="6858000" cy="9144000"/>
  <p:embeddedFontLst>
    <p:embeddedFont>
      <p:font typeface="Calibri" pitchFamily="34" charset="0"/>
      <p:regular r:id="rId30"/>
      <p:bold r:id="rId31"/>
      <p:italic r:id="rId32"/>
      <p:boldItalic r:id="rId3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8991F7B-97C2-4D79-B53B-F4D59066AF72}">
          <p14:sldIdLst>
            <p14:sldId id="256"/>
            <p14:sldId id="276"/>
            <p14:sldId id="277"/>
            <p14:sldId id="278"/>
            <p14:sldId id="279"/>
            <p14:sldId id="273"/>
            <p14:sldId id="258"/>
            <p14:sldId id="264"/>
            <p14:sldId id="280"/>
            <p14:sldId id="281"/>
            <p14:sldId id="282"/>
            <p14:sldId id="275"/>
            <p14:sldId id="285"/>
            <p14:sldId id="284"/>
            <p14:sldId id="287"/>
            <p14:sldId id="286"/>
            <p14:sldId id="283"/>
            <p14:sldId id="274"/>
            <p14:sldId id="288"/>
            <p14:sldId id="289"/>
            <p14:sldId id="291"/>
            <p14:sldId id="292"/>
            <p14:sldId id="290"/>
            <p14:sldId id="294"/>
            <p14:sldId id="293"/>
            <p14:sldId id="259"/>
            <p14:sldId id="268"/>
            <p14:sldId id="295"/>
          </p14:sldIdLst>
        </p14:section>
      </p14:sectionLst>
    </p:ex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0805D"/>
    <a:srgbClr val="D9F1F6"/>
    <a:srgbClr val="307141"/>
    <a:srgbClr val="F3EF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p:scale>
          <a:sx n="62" d="100"/>
          <a:sy n="62" d="100"/>
        </p:scale>
        <p:origin x="-384" y="-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8/31/2023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8/31/2023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8/31/2023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8/31/2023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7.svg"/></Relationships>
</file>

<file path=ppt/slides/_rels/slide14.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15.sv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9.svg"/><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34.svg"/></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0.jpeg"/><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9.png"/><Relationship Id="rId4" Type="http://schemas.openxmlformats.org/officeDocument/2006/relationships/image" Target="../media/image15.svg"/></Relationships>
</file>

<file path=ppt/slides/_rels/slide2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9.svg"/><Relationship Id="rId4" Type="http://schemas.openxmlformats.org/officeDocument/2006/relationships/image" Target="../media/image12.png"/></Relationships>
</file>

<file path=ppt/slides/_rels/slide23.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9.svg"/><Relationship Id="rId4" Type="http://schemas.openxmlformats.org/officeDocument/2006/relationships/image" Target="../media/image12.png"/></Relationships>
</file>

<file path=ppt/slides/_rels/slide2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45.svg"/><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5.svg"/><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7.svg"/><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sv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15.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13.sv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7.sv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9.sv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2EDE7"/>
        </a:solidFill>
        <a:effectLst/>
      </p:bgPr>
    </p:bg>
    <p:spTree>
      <p:nvGrpSpPr>
        <p:cNvPr id="1" name=""/>
        <p:cNvGrpSpPr/>
        <p:nvPr/>
      </p:nvGrpSpPr>
      <p:grpSpPr>
        <a:xfrm>
          <a:off x="0" y="0"/>
          <a:ext cx="0" cy="0"/>
          <a:chOff x="0" y="0"/>
          <a:chExt cx="0" cy="0"/>
        </a:xfrm>
      </p:grpSpPr>
      <p:sp>
        <p:nvSpPr>
          <p:cNvPr id="2" name="Freeform 2"/>
          <p:cNvSpPr/>
          <p:nvPr/>
        </p:nvSpPr>
        <p:spPr>
          <a:xfrm>
            <a:off x="-767881" y="-2290411"/>
            <a:ext cx="19823763" cy="14867822"/>
          </a:xfrm>
          <a:custGeom>
            <a:avLst/>
            <a:gdLst/>
            <a:ahLst/>
            <a:cxnLst/>
            <a:rect l="l" t="t" r="r" b="b"/>
            <a:pathLst>
              <a:path w="19823763" h="14867822">
                <a:moveTo>
                  <a:pt x="0" y="0"/>
                </a:moveTo>
                <a:lnTo>
                  <a:pt x="19823762" y="0"/>
                </a:lnTo>
                <a:lnTo>
                  <a:pt x="19823762" y="14867822"/>
                </a:lnTo>
                <a:lnTo>
                  <a:pt x="0" y="14867822"/>
                </a:lnTo>
                <a:lnTo>
                  <a:pt x="0" y="0"/>
                </a:lnTo>
                <a:close/>
              </a:path>
            </a:pathLst>
          </a:custGeom>
          <a:blipFill>
            <a:blip r:embed="rId2">
              <a:alphaModFix amt="35000"/>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Freeform 3"/>
          <p:cNvSpPr/>
          <p:nvPr/>
        </p:nvSpPr>
        <p:spPr>
          <a:xfrm>
            <a:off x="1143000" y="631857"/>
            <a:ext cx="16002000" cy="8469090"/>
          </a:xfrm>
          <a:custGeom>
            <a:avLst/>
            <a:gdLst/>
            <a:ahLst/>
            <a:cxnLst/>
            <a:rect l="l" t="t" r="r" b="b"/>
            <a:pathLst>
              <a:path w="14421051" h="8469090">
                <a:moveTo>
                  <a:pt x="0" y="0"/>
                </a:moveTo>
                <a:lnTo>
                  <a:pt x="14421050" y="0"/>
                </a:lnTo>
                <a:lnTo>
                  <a:pt x="14421050" y="8469090"/>
                </a:lnTo>
                <a:lnTo>
                  <a:pt x="0" y="846909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grpSp>
        <p:nvGrpSpPr>
          <p:cNvPr id="4" name="Group 4"/>
          <p:cNvGrpSpPr/>
          <p:nvPr/>
        </p:nvGrpSpPr>
        <p:grpSpPr>
          <a:xfrm rot="3380049">
            <a:off x="13494230" y="6838768"/>
            <a:ext cx="1314997" cy="1135868"/>
            <a:chOff x="0" y="0"/>
            <a:chExt cx="319104" cy="225641"/>
          </a:xfrm>
        </p:grpSpPr>
        <p:sp>
          <p:nvSpPr>
            <p:cNvPr id="5" name="Freeform 5"/>
            <p:cNvSpPr/>
            <p:nvPr/>
          </p:nvSpPr>
          <p:spPr>
            <a:xfrm>
              <a:off x="0" y="0"/>
              <a:ext cx="319104" cy="225641"/>
            </a:xfrm>
            <a:custGeom>
              <a:avLst/>
              <a:gdLst/>
              <a:ahLst/>
              <a:cxnLst/>
              <a:rect l="l" t="t" r="r" b="b"/>
              <a:pathLst>
                <a:path w="319104" h="225641">
                  <a:moveTo>
                    <a:pt x="159552" y="0"/>
                  </a:moveTo>
                  <a:cubicBezTo>
                    <a:pt x="71434" y="0"/>
                    <a:pt x="0" y="50512"/>
                    <a:pt x="0" y="112821"/>
                  </a:cubicBezTo>
                  <a:cubicBezTo>
                    <a:pt x="0" y="175130"/>
                    <a:pt x="71434" y="225641"/>
                    <a:pt x="159552" y="225641"/>
                  </a:cubicBezTo>
                  <a:cubicBezTo>
                    <a:pt x="247670" y="225641"/>
                    <a:pt x="319104" y="175130"/>
                    <a:pt x="319104" y="112821"/>
                  </a:cubicBezTo>
                  <a:cubicBezTo>
                    <a:pt x="319104" y="50512"/>
                    <a:pt x="247670" y="0"/>
                    <a:pt x="159552" y="0"/>
                  </a:cubicBezTo>
                </a:path>
              </a:pathLst>
            </a:custGeom>
            <a:solidFill>
              <a:srgbClr val="DAC39B"/>
            </a:solidFill>
          </p:spPr>
          <p:txBody>
            <a:bodyPr/>
            <a:lstStyle/>
            <a:p>
              <a:endParaRPr lang="en-US"/>
            </a:p>
          </p:txBody>
        </p:sp>
        <p:sp>
          <p:nvSpPr>
            <p:cNvPr id="6" name="TextBox 6"/>
            <p:cNvSpPr txBox="1"/>
            <p:nvPr/>
          </p:nvSpPr>
          <p:spPr>
            <a:xfrm>
              <a:off x="76200" y="19050"/>
              <a:ext cx="660400" cy="717550"/>
            </a:xfrm>
            <a:prstGeom prst="rect">
              <a:avLst/>
            </a:prstGeom>
          </p:spPr>
          <p:txBody>
            <a:bodyPr lIns="50800" tIns="50800" rIns="50800" bIns="50800" rtlCol="0" anchor="ctr"/>
            <a:lstStyle/>
            <a:p>
              <a:pPr algn="ctr">
                <a:lnSpc>
                  <a:spcPts val="3499"/>
                </a:lnSpc>
              </a:pPr>
              <a:endParaRPr/>
            </a:p>
          </p:txBody>
        </p:sp>
      </p:grpSp>
      <p:grpSp>
        <p:nvGrpSpPr>
          <p:cNvPr id="7" name="Group 7"/>
          <p:cNvGrpSpPr/>
          <p:nvPr/>
        </p:nvGrpSpPr>
        <p:grpSpPr>
          <a:xfrm rot="6781467">
            <a:off x="15113213" y="6172025"/>
            <a:ext cx="1314997" cy="1254761"/>
            <a:chOff x="0" y="0"/>
            <a:chExt cx="319104" cy="253479"/>
          </a:xfrm>
        </p:grpSpPr>
        <p:sp>
          <p:nvSpPr>
            <p:cNvPr id="8" name="Freeform 8"/>
            <p:cNvSpPr/>
            <p:nvPr/>
          </p:nvSpPr>
          <p:spPr>
            <a:xfrm>
              <a:off x="0" y="0"/>
              <a:ext cx="319104" cy="253479"/>
            </a:xfrm>
            <a:custGeom>
              <a:avLst/>
              <a:gdLst/>
              <a:ahLst/>
              <a:cxnLst/>
              <a:rect l="l" t="t" r="r" b="b"/>
              <a:pathLst>
                <a:path w="319104" h="253479">
                  <a:moveTo>
                    <a:pt x="159552" y="0"/>
                  </a:moveTo>
                  <a:cubicBezTo>
                    <a:pt x="71434" y="0"/>
                    <a:pt x="0" y="56743"/>
                    <a:pt x="0" y="126739"/>
                  </a:cubicBezTo>
                  <a:cubicBezTo>
                    <a:pt x="0" y="196735"/>
                    <a:pt x="71434" y="253479"/>
                    <a:pt x="159552" y="253479"/>
                  </a:cubicBezTo>
                  <a:cubicBezTo>
                    <a:pt x="247670" y="253479"/>
                    <a:pt x="319104" y="196735"/>
                    <a:pt x="319104" y="126739"/>
                  </a:cubicBezTo>
                  <a:cubicBezTo>
                    <a:pt x="319104" y="56743"/>
                    <a:pt x="247670" y="0"/>
                    <a:pt x="159552" y="0"/>
                  </a:cubicBezTo>
                </a:path>
              </a:pathLst>
            </a:custGeom>
            <a:solidFill>
              <a:srgbClr val="DAC39B"/>
            </a:solidFill>
          </p:spPr>
          <p:txBody>
            <a:bodyPr/>
            <a:lstStyle/>
            <a:p>
              <a:endParaRPr lang="en-US"/>
            </a:p>
          </p:txBody>
        </p:sp>
        <p:sp>
          <p:nvSpPr>
            <p:cNvPr id="9" name="TextBox 9"/>
            <p:cNvSpPr txBox="1"/>
            <p:nvPr/>
          </p:nvSpPr>
          <p:spPr>
            <a:xfrm>
              <a:off x="76200" y="19050"/>
              <a:ext cx="660400" cy="717550"/>
            </a:xfrm>
            <a:prstGeom prst="rect">
              <a:avLst/>
            </a:prstGeom>
          </p:spPr>
          <p:txBody>
            <a:bodyPr lIns="50800" tIns="50800" rIns="50800" bIns="50800" rtlCol="0" anchor="ctr"/>
            <a:lstStyle/>
            <a:p>
              <a:pPr algn="ctr">
                <a:lnSpc>
                  <a:spcPts val="3499"/>
                </a:lnSpc>
              </a:pPr>
              <a:endParaRPr/>
            </a:p>
          </p:txBody>
        </p:sp>
      </p:grpSp>
      <p:sp>
        <p:nvSpPr>
          <p:cNvPr id="10" name="TextBox 10"/>
          <p:cNvSpPr txBox="1"/>
          <p:nvPr/>
        </p:nvSpPr>
        <p:spPr>
          <a:xfrm>
            <a:off x="2816974" y="3417196"/>
            <a:ext cx="12654052" cy="3465179"/>
          </a:xfrm>
          <a:prstGeom prst="rect">
            <a:avLst/>
          </a:prstGeom>
        </p:spPr>
        <p:txBody>
          <a:bodyPr lIns="0" tIns="0" rIns="0" bIns="0" rtlCol="0" anchor="t">
            <a:spAutoFit/>
          </a:bodyPr>
          <a:lstStyle/>
          <a:p>
            <a:pPr algn="ctr">
              <a:lnSpc>
                <a:spcPct val="150000"/>
              </a:lnSpc>
            </a:pPr>
            <a:r>
              <a:rPr lang="en-US" sz="8000" b="1">
                <a:solidFill>
                  <a:srgbClr val="B3775D"/>
                </a:solidFill>
                <a:latin typeface="Arial" panose="020B0604020202020204" pitchFamily="34" charset="0"/>
                <a:cs typeface="Arial" panose="020B0604020202020204" pitchFamily="34" charset="0"/>
              </a:rPr>
              <a:t>CHÀO MỪNG CÁC EM ĐẾN VỚI BÀI MỚI!</a:t>
            </a:r>
          </a:p>
        </p:txBody>
      </p:sp>
      <p:sp>
        <p:nvSpPr>
          <p:cNvPr id="12" name="Freeform 9">
            <a:extLst>
              <a:ext uri="{FF2B5EF4-FFF2-40B4-BE49-F238E27FC236}">
                <a16:creationId xmlns:a16="http://schemas.microsoft.com/office/drawing/2014/main" xmlns="" id="{98464B65-7FE2-8D73-DC00-2BC16D8D9155}"/>
              </a:ext>
            </a:extLst>
          </p:cNvPr>
          <p:cNvSpPr/>
          <p:nvPr/>
        </p:nvSpPr>
        <p:spPr>
          <a:xfrm>
            <a:off x="559503" y="6590392"/>
            <a:ext cx="4514941" cy="3696608"/>
          </a:xfrm>
          <a:custGeom>
            <a:avLst/>
            <a:gdLst/>
            <a:ahLst/>
            <a:cxnLst/>
            <a:rect l="l" t="t" r="r" b="b"/>
            <a:pathLst>
              <a:path w="5025710" h="4114800">
                <a:moveTo>
                  <a:pt x="0" y="0"/>
                </a:moveTo>
                <a:lnTo>
                  <a:pt x="5025709" y="0"/>
                </a:lnTo>
                <a:lnTo>
                  <a:pt x="5025709"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3EFF0"/>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xmlns="" id="{55502355-E0FE-9B15-E576-9F9B47E2EB54}"/>
              </a:ext>
            </a:extLst>
          </p:cNvPr>
          <p:cNvGrpSpPr/>
          <p:nvPr/>
        </p:nvGrpSpPr>
        <p:grpSpPr>
          <a:xfrm>
            <a:off x="381000" y="342900"/>
            <a:ext cx="17502187" cy="9677400"/>
            <a:chOff x="381000" y="342900"/>
            <a:chExt cx="17502187" cy="9677400"/>
          </a:xfrm>
        </p:grpSpPr>
        <p:pic>
          <p:nvPicPr>
            <p:cNvPr id="3" name="Picture 2">
              <a:extLst>
                <a:ext uri="{FF2B5EF4-FFF2-40B4-BE49-F238E27FC236}">
                  <a16:creationId xmlns:a16="http://schemas.microsoft.com/office/drawing/2014/main" xmlns="" id="{D9CCFBE2-72AA-1531-BAC5-60CEF0F1D3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342900"/>
              <a:ext cx="8153400" cy="5424180"/>
            </a:xfrm>
            <a:prstGeom prst="rect">
              <a:avLst/>
            </a:prstGeom>
          </p:spPr>
        </p:pic>
        <p:pic>
          <p:nvPicPr>
            <p:cNvPr id="5" name="Picture 4">
              <a:extLst>
                <a:ext uri="{FF2B5EF4-FFF2-40B4-BE49-F238E27FC236}">
                  <a16:creationId xmlns:a16="http://schemas.microsoft.com/office/drawing/2014/main" xmlns="" id="{B57CFCC4-65C1-31F5-995D-CA2634CF67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77187" y="4381500"/>
              <a:ext cx="9906000" cy="4958059"/>
            </a:xfrm>
            <a:prstGeom prst="rect">
              <a:avLst/>
            </a:prstGeom>
          </p:spPr>
        </p:pic>
        <p:sp>
          <p:nvSpPr>
            <p:cNvPr id="9" name="TextBox 8">
              <a:extLst>
                <a:ext uri="{FF2B5EF4-FFF2-40B4-BE49-F238E27FC236}">
                  <a16:creationId xmlns:a16="http://schemas.microsoft.com/office/drawing/2014/main" xmlns="" id="{DB5D4096-533E-65A2-B713-7FAEAEC3424C}"/>
                </a:ext>
              </a:extLst>
            </p:cNvPr>
            <p:cNvSpPr txBox="1"/>
            <p:nvPr/>
          </p:nvSpPr>
          <p:spPr>
            <a:xfrm>
              <a:off x="740569" y="5829300"/>
              <a:ext cx="6934200" cy="630942"/>
            </a:xfrm>
            <a:prstGeom prst="rect">
              <a:avLst/>
            </a:prstGeom>
            <a:noFill/>
          </p:spPr>
          <p:txBody>
            <a:bodyPr wrap="square" rtlCol="0">
              <a:spAutoFit/>
            </a:bodyPr>
            <a:lstStyle/>
            <a:p>
              <a:pPr algn="ctr"/>
              <a:r>
                <a:rPr lang="en-US" sz="3500" i="1">
                  <a:solidFill>
                    <a:srgbClr val="002060"/>
                  </a:solidFill>
                  <a:latin typeface="Arial" panose="020B0604020202020204" pitchFamily="34" charset="0"/>
                  <a:cs typeface="Arial" panose="020B0604020202020204" pitchFamily="34" charset="0"/>
                </a:rPr>
                <a:t>Làn sóng rác thải </a:t>
              </a:r>
              <a:r>
                <a:rPr lang="en-US" sz="3500">
                  <a:solidFill>
                    <a:srgbClr val="002060"/>
                  </a:solidFill>
                  <a:latin typeface="Arial" panose="020B0604020202020204" pitchFamily="34" charset="0"/>
                  <a:cs typeface="Arial" panose="020B0604020202020204" pitchFamily="34" charset="0"/>
                </a:rPr>
                <a:t>– </a:t>
              </a:r>
              <a:r>
                <a:rPr lang="en-US" sz="3500" b="1">
                  <a:solidFill>
                    <a:srgbClr val="002060"/>
                  </a:solidFill>
                  <a:latin typeface="Arial" panose="020B0604020202020204" pitchFamily="34" charset="0"/>
                  <a:cs typeface="Arial" panose="020B0604020202020204" pitchFamily="34" charset="0"/>
                </a:rPr>
                <a:t>Andy Billett</a:t>
              </a:r>
            </a:p>
          </p:txBody>
        </p:sp>
        <p:sp>
          <p:nvSpPr>
            <p:cNvPr id="10" name="TextBox 9">
              <a:extLst>
                <a:ext uri="{FF2B5EF4-FFF2-40B4-BE49-F238E27FC236}">
                  <a16:creationId xmlns:a16="http://schemas.microsoft.com/office/drawing/2014/main" xmlns="" id="{366C4966-BC6E-C22E-4771-E93AC2648D2A}"/>
                </a:ext>
              </a:extLst>
            </p:cNvPr>
            <p:cNvSpPr txBox="1"/>
            <p:nvPr/>
          </p:nvSpPr>
          <p:spPr>
            <a:xfrm>
              <a:off x="9463087" y="9389358"/>
              <a:ext cx="6934200" cy="630942"/>
            </a:xfrm>
            <a:prstGeom prst="rect">
              <a:avLst/>
            </a:prstGeom>
            <a:noFill/>
          </p:spPr>
          <p:txBody>
            <a:bodyPr wrap="square" rtlCol="0">
              <a:spAutoFit/>
            </a:bodyPr>
            <a:lstStyle/>
            <a:p>
              <a:pPr algn="ctr"/>
              <a:r>
                <a:rPr lang="en-US" sz="3500" i="1">
                  <a:solidFill>
                    <a:srgbClr val="002060"/>
                  </a:solidFill>
                  <a:latin typeface="Arial" panose="020B0604020202020204" pitchFamily="34" charset="0"/>
                  <a:cs typeface="Arial" panose="020B0604020202020204" pitchFamily="34" charset="0"/>
                </a:rPr>
                <a:t>Dự án sắp đặt cá gỗ</a:t>
              </a:r>
              <a:endParaRPr lang="en-US" sz="3500" b="1">
                <a:solidFill>
                  <a:srgbClr val="00206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716611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3EFF0"/>
        </a:solidFill>
        <a:effectLst/>
      </p:bgPr>
    </p:bg>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xmlns="" id="{2DA8C2F9-39A5-34D1-C905-9700A1275589}"/>
              </a:ext>
            </a:extLst>
          </p:cNvPr>
          <p:cNvPicPr>
            <a:picLocks noChangeAspect="1"/>
          </p:cNvPicPr>
          <p:nvPr/>
        </p:nvPicPr>
        <p:blipFill>
          <a:blip r:embed="rId2"/>
          <a:srcRect/>
          <a:stretch>
            <a:fillRect/>
          </a:stretch>
        </p:blipFill>
        <p:spPr>
          <a:xfrm>
            <a:off x="13182600" y="819150"/>
            <a:ext cx="4797044" cy="9467850"/>
          </a:xfrm>
          <a:prstGeom prst="rect">
            <a:avLst/>
          </a:prstGeom>
        </p:spPr>
      </p:pic>
      <p:grpSp>
        <p:nvGrpSpPr>
          <p:cNvPr id="8" name="Group 7">
            <a:extLst>
              <a:ext uri="{FF2B5EF4-FFF2-40B4-BE49-F238E27FC236}">
                <a16:creationId xmlns:a16="http://schemas.microsoft.com/office/drawing/2014/main" xmlns="" id="{7658F644-629A-537C-E37C-E737F3234752}"/>
              </a:ext>
            </a:extLst>
          </p:cNvPr>
          <p:cNvGrpSpPr/>
          <p:nvPr/>
        </p:nvGrpSpPr>
        <p:grpSpPr>
          <a:xfrm>
            <a:off x="457200" y="571500"/>
            <a:ext cx="6781800" cy="925815"/>
            <a:chOff x="1981200" y="941085"/>
            <a:chExt cx="6781800" cy="925815"/>
          </a:xfrm>
        </p:grpSpPr>
        <p:sp>
          <p:nvSpPr>
            <p:cNvPr id="4" name="TextBox 3">
              <a:extLst>
                <a:ext uri="{FF2B5EF4-FFF2-40B4-BE49-F238E27FC236}">
                  <a16:creationId xmlns:a16="http://schemas.microsoft.com/office/drawing/2014/main" xmlns="" id="{CC94B302-F962-59D8-3010-A8BF508F04FD}"/>
                </a:ext>
              </a:extLst>
            </p:cNvPr>
            <p:cNvSpPr txBox="1"/>
            <p:nvPr/>
          </p:nvSpPr>
          <p:spPr>
            <a:xfrm>
              <a:off x="1981200" y="941085"/>
              <a:ext cx="6781800" cy="784830"/>
            </a:xfrm>
            <a:prstGeom prst="rect">
              <a:avLst/>
            </a:prstGeom>
            <a:noFill/>
          </p:spPr>
          <p:txBody>
            <a:bodyPr wrap="square" rtlCol="0">
              <a:spAutoFit/>
            </a:bodyPr>
            <a:lstStyle/>
            <a:p>
              <a:r>
                <a:rPr lang="en-US" sz="4500" b="1">
                  <a:solidFill>
                    <a:schemeClr val="accent2">
                      <a:lumMod val="50000"/>
                    </a:schemeClr>
                  </a:solidFill>
                  <a:latin typeface="Arial" panose="020B0604020202020204" pitchFamily="34" charset="0"/>
                  <a:cs typeface="Arial" panose="020B0604020202020204" pitchFamily="34" charset="0"/>
                </a:rPr>
                <a:t>Hướng dẫn trả lời </a:t>
              </a:r>
            </a:p>
          </p:txBody>
        </p:sp>
        <p:cxnSp>
          <p:nvCxnSpPr>
            <p:cNvPr id="7" name="Straight Connector 6">
              <a:extLst>
                <a:ext uri="{FF2B5EF4-FFF2-40B4-BE49-F238E27FC236}">
                  <a16:creationId xmlns:a16="http://schemas.microsoft.com/office/drawing/2014/main" xmlns="" id="{9E7AC451-D92F-BA10-53ED-C5A8276A7CAD}"/>
                </a:ext>
              </a:extLst>
            </p:cNvPr>
            <p:cNvCxnSpPr/>
            <p:nvPr/>
          </p:nvCxnSpPr>
          <p:spPr>
            <a:xfrm>
              <a:off x="2057400" y="1866900"/>
              <a:ext cx="5486400" cy="0"/>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2" name="Speech Bubble: Rectangle with Corners Rounded 11">
            <a:extLst>
              <a:ext uri="{FF2B5EF4-FFF2-40B4-BE49-F238E27FC236}">
                <a16:creationId xmlns:a16="http://schemas.microsoft.com/office/drawing/2014/main" xmlns="" id="{C864B435-31CF-8E52-1B3C-2D3D394AE5E2}"/>
              </a:ext>
            </a:extLst>
          </p:cNvPr>
          <p:cNvSpPr/>
          <p:nvPr/>
        </p:nvSpPr>
        <p:spPr>
          <a:xfrm>
            <a:off x="1143000" y="2933700"/>
            <a:ext cx="10668000" cy="2514600"/>
          </a:xfrm>
          <a:prstGeom prst="wedgeRoundRectCallout">
            <a:avLst>
              <a:gd name="adj1" fmla="val 58122"/>
              <a:gd name="adj2" fmla="val 24414"/>
              <a:gd name="adj3" fmla="val 16667"/>
            </a:avLst>
          </a:prstGeom>
          <a:solidFill>
            <a:schemeClr val="bg1"/>
          </a:solidFill>
          <a:ln w="28575">
            <a:solidFill>
              <a:schemeClr val="accent2">
                <a:lumMod val="75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a:solidFill>
                  <a:schemeClr val="tx1"/>
                </a:solidFill>
              </a:rPr>
              <a:t>Không gian trưng bày tác phẩm khai thác không gian công cộng.</a:t>
            </a:r>
            <a:endParaRPr lang="en-US" sz="4000">
              <a:solidFill>
                <a:schemeClr val="tx1"/>
              </a:solidFill>
            </a:endParaRPr>
          </a:p>
        </p:txBody>
      </p:sp>
      <p:sp>
        <p:nvSpPr>
          <p:cNvPr id="13" name="Speech Bubble: Rectangle with Corners Rounded 12">
            <a:extLst>
              <a:ext uri="{FF2B5EF4-FFF2-40B4-BE49-F238E27FC236}">
                <a16:creationId xmlns:a16="http://schemas.microsoft.com/office/drawing/2014/main" xmlns="" id="{7B95F4C6-5A58-C7E7-3D60-4B391A267608}"/>
              </a:ext>
            </a:extLst>
          </p:cNvPr>
          <p:cNvSpPr/>
          <p:nvPr/>
        </p:nvSpPr>
        <p:spPr>
          <a:xfrm>
            <a:off x="1143000" y="5981700"/>
            <a:ext cx="10668000" cy="2514600"/>
          </a:xfrm>
          <a:prstGeom prst="wedgeRoundRectCallout">
            <a:avLst>
              <a:gd name="adj1" fmla="val 58122"/>
              <a:gd name="adj2" fmla="val 24414"/>
              <a:gd name="adj3" fmla="val 16667"/>
            </a:avLst>
          </a:prstGeom>
          <a:solidFill>
            <a:schemeClr val="bg1"/>
          </a:solidFill>
          <a:ln w="28575">
            <a:solidFill>
              <a:schemeClr val="accent2">
                <a:lumMod val="75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a:solidFill>
                  <a:schemeClr val="tx1"/>
                </a:solidFill>
              </a:rPr>
              <a:t>Tác phẩm được làm từ: lá cây, rác thải</a:t>
            </a:r>
            <a:r>
              <a:rPr lang="en-US" sz="4000">
                <a:solidFill>
                  <a:schemeClr val="tx1"/>
                </a:solidFill>
                <a:latin typeface="Arial" panose="020B0604020202020204" pitchFamily="34" charset="0"/>
                <a:cs typeface="Arial" panose="020B0604020202020204" pitchFamily="34" charset="0"/>
              </a:rPr>
              <a:t>, gỗ </a:t>
            </a:r>
            <a:r>
              <a:rPr lang="vi-VN" sz="4000">
                <a:solidFill>
                  <a:schemeClr val="tx1"/>
                </a:solidFill>
              </a:rPr>
              <a:t>…</a:t>
            </a:r>
            <a:endParaRPr lang="en-US" sz="4000">
              <a:solidFill>
                <a:schemeClr val="tx1"/>
              </a:solidFill>
            </a:endParaRPr>
          </a:p>
        </p:txBody>
      </p:sp>
    </p:spTree>
    <p:extLst>
      <p:ext uri="{BB962C8B-B14F-4D97-AF65-F5344CB8AC3E}">
        <p14:creationId xmlns:p14="http://schemas.microsoft.com/office/powerpoint/2010/main" val="621485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1+#ppt_w/2"/>
                                          </p:val>
                                        </p:tav>
                                        <p:tav tm="100000">
                                          <p:val>
                                            <p:strVal val="#ppt_x"/>
                                          </p:val>
                                        </p:tav>
                                      </p:tavLst>
                                    </p:anim>
                                    <p:anim calcmode="lin" valueType="num">
                                      <p:cBhvr additive="base">
                                        <p:cTn id="13"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0-#ppt_w/2"/>
                                          </p:val>
                                        </p:tav>
                                        <p:tav tm="100000">
                                          <p:val>
                                            <p:strVal val="#ppt_x"/>
                                          </p:val>
                                        </p:tav>
                                      </p:tavLst>
                                    </p:anim>
                                    <p:anim calcmode="lin" valueType="num">
                                      <p:cBhvr additive="base">
                                        <p:cTn id="19" dur="500" fill="hold"/>
                                        <p:tgtEl>
                                          <p:spTgt spid="12"/>
                                        </p:tgtEl>
                                        <p:attrNameLst>
                                          <p:attrName>ppt_y</p:attrName>
                                        </p:attrNameLst>
                                      </p:cBhvr>
                                      <p:tavLst>
                                        <p:tav tm="0">
                                          <p:val>
                                            <p:strVal val="#ppt_y"/>
                                          </p:val>
                                        </p:tav>
                                        <p:tav tm="100000">
                                          <p:val>
                                            <p:strVal val="#ppt_y"/>
                                          </p:val>
                                        </p:tav>
                                      </p:tavLst>
                                    </p:anim>
                                  </p:childTnLst>
                                </p:cTn>
                              </p:par>
                              <p:par>
                                <p:cTn id="20" presetID="2" presetClass="entr" presetSubtype="8"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0-#ppt_w/2"/>
                                          </p:val>
                                        </p:tav>
                                        <p:tav tm="100000">
                                          <p:val>
                                            <p:strVal val="#ppt_x"/>
                                          </p:val>
                                        </p:tav>
                                      </p:tavLst>
                                    </p:anim>
                                    <p:anim calcmode="lin" valueType="num">
                                      <p:cBhvr additive="base">
                                        <p:cTn id="23"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D9F1F6"/>
        </a:solid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xmlns="" id="{E6A8C04B-C80C-95CC-605C-6EE104B8BCC8}"/>
              </a:ext>
            </a:extLst>
          </p:cNvPr>
          <p:cNvSpPr/>
          <p:nvPr/>
        </p:nvSpPr>
        <p:spPr>
          <a:xfrm>
            <a:off x="923925" y="762000"/>
            <a:ext cx="16440150" cy="8763000"/>
          </a:xfrm>
          <a:prstGeom prst="roundRect">
            <a:avLst>
              <a:gd name="adj" fmla="val 795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xmlns="" id="{2BA4FCEF-BA07-1F4D-99EE-E99D6CF34B82}"/>
              </a:ext>
            </a:extLst>
          </p:cNvPr>
          <p:cNvGrpSpPr/>
          <p:nvPr/>
        </p:nvGrpSpPr>
        <p:grpSpPr>
          <a:xfrm>
            <a:off x="0" y="0"/>
            <a:ext cx="19735800" cy="11239500"/>
            <a:chOff x="0" y="0"/>
            <a:chExt cx="19735800" cy="11239500"/>
          </a:xfrm>
        </p:grpSpPr>
        <p:sp>
          <p:nvSpPr>
            <p:cNvPr id="2" name="Freeform 4">
              <a:extLst>
                <a:ext uri="{FF2B5EF4-FFF2-40B4-BE49-F238E27FC236}">
                  <a16:creationId xmlns:a16="http://schemas.microsoft.com/office/drawing/2014/main" xmlns="" id="{ADB0C8DA-917A-F274-3A0E-C1F564521238}"/>
                </a:ext>
              </a:extLst>
            </p:cNvPr>
            <p:cNvSpPr/>
            <p:nvPr/>
          </p:nvSpPr>
          <p:spPr>
            <a:xfrm>
              <a:off x="0" y="0"/>
              <a:ext cx="10134600" cy="10698806"/>
            </a:xfrm>
            <a:custGeom>
              <a:avLst/>
              <a:gdLst/>
              <a:ahLst/>
              <a:cxnLst/>
              <a:rect l="l" t="t" r="r" b="b"/>
              <a:pathLst>
                <a:path w="8229600" h="8229600">
                  <a:moveTo>
                    <a:pt x="0" y="0"/>
                  </a:moveTo>
                  <a:lnTo>
                    <a:pt x="8229600" y="0"/>
                  </a:lnTo>
                  <a:lnTo>
                    <a:pt x="8229600" y="8229600"/>
                  </a:lnTo>
                  <a:lnTo>
                    <a:pt x="0" y="8229600"/>
                  </a:lnTo>
                  <a:lnTo>
                    <a:pt x="0" y="0"/>
                  </a:lnTo>
                  <a:close/>
                </a:path>
              </a:pathLst>
            </a:custGeom>
            <a:blipFill>
              <a:blip r:embed="rId2"/>
              <a:stretch>
                <a:fillRect/>
              </a:stretch>
            </a:blipFill>
          </p:spPr>
          <p:txBody>
            <a:bodyPr/>
            <a:lstStyle/>
            <a:p>
              <a:endParaRPr lang="en-US"/>
            </a:p>
          </p:txBody>
        </p:sp>
        <p:sp>
          <p:nvSpPr>
            <p:cNvPr id="4" name="Rectangle 3">
              <a:extLst>
                <a:ext uri="{FF2B5EF4-FFF2-40B4-BE49-F238E27FC236}">
                  <a16:creationId xmlns:a16="http://schemas.microsoft.com/office/drawing/2014/main" xmlns="" id="{DB066545-F48C-8A8C-019E-0ABE231A3DEF}"/>
                </a:ext>
              </a:extLst>
            </p:cNvPr>
            <p:cNvSpPr/>
            <p:nvPr/>
          </p:nvSpPr>
          <p:spPr>
            <a:xfrm>
              <a:off x="9829800" y="8267700"/>
              <a:ext cx="9906000" cy="2971800"/>
            </a:xfrm>
            <a:prstGeom prst="rect">
              <a:avLst/>
            </a:prstGeom>
            <a:solidFill>
              <a:srgbClr val="3071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a:extLst>
              <a:ext uri="{FF2B5EF4-FFF2-40B4-BE49-F238E27FC236}">
                <a16:creationId xmlns:a16="http://schemas.microsoft.com/office/drawing/2014/main" xmlns="" id="{C1A8C8E5-1FD4-EFFB-D29E-B650E42701A6}"/>
              </a:ext>
            </a:extLst>
          </p:cNvPr>
          <p:cNvSpPr txBox="1"/>
          <p:nvPr/>
        </p:nvSpPr>
        <p:spPr>
          <a:xfrm>
            <a:off x="3048000" y="1257300"/>
            <a:ext cx="3276600" cy="784830"/>
          </a:xfrm>
          <a:prstGeom prst="rect">
            <a:avLst/>
          </a:prstGeom>
          <a:noFill/>
        </p:spPr>
        <p:txBody>
          <a:bodyPr wrap="square" rtlCol="0">
            <a:spAutoFit/>
          </a:bodyPr>
          <a:lstStyle/>
          <a:p>
            <a:r>
              <a:rPr lang="en-US" sz="4500" b="1">
                <a:latin typeface="Arial" panose="020B0604020202020204" pitchFamily="34" charset="0"/>
                <a:cs typeface="Arial" panose="020B0604020202020204" pitchFamily="34" charset="0"/>
              </a:rPr>
              <a:t>Khái niệm </a:t>
            </a:r>
          </a:p>
        </p:txBody>
      </p:sp>
      <p:sp>
        <p:nvSpPr>
          <p:cNvPr id="8" name="TextBox 7">
            <a:extLst>
              <a:ext uri="{FF2B5EF4-FFF2-40B4-BE49-F238E27FC236}">
                <a16:creationId xmlns:a16="http://schemas.microsoft.com/office/drawing/2014/main" xmlns="" id="{236DCE42-DBFE-0690-4C10-ECBFE0CC3875}"/>
              </a:ext>
            </a:extLst>
          </p:cNvPr>
          <p:cNvSpPr txBox="1"/>
          <p:nvPr/>
        </p:nvSpPr>
        <p:spPr>
          <a:xfrm>
            <a:off x="2895600" y="2400300"/>
            <a:ext cx="13411200" cy="3671583"/>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en-US" sz="4000">
                <a:latin typeface="Arial" panose="020B0604020202020204" pitchFamily="34" charset="0"/>
                <a:cs typeface="Arial" panose="020B0604020202020204" pitchFamily="34" charset="0"/>
              </a:rPr>
              <a:t>Nghệ thuật trang trí không gian ngoài trời: Là một hình thức nghệ thuật phức hợp. </a:t>
            </a:r>
          </a:p>
          <a:p>
            <a:pPr marL="571500" indent="-571500" algn="just">
              <a:lnSpc>
                <a:spcPct val="150000"/>
              </a:lnSpc>
              <a:buFont typeface="Arial" panose="020B0604020202020204" pitchFamily="34" charset="0"/>
              <a:buChar char="•"/>
            </a:pPr>
            <a:r>
              <a:rPr lang="en-US" sz="4000">
                <a:latin typeface="Arial" panose="020B0604020202020204" pitchFamily="34" charset="0"/>
                <a:cs typeface="Arial" panose="020B0604020202020204" pitchFamily="34" charset="0"/>
              </a:rPr>
              <a:t>Mục đích của nó là trang trí và cải tạo không gian sống hoặc truyền đi một không điệp bằng nghệ thuật.</a:t>
            </a:r>
          </a:p>
        </p:txBody>
      </p:sp>
    </p:spTree>
    <p:extLst>
      <p:ext uri="{BB962C8B-B14F-4D97-AF65-F5344CB8AC3E}">
        <p14:creationId xmlns:p14="http://schemas.microsoft.com/office/powerpoint/2010/main" val="1580699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randombar(horizontal)">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64778B51-CC1A-2952-5A05-821889411238}"/>
              </a:ext>
            </a:extLst>
          </p:cNvPr>
          <p:cNvSpPr/>
          <p:nvPr/>
        </p:nvSpPr>
        <p:spPr>
          <a:xfrm>
            <a:off x="-33338" y="2552700"/>
            <a:ext cx="11606214" cy="5943600"/>
          </a:xfrm>
          <a:prstGeom prst="rect">
            <a:avLst/>
          </a:prstGeom>
          <a:solidFill>
            <a:srgbClr val="D9F1F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xmlns="" id="{35CE958C-93EC-0E8E-B8DC-281E68E96F6A}"/>
              </a:ext>
            </a:extLst>
          </p:cNvPr>
          <p:cNvSpPr txBox="1"/>
          <p:nvPr/>
        </p:nvSpPr>
        <p:spPr>
          <a:xfrm>
            <a:off x="685800" y="3681367"/>
            <a:ext cx="10439400" cy="3686266"/>
          </a:xfrm>
          <a:prstGeom prst="rect">
            <a:avLst/>
          </a:prstGeom>
          <a:noFill/>
        </p:spPr>
        <p:txBody>
          <a:bodyPr wrap="square">
            <a:spAutoFit/>
          </a:bodyPr>
          <a:lstStyle/>
          <a:p>
            <a:pPr algn="just">
              <a:lnSpc>
                <a:spcPct val="150000"/>
              </a:lnSpc>
            </a:pPr>
            <a:r>
              <a:rPr lang="vi-VN" sz="4000" b="1" i="1"/>
              <a:t>Cách thức trang trí không gian ngoài trời: </a:t>
            </a:r>
            <a:r>
              <a:rPr lang="vi-VN" sz="4000"/>
              <a:t>Tận dụng các vật liệu tái chế để tạo các sản phẩm sắp đặt có ý nghĩa truyền tải thông điệp bảo vệ môi trường đến mọi người.</a:t>
            </a:r>
            <a:endParaRPr lang="en-US" sz="4000"/>
          </a:p>
        </p:txBody>
      </p:sp>
      <p:pic>
        <p:nvPicPr>
          <p:cNvPr id="3" name="Picture 2">
            <a:extLst>
              <a:ext uri="{FF2B5EF4-FFF2-40B4-BE49-F238E27FC236}">
                <a16:creationId xmlns:a16="http://schemas.microsoft.com/office/drawing/2014/main" xmlns="" id="{DB920685-C973-812E-BE01-3BC12C1241F8}"/>
              </a:ext>
            </a:extLst>
          </p:cNvPr>
          <p:cNvPicPr>
            <a:picLocks noChangeAspect="1"/>
          </p:cNvPicPr>
          <p:nvPr/>
        </p:nvPicPr>
        <p:blipFill rotWithShape="1">
          <a:blip r:embed="rId2">
            <a:extLst>
              <a:ext uri="{28A0092B-C50C-407E-A947-70E740481C1C}">
                <a14:useLocalDpi xmlns:a14="http://schemas.microsoft.com/office/drawing/2010/main" val="0"/>
              </a:ext>
            </a:extLst>
          </a:blip>
          <a:srcRect l="50000"/>
          <a:stretch/>
        </p:blipFill>
        <p:spPr>
          <a:xfrm>
            <a:off x="11430000" y="0"/>
            <a:ext cx="6858000" cy="10287000"/>
          </a:xfrm>
          <a:prstGeom prst="rect">
            <a:avLst/>
          </a:prstGeom>
        </p:spPr>
      </p:pic>
      <p:pic>
        <p:nvPicPr>
          <p:cNvPr id="7" name="Picture 6">
            <a:extLst>
              <a:ext uri="{FF2B5EF4-FFF2-40B4-BE49-F238E27FC236}">
                <a16:creationId xmlns:a16="http://schemas.microsoft.com/office/drawing/2014/main" xmlns="" id="{5F4E55D0-1ABD-9383-7D1C-B9FB35E6536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4714876" y="1771650"/>
            <a:ext cx="1752600" cy="1663377"/>
          </a:xfrm>
          <a:prstGeom prst="rect">
            <a:avLst/>
          </a:prstGeom>
        </p:spPr>
      </p:pic>
    </p:spTree>
    <p:extLst>
      <p:ext uri="{BB962C8B-B14F-4D97-AF65-F5344CB8AC3E}">
        <p14:creationId xmlns:p14="http://schemas.microsoft.com/office/powerpoint/2010/main" val="1726203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D9F1F6"/>
        </a:solid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xmlns="" id="{E6A8C04B-C80C-95CC-605C-6EE104B8BCC8}"/>
              </a:ext>
            </a:extLst>
          </p:cNvPr>
          <p:cNvSpPr/>
          <p:nvPr/>
        </p:nvSpPr>
        <p:spPr>
          <a:xfrm>
            <a:off x="923925" y="2095500"/>
            <a:ext cx="16440150" cy="7429500"/>
          </a:xfrm>
          <a:prstGeom prst="roundRect">
            <a:avLst>
              <a:gd name="adj" fmla="val 795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xmlns="" id="{C1A8C8E5-1FD4-EFFB-D29E-B650E42701A6}"/>
              </a:ext>
            </a:extLst>
          </p:cNvPr>
          <p:cNvSpPr txBox="1"/>
          <p:nvPr/>
        </p:nvSpPr>
        <p:spPr>
          <a:xfrm>
            <a:off x="6591300" y="909799"/>
            <a:ext cx="5105400" cy="938719"/>
          </a:xfrm>
          <a:prstGeom prst="rect">
            <a:avLst/>
          </a:prstGeom>
          <a:noFill/>
        </p:spPr>
        <p:txBody>
          <a:bodyPr wrap="square" rtlCol="0">
            <a:spAutoFit/>
          </a:bodyPr>
          <a:lstStyle/>
          <a:p>
            <a:pPr algn="ctr"/>
            <a:r>
              <a:rPr lang="en-US" sz="5500" b="1">
                <a:solidFill>
                  <a:srgbClr val="002060"/>
                </a:solidFill>
                <a:latin typeface="Arial" panose="020B0604020202020204" pitchFamily="34" charset="0"/>
                <a:cs typeface="Arial" panose="020B0604020202020204" pitchFamily="34" charset="0"/>
              </a:rPr>
              <a:t>KẾT LUẬN </a:t>
            </a:r>
          </a:p>
        </p:txBody>
      </p:sp>
      <p:sp>
        <p:nvSpPr>
          <p:cNvPr id="8" name="TextBox 7">
            <a:extLst>
              <a:ext uri="{FF2B5EF4-FFF2-40B4-BE49-F238E27FC236}">
                <a16:creationId xmlns:a16="http://schemas.microsoft.com/office/drawing/2014/main" xmlns="" id="{236DCE42-DBFE-0690-4C10-ECBFE0CC3875}"/>
              </a:ext>
            </a:extLst>
          </p:cNvPr>
          <p:cNvSpPr txBox="1"/>
          <p:nvPr/>
        </p:nvSpPr>
        <p:spPr>
          <a:xfrm>
            <a:off x="1143000" y="2589464"/>
            <a:ext cx="15240000" cy="6441572"/>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en-US" sz="4000">
                <a:latin typeface="Arial" panose="020B0604020202020204" pitchFamily="34" charset="0"/>
                <a:cs typeface="Arial" panose="020B0604020202020204" pitchFamily="34" charset="0"/>
              </a:rPr>
              <a:t>Nghệ thuật trang trí không gian ngoài trời là một sáng tạo nghệ thuật độc đáo, khai thác không gian công cộng.</a:t>
            </a:r>
          </a:p>
          <a:p>
            <a:pPr marL="571500" indent="-571500" algn="just">
              <a:lnSpc>
                <a:spcPct val="150000"/>
              </a:lnSpc>
              <a:buFont typeface="Arial" panose="020B0604020202020204" pitchFamily="34" charset="0"/>
              <a:buChar char="•"/>
            </a:pPr>
            <a:r>
              <a:rPr lang="en-US" sz="4000">
                <a:latin typeface="Arial" panose="020B0604020202020204" pitchFamily="34" charset="0"/>
                <a:cs typeface="Arial" panose="020B0604020202020204" pitchFamily="34" charset="0"/>
              </a:rPr>
              <a:t>Tác phẩm đòi hỏi phải có tính tổng thể, có mối liên hệ với không gian và thông điệp cụ thể. </a:t>
            </a:r>
            <a:r>
              <a:rPr lang="en-US" sz="4000">
                <a:latin typeface="Arial" panose="020B0604020202020204" pitchFamily="34" charset="0"/>
                <a:cs typeface="Arial" panose="020B0604020202020204" pitchFamily="34" charset="0"/>
                <a:sym typeface="Wingdings" panose="05000000000000000000" pitchFamily="2" charset="2"/>
              </a:rPr>
              <a:t> Truyền tải thông điệp về bảo vệ môi trường. </a:t>
            </a:r>
            <a:endParaRPr lang="en-US" sz="4000">
              <a:latin typeface="Arial" panose="020B060402020202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vi-VN" sz="4000">
                <a:latin typeface="Arial" panose="020B0604020202020204" pitchFamily="34" charset="0"/>
                <a:cs typeface="Arial" panose="020B0604020202020204" pitchFamily="34" charset="0"/>
              </a:rPr>
              <a:t>Các đối tượng được tạo hình có hình dáng, màu sắc, kích thước phù hợp và có tính thống nhất để làm nổi bật chủ đề.</a:t>
            </a:r>
            <a:endParaRPr lang="en-US" sz="4000">
              <a:latin typeface="Arial" panose="020B0604020202020204" pitchFamily="34" charset="0"/>
              <a:cs typeface="Arial" panose="020B0604020202020204" pitchFamily="34" charset="0"/>
            </a:endParaRPr>
          </a:p>
        </p:txBody>
      </p:sp>
      <p:sp>
        <p:nvSpPr>
          <p:cNvPr id="7" name="Freeform 7">
            <a:extLst>
              <a:ext uri="{FF2B5EF4-FFF2-40B4-BE49-F238E27FC236}">
                <a16:creationId xmlns:a16="http://schemas.microsoft.com/office/drawing/2014/main" xmlns="" id="{15A2CD02-1D00-0E94-56E9-8E4DDC959D8B}"/>
              </a:ext>
            </a:extLst>
          </p:cNvPr>
          <p:cNvSpPr/>
          <p:nvPr/>
        </p:nvSpPr>
        <p:spPr>
          <a:xfrm rot="408956">
            <a:off x="133503" y="308060"/>
            <a:ext cx="2122629" cy="2376194"/>
          </a:xfrm>
          <a:custGeom>
            <a:avLst/>
            <a:gdLst/>
            <a:ahLst/>
            <a:cxnLst/>
            <a:rect l="l" t="t" r="r" b="b"/>
            <a:pathLst>
              <a:path w="3847338" h="4114800">
                <a:moveTo>
                  <a:pt x="0" y="0"/>
                </a:moveTo>
                <a:lnTo>
                  <a:pt x="3847338" y="0"/>
                </a:lnTo>
                <a:lnTo>
                  <a:pt x="3847338"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9" name="Freeform 8">
            <a:extLst>
              <a:ext uri="{FF2B5EF4-FFF2-40B4-BE49-F238E27FC236}">
                <a16:creationId xmlns:a16="http://schemas.microsoft.com/office/drawing/2014/main" xmlns="" id="{39970E84-D2E2-54A0-109E-753ACE944E48}"/>
              </a:ext>
            </a:extLst>
          </p:cNvPr>
          <p:cNvSpPr/>
          <p:nvPr/>
        </p:nvSpPr>
        <p:spPr>
          <a:xfrm>
            <a:off x="15697200" y="8115300"/>
            <a:ext cx="2155413" cy="2171700"/>
          </a:xfrm>
          <a:custGeom>
            <a:avLst/>
            <a:gdLst/>
            <a:ahLst/>
            <a:cxnLst/>
            <a:rect l="l" t="t" r="r" b="b"/>
            <a:pathLst>
              <a:path w="4083939" h="4114800">
                <a:moveTo>
                  <a:pt x="0" y="0"/>
                </a:moveTo>
                <a:lnTo>
                  <a:pt x="4083939" y="0"/>
                </a:lnTo>
                <a:lnTo>
                  <a:pt x="4083939"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Tree>
    <p:extLst>
      <p:ext uri="{BB962C8B-B14F-4D97-AF65-F5344CB8AC3E}">
        <p14:creationId xmlns:p14="http://schemas.microsoft.com/office/powerpoint/2010/main" val="259671015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animEffect transition="in" filter="barn(inVertical)">
                                      <p:cBhvr>
                                        <p:cTn id="11" dur="500"/>
                                        <p:tgtEl>
                                          <p:spTgt spid="8">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8">
                                            <p:txEl>
                                              <p:pRg st="1" end="1"/>
                                            </p:txEl>
                                          </p:spTgt>
                                        </p:tgtEl>
                                        <p:attrNameLst>
                                          <p:attrName>style.visibility</p:attrName>
                                        </p:attrNameLst>
                                      </p:cBhvr>
                                      <p:to>
                                        <p:strVal val="visible"/>
                                      </p:to>
                                    </p:set>
                                    <p:animEffect transition="in" filter="barn(inVertical)">
                                      <p:cBhvr>
                                        <p:cTn id="16" dur="500"/>
                                        <p:tgtEl>
                                          <p:spTgt spid="8">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8">
                                            <p:txEl>
                                              <p:pRg st="2" end="2"/>
                                            </p:txEl>
                                          </p:spTgt>
                                        </p:tgtEl>
                                        <p:attrNameLst>
                                          <p:attrName>style.visibility</p:attrName>
                                        </p:attrNameLst>
                                      </p:cBhvr>
                                      <p:to>
                                        <p:strVal val="visible"/>
                                      </p:to>
                                    </p:set>
                                    <p:animEffect transition="in" filter="barn(inVertical)">
                                      <p:cBhvr>
                                        <p:cTn id="21"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2EDE7"/>
        </a:solidFill>
        <a:effectLst/>
      </p:bgPr>
    </p:bg>
    <p:spTree>
      <p:nvGrpSpPr>
        <p:cNvPr id="1" name=""/>
        <p:cNvGrpSpPr/>
        <p:nvPr/>
      </p:nvGrpSpPr>
      <p:grpSpPr>
        <a:xfrm>
          <a:off x="0" y="0"/>
          <a:ext cx="0" cy="0"/>
          <a:chOff x="0" y="0"/>
          <a:chExt cx="0" cy="0"/>
        </a:xfrm>
      </p:grpSpPr>
      <p:sp>
        <p:nvSpPr>
          <p:cNvPr id="2" name="Freeform 2"/>
          <p:cNvSpPr/>
          <p:nvPr/>
        </p:nvSpPr>
        <p:spPr>
          <a:xfrm>
            <a:off x="-767881" y="-2290411"/>
            <a:ext cx="19823763" cy="14867822"/>
          </a:xfrm>
          <a:custGeom>
            <a:avLst/>
            <a:gdLst/>
            <a:ahLst/>
            <a:cxnLst/>
            <a:rect l="l" t="t" r="r" b="b"/>
            <a:pathLst>
              <a:path w="19823763" h="14867822">
                <a:moveTo>
                  <a:pt x="0" y="0"/>
                </a:moveTo>
                <a:lnTo>
                  <a:pt x="19823762" y="0"/>
                </a:lnTo>
                <a:lnTo>
                  <a:pt x="19823762" y="14867822"/>
                </a:lnTo>
                <a:lnTo>
                  <a:pt x="0" y="14867822"/>
                </a:lnTo>
                <a:lnTo>
                  <a:pt x="0" y="0"/>
                </a:lnTo>
                <a:close/>
              </a:path>
            </a:pathLst>
          </a:custGeom>
          <a:blipFill>
            <a:blip r:embed="rId2">
              <a:alphaModFix amt="35000"/>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Freeform 3"/>
          <p:cNvSpPr/>
          <p:nvPr/>
        </p:nvSpPr>
        <p:spPr>
          <a:xfrm>
            <a:off x="1953315" y="829089"/>
            <a:ext cx="14381370" cy="8628822"/>
          </a:xfrm>
          <a:custGeom>
            <a:avLst/>
            <a:gdLst/>
            <a:ahLst/>
            <a:cxnLst/>
            <a:rect l="l" t="t" r="r" b="b"/>
            <a:pathLst>
              <a:path w="14381370" h="8628822">
                <a:moveTo>
                  <a:pt x="0" y="0"/>
                </a:moveTo>
                <a:lnTo>
                  <a:pt x="14381370" y="0"/>
                </a:lnTo>
                <a:lnTo>
                  <a:pt x="14381370" y="8628822"/>
                </a:lnTo>
                <a:lnTo>
                  <a:pt x="0" y="862882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7" name="TextBox 16">
            <a:extLst>
              <a:ext uri="{FF2B5EF4-FFF2-40B4-BE49-F238E27FC236}">
                <a16:creationId xmlns:a16="http://schemas.microsoft.com/office/drawing/2014/main" xmlns="" id="{68B0DBC3-32E3-4A3C-4524-988BB1FC49E3}"/>
              </a:ext>
            </a:extLst>
          </p:cNvPr>
          <p:cNvSpPr txBox="1"/>
          <p:nvPr/>
        </p:nvSpPr>
        <p:spPr>
          <a:xfrm>
            <a:off x="3771900" y="3086100"/>
            <a:ext cx="10744200" cy="2907784"/>
          </a:xfrm>
          <a:prstGeom prst="rect">
            <a:avLst/>
          </a:prstGeom>
          <a:noFill/>
        </p:spPr>
        <p:txBody>
          <a:bodyPr wrap="square" rtlCol="0">
            <a:spAutoFit/>
          </a:bodyPr>
          <a:lstStyle/>
          <a:p>
            <a:pPr algn="ctr">
              <a:lnSpc>
                <a:spcPct val="150000"/>
              </a:lnSpc>
            </a:pPr>
            <a:r>
              <a:rPr lang="en-US" sz="6500" b="1">
                <a:latin typeface="Arial" panose="020B0604020202020204" pitchFamily="34" charset="0"/>
                <a:cs typeface="Arial" panose="020B0604020202020204" pitchFamily="34" charset="0"/>
              </a:rPr>
              <a:t>PHẦN 2. </a:t>
            </a:r>
          </a:p>
          <a:p>
            <a:pPr algn="ctr">
              <a:lnSpc>
                <a:spcPct val="150000"/>
              </a:lnSpc>
            </a:pPr>
            <a:r>
              <a:rPr lang="en-US" sz="6500" b="1">
                <a:latin typeface="Arial" panose="020B0604020202020204" pitchFamily="34" charset="0"/>
                <a:cs typeface="Arial" panose="020B0604020202020204" pitchFamily="34" charset="0"/>
              </a:rPr>
              <a:t>SÁNG TẠO </a:t>
            </a:r>
          </a:p>
        </p:txBody>
      </p:sp>
    </p:spTree>
    <p:extLst>
      <p:ext uri="{BB962C8B-B14F-4D97-AF65-F5344CB8AC3E}">
        <p14:creationId xmlns:p14="http://schemas.microsoft.com/office/powerpoint/2010/main" val="327050799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xmlns="" id="{ABCEE7F3-0EAA-DA78-5D64-3BCA2859817C}"/>
              </a:ext>
            </a:extLst>
          </p:cNvPr>
          <p:cNvSpPr/>
          <p:nvPr/>
        </p:nvSpPr>
        <p:spPr>
          <a:xfrm>
            <a:off x="-1411856" y="-98858"/>
            <a:ext cx="21104223" cy="28938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xmlns="" id="{0BFC4C14-F0BF-2B7F-7733-7F23DBBC1165}"/>
              </a:ext>
            </a:extLst>
          </p:cNvPr>
          <p:cNvSpPr txBox="1"/>
          <p:nvPr/>
        </p:nvSpPr>
        <p:spPr>
          <a:xfrm>
            <a:off x="3476896" y="676035"/>
            <a:ext cx="10969056" cy="2041456"/>
          </a:xfrm>
          <a:prstGeom prst="rect">
            <a:avLst/>
          </a:prstGeom>
          <a:noFill/>
        </p:spPr>
        <p:txBody>
          <a:bodyPr wrap="square" rtlCol="0">
            <a:spAutoFit/>
          </a:bodyPr>
          <a:lstStyle/>
          <a:p>
            <a:pPr algn="ctr">
              <a:lnSpc>
                <a:spcPct val="150000"/>
              </a:lnSpc>
            </a:pPr>
            <a:r>
              <a:rPr lang="en-US" sz="4500" b="1">
                <a:solidFill>
                  <a:schemeClr val="accent2">
                    <a:lumMod val="50000"/>
                  </a:schemeClr>
                </a:solidFill>
                <a:latin typeface="Arial" panose="020B0604020202020204" pitchFamily="34" charset="0"/>
                <a:cs typeface="Arial" panose="020B0604020202020204" pitchFamily="34" charset="0"/>
              </a:rPr>
              <a:t>Quan sát các bước tìm ý tưởng cho sản phẩm mĩ thuật </a:t>
            </a:r>
          </a:p>
        </p:txBody>
      </p:sp>
      <p:grpSp>
        <p:nvGrpSpPr>
          <p:cNvPr id="3" name="Group 2">
            <a:extLst>
              <a:ext uri="{FF2B5EF4-FFF2-40B4-BE49-F238E27FC236}">
                <a16:creationId xmlns:a16="http://schemas.microsoft.com/office/drawing/2014/main" xmlns="" id="{4C201E14-23AD-1DE5-B9D0-19936CE3F506}"/>
              </a:ext>
            </a:extLst>
          </p:cNvPr>
          <p:cNvGrpSpPr/>
          <p:nvPr/>
        </p:nvGrpSpPr>
        <p:grpSpPr>
          <a:xfrm>
            <a:off x="942462" y="3663738"/>
            <a:ext cx="5059344" cy="4267200"/>
            <a:chOff x="1600200" y="3314700"/>
            <a:chExt cx="5059344" cy="4267200"/>
          </a:xfrm>
        </p:grpSpPr>
        <p:sp>
          <p:nvSpPr>
            <p:cNvPr id="4" name="Rectangle: Rounded Corners 3">
              <a:extLst>
                <a:ext uri="{FF2B5EF4-FFF2-40B4-BE49-F238E27FC236}">
                  <a16:creationId xmlns:a16="http://schemas.microsoft.com/office/drawing/2014/main" xmlns="" id="{427900AF-E195-0ADD-C54B-A750A3303BA6}"/>
                </a:ext>
              </a:extLst>
            </p:cNvPr>
            <p:cNvSpPr/>
            <p:nvPr/>
          </p:nvSpPr>
          <p:spPr>
            <a:xfrm>
              <a:off x="1600200" y="3314700"/>
              <a:ext cx="4038600" cy="4267200"/>
            </a:xfrm>
            <a:prstGeom prst="roundRect">
              <a:avLst/>
            </a:prstGeom>
            <a:solidFill>
              <a:srgbClr val="FAA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xmlns="" id="{13F154B5-E2CA-63F2-589C-E4D1C0261DD0}"/>
                </a:ext>
              </a:extLst>
            </p:cNvPr>
            <p:cNvSpPr/>
            <p:nvPr/>
          </p:nvSpPr>
          <p:spPr>
            <a:xfrm>
              <a:off x="1859713" y="3753803"/>
              <a:ext cx="4540318" cy="3513002"/>
            </a:xfrm>
            <a:prstGeom prst="roundRect">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Pentagon 5">
              <a:extLst>
                <a:ext uri="{FF2B5EF4-FFF2-40B4-BE49-F238E27FC236}">
                  <a16:creationId xmlns:a16="http://schemas.microsoft.com/office/drawing/2014/main" xmlns="" id="{A79081A3-9D49-6CB9-E656-B3036567AE5B}"/>
                </a:ext>
              </a:extLst>
            </p:cNvPr>
            <p:cNvSpPr/>
            <p:nvPr/>
          </p:nvSpPr>
          <p:spPr>
            <a:xfrm>
              <a:off x="1799798" y="4991100"/>
              <a:ext cx="431049" cy="914400"/>
            </a:xfrm>
            <a:prstGeom prst="homePlate">
              <a:avLst>
                <a:gd name="adj" fmla="val 25893"/>
              </a:avLst>
            </a:prstGeom>
            <a:solidFill>
              <a:srgbClr val="FAA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Hexagon 6">
              <a:extLst>
                <a:ext uri="{FF2B5EF4-FFF2-40B4-BE49-F238E27FC236}">
                  <a16:creationId xmlns:a16="http://schemas.microsoft.com/office/drawing/2014/main" xmlns="" id="{F9D20126-96F8-78C2-665B-495C0CFE4A79}"/>
                </a:ext>
              </a:extLst>
            </p:cNvPr>
            <p:cNvSpPr/>
            <p:nvPr/>
          </p:nvSpPr>
          <p:spPr>
            <a:xfrm>
              <a:off x="5598840" y="4991100"/>
              <a:ext cx="1060704" cy="914400"/>
            </a:xfrm>
            <a:prstGeom prst="hexagon">
              <a:avLst/>
            </a:prstGeom>
            <a:solidFill>
              <a:srgbClr val="FAA6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latin typeface="Arial" panose="020B0604020202020204" pitchFamily="34" charset="0"/>
                  <a:cs typeface="Arial" panose="020B0604020202020204" pitchFamily="34" charset="0"/>
                </a:rPr>
                <a:t>1</a:t>
              </a:r>
            </a:p>
          </p:txBody>
        </p:sp>
        <p:sp>
          <p:nvSpPr>
            <p:cNvPr id="8" name="TextBox 7">
              <a:extLst>
                <a:ext uri="{FF2B5EF4-FFF2-40B4-BE49-F238E27FC236}">
                  <a16:creationId xmlns:a16="http://schemas.microsoft.com/office/drawing/2014/main" xmlns="" id="{FAC9985B-7BDD-6820-9848-522BD5454489}"/>
                </a:ext>
              </a:extLst>
            </p:cNvPr>
            <p:cNvSpPr txBox="1"/>
            <p:nvPr/>
          </p:nvSpPr>
          <p:spPr>
            <a:xfrm>
              <a:off x="2133066" y="4792675"/>
              <a:ext cx="3810000" cy="1824923"/>
            </a:xfrm>
            <a:prstGeom prst="rect">
              <a:avLst/>
            </a:prstGeom>
            <a:noFill/>
          </p:spPr>
          <p:txBody>
            <a:bodyPr wrap="square" rtlCol="0">
              <a:spAutoFit/>
            </a:bodyPr>
            <a:lstStyle/>
            <a:p>
              <a:pPr algn="ctr">
                <a:lnSpc>
                  <a:spcPct val="150000"/>
                </a:lnSpc>
              </a:pPr>
              <a:r>
                <a:rPr lang="en-US" sz="4000">
                  <a:latin typeface="Arial" panose="020B0604020202020204" pitchFamily="34" charset="0"/>
                  <a:cs typeface="Arial" panose="020B0604020202020204" pitchFamily="34" charset="0"/>
                </a:rPr>
                <a:t>Xác định nội dung, chủ đề </a:t>
              </a:r>
            </a:p>
          </p:txBody>
        </p:sp>
      </p:grpSp>
      <p:grpSp>
        <p:nvGrpSpPr>
          <p:cNvPr id="9" name="Group 8">
            <a:extLst>
              <a:ext uri="{FF2B5EF4-FFF2-40B4-BE49-F238E27FC236}">
                <a16:creationId xmlns:a16="http://schemas.microsoft.com/office/drawing/2014/main" xmlns="" id="{895688C4-A7CB-AF1D-95C3-6D41F6E4F465}"/>
              </a:ext>
            </a:extLst>
          </p:cNvPr>
          <p:cNvGrpSpPr/>
          <p:nvPr/>
        </p:nvGrpSpPr>
        <p:grpSpPr>
          <a:xfrm>
            <a:off x="6701415" y="3601734"/>
            <a:ext cx="5059344" cy="4267200"/>
            <a:chOff x="1600200" y="3314700"/>
            <a:chExt cx="5059344" cy="4267200"/>
          </a:xfrm>
        </p:grpSpPr>
        <p:sp>
          <p:nvSpPr>
            <p:cNvPr id="10" name="Rectangle: Rounded Corners 9">
              <a:extLst>
                <a:ext uri="{FF2B5EF4-FFF2-40B4-BE49-F238E27FC236}">
                  <a16:creationId xmlns:a16="http://schemas.microsoft.com/office/drawing/2014/main" xmlns="" id="{216385A4-BF22-4BB6-F341-FF1259367BD9}"/>
                </a:ext>
              </a:extLst>
            </p:cNvPr>
            <p:cNvSpPr/>
            <p:nvPr/>
          </p:nvSpPr>
          <p:spPr>
            <a:xfrm>
              <a:off x="1600200" y="3314700"/>
              <a:ext cx="4038600" cy="4267200"/>
            </a:xfrm>
            <a:prstGeom prst="round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xmlns="" id="{88AB2D30-F3A0-6FBC-41F2-D320C5A5F36B}"/>
                </a:ext>
              </a:extLst>
            </p:cNvPr>
            <p:cNvSpPr/>
            <p:nvPr/>
          </p:nvSpPr>
          <p:spPr>
            <a:xfrm>
              <a:off x="1859713" y="3753803"/>
              <a:ext cx="4540318" cy="3513002"/>
            </a:xfrm>
            <a:prstGeom prst="roundRect">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Pentagon 11">
              <a:extLst>
                <a:ext uri="{FF2B5EF4-FFF2-40B4-BE49-F238E27FC236}">
                  <a16:creationId xmlns:a16="http://schemas.microsoft.com/office/drawing/2014/main" xmlns="" id="{6D96D793-063E-B6B1-B285-5F02D457EF85}"/>
                </a:ext>
              </a:extLst>
            </p:cNvPr>
            <p:cNvSpPr/>
            <p:nvPr/>
          </p:nvSpPr>
          <p:spPr>
            <a:xfrm>
              <a:off x="1813526" y="4991100"/>
              <a:ext cx="431049" cy="914400"/>
            </a:xfrm>
            <a:prstGeom prst="homePlate">
              <a:avLst>
                <a:gd name="adj" fmla="val 25893"/>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exagon 12">
              <a:extLst>
                <a:ext uri="{FF2B5EF4-FFF2-40B4-BE49-F238E27FC236}">
                  <a16:creationId xmlns:a16="http://schemas.microsoft.com/office/drawing/2014/main" xmlns="" id="{67B165FD-D1FB-BDD3-1C69-E15B3403675C}"/>
                </a:ext>
              </a:extLst>
            </p:cNvPr>
            <p:cNvSpPr/>
            <p:nvPr/>
          </p:nvSpPr>
          <p:spPr>
            <a:xfrm>
              <a:off x="5598840" y="4991100"/>
              <a:ext cx="1060704" cy="914400"/>
            </a:xfrm>
            <a:prstGeom prst="hexagon">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latin typeface="Arial" panose="020B0604020202020204" pitchFamily="34" charset="0"/>
                  <a:cs typeface="Arial" panose="020B0604020202020204" pitchFamily="34" charset="0"/>
                </a:rPr>
                <a:t>2</a:t>
              </a:r>
            </a:p>
          </p:txBody>
        </p:sp>
        <p:sp>
          <p:nvSpPr>
            <p:cNvPr id="14" name="TextBox 13">
              <a:extLst>
                <a:ext uri="{FF2B5EF4-FFF2-40B4-BE49-F238E27FC236}">
                  <a16:creationId xmlns:a16="http://schemas.microsoft.com/office/drawing/2014/main" xmlns="" id="{090853AC-C8CE-1FA9-8148-380D050FFD2B}"/>
                </a:ext>
              </a:extLst>
            </p:cNvPr>
            <p:cNvSpPr txBox="1"/>
            <p:nvPr/>
          </p:nvSpPr>
          <p:spPr>
            <a:xfrm>
              <a:off x="2134040" y="4044310"/>
              <a:ext cx="3810000" cy="2748253"/>
            </a:xfrm>
            <a:prstGeom prst="rect">
              <a:avLst/>
            </a:prstGeom>
            <a:noFill/>
          </p:spPr>
          <p:txBody>
            <a:bodyPr wrap="square" rtlCol="0">
              <a:spAutoFit/>
            </a:bodyPr>
            <a:lstStyle/>
            <a:p>
              <a:pPr algn="ctr">
                <a:lnSpc>
                  <a:spcPct val="150000"/>
                </a:lnSpc>
              </a:pPr>
              <a:r>
                <a:rPr lang="en-US" sz="4000">
                  <a:latin typeface="Arial" panose="020B0604020202020204" pitchFamily="34" charset="0"/>
                  <a:cs typeface="Arial" panose="020B0604020202020204" pitchFamily="34" charset="0"/>
                </a:rPr>
                <a:t>Chọn hình tượng chính cho dự án </a:t>
              </a:r>
            </a:p>
          </p:txBody>
        </p:sp>
      </p:grpSp>
      <p:grpSp>
        <p:nvGrpSpPr>
          <p:cNvPr id="15" name="Group 14">
            <a:extLst>
              <a:ext uri="{FF2B5EF4-FFF2-40B4-BE49-F238E27FC236}">
                <a16:creationId xmlns:a16="http://schemas.microsoft.com/office/drawing/2014/main" xmlns="" id="{50518BE4-2FDC-1B3A-04A9-B861ABC64307}"/>
              </a:ext>
            </a:extLst>
          </p:cNvPr>
          <p:cNvGrpSpPr/>
          <p:nvPr/>
        </p:nvGrpSpPr>
        <p:grpSpPr>
          <a:xfrm>
            <a:off x="12382516" y="3369763"/>
            <a:ext cx="5059344" cy="4267200"/>
            <a:chOff x="1600200" y="3314700"/>
            <a:chExt cx="5059344" cy="4267200"/>
          </a:xfrm>
        </p:grpSpPr>
        <p:sp>
          <p:nvSpPr>
            <p:cNvPr id="16" name="Rectangle: Rounded Corners 15">
              <a:extLst>
                <a:ext uri="{FF2B5EF4-FFF2-40B4-BE49-F238E27FC236}">
                  <a16:creationId xmlns:a16="http://schemas.microsoft.com/office/drawing/2014/main" xmlns="" id="{60FDE64F-DE9C-8D89-0186-2C593D2E595D}"/>
                </a:ext>
              </a:extLst>
            </p:cNvPr>
            <p:cNvSpPr/>
            <p:nvPr/>
          </p:nvSpPr>
          <p:spPr>
            <a:xfrm>
              <a:off x="1600200" y="3314700"/>
              <a:ext cx="4038600" cy="4267200"/>
            </a:xfrm>
            <a:prstGeom prst="round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xmlns="" id="{15613313-C714-B5AF-4B80-811CAD02BF5F}"/>
                </a:ext>
              </a:extLst>
            </p:cNvPr>
            <p:cNvSpPr/>
            <p:nvPr/>
          </p:nvSpPr>
          <p:spPr>
            <a:xfrm>
              <a:off x="1859713" y="3753803"/>
              <a:ext cx="4540318" cy="3513002"/>
            </a:xfrm>
            <a:prstGeom prst="roundRect">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row: Pentagon 17">
              <a:extLst>
                <a:ext uri="{FF2B5EF4-FFF2-40B4-BE49-F238E27FC236}">
                  <a16:creationId xmlns:a16="http://schemas.microsoft.com/office/drawing/2014/main" xmlns="" id="{62F42F7B-D983-5B8F-A7B4-E1A66AD83659}"/>
                </a:ext>
              </a:extLst>
            </p:cNvPr>
            <p:cNvSpPr/>
            <p:nvPr/>
          </p:nvSpPr>
          <p:spPr>
            <a:xfrm>
              <a:off x="1854951" y="4991100"/>
              <a:ext cx="431049" cy="914400"/>
            </a:xfrm>
            <a:prstGeom prst="homePlate">
              <a:avLst>
                <a:gd name="adj" fmla="val 25893"/>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Hexagon 18">
              <a:extLst>
                <a:ext uri="{FF2B5EF4-FFF2-40B4-BE49-F238E27FC236}">
                  <a16:creationId xmlns:a16="http://schemas.microsoft.com/office/drawing/2014/main" xmlns="" id="{779201E2-2FBB-CC5E-25D2-8CB1FB833A46}"/>
                </a:ext>
              </a:extLst>
            </p:cNvPr>
            <p:cNvSpPr/>
            <p:nvPr/>
          </p:nvSpPr>
          <p:spPr>
            <a:xfrm>
              <a:off x="5598840" y="4991100"/>
              <a:ext cx="1060704" cy="914400"/>
            </a:xfrm>
            <a:prstGeom prst="hexagon">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latin typeface="Arial" panose="020B0604020202020204" pitchFamily="34" charset="0"/>
                  <a:cs typeface="Arial" panose="020B0604020202020204" pitchFamily="34" charset="0"/>
                </a:rPr>
                <a:t>3</a:t>
              </a:r>
            </a:p>
          </p:txBody>
        </p:sp>
        <p:sp>
          <p:nvSpPr>
            <p:cNvPr id="20" name="TextBox 19">
              <a:extLst>
                <a:ext uri="{FF2B5EF4-FFF2-40B4-BE49-F238E27FC236}">
                  <a16:creationId xmlns:a16="http://schemas.microsoft.com/office/drawing/2014/main" xmlns="" id="{9A91D5BD-DDE4-5905-C442-27D8C06AF398}"/>
                </a:ext>
              </a:extLst>
            </p:cNvPr>
            <p:cNvSpPr txBox="1"/>
            <p:nvPr/>
          </p:nvSpPr>
          <p:spPr>
            <a:xfrm>
              <a:off x="2122575" y="4228313"/>
              <a:ext cx="3810000" cy="2748253"/>
            </a:xfrm>
            <a:prstGeom prst="rect">
              <a:avLst/>
            </a:prstGeom>
            <a:noFill/>
          </p:spPr>
          <p:txBody>
            <a:bodyPr wrap="square" rtlCol="0">
              <a:spAutoFit/>
            </a:bodyPr>
            <a:lstStyle/>
            <a:p>
              <a:pPr algn="ctr">
                <a:lnSpc>
                  <a:spcPct val="150000"/>
                </a:lnSpc>
              </a:pPr>
              <a:r>
                <a:rPr lang="en-US" sz="4000">
                  <a:latin typeface="Arial" panose="020B0604020202020204" pitchFamily="34" charset="0"/>
                  <a:cs typeface="Arial" panose="020B0604020202020204" pitchFamily="34" charset="0"/>
                </a:rPr>
                <a:t>Xác định phương pháp thực hành </a:t>
              </a:r>
            </a:p>
          </p:txBody>
        </p:sp>
      </p:grpSp>
      <p:sp>
        <p:nvSpPr>
          <p:cNvPr id="22" name="Freeform 7">
            <a:extLst>
              <a:ext uri="{FF2B5EF4-FFF2-40B4-BE49-F238E27FC236}">
                <a16:creationId xmlns:a16="http://schemas.microsoft.com/office/drawing/2014/main" xmlns="" id="{1A6F4ADB-5F4F-B789-123B-1CEF72490FC4}"/>
              </a:ext>
            </a:extLst>
          </p:cNvPr>
          <p:cNvSpPr/>
          <p:nvPr/>
        </p:nvSpPr>
        <p:spPr>
          <a:xfrm>
            <a:off x="0" y="8799715"/>
            <a:ext cx="7315200" cy="1603248"/>
          </a:xfrm>
          <a:custGeom>
            <a:avLst/>
            <a:gdLst/>
            <a:ahLst/>
            <a:cxnLst/>
            <a:rect l="l" t="t" r="r" b="b"/>
            <a:pathLst>
              <a:path w="7315200" h="1603248">
                <a:moveTo>
                  <a:pt x="0" y="0"/>
                </a:moveTo>
                <a:lnTo>
                  <a:pt x="7315200" y="0"/>
                </a:lnTo>
                <a:lnTo>
                  <a:pt x="7315200" y="1603248"/>
                </a:lnTo>
                <a:lnTo>
                  <a:pt x="0" y="160324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23" name="Freeform 7">
            <a:extLst>
              <a:ext uri="{FF2B5EF4-FFF2-40B4-BE49-F238E27FC236}">
                <a16:creationId xmlns:a16="http://schemas.microsoft.com/office/drawing/2014/main" xmlns="" id="{4EC18A7D-CC68-3D86-A188-7A1EED38582F}"/>
              </a:ext>
            </a:extLst>
          </p:cNvPr>
          <p:cNvSpPr/>
          <p:nvPr/>
        </p:nvSpPr>
        <p:spPr>
          <a:xfrm>
            <a:off x="7673973" y="8799715"/>
            <a:ext cx="7315200" cy="1603248"/>
          </a:xfrm>
          <a:custGeom>
            <a:avLst/>
            <a:gdLst/>
            <a:ahLst/>
            <a:cxnLst/>
            <a:rect l="l" t="t" r="r" b="b"/>
            <a:pathLst>
              <a:path w="7315200" h="1603248">
                <a:moveTo>
                  <a:pt x="0" y="0"/>
                </a:moveTo>
                <a:lnTo>
                  <a:pt x="7315200" y="0"/>
                </a:lnTo>
                <a:lnTo>
                  <a:pt x="7315200" y="1603248"/>
                </a:lnTo>
                <a:lnTo>
                  <a:pt x="0" y="160324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24" name="Freeform 7">
            <a:extLst>
              <a:ext uri="{FF2B5EF4-FFF2-40B4-BE49-F238E27FC236}">
                <a16:creationId xmlns:a16="http://schemas.microsoft.com/office/drawing/2014/main" xmlns="" id="{8A6837F2-C97B-2702-9831-9C3FCAE597D0}"/>
              </a:ext>
            </a:extLst>
          </p:cNvPr>
          <p:cNvSpPr/>
          <p:nvPr/>
        </p:nvSpPr>
        <p:spPr>
          <a:xfrm>
            <a:off x="15027273" y="8799715"/>
            <a:ext cx="5619750" cy="1603248"/>
          </a:xfrm>
          <a:custGeom>
            <a:avLst/>
            <a:gdLst/>
            <a:ahLst/>
            <a:cxnLst/>
            <a:rect l="l" t="t" r="r" b="b"/>
            <a:pathLst>
              <a:path w="7315200" h="1603248">
                <a:moveTo>
                  <a:pt x="0" y="0"/>
                </a:moveTo>
                <a:lnTo>
                  <a:pt x="7315200" y="0"/>
                </a:lnTo>
                <a:lnTo>
                  <a:pt x="7315200" y="1603248"/>
                </a:lnTo>
                <a:lnTo>
                  <a:pt x="0" y="1603248"/>
                </a:lnTo>
                <a:lnTo>
                  <a:pt x="0" y="0"/>
                </a:lnTo>
                <a:close/>
              </a:path>
            </a:pathLst>
          </a:custGeom>
          <a:blipFill>
            <a:blip r:embed="rId2">
              <a:extLst>
                <a:ext uri="{96DAC541-7B7A-43D3-8B79-37D633B846F1}">
                  <asvg:svgBlip xmlns:asvg="http://schemas.microsoft.com/office/drawing/2016/SVG/main" xmlns="" r:embed="rId3"/>
                </a:ext>
              </a:extLst>
            </a:blip>
            <a:stretch>
              <a:fillRect r="-30169"/>
            </a:stretch>
          </a:blipFill>
        </p:spPr>
        <p:txBody>
          <a:bodyPr/>
          <a:lstStyle/>
          <a:p>
            <a:endParaRPr lang="en-US"/>
          </a:p>
        </p:txBody>
      </p:sp>
    </p:spTree>
    <p:extLst>
      <p:ext uri="{BB962C8B-B14F-4D97-AF65-F5344CB8AC3E}">
        <p14:creationId xmlns:p14="http://schemas.microsoft.com/office/powerpoint/2010/main" val="3299178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6" presetClass="entr" presetSubtype="16"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circle(in)">
                                      <p:cBhvr>
                                        <p:cTn id="11" dur="250"/>
                                        <p:tgtEl>
                                          <p:spTgt spid="3"/>
                                        </p:tgtEl>
                                      </p:cBhvr>
                                    </p:animEffect>
                                  </p:childTnLst>
                                </p:cTn>
                              </p:par>
                            </p:childTnLst>
                          </p:cTn>
                        </p:par>
                        <p:par>
                          <p:cTn id="12" fill="hold">
                            <p:stCondLst>
                              <p:cond delay="750"/>
                            </p:stCondLst>
                            <p:childTnLst>
                              <p:par>
                                <p:cTn id="13" presetID="6" presetClass="entr" presetSubtype="16"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circle(in)">
                                      <p:cBhvr>
                                        <p:cTn id="15" dur="250"/>
                                        <p:tgtEl>
                                          <p:spTgt spid="9"/>
                                        </p:tgtEl>
                                      </p:cBhvr>
                                    </p:animEffect>
                                  </p:childTnLst>
                                </p:cTn>
                              </p:par>
                            </p:childTnLst>
                          </p:cTn>
                        </p:par>
                        <p:par>
                          <p:cTn id="16" fill="hold">
                            <p:stCondLst>
                              <p:cond delay="1000"/>
                            </p:stCondLst>
                            <p:childTnLst>
                              <p:par>
                                <p:cTn id="17" presetID="6" presetClass="entr" presetSubtype="16"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circle(in)">
                                      <p:cBhvr>
                                        <p:cTn id="19" dur="2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3EFF0"/>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3EA3F3B9-D4F2-47B3-A45F-6F0F21F5B2CE}"/>
              </a:ext>
            </a:extLst>
          </p:cNvPr>
          <p:cNvSpPr txBox="1"/>
          <p:nvPr/>
        </p:nvSpPr>
        <p:spPr>
          <a:xfrm>
            <a:off x="3924300" y="419100"/>
            <a:ext cx="10439400" cy="861774"/>
          </a:xfrm>
          <a:prstGeom prst="rect">
            <a:avLst/>
          </a:prstGeom>
          <a:noFill/>
        </p:spPr>
        <p:txBody>
          <a:bodyPr wrap="square" rtlCol="0">
            <a:spAutoFit/>
          </a:bodyPr>
          <a:lstStyle/>
          <a:p>
            <a:pPr algn="ctr"/>
            <a:r>
              <a:rPr lang="en-US" sz="5000" b="1">
                <a:solidFill>
                  <a:srgbClr val="002060"/>
                </a:solidFill>
                <a:latin typeface="Arial" panose="020B0604020202020204" pitchFamily="34" charset="0"/>
                <a:cs typeface="Arial" panose="020B0604020202020204" pitchFamily="34" charset="0"/>
              </a:rPr>
              <a:t>QUAN SÁT HÌNH ẢNH </a:t>
            </a:r>
          </a:p>
        </p:txBody>
      </p:sp>
      <p:pic>
        <p:nvPicPr>
          <p:cNvPr id="6" name="Picture 5">
            <a:extLst>
              <a:ext uri="{FF2B5EF4-FFF2-40B4-BE49-F238E27FC236}">
                <a16:creationId xmlns:a16="http://schemas.microsoft.com/office/drawing/2014/main" xmlns="" id="{C2560452-2FAD-F018-C27A-89F6789A4DA5}"/>
              </a:ext>
            </a:extLst>
          </p:cNvPr>
          <p:cNvPicPr>
            <a:picLocks noChangeAspect="1"/>
          </p:cNvPicPr>
          <p:nvPr/>
        </p:nvPicPr>
        <p:blipFill rotWithShape="1">
          <a:blip r:embed="rId2">
            <a:extLst>
              <a:ext uri="{28A0092B-C50C-407E-A947-70E740481C1C}">
                <a14:useLocalDpi xmlns:a14="http://schemas.microsoft.com/office/drawing/2010/main" val="0"/>
              </a:ext>
            </a:extLst>
          </a:blip>
          <a:srcRect b="67407"/>
          <a:stretch/>
        </p:blipFill>
        <p:spPr>
          <a:xfrm>
            <a:off x="381000" y="1485900"/>
            <a:ext cx="8096251" cy="2843401"/>
          </a:xfrm>
          <a:prstGeom prst="rect">
            <a:avLst/>
          </a:prstGeom>
        </p:spPr>
      </p:pic>
      <p:pic>
        <p:nvPicPr>
          <p:cNvPr id="10" name="Picture 9">
            <a:extLst>
              <a:ext uri="{FF2B5EF4-FFF2-40B4-BE49-F238E27FC236}">
                <a16:creationId xmlns:a16="http://schemas.microsoft.com/office/drawing/2014/main" xmlns="" id="{7AD58AD1-4282-9271-F6C0-7AFB61E727E0}"/>
              </a:ext>
            </a:extLst>
          </p:cNvPr>
          <p:cNvPicPr>
            <a:picLocks noChangeAspect="1"/>
          </p:cNvPicPr>
          <p:nvPr/>
        </p:nvPicPr>
        <p:blipFill rotWithShape="1">
          <a:blip r:embed="rId2">
            <a:extLst>
              <a:ext uri="{28A0092B-C50C-407E-A947-70E740481C1C}">
                <a14:useLocalDpi xmlns:a14="http://schemas.microsoft.com/office/drawing/2010/main" val="0"/>
              </a:ext>
            </a:extLst>
          </a:blip>
          <a:srcRect l="50" t="34074" r="-50" b="740"/>
          <a:stretch/>
        </p:blipFill>
        <p:spPr>
          <a:xfrm>
            <a:off x="381000" y="4371599"/>
            <a:ext cx="8096250" cy="5686801"/>
          </a:xfrm>
          <a:prstGeom prst="rect">
            <a:avLst/>
          </a:prstGeom>
        </p:spPr>
      </p:pic>
      <p:grpSp>
        <p:nvGrpSpPr>
          <p:cNvPr id="17" name="Group 16">
            <a:extLst>
              <a:ext uri="{FF2B5EF4-FFF2-40B4-BE49-F238E27FC236}">
                <a16:creationId xmlns:a16="http://schemas.microsoft.com/office/drawing/2014/main" xmlns="" id="{F22756D0-CA42-C59F-1046-9F3EA5827AA5}"/>
              </a:ext>
            </a:extLst>
          </p:cNvPr>
          <p:cNvGrpSpPr/>
          <p:nvPr/>
        </p:nvGrpSpPr>
        <p:grpSpPr>
          <a:xfrm>
            <a:off x="8791577" y="2707015"/>
            <a:ext cx="9091610" cy="4343400"/>
            <a:chOff x="8667749" y="2971800"/>
            <a:chExt cx="9091610" cy="4343400"/>
          </a:xfrm>
        </p:grpSpPr>
        <p:sp>
          <p:nvSpPr>
            <p:cNvPr id="16" name="Rectangle 15">
              <a:extLst>
                <a:ext uri="{FF2B5EF4-FFF2-40B4-BE49-F238E27FC236}">
                  <a16:creationId xmlns:a16="http://schemas.microsoft.com/office/drawing/2014/main" xmlns="" id="{AAFCD067-9936-854A-07CF-B53A00F02BE3}"/>
                </a:ext>
              </a:extLst>
            </p:cNvPr>
            <p:cNvSpPr/>
            <p:nvPr/>
          </p:nvSpPr>
          <p:spPr>
            <a:xfrm>
              <a:off x="8667749" y="2971800"/>
              <a:ext cx="8915400" cy="4343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xmlns="" id="{6467BFEB-FDC3-2B11-9159-CD35DFC38EDA}"/>
                </a:ext>
              </a:extLst>
            </p:cNvPr>
            <p:cNvSpPr txBox="1"/>
            <p:nvPr/>
          </p:nvSpPr>
          <p:spPr>
            <a:xfrm>
              <a:off x="8843959" y="3621415"/>
              <a:ext cx="8915400" cy="707886"/>
            </a:xfrm>
            <a:prstGeom prst="rect">
              <a:avLst/>
            </a:prstGeom>
            <a:noFill/>
          </p:spPr>
          <p:txBody>
            <a:bodyPr wrap="square" rtlCol="0">
              <a:spAutoFit/>
            </a:bodyPr>
            <a:lstStyle/>
            <a:p>
              <a:pPr marL="571500" indent="-571500">
                <a:buFont typeface="Wingdings" panose="05000000000000000000" pitchFamily="2" charset="2"/>
                <a:buChar char="Ø"/>
              </a:pPr>
              <a:r>
                <a:rPr lang="en-US" sz="4000" i="1">
                  <a:solidFill>
                    <a:srgbClr val="C00000"/>
                  </a:solidFill>
                  <a:latin typeface="Arial" panose="020B0604020202020204" pitchFamily="34" charset="0"/>
                  <a:cs typeface="Arial" panose="020B0604020202020204" pitchFamily="34" charset="0"/>
                </a:rPr>
                <a:t>Thực hiện yêu cầu sau đây: </a:t>
              </a:r>
            </a:p>
          </p:txBody>
        </p:sp>
        <p:sp>
          <p:nvSpPr>
            <p:cNvPr id="15" name="TextBox 14">
              <a:extLst>
                <a:ext uri="{FF2B5EF4-FFF2-40B4-BE49-F238E27FC236}">
                  <a16:creationId xmlns:a16="http://schemas.microsoft.com/office/drawing/2014/main" xmlns="" id="{B2B7A312-ADBE-B287-9E17-9EA7E2D39AC6}"/>
                </a:ext>
              </a:extLst>
            </p:cNvPr>
            <p:cNvSpPr txBox="1"/>
            <p:nvPr/>
          </p:nvSpPr>
          <p:spPr>
            <a:xfrm>
              <a:off x="8886825" y="4902447"/>
              <a:ext cx="8477248" cy="1839606"/>
            </a:xfrm>
            <a:prstGeom prst="rect">
              <a:avLst/>
            </a:prstGeom>
            <a:noFill/>
          </p:spPr>
          <p:txBody>
            <a:bodyPr wrap="square">
              <a:spAutoFit/>
            </a:bodyPr>
            <a:lstStyle/>
            <a:p>
              <a:pPr algn="just">
                <a:lnSpc>
                  <a:spcPct val="150000"/>
                </a:lnSpc>
              </a:pPr>
              <a:r>
                <a:rPr lang="vi-VN" sz="4000"/>
                <a:t>Trình bày ý tưởng sáng tạo sản phẩm trang trí không gian ngoài trời.</a:t>
              </a:r>
              <a:endParaRPr lang="en-US" sz="4000"/>
            </a:p>
          </p:txBody>
        </p:sp>
      </p:grpSp>
      <p:sp>
        <p:nvSpPr>
          <p:cNvPr id="18" name="Freeform 3">
            <a:extLst>
              <a:ext uri="{FF2B5EF4-FFF2-40B4-BE49-F238E27FC236}">
                <a16:creationId xmlns:a16="http://schemas.microsoft.com/office/drawing/2014/main" xmlns="" id="{BB3AE03D-5180-44FC-0096-DC12DEEEC4F8}"/>
              </a:ext>
            </a:extLst>
          </p:cNvPr>
          <p:cNvSpPr/>
          <p:nvPr/>
        </p:nvSpPr>
        <p:spPr>
          <a:xfrm>
            <a:off x="12344400" y="8039100"/>
            <a:ext cx="2386298" cy="2311727"/>
          </a:xfrm>
          <a:custGeom>
            <a:avLst/>
            <a:gdLst/>
            <a:ahLst/>
            <a:cxnLst/>
            <a:rect l="l" t="t" r="r" b="b"/>
            <a:pathLst>
              <a:path w="4247535" h="4114800">
                <a:moveTo>
                  <a:pt x="0" y="0"/>
                </a:moveTo>
                <a:lnTo>
                  <a:pt x="4247535" y="0"/>
                </a:lnTo>
                <a:lnTo>
                  <a:pt x="4247535"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Tree>
    <p:extLst>
      <p:ext uri="{BB962C8B-B14F-4D97-AF65-F5344CB8AC3E}">
        <p14:creationId xmlns:p14="http://schemas.microsoft.com/office/powerpoint/2010/main" val="1521647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anim calcmode="lin" valueType="num">
                                      <p:cBhvr additive="base">
                                        <p:cTn id="20" dur="500" fill="hold"/>
                                        <p:tgtEl>
                                          <p:spTgt spid="17"/>
                                        </p:tgtEl>
                                        <p:attrNameLst>
                                          <p:attrName>ppt_x</p:attrName>
                                        </p:attrNameLst>
                                      </p:cBhvr>
                                      <p:tavLst>
                                        <p:tav tm="0">
                                          <p:val>
                                            <p:strVal val="#ppt_x"/>
                                          </p:val>
                                        </p:tav>
                                        <p:tav tm="100000">
                                          <p:val>
                                            <p:strVal val="#ppt_x"/>
                                          </p:val>
                                        </p:tav>
                                      </p:tavLst>
                                    </p:anim>
                                    <p:anim calcmode="lin" valueType="num">
                                      <p:cBhvr additive="base">
                                        <p:cTn id="21" dur="500" fill="hold"/>
                                        <p:tgtEl>
                                          <p:spTgt spid="17"/>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additive="base">
                                        <p:cTn id="24" dur="500" fill="hold"/>
                                        <p:tgtEl>
                                          <p:spTgt spid="18"/>
                                        </p:tgtEl>
                                        <p:attrNameLst>
                                          <p:attrName>ppt_x</p:attrName>
                                        </p:attrNameLst>
                                      </p:cBhvr>
                                      <p:tavLst>
                                        <p:tav tm="0">
                                          <p:val>
                                            <p:strVal val="#ppt_x"/>
                                          </p:val>
                                        </p:tav>
                                        <p:tav tm="100000">
                                          <p:val>
                                            <p:strVal val="#ppt_x"/>
                                          </p:val>
                                        </p:tav>
                                      </p:tavLst>
                                    </p:anim>
                                    <p:anim calcmode="lin" valueType="num">
                                      <p:cBhvr additive="base">
                                        <p:cTn id="25"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D9F1F6"/>
        </a:solid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xmlns="" id="{E6A8C04B-C80C-95CC-605C-6EE104B8BCC8}"/>
              </a:ext>
            </a:extLst>
          </p:cNvPr>
          <p:cNvSpPr/>
          <p:nvPr/>
        </p:nvSpPr>
        <p:spPr>
          <a:xfrm>
            <a:off x="923925" y="762000"/>
            <a:ext cx="16440150" cy="8763000"/>
          </a:xfrm>
          <a:prstGeom prst="roundRect">
            <a:avLst>
              <a:gd name="adj" fmla="val 795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xmlns="" id="{2B88CA36-3580-B094-759B-0A6795B6E5FA}"/>
              </a:ext>
            </a:extLst>
          </p:cNvPr>
          <p:cNvPicPr>
            <a:picLocks noChangeAspect="1"/>
          </p:cNvPicPr>
          <p:nvPr/>
        </p:nvPicPr>
        <p:blipFill rotWithShape="1">
          <a:blip r:embed="rId2">
            <a:extLst>
              <a:ext uri="{28A0092B-C50C-407E-A947-70E740481C1C}">
                <a14:useLocalDpi xmlns:a14="http://schemas.microsoft.com/office/drawing/2010/main" val="0"/>
              </a:ext>
            </a:extLst>
          </a:blip>
          <a:srcRect r="54823" b="72050"/>
          <a:stretch/>
        </p:blipFill>
        <p:spPr>
          <a:xfrm>
            <a:off x="1359435" y="3267074"/>
            <a:ext cx="3657600" cy="2438400"/>
          </a:xfrm>
          <a:prstGeom prst="rect">
            <a:avLst/>
          </a:prstGeom>
        </p:spPr>
      </p:pic>
      <p:pic>
        <p:nvPicPr>
          <p:cNvPr id="5" name="Picture 4">
            <a:extLst>
              <a:ext uri="{FF2B5EF4-FFF2-40B4-BE49-F238E27FC236}">
                <a16:creationId xmlns:a16="http://schemas.microsoft.com/office/drawing/2014/main" xmlns="" id="{1DE79A0F-CC5D-3AC9-3073-AC6054F6477D}"/>
              </a:ext>
            </a:extLst>
          </p:cNvPr>
          <p:cNvPicPr>
            <a:picLocks noChangeAspect="1"/>
          </p:cNvPicPr>
          <p:nvPr/>
        </p:nvPicPr>
        <p:blipFill rotWithShape="1">
          <a:blip r:embed="rId2">
            <a:extLst>
              <a:ext uri="{28A0092B-C50C-407E-A947-70E740481C1C}">
                <a14:useLocalDpi xmlns:a14="http://schemas.microsoft.com/office/drawing/2010/main" val="0"/>
              </a:ext>
            </a:extLst>
          </a:blip>
          <a:srcRect l="54589" t="873" r="234" b="71177"/>
          <a:stretch/>
        </p:blipFill>
        <p:spPr>
          <a:xfrm>
            <a:off x="5702835" y="3267074"/>
            <a:ext cx="3657600" cy="2438400"/>
          </a:xfrm>
          <a:prstGeom prst="rect">
            <a:avLst/>
          </a:prstGeom>
        </p:spPr>
      </p:pic>
      <p:pic>
        <p:nvPicPr>
          <p:cNvPr id="6" name="Picture 5">
            <a:extLst>
              <a:ext uri="{FF2B5EF4-FFF2-40B4-BE49-F238E27FC236}">
                <a16:creationId xmlns:a16="http://schemas.microsoft.com/office/drawing/2014/main" xmlns="" id="{925E39D0-AF97-7F67-097E-F1024ED77B6F}"/>
              </a:ext>
            </a:extLst>
          </p:cNvPr>
          <p:cNvPicPr>
            <a:picLocks noChangeAspect="1"/>
          </p:cNvPicPr>
          <p:nvPr/>
        </p:nvPicPr>
        <p:blipFill rotWithShape="1">
          <a:blip r:embed="rId2">
            <a:extLst>
              <a:ext uri="{28A0092B-C50C-407E-A947-70E740481C1C}">
                <a14:useLocalDpi xmlns:a14="http://schemas.microsoft.com/office/drawing/2010/main" val="0"/>
              </a:ext>
            </a:extLst>
          </a:blip>
          <a:srcRect l="50" t="34075" r="52362" b="5657"/>
          <a:stretch/>
        </p:blipFill>
        <p:spPr>
          <a:xfrm>
            <a:off x="10051705" y="1490662"/>
            <a:ext cx="2959445" cy="4038600"/>
          </a:xfrm>
          <a:prstGeom prst="rect">
            <a:avLst/>
          </a:prstGeom>
        </p:spPr>
      </p:pic>
      <p:pic>
        <p:nvPicPr>
          <p:cNvPr id="7" name="Picture 6">
            <a:extLst>
              <a:ext uri="{FF2B5EF4-FFF2-40B4-BE49-F238E27FC236}">
                <a16:creationId xmlns:a16="http://schemas.microsoft.com/office/drawing/2014/main" xmlns="" id="{9D84FC4D-45E9-06C9-E3B7-62B16EB93F3B}"/>
              </a:ext>
            </a:extLst>
          </p:cNvPr>
          <p:cNvPicPr>
            <a:picLocks noChangeAspect="1"/>
          </p:cNvPicPr>
          <p:nvPr/>
        </p:nvPicPr>
        <p:blipFill rotWithShape="1">
          <a:blip r:embed="rId2">
            <a:extLst>
              <a:ext uri="{28A0092B-C50C-407E-A947-70E740481C1C}">
                <a14:useLocalDpi xmlns:a14="http://schemas.microsoft.com/office/drawing/2010/main" val="0"/>
              </a:ext>
            </a:extLst>
          </a:blip>
          <a:srcRect l="52336" t="32977" r="76" b="4126"/>
          <a:stretch/>
        </p:blipFill>
        <p:spPr>
          <a:xfrm>
            <a:off x="13707890" y="1490662"/>
            <a:ext cx="2959445" cy="4214812"/>
          </a:xfrm>
          <a:prstGeom prst="rect">
            <a:avLst/>
          </a:prstGeom>
        </p:spPr>
      </p:pic>
      <p:sp>
        <p:nvSpPr>
          <p:cNvPr id="8" name="TextBox 7">
            <a:extLst>
              <a:ext uri="{FF2B5EF4-FFF2-40B4-BE49-F238E27FC236}">
                <a16:creationId xmlns:a16="http://schemas.microsoft.com/office/drawing/2014/main" xmlns="" id="{F043B4B8-24ED-5EF5-F0B4-D9A0BE7627BD}"/>
              </a:ext>
            </a:extLst>
          </p:cNvPr>
          <p:cNvSpPr txBox="1"/>
          <p:nvPr/>
        </p:nvSpPr>
        <p:spPr>
          <a:xfrm>
            <a:off x="2058815" y="1622122"/>
            <a:ext cx="6858000" cy="784830"/>
          </a:xfrm>
          <a:prstGeom prst="rect">
            <a:avLst/>
          </a:prstGeom>
          <a:noFill/>
        </p:spPr>
        <p:txBody>
          <a:bodyPr wrap="square" rtlCol="0">
            <a:spAutoFit/>
          </a:bodyPr>
          <a:lstStyle/>
          <a:p>
            <a:pPr algn="ctr"/>
            <a:r>
              <a:rPr lang="en-US" sz="4500" b="1">
                <a:solidFill>
                  <a:srgbClr val="002060"/>
                </a:solidFill>
                <a:latin typeface="Arial" panose="020B0604020202020204" pitchFamily="34" charset="0"/>
                <a:cs typeface="Arial" panose="020B0604020202020204" pitchFamily="34" charset="0"/>
              </a:rPr>
              <a:t>CÁC BƯỚC THỰC HIỆN </a:t>
            </a:r>
          </a:p>
        </p:txBody>
      </p:sp>
      <p:grpSp>
        <p:nvGrpSpPr>
          <p:cNvPr id="15" name="Group 14">
            <a:extLst>
              <a:ext uri="{FF2B5EF4-FFF2-40B4-BE49-F238E27FC236}">
                <a16:creationId xmlns:a16="http://schemas.microsoft.com/office/drawing/2014/main" xmlns="" id="{8321E661-0901-A8B5-C184-12BBF75CDD75}"/>
              </a:ext>
            </a:extLst>
          </p:cNvPr>
          <p:cNvGrpSpPr/>
          <p:nvPr/>
        </p:nvGrpSpPr>
        <p:grpSpPr>
          <a:xfrm>
            <a:off x="1569952" y="5829300"/>
            <a:ext cx="3352799" cy="2908283"/>
            <a:chOff x="1569952" y="5829300"/>
            <a:chExt cx="3352799" cy="2908283"/>
          </a:xfrm>
        </p:grpSpPr>
        <p:cxnSp>
          <p:nvCxnSpPr>
            <p:cNvPr id="10" name="Straight Connector 9">
              <a:extLst>
                <a:ext uri="{FF2B5EF4-FFF2-40B4-BE49-F238E27FC236}">
                  <a16:creationId xmlns:a16="http://schemas.microsoft.com/office/drawing/2014/main" xmlns="" id="{86D40214-5A4E-6DAE-575E-BCE5B54E0AD3}"/>
                </a:ext>
              </a:extLst>
            </p:cNvPr>
            <p:cNvCxnSpPr/>
            <p:nvPr/>
          </p:nvCxnSpPr>
          <p:spPr>
            <a:xfrm>
              <a:off x="3188235" y="5829300"/>
              <a:ext cx="0" cy="609600"/>
            </a:xfrm>
            <a:prstGeom prst="line">
              <a:avLst/>
            </a:prstGeom>
            <a:ln w="38100">
              <a:solidFill>
                <a:srgbClr val="00206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xmlns="" id="{AB34EF0C-54F6-D9D2-B537-5A1F6C9BFAA9}"/>
                </a:ext>
              </a:extLst>
            </p:cNvPr>
            <p:cNvSpPr txBox="1"/>
            <p:nvPr/>
          </p:nvSpPr>
          <p:spPr>
            <a:xfrm>
              <a:off x="1569952" y="6653358"/>
              <a:ext cx="3352799" cy="2084225"/>
            </a:xfrm>
            <a:prstGeom prst="rect">
              <a:avLst/>
            </a:prstGeom>
            <a:noFill/>
          </p:spPr>
          <p:txBody>
            <a:bodyPr wrap="square" rtlCol="0">
              <a:spAutoFit/>
            </a:bodyPr>
            <a:lstStyle/>
            <a:p>
              <a:pPr algn="just">
                <a:lnSpc>
                  <a:spcPct val="150000"/>
                </a:lnSpc>
              </a:pPr>
              <a:r>
                <a:rPr lang="en-US" sz="3000" b="1">
                  <a:latin typeface="Arial" panose="020B0604020202020204" pitchFamily="34" charset="0"/>
                  <a:cs typeface="Arial" panose="020B0604020202020204" pitchFamily="34" charset="0"/>
                </a:rPr>
                <a:t>Bước 1. </a:t>
              </a:r>
              <a:r>
                <a:rPr lang="en-US" sz="3000">
                  <a:latin typeface="Arial" panose="020B0604020202020204" pitchFamily="34" charset="0"/>
                  <a:cs typeface="Arial" panose="020B0604020202020204" pitchFamily="34" charset="0"/>
                </a:rPr>
                <a:t>Tạo hình cá bằng ống giấy hoặc bìa </a:t>
              </a:r>
            </a:p>
          </p:txBody>
        </p:sp>
      </p:grpSp>
      <p:grpSp>
        <p:nvGrpSpPr>
          <p:cNvPr id="16" name="Group 15">
            <a:extLst>
              <a:ext uri="{FF2B5EF4-FFF2-40B4-BE49-F238E27FC236}">
                <a16:creationId xmlns:a16="http://schemas.microsoft.com/office/drawing/2014/main" xmlns="" id="{E10E99CC-6F2B-EA3E-C5F3-B0BD66CA3086}"/>
              </a:ext>
            </a:extLst>
          </p:cNvPr>
          <p:cNvGrpSpPr/>
          <p:nvPr/>
        </p:nvGrpSpPr>
        <p:grpSpPr>
          <a:xfrm>
            <a:off x="5573541" y="6134100"/>
            <a:ext cx="3352799" cy="2908283"/>
            <a:chOff x="1569952" y="5829300"/>
            <a:chExt cx="3352799" cy="2908283"/>
          </a:xfrm>
        </p:grpSpPr>
        <p:cxnSp>
          <p:nvCxnSpPr>
            <p:cNvPr id="17" name="Straight Connector 16">
              <a:extLst>
                <a:ext uri="{FF2B5EF4-FFF2-40B4-BE49-F238E27FC236}">
                  <a16:creationId xmlns:a16="http://schemas.microsoft.com/office/drawing/2014/main" xmlns="" id="{C8ED6762-8A17-B108-4CE2-75184B28426F}"/>
                </a:ext>
              </a:extLst>
            </p:cNvPr>
            <p:cNvCxnSpPr/>
            <p:nvPr/>
          </p:nvCxnSpPr>
          <p:spPr>
            <a:xfrm>
              <a:off x="3188235" y="5829300"/>
              <a:ext cx="0" cy="609600"/>
            </a:xfrm>
            <a:prstGeom prst="line">
              <a:avLst/>
            </a:prstGeom>
            <a:ln w="38100">
              <a:solidFill>
                <a:srgbClr val="00206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xmlns="" id="{4B88BB70-C1B4-F577-D9A0-4CEE11F41190}"/>
                </a:ext>
              </a:extLst>
            </p:cNvPr>
            <p:cNvSpPr txBox="1"/>
            <p:nvPr/>
          </p:nvSpPr>
          <p:spPr>
            <a:xfrm>
              <a:off x="1569952" y="6653358"/>
              <a:ext cx="3352799" cy="2084225"/>
            </a:xfrm>
            <a:prstGeom prst="rect">
              <a:avLst/>
            </a:prstGeom>
            <a:noFill/>
          </p:spPr>
          <p:txBody>
            <a:bodyPr wrap="square" rtlCol="0">
              <a:spAutoFit/>
            </a:bodyPr>
            <a:lstStyle/>
            <a:p>
              <a:pPr algn="just">
                <a:lnSpc>
                  <a:spcPct val="150000"/>
                </a:lnSpc>
              </a:pPr>
              <a:r>
                <a:rPr lang="en-US" sz="3000" b="1">
                  <a:latin typeface="Arial" panose="020B0604020202020204" pitchFamily="34" charset="0"/>
                  <a:cs typeface="Arial" panose="020B0604020202020204" pitchFamily="34" charset="0"/>
                </a:rPr>
                <a:t>Bước 2. </a:t>
              </a:r>
              <a:r>
                <a:rPr lang="en-US" sz="3000">
                  <a:latin typeface="Arial" panose="020B0604020202020204" pitchFamily="34" charset="0"/>
                  <a:cs typeface="Arial" panose="020B0604020202020204" pitchFamily="34" charset="0"/>
                </a:rPr>
                <a:t>Trang trí những con cá và các chi tiết khác </a:t>
              </a:r>
            </a:p>
          </p:txBody>
        </p:sp>
      </p:grpSp>
      <p:grpSp>
        <p:nvGrpSpPr>
          <p:cNvPr id="19" name="Group 18">
            <a:extLst>
              <a:ext uri="{FF2B5EF4-FFF2-40B4-BE49-F238E27FC236}">
                <a16:creationId xmlns:a16="http://schemas.microsoft.com/office/drawing/2014/main" xmlns="" id="{3B808040-B2DE-B11D-0A6A-039416E76467}"/>
              </a:ext>
            </a:extLst>
          </p:cNvPr>
          <p:cNvGrpSpPr/>
          <p:nvPr/>
        </p:nvGrpSpPr>
        <p:grpSpPr>
          <a:xfrm>
            <a:off x="9855027" y="6096000"/>
            <a:ext cx="3352799" cy="2215786"/>
            <a:chOff x="1569952" y="5829300"/>
            <a:chExt cx="3352799" cy="2215786"/>
          </a:xfrm>
        </p:grpSpPr>
        <p:cxnSp>
          <p:nvCxnSpPr>
            <p:cNvPr id="20" name="Straight Connector 19">
              <a:extLst>
                <a:ext uri="{FF2B5EF4-FFF2-40B4-BE49-F238E27FC236}">
                  <a16:creationId xmlns:a16="http://schemas.microsoft.com/office/drawing/2014/main" xmlns="" id="{2C84FC20-A859-FCB8-D1F8-0418616278A7}"/>
                </a:ext>
              </a:extLst>
            </p:cNvPr>
            <p:cNvCxnSpPr/>
            <p:nvPr/>
          </p:nvCxnSpPr>
          <p:spPr>
            <a:xfrm>
              <a:off x="3188235" y="5829300"/>
              <a:ext cx="0" cy="609600"/>
            </a:xfrm>
            <a:prstGeom prst="line">
              <a:avLst/>
            </a:prstGeom>
            <a:ln w="38100">
              <a:solidFill>
                <a:srgbClr val="00206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xmlns="" id="{86F568D5-10CA-718A-B8BA-CF17FE09EAF7}"/>
                </a:ext>
              </a:extLst>
            </p:cNvPr>
            <p:cNvSpPr txBox="1"/>
            <p:nvPr/>
          </p:nvSpPr>
          <p:spPr>
            <a:xfrm>
              <a:off x="1569952" y="6653358"/>
              <a:ext cx="3352799" cy="1391728"/>
            </a:xfrm>
            <a:prstGeom prst="rect">
              <a:avLst/>
            </a:prstGeom>
            <a:noFill/>
          </p:spPr>
          <p:txBody>
            <a:bodyPr wrap="square" rtlCol="0">
              <a:spAutoFit/>
            </a:bodyPr>
            <a:lstStyle/>
            <a:p>
              <a:pPr algn="just">
                <a:lnSpc>
                  <a:spcPct val="150000"/>
                </a:lnSpc>
              </a:pPr>
              <a:r>
                <a:rPr lang="en-US" sz="3000" b="1">
                  <a:latin typeface="Arial" panose="020B0604020202020204" pitchFamily="34" charset="0"/>
                  <a:cs typeface="Arial" panose="020B0604020202020204" pitchFamily="34" charset="0"/>
                </a:rPr>
                <a:t>Bước 3. </a:t>
              </a:r>
              <a:r>
                <a:rPr lang="en-US" sz="3000">
                  <a:latin typeface="Arial" panose="020B0604020202020204" pitchFamily="34" charset="0"/>
                  <a:cs typeface="Arial" panose="020B0604020202020204" pitchFamily="34" charset="0"/>
                </a:rPr>
                <a:t>Trang trí song nước </a:t>
              </a:r>
            </a:p>
          </p:txBody>
        </p:sp>
      </p:grpSp>
      <p:grpSp>
        <p:nvGrpSpPr>
          <p:cNvPr id="22" name="Group 21">
            <a:extLst>
              <a:ext uri="{FF2B5EF4-FFF2-40B4-BE49-F238E27FC236}">
                <a16:creationId xmlns:a16="http://schemas.microsoft.com/office/drawing/2014/main" xmlns="" id="{A09D1F0C-68D2-846D-5E46-994DEA1914DF}"/>
              </a:ext>
            </a:extLst>
          </p:cNvPr>
          <p:cNvGrpSpPr/>
          <p:nvPr/>
        </p:nvGrpSpPr>
        <p:grpSpPr>
          <a:xfrm>
            <a:off x="13517839" y="6096000"/>
            <a:ext cx="3352799" cy="2215786"/>
            <a:chOff x="1569952" y="5829300"/>
            <a:chExt cx="3352799" cy="2215786"/>
          </a:xfrm>
        </p:grpSpPr>
        <p:cxnSp>
          <p:nvCxnSpPr>
            <p:cNvPr id="23" name="Straight Connector 22">
              <a:extLst>
                <a:ext uri="{FF2B5EF4-FFF2-40B4-BE49-F238E27FC236}">
                  <a16:creationId xmlns:a16="http://schemas.microsoft.com/office/drawing/2014/main" xmlns="" id="{AB994D5F-A797-E2A2-3B3F-D1B40BFF56F6}"/>
                </a:ext>
              </a:extLst>
            </p:cNvPr>
            <p:cNvCxnSpPr/>
            <p:nvPr/>
          </p:nvCxnSpPr>
          <p:spPr>
            <a:xfrm>
              <a:off x="3188235" y="5829300"/>
              <a:ext cx="0" cy="609600"/>
            </a:xfrm>
            <a:prstGeom prst="line">
              <a:avLst/>
            </a:prstGeom>
            <a:ln w="38100">
              <a:solidFill>
                <a:srgbClr val="00206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xmlns="" id="{23F01418-A94A-C94F-80FA-15E1877346B3}"/>
                </a:ext>
              </a:extLst>
            </p:cNvPr>
            <p:cNvSpPr txBox="1"/>
            <p:nvPr/>
          </p:nvSpPr>
          <p:spPr>
            <a:xfrm>
              <a:off x="1569952" y="6653358"/>
              <a:ext cx="3352799" cy="1391728"/>
            </a:xfrm>
            <a:prstGeom prst="rect">
              <a:avLst/>
            </a:prstGeom>
            <a:noFill/>
          </p:spPr>
          <p:txBody>
            <a:bodyPr wrap="square" rtlCol="0">
              <a:spAutoFit/>
            </a:bodyPr>
            <a:lstStyle/>
            <a:p>
              <a:pPr algn="just">
                <a:lnSpc>
                  <a:spcPct val="150000"/>
                </a:lnSpc>
              </a:pPr>
              <a:r>
                <a:rPr lang="en-US" sz="3000" b="1">
                  <a:latin typeface="Arial" panose="020B0604020202020204" pitchFamily="34" charset="0"/>
                  <a:cs typeface="Arial" panose="020B0604020202020204" pitchFamily="34" charset="0"/>
                </a:rPr>
                <a:t>Bước 4. </a:t>
              </a:r>
              <a:r>
                <a:rPr lang="en-US" sz="3000">
                  <a:latin typeface="Arial" panose="020B0604020202020204" pitchFamily="34" charset="0"/>
                  <a:cs typeface="Arial" panose="020B0604020202020204" pitchFamily="34" charset="0"/>
                </a:rPr>
                <a:t>Hoàn thiện sản phẩm </a:t>
              </a:r>
            </a:p>
          </p:txBody>
        </p:sp>
      </p:grpSp>
    </p:spTree>
    <p:extLst>
      <p:ext uri="{BB962C8B-B14F-4D97-AF65-F5344CB8AC3E}">
        <p14:creationId xmlns:p14="http://schemas.microsoft.com/office/powerpoint/2010/main" val="3496395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par>
                                <p:cTn id="13" presetID="22" presetClass="entr" presetSubtype="1"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up)">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up)">
                                      <p:cBhvr>
                                        <p:cTn id="20" dur="500"/>
                                        <p:tgtEl>
                                          <p:spTgt spid="5"/>
                                        </p:tgtEl>
                                      </p:cBhvr>
                                    </p:animEffect>
                                  </p:childTnLst>
                                </p:cTn>
                              </p:par>
                              <p:par>
                                <p:cTn id="21" presetID="22" presetClass="entr" presetSubtype="1"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up)">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up)">
                                      <p:cBhvr>
                                        <p:cTn id="28" dur="500"/>
                                        <p:tgtEl>
                                          <p:spTgt spid="6"/>
                                        </p:tgtEl>
                                      </p:cBhvr>
                                    </p:animEffect>
                                  </p:childTnLst>
                                </p:cTn>
                              </p:par>
                              <p:par>
                                <p:cTn id="29" presetID="22" presetClass="entr" presetSubtype="1"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wipe(up)">
                                      <p:cBhvr>
                                        <p:cTn id="31" dur="500"/>
                                        <p:tgtEl>
                                          <p:spTgt spid="19"/>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nodeType="click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wipe(up)">
                                      <p:cBhvr>
                                        <p:cTn id="36" dur="500"/>
                                        <p:tgtEl>
                                          <p:spTgt spid="22"/>
                                        </p:tgtEl>
                                      </p:cBhvr>
                                    </p:animEffect>
                                  </p:childTnLst>
                                </p:cTn>
                              </p:par>
                              <p:par>
                                <p:cTn id="37" presetID="22" presetClass="entr" presetSubtype="1" fill="hold" nodeType="with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wipe(up)">
                                      <p:cBhvr>
                                        <p:cTn id="3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xmlns="" id="{2794852C-3D9D-18CE-0FE9-193168A6E340}"/>
              </a:ext>
            </a:extLst>
          </p:cNvPr>
          <p:cNvGrpSpPr/>
          <p:nvPr/>
        </p:nvGrpSpPr>
        <p:grpSpPr>
          <a:xfrm>
            <a:off x="-73787" y="134897"/>
            <a:ext cx="5356699" cy="8342233"/>
            <a:chOff x="0" y="0"/>
            <a:chExt cx="5867400" cy="9137571"/>
          </a:xfrm>
        </p:grpSpPr>
        <p:pic>
          <p:nvPicPr>
            <p:cNvPr id="3" name="Picture 2">
              <a:extLst>
                <a:ext uri="{FF2B5EF4-FFF2-40B4-BE49-F238E27FC236}">
                  <a16:creationId xmlns:a16="http://schemas.microsoft.com/office/drawing/2014/main" xmlns="" id="{3F344AA7-9855-6464-D862-DE91DA1BBF32}"/>
                </a:ext>
              </a:extLst>
            </p:cNvPr>
            <p:cNvPicPr>
              <a:picLocks noChangeAspect="1"/>
            </p:cNvPicPr>
            <p:nvPr/>
          </p:nvPicPr>
          <p:blipFill rotWithShape="1">
            <a:blip r:embed="rId2">
              <a:extLst>
                <a:ext uri="{28A0092B-C50C-407E-A947-70E740481C1C}">
                  <a14:useLocalDpi xmlns:a14="http://schemas.microsoft.com/office/drawing/2010/main" val="0"/>
                </a:ext>
              </a:extLst>
            </a:blip>
            <a:srcRect r="67917" b="13752"/>
            <a:stretch/>
          </p:blipFill>
          <p:spPr>
            <a:xfrm>
              <a:off x="0" y="0"/>
              <a:ext cx="5867400" cy="8596313"/>
            </a:xfrm>
            <a:prstGeom prst="rect">
              <a:avLst/>
            </a:prstGeom>
          </p:spPr>
        </p:pic>
        <p:sp>
          <p:nvSpPr>
            <p:cNvPr id="4" name="TextBox 3">
              <a:extLst>
                <a:ext uri="{FF2B5EF4-FFF2-40B4-BE49-F238E27FC236}">
                  <a16:creationId xmlns:a16="http://schemas.microsoft.com/office/drawing/2014/main" xmlns="" id="{36BCA893-A7DE-760F-4174-652D775C623F}"/>
                </a:ext>
              </a:extLst>
            </p:cNvPr>
            <p:cNvSpPr txBox="1"/>
            <p:nvPr/>
          </p:nvSpPr>
          <p:spPr>
            <a:xfrm>
              <a:off x="1371600" y="8583573"/>
              <a:ext cx="2895600" cy="553998"/>
            </a:xfrm>
            <a:prstGeom prst="rect">
              <a:avLst/>
            </a:prstGeom>
            <a:noFill/>
          </p:spPr>
          <p:txBody>
            <a:bodyPr wrap="square" rtlCol="0">
              <a:spAutoFit/>
            </a:bodyPr>
            <a:lstStyle/>
            <a:p>
              <a:pPr algn="ctr"/>
              <a:r>
                <a:rPr lang="en-US" sz="3000" i="1">
                  <a:solidFill>
                    <a:srgbClr val="002060"/>
                  </a:solidFill>
                  <a:latin typeface="Arial" panose="020B0604020202020204" pitchFamily="34" charset="0"/>
                  <a:cs typeface="Arial" panose="020B0604020202020204" pitchFamily="34" charset="0"/>
                </a:rPr>
                <a:t>Chuông gió </a:t>
              </a:r>
            </a:p>
          </p:txBody>
        </p:sp>
      </p:grpSp>
      <p:grpSp>
        <p:nvGrpSpPr>
          <p:cNvPr id="9" name="Group 8">
            <a:extLst>
              <a:ext uri="{FF2B5EF4-FFF2-40B4-BE49-F238E27FC236}">
                <a16:creationId xmlns:a16="http://schemas.microsoft.com/office/drawing/2014/main" xmlns="" id="{F7AF1D87-7598-4A88-F380-6445EB654B97}"/>
              </a:ext>
            </a:extLst>
          </p:cNvPr>
          <p:cNvGrpSpPr/>
          <p:nvPr/>
        </p:nvGrpSpPr>
        <p:grpSpPr>
          <a:xfrm>
            <a:off x="5323779" y="266700"/>
            <a:ext cx="5901513" cy="6421398"/>
            <a:chOff x="5919787" y="96797"/>
            <a:chExt cx="6566963" cy="7145470"/>
          </a:xfrm>
        </p:grpSpPr>
        <p:sp>
          <p:nvSpPr>
            <p:cNvPr id="5" name="TextBox 4">
              <a:extLst>
                <a:ext uri="{FF2B5EF4-FFF2-40B4-BE49-F238E27FC236}">
                  <a16:creationId xmlns:a16="http://schemas.microsoft.com/office/drawing/2014/main" xmlns="" id="{BEDEC5A6-9E05-23E5-D565-A0BC7E7D0E7A}"/>
                </a:ext>
              </a:extLst>
            </p:cNvPr>
            <p:cNvSpPr txBox="1"/>
            <p:nvPr/>
          </p:nvSpPr>
          <p:spPr>
            <a:xfrm>
              <a:off x="6247266" y="6625801"/>
              <a:ext cx="5912002" cy="616466"/>
            </a:xfrm>
            <a:prstGeom prst="rect">
              <a:avLst/>
            </a:prstGeom>
            <a:noFill/>
          </p:spPr>
          <p:txBody>
            <a:bodyPr wrap="square" rtlCol="0">
              <a:spAutoFit/>
            </a:bodyPr>
            <a:lstStyle/>
            <a:p>
              <a:r>
                <a:rPr lang="en-US" sz="3000" i="1">
                  <a:solidFill>
                    <a:srgbClr val="002060"/>
                  </a:solidFill>
                  <a:latin typeface="Arial" panose="020B0604020202020204" pitchFamily="34" charset="0"/>
                  <a:cs typeface="Arial" panose="020B0604020202020204" pitchFamily="34" charset="0"/>
                </a:rPr>
                <a:t>Dự án Nhà cho Ong và Kiến </a:t>
              </a:r>
            </a:p>
          </p:txBody>
        </p:sp>
        <p:pic>
          <p:nvPicPr>
            <p:cNvPr id="8" name="Picture 7">
              <a:extLst>
                <a:ext uri="{FF2B5EF4-FFF2-40B4-BE49-F238E27FC236}">
                  <a16:creationId xmlns:a16="http://schemas.microsoft.com/office/drawing/2014/main" xmlns="" id="{3BFC5AF0-0A3C-7057-0C5D-B676325F19BA}"/>
                </a:ext>
              </a:extLst>
            </p:cNvPr>
            <p:cNvPicPr>
              <a:picLocks noChangeAspect="1"/>
            </p:cNvPicPr>
            <p:nvPr/>
          </p:nvPicPr>
          <p:blipFill rotWithShape="1">
            <a:blip r:embed="rId2">
              <a:extLst>
                <a:ext uri="{28A0092B-C50C-407E-A947-70E740481C1C}">
                  <a14:useLocalDpi xmlns:a14="http://schemas.microsoft.com/office/drawing/2010/main" val="0"/>
                </a:ext>
              </a:extLst>
            </a:blip>
            <a:srcRect l="47916" t="755" r="3751" b="12997"/>
            <a:stretch/>
          </p:blipFill>
          <p:spPr>
            <a:xfrm>
              <a:off x="5919787" y="96797"/>
              <a:ext cx="6566963" cy="6386513"/>
            </a:xfrm>
            <a:prstGeom prst="rect">
              <a:avLst/>
            </a:prstGeom>
          </p:spPr>
        </p:pic>
      </p:grpSp>
      <p:sp>
        <p:nvSpPr>
          <p:cNvPr id="11" name="TextBox 10">
            <a:extLst>
              <a:ext uri="{FF2B5EF4-FFF2-40B4-BE49-F238E27FC236}">
                <a16:creationId xmlns:a16="http://schemas.microsoft.com/office/drawing/2014/main" xmlns="" id="{59D4EB96-3651-8705-DE66-17818578E1D3}"/>
              </a:ext>
            </a:extLst>
          </p:cNvPr>
          <p:cNvSpPr txBox="1"/>
          <p:nvPr/>
        </p:nvSpPr>
        <p:spPr>
          <a:xfrm>
            <a:off x="11285209" y="285750"/>
            <a:ext cx="6705075" cy="2748253"/>
          </a:xfrm>
          <a:prstGeom prst="rect">
            <a:avLst/>
          </a:prstGeom>
          <a:noFill/>
        </p:spPr>
        <p:txBody>
          <a:bodyPr wrap="square">
            <a:spAutoFit/>
          </a:bodyPr>
          <a:lstStyle/>
          <a:p>
            <a:pPr algn="just">
              <a:lnSpc>
                <a:spcPct val="150000"/>
              </a:lnSpc>
            </a:pPr>
            <a:r>
              <a:rPr lang="en-US" sz="4000" i="1">
                <a:solidFill>
                  <a:srgbClr val="C00000"/>
                </a:solidFill>
                <a:latin typeface="Arial" panose="020B0604020202020204" pitchFamily="34" charset="0"/>
                <a:cs typeface="Arial" panose="020B0604020202020204" pitchFamily="34" charset="0"/>
              </a:rPr>
              <a:t>Chú ý khi sáng tạo sản phẩm trang trí không gian ngoài trời:</a:t>
            </a:r>
          </a:p>
        </p:txBody>
      </p:sp>
      <p:sp>
        <p:nvSpPr>
          <p:cNvPr id="13" name="TextBox 12">
            <a:extLst>
              <a:ext uri="{FF2B5EF4-FFF2-40B4-BE49-F238E27FC236}">
                <a16:creationId xmlns:a16="http://schemas.microsoft.com/office/drawing/2014/main" xmlns="" id="{4870D376-2B63-DF4F-CC99-CAF5838FB82F}"/>
              </a:ext>
            </a:extLst>
          </p:cNvPr>
          <p:cNvSpPr txBox="1"/>
          <p:nvPr/>
        </p:nvSpPr>
        <p:spPr>
          <a:xfrm>
            <a:off x="11285209" y="3136374"/>
            <a:ext cx="6498824" cy="6092245"/>
          </a:xfrm>
          <a:prstGeom prst="rect">
            <a:avLst/>
          </a:prstGeom>
          <a:noFill/>
        </p:spPr>
        <p:txBody>
          <a:bodyPr wrap="square">
            <a:spAutoFit/>
          </a:bodyPr>
          <a:lstStyle/>
          <a:p>
            <a:pPr marL="742950" indent="-742950" algn="just">
              <a:lnSpc>
                <a:spcPct val="150000"/>
              </a:lnSpc>
              <a:buFont typeface="+mj-lt"/>
              <a:buAutoNum type="arabicPeriod"/>
            </a:pPr>
            <a:r>
              <a:rPr lang="vi-VN" sz="3300"/>
              <a:t>Xác định rõ ý tưởng chủ đề liên quan đến thông điệp về môi trường.</a:t>
            </a:r>
          </a:p>
          <a:p>
            <a:pPr marL="742950" indent="-742950" algn="just">
              <a:lnSpc>
                <a:spcPct val="150000"/>
              </a:lnSpc>
              <a:buFont typeface="+mj-lt"/>
              <a:buAutoNum type="arabicPeriod"/>
            </a:pPr>
            <a:r>
              <a:rPr lang="vi-VN" sz="3300"/>
              <a:t>Khi tạo hình các đối tượng cần lưu ý đến hình dáng, màu sắc, kích thước sao cho phù hợp và có tính thống nhất để làm nổi bật chủ đề.</a:t>
            </a:r>
          </a:p>
        </p:txBody>
      </p:sp>
      <p:sp>
        <p:nvSpPr>
          <p:cNvPr id="14" name="TextBox 13">
            <a:extLst>
              <a:ext uri="{FF2B5EF4-FFF2-40B4-BE49-F238E27FC236}">
                <a16:creationId xmlns:a16="http://schemas.microsoft.com/office/drawing/2014/main" xmlns="" id="{77500C83-7F6F-0A27-F04C-680BBCAA6C34}"/>
              </a:ext>
            </a:extLst>
          </p:cNvPr>
          <p:cNvSpPr txBox="1"/>
          <p:nvPr/>
        </p:nvSpPr>
        <p:spPr>
          <a:xfrm>
            <a:off x="5342829" y="7252998"/>
            <a:ext cx="6209939" cy="2283510"/>
          </a:xfrm>
          <a:prstGeom prst="rect">
            <a:avLst/>
          </a:prstGeom>
          <a:noFill/>
        </p:spPr>
        <p:txBody>
          <a:bodyPr wrap="square">
            <a:spAutoFit/>
          </a:bodyPr>
          <a:lstStyle/>
          <a:p>
            <a:pPr marL="742950" indent="-742950" algn="just">
              <a:lnSpc>
                <a:spcPct val="150000"/>
              </a:lnSpc>
              <a:buFont typeface="+mj-lt"/>
              <a:buAutoNum type="arabicPeriod" startAt="3"/>
            </a:pPr>
            <a:r>
              <a:rPr lang="vi-VN" sz="3300"/>
              <a:t>Trình bày sản phẩm cần lưu ý đến sắp xếp vị trí và nhịp điệu của các hình tượng.</a:t>
            </a:r>
          </a:p>
        </p:txBody>
      </p:sp>
    </p:spTree>
    <p:extLst>
      <p:ext uri="{BB962C8B-B14F-4D97-AF65-F5344CB8AC3E}">
        <p14:creationId xmlns:p14="http://schemas.microsoft.com/office/powerpoint/2010/main" val="404652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barn(inVertical)">
                                      <p:cBhvr>
                                        <p:cTn id="12" dur="500"/>
                                        <p:tgtEl>
                                          <p:spTgt spid="13">
                                            <p:txEl>
                                              <p:pRg st="0" end="0"/>
                                            </p:txEl>
                                          </p:spTgt>
                                        </p:tgtEl>
                                      </p:cBhvr>
                                    </p:animEffect>
                                  </p:childTnLst>
                                </p:cTn>
                              </p:par>
                            </p:childTnLst>
                          </p:cTn>
                        </p:par>
                        <p:par>
                          <p:cTn id="13" fill="hold">
                            <p:stCondLst>
                              <p:cond delay="500"/>
                            </p:stCondLst>
                            <p:childTnLst>
                              <p:par>
                                <p:cTn id="14" presetID="16" presetClass="entr" presetSubtype="21" fill="hold" nodeType="afterEffect">
                                  <p:stCondLst>
                                    <p:cond delay="0"/>
                                  </p:stCondLst>
                                  <p:childTnLst>
                                    <p:set>
                                      <p:cBhvr>
                                        <p:cTn id="15" dur="1" fill="hold">
                                          <p:stCondLst>
                                            <p:cond delay="0"/>
                                          </p:stCondLst>
                                        </p:cTn>
                                        <p:tgtEl>
                                          <p:spTgt spid="13">
                                            <p:txEl>
                                              <p:pRg st="1" end="1"/>
                                            </p:txEl>
                                          </p:spTgt>
                                        </p:tgtEl>
                                        <p:attrNameLst>
                                          <p:attrName>style.visibility</p:attrName>
                                        </p:attrNameLst>
                                      </p:cBhvr>
                                      <p:to>
                                        <p:strVal val="visible"/>
                                      </p:to>
                                    </p:set>
                                    <p:animEffect transition="in" filter="barn(inVertical)">
                                      <p:cBhvr>
                                        <p:cTn id="16" dur="500"/>
                                        <p:tgtEl>
                                          <p:spTgt spid="13">
                                            <p:txEl>
                                              <p:pRg st="1" end="1"/>
                                            </p:txEl>
                                          </p:spTgt>
                                        </p:tgtEl>
                                      </p:cBhvr>
                                    </p:animEffect>
                                  </p:childTnLst>
                                </p:cTn>
                              </p:par>
                            </p:childTnLst>
                          </p:cTn>
                        </p:par>
                        <p:par>
                          <p:cTn id="17" fill="hold">
                            <p:stCondLst>
                              <p:cond delay="1000"/>
                            </p:stCondLst>
                            <p:childTnLst>
                              <p:par>
                                <p:cTn id="18" presetID="22" presetClass="entr" presetSubtype="4" fill="hold" grpId="0"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down)">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xmlns="" id="{080FDE04-335F-D4EF-5CB7-300BF7A6D469}"/>
              </a:ext>
            </a:extLst>
          </p:cNvPr>
          <p:cNvGrpSpPr/>
          <p:nvPr/>
        </p:nvGrpSpPr>
        <p:grpSpPr>
          <a:xfrm>
            <a:off x="4953000" y="342900"/>
            <a:ext cx="8382000" cy="1143000"/>
            <a:chOff x="4953000" y="342900"/>
            <a:chExt cx="8382000" cy="1143000"/>
          </a:xfrm>
        </p:grpSpPr>
        <p:sp>
          <p:nvSpPr>
            <p:cNvPr id="2" name="TextBox 1">
              <a:extLst>
                <a:ext uri="{FF2B5EF4-FFF2-40B4-BE49-F238E27FC236}">
                  <a16:creationId xmlns:a16="http://schemas.microsoft.com/office/drawing/2014/main" xmlns="" id="{03032939-25BB-9B57-69CC-26FF7D2E15D9}"/>
                </a:ext>
              </a:extLst>
            </p:cNvPr>
            <p:cNvSpPr txBox="1"/>
            <p:nvPr/>
          </p:nvSpPr>
          <p:spPr>
            <a:xfrm>
              <a:off x="4953000" y="342900"/>
              <a:ext cx="8382000" cy="1015663"/>
            </a:xfrm>
            <a:prstGeom prst="rect">
              <a:avLst/>
            </a:prstGeom>
            <a:noFill/>
          </p:spPr>
          <p:txBody>
            <a:bodyPr wrap="square" rtlCol="0">
              <a:spAutoFit/>
            </a:bodyPr>
            <a:lstStyle/>
            <a:p>
              <a:pPr algn="ctr"/>
              <a:r>
                <a:rPr lang="en-US" sz="6000" b="1">
                  <a:solidFill>
                    <a:schemeClr val="accent6">
                      <a:lumMod val="50000"/>
                    </a:schemeClr>
                  </a:solidFill>
                  <a:latin typeface="Arial" panose="020B0604020202020204" pitchFamily="34" charset="0"/>
                  <a:cs typeface="Arial" panose="020B0604020202020204" pitchFamily="34" charset="0"/>
                </a:rPr>
                <a:t>KHỞI ĐỘNG </a:t>
              </a:r>
            </a:p>
          </p:txBody>
        </p:sp>
        <p:cxnSp>
          <p:nvCxnSpPr>
            <p:cNvPr id="4" name="Straight Connector 3">
              <a:extLst>
                <a:ext uri="{FF2B5EF4-FFF2-40B4-BE49-F238E27FC236}">
                  <a16:creationId xmlns:a16="http://schemas.microsoft.com/office/drawing/2014/main" xmlns="" id="{84B7344F-F845-A40E-59C7-53BCC6BB39EE}"/>
                </a:ext>
              </a:extLst>
            </p:cNvPr>
            <p:cNvCxnSpPr/>
            <p:nvPr/>
          </p:nvCxnSpPr>
          <p:spPr>
            <a:xfrm>
              <a:off x="5562600" y="1485900"/>
              <a:ext cx="7467600" cy="0"/>
            </a:xfrm>
            <a:prstGeom prst="lin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pSp>
      <p:sp>
        <p:nvSpPr>
          <p:cNvPr id="7" name="TextBox 6">
            <a:extLst>
              <a:ext uri="{FF2B5EF4-FFF2-40B4-BE49-F238E27FC236}">
                <a16:creationId xmlns:a16="http://schemas.microsoft.com/office/drawing/2014/main" xmlns="" id="{EF586C62-CF98-F497-9517-82F6E42E4985}"/>
              </a:ext>
            </a:extLst>
          </p:cNvPr>
          <p:cNvSpPr txBox="1"/>
          <p:nvPr/>
        </p:nvSpPr>
        <p:spPr>
          <a:xfrm>
            <a:off x="1600200" y="1514475"/>
            <a:ext cx="15087600" cy="901593"/>
          </a:xfrm>
          <a:prstGeom prst="rect">
            <a:avLst/>
          </a:prstGeom>
          <a:noFill/>
        </p:spPr>
        <p:txBody>
          <a:bodyPr wrap="square">
            <a:spAutoFit/>
          </a:bodyPr>
          <a:lstStyle/>
          <a:p>
            <a:pPr algn="ctr">
              <a:lnSpc>
                <a:spcPct val="150000"/>
              </a:lnSpc>
            </a:pPr>
            <a:r>
              <a:rPr lang="en-US" sz="4000">
                <a:latin typeface="Arial" panose="020B0604020202020204" pitchFamily="34" charset="0"/>
                <a:cs typeface="Arial" panose="020B0604020202020204" pitchFamily="34" charset="0"/>
              </a:rPr>
              <a:t>Quan sát một số tác phẩm trang trí trong không gian ngoài trời</a:t>
            </a:r>
          </a:p>
        </p:txBody>
      </p:sp>
      <p:grpSp>
        <p:nvGrpSpPr>
          <p:cNvPr id="13" name="Group 12">
            <a:extLst>
              <a:ext uri="{FF2B5EF4-FFF2-40B4-BE49-F238E27FC236}">
                <a16:creationId xmlns:a16="http://schemas.microsoft.com/office/drawing/2014/main" xmlns="" id="{32E3EC68-B63F-0C34-A6D7-D1F6AD034472}"/>
              </a:ext>
            </a:extLst>
          </p:cNvPr>
          <p:cNvGrpSpPr/>
          <p:nvPr/>
        </p:nvGrpSpPr>
        <p:grpSpPr>
          <a:xfrm>
            <a:off x="499094" y="2814223"/>
            <a:ext cx="8579852" cy="6720120"/>
            <a:chOff x="499094" y="2814223"/>
            <a:chExt cx="8579852" cy="6720120"/>
          </a:xfrm>
        </p:grpSpPr>
        <p:pic>
          <p:nvPicPr>
            <p:cNvPr id="1026" name="Picture 2" descr="Triển lãm nghệ thuật cảnh quan “Mây Pha Lê” - La Pán Tẩn 2018">
              <a:extLst>
                <a:ext uri="{FF2B5EF4-FFF2-40B4-BE49-F238E27FC236}">
                  <a16:creationId xmlns:a16="http://schemas.microsoft.com/office/drawing/2014/main" xmlns="" id="{B669E47E-22F2-2626-222D-4BD0AE5C98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9094" y="2814223"/>
              <a:ext cx="8579852" cy="576796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xmlns="" id="{E68FE972-34DF-95EF-8573-313A0E752B93}"/>
                </a:ext>
              </a:extLst>
            </p:cNvPr>
            <p:cNvSpPr txBox="1"/>
            <p:nvPr/>
          </p:nvSpPr>
          <p:spPr>
            <a:xfrm>
              <a:off x="1588620" y="8980345"/>
              <a:ext cx="6400800" cy="553998"/>
            </a:xfrm>
            <a:prstGeom prst="rect">
              <a:avLst/>
            </a:prstGeom>
            <a:noFill/>
          </p:spPr>
          <p:txBody>
            <a:bodyPr wrap="square" rtlCol="0">
              <a:spAutoFit/>
            </a:bodyPr>
            <a:lstStyle/>
            <a:p>
              <a:pPr algn="ctr"/>
              <a:r>
                <a:rPr lang="en-US" sz="3000" i="1">
                  <a:solidFill>
                    <a:srgbClr val="002060"/>
                  </a:solidFill>
                  <a:latin typeface="Arial" panose="020B0604020202020204" pitchFamily="34" charset="0"/>
                  <a:cs typeface="Arial" panose="020B0604020202020204" pitchFamily="34" charset="0"/>
                </a:rPr>
                <a:t>Mây pha lê – </a:t>
              </a:r>
              <a:r>
                <a:rPr lang="en-US" sz="3000" b="1">
                  <a:solidFill>
                    <a:srgbClr val="002060"/>
                  </a:solidFill>
                  <a:latin typeface="Arial" panose="020B0604020202020204" pitchFamily="34" charset="0"/>
                  <a:cs typeface="Arial" panose="020B0604020202020204" pitchFamily="34" charset="0"/>
                </a:rPr>
                <a:t>Andy Cao </a:t>
              </a:r>
            </a:p>
          </p:txBody>
        </p:sp>
      </p:grpSp>
      <p:grpSp>
        <p:nvGrpSpPr>
          <p:cNvPr id="12" name="Group 11">
            <a:extLst>
              <a:ext uri="{FF2B5EF4-FFF2-40B4-BE49-F238E27FC236}">
                <a16:creationId xmlns:a16="http://schemas.microsoft.com/office/drawing/2014/main" xmlns="" id="{45200E15-23DF-603A-A0F8-C589C618571E}"/>
              </a:ext>
            </a:extLst>
          </p:cNvPr>
          <p:cNvGrpSpPr/>
          <p:nvPr/>
        </p:nvGrpSpPr>
        <p:grpSpPr>
          <a:xfrm>
            <a:off x="9296400" y="2857500"/>
            <a:ext cx="8579851" cy="6676843"/>
            <a:chOff x="9296400" y="2857500"/>
            <a:chExt cx="8579851" cy="6676843"/>
          </a:xfrm>
        </p:grpSpPr>
        <p:pic>
          <p:nvPicPr>
            <p:cNvPr id="8" name="Picture 7" descr="Tượng cá voi nhựa làm từ 50 tấn rác thải nhựa ở Bruges, Bỉ của STUDIOKCA |  ELLE Decoration Vietnam">
              <a:extLst>
                <a:ext uri="{FF2B5EF4-FFF2-40B4-BE49-F238E27FC236}">
                  <a16:creationId xmlns:a16="http://schemas.microsoft.com/office/drawing/2014/main" xmlns="" id="{8E380435-F75C-1CDE-F89D-203DCB136B0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96400" y="2857500"/>
              <a:ext cx="8579851" cy="5724690"/>
            </a:xfrm>
            <a:prstGeom prst="rect">
              <a:avLst/>
            </a:prstGeom>
            <a:noFill/>
            <a:ln>
              <a:noFill/>
            </a:ln>
          </p:spPr>
        </p:pic>
        <p:sp>
          <p:nvSpPr>
            <p:cNvPr id="11" name="TextBox 10">
              <a:extLst>
                <a:ext uri="{FF2B5EF4-FFF2-40B4-BE49-F238E27FC236}">
                  <a16:creationId xmlns:a16="http://schemas.microsoft.com/office/drawing/2014/main" xmlns="" id="{A7C45A58-3183-64C3-4954-0BA2922F0EF0}"/>
                </a:ext>
              </a:extLst>
            </p:cNvPr>
            <p:cNvSpPr txBox="1"/>
            <p:nvPr/>
          </p:nvSpPr>
          <p:spPr>
            <a:xfrm>
              <a:off x="10119225" y="8980345"/>
              <a:ext cx="6934200" cy="553998"/>
            </a:xfrm>
            <a:prstGeom prst="rect">
              <a:avLst/>
            </a:prstGeom>
            <a:noFill/>
          </p:spPr>
          <p:txBody>
            <a:bodyPr wrap="square">
              <a:spAutoFit/>
            </a:bodyPr>
            <a:lstStyle/>
            <a:p>
              <a:pPr algn="ctr"/>
              <a:r>
                <a:rPr lang="en-US" sz="3000" i="1">
                  <a:solidFill>
                    <a:srgbClr val="002060"/>
                  </a:solidFill>
                  <a:latin typeface="Arial" panose="020B0604020202020204" pitchFamily="34" charset="0"/>
                  <a:cs typeface="Arial" panose="020B0604020202020204" pitchFamily="34" charset="0"/>
                </a:rPr>
                <a:t>Cá voi Skyscraper </a:t>
              </a:r>
              <a:r>
                <a:rPr lang="en-US" sz="3000">
                  <a:solidFill>
                    <a:srgbClr val="002060"/>
                  </a:solidFill>
                  <a:latin typeface="Arial" panose="020B0604020202020204" pitchFamily="34" charset="0"/>
                  <a:cs typeface="Arial" panose="020B0604020202020204" pitchFamily="34" charset="0"/>
                </a:rPr>
                <a:t>–  </a:t>
              </a:r>
              <a:r>
                <a:rPr lang="en-US" sz="3000" b="1">
                  <a:solidFill>
                    <a:srgbClr val="002060"/>
                  </a:solidFill>
                  <a:latin typeface="Arial" panose="020B0604020202020204" pitchFamily="34" charset="0"/>
                  <a:cs typeface="Arial" panose="020B0604020202020204" pitchFamily="34" charset="0"/>
                </a:rPr>
                <a:t>StudioKC</a:t>
              </a:r>
              <a:r>
                <a:rPr lang="en-US" sz="3000">
                  <a:solidFill>
                    <a:srgbClr val="002060"/>
                  </a:solidFill>
                  <a:latin typeface="Arial" panose="020B0604020202020204" pitchFamily="34" charset="0"/>
                  <a:cs typeface="Arial" panose="020B0604020202020204" pitchFamily="34" charset="0"/>
                </a:rPr>
                <a:t>    </a:t>
              </a:r>
            </a:p>
          </p:txBody>
        </p:sp>
      </p:grpSp>
    </p:spTree>
    <p:extLst>
      <p:ext uri="{BB962C8B-B14F-4D97-AF65-F5344CB8AC3E}">
        <p14:creationId xmlns:p14="http://schemas.microsoft.com/office/powerpoint/2010/main" val="3679024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circle(in)">
                                      <p:cBhvr>
                                        <p:cTn id="12" dur="500"/>
                                        <p:tgtEl>
                                          <p:spTgt spid="13"/>
                                        </p:tgtEl>
                                      </p:cBhvr>
                                    </p:animEffect>
                                  </p:childTnLst>
                                </p:cTn>
                              </p:par>
                              <p:par>
                                <p:cTn id="13" presetID="6" presetClass="entr" presetSubtype="16"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circle(in)">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A1A8B966-C164-78AD-18D5-FE65262E3DA3}"/>
              </a:ext>
            </a:extLst>
          </p:cNvPr>
          <p:cNvSpPr txBox="1"/>
          <p:nvPr/>
        </p:nvSpPr>
        <p:spPr>
          <a:xfrm>
            <a:off x="-304800" y="266700"/>
            <a:ext cx="11430000" cy="784830"/>
          </a:xfrm>
          <a:prstGeom prst="rect">
            <a:avLst/>
          </a:prstGeom>
          <a:noFill/>
        </p:spPr>
        <p:txBody>
          <a:bodyPr wrap="square" rtlCol="0">
            <a:spAutoFit/>
          </a:bodyPr>
          <a:lstStyle/>
          <a:p>
            <a:pPr algn="ctr"/>
            <a:r>
              <a:rPr lang="en-US" sz="4500" b="1">
                <a:solidFill>
                  <a:schemeClr val="accent2">
                    <a:lumMod val="50000"/>
                  </a:schemeClr>
                </a:solidFill>
                <a:latin typeface="Arial" panose="020B0604020202020204" pitchFamily="34" charset="0"/>
                <a:cs typeface="Arial" panose="020B0604020202020204" pitchFamily="34" charset="0"/>
              </a:rPr>
              <a:t>Quan sát một số sản phẩm mĩ thuật </a:t>
            </a:r>
          </a:p>
        </p:txBody>
      </p:sp>
      <p:pic>
        <p:nvPicPr>
          <p:cNvPr id="3" name="Picture 2" descr="Cách trang trí không gian ngoài trời tươi mát ấn tượng với đồ gốm sứ">
            <a:extLst>
              <a:ext uri="{FF2B5EF4-FFF2-40B4-BE49-F238E27FC236}">
                <a16:creationId xmlns:a16="http://schemas.microsoft.com/office/drawing/2014/main" xmlns="" id="{F5438BCF-CAAD-7E99-84EA-D8BEC80C90B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790700"/>
            <a:ext cx="7812359" cy="5181600"/>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3074" name="Picture 2" descr="23 ý tưởng trang trí treo ngoài trời độc đáo để mang đến cho cuộc sống thêm  màu sắc - GIVASOLAR">
            <a:extLst>
              <a:ext uri="{FF2B5EF4-FFF2-40B4-BE49-F238E27FC236}">
                <a16:creationId xmlns:a16="http://schemas.microsoft.com/office/drawing/2014/main" xmlns="" id="{BE32FCE9-7C31-1A7A-3580-B79FFBA7573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4593"/>
          <a:stretch/>
        </p:blipFill>
        <p:spPr bwMode="auto">
          <a:xfrm>
            <a:off x="12491700" y="1"/>
            <a:ext cx="5796300" cy="10291762"/>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xmlns="" id="{BC5E6D92-B634-4AD7-6693-9B8CB7DEC4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07316" y="6972300"/>
            <a:ext cx="4318001" cy="323850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6" name="Picture 5">
            <a:extLst>
              <a:ext uri="{FF2B5EF4-FFF2-40B4-BE49-F238E27FC236}">
                <a16:creationId xmlns:a16="http://schemas.microsoft.com/office/drawing/2014/main" xmlns="" id="{E26E8CD5-58A9-3BCF-C65E-F48247BDFE38}"/>
              </a:ext>
            </a:extLst>
          </p:cNvPr>
          <p:cNvPicPr>
            <a:picLocks noChangeAspect="1"/>
          </p:cNvPicPr>
          <p:nvPr/>
        </p:nvPicPr>
        <p:blipFill>
          <a:blip r:embed="rId5"/>
          <a:stretch>
            <a:fillRect/>
          </a:stretch>
        </p:blipFill>
        <p:spPr>
          <a:xfrm>
            <a:off x="8074651" y="2476500"/>
            <a:ext cx="4233524" cy="4233524"/>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7" name="Picture 6">
            <a:extLst>
              <a:ext uri="{FF2B5EF4-FFF2-40B4-BE49-F238E27FC236}">
                <a16:creationId xmlns:a16="http://schemas.microsoft.com/office/drawing/2014/main" xmlns="" id="{04E1DA53-2F61-EB0A-D997-C0B6EE9C1F91}"/>
              </a:ext>
            </a:extLst>
          </p:cNvPr>
          <p:cNvPicPr>
            <a:picLocks noChangeAspect="1"/>
          </p:cNvPicPr>
          <p:nvPr/>
        </p:nvPicPr>
        <p:blipFill>
          <a:blip r:embed="rId6"/>
          <a:stretch>
            <a:fillRect/>
          </a:stretch>
        </p:blipFill>
        <p:spPr>
          <a:xfrm>
            <a:off x="1505879" y="7180867"/>
            <a:ext cx="4800600" cy="3072795"/>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Tree>
    <p:extLst>
      <p:ext uri="{BB962C8B-B14F-4D97-AF65-F5344CB8AC3E}">
        <p14:creationId xmlns:p14="http://schemas.microsoft.com/office/powerpoint/2010/main" val="1037583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par>
                                <p:cTn id="13" presetID="14" presetClass="entr" presetSubtype="1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randombar(horizontal)">
                                      <p:cBhvr>
                                        <p:cTn id="15" dur="500"/>
                                        <p:tgtEl>
                                          <p:spTgt spid="7"/>
                                        </p:tgtEl>
                                      </p:cBhvr>
                                    </p:animEffect>
                                  </p:childTnLst>
                                </p:cTn>
                              </p:par>
                              <p:par>
                                <p:cTn id="16" presetID="14" presetClass="entr" presetSubtype="1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randombar(horizontal)">
                                      <p:cBhvr>
                                        <p:cTn id="18" dur="500"/>
                                        <p:tgtEl>
                                          <p:spTgt spid="5"/>
                                        </p:tgtEl>
                                      </p:cBhvr>
                                    </p:animEffect>
                                  </p:childTnLst>
                                </p:cTn>
                              </p:par>
                              <p:par>
                                <p:cTn id="19" presetID="14" presetClass="entr" presetSubtype="1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randombar(horizontal)">
                                      <p:cBhvr>
                                        <p:cTn id="21" dur="500"/>
                                        <p:tgtEl>
                                          <p:spTgt spid="6"/>
                                        </p:tgtEl>
                                      </p:cBhvr>
                                    </p:animEffect>
                                  </p:childTnLst>
                                </p:cTn>
                              </p:par>
                              <p:par>
                                <p:cTn id="22" presetID="14" presetClass="entr" presetSubtype="10" fill="hold" nodeType="withEffect">
                                  <p:stCondLst>
                                    <p:cond delay="0"/>
                                  </p:stCondLst>
                                  <p:childTnLst>
                                    <p:set>
                                      <p:cBhvr>
                                        <p:cTn id="23" dur="1" fill="hold">
                                          <p:stCondLst>
                                            <p:cond delay="0"/>
                                          </p:stCondLst>
                                        </p:cTn>
                                        <p:tgtEl>
                                          <p:spTgt spid="3074"/>
                                        </p:tgtEl>
                                        <p:attrNameLst>
                                          <p:attrName>style.visibility</p:attrName>
                                        </p:attrNameLst>
                                      </p:cBhvr>
                                      <p:to>
                                        <p:strVal val="visible"/>
                                      </p:to>
                                    </p:set>
                                    <p:animEffect transition="in" filter="randombar(horizontal)">
                                      <p:cBhvr>
                                        <p:cTn id="24"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D9F1F6"/>
        </a:solid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xmlns="" id="{E6A8C04B-C80C-95CC-605C-6EE104B8BCC8}"/>
              </a:ext>
            </a:extLst>
          </p:cNvPr>
          <p:cNvSpPr/>
          <p:nvPr/>
        </p:nvSpPr>
        <p:spPr>
          <a:xfrm>
            <a:off x="923925" y="762000"/>
            <a:ext cx="16440150" cy="8763000"/>
          </a:xfrm>
          <a:prstGeom prst="roundRect">
            <a:avLst>
              <a:gd name="adj" fmla="val 42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00" name="Picture 4" descr="Vườn Mây Pha Lê điểm nhấn mới hút khách tại Mù Cang Chải - Nhịp sống kinh  tế Việt Nam &amp; Thế giới">
            <a:extLst>
              <a:ext uri="{FF2B5EF4-FFF2-40B4-BE49-F238E27FC236}">
                <a16:creationId xmlns:a16="http://schemas.microsoft.com/office/drawing/2014/main" xmlns="" id="{3BDCA3B4-036F-041A-6282-3BA68E1CE6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0" y="877967"/>
            <a:ext cx="6400800" cy="853106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xmlns="" id="{16B46346-7B4F-A1D4-13B9-83B3A078F6A1}"/>
              </a:ext>
            </a:extLst>
          </p:cNvPr>
          <p:cNvSpPr txBox="1"/>
          <p:nvPr/>
        </p:nvSpPr>
        <p:spPr>
          <a:xfrm>
            <a:off x="1690688" y="1933096"/>
            <a:ext cx="8153400" cy="861774"/>
          </a:xfrm>
          <a:prstGeom prst="rect">
            <a:avLst/>
          </a:prstGeom>
          <a:noFill/>
        </p:spPr>
        <p:txBody>
          <a:bodyPr wrap="square" rtlCol="0">
            <a:spAutoFit/>
          </a:bodyPr>
          <a:lstStyle/>
          <a:p>
            <a:pPr algn="ctr"/>
            <a:r>
              <a:rPr lang="en-US" sz="5000" b="1">
                <a:solidFill>
                  <a:srgbClr val="002060"/>
                </a:solidFill>
                <a:latin typeface="Arial" panose="020B0604020202020204" pitchFamily="34" charset="0"/>
                <a:cs typeface="Arial" panose="020B0604020202020204" pitchFamily="34" charset="0"/>
              </a:rPr>
              <a:t>ĐỀ BÀI </a:t>
            </a:r>
          </a:p>
        </p:txBody>
      </p:sp>
      <p:sp>
        <p:nvSpPr>
          <p:cNvPr id="11" name="TextBox 10">
            <a:extLst>
              <a:ext uri="{FF2B5EF4-FFF2-40B4-BE49-F238E27FC236}">
                <a16:creationId xmlns:a16="http://schemas.microsoft.com/office/drawing/2014/main" xmlns="" id="{C03CDEE3-41B7-7A75-1DE1-35B9BA443337}"/>
              </a:ext>
            </a:extLst>
          </p:cNvPr>
          <p:cNvSpPr txBox="1"/>
          <p:nvPr/>
        </p:nvSpPr>
        <p:spPr>
          <a:xfrm>
            <a:off x="1500188" y="3441039"/>
            <a:ext cx="8534400" cy="4609595"/>
          </a:xfrm>
          <a:prstGeom prst="rect">
            <a:avLst/>
          </a:prstGeom>
          <a:noFill/>
        </p:spPr>
        <p:txBody>
          <a:bodyPr wrap="square">
            <a:spAutoFit/>
          </a:bodyPr>
          <a:lstStyle/>
          <a:p>
            <a:pPr algn="just">
              <a:lnSpc>
                <a:spcPct val="150000"/>
              </a:lnSpc>
            </a:pPr>
            <a:r>
              <a:rPr lang="vi-VN" sz="4000"/>
              <a:t>Lên ý tưởng thiết kế sản phẩm trang trí không gian ngoài trời sao cho sản phẩm vừa mang ý nghĩa trang trí vừa truyền tải thông điệp bảo vệ môi trường đến người xem. </a:t>
            </a:r>
            <a:endParaRPr lang="en-US" sz="4000"/>
          </a:p>
        </p:txBody>
      </p:sp>
      <p:sp>
        <p:nvSpPr>
          <p:cNvPr id="12" name="Freeform 8">
            <a:extLst>
              <a:ext uri="{FF2B5EF4-FFF2-40B4-BE49-F238E27FC236}">
                <a16:creationId xmlns:a16="http://schemas.microsoft.com/office/drawing/2014/main" xmlns="" id="{F44B7ACF-CDDC-221E-7E30-DECB52F2273F}"/>
              </a:ext>
            </a:extLst>
          </p:cNvPr>
          <p:cNvSpPr/>
          <p:nvPr/>
        </p:nvSpPr>
        <p:spPr>
          <a:xfrm>
            <a:off x="178594" y="8393997"/>
            <a:ext cx="1878806" cy="1893003"/>
          </a:xfrm>
          <a:custGeom>
            <a:avLst/>
            <a:gdLst/>
            <a:ahLst/>
            <a:cxnLst/>
            <a:rect l="l" t="t" r="r" b="b"/>
            <a:pathLst>
              <a:path w="4083939" h="4114800">
                <a:moveTo>
                  <a:pt x="0" y="0"/>
                </a:moveTo>
                <a:lnTo>
                  <a:pt x="4083939" y="0"/>
                </a:lnTo>
                <a:lnTo>
                  <a:pt x="4083939"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13" name="Freeform 10">
            <a:extLst>
              <a:ext uri="{FF2B5EF4-FFF2-40B4-BE49-F238E27FC236}">
                <a16:creationId xmlns:a16="http://schemas.microsoft.com/office/drawing/2014/main" xmlns="" id="{52D997F0-585C-E7E3-C4E7-817B9E41A272}"/>
              </a:ext>
            </a:extLst>
          </p:cNvPr>
          <p:cNvSpPr/>
          <p:nvPr/>
        </p:nvSpPr>
        <p:spPr>
          <a:xfrm>
            <a:off x="-14288" y="1736029"/>
            <a:ext cx="1878806" cy="1655697"/>
          </a:xfrm>
          <a:custGeom>
            <a:avLst/>
            <a:gdLst/>
            <a:ahLst/>
            <a:cxnLst/>
            <a:rect l="l" t="t" r="r" b="b"/>
            <a:pathLst>
              <a:path w="4669277" h="4114800">
                <a:moveTo>
                  <a:pt x="0" y="0"/>
                </a:moveTo>
                <a:lnTo>
                  <a:pt x="4669277" y="0"/>
                </a:lnTo>
                <a:lnTo>
                  <a:pt x="4669277"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Tree>
    <p:extLst>
      <p:ext uri="{BB962C8B-B14F-4D97-AF65-F5344CB8AC3E}">
        <p14:creationId xmlns:p14="http://schemas.microsoft.com/office/powerpoint/2010/main" val="1637896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2EDE7"/>
        </a:solidFill>
        <a:effectLst/>
      </p:bgPr>
    </p:bg>
    <p:spTree>
      <p:nvGrpSpPr>
        <p:cNvPr id="1" name=""/>
        <p:cNvGrpSpPr/>
        <p:nvPr/>
      </p:nvGrpSpPr>
      <p:grpSpPr>
        <a:xfrm>
          <a:off x="0" y="0"/>
          <a:ext cx="0" cy="0"/>
          <a:chOff x="0" y="0"/>
          <a:chExt cx="0" cy="0"/>
        </a:xfrm>
      </p:grpSpPr>
      <p:sp>
        <p:nvSpPr>
          <p:cNvPr id="2" name="Freeform 2"/>
          <p:cNvSpPr/>
          <p:nvPr/>
        </p:nvSpPr>
        <p:spPr>
          <a:xfrm>
            <a:off x="-767881" y="-2290411"/>
            <a:ext cx="19823763" cy="14867822"/>
          </a:xfrm>
          <a:custGeom>
            <a:avLst/>
            <a:gdLst/>
            <a:ahLst/>
            <a:cxnLst/>
            <a:rect l="l" t="t" r="r" b="b"/>
            <a:pathLst>
              <a:path w="19823763" h="14867822">
                <a:moveTo>
                  <a:pt x="0" y="0"/>
                </a:moveTo>
                <a:lnTo>
                  <a:pt x="19823762" y="0"/>
                </a:lnTo>
                <a:lnTo>
                  <a:pt x="19823762" y="14867822"/>
                </a:lnTo>
                <a:lnTo>
                  <a:pt x="0" y="14867822"/>
                </a:lnTo>
                <a:lnTo>
                  <a:pt x="0" y="0"/>
                </a:lnTo>
                <a:close/>
              </a:path>
            </a:pathLst>
          </a:custGeom>
          <a:blipFill>
            <a:blip r:embed="rId2">
              <a:alphaModFix amt="35000"/>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Freeform 3"/>
          <p:cNvSpPr/>
          <p:nvPr/>
        </p:nvSpPr>
        <p:spPr>
          <a:xfrm>
            <a:off x="1953315" y="829089"/>
            <a:ext cx="14381370" cy="8628822"/>
          </a:xfrm>
          <a:custGeom>
            <a:avLst/>
            <a:gdLst/>
            <a:ahLst/>
            <a:cxnLst/>
            <a:rect l="l" t="t" r="r" b="b"/>
            <a:pathLst>
              <a:path w="14381370" h="8628822">
                <a:moveTo>
                  <a:pt x="0" y="0"/>
                </a:moveTo>
                <a:lnTo>
                  <a:pt x="14381370" y="0"/>
                </a:lnTo>
                <a:lnTo>
                  <a:pt x="14381370" y="8628822"/>
                </a:lnTo>
                <a:lnTo>
                  <a:pt x="0" y="862882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7" name="TextBox 16">
            <a:extLst>
              <a:ext uri="{FF2B5EF4-FFF2-40B4-BE49-F238E27FC236}">
                <a16:creationId xmlns:a16="http://schemas.microsoft.com/office/drawing/2014/main" xmlns="" id="{68B0DBC3-32E3-4A3C-4524-988BB1FC49E3}"/>
              </a:ext>
            </a:extLst>
          </p:cNvPr>
          <p:cNvSpPr txBox="1"/>
          <p:nvPr/>
        </p:nvSpPr>
        <p:spPr>
          <a:xfrm>
            <a:off x="3771900" y="3086100"/>
            <a:ext cx="10744200" cy="2907784"/>
          </a:xfrm>
          <a:prstGeom prst="rect">
            <a:avLst/>
          </a:prstGeom>
          <a:noFill/>
        </p:spPr>
        <p:txBody>
          <a:bodyPr wrap="square" rtlCol="0">
            <a:spAutoFit/>
          </a:bodyPr>
          <a:lstStyle/>
          <a:p>
            <a:pPr algn="ctr">
              <a:lnSpc>
                <a:spcPct val="150000"/>
              </a:lnSpc>
            </a:pPr>
            <a:r>
              <a:rPr lang="en-US" sz="6500" b="1">
                <a:latin typeface="Arial" panose="020B0604020202020204" pitchFamily="34" charset="0"/>
                <a:cs typeface="Arial" panose="020B0604020202020204" pitchFamily="34" charset="0"/>
              </a:rPr>
              <a:t>PHẦN 3. </a:t>
            </a:r>
          </a:p>
          <a:p>
            <a:pPr algn="ctr">
              <a:lnSpc>
                <a:spcPct val="150000"/>
              </a:lnSpc>
            </a:pPr>
            <a:r>
              <a:rPr lang="en-US" sz="6500" b="1">
                <a:latin typeface="Arial" panose="020B0604020202020204" pitchFamily="34" charset="0"/>
                <a:cs typeface="Arial" panose="020B0604020202020204" pitchFamily="34" charset="0"/>
              </a:rPr>
              <a:t>THẢO LUẬN </a:t>
            </a:r>
          </a:p>
        </p:txBody>
      </p:sp>
    </p:spTree>
    <p:extLst>
      <p:ext uri="{BB962C8B-B14F-4D97-AF65-F5344CB8AC3E}">
        <p14:creationId xmlns:p14="http://schemas.microsoft.com/office/powerpoint/2010/main" val="299244356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0C2BFDAC-3035-BCF9-E53F-F4AAFDFC8637}"/>
              </a:ext>
            </a:extLst>
          </p:cNvPr>
          <p:cNvSpPr txBox="1"/>
          <p:nvPr/>
        </p:nvSpPr>
        <p:spPr>
          <a:xfrm>
            <a:off x="3810000" y="472470"/>
            <a:ext cx="10668000" cy="784830"/>
          </a:xfrm>
          <a:prstGeom prst="rect">
            <a:avLst/>
          </a:prstGeom>
          <a:noFill/>
        </p:spPr>
        <p:txBody>
          <a:bodyPr wrap="square" rtlCol="0">
            <a:spAutoFit/>
          </a:bodyPr>
          <a:lstStyle/>
          <a:p>
            <a:pPr algn="ctr"/>
            <a:r>
              <a:rPr lang="en-US" sz="4500" b="1">
                <a:solidFill>
                  <a:srgbClr val="002060"/>
                </a:solidFill>
                <a:latin typeface="Arial" panose="020B0604020202020204" pitchFamily="34" charset="0"/>
                <a:cs typeface="Arial" panose="020B0604020202020204" pitchFamily="34" charset="0"/>
              </a:rPr>
              <a:t>NHẬN XÉT, CHIA SẺ VỀ SẢN PHẨM </a:t>
            </a:r>
          </a:p>
        </p:txBody>
      </p:sp>
      <p:sp>
        <p:nvSpPr>
          <p:cNvPr id="3" name="Rectangle: Rounded Corners 2">
            <a:extLst>
              <a:ext uri="{FF2B5EF4-FFF2-40B4-BE49-F238E27FC236}">
                <a16:creationId xmlns:a16="http://schemas.microsoft.com/office/drawing/2014/main" xmlns="" id="{A4EA409E-9D94-9EE5-A814-C7A4A0BB9B99}"/>
              </a:ext>
            </a:extLst>
          </p:cNvPr>
          <p:cNvSpPr/>
          <p:nvPr/>
        </p:nvSpPr>
        <p:spPr>
          <a:xfrm>
            <a:off x="762000" y="2171700"/>
            <a:ext cx="10287000" cy="7261830"/>
          </a:xfrm>
          <a:prstGeom prst="roundRect">
            <a:avLst>
              <a:gd name="adj" fmla="val 881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571500" indent="-571500" algn="just">
              <a:lnSpc>
                <a:spcPct val="150000"/>
              </a:lnSpc>
              <a:buFont typeface="Arial" panose="020B0604020202020204" pitchFamily="34" charset="0"/>
              <a:buChar char="•"/>
            </a:pPr>
            <a:r>
              <a:rPr lang="vi-VN" sz="4000">
                <a:solidFill>
                  <a:schemeClr val="tx1"/>
                </a:solidFill>
              </a:rPr>
              <a:t>Ý tưởng thiết kế sản phẩm.</a:t>
            </a:r>
          </a:p>
          <a:p>
            <a:pPr marL="571500" indent="-571500" algn="just">
              <a:lnSpc>
                <a:spcPct val="150000"/>
              </a:lnSpc>
              <a:buFont typeface="Arial" panose="020B0604020202020204" pitchFamily="34" charset="0"/>
              <a:buChar char="•"/>
            </a:pPr>
            <a:r>
              <a:rPr lang="vi-VN" sz="4000">
                <a:solidFill>
                  <a:schemeClr val="tx1"/>
                </a:solidFill>
              </a:rPr>
              <a:t>Quá trình thực hiện sản phẩm, thông điệp bảo vệ môi trường của sản phẩm.</a:t>
            </a:r>
          </a:p>
          <a:p>
            <a:pPr marL="571500" indent="-571500" algn="just">
              <a:lnSpc>
                <a:spcPct val="150000"/>
              </a:lnSpc>
              <a:buFont typeface="Arial" panose="020B0604020202020204" pitchFamily="34" charset="0"/>
              <a:buChar char="•"/>
            </a:pPr>
            <a:r>
              <a:rPr lang="vi-VN" sz="4000">
                <a:solidFill>
                  <a:schemeClr val="tx1"/>
                </a:solidFill>
              </a:rPr>
              <a:t>Bố cục họa tiết chính, họa tiết phụ, đường nét, màu sắc được thể hiện trong sản phẩm.</a:t>
            </a:r>
          </a:p>
          <a:p>
            <a:pPr marL="571500" indent="-571500" algn="just">
              <a:lnSpc>
                <a:spcPct val="150000"/>
              </a:lnSpc>
              <a:buFont typeface="Arial" panose="020B0604020202020204" pitchFamily="34" charset="0"/>
              <a:buChar char="•"/>
            </a:pPr>
            <a:r>
              <a:rPr lang="vi-VN" sz="4000">
                <a:solidFill>
                  <a:schemeClr val="tx1"/>
                </a:solidFill>
              </a:rPr>
              <a:t>Nhận xét góp ý cho sản phẩm của bạn.</a:t>
            </a:r>
          </a:p>
        </p:txBody>
      </p:sp>
      <p:sp>
        <p:nvSpPr>
          <p:cNvPr id="4" name="Freeform 4">
            <a:extLst>
              <a:ext uri="{FF2B5EF4-FFF2-40B4-BE49-F238E27FC236}">
                <a16:creationId xmlns:a16="http://schemas.microsoft.com/office/drawing/2014/main" xmlns="" id="{0C5FBEF9-6110-4284-53FF-F71CAD5D4161}"/>
              </a:ext>
            </a:extLst>
          </p:cNvPr>
          <p:cNvSpPr/>
          <p:nvPr/>
        </p:nvSpPr>
        <p:spPr>
          <a:xfrm>
            <a:off x="11049000" y="3543300"/>
            <a:ext cx="6858000" cy="5890230"/>
          </a:xfrm>
          <a:custGeom>
            <a:avLst/>
            <a:gdLst/>
            <a:ahLst/>
            <a:cxnLst/>
            <a:rect l="l" t="t" r="r" b="b"/>
            <a:pathLst>
              <a:path w="4342797" h="4114800">
                <a:moveTo>
                  <a:pt x="0" y="0"/>
                </a:moveTo>
                <a:lnTo>
                  <a:pt x="4342797" y="0"/>
                </a:lnTo>
                <a:lnTo>
                  <a:pt x="4342797"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Tree>
    <p:extLst>
      <p:ext uri="{BB962C8B-B14F-4D97-AF65-F5344CB8AC3E}">
        <p14:creationId xmlns:p14="http://schemas.microsoft.com/office/powerpoint/2010/main" val="1070349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2EDE7"/>
        </a:solidFill>
        <a:effectLst/>
      </p:bgPr>
    </p:bg>
    <p:spTree>
      <p:nvGrpSpPr>
        <p:cNvPr id="1" name=""/>
        <p:cNvGrpSpPr/>
        <p:nvPr/>
      </p:nvGrpSpPr>
      <p:grpSpPr>
        <a:xfrm>
          <a:off x="0" y="0"/>
          <a:ext cx="0" cy="0"/>
          <a:chOff x="0" y="0"/>
          <a:chExt cx="0" cy="0"/>
        </a:xfrm>
      </p:grpSpPr>
      <p:sp>
        <p:nvSpPr>
          <p:cNvPr id="2" name="Freeform 2"/>
          <p:cNvSpPr/>
          <p:nvPr/>
        </p:nvSpPr>
        <p:spPr>
          <a:xfrm>
            <a:off x="-767881" y="-2290411"/>
            <a:ext cx="19823763" cy="14867822"/>
          </a:xfrm>
          <a:custGeom>
            <a:avLst/>
            <a:gdLst/>
            <a:ahLst/>
            <a:cxnLst/>
            <a:rect l="l" t="t" r="r" b="b"/>
            <a:pathLst>
              <a:path w="19823763" h="14867822">
                <a:moveTo>
                  <a:pt x="0" y="0"/>
                </a:moveTo>
                <a:lnTo>
                  <a:pt x="19823762" y="0"/>
                </a:lnTo>
                <a:lnTo>
                  <a:pt x="19823762" y="14867822"/>
                </a:lnTo>
                <a:lnTo>
                  <a:pt x="0" y="14867822"/>
                </a:lnTo>
                <a:lnTo>
                  <a:pt x="0" y="0"/>
                </a:lnTo>
                <a:close/>
              </a:path>
            </a:pathLst>
          </a:custGeom>
          <a:blipFill>
            <a:blip r:embed="rId2">
              <a:alphaModFix amt="35000"/>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Freeform 3"/>
          <p:cNvSpPr/>
          <p:nvPr/>
        </p:nvSpPr>
        <p:spPr>
          <a:xfrm>
            <a:off x="1953315" y="829089"/>
            <a:ext cx="14381370" cy="8628822"/>
          </a:xfrm>
          <a:custGeom>
            <a:avLst/>
            <a:gdLst/>
            <a:ahLst/>
            <a:cxnLst/>
            <a:rect l="l" t="t" r="r" b="b"/>
            <a:pathLst>
              <a:path w="14381370" h="8628822">
                <a:moveTo>
                  <a:pt x="0" y="0"/>
                </a:moveTo>
                <a:lnTo>
                  <a:pt x="14381370" y="0"/>
                </a:lnTo>
                <a:lnTo>
                  <a:pt x="14381370" y="8628822"/>
                </a:lnTo>
                <a:lnTo>
                  <a:pt x="0" y="862882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7" name="TextBox 16">
            <a:extLst>
              <a:ext uri="{FF2B5EF4-FFF2-40B4-BE49-F238E27FC236}">
                <a16:creationId xmlns:a16="http://schemas.microsoft.com/office/drawing/2014/main" xmlns="" id="{68B0DBC3-32E3-4A3C-4524-988BB1FC49E3}"/>
              </a:ext>
            </a:extLst>
          </p:cNvPr>
          <p:cNvSpPr txBox="1"/>
          <p:nvPr/>
        </p:nvSpPr>
        <p:spPr>
          <a:xfrm>
            <a:off x="3771900" y="3086100"/>
            <a:ext cx="10744200" cy="2907784"/>
          </a:xfrm>
          <a:prstGeom prst="rect">
            <a:avLst/>
          </a:prstGeom>
          <a:noFill/>
        </p:spPr>
        <p:txBody>
          <a:bodyPr wrap="square" rtlCol="0">
            <a:spAutoFit/>
          </a:bodyPr>
          <a:lstStyle/>
          <a:p>
            <a:pPr algn="ctr">
              <a:lnSpc>
                <a:spcPct val="150000"/>
              </a:lnSpc>
            </a:pPr>
            <a:r>
              <a:rPr lang="en-US" sz="6500" b="1">
                <a:latin typeface="Arial" panose="020B0604020202020204" pitchFamily="34" charset="0"/>
                <a:cs typeface="Arial" panose="020B0604020202020204" pitchFamily="34" charset="0"/>
              </a:rPr>
              <a:t>PHẦN 4. </a:t>
            </a:r>
          </a:p>
          <a:p>
            <a:pPr algn="ctr">
              <a:lnSpc>
                <a:spcPct val="150000"/>
              </a:lnSpc>
            </a:pPr>
            <a:r>
              <a:rPr lang="en-US" sz="6500" b="1">
                <a:latin typeface="Arial" panose="020B0604020202020204" pitchFamily="34" charset="0"/>
                <a:cs typeface="Arial" panose="020B0604020202020204" pitchFamily="34" charset="0"/>
              </a:rPr>
              <a:t>ỨNG DỤNG </a:t>
            </a:r>
          </a:p>
        </p:txBody>
      </p:sp>
    </p:spTree>
    <p:extLst>
      <p:ext uri="{BB962C8B-B14F-4D97-AF65-F5344CB8AC3E}">
        <p14:creationId xmlns:p14="http://schemas.microsoft.com/office/powerpoint/2010/main" val="417743474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BE50D0F5-D628-025B-3150-44A9FB700BB4}"/>
              </a:ext>
            </a:extLst>
          </p:cNvPr>
          <p:cNvSpPr/>
          <p:nvPr/>
        </p:nvSpPr>
        <p:spPr>
          <a:xfrm>
            <a:off x="-1714500" y="8877300"/>
            <a:ext cx="21717000" cy="3429000"/>
          </a:xfrm>
          <a:prstGeom prst="rect">
            <a:avLst/>
          </a:prstGeom>
          <a:solidFill>
            <a:srgbClr val="D0805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9">
            <a:extLst>
              <a:ext uri="{FF2B5EF4-FFF2-40B4-BE49-F238E27FC236}">
                <a16:creationId xmlns:a16="http://schemas.microsoft.com/office/drawing/2014/main" xmlns="" id="{E9289E1A-6465-7472-E400-F8C4029275C0}"/>
              </a:ext>
            </a:extLst>
          </p:cNvPr>
          <p:cNvSpPr/>
          <p:nvPr/>
        </p:nvSpPr>
        <p:spPr>
          <a:xfrm>
            <a:off x="11353800" y="4634388"/>
            <a:ext cx="6019800" cy="4928711"/>
          </a:xfrm>
          <a:custGeom>
            <a:avLst/>
            <a:gdLst/>
            <a:ahLst/>
            <a:cxnLst/>
            <a:rect l="l" t="t" r="r" b="b"/>
            <a:pathLst>
              <a:path w="5025710" h="4114800">
                <a:moveTo>
                  <a:pt x="0" y="0"/>
                </a:moveTo>
                <a:lnTo>
                  <a:pt x="5025709" y="0"/>
                </a:lnTo>
                <a:lnTo>
                  <a:pt x="5025709"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grpSp>
        <p:nvGrpSpPr>
          <p:cNvPr id="11" name="Group 10">
            <a:extLst>
              <a:ext uri="{FF2B5EF4-FFF2-40B4-BE49-F238E27FC236}">
                <a16:creationId xmlns:a16="http://schemas.microsoft.com/office/drawing/2014/main" xmlns="" id="{47C7760D-17D9-9010-AF2F-4A33FECA332A}"/>
              </a:ext>
            </a:extLst>
          </p:cNvPr>
          <p:cNvGrpSpPr/>
          <p:nvPr/>
        </p:nvGrpSpPr>
        <p:grpSpPr>
          <a:xfrm>
            <a:off x="680748" y="-87668"/>
            <a:ext cx="9482427" cy="8553487"/>
            <a:chOff x="680748" y="-87668"/>
            <a:chExt cx="9482427" cy="8553487"/>
          </a:xfrm>
        </p:grpSpPr>
        <p:sp>
          <p:nvSpPr>
            <p:cNvPr id="7" name="Rectangle: Rounded Corners 6">
              <a:extLst>
                <a:ext uri="{FF2B5EF4-FFF2-40B4-BE49-F238E27FC236}">
                  <a16:creationId xmlns:a16="http://schemas.microsoft.com/office/drawing/2014/main" xmlns="" id="{836B4128-6A88-8824-4C50-0B378ECEBF3E}"/>
                </a:ext>
              </a:extLst>
            </p:cNvPr>
            <p:cNvSpPr/>
            <p:nvPr/>
          </p:nvSpPr>
          <p:spPr>
            <a:xfrm>
              <a:off x="1447800" y="802957"/>
              <a:ext cx="8715375" cy="7662862"/>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6">
              <a:extLst>
                <a:ext uri="{FF2B5EF4-FFF2-40B4-BE49-F238E27FC236}">
                  <a16:creationId xmlns:a16="http://schemas.microsoft.com/office/drawing/2014/main" xmlns="" id="{8588F054-2970-1A76-F82A-56CD7C2B789A}"/>
                </a:ext>
              </a:extLst>
            </p:cNvPr>
            <p:cNvSpPr/>
            <p:nvPr/>
          </p:nvSpPr>
          <p:spPr>
            <a:xfrm rot="-1881715">
              <a:off x="680748" y="1043124"/>
              <a:ext cx="3033831" cy="772248"/>
            </a:xfrm>
            <a:custGeom>
              <a:avLst/>
              <a:gdLst/>
              <a:ahLst/>
              <a:cxnLst/>
              <a:rect l="l" t="t" r="r" b="b"/>
              <a:pathLst>
                <a:path w="3033831" h="772248">
                  <a:moveTo>
                    <a:pt x="0" y="0"/>
                  </a:moveTo>
                  <a:lnTo>
                    <a:pt x="3033831" y="0"/>
                  </a:lnTo>
                  <a:lnTo>
                    <a:pt x="3033831" y="772248"/>
                  </a:lnTo>
                  <a:lnTo>
                    <a:pt x="0" y="77224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9" name="TextBox 8">
              <a:extLst>
                <a:ext uri="{FF2B5EF4-FFF2-40B4-BE49-F238E27FC236}">
                  <a16:creationId xmlns:a16="http://schemas.microsoft.com/office/drawing/2014/main" xmlns="" id="{0E8E3140-C78B-ABC2-328B-198E66AA697E}"/>
                </a:ext>
              </a:extLst>
            </p:cNvPr>
            <p:cNvSpPr txBox="1"/>
            <p:nvPr/>
          </p:nvSpPr>
          <p:spPr>
            <a:xfrm>
              <a:off x="2002630" y="2055541"/>
              <a:ext cx="7605713" cy="5157694"/>
            </a:xfrm>
            <a:prstGeom prst="rect">
              <a:avLst/>
            </a:prstGeom>
            <a:noFill/>
          </p:spPr>
          <p:txBody>
            <a:bodyPr wrap="square" rtlCol="0">
              <a:spAutoFit/>
            </a:bodyPr>
            <a:lstStyle/>
            <a:p>
              <a:pPr algn="ctr">
                <a:lnSpc>
                  <a:spcPct val="150000"/>
                </a:lnSpc>
              </a:pPr>
              <a:r>
                <a:rPr lang="en-US" sz="4500" b="1">
                  <a:latin typeface="Arial" panose="020B0604020202020204" pitchFamily="34" charset="0"/>
                  <a:cs typeface="Arial" panose="020B0604020202020204" pitchFamily="34" charset="0"/>
                </a:rPr>
                <a:t>NHIỆM VỤ </a:t>
              </a:r>
            </a:p>
            <a:p>
              <a:pPr algn="just">
                <a:lnSpc>
                  <a:spcPct val="150000"/>
                </a:lnSpc>
              </a:pPr>
              <a:r>
                <a:rPr lang="vi-VN" sz="4500">
                  <a:latin typeface="Arial" panose="020B0604020202020204" pitchFamily="34" charset="0"/>
                  <a:cs typeface="Arial" panose="020B0604020202020204" pitchFamily="34" charset="0"/>
                </a:rPr>
                <a:t>Tìm ra các ý tưởng ứng dụng sản phẩm của nghệ thuật trang trí vào thực tiễn cuộc sống.</a:t>
              </a:r>
              <a:endParaRPr lang="en-US" sz="4500">
                <a:latin typeface="Arial" panose="020B0604020202020204" pitchFamily="34" charset="0"/>
                <a:cs typeface="Arial" panose="020B0604020202020204" pitchFamily="34" charset="0"/>
              </a:endParaRPr>
            </a:p>
          </p:txBody>
        </p:sp>
        <p:sp>
          <p:nvSpPr>
            <p:cNvPr id="10" name="Freeform 6">
              <a:extLst>
                <a:ext uri="{FF2B5EF4-FFF2-40B4-BE49-F238E27FC236}">
                  <a16:creationId xmlns:a16="http://schemas.microsoft.com/office/drawing/2014/main" xmlns="" id="{C53A66D0-AEA7-EF25-B036-3D6611D662BC}"/>
                </a:ext>
              </a:extLst>
            </p:cNvPr>
            <p:cNvSpPr/>
            <p:nvPr/>
          </p:nvSpPr>
          <p:spPr>
            <a:xfrm rot="2869500">
              <a:off x="8097558" y="1043124"/>
              <a:ext cx="3033831" cy="772248"/>
            </a:xfrm>
            <a:custGeom>
              <a:avLst/>
              <a:gdLst/>
              <a:ahLst/>
              <a:cxnLst/>
              <a:rect l="l" t="t" r="r" b="b"/>
              <a:pathLst>
                <a:path w="3033831" h="772248">
                  <a:moveTo>
                    <a:pt x="0" y="0"/>
                  </a:moveTo>
                  <a:lnTo>
                    <a:pt x="3033831" y="0"/>
                  </a:lnTo>
                  <a:lnTo>
                    <a:pt x="3033831" y="772248"/>
                  </a:lnTo>
                  <a:lnTo>
                    <a:pt x="0" y="77224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grpSp>
    </p:spTree>
    <p:extLst>
      <p:ext uri="{BB962C8B-B14F-4D97-AF65-F5344CB8AC3E}">
        <p14:creationId xmlns:p14="http://schemas.microsoft.com/office/powerpoint/2010/main" val="357101355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2EDE7"/>
        </a:solidFill>
        <a:effectLst/>
      </p:bgPr>
    </p:bg>
    <p:spTree>
      <p:nvGrpSpPr>
        <p:cNvPr id="1" name=""/>
        <p:cNvGrpSpPr/>
        <p:nvPr/>
      </p:nvGrpSpPr>
      <p:grpSpPr>
        <a:xfrm>
          <a:off x="0" y="0"/>
          <a:ext cx="0" cy="0"/>
          <a:chOff x="0" y="0"/>
          <a:chExt cx="0" cy="0"/>
        </a:xfrm>
      </p:grpSpPr>
      <p:sp>
        <p:nvSpPr>
          <p:cNvPr id="2" name="Freeform 2"/>
          <p:cNvSpPr/>
          <p:nvPr/>
        </p:nvSpPr>
        <p:spPr>
          <a:xfrm>
            <a:off x="-767881" y="-2290411"/>
            <a:ext cx="19823763" cy="14867822"/>
          </a:xfrm>
          <a:custGeom>
            <a:avLst/>
            <a:gdLst/>
            <a:ahLst/>
            <a:cxnLst/>
            <a:rect l="l" t="t" r="r" b="b"/>
            <a:pathLst>
              <a:path w="19823763" h="14867822">
                <a:moveTo>
                  <a:pt x="0" y="0"/>
                </a:moveTo>
                <a:lnTo>
                  <a:pt x="19823762" y="0"/>
                </a:lnTo>
                <a:lnTo>
                  <a:pt x="19823762" y="14867822"/>
                </a:lnTo>
                <a:lnTo>
                  <a:pt x="0" y="14867822"/>
                </a:lnTo>
                <a:lnTo>
                  <a:pt x="0" y="0"/>
                </a:lnTo>
                <a:close/>
              </a:path>
            </a:pathLst>
          </a:custGeom>
          <a:blipFill>
            <a:blip r:embed="rId2">
              <a:alphaModFix amt="35000"/>
              <a:extLst>
                <a:ext uri="{96DAC541-7B7A-43D3-8B79-37D633B846F1}">
                  <asvg:svgBlip xmlns:asvg="http://schemas.microsoft.com/office/drawing/2016/SVG/main" xmlns="" r:embed="rId3"/>
                </a:ext>
              </a:extLst>
            </a:blip>
            <a:stretch>
              <a:fillRect/>
            </a:stretch>
          </a:blipFill>
        </p:spPr>
        <p:txBody>
          <a:bodyPr/>
          <a:lstStyle/>
          <a:p>
            <a:endParaRPr lang="en-US"/>
          </a:p>
        </p:txBody>
      </p:sp>
      <p:grpSp>
        <p:nvGrpSpPr>
          <p:cNvPr id="3" name="Group 3"/>
          <p:cNvGrpSpPr/>
          <p:nvPr/>
        </p:nvGrpSpPr>
        <p:grpSpPr>
          <a:xfrm>
            <a:off x="928697" y="709853"/>
            <a:ext cx="16430607" cy="8867295"/>
            <a:chOff x="0" y="0"/>
            <a:chExt cx="4327403" cy="2335419"/>
          </a:xfrm>
        </p:grpSpPr>
        <p:sp>
          <p:nvSpPr>
            <p:cNvPr id="4" name="Freeform 4"/>
            <p:cNvSpPr/>
            <p:nvPr/>
          </p:nvSpPr>
          <p:spPr>
            <a:xfrm>
              <a:off x="0" y="0"/>
              <a:ext cx="4327403" cy="2335419"/>
            </a:xfrm>
            <a:custGeom>
              <a:avLst/>
              <a:gdLst/>
              <a:ahLst/>
              <a:cxnLst/>
              <a:rect l="l" t="t" r="r" b="b"/>
              <a:pathLst>
                <a:path w="4327403" h="2335419">
                  <a:moveTo>
                    <a:pt x="24031" y="0"/>
                  </a:moveTo>
                  <a:lnTo>
                    <a:pt x="4303372" y="0"/>
                  </a:lnTo>
                  <a:cubicBezTo>
                    <a:pt x="4309745" y="0"/>
                    <a:pt x="4315857" y="2532"/>
                    <a:pt x="4320364" y="7038"/>
                  </a:cubicBezTo>
                  <a:cubicBezTo>
                    <a:pt x="4324871" y="11545"/>
                    <a:pt x="4327403" y="17657"/>
                    <a:pt x="4327403" y="24031"/>
                  </a:cubicBezTo>
                  <a:lnTo>
                    <a:pt x="4327403" y="2311389"/>
                  </a:lnTo>
                  <a:cubicBezTo>
                    <a:pt x="4327403" y="2317762"/>
                    <a:pt x="4324871" y="2323874"/>
                    <a:pt x="4320364" y="2328381"/>
                  </a:cubicBezTo>
                  <a:cubicBezTo>
                    <a:pt x="4315857" y="2332887"/>
                    <a:pt x="4309745" y="2335419"/>
                    <a:pt x="4303372" y="2335419"/>
                  </a:cubicBezTo>
                  <a:lnTo>
                    <a:pt x="24031" y="2335419"/>
                  </a:lnTo>
                  <a:cubicBezTo>
                    <a:pt x="17657" y="2335419"/>
                    <a:pt x="11545" y="2332887"/>
                    <a:pt x="7038" y="2328381"/>
                  </a:cubicBezTo>
                  <a:cubicBezTo>
                    <a:pt x="2532" y="2323874"/>
                    <a:pt x="0" y="2317762"/>
                    <a:pt x="0" y="2311389"/>
                  </a:cubicBezTo>
                  <a:lnTo>
                    <a:pt x="0" y="24031"/>
                  </a:lnTo>
                  <a:cubicBezTo>
                    <a:pt x="0" y="17657"/>
                    <a:pt x="2532" y="11545"/>
                    <a:pt x="7038" y="7038"/>
                  </a:cubicBezTo>
                  <a:cubicBezTo>
                    <a:pt x="11545" y="2532"/>
                    <a:pt x="17657" y="0"/>
                    <a:pt x="24031" y="0"/>
                  </a:cubicBezTo>
                  <a:close/>
                </a:path>
              </a:pathLst>
            </a:custGeom>
            <a:solidFill>
              <a:srgbClr val="FFF1DF"/>
            </a:solidFill>
            <a:ln w="571500">
              <a:solidFill>
                <a:srgbClr val="F4DCB6"/>
              </a:solidFill>
            </a:ln>
          </p:spPr>
          <p:txBody>
            <a:bodyPr/>
            <a:lstStyle/>
            <a:p>
              <a:endParaRPr lang="en-US"/>
            </a:p>
          </p:txBody>
        </p:sp>
        <p:sp>
          <p:nvSpPr>
            <p:cNvPr id="5" name="TextBox 5"/>
            <p:cNvSpPr txBox="1"/>
            <p:nvPr/>
          </p:nvSpPr>
          <p:spPr>
            <a:xfrm>
              <a:off x="0" y="-57150"/>
              <a:ext cx="812800" cy="869950"/>
            </a:xfrm>
            <a:prstGeom prst="rect">
              <a:avLst/>
            </a:prstGeom>
          </p:spPr>
          <p:txBody>
            <a:bodyPr lIns="50800" tIns="50800" rIns="50800" bIns="50800" rtlCol="0" anchor="ctr"/>
            <a:lstStyle/>
            <a:p>
              <a:pPr algn="ctr">
                <a:lnSpc>
                  <a:spcPts val="3499"/>
                </a:lnSpc>
              </a:pPr>
              <a:endParaRPr/>
            </a:p>
          </p:txBody>
        </p:sp>
      </p:grpSp>
      <p:sp>
        <p:nvSpPr>
          <p:cNvPr id="6" name="Freeform 6"/>
          <p:cNvSpPr/>
          <p:nvPr/>
        </p:nvSpPr>
        <p:spPr>
          <a:xfrm rot="-1881715">
            <a:off x="317343" y="1399145"/>
            <a:ext cx="3033831" cy="772248"/>
          </a:xfrm>
          <a:custGeom>
            <a:avLst/>
            <a:gdLst/>
            <a:ahLst/>
            <a:cxnLst/>
            <a:rect l="l" t="t" r="r" b="b"/>
            <a:pathLst>
              <a:path w="3033831" h="772248">
                <a:moveTo>
                  <a:pt x="0" y="0"/>
                </a:moveTo>
                <a:lnTo>
                  <a:pt x="3033831" y="0"/>
                </a:lnTo>
                <a:lnTo>
                  <a:pt x="3033831" y="772248"/>
                </a:lnTo>
                <a:lnTo>
                  <a:pt x="0" y="77224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7" name="Freeform 7"/>
          <p:cNvSpPr/>
          <p:nvPr/>
        </p:nvSpPr>
        <p:spPr>
          <a:xfrm rot="2199551">
            <a:off x="14462414" y="1399145"/>
            <a:ext cx="3033831" cy="772248"/>
          </a:xfrm>
          <a:custGeom>
            <a:avLst/>
            <a:gdLst/>
            <a:ahLst/>
            <a:cxnLst/>
            <a:rect l="l" t="t" r="r" b="b"/>
            <a:pathLst>
              <a:path w="3033831" h="772248">
                <a:moveTo>
                  <a:pt x="0" y="0"/>
                </a:moveTo>
                <a:lnTo>
                  <a:pt x="3033831" y="0"/>
                </a:lnTo>
                <a:lnTo>
                  <a:pt x="3033831" y="772248"/>
                </a:lnTo>
                <a:lnTo>
                  <a:pt x="0" y="77224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24" name="TextBox 24"/>
          <p:cNvSpPr txBox="1"/>
          <p:nvPr/>
        </p:nvSpPr>
        <p:spPr>
          <a:xfrm>
            <a:off x="3633618" y="876300"/>
            <a:ext cx="10484207" cy="1507079"/>
          </a:xfrm>
          <a:prstGeom prst="rect">
            <a:avLst/>
          </a:prstGeom>
        </p:spPr>
        <p:txBody>
          <a:bodyPr lIns="0" tIns="0" rIns="0" bIns="0" rtlCol="0" anchor="t">
            <a:spAutoFit/>
          </a:bodyPr>
          <a:lstStyle/>
          <a:p>
            <a:pPr algn="ctr">
              <a:lnSpc>
                <a:spcPts val="13999"/>
              </a:lnSpc>
            </a:pPr>
            <a:r>
              <a:rPr lang="en-US" sz="6000" b="1">
                <a:latin typeface="Arial" panose="020B0604020202020204" pitchFamily="34" charset="0"/>
                <a:cs typeface="Arial" panose="020B0604020202020204" pitchFamily="34" charset="0"/>
              </a:rPr>
              <a:t>KẾT LUẬN </a:t>
            </a:r>
          </a:p>
        </p:txBody>
      </p:sp>
      <p:sp>
        <p:nvSpPr>
          <p:cNvPr id="26" name="TextBox 25">
            <a:extLst>
              <a:ext uri="{FF2B5EF4-FFF2-40B4-BE49-F238E27FC236}">
                <a16:creationId xmlns:a16="http://schemas.microsoft.com/office/drawing/2014/main" xmlns="" id="{D556CEA8-B45F-6742-FA9E-90B65FE3124D}"/>
              </a:ext>
            </a:extLst>
          </p:cNvPr>
          <p:cNvSpPr txBox="1"/>
          <p:nvPr/>
        </p:nvSpPr>
        <p:spPr>
          <a:xfrm>
            <a:off x="1524000" y="2904446"/>
            <a:ext cx="15239999" cy="5806654"/>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vi-VN" sz="3600"/>
              <a:t>Sản phẩm của nghệ thuật trang trí không gian ngoài trời vừa để làm đẹp không gian vừa giúp mọi người hiểu thêm về thông điệp bảo vệ môi trường.</a:t>
            </a:r>
          </a:p>
          <a:p>
            <a:pPr marL="571500" indent="-571500" algn="just">
              <a:lnSpc>
                <a:spcPct val="150000"/>
              </a:lnSpc>
              <a:buFont typeface="Arial" panose="020B0604020202020204" pitchFamily="34" charset="0"/>
              <a:buChar char="•"/>
            </a:pPr>
            <a:r>
              <a:rPr lang="vi-VN" sz="3600"/>
              <a:t>Sản phẩm của em và các bạn có thể dùng để trưng bày giúp nhiều người hiểu thêm về thông điệp của mỗi sản phẩm.</a:t>
            </a:r>
          </a:p>
          <a:p>
            <a:pPr marL="571500" indent="-571500" algn="just">
              <a:lnSpc>
                <a:spcPct val="150000"/>
              </a:lnSpc>
              <a:buFont typeface="Arial" panose="020B0604020202020204" pitchFamily="34" charset="0"/>
              <a:buChar char="•"/>
            </a:pPr>
            <a:r>
              <a:rPr lang="vi-VN" sz="3600"/>
              <a:t>Tận dụng vật liệu tái chế để tạo ra các sản phẩm trang trí có ý nghĩa truyền tải thông điệp bảo vệ môi trường đến mọi người.</a:t>
            </a: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2EDE7"/>
        </a:solidFill>
        <a:effectLst/>
      </p:bgPr>
    </p:bg>
    <p:spTree>
      <p:nvGrpSpPr>
        <p:cNvPr id="1" name=""/>
        <p:cNvGrpSpPr/>
        <p:nvPr/>
      </p:nvGrpSpPr>
      <p:grpSpPr>
        <a:xfrm>
          <a:off x="0" y="0"/>
          <a:ext cx="0" cy="0"/>
          <a:chOff x="0" y="0"/>
          <a:chExt cx="0" cy="0"/>
        </a:xfrm>
      </p:grpSpPr>
      <p:sp>
        <p:nvSpPr>
          <p:cNvPr id="2" name="Freeform 2"/>
          <p:cNvSpPr/>
          <p:nvPr/>
        </p:nvSpPr>
        <p:spPr>
          <a:xfrm>
            <a:off x="-767881" y="-2290411"/>
            <a:ext cx="19823763" cy="14867822"/>
          </a:xfrm>
          <a:custGeom>
            <a:avLst/>
            <a:gdLst/>
            <a:ahLst/>
            <a:cxnLst/>
            <a:rect l="l" t="t" r="r" b="b"/>
            <a:pathLst>
              <a:path w="19823763" h="14867822">
                <a:moveTo>
                  <a:pt x="0" y="0"/>
                </a:moveTo>
                <a:lnTo>
                  <a:pt x="19823762" y="0"/>
                </a:lnTo>
                <a:lnTo>
                  <a:pt x="19823762" y="14867822"/>
                </a:lnTo>
                <a:lnTo>
                  <a:pt x="0" y="14867822"/>
                </a:lnTo>
                <a:lnTo>
                  <a:pt x="0" y="0"/>
                </a:lnTo>
                <a:close/>
              </a:path>
            </a:pathLst>
          </a:custGeom>
          <a:blipFill>
            <a:blip r:embed="rId2">
              <a:alphaModFix amt="35000"/>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Freeform 3"/>
          <p:cNvSpPr/>
          <p:nvPr/>
        </p:nvSpPr>
        <p:spPr>
          <a:xfrm>
            <a:off x="1714500" y="342900"/>
            <a:ext cx="14859000" cy="9108218"/>
          </a:xfrm>
          <a:custGeom>
            <a:avLst/>
            <a:gdLst/>
            <a:ahLst/>
            <a:cxnLst/>
            <a:rect l="l" t="t" r="r" b="b"/>
            <a:pathLst>
              <a:path w="11528905" h="8615236">
                <a:moveTo>
                  <a:pt x="0" y="0"/>
                </a:moveTo>
                <a:lnTo>
                  <a:pt x="11528904" y="0"/>
                </a:lnTo>
                <a:lnTo>
                  <a:pt x="11528904" y="8615236"/>
                </a:lnTo>
                <a:lnTo>
                  <a:pt x="0" y="861523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4" name="TextBox 4"/>
          <p:cNvSpPr txBox="1"/>
          <p:nvPr/>
        </p:nvSpPr>
        <p:spPr>
          <a:xfrm>
            <a:off x="4087671" y="2185007"/>
            <a:ext cx="10112657" cy="1521699"/>
          </a:xfrm>
          <a:prstGeom prst="rect">
            <a:avLst/>
          </a:prstGeom>
        </p:spPr>
        <p:txBody>
          <a:bodyPr lIns="0" tIns="0" rIns="0" bIns="0" rtlCol="0" anchor="t">
            <a:spAutoFit/>
          </a:bodyPr>
          <a:lstStyle/>
          <a:p>
            <a:pPr algn="ctr">
              <a:lnSpc>
                <a:spcPts val="13999"/>
              </a:lnSpc>
            </a:pPr>
            <a:r>
              <a:rPr lang="en-US" sz="6000" b="1">
                <a:solidFill>
                  <a:srgbClr val="B3775D"/>
                </a:solidFill>
                <a:latin typeface="Arial" panose="020B0604020202020204" pitchFamily="34" charset="0"/>
                <a:cs typeface="Arial" panose="020B0604020202020204" pitchFamily="34" charset="0"/>
              </a:rPr>
              <a:t>HƯỚNG DẪN VỀ NHÀ </a:t>
            </a:r>
          </a:p>
        </p:txBody>
      </p:sp>
      <p:sp>
        <p:nvSpPr>
          <p:cNvPr id="5" name="TextBox 5"/>
          <p:cNvSpPr txBox="1"/>
          <p:nvPr/>
        </p:nvSpPr>
        <p:spPr>
          <a:xfrm>
            <a:off x="3924299" y="4088727"/>
            <a:ext cx="10439400" cy="4502579"/>
          </a:xfrm>
          <a:prstGeom prst="rect">
            <a:avLst/>
          </a:prstGeom>
        </p:spPr>
        <p:txBody>
          <a:bodyPr wrap="square" lIns="0" tIns="0" rIns="0" bIns="0" rtlCol="0" anchor="t">
            <a:spAutoFit/>
          </a:bodyPr>
          <a:lstStyle/>
          <a:p>
            <a:pPr marL="571500" indent="-571500" algn="just">
              <a:lnSpc>
                <a:spcPct val="150000"/>
              </a:lnSpc>
              <a:buFont typeface="Arial" panose="020B0604020202020204" pitchFamily="34" charset="0"/>
              <a:buChar char="•"/>
            </a:pPr>
            <a:r>
              <a:rPr lang="en-US" sz="4000" spc="-135">
                <a:solidFill>
                  <a:srgbClr val="5D3D2F"/>
                </a:solidFill>
                <a:latin typeface="Arial" panose="020B0604020202020204" pitchFamily="34" charset="0"/>
                <a:cs typeface="Arial" panose="020B0604020202020204" pitchFamily="34" charset="0"/>
              </a:rPr>
              <a:t>Ôn tập lại nội dung chính của bài học ngày hôm nay. </a:t>
            </a:r>
          </a:p>
          <a:p>
            <a:pPr marL="571500" indent="-571500" algn="just">
              <a:lnSpc>
                <a:spcPct val="150000"/>
              </a:lnSpc>
              <a:buFont typeface="Arial" panose="020B0604020202020204" pitchFamily="34" charset="0"/>
              <a:buChar char="•"/>
            </a:pPr>
            <a:r>
              <a:rPr lang="en-US" sz="4000" spc="-135">
                <a:solidFill>
                  <a:srgbClr val="5D3D2F"/>
                </a:solidFill>
                <a:latin typeface="Arial" panose="020B0604020202020204" pitchFamily="34" charset="0"/>
                <a:cs typeface="Arial" panose="020B0604020202020204" pitchFamily="34" charset="0"/>
              </a:rPr>
              <a:t>Hoàn thành sản phẩm mĩ thuật cá nhân.</a:t>
            </a:r>
          </a:p>
          <a:p>
            <a:pPr marL="571500" indent="-571500" algn="just">
              <a:lnSpc>
                <a:spcPct val="150000"/>
              </a:lnSpc>
              <a:buFont typeface="Arial" panose="020B0604020202020204" pitchFamily="34" charset="0"/>
              <a:buChar char="•"/>
            </a:pPr>
            <a:r>
              <a:rPr lang="en-US" sz="4000" spc="-135">
                <a:solidFill>
                  <a:srgbClr val="5D3D2F"/>
                </a:solidFill>
                <a:latin typeface="Arial" panose="020B0604020202020204" pitchFamily="34" charset="0"/>
                <a:cs typeface="Arial" panose="020B0604020202020204" pitchFamily="34" charset="0"/>
              </a:rPr>
              <a:t>Chuẩn bị bài học mới, </a:t>
            </a:r>
            <a:r>
              <a:rPr lang="en-US" sz="4000" b="1" i="1" spc="-135">
                <a:solidFill>
                  <a:srgbClr val="5D3D2F"/>
                </a:solidFill>
                <a:latin typeface="Arial" panose="020B0604020202020204" pitchFamily="34" charset="0"/>
                <a:cs typeface="Arial" panose="020B0604020202020204" pitchFamily="34" charset="0"/>
              </a:rPr>
              <a:t>Bài 5. Thiết kế trang trí bằng bao bì giấy </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2EDE7"/>
        </a:solidFill>
        <a:effectLst/>
      </p:bgPr>
    </p:bg>
    <p:spTree>
      <p:nvGrpSpPr>
        <p:cNvPr id="1" name=""/>
        <p:cNvGrpSpPr/>
        <p:nvPr/>
      </p:nvGrpSpPr>
      <p:grpSpPr>
        <a:xfrm>
          <a:off x="0" y="0"/>
          <a:ext cx="0" cy="0"/>
          <a:chOff x="0" y="0"/>
          <a:chExt cx="0" cy="0"/>
        </a:xfrm>
      </p:grpSpPr>
      <p:sp>
        <p:nvSpPr>
          <p:cNvPr id="2" name="Freeform 2"/>
          <p:cNvSpPr/>
          <p:nvPr/>
        </p:nvSpPr>
        <p:spPr>
          <a:xfrm>
            <a:off x="-767881" y="-2290411"/>
            <a:ext cx="19823763" cy="14867822"/>
          </a:xfrm>
          <a:custGeom>
            <a:avLst/>
            <a:gdLst/>
            <a:ahLst/>
            <a:cxnLst/>
            <a:rect l="l" t="t" r="r" b="b"/>
            <a:pathLst>
              <a:path w="19823763" h="14867822">
                <a:moveTo>
                  <a:pt x="0" y="0"/>
                </a:moveTo>
                <a:lnTo>
                  <a:pt x="19823762" y="0"/>
                </a:lnTo>
                <a:lnTo>
                  <a:pt x="19823762" y="14867822"/>
                </a:lnTo>
                <a:lnTo>
                  <a:pt x="0" y="14867822"/>
                </a:lnTo>
                <a:lnTo>
                  <a:pt x="0" y="0"/>
                </a:lnTo>
                <a:close/>
              </a:path>
            </a:pathLst>
          </a:custGeom>
          <a:blipFill>
            <a:blip r:embed="rId2">
              <a:alphaModFix amt="35000"/>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Freeform 3"/>
          <p:cNvSpPr/>
          <p:nvPr/>
        </p:nvSpPr>
        <p:spPr>
          <a:xfrm>
            <a:off x="1143000" y="631857"/>
            <a:ext cx="16002000" cy="8469090"/>
          </a:xfrm>
          <a:custGeom>
            <a:avLst/>
            <a:gdLst/>
            <a:ahLst/>
            <a:cxnLst/>
            <a:rect l="l" t="t" r="r" b="b"/>
            <a:pathLst>
              <a:path w="14421051" h="8469090">
                <a:moveTo>
                  <a:pt x="0" y="0"/>
                </a:moveTo>
                <a:lnTo>
                  <a:pt x="14421050" y="0"/>
                </a:lnTo>
                <a:lnTo>
                  <a:pt x="14421050" y="8469090"/>
                </a:lnTo>
                <a:lnTo>
                  <a:pt x="0" y="846909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grpSp>
        <p:nvGrpSpPr>
          <p:cNvPr id="4" name="Group 4"/>
          <p:cNvGrpSpPr/>
          <p:nvPr/>
        </p:nvGrpSpPr>
        <p:grpSpPr>
          <a:xfrm rot="3380049">
            <a:off x="13494230" y="6838768"/>
            <a:ext cx="1314997" cy="1135868"/>
            <a:chOff x="0" y="0"/>
            <a:chExt cx="319104" cy="225641"/>
          </a:xfrm>
        </p:grpSpPr>
        <p:sp>
          <p:nvSpPr>
            <p:cNvPr id="5" name="Freeform 5"/>
            <p:cNvSpPr/>
            <p:nvPr/>
          </p:nvSpPr>
          <p:spPr>
            <a:xfrm>
              <a:off x="0" y="0"/>
              <a:ext cx="319104" cy="225641"/>
            </a:xfrm>
            <a:custGeom>
              <a:avLst/>
              <a:gdLst/>
              <a:ahLst/>
              <a:cxnLst/>
              <a:rect l="l" t="t" r="r" b="b"/>
              <a:pathLst>
                <a:path w="319104" h="225641">
                  <a:moveTo>
                    <a:pt x="159552" y="0"/>
                  </a:moveTo>
                  <a:cubicBezTo>
                    <a:pt x="71434" y="0"/>
                    <a:pt x="0" y="50512"/>
                    <a:pt x="0" y="112821"/>
                  </a:cubicBezTo>
                  <a:cubicBezTo>
                    <a:pt x="0" y="175130"/>
                    <a:pt x="71434" y="225641"/>
                    <a:pt x="159552" y="225641"/>
                  </a:cubicBezTo>
                  <a:cubicBezTo>
                    <a:pt x="247670" y="225641"/>
                    <a:pt x="319104" y="175130"/>
                    <a:pt x="319104" y="112821"/>
                  </a:cubicBezTo>
                  <a:cubicBezTo>
                    <a:pt x="319104" y="50512"/>
                    <a:pt x="247670" y="0"/>
                    <a:pt x="159552" y="0"/>
                  </a:cubicBezTo>
                </a:path>
              </a:pathLst>
            </a:custGeom>
            <a:solidFill>
              <a:srgbClr val="DAC39B"/>
            </a:solidFill>
          </p:spPr>
          <p:txBody>
            <a:bodyPr/>
            <a:lstStyle/>
            <a:p>
              <a:endParaRPr lang="en-US"/>
            </a:p>
          </p:txBody>
        </p:sp>
        <p:sp>
          <p:nvSpPr>
            <p:cNvPr id="6" name="TextBox 6"/>
            <p:cNvSpPr txBox="1"/>
            <p:nvPr/>
          </p:nvSpPr>
          <p:spPr>
            <a:xfrm>
              <a:off x="76200" y="19050"/>
              <a:ext cx="660400" cy="717550"/>
            </a:xfrm>
            <a:prstGeom prst="rect">
              <a:avLst/>
            </a:prstGeom>
          </p:spPr>
          <p:txBody>
            <a:bodyPr lIns="50800" tIns="50800" rIns="50800" bIns="50800" rtlCol="0" anchor="ctr"/>
            <a:lstStyle/>
            <a:p>
              <a:pPr algn="ctr">
                <a:lnSpc>
                  <a:spcPts val="3499"/>
                </a:lnSpc>
              </a:pPr>
              <a:endParaRPr/>
            </a:p>
          </p:txBody>
        </p:sp>
      </p:grpSp>
      <p:grpSp>
        <p:nvGrpSpPr>
          <p:cNvPr id="7" name="Group 7"/>
          <p:cNvGrpSpPr/>
          <p:nvPr/>
        </p:nvGrpSpPr>
        <p:grpSpPr>
          <a:xfrm rot="6781467">
            <a:off x="15113213" y="6172025"/>
            <a:ext cx="1314997" cy="1254761"/>
            <a:chOff x="0" y="0"/>
            <a:chExt cx="319104" cy="253479"/>
          </a:xfrm>
        </p:grpSpPr>
        <p:sp>
          <p:nvSpPr>
            <p:cNvPr id="8" name="Freeform 8"/>
            <p:cNvSpPr/>
            <p:nvPr/>
          </p:nvSpPr>
          <p:spPr>
            <a:xfrm>
              <a:off x="0" y="0"/>
              <a:ext cx="319104" cy="253479"/>
            </a:xfrm>
            <a:custGeom>
              <a:avLst/>
              <a:gdLst/>
              <a:ahLst/>
              <a:cxnLst/>
              <a:rect l="l" t="t" r="r" b="b"/>
              <a:pathLst>
                <a:path w="319104" h="253479">
                  <a:moveTo>
                    <a:pt x="159552" y="0"/>
                  </a:moveTo>
                  <a:cubicBezTo>
                    <a:pt x="71434" y="0"/>
                    <a:pt x="0" y="56743"/>
                    <a:pt x="0" y="126739"/>
                  </a:cubicBezTo>
                  <a:cubicBezTo>
                    <a:pt x="0" y="196735"/>
                    <a:pt x="71434" y="253479"/>
                    <a:pt x="159552" y="253479"/>
                  </a:cubicBezTo>
                  <a:cubicBezTo>
                    <a:pt x="247670" y="253479"/>
                    <a:pt x="319104" y="196735"/>
                    <a:pt x="319104" y="126739"/>
                  </a:cubicBezTo>
                  <a:cubicBezTo>
                    <a:pt x="319104" y="56743"/>
                    <a:pt x="247670" y="0"/>
                    <a:pt x="159552" y="0"/>
                  </a:cubicBezTo>
                </a:path>
              </a:pathLst>
            </a:custGeom>
            <a:solidFill>
              <a:srgbClr val="DAC39B"/>
            </a:solidFill>
          </p:spPr>
          <p:txBody>
            <a:bodyPr/>
            <a:lstStyle/>
            <a:p>
              <a:endParaRPr lang="en-US"/>
            </a:p>
          </p:txBody>
        </p:sp>
        <p:sp>
          <p:nvSpPr>
            <p:cNvPr id="9" name="TextBox 9"/>
            <p:cNvSpPr txBox="1"/>
            <p:nvPr/>
          </p:nvSpPr>
          <p:spPr>
            <a:xfrm>
              <a:off x="76200" y="19050"/>
              <a:ext cx="660400" cy="717550"/>
            </a:xfrm>
            <a:prstGeom prst="rect">
              <a:avLst/>
            </a:prstGeom>
          </p:spPr>
          <p:txBody>
            <a:bodyPr lIns="50800" tIns="50800" rIns="50800" bIns="50800" rtlCol="0" anchor="ctr"/>
            <a:lstStyle/>
            <a:p>
              <a:pPr algn="ctr">
                <a:lnSpc>
                  <a:spcPts val="3499"/>
                </a:lnSpc>
              </a:pPr>
              <a:endParaRPr/>
            </a:p>
          </p:txBody>
        </p:sp>
      </p:grpSp>
      <p:sp>
        <p:nvSpPr>
          <p:cNvPr id="10" name="TextBox 10"/>
          <p:cNvSpPr txBox="1"/>
          <p:nvPr/>
        </p:nvSpPr>
        <p:spPr>
          <a:xfrm>
            <a:off x="2816974" y="3417196"/>
            <a:ext cx="12654052" cy="3465179"/>
          </a:xfrm>
          <a:prstGeom prst="rect">
            <a:avLst/>
          </a:prstGeom>
        </p:spPr>
        <p:txBody>
          <a:bodyPr lIns="0" tIns="0" rIns="0" bIns="0" rtlCol="0" anchor="t">
            <a:spAutoFit/>
          </a:bodyPr>
          <a:lstStyle/>
          <a:p>
            <a:pPr algn="ctr">
              <a:lnSpc>
                <a:spcPct val="150000"/>
              </a:lnSpc>
            </a:pPr>
            <a:r>
              <a:rPr lang="en-US" sz="8000" b="1">
                <a:solidFill>
                  <a:srgbClr val="B3775D"/>
                </a:solidFill>
                <a:latin typeface="Arial" panose="020B0604020202020204" pitchFamily="34" charset="0"/>
                <a:cs typeface="Arial" panose="020B0604020202020204" pitchFamily="34" charset="0"/>
              </a:rPr>
              <a:t>CẢM ƠN CÁC EM ĐÃ CHÚ Ý LẮNG NGHE! </a:t>
            </a:r>
          </a:p>
        </p:txBody>
      </p:sp>
      <p:sp>
        <p:nvSpPr>
          <p:cNvPr id="12" name="Freeform 9">
            <a:extLst>
              <a:ext uri="{FF2B5EF4-FFF2-40B4-BE49-F238E27FC236}">
                <a16:creationId xmlns:a16="http://schemas.microsoft.com/office/drawing/2014/main" xmlns="" id="{98464B65-7FE2-8D73-DC00-2BC16D8D9155}"/>
              </a:ext>
            </a:extLst>
          </p:cNvPr>
          <p:cNvSpPr/>
          <p:nvPr/>
        </p:nvSpPr>
        <p:spPr>
          <a:xfrm>
            <a:off x="559503" y="6590392"/>
            <a:ext cx="4514941" cy="3696608"/>
          </a:xfrm>
          <a:custGeom>
            <a:avLst/>
            <a:gdLst/>
            <a:ahLst/>
            <a:cxnLst/>
            <a:rect l="l" t="t" r="r" b="b"/>
            <a:pathLst>
              <a:path w="5025710" h="4114800">
                <a:moveTo>
                  <a:pt x="0" y="0"/>
                </a:moveTo>
                <a:lnTo>
                  <a:pt x="5025709" y="0"/>
                </a:lnTo>
                <a:lnTo>
                  <a:pt x="5025709"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Tree>
    <p:extLst>
      <p:ext uri="{BB962C8B-B14F-4D97-AF65-F5344CB8AC3E}">
        <p14:creationId xmlns:p14="http://schemas.microsoft.com/office/powerpoint/2010/main" val="98933344"/>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3EFF0"/>
        </a:solidFill>
        <a:effectLst/>
      </p:bgPr>
    </p:bg>
    <p:spTree>
      <p:nvGrpSpPr>
        <p:cNvPr id="1" name=""/>
        <p:cNvGrpSpPr/>
        <p:nvPr/>
      </p:nvGrpSpPr>
      <p:grpSpPr>
        <a:xfrm>
          <a:off x="0" y="0"/>
          <a:ext cx="0" cy="0"/>
          <a:chOff x="0" y="0"/>
          <a:chExt cx="0" cy="0"/>
        </a:xfrm>
      </p:grpSpPr>
      <p:pic>
        <p:nvPicPr>
          <p:cNvPr id="2050" name="Picture 2" descr="Крик о помощи: гигантская скульптура кита в Бельгии. | Эко Тренды | Дзен">
            <a:extLst>
              <a:ext uri="{FF2B5EF4-FFF2-40B4-BE49-F238E27FC236}">
                <a16:creationId xmlns:a16="http://schemas.microsoft.com/office/drawing/2014/main" xmlns="" id="{7E7CDA29-4225-363B-7B71-970E5E51F6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15400" y="1333499"/>
            <a:ext cx="11768966" cy="7979359"/>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4" name="Speech Bubble: Rectangle with Corners Rounded 3">
            <a:extLst>
              <a:ext uri="{FF2B5EF4-FFF2-40B4-BE49-F238E27FC236}">
                <a16:creationId xmlns:a16="http://schemas.microsoft.com/office/drawing/2014/main" xmlns="" id="{05A58AE5-B8EB-8732-3A26-428696ADE8F1}"/>
              </a:ext>
            </a:extLst>
          </p:cNvPr>
          <p:cNvSpPr/>
          <p:nvPr/>
        </p:nvSpPr>
        <p:spPr>
          <a:xfrm>
            <a:off x="685800" y="3238500"/>
            <a:ext cx="7467600" cy="2209800"/>
          </a:xfrm>
          <a:prstGeom prst="wedgeRoundRectCallout">
            <a:avLst>
              <a:gd name="adj1" fmla="val 62762"/>
              <a:gd name="adj2" fmla="val 22917"/>
              <a:gd name="adj3" fmla="val 16667"/>
            </a:avLst>
          </a:prstGeom>
          <a:solidFill>
            <a:schemeClr val="bg1"/>
          </a:solidFill>
          <a:ln>
            <a:solidFill>
              <a:schemeClr val="accent6">
                <a:lumMod val="5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a:solidFill>
                  <a:sysClr val="windowText" lastClr="000000"/>
                </a:solidFill>
                <a:latin typeface="Arial" panose="020B0604020202020204" pitchFamily="34" charset="0"/>
                <a:cs typeface="Arial" panose="020B0604020202020204" pitchFamily="34" charset="0"/>
              </a:rPr>
              <a:t>Nội dung tác phẩm.</a:t>
            </a:r>
          </a:p>
        </p:txBody>
      </p:sp>
      <p:sp>
        <p:nvSpPr>
          <p:cNvPr id="5" name="TextBox 4">
            <a:extLst>
              <a:ext uri="{FF2B5EF4-FFF2-40B4-BE49-F238E27FC236}">
                <a16:creationId xmlns:a16="http://schemas.microsoft.com/office/drawing/2014/main" xmlns="" id="{770E149A-91CD-FEE3-4BC4-AC12EDFBAC12}"/>
              </a:ext>
            </a:extLst>
          </p:cNvPr>
          <p:cNvSpPr txBox="1"/>
          <p:nvPr/>
        </p:nvSpPr>
        <p:spPr>
          <a:xfrm>
            <a:off x="257175" y="1485900"/>
            <a:ext cx="8610600" cy="707886"/>
          </a:xfrm>
          <a:prstGeom prst="rect">
            <a:avLst/>
          </a:prstGeom>
          <a:noFill/>
        </p:spPr>
        <p:txBody>
          <a:bodyPr wrap="square" rtlCol="0">
            <a:spAutoFit/>
          </a:bodyPr>
          <a:lstStyle/>
          <a:p>
            <a:r>
              <a:rPr lang="en-US" sz="4000" i="1">
                <a:solidFill>
                  <a:srgbClr val="C00000"/>
                </a:solidFill>
                <a:latin typeface="Arial" panose="020B0604020202020204" pitchFamily="34" charset="0"/>
                <a:cs typeface="Arial" panose="020B0604020202020204" pitchFamily="34" charset="0"/>
              </a:rPr>
              <a:t>Nêu cảm nhận của em về tác phẩm: </a:t>
            </a:r>
          </a:p>
        </p:txBody>
      </p:sp>
      <p:sp>
        <p:nvSpPr>
          <p:cNvPr id="6" name="Speech Bubble: Rectangle with Corners Rounded 5">
            <a:extLst>
              <a:ext uri="{FF2B5EF4-FFF2-40B4-BE49-F238E27FC236}">
                <a16:creationId xmlns:a16="http://schemas.microsoft.com/office/drawing/2014/main" xmlns="" id="{B1AF0300-ED01-731D-C5CC-179F8B13FC02}"/>
              </a:ext>
            </a:extLst>
          </p:cNvPr>
          <p:cNvSpPr/>
          <p:nvPr/>
        </p:nvSpPr>
        <p:spPr>
          <a:xfrm>
            <a:off x="685800" y="6057900"/>
            <a:ext cx="7467600" cy="2438400"/>
          </a:xfrm>
          <a:prstGeom prst="wedgeRoundRectCallout">
            <a:avLst>
              <a:gd name="adj1" fmla="val 62762"/>
              <a:gd name="adj2" fmla="val 22917"/>
              <a:gd name="adj3" fmla="val 16667"/>
            </a:avLst>
          </a:prstGeom>
          <a:solidFill>
            <a:schemeClr val="bg1"/>
          </a:solidFill>
          <a:ln>
            <a:solidFill>
              <a:schemeClr val="accent6">
                <a:lumMod val="5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a:solidFill>
                  <a:sysClr val="windowText" lastClr="000000"/>
                </a:solidFill>
                <a:latin typeface="Arial" panose="020B0604020202020204" pitchFamily="34" charset="0"/>
                <a:cs typeface="Arial" panose="020B0604020202020204" pitchFamily="34" charset="0"/>
              </a:rPr>
              <a:t>Hình ảnh ấn tượng trong </a:t>
            </a:r>
            <a:endParaRPr lang="en-US" sz="4000">
              <a:solidFill>
                <a:sysClr val="windowText" lastClr="000000"/>
              </a:solidFill>
              <a:latin typeface="Arial" panose="020B0604020202020204" pitchFamily="34" charset="0"/>
              <a:cs typeface="Arial" panose="020B0604020202020204" pitchFamily="34" charset="0"/>
            </a:endParaRPr>
          </a:p>
          <a:p>
            <a:pPr algn="ctr">
              <a:lnSpc>
                <a:spcPct val="150000"/>
              </a:lnSpc>
            </a:pPr>
            <a:r>
              <a:rPr lang="vi-VN" sz="4000">
                <a:solidFill>
                  <a:sysClr val="windowText" lastClr="000000"/>
                </a:solidFill>
                <a:latin typeface="Arial" panose="020B0604020202020204" pitchFamily="34" charset="0"/>
                <a:cs typeface="Arial" panose="020B0604020202020204" pitchFamily="34" charset="0"/>
              </a:rPr>
              <a:t>tác phẩm.</a:t>
            </a:r>
            <a:endParaRPr lang="en-US" sz="4000">
              <a:solidFill>
                <a:sysClr val="windowText" lastClr="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86831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1+#ppt_w/2"/>
                                          </p:val>
                                        </p:tav>
                                        <p:tav tm="100000">
                                          <p:val>
                                            <p:strVal val="#ppt_x"/>
                                          </p:val>
                                        </p:tav>
                                      </p:tavLst>
                                    </p:anim>
                                    <p:anim calcmode="lin" valueType="num">
                                      <p:cBhvr additive="base">
                                        <p:cTn id="8" dur="500" fill="hold"/>
                                        <p:tgtEl>
                                          <p:spTgt spid="205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6" presetClass="entr" presetSubtype="21"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right)">
                                      <p:cBhvr>
                                        <p:cTn id="17" dur="500"/>
                                        <p:tgtEl>
                                          <p:spTgt spid="4"/>
                                        </p:tgtEl>
                                      </p:cBhvr>
                                    </p:animEffect>
                                  </p:childTnLst>
                                </p:cTn>
                              </p:par>
                              <p:par>
                                <p:cTn id="18" presetID="22" presetClass="entr" presetSubtype="2"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right)">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3EFF0"/>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xmlns="" id="{600468BE-12A1-D469-64CC-1DEB8CC3C53A}"/>
              </a:ext>
            </a:extLst>
          </p:cNvPr>
          <p:cNvGrpSpPr/>
          <p:nvPr/>
        </p:nvGrpSpPr>
        <p:grpSpPr>
          <a:xfrm>
            <a:off x="228600" y="876300"/>
            <a:ext cx="9067800" cy="8534400"/>
            <a:chOff x="304800" y="876300"/>
            <a:chExt cx="9067800" cy="8534400"/>
          </a:xfrm>
        </p:grpSpPr>
        <p:pic>
          <p:nvPicPr>
            <p:cNvPr id="3" name="Picture 2">
              <a:extLst>
                <a:ext uri="{FF2B5EF4-FFF2-40B4-BE49-F238E27FC236}">
                  <a16:creationId xmlns:a16="http://schemas.microsoft.com/office/drawing/2014/main" xmlns="" id="{74487328-BA18-EAD9-ADA9-AFCD11158E07}"/>
                </a:ext>
              </a:extLst>
            </p:cNvPr>
            <p:cNvPicPr>
              <a:picLocks noChangeAspect="1"/>
            </p:cNvPicPr>
            <p:nvPr/>
          </p:nvPicPr>
          <p:blipFill rotWithShape="1">
            <a:blip r:embed="rId2">
              <a:extLst>
                <a:ext uri="{28A0092B-C50C-407E-A947-70E740481C1C}">
                  <a14:useLocalDpi xmlns:a14="http://schemas.microsoft.com/office/drawing/2010/main" val="0"/>
                </a:ext>
              </a:extLst>
            </a:blip>
            <a:srcRect l="18742" r="6026"/>
            <a:stretch/>
          </p:blipFill>
          <p:spPr>
            <a:xfrm>
              <a:off x="523875" y="1114425"/>
              <a:ext cx="8629650" cy="8058150"/>
            </a:xfrm>
            <a:prstGeom prst="ellipse">
              <a:avLst/>
            </a:prstGeom>
          </p:spPr>
        </p:pic>
        <p:sp>
          <p:nvSpPr>
            <p:cNvPr id="8" name="Oval 7">
              <a:extLst>
                <a:ext uri="{FF2B5EF4-FFF2-40B4-BE49-F238E27FC236}">
                  <a16:creationId xmlns:a16="http://schemas.microsoft.com/office/drawing/2014/main" xmlns="" id="{EA6C2E63-B372-6DC8-2F68-B1EBD53C86D6}"/>
                </a:ext>
              </a:extLst>
            </p:cNvPr>
            <p:cNvSpPr/>
            <p:nvPr/>
          </p:nvSpPr>
          <p:spPr>
            <a:xfrm>
              <a:off x="304800" y="876300"/>
              <a:ext cx="9067800" cy="8534400"/>
            </a:xfrm>
            <a:prstGeom prst="ellipse">
              <a:avLst/>
            </a:prstGeom>
            <a:noFill/>
            <a:ln w="38100">
              <a:solidFill>
                <a:schemeClr val="accent2">
                  <a:lumMod val="75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xmlns="" id="{80469561-DB38-A2DC-FF6B-2CEEC1D25195}"/>
              </a:ext>
            </a:extLst>
          </p:cNvPr>
          <p:cNvGrpSpPr/>
          <p:nvPr/>
        </p:nvGrpSpPr>
        <p:grpSpPr>
          <a:xfrm>
            <a:off x="9584531" y="876300"/>
            <a:ext cx="8010525" cy="8534400"/>
            <a:chOff x="9584531" y="876300"/>
            <a:chExt cx="8010525" cy="8534400"/>
          </a:xfrm>
        </p:grpSpPr>
        <p:sp>
          <p:nvSpPr>
            <p:cNvPr id="12" name="Rectangle 11">
              <a:extLst>
                <a:ext uri="{FF2B5EF4-FFF2-40B4-BE49-F238E27FC236}">
                  <a16:creationId xmlns:a16="http://schemas.microsoft.com/office/drawing/2014/main" xmlns="" id="{B78E4692-AADA-1C5A-9883-2AECAA10F91B}"/>
                </a:ext>
              </a:extLst>
            </p:cNvPr>
            <p:cNvSpPr/>
            <p:nvPr/>
          </p:nvSpPr>
          <p:spPr>
            <a:xfrm>
              <a:off x="9584531" y="876300"/>
              <a:ext cx="8010525" cy="8534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xmlns="" id="{F5B98F11-6A1C-5442-3B60-6E14566FD0FE}"/>
                </a:ext>
              </a:extLst>
            </p:cNvPr>
            <p:cNvSpPr txBox="1"/>
            <p:nvPr/>
          </p:nvSpPr>
          <p:spPr>
            <a:xfrm>
              <a:off x="9829800" y="1915372"/>
              <a:ext cx="7519988" cy="6456255"/>
            </a:xfrm>
            <a:prstGeom prst="rect">
              <a:avLst/>
            </a:prstGeom>
            <a:noFill/>
          </p:spPr>
          <p:txBody>
            <a:bodyPr wrap="square">
              <a:spAutoFit/>
            </a:bodyPr>
            <a:lstStyle/>
            <a:p>
              <a:pPr algn="just">
                <a:lnSpc>
                  <a:spcPct val="150000"/>
                </a:lnSpc>
              </a:pPr>
              <a:r>
                <a:rPr lang="vi-VN" sz="4000"/>
                <a:t>Nghệ thuật trang trí không gian ngoài trời là một hình thức nghệ thuật phức hợp, thường là một tác phẩm nghệ thuật mang tính tạm thời, nhưng những ảnh hưởng, thông điệp và ý nghĩa của nó luôn còn mãi.</a:t>
              </a:r>
              <a:endParaRPr lang="en-US" sz="4000"/>
            </a:p>
          </p:txBody>
        </p:sp>
      </p:grpSp>
    </p:spTree>
    <p:extLst>
      <p:ext uri="{BB962C8B-B14F-4D97-AF65-F5344CB8AC3E}">
        <p14:creationId xmlns:p14="http://schemas.microsoft.com/office/powerpoint/2010/main" val="2172094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ay-pha-le-mu-cang-chai-dep-hut-hon-nguoi-xem">
            <a:hlinkClick r:id="" action="ppaction://media"/>
            <a:extLst>
              <a:ext uri="{FF2B5EF4-FFF2-40B4-BE49-F238E27FC236}">
                <a16:creationId xmlns:a16="http://schemas.microsoft.com/office/drawing/2014/main" xmlns="" id="{BDCB318C-E3D9-A05A-C0C7-00F4CF0D743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4015"/>
            <a:ext cx="17983200" cy="10107654"/>
          </a:xfrm>
          <a:prstGeom prst="rect">
            <a:avLst/>
          </a:prstGeom>
        </p:spPr>
      </p:pic>
    </p:spTree>
    <p:extLst>
      <p:ext uri="{BB962C8B-B14F-4D97-AF65-F5344CB8AC3E}">
        <p14:creationId xmlns:p14="http://schemas.microsoft.com/office/powerpoint/2010/main" val="1135446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98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2EDE7"/>
        </a:solidFill>
        <a:effectLst/>
      </p:bgPr>
    </p:bg>
    <p:spTree>
      <p:nvGrpSpPr>
        <p:cNvPr id="1" name=""/>
        <p:cNvGrpSpPr/>
        <p:nvPr/>
      </p:nvGrpSpPr>
      <p:grpSpPr>
        <a:xfrm>
          <a:off x="0" y="0"/>
          <a:ext cx="0" cy="0"/>
          <a:chOff x="0" y="0"/>
          <a:chExt cx="0" cy="0"/>
        </a:xfrm>
      </p:grpSpPr>
      <p:sp>
        <p:nvSpPr>
          <p:cNvPr id="2" name="Freeform 2"/>
          <p:cNvSpPr/>
          <p:nvPr/>
        </p:nvSpPr>
        <p:spPr>
          <a:xfrm>
            <a:off x="-767881" y="-2290411"/>
            <a:ext cx="19823763" cy="14867822"/>
          </a:xfrm>
          <a:custGeom>
            <a:avLst/>
            <a:gdLst/>
            <a:ahLst/>
            <a:cxnLst/>
            <a:rect l="l" t="t" r="r" b="b"/>
            <a:pathLst>
              <a:path w="19823763" h="14867822">
                <a:moveTo>
                  <a:pt x="0" y="0"/>
                </a:moveTo>
                <a:lnTo>
                  <a:pt x="19823762" y="0"/>
                </a:lnTo>
                <a:lnTo>
                  <a:pt x="19823762" y="14867822"/>
                </a:lnTo>
                <a:lnTo>
                  <a:pt x="0" y="14867822"/>
                </a:lnTo>
                <a:lnTo>
                  <a:pt x="0" y="0"/>
                </a:lnTo>
                <a:close/>
              </a:path>
            </a:pathLst>
          </a:custGeom>
          <a:blipFill>
            <a:blip r:embed="rId2">
              <a:alphaModFix amt="35000"/>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6" name="Rectangle: Rounded Corners 5">
            <a:extLst>
              <a:ext uri="{FF2B5EF4-FFF2-40B4-BE49-F238E27FC236}">
                <a16:creationId xmlns:a16="http://schemas.microsoft.com/office/drawing/2014/main" xmlns="" id="{CBB7E108-6F20-0930-4212-19D08D7C8539}"/>
              </a:ext>
            </a:extLst>
          </p:cNvPr>
          <p:cNvSpPr/>
          <p:nvPr/>
        </p:nvSpPr>
        <p:spPr>
          <a:xfrm>
            <a:off x="1181100" y="647700"/>
            <a:ext cx="15925800" cy="86868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4"/>
          <p:cNvSpPr txBox="1"/>
          <p:nvPr/>
        </p:nvSpPr>
        <p:spPr>
          <a:xfrm>
            <a:off x="2251432" y="1073680"/>
            <a:ext cx="13785136" cy="1402820"/>
          </a:xfrm>
          <a:prstGeom prst="rect">
            <a:avLst/>
          </a:prstGeom>
        </p:spPr>
        <p:txBody>
          <a:bodyPr wrap="square" lIns="0" tIns="0" rIns="0" bIns="0" rtlCol="0" anchor="t">
            <a:spAutoFit/>
          </a:bodyPr>
          <a:lstStyle/>
          <a:p>
            <a:pPr algn="ctr">
              <a:lnSpc>
                <a:spcPts val="12412"/>
              </a:lnSpc>
            </a:pPr>
            <a:r>
              <a:rPr lang="en-US" sz="6500" b="1">
                <a:solidFill>
                  <a:srgbClr val="002060"/>
                </a:solidFill>
                <a:latin typeface="Arial" panose="020B0604020202020204" pitchFamily="34" charset="0"/>
                <a:cs typeface="Arial" panose="020B0604020202020204" pitchFamily="34" charset="0"/>
              </a:rPr>
              <a:t>CHỦ ĐỀ: MÔI TRƯỜNG XANH </a:t>
            </a:r>
          </a:p>
        </p:txBody>
      </p:sp>
      <p:sp>
        <p:nvSpPr>
          <p:cNvPr id="5" name="Freeform 10">
            <a:extLst>
              <a:ext uri="{FF2B5EF4-FFF2-40B4-BE49-F238E27FC236}">
                <a16:creationId xmlns:a16="http://schemas.microsoft.com/office/drawing/2014/main" xmlns="" id="{75BA4AE2-B21D-4438-A9C8-DE0D543D3A3E}"/>
              </a:ext>
            </a:extLst>
          </p:cNvPr>
          <p:cNvSpPr/>
          <p:nvPr/>
        </p:nvSpPr>
        <p:spPr>
          <a:xfrm>
            <a:off x="533400" y="7865532"/>
            <a:ext cx="2301529" cy="2028223"/>
          </a:xfrm>
          <a:custGeom>
            <a:avLst/>
            <a:gdLst/>
            <a:ahLst/>
            <a:cxnLst/>
            <a:rect l="l" t="t" r="r" b="b"/>
            <a:pathLst>
              <a:path w="4669277" h="4114800">
                <a:moveTo>
                  <a:pt x="0" y="0"/>
                </a:moveTo>
                <a:lnTo>
                  <a:pt x="4669277" y="0"/>
                </a:lnTo>
                <a:lnTo>
                  <a:pt x="4669277"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cxnSp>
        <p:nvCxnSpPr>
          <p:cNvPr id="8" name="Straight Connector 7">
            <a:extLst>
              <a:ext uri="{FF2B5EF4-FFF2-40B4-BE49-F238E27FC236}">
                <a16:creationId xmlns:a16="http://schemas.microsoft.com/office/drawing/2014/main" xmlns="" id="{55957400-F2D9-E606-5315-11F1C8CF543E}"/>
              </a:ext>
            </a:extLst>
          </p:cNvPr>
          <p:cNvCxnSpPr/>
          <p:nvPr/>
        </p:nvCxnSpPr>
        <p:spPr>
          <a:xfrm>
            <a:off x="2085502" y="2476500"/>
            <a:ext cx="14373698" cy="0"/>
          </a:xfrm>
          <a:prstGeom prst="line">
            <a:avLst/>
          </a:prstGeom>
          <a:ln w="28575">
            <a:solidFill>
              <a:srgbClr val="002060"/>
            </a:solidFill>
            <a:prstDash val="dash"/>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xmlns="" id="{7705FC65-2BC9-4371-3AB1-99105460265A}"/>
              </a:ext>
            </a:extLst>
          </p:cNvPr>
          <p:cNvSpPr txBox="1"/>
          <p:nvPr/>
        </p:nvSpPr>
        <p:spPr>
          <a:xfrm>
            <a:off x="1383270" y="2935817"/>
            <a:ext cx="15778162" cy="5404172"/>
          </a:xfrm>
          <a:prstGeom prst="rect">
            <a:avLst/>
          </a:prstGeom>
          <a:noFill/>
        </p:spPr>
        <p:txBody>
          <a:bodyPr wrap="square">
            <a:spAutoFit/>
          </a:bodyPr>
          <a:lstStyle/>
          <a:p>
            <a:pPr algn="ctr">
              <a:lnSpc>
                <a:spcPct val="150000"/>
              </a:lnSpc>
            </a:pPr>
            <a:r>
              <a:rPr lang="en-US" sz="8000" b="1">
                <a:latin typeface="Arial" panose="020B0604020202020204" pitchFamily="34" charset="0"/>
                <a:cs typeface="Arial" panose="020B0604020202020204" pitchFamily="34" charset="0"/>
              </a:rPr>
              <a:t>BÀI 4: </a:t>
            </a:r>
          </a:p>
          <a:p>
            <a:pPr algn="ctr">
              <a:lnSpc>
                <a:spcPct val="150000"/>
              </a:lnSpc>
            </a:pPr>
            <a:r>
              <a:rPr lang="en-US" sz="8000" b="1">
                <a:latin typeface="Arial" panose="020B0604020202020204" pitchFamily="34" charset="0"/>
                <a:cs typeface="Arial" panose="020B0604020202020204" pitchFamily="34" charset="0"/>
              </a:rPr>
              <a:t>NGHỆ THUẬT TRANG TRÍ KHÔNG GIAN NGOÀI TRỜI</a:t>
            </a:r>
          </a:p>
        </p:txBody>
      </p:sp>
      <p:sp>
        <p:nvSpPr>
          <p:cNvPr id="11" name="Freeform 8">
            <a:extLst>
              <a:ext uri="{FF2B5EF4-FFF2-40B4-BE49-F238E27FC236}">
                <a16:creationId xmlns:a16="http://schemas.microsoft.com/office/drawing/2014/main" xmlns="" id="{F6CE16DC-C998-F702-3858-C227F94ACC9A}"/>
              </a:ext>
            </a:extLst>
          </p:cNvPr>
          <p:cNvSpPr/>
          <p:nvPr/>
        </p:nvSpPr>
        <p:spPr>
          <a:xfrm>
            <a:off x="15521295" y="7894487"/>
            <a:ext cx="2374569" cy="2392513"/>
          </a:xfrm>
          <a:custGeom>
            <a:avLst/>
            <a:gdLst/>
            <a:ahLst/>
            <a:cxnLst/>
            <a:rect l="l" t="t" r="r" b="b"/>
            <a:pathLst>
              <a:path w="4083939" h="4114800">
                <a:moveTo>
                  <a:pt x="0" y="0"/>
                </a:moveTo>
                <a:lnTo>
                  <a:pt x="4083939" y="0"/>
                </a:lnTo>
                <a:lnTo>
                  <a:pt x="4083939"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Tree>
    <p:extLst>
      <p:ext uri="{BB962C8B-B14F-4D97-AF65-F5344CB8AC3E}">
        <p14:creationId xmlns:p14="http://schemas.microsoft.com/office/powerpoint/2010/main" val="245245040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par>
                          <p:cTn id="11" fill="hold">
                            <p:stCondLst>
                              <p:cond delay="500"/>
                            </p:stCondLst>
                            <p:childTnLst>
                              <p:par>
                                <p:cTn id="12" presetID="22" presetClass="entr" presetSubtype="4" fill="hold" grpId="0"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2EDE7"/>
        </a:solidFill>
        <a:effectLst/>
      </p:bgPr>
    </p:bg>
    <p:spTree>
      <p:nvGrpSpPr>
        <p:cNvPr id="1" name=""/>
        <p:cNvGrpSpPr/>
        <p:nvPr/>
      </p:nvGrpSpPr>
      <p:grpSpPr>
        <a:xfrm>
          <a:off x="0" y="0"/>
          <a:ext cx="0" cy="0"/>
          <a:chOff x="0" y="0"/>
          <a:chExt cx="0" cy="0"/>
        </a:xfrm>
      </p:grpSpPr>
      <p:sp>
        <p:nvSpPr>
          <p:cNvPr id="2" name="Freeform 2"/>
          <p:cNvSpPr/>
          <p:nvPr/>
        </p:nvSpPr>
        <p:spPr>
          <a:xfrm>
            <a:off x="-767881" y="-2290411"/>
            <a:ext cx="19823763" cy="14867822"/>
          </a:xfrm>
          <a:custGeom>
            <a:avLst/>
            <a:gdLst/>
            <a:ahLst/>
            <a:cxnLst/>
            <a:rect l="l" t="t" r="r" b="b"/>
            <a:pathLst>
              <a:path w="19823763" h="14867822">
                <a:moveTo>
                  <a:pt x="0" y="0"/>
                </a:moveTo>
                <a:lnTo>
                  <a:pt x="19823762" y="0"/>
                </a:lnTo>
                <a:lnTo>
                  <a:pt x="19823762" y="14867822"/>
                </a:lnTo>
                <a:lnTo>
                  <a:pt x="0" y="14867822"/>
                </a:lnTo>
                <a:lnTo>
                  <a:pt x="0" y="0"/>
                </a:lnTo>
                <a:close/>
              </a:path>
            </a:pathLst>
          </a:custGeom>
          <a:blipFill>
            <a:blip r:embed="rId2">
              <a:alphaModFix amt="35000"/>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Freeform 3"/>
          <p:cNvSpPr/>
          <p:nvPr/>
        </p:nvSpPr>
        <p:spPr>
          <a:xfrm>
            <a:off x="2362200" y="990600"/>
            <a:ext cx="14935200" cy="8305800"/>
          </a:xfrm>
          <a:custGeom>
            <a:avLst/>
            <a:gdLst/>
            <a:ahLst/>
            <a:cxnLst/>
            <a:rect l="l" t="t" r="r" b="b"/>
            <a:pathLst>
              <a:path w="13566621" h="7671307">
                <a:moveTo>
                  <a:pt x="0" y="0"/>
                </a:moveTo>
                <a:lnTo>
                  <a:pt x="13566620" y="0"/>
                </a:lnTo>
                <a:lnTo>
                  <a:pt x="13566620" y="7671307"/>
                </a:lnTo>
                <a:lnTo>
                  <a:pt x="0" y="767130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4" name="TextBox 4"/>
          <p:cNvSpPr txBox="1"/>
          <p:nvPr/>
        </p:nvSpPr>
        <p:spPr>
          <a:xfrm>
            <a:off x="2767149" y="1486525"/>
            <a:ext cx="12753701" cy="1521699"/>
          </a:xfrm>
          <a:prstGeom prst="rect">
            <a:avLst/>
          </a:prstGeom>
        </p:spPr>
        <p:txBody>
          <a:bodyPr lIns="0" tIns="0" rIns="0" bIns="0" rtlCol="0" anchor="t">
            <a:spAutoFit/>
          </a:bodyPr>
          <a:lstStyle/>
          <a:p>
            <a:pPr algn="ctr">
              <a:lnSpc>
                <a:spcPts val="13999"/>
              </a:lnSpc>
            </a:pPr>
            <a:r>
              <a:rPr lang="en-US" sz="6000" b="1">
                <a:solidFill>
                  <a:srgbClr val="002060"/>
                </a:solidFill>
                <a:latin typeface="Arial" panose="020B0604020202020204" pitchFamily="34" charset="0"/>
                <a:cs typeface="Arial" panose="020B0604020202020204" pitchFamily="34" charset="0"/>
              </a:rPr>
              <a:t>NỘI DUNG BÀI HỌC </a:t>
            </a:r>
          </a:p>
        </p:txBody>
      </p:sp>
      <p:sp>
        <p:nvSpPr>
          <p:cNvPr id="5" name="TextBox 5"/>
          <p:cNvSpPr txBox="1"/>
          <p:nvPr/>
        </p:nvSpPr>
        <p:spPr>
          <a:xfrm>
            <a:off x="3352800" y="4157182"/>
            <a:ext cx="6601237" cy="589905"/>
          </a:xfrm>
          <a:prstGeom prst="rect">
            <a:avLst/>
          </a:prstGeom>
        </p:spPr>
        <p:txBody>
          <a:bodyPr wrap="square" lIns="0" tIns="0" rIns="0" bIns="0" rtlCol="0" anchor="t">
            <a:spAutoFit/>
          </a:bodyPr>
          <a:lstStyle/>
          <a:p>
            <a:pPr algn="just">
              <a:lnSpc>
                <a:spcPts val="4620"/>
              </a:lnSpc>
            </a:pPr>
            <a:r>
              <a:rPr lang="en-US" sz="4500" b="1" spc="-148">
                <a:solidFill>
                  <a:srgbClr val="5D3D2F"/>
                </a:solidFill>
                <a:latin typeface="Arial" panose="020B0604020202020204" pitchFamily="34" charset="0"/>
                <a:cs typeface="Arial" panose="020B0604020202020204" pitchFamily="34" charset="0"/>
              </a:rPr>
              <a:t>1. Quan sát – nhận thức </a:t>
            </a:r>
          </a:p>
        </p:txBody>
      </p:sp>
      <p:sp>
        <p:nvSpPr>
          <p:cNvPr id="6" name="TextBox 5">
            <a:extLst>
              <a:ext uri="{FF2B5EF4-FFF2-40B4-BE49-F238E27FC236}">
                <a16:creationId xmlns:a16="http://schemas.microsoft.com/office/drawing/2014/main" xmlns="" id="{3B38B798-9D1C-7CB0-DE49-5FCC4DF61F8A}"/>
              </a:ext>
            </a:extLst>
          </p:cNvPr>
          <p:cNvSpPr txBox="1"/>
          <p:nvPr/>
        </p:nvSpPr>
        <p:spPr>
          <a:xfrm>
            <a:off x="3352800" y="6548501"/>
            <a:ext cx="6601237" cy="589905"/>
          </a:xfrm>
          <a:prstGeom prst="rect">
            <a:avLst/>
          </a:prstGeom>
        </p:spPr>
        <p:txBody>
          <a:bodyPr wrap="square" lIns="0" tIns="0" rIns="0" bIns="0" rtlCol="0" anchor="t">
            <a:spAutoFit/>
          </a:bodyPr>
          <a:lstStyle/>
          <a:p>
            <a:pPr algn="just">
              <a:lnSpc>
                <a:spcPts val="4620"/>
              </a:lnSpc>
            </a:pPr>
            <a:r>
              <a:rPr lang="en-US" sz="4500" b="1" spc="-148">
                <a:solidFill>
                  <a:srgbClr val="5D3D2F"/>
                </a:solidFill>
                <a:latin typeface="Arial" panose="020B0604020202020204" pitchFamily="34" charset="0"/>
                <a:cs typeface="Arial" panose="020B0604020202020204" pitchFamily="34" charset="0"/>
              </a:rPr>
              <a:t>2. Sáng tạo </a:t>
            </a:r>
          </a:p>
        </p:txBody>
      </p:sp>
      <p:sp>
        <p:nvSpPr>
          <p:cNvPr id="7" name="TextBox 6">
            <a:extLst>
              <a:ext uri="{FF2B5EF4-FFF2-40B4-BE49-F238E27FC236}">
                <a16:creationId xmlns:a16="http://schemas.microsoft.com/office/drawing/2014/main" xmlns="" id="{1FC5FF45-D1FE-04ED-3DDC-36957C6776CA}"/>
              </a:ext>
            </a:extLst>
          </p:cNvPr>
          <p:cNvSpPr txBox="1"/>
          <p:nvPr/>
        </p:nvSpPr>
        <p:spPr>
          <a:xfrm>
            <a:off x="10325100" y="4157181"/>
            <a:ext cx="6601237" cy="589905"/>
          </a:xfrm>
          <a:prstGeom prst="rect">
            <a:avLst/>
          </a:prstGeom>
        </p:spPr>
        <p:txBody>
          <a:bodyPr wrap="square" lIns="0" tIns="0" rIns="0" bIns="0" rtlCol="0" anchor="t">
            <a:spAutoFit/>
          </a:bodyPr>
          <a:lstStyle/>
          <a:p>
            <a:pPr algn="just">
              <a:lnSpc>
                <a:spcPts val="4620"/>
              </a:lnSpc>
            </a:pPr>
            <a:r>
              <a:rPr lang="en-US" sz="4500" b="1" spc="-148">
                <a:solidFill>
                  <a:srgbClr val="5D3D2F"/>
                </a:solidFill>
                <a:latin typeface="Arial" panose="020B0604020202020204" pitchFamily="34" charset="0"/>
                <a:cs typeface="Arial" panose="020B0604020202020204" pitchFamily="34" charset="0"/>
              </a:rPr>
              <a:t>3. Thảo luận </a:t>
            </a:r>
          </a:p>
        </p:txBody>
      </p:sp>
      <p:sp>
        <p:nvSpPr>
          <p:cNvPr id="8" name="TextBox 7">
            <a:extLst>
              <a:ext uri="{FF2B5EF4-FFF2-40B4-BE49-F238E27FC236}">
                <a16:creationId xmlns:a16="http://schemas.microsoft.com/office/drawing/2014/main" xmlns="" id="{32421DA0-9214-427D-7602-65E1B226FC19}"/>
              </a:ext>
            </a:extLst>
          </p:cNvPr>
          <p:cNvSpPr txBox="1"/>
          <p:nvPr/>
        </p:nvSpPr>
        <p:spPr>
          <a:xfrm>
            <a:off x="10325100" y="6548500"/>
            <a:ext cx="6601237" cy="589905"/>
          </a:xfrm>
          <a:prstGeom prst="rect">
            <a:avLst/>
          </a:prstGeom>
        </p:spPr>
        <p:txBody>
          <a:bodyPr wrap="square" lIns="0" tIns="0" rIns="0" bIns="0" rtlCol="0" anchor="t">
            <a:spAutoFit/>
          </a:bodyPr>
          <a:lstStyle/>
          <a:p>
            <a:pPr algn="just">
              <a:lnSpc>
                <a:spcPts val="4620"/>
              </a:lnSpc>
            </a:pPr>
            <a:r>
              <a:rPr lang="en-US" sz="4500" b="1" spc="-148">
                <a:solidFill>
                  <a:srgbClr val="5D3D2F"/>
                </a:solidFill>
                <a:latin typeface="Arial" panose="020B0604020202020204" pitchFamily="34" charset="0"/>
                <a:cs typeface="Arial" panose="020B0604020202020204" pitchFamily="34" charset="0"/>
              </a:rPr>
              <a:t>4. Ứng dụng </a:t>
            </a: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randombar(horizontal)">
                                      <p:cBhvr>
                                        <p:cTn id="15" dur="500"/>
                                        <p:tgtEl>
                                          <p:spTgt spid="6"/>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randombar(horizontal)">
                                      <p:cBhvr>
                                        <p:cTn id="18" dur="500"/>
                                        <p:tgtEl>
                                          <p:spTgt spid="8"/>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randombar(horizontal)">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2EDE7"/>
        </a:solidFill>
        <a:effectLst/>
      </p:bgPr>
    </p:bg>
    <p:spTree>
      <p:nvGrpSpPr>
        <p:cNvPr id="1" name=""/>
        <p:cNvGrpSpPr/>
        <p:nvPr/>
      </p:nvGrpSpPr>
      <p:grpSpPr>
        <a:xfrm>
          <a:off x="0" y="0"/>
          <a:ext cx="0" cy="0"/>
          <a:chOff x="0" y="0"/>
          <a:chExt cx="0" cy="0"/>
        </a:xfrm>
      </p:grpSpPr>
      <p:sp>
        <p:nvSpPr>
          <p:cNvPr id="2" name="Freeform 2"/>
          <p:cNvSpPr/>
          <p:nvPr/>
        </p:nvSpPr>
        <p:spPr>
          <a:xfrm>
            <a:off x="-767881" y="-2290411"/>
            <a:ext cx="19823763" cy="14867822"/>
          </a:xfrm>
          <a:custGeom>
            <a:avLst/>
            <a:gdLst/>
            <a:ahLst/>
            <a:cxnLst/>
            <a:rect l="l" t="t" r="r" b="b"/>
            <a:pathLst>
              <a:path w="19823763" h="14867822">
                <a:moveTo>
                  <a:pt x="0" y="0"/>
                </a:moveTo>
                <a:lnTo>
                  <a:pt x="19823762" y="0"/>
                </a:lnTo>
                <a:lnTo>
                  <a:pt x="19823762" y="14867822"/>
                </a:lnTo>
                <a:lnTo>
                  <a:pt x="0" y="14867822"/>
                </a:lnTo>
                <a:lnTo>
                  <a:pt x="0" y="0"/>
                </a:lnTo>
                <a:close/>
              </a:path>
            </a:pathLst>
          </a:custGeom>
          <a:blipFill>
            <a:blip r:embed="rId2">
              <a:alphaModFix amt="35000"/>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Freeform 3"/>
          <p:cNvSpPr/>
          <p:nvPr/>
        </p:nvSpPr>
        <p:spPr>
          <a:xfrm>
            <a:off x="1953315" y="829089"/>
            <a:ext cx="14381370" cy="8628822"/>
          </a:xfrm>
          <a:custGeom>
            <a:avLst/>
            <a:gdLst/>
            <a:ahLst/>
            <a:cxnLst/>
            <a:rect l="l" t="t" r="r" b="b"/>
            <a:pathLst>
              <a:path w="14381370" h="8628822">
                <a:moveTo>
                  <a:pt x="0" y="0"/>
                </a:moveTo>
                <a:lnTo>
                  <a:pt x="14381370" y="0"/>
                </a:lnTo>
                <a:lnTo>
                  <a:pt x="14381370" y="8628822"/>
                </a:lnTo>
                <a:lnTo>
                  <a:pt x="0" y="862882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7" name="TextBox 16">
            <a:extLst>
              <a:ext uri="{FF2B5EF4-FFF2-40B4-BE49-F238E27FC236}">
                <a16:creationId xmlns:a16="http://schemas.microsoft.com/office/drawing/2014/main" xmlns="" id="{68B0DBC3-32E3-4A3C-4524-988BB1FC49E3}"/>
              </a:ext>
            </a:extLst>
          </p:cNvPr>
          <p:cNvSpPr txBox="1"/>
          <p:nvPr/>
        </p:nvSpPr>
        <p:spPr>
          <a:xfrm>
            <a:off x="3771900" y="3086100"/>
            <a:ext cx="10744200" cy="2907784"/>
          </a:xfrm>
          <a:prstGeom prst="rect">
            <a:avLst/>
          </a:prstGeom>
          <a:noFill/>
        </p:spPr>
        <p:txBody>
          <a:bodyPr wrap="square" rtlCol="0">
            <a:spAutoFit/>
          </a:bodyPr>
          <a:lstStyle/>
          <a:p>
            <a:pPr algn="ctr">
              <a:lnSpc>
                <a:spcPct val="150000"/>
              </a:lnSpc>
            </a:pPr>
            <a:r>
              <a:rPr lang="en-US" sz="6500" b="1">
                <a:latin typeface="Arial" panose="020B0604020202020204" pitchFamily="34" charset="0"/>
                <a:cs typeface="Arial" panose="020B0604020202020204" pitchFamily="34" charset="0"/>
              </a:rPr>
              <a:t>PHẦN 1. </a:t>
            </a:r>
          </a:p>
          <a:p>
            <a:pPr algn="ctr">
              <a:lnSpc>
                <a:spcPct val="150000"/>
              </a:lnSpc>
            </a:pPr>
            <a:r>
              <a:rPr lang="en-US" sz="6500" b="1">
                <a:latin typeface="Arial" panose="020B0604020202020204" pitchFamily="34" charset="0"/>
                <a:cs typeface="Arial" panose="020B0604020202020204" pitchFamily="34" charset="0"/>
              </a:rPr>
              <a:t>QUAN SÁT – NHẬN THỨC </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3EFF0"/>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xmlns="" id="{2B9F12CD-97DC-C1AA-CF98-C3E9BC98F367}"/>
              </a:ext>
            </a:extLst>
          </p:cNvPr>
          <p:cNvGrpSpPr/>
          <p:nvPr/>
        </p:nvGrpSpPr>
        <p:grpSpPr>
          <a:xfrm>
            <a:off x="11811000" y="266700"/>
            <a:ext cx="5780964" cy="9638491"/>
            <a:chOff x="11811000" y="266700"/>
            <a:chExt cx="5780964" cy="9638491"/>
          </a:xfrm>
        </p:grpSpPr>
        <p:pic>
          <p:nvPicPr>
            <p:cNvPr id="7" name="Picture 6">
              <a:extLst>
                <a:ext uri="{FF2B5EF4-FFF2-40B4-BE49-F238E27FC236}">
                  <a16:creationId xmlns:a16="http://schemas.microsoft.com/office/drawing/2014/main" xmlns="" id="{B0B73CF3-FF35-F85D-53CE-ABFDE080CC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11000" y="266700"/>
              <a:ext cx="5780964" cy="9007549"/>
            </a:xfrm>
            <a:prstGeom prst="rect">
              <a:avLst/>
            </a:prstGeom>
          </p:spPr>
        </p:pic>
        <p:sp>
          <p:nvSpPr>
            <p:cNvPr id="8" name="TextBox 7">
              <a:extLst>
                <a:ext uri="{FF2B5EF4-FFF2-40B4-BE49-F238E27FC236}">
                  <a16:creationId xmlns:a16="http://schemas.microsoft.com/office/drawing/2014/main" xmlns="" id="{D1A74293-6868-6A76-B93B-E6AF66D27756}"/>
                </a:ext>
              </a:extLst>
            </p:cNvPr>
            <p:cNvSpPr txBox="1"/>
            <p:nvPr/>
          </p:nvSpPr>
          <p:spPr>
            <a:xfrm>
              <a:off x="12877800" y="9274249"/>
              <a:ext cx="4191000" cy="630942"/>
            </a:xfrm>
            <a:prstGeom prst="rect">
              <a:avLst/>
            </a:prstGeom>
            <a:noFill/>
          </p:spPr>
          <p:txBody>
            <a:bodyPr wrap="square" rtlCol="0">
              <a:spAutoFit/>
            </a:bodyPr>
            <a:lstStyle/>
            <a:p>
              <a:pPr algn="ctr"/>
              <a:r>
                <a:rPr lang="en-US" sz="3500" i="1">
                  <a:solidFill>
                    <a:srgbClr val="002060"/>
                  </a:solidFill>
                  <a:latin typeface="Arial" panose="020B0604020202020204" pitchFamily="34" charset="0"/>
                  <a:cs typeface="Arial" panose="020B0604020202020204" pitchFamily="34" charset="0"/>
                </a:rPr>
                <a:t>Trong</a:t>
              </a:r>
              <a:r>
                <a:rPr lang="en-US" sz="3500" b="1" i="1">
                  <a:solidFill>
                    <a:srgbClr val="002060"/>
                  </a:solidFill>
                  <a:latin typeface="Arial" panose="020B0604020202020204" pitchFamily="34" charset="0"/>
                  <a:cs typeface="Arial" panose="020B0604020202020204" pitchFamily="34" charset="0"/>
                </a:rPr>
                <a:t> </a:t>
              </a:r>
              <a:r>
                <a:rPr lang="en-US" sz="3500" i="1">
                  <a:solidFill>
                    <a:srgbClr val="002060"/>
                  </a:solidFill>
                  <a:latin typeface="Arial" panose="020B0604020202020204" pitchFamily="34" charset="0"/>
                  <a:cs typeface="Arial" panose="020B0604020202020204" pitchFamily="34" charset="0"/>
                </a:rPr>
                <a:t>rừng</a:t>
              </a:r>
              <a:r>
                <a:rPr lang="en-US" sz="3500" b="1" i="1">
                  <a:solidFill>
                    <a:srgbClr val="002060"/>
                  </a:solidFill>
                  <a:latin typeface="Arial" panose="020B0604020202020204" pitchFamily="34" charset="0"/>
                  <a:cs typeface="Arial" panose="020B0604020202020204" pitchFamily="34" charset="0"/>
                </a:rPr>
                <a:t> </a:t>
              </a:r>
            </a:p>
          </p:txBody>
        </p:sp>
      </p:grpSp>
      <p:sp>
        <p:nvSpPr>
          <p:cNvPr id="10" name="TextBox 9">
            <a:extLst>
              <a:ext uri="{FF2B5EF4-FFF2-40B4-BE49-F238E27FC236}">
                <a16:creationId xmlns:a16="http://schemas.microsoft.com/office/drawing/2014/main" xmlns="" id="{25B81797-B730-7329-CA35-7504DA54167B}"/>
              </a:ext>
            </a:extLst>
          </p:cNvPr>
          <p:cNvSpPr txBox="1"/>
          <p:nvPr/>
        </p:nvSpPr>
        <p:spPr>
          <a:xfrm>
            <a:off x="3048000" y="495300"/>
            <a:ext cx="6629400" cy="784830"/>
          </a:xfrm>
          <a:prstGeom prst="rect">
            <a:avLst/>
          </a:prstGeom>
          <a:noFill/>
        </p:spPr>
        <p:txBody>
          <a:bodyPr wrap="square" rtlCol="0">
            <a:spAutoFit/>
          </a:bodyPr>
          <a:lstStyle/>
          <a:p>
            <a:pPr algn="ctr"/>
            <a:r>
              <a:rPr lang="en-US" sz="4500" b="1">
                <a:solidFill>
                  <a:schemeClr val="accent2">
                    <a:lumMod val="75000"/>
                  </a:schemeClr>
                </a:solidFill>
                <a:latin typeface="Arial" panose="020B0604020202020204" pitchFamily="34" charset="0"/>
                <a:cs typeface="Arial" panose="020B0604020202020204" pitchFamily="34" charset="0"/>
              </a:rPr>
              <a:t>THẢO LUẬN NHÓM ĐÔI </a:t>
            </a:r>
          </a:p>
        </p:txBody>
      </p:sp>
      <p:sp>
        <p:nvSpPr>
          <p:cNvPr id="12" name="TextBox 11">
            <a:extLst>
              <a:ext uri="{FF2B5EF4-FFF2-40B4-BE49-F238E27FC236}">
                <a16:creationId xmlns:a16="http://schemas.microsoft.com/office/drawing/2014/main" xmlns="" id="{D47C8E95-55C9-2293-331C-98F38A8B9695}"/>
              </a:ext>
            </a:extLst>
          </p:cNvPr>
          <p:cNvSpPr txBox="1"/>
          <p:nvPr/>
        </p:nvSpPr>
        <p:spPr>
          <a:xfrm>
            <a:off x="581025" y="1682144"/>
            <a:ext cx="11201400" cy="820674"/>
          </a:xfrm>
          <a:prstGeom prst="rect">
            <a:avLst/>
          </a:prstGeom>
          <a:noFill/>
        </p:spPr>
        <p:txBody>
          <a:bodyPr wrap="square">
            <a:spAutoFit/>
          </a:bodyPr>
          <a:lstStyle/>
          <a:p>
            <a:pPr marL="571500" indent="-571500" algn="just">
              <a:lnSpc>
                <a:spcPct val="150000"/>
              </a:lnSpc>
              <a:buFont typeface="Wingdings" panose="05000000000000000000" pitchFamily="2" charset="2"/>
              <a:buChar char="Ø"/>
            </a:pPr>
            <a:r>
              <a:rPr lang="en-US" sz="3600">
                <a:latin typeface="Arial" panose="020B0604020202020204" pitchFamily="34" charset="0"/>
                <a:cs typeface="Arial" panose="020B0604020202020204" pitchFamily="34" charset="0"/>
              </a:rPr>
              <a:t>Quan sát hình ảnh trong SHS tr.15, 16 và cho biết: </a:t>
            </a:r>
          </a:p>
        </p:txBody>
      </p:sp>
      <p:sp>
        <p:nvSpPr>
          <p:cNvPr id="13" name="Speech Bubble: Rectangle with Corners Rounded 12">
            <a:extLst>
              <a:ext uri="{FF2B5EF4-FFF2-40B4-BE49-F238E27FC236}">
                <a16:creationId xmlns:a16="http://schemas.microsoft.com/office/drawing/2014/main" xmlns="" id="{DC020ECB-D1BF-2A0A-F014-3CFBCDE08BCA}"/>
              </a:ext>
            </a:extLst>
          </p:cNvPr>
          <p:cNvSpPr/>
          <p:nvPr/>
        </p:nvSpPr>
        <p:spPr>
          <a:xfrm>
            <a:off x="1143000" y="2883525"/>
            <a:ext cx="9753600" cy="1945356"/>
          </a:xfrm>
          <a:prstGeom prst="wedgeRoundRectCallout">
            <a:avLst>
              <a:gd name="adj1" fmla="val 58122"/>
              <a:gd name="adj2" fmla="val 24414"/>
              <a:gd name="adj3" fmla="val 16667"/>
            </a:avLst>
          </a:prstGeom>
          <a:solidFill>
            <a:schemeClr val="bg1"/>
          </a:solidFill>
          <a:ln w="28575">
            <a:solidFill>
              <a:schemeClr val="accent2">
                <a:lumMod val="75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chemeClr val="tx1"/>
                </a:solidFill>
              </a:rPr>
              <a:t>Không gian trưng bày tác phẩm được khai thác như thế nào?</a:t>
            </a:r>
            <a:endParaRPr lang="en-US" sz="3600">
              <a:solidFill>
                <a:schemeClr val="tx1"/>
              </a:solidFill>
            </a:endParaRPr>
          </a:p>
        </p:txBody>
      </p:sp>
      <p:sp>
        <p:nvSpPr>
          <p:cNvPr id="14" name="Speech Bubble: Rectangle with Corners Rounded 13">
            <a:extLst>
              <a:ext uri="{FF2B5EF4-FFF2-40B4-BE49-F238E27FC236}">
                <a16:creationId xmlns:a16="http://schemas.microsoft.com/office/drawing/2014/main" xmlns="" id="{C6DA3414-7A83-5F0F-93CE-7789E938F4EB}"/>
              </a:ext>
            </a:extLst>
          </p:cNvPr>
          <p:cNvSpPr/>
          <p:nvPr/>
        </p:nvSpPr>
        <p:spPr>
          <a:xfrm>
            <a:off x="1143000" y="5323076"/>
            <a:ext cx="9753600" cy="1945356"/>
          </a:xfrm>
          <a:prstGeom prst="wedgeRoundRectCallout">
            <a:avLst>
              <a:gd name="adj1" fmla="val 58122"/>
              <a:gd name="adj2" fmla="val 24414"/>
              <a:gd name="adj3" fmla="val 16667"/>
            </a:avLst>
          </a:prstGeom>
          <a:solidFill>
            <a:schemeClr val="bg1"/>
          </a:solidFill>
          <a:ln w="28575">
            <a:solidFill>
              <a:schemeClr val="accent2">
                <a:lumMod val="75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chemeClr val="tx1"/>
                </a:solidFill>
              </a:rPr>
              <a:t>Tác phẩm được làm từ vật liệu gì? Nêu thông điệp của tác phẩm.</a:t>
            </a:r>
            <a:endParaRPr lang="en-US" sz="3600">
              <a:solidFill>
                <a:schemeClr val="tx1"/>
              </a:solidFill>
            </a:endParaRPr>
          </a:p>
        </p:txBody>
      </p:sp>
      <p:sp>
        <p:nvSpPr>
          <p:cNvPr id="15" name="Speech Bubble: Rectangle with Corners Rounded 14">
            <a:extLst>
              <a:ext uri="{FF2B5EF4-FFF2-40B4-BE49-F238E27FC236}">
                <a16:creationId xmlns:a16="http://schemas.microsoft.com/office/drawing/2014/main" xmlns="" id="{5B77881F-DA48-BD2A-7559-AF1D7EC5C2FE}"/>
              </a:ext>
            </a:extLst>
          </p:cNvPr>
          <p:cNvSpPr/>
          <p:nvPr/>
        </p:nvSpPr>
        <p:spPr>
          <a:xfrm>
            <a:off x="1185862" y="7762627"/>
            <a:ext cx="9753600" cy="1945356"/>
          </a:xfrm>
          <a:prstGeom prst="wedgeRoundRectCallout">
            <a:avLst>
              <a:gd name="adj1" fmla="val 58122"/>
              <a:gd name="adj2" fmla="val 24414"/>
              <a:gd name="adj3" fmla="val 16667"/>
            </a:avLst>
          </a:prstGeom>
          <a:solidFill>
            <a:schemeClr val="bg1"/>
          </a:solidFill>
          <a:ln w="28575">
            <a:solidFill>
              <a:schemeClr val="accent2">
                <a:lumMod val="75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chemeClr val="tx1"/>
                </a:solidFill>
              </a:rPr>
              <a:t>Cảm nhận của em về cách tạo hình đối tượng trong các tác phẩm.</a:t>
            </a:r>
            <a:endParaRPr lang="en-US" sz="3600">
              <a:solidFill>
                <a:schemeClr val="tx1"/>
              </a:solidFill>
            </a:endParaRPr>
          </a:p>
        </p:txBody>
      </p:sp>
    </p:spTree>
    <p:extLst>
      <p:ext uri="{BB962C8B-B14F-4D97-AF65-F5344CB8AC3E}">
        <p14:creationId xmlns:p14="http://schemas.microsoft.com/office/powerpoint/2010/main" val="2217473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left)">
                                      <p:cBhvr>
                                        <p:cTn id="18" dur="500"/>
                                        <p:tgtEl>
                                          <p:spTgt spid="13"/>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left)">
                                      <p:cBhvr>
                                        <p:cTn id="21" dur="500"/>
                                        <p:tgtEl>
                                          <p:spTgt spid="14"/>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left)">
                                      <p:cBhvr>
                                        <p:cTn id="2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3" grpId="0" animBg="1"/>
      <p:bldP spid="14" grpId="0" animBg="1"/>
      <p:bldP spid="1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115</TotalTime>
  <Words>911</Words>
  <Application>Microsoft Office PowerPoint</Application>
  <PresentationFormat>Custom</PresentationFormat>
  <Paragraphs>85</Paragraphs>
  <Slides>28</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28</vt:i4>
      </vt:variant>
    </vt:vector>
  </HeadingPairs>
  <TitlesOfParts>
    <vt:vector size="32" baseType="lpstr">
      <vt:lpstr>Arial</vt:lpstr>
      <vt:lpstr>Wingdings</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Brown Cute Simple Group Project Presentation</dc:title>
  <dc:creator>Admin</dc:creator>
  <cp:lastModifiedBy>Admin</cp:lastModifiedBy>
  <cp:revision>2</cp:revision>
  <dcterms:created xsi:type="dcterms:W3CDTF">2006-08-16T00:00:00Z</dcterms:created>
  <dcterms:modified xsi:type="dcterms:W3CDTF">2023-08-31T12:55:59Z</dcterms:modified>
  <dc:identifier>DAFszvnF6ww</dc:identifier>
</cp:coreProperties>
</file>