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1"/>
  </p:sldMasterIdLst>
  <p:notesMasterIdLst>
    <p:notesMasterId r:id="rId16"/>
  </p:notesMasterIdLst>
  <p:sldIdLst>
    <p:sldId id="448" r:id="rId2"/>
    <p:sldId id="385" r:id="rId3"/>
    <p:sldId id="449" r:id="rId4"/>
    <p:sldId id="378" r:id="rId5"/>
    <p:sldId id="450" r:id="rId6"/>
    <p:sldId id="446" r:id="rId7"/>
    <p:sldId id="451" r:id="rId8"/>
    <p:sldId id="452" r:id="rId9"/>
    <p:sldId id="444" r:id="rId10"/>
    <p:sldId id="453" r:id="rId11"/>
    <p:sldId id="416" r:id="rId12"/>
    <p:sldId id="355" r:id="rId13"/>
    <p:sldId id="414" r:id="rId14"/>
    <p:sldId id="454" r:id="rId1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B2A4"/>
    <a:srgbClr val="F77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354" autoAdjust="0"/>
  </p:normalViewPr>
  <p:slideViewPr>
    <p:cSldViewPr snapToGrid="0">
      <p:cViewPr varScale="1">
        <p:scale>
          <a:sx n="59" d="100"/>
          <a:sy n="59" d="100"/>
        </p:scale>
        <p:origin x="9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zh-CN" dirty="0"/>
              <a:t>9</a:t>
            </a:fld>
            <a:endParaRPr lang="en-US" altLang="zh-CN" dirty="0"/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89117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500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19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328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54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14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012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92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00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12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12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54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59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o-Doc-Ruou-Ke-La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ƯỚNG DẪN XỬ LÝ SỰ CỐ TRONG PHÒNG XÉT NGHIỆM Y TẾ - Sos Môi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699"/>
            <a:ext cx="6125029" cy="365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/>
          <p:nvPr/>
        </p:nvSpPr>
        <p:spPr>
          <a:xfrm>
            <a:off x="217714" y="-60052"/>
            <a:ext cx="1092463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indent="266700"/>
            <a:r>
              <a:rPr lang="vi-VN" sz="3600" b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nên làm gì khi hóa chất bị đổ ra ngoài hoặc bị dính vào người?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1229" y="1140277"/>
            <a:ext cx="5800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00B050"/>
                </a:solidFill>
              </a:rPr>
              <a:t>Khi bị dính hóa chất vào người hoặc hóa chất bị đổ, tràn ra ngoài cần báo cáo với giáo viên để được hướng dẫn xử lí.</a:t>
            </a:r>
            <a:endParaRPr lang="en-US" sz="360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078" y="5018242"/>
            <a:ext cx="9878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0070C0"/>
                </a:solidFill>
              </a:rPr>
              <a:t>Các hóa chất dùng xong còn thừa, không được đổ trở lại bình chưa mà cần được xử lí theo hướng dẫn của GV.</a:t>
            </a:r>
            <a:endParaRPr lang="en-US" sz="36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" y="526029"/>
            <a:ext cx="12192000" cy="637172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vi-VN" altLang="zh-CN" sz="3600" b="1" smtClean="0">
                <a:solidFill>
                  <a:schemeClr val="tx1"/>
                </a:solidFill>
              </a:rPr>
              <a:t>- Không sử dụng hóa chất không có nhãn hoặc nhãn mờ, mất chữ.</a:t>
            </a:r>
          </a:p>
          <a:p>
            <a:pPr algn="l"/>
            <a:r>
              <a:rPr lang="vi-VN" altLang="zh-CN" sz="3600" b="1" smtClean="0">
                <a:solidFill>
                  <a:schemeClr val="tx1"/>
                </a:solidFill>
              </a:rPr>
              <a:t>- Đọc hướng dẫn sử dụng trước khi </a:t>
            </a:r>
            <a:r>
              <a:rPr lang="vi-VN" altLang="zh-CN" sz="3600" b="1">
                <a:solidFill>
                  <a:schemeClr val="tx1"/>
                </a:solidFill>
              </a:rPr>
              <a:t>dùng</a:t>
            </a:r>
            <a:endParaRPr lang="vi-VN" altLang="zh-CN" sz="3600" b="1" smtClean="0">
              <a:solidFill>
                <a:schemeClr val="tx1"/>
              </a:solidFill>
            </a:endParaRPr>
          </a:p>
          <a:p>
            <a:pPr algn="l"/>
            <a:r>
              <a:rPr lang="vi-VN" altLang="zh-CN" sz="3600" b="1" smtClean="0">
                <a:solidFill>
                  <a:schemeClr val="tx1"/>
                </a:solidFill>
              </a:rPr>
              <a:t>- Cẩn thận, không dùng tay trực tiếp lấy hóa chất. Tùy vào mẫu hóa chất sẽ có cách lấy khác nhau</a:t>
            </a:r>
          </a:p>
          <a:p>
            <a:pPr algn="l"/>
            <a:r>
              <a:rPr lang="vi-VN" altLang="zh-CN" sz="3600" b="1" smtClean="0">
                <a:solidFill>
                  <a:schemeClr val="tx1"/>
                </a:solidFill>
              </a:rPr>
              <a:t>- Khi bị hóa chất dính vào người hoặc hóa chất bị đổ, tràn ra ngoài cần báo với GV để được hướng dẫn xử lí</a:t>
            </a:r>
          </a:p>
          <a:p>
            <a:pPr algn="l"/>
            <a:r>
              <a:rPr lang="vi-VN" altLang="zh-CN" sz="3600" b="1" smtClean="0">
                <a:solidFill>
                  <a:schemeClr val="tx1"/>
                </a:solidFill>
              </a:rPr>
              <a:t>- Các hóa chất dùng còn thừa không được đổ trở lại bình chứa mà cần được xử lí theo hướng dẫn của giáo viên</a:t>
            </a:r>
          </a:p>
        </p:txBody>
      </p:sp>
      <p:sp>
        <p:nvSpPr>
          <p:cNvPr id="15" name="圆角矩形 14"/>
          <p:cNvSpPr/>
          <p:nvPr/>
        </p:nvSpPr>
        <p:spPr bwMode="auto">
          <a:xfrm>
            <a:off x="4883785" y="-60601"/>
            <a:ext cx="3117215" cy="93472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scaled="0"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6" tIns="54408" rIns="108816" bIns="54408" numCol="1" rtlCol="0" anchor="t" anchorCtr="0" compatLnSpc="1"/>
          <a:lstStyle/>
          <a:p>
            <a:pPr algn="ctr" defTabSz="815975"/>
            <a:r>
              <a:rPr lang="en-US" altLang="zh-CN" sz="3200" b="1" dirty="0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3" name="Picture 6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925"/>
            <a:ext cx="1607820" cy="13722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  <p:bldP spid="15" grpId="0" bldLvl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477645" y="159385"/>
            <a:ext cx="83642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48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Hoạt động 1:   Mở đầu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" y="-140970"/>
            <a:ext cx="12192000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96581" y="289610"/>
            <a:ext cx="9543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01025" y="1556822"/>
            <a:ext cx="11676065" cy="49756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600" b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nội dung I. </a:t>
            </a:r>
            <a:r>
              <a:rPr lang="en-US" altLang="zh-CN" sz="360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Nhận biết hóa chất và quy tắc sử dụng hóa chất an toàn trong  phòng thí </a:t>
            </a:r>
            <a:r>
              <a:rPr lang="en-US" altLang="zh-CN" sz="360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rPr>
              <a:t>nghiệm</a:t>
            </a:r>
            <a:endParaRPr lang="vi-VN" altLang="zh-CN" sz="360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600" b="1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Nghiên cứu trước nội dung II. Giới thiệu một số dụng cụ thí nghiệm và cách sử dụng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b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dụng cụ thí nghiệm thông dụng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3600" b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sử dụng</a:t>
            </a:r>
            <a:endParaRPr 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767099" y="968274"/>
            <a:ext cx="2139706" cy="2176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279286" y="3666468"/>
            <a:ext cx="2366092" cy="2602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3421675" y="962206"/>
            <a:ext cx="2483407" cy="26011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/>
          <a:stretch>
            <a:fillRect/>
          </a:stretch>
        </p:blipFill>
        <p:spPr>
          <a:xfrm>
            <a:off x="3380750" y="4058251"/>
            <a:ext cx="2524332" cy="26003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-42628" y="89619"/>
            <a:ext cx="1237530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6">
                    <a:lumMod val="75000"/>
                  </a:schemeClr>
                </a:solidFill>
              </a:rPr>
              <a:t>Ý nghĩa của các kí hiệu cảnh báo trên nhãn hóa chất:</a:t>
            </a:r>
          </a:p>
        </p:txBody>
      </p:sp>
      <p:sp>
        <p:nvSpPr>
          <p:cNvPr id="8" name="Rectangle 7"/>
          <p:cNvSpPr/>
          <p:nvPr/>
        </p:nvSpPr>
        <p:spPr>
          <a:xfrm>
            <a:off x="7566041" y="1325098"/>
            <a:ext cx="40334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ăn mòn kim loại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27005" y="2951946"/>
            <a:ext cx="4280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 hiểm môi trường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70686" y="5636714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01466" y="4436293"/>
            <a:ext cx="3602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algn="ctr">
              <a:buNone/>
            </a:pP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 hại sức khỏe</a:t>
            </a:r>
            <a:endParaRPr lang="en-US" sz="32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530" y="268575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(1)</a:t>
            </a:r>
            <a:endParaRPr lang="en-US" sz="3600"/>
          </a:p>
        </p:txBody>
      </p:sp>
      <p:sp>
        <p:nvSpPr>
          <p:cNvPr id="13" name="TextBox 12"/>
          <p:cNvSpPr txBox="1"/>
          <p:nvPr/>
        </p:nvSpPr>
        <p:spPr>
          <a:xfrm>
            <a:off x="618092" y="6012296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(3)</a:t>
            </a:r>
            <a:endParaRPr lang="en-US" sz="3600"/>
          </a:p>
        </p:txBody>
      </p:sp>
      <p:sp>
        <p:nvSpPr>
          <p:cNvPr id="14" name="TextBox 13"/>
          <p:cNvSpPr txBox="1"/>
          <p:nvPr/>
        </p:nvSpPr>
        <p:spPr>
          <a:xfrm>
            <a:off x="3362823" y="2939314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(2)</a:t>
            </a:r>
            <a:endParaRPr lang="en-US" sz="3600"/>
          </a:p>
        </p:txBody>
      </p:sp>
      <p:sp>
        <p:nvSpPr>
          <p:cNvPr id="15" name="TextBox 14"/>
          <p:cNvSpPr txBox="1"/>
          <p:nvPr/>
        </p:nvSpPr>
        <p:spPr>
          <a:xfrm>
            <a:off x="6852543" y="1252855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(a)</a:t>
            </a:r>
            <a:endParaRPr lang="en-US" sz="3600"/>
          </a:p>
        </p:txBody>
      </p:sp>
      <p:sp>
        <p:nvSpPr>
          <p:cNvPr id="16" name="TextBox 15"/>
          <p:cNvSpPr txBox="1"/>
          <p:nvPr/>
        </p:nvSpPr>
        <p:spPr>
          <a:xfrm>
            <a:off x="3310557" y="6164695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(4)</a:t>
            </a:r>
            <a:endParaRPr lang="en-US" sz="3600"/>
          </a:p>
        </p:txBody>
      </p:sp>
      <p:sp>
        <p:nvSpPr>
          <p:cNvPr id="17" name="TextBox 16"/>
          <p:cNvSpPr txBox="1"/>
          <p:nvPr/>
        </p:nvSpPr>
        <p:spPr>
          <a:xfrm>
            <a:off x="6562815" y="2844574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(b)</a:t>
            </a:r>
            <a:endParaRPr lang="en-US" sz="3600"/>
          </a:p>
        </p:txBody>
      </p:sp>
      <p:sp>
        <p:nvSpPr>
          <p:cNvPr id="18" name="TextBox 17"/>
          <p:cNvSpPr txBox="1"/>
          <p:nvPr/>
        </p:nvSpPr>
        <p:spPr>
          <a:xfrm>
            <a:off x="6640454" y="4243944"/>
            <a:ext cx="723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(c)</a:t>
            </a:r>
            <a:endParaRPr lang="en-US" sz="3600"/>
          </a:p>
        </p:txBody>
      </p:sp>
      <p:sp>
        <p:nvSpPr>
          <p:cNvPr id="19" name="TextBox 18"/>
          <p:cNvSpPr txBox="1"/>
          <p:nvPr/>
        </p:nvSpPr>
        <p:spPr>
          <a:xfrm>
            <a:off x="7204403" y="5689130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(d)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1079055976"/>
              </p:ext>
            </p:extLst>
          </p:nvPr>
        </p:nvGraphicFramePr>
        <p:xfrm>
          <a:off x="250874" y="1180400"/>
          <a:ext cx="11612880" cy="461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1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3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3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42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31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68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 ăn mòn kim loại</a:t>
                      </a:r>
                      <a:endParaRPr lang="en-US" sz="2800" b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 hiểm môi trường</a:t>
                      </a:r>
                      <a:endParaRPr lang="en-US" sz="2800" b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Độc</a:t>
                      </a:r>
                      <a:endParaRPr lang="en-US" sz="2800" b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 hại sức khỏe</a:t>
                      </a:r>
                      <a:endParaRPr lang="en-US" sz="2800" b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92479" y="1420430"/>
            <a:ext cx="2411108" cy="26018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3291889" y="1419795"/>
            <a:ext cx="2366092" cy="2602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6268669" y="1421065"/>
            <a:ext cx="2483407" cy="26011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/>
          <a:stretch>
            <a:fillRect/>
          </a:stretch>
        </p:blipFill>
        <p:spPr>
          <a:xfrm>
            <a:off x="9149713" y="1421700"/>
            <a:ext cx="2524332" cy="26003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-42628" y="89619"/>
            <a:ext cx="1237530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6">
                    <a:lumMod val="75000"/>
                  </a:schemeClr>
                </a:solidFill>
              </a:rPr>
              <a:t>Ý nghĩa của các kí hiệu cảnh báo trên nhãn hóa chất:</a:t>
            </a:r>
          </a:p>
        </p:txBody>
      </p:sp>
    </p:spTree>
    <p:extLst>
      <p:ext uri="{BB962C8B-B14F-4D97-AF65-F5344CB8AC3E}">
        <p14:creationId xmlns:p14="http://schemas.microsoft.com/office/powerpoint/2010/main" val="1349810974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0"/>
          <p:cNvGrpSpPr/>
          <p:nvPr/>
        </p:nvGrpSpPr>
        <p:grpSpPr>
          <a:xfrm>
            <a:off x="-131" y="2042160"/>
            <a:ext cx="11409045" cy="1060450"/>
            <a:chOff x="4384818" y="1934865"/>
            <a:chExt cx="11409045" cy="1060450"/>
          </a:xfrm>
        </p:grpSpPr>
        <p:sp>
          <p:nvSpPr>
            <p:cNvPr id="20" name="圆角矩形 25"/>
            <p:cNvSpPr/>
            <p:nvPr/>
          </p:nvSpPr>
          <p:spPr>
            <a:xfrm>
              <a:off x="5575443" y="2116475"/>
              <a:ext cx="10218420" cy="878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DB2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50"/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       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Nhận biết hóa chất và quy tắc sử dụng hóa chất an toàn trong  phòng thí nghiệm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4384818" y="1934865"/>
              <a:ext cx="2301280" cy="484545"/>
            </a:xfrm>
            <a:prstGeom prst="roundRect">
              <a:avLst>
                <a:gd name="adj" fmla="val 9725"/>
              </a:avLst>
            </a:prstGeom>
            <a:solidFill>
              <a:srgbClr val="2DB2A4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charset="0"/>
                  <a:ea typeface="Microsoft YaHei" panose="020B0503020204020204" charset="-122"/>
                </a:rPr>
                <a:t>I</a:t>
              </a:r>
            </a:p>
          </p:txBody>
        </p:sp>
      </p:grpSp>
      <p:grpSp>
        <p:nvGrpSpPr>
          <p:cNvPr id="46" name="组合 10"/>
          <p:cNvGrpSpPr/>
          <p:nvPr/>
        </p:nvGrpSpPr>
        <p:grpSpPr>
          <a:xfrm>
            <a:off x="0" y="3169285"/>
            <a:ext cx="12074525" cy="1333501"/>
            <a:chOff x="4696668" y="2038367"/>
            <a:chExt cx="13024652" cy="1333454"/>
          </a:xfrm>
        </p:grpSpPr>
        <p:sp>
          <p:nvSpPr>
            <p:cNvPr id="47" name="圆角矩形 25"/>
            <p:cNvSpPr/>
            <p:nvPr/>
          </p:nvSpPr>
          <p:spPr>
            <a:xfrm>
              <a:off x="5980982" y="2533015"/>
              <a:ext cx="11740338" cy="8388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77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50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   Giới thiệu một số dụng cụ </a:t>
              </a:r>
              <a:r>
                <a:rPr lang="en-US" alt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thí </a:t>
              </a:r>
              <a:r>
                <a:rPr lang="en-US" altLang="zh-CN" sz="28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nghiệm 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và cách sử dụng  </a:t>
              </a:r>
            </a:p>
          </p:txBody>
        </p:sp>
        <p:sp>
          <p:nvSpPr>
            <p:cNvPr id="48" name="圆角矩形 5"/>
            <p:cNvSpPr/>
            <p:nvPr/>
          </p:nvSpPr>
          <p:spPr>
            <a:xfrm>
              <a:off x="4696668" y="2038367"/>
              <a:ext cx="2760427" cy="484487"/>
            </a:xfrm>
            <a:prstGeom prst="roundRect">
              <a:avLst>
                <a:gd name="adj" fmla="val 9725"/>
              </a:avLst>
            </a:prstGeom>
            <a:solidFill>
              <a:srgbClr val="F77A08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charset="0"/>
                  <a:ea typeface="Microsoft YaHei" panose="020B0503020204020204" charset="-122"/>
                </a:rPr>
                <a:t>II</a:t>
              </a:r>
            </a:p>
          </p:txBody>
        </p:sp>
      </p:grpSp>
      <p:grpSp>
        <p:nvGrpSpPr>
          <p:cNvPr id="10" name="组合 10"/>
          <p:cNvGrpSpPr/>
          <p:nvPr/>
        </p:nvGrpSpPr>
        <p:grpSpPr>
          <a:xfrm>
            <a:off x="117475" y="4512947"/>
            <a:ext cx="12074525" cy="1333501"/>
            <a:chOff x="4696668" y="2038367"/>
            <a:chExt cx="13024652" cy="1333454"/>
          </a:xfrm>
        </p:grpSpPr>
        <p:sp>
          <p:nvSpPr>
            <p:cNvPr id="11" name="圆角矩形 25"/>
            <p:cNvSpPr/>
            <p:nvPr/>
          </p:nvSpPr>
          <p:spPr>
            <a:xfrm>
              <a:off x="5980982" y="2533015"/>
              <a:ext cx="11740338" cy="8388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77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50"/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   Giới thiệu một số dụng </a:t>
              </a:r>
              <a:r>
                <a:rPr lang="en-US" alt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cụ </a:t>
              </a:r>
              <a:r>
                <a:rPr lang="en-US" altLang="zh-CN" sz="28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thiết 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bị và cách sử dụng  </a:t>
              </a:r>
            </a:p>
          </p:txBody>
        </p:sp>
        <p:sp>
          <p:nvSpPr>
            <p:cNvPr id="12" name="圆角矩形 5"/>
            <p:cNvSpPr/>
            <p:nvPr/>
          </p:nvSpPr>
          <p:spPr>
            <a:xfrm>
              <a:off x="4696668" y="2038367"/>
              <a:ext cx="2760427" cy="484487"/>
            </a:xfrm>
            <a:prstGeom prst="roundRect">
              <a:avLst>
                <a:gd name="adj" fmla="val 9725"/>
              </a:avLst>
            </a:prstGeom>
            <a:solidFill>
              <a:srgbClr val="F77A08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zh-CN" sz="2400" smtClean="0">
                  <a:solidFill>
                    <a:schemeClr val="bg1"/>
                  </a:solidFill>
                  <a:latin typeface="Impact" panose="020B0806030902050204" charset="0"/>
                  <a:ea typeface="Microsoft YaHei" panose="020B0503020204020204" charset="-122"/>
                </a:rPr>
                <a:t>II</a:t>
              </a:r>
              <a:r>
                <a:rPr lang="en-US" altLang="zh-CN" sz="2400" smtClean="0">
                  <a:solidFill>
                    <a:schemeClr val="bg1"/>
                  </a:solidFill>
                  <a:latin typeface="Impact" panose="020B0806030902050204" charset="0"/>
                  <a:ea typeface="Microsoft YaHei" panose="020B0503020204020204" charset="-122"/>
                </a:rPr>
                <a:t>I</a:t>
              </a:r>
              <a:endParaRPr lang="en-US" altLang="zh-CN" sz="2400" dirty="0">
                <a:solidFill>
                  <a:schemeClr val="bg1"/>
                </a:solidFill>
                <a:latin typeface="Impact" panose="020B0806030902050204" charset="0"/>
                <a:ea typeface="Microsoft YaHei" panose="020B0503020204020204" charset="-122"/>
              </a:endParaRPr>
            </a:p>
          </p:txBody>
        </p:sp>
      </p:grpSp>
      <p:sp>
        <p:nvSpPr>
          <p:cNvPr id="13" name="Text Box 2"/>
          <p:cNvSpPr txBox="1"/>
          <p:nvPr/>
        </p:nvSpPr>
        <p:spPr>
          <a:xfrm>
            <a:off x="0" y="15921"/>
            <a:ext cx="1233678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+mj-lt"/>
              </a:rPr>
              <a:t>Bài 1: SỬ DỤNG MỘT SỐ HÓA CHẤT, </a:t>
            </a:r>
            <a:endParaRPr lang="vi-VN" sz="4000" b="1" smtClean="0">
              <a:solidFill>
                <a:schemeClr val="accent2">
                  <a:lumMod val="75000"/>
                </a:schemeClr>
              </a:solidFill>
              <a:latin typeface="+mj-lt"/>
              <a:cs typeface="+mj-lt"/>
            </a:endParaRPr>
          </a:p>
          <a:p>
            <a:pPr algn="ctr"/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+mj-lt"/>
              </a:rPr>
              <a:t>THIẾT </a:t>
            </a:r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+mj-lt"/>
              </a:rPr>
              <a:t>BỊ CƠ BẢN</a:t>
            </a:r>
          </a:p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  <a:latin typeface="+mj-lt"/>
                <a:cs typeface="+mj-lt"/>
              </a:rPr>
              <a:t>TRONG PHÒNG THÍ NGHIỆM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0"/>
          <p:cNvGrpSpPr/>
          <p:nvPr/>
        </p:nvGrpSpPr>
        <p:grpSpPr>
          <a:xfrm>
            <a:off x="-406531" y="2027644"/>
            <a:ext cx="12598531" cy="2776583"/>
            <a:chOff x="4384818" y="1934865"/>
            <a:chExt cx="11409045" cy="1060450"/>
          </a:xfrm>
        </p:grpSpPr>
        <p:sp>
          <p:nvSpPr>
            <p:cNvPr id="20" name="圆角矩形 25"/>
            <p:cNvSpPr/>
            <p:nvPr/>
          </p:nvSpPr>
          <p:spPr>
            <a:xfrm>
              <a:off x="5575443" y="2116475"/>
              <a:ext cx="10218420" cy="8788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2DB2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23850"/>
              <a:r>
                <a:rPr lang="en-US" altLang="zh-CN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        </a:t>
              </a:r>
              <a:r>
                <a:rPr lang="en-US" altLang="zh-CN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charset="-122"/>
                  <a:ea typeface="Microsoft YaHei" panose="020B0503020204020204" charset="-122"/>
                </a:rPr>
                <a:t>Nhận biết hóa chất và quy tắc sử dụng hóa chất an toàn trong  phòng thí nghiệm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4384818" y="1934865"/>
              <a:ext cx="2301280" cy="484545"/>
            </a:xfrm>
            <a:prstGeom prst="roundRect">
              <a:avLst>
                <a:gd name="adj" fmla="val 9725"/>
              </a:avLst>
            </a:prstGeom>
            <a:solidFill>
              <a:srgbClr val="2DB2A4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Impact" panose="020B0806030902050204" charset="0"/>
                  <a:ea typeface="Microsoft YaHei" panose="020B0503020204020204" charset="-122"/>
                </a:rPr>
                <a:t>I</a:t>
              </a:r>
            </a:p>
          </p:txBody>
        </p:sp>
      </p:grpSp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55" y="-775335"/>
            <a:ext cx="4602480" cy="29540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0" y="757555"/>
            <a:ext cx="33248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Cambria" panose="02040503050406030204" pitchFamily="18" charset="0"/>
                <a:cs typeface="Cambria" panose="02040503050406030204" pitchFamily="18" charset="0"/>
              </a:rPr>
              <a:t> NỘI DUNG</a:t>
            </a:r>
          </a:p>
        </p:txBody>
      </p:sp>
    </p:spTree>
    <p:extLst>
      <p:ext uri="{BB962C8B-B14F-4D97-AF65-F5344CB8AC3E}">
        <p14:creationId xmlns:p14="http://schemas.microsoft.com/office/powerpoint/2010/main" val="2530042008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0" y="-106742"/>
            <a:ext cx="8379621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vi-VN" sz="3600" b="1" u="sng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Nhận biết hóa chất</a:t>
            </a:r>
            <a:endParaRPr lang="en-US" sz="3600" b="1" u="sng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 Box 103"/>
          <p:cNvSpPr txBox="1"/>
          <p:nvPr/>
        </p:nvSpPr>
        <p:spPr>
          <a:xfrm>
            <a:off x="-235527" y="562375"/>
            <a:ext cx="12598977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42265"/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sau, đọc thông tin </a:t>
            </a:r>
            <a:r>
              <a:rPr lang="vi-VN" sz="2800" b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SGK/6</a:t>
            </a:r>
            <a:r>
              <a:rPr lang="en-US" sz="2800" b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b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 1 trang 6</a:t>
            </a:r>
            <a:endParaRPr lang="en-US" sz="2800" b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73742938" name="docshapegroup65"/>
          <p:cNvGrpSpPr/>
          <p:nvPr/>
        </p:nvGrpSpPr>
        <p:grpSpPr>
          <a:xfrm>
            <a:off x="982950" y="1219668"/>
            <a:ext cx="9690389" cy="4522614"/>
            <a:chOff x="1019" y="234"/>
            <a:chExt cx="6501" cy="2481"/>
          </a:xfrm>
        </p:grpSpPr>
        <p:pic>
          <p:nvPicPr>
            <p:cNvPr id="1073742939" name="docshape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7" y="234"/>
              <a:ext cx="6213" cy="24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73742940" name="Straight Connector 1073742939"/>
            <p:cNvSpPr/>
            <p:nvPr/>
          </p:nvSpPr>
          <p:spPr>
            <a:xfrm flipV="1">
              <a:off x="1039" y="254"/>
              <a:ext cx="0" cy="2461"/>
            </a:xfrm>
            <a:prstGeom prst="line">
              <a:avLst/>
            </a:prstGeom>
            <a:ln w="18320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2941" name="Straight Connector 1073742940"/>
            <p:cNvSpPr/>
            <p:nvPr/>
          </p:nvSpPr>
          <p:spPr>
            <a:xfrm>
              <a:off x="1019" y="259"/>
              <a:ext cx="654" cy="0"/>
            </a:xfrm>
            <a:prstGeom prst="line">
              <a:avLst/>
            </a:prstGeom>
            <a:ln w="12207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2942" name="Straight Connector 1073742941"/>
            <p:cNvSpPr/>
            <p:nvPr/>
          </p:nvSpPr>
          <p:spPr>
            <a:xfrm>
              <a:off x="1019" y="2686"/>
              <a:ext cx="2770" cy="0"/>
            </a:xfrm>
            <a:prstGeom prst="line">
              <a:avLst/>
            </a:prstGeom>
            <a:ln w="21363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73742943" name="docshape67"/>
            <p:cNvSpPr txBox="1"/>
            <p:nvPr/>
          </p:nvSpPr>
          <p:spPr>
            <a:xfrm>
              <a:off x="1290" y="481"/>
              <a:ext cx="2285" cy="52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indent="0" algn="ctr">
                <a:lnSpc>
                  <a:spcPts val="1175"/>
                </a:lnSpc>
                <a:spcBef>
                  <a:spcPts val="0"/>
                </a:spcBef>
              </a:pPr>
              <a:r>
                <a:rPr lang="en-US" sz="2400" b="1"/>
                <a:t>SODIUM HYDROXIDE</a:t>
              </a:r>
            </a:p>
            <a:p>
              <a:pPr indent="0" algn="ctr">
                <a:spcBef>
                  <a:spcPts val="235"/>
                </a:spcBef>
              </a:pPr>
              <a:r>
                <a:rPr lang="en-US" sz="2400" b="1"/>
                <a:t>NaOH</a:t>
              </a:r>
            </a:p>
            <a:p>
              <a:endParaRPr lang="en-US" sz="2400" b="1"/>
            </a:p>
          </p:txBody>
        </p:sp>
        <p:sp>
          <p:nvSpPr>
            <p:cNvPr id="1073742944" name="docshape68"/>
            <p:cNvSpPr txBox="1"/>
            <p:nvPr/>
          </p:nvSpPr>
          <p:spPr>
            <a:xfrm>
              <a:off x="1490" y="1687"/>
              <a:ext cx="2267" cy="19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indent="0">
                <a:lnSpc>
                  <a:spcPts val="950"/>
                </a:lnSpc>
                <a:spcBef>
                  <a:spcPts val="0"/>
                </a:spcBef>
              </a:pPr>
              <a:r>
                <a:rPr 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Khối lượ</a:t>
              </a:r>
              <a:r>
                <a:rPr lang="en-US">
                  <a:latin typeface="VNI-Times" charset="0"/>
                  <a:cs typeface="VNI-Times" charset="0"/>
                </a:rPr>
                <a:t>ng/Quantity: 500 g</a:t>
              </a:r>
            </a:p>
            <a:p>
              <a:endParaRPr lang="en-US">
                <a:latin typeface="VNI-Times" charset="0"/>
                <a:cs typeface="VNI-Times" charset="0"/>
              </a:endParaRPr>
            </a:p>
          </p:txBody>
        </p:sp>
        <p:sp>
          <p:nvSpPr>
            <p:cNvPr id="1073742945" name="docshape69"/>
            <p:cNvSpPr txBox="1"/>
            <p:nvPr/>
          </p:nvSpPr>
          <p:spPr>
            <a:xfrm>
              <a:off x="1490" y="1955"/>
              <a:ext cx="2220" cy="19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indent="0">
                <a:lnSpc>
                  <a:spcPts val="950"/>
                </a:lnSpc>
                <a:spcBef>
                  <a:spcPts val="0"/>
                </a:spcBef>
              </a:pPr>
              <a:r>
                <a:rPr lang="en-US"/>
                <a:t>TCCL: TCCS 51/2008/HCOG</a:t>
              </a:r>
            </a:p>
            <a:p>
              <a:endParaRPr lang="en-US"/>
            </a:p>
          </p:txBody>
        </p:sp>
        <p:sp>
          <p:nvSpPr>
            <p:cNvPr id="1073742946" name="docshape70"/>
            <p:cNvSpPr txBox="1"/>
            <p:nvPr/>
          </p:nvSpPr>
          <p:spPr>
            <a:xfrm>
              <a:off x="1410" y="2086"/>
              <a:ext cx="2012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/>
            <a:p>
              <a:pPr algn="ctr"/>
              <a:r>
                <a:rPr lang="en-US" i="1"/>
                <a:t>Hạn sử dụng 3 năm kể từ ngày sản xuất</a:t>
              </a:r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3123045" y="6325870"/>
            <a:ext cx="711214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>
                <a:highlight>
                  <a:srgbClr val="C0C0C0"/>
                </a:highlight>
              </a:rPr>
              <a:t>Hình 1.1</a:t>
            </a:r>
            <a:r>
              <a:rPr lang="en-US" sz="3200"/>
              <a:t>    Một số nhãn hóa chất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82950" y="5811322"/>
            <a:ext cx="10089869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ln>
                  <a:noFill/>
                </a:ln>
              </a:rPr>
              <a:t>a) Chất rắn                                    </a:t>
            </a:r>
            <a:r>
              <a:rPr lang="en-US" sz="2800" smtClean="0">
                <a:ln>
                  <a:noFill/>
                </a:ln>
              </a:rPr>
              <a:t>b</a:t>
            </a:r>
            <a:r>
              <a:rPr lang="en-US" sz="2800">
                <a:ln>
                  <a:noFill/>
                </a:ln>
              </a:rPr>
              <a:t>) Chất lỏng                c) Chất khí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182" y="205468"/>
            <a:ext cx="1093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srgbClr val="FF0000"/>
                </a:solidFill>
              </a:rPr>
              <a:t>- Cách nhận biết hóa chất: </a:t>
            </a:r>
            <a:r>
              <a:rPr lang="vi-VN" sz="3600" smtClean="0"/>
              <a:t>chúng ta nên đọc các thông tin được dán nhãn trên các lọ chứa hóa chất</a:t>
            </a:r>
            <a:endParaRPr lang="en-US" sz="3600"/>
          </a:p>
        </p:txBody>
      </p:sp>
      <p:sp>
        <p:nvSpPr>
          <p:cNvPr id="3" name="TextBox 2"/>
          <p:cNvSpPr txBox="1"/>
          <p:nvPr/>
        </p:nvSpPr>
        <p:spPr>
          <a:xfrm>
            <a:off x="550182" y="1405797"/>
            <a:ext cx="11307989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3600" b="1" smtClean="0">
                <a:solidFill>
                  <a:srgbClr val="FF0000"/>
                </a:solidFill>
              </a:rPr>
              <a:t>Các thông tin thường có trên nhãn hóa chất thường có:</a:t>
            </a:r>
          </a:p>
          <a:p>
            <a:r>
              <a:rPr lang="vi-VN" sz="3600" smtClean="0"/>
              <a:t>+ Tên hóa chất, công thức hóa học của hóa chất</a:t>
            </a:r>
          </a:p>
          <a:p>
            <a:r>
              <a:rPr lang="vi-VN" sz="3600" smtClean="0"/>
              <a:t>+ Trọng lượng hoặc thể tích</a:t>
            </a:r>
          </a:p>
          <a:p>
            <a:r>
              <a:rPr lang="vi-VN" sz="3600" smtClean="0"/>
              <a:t>+ Độ tinh khiết</a:t>
            </a:r>
          </a:p>
          <a:p>
            <a:r>
              <a:rPr lang="vi-VN" sz="3600" smtClean="0"/>
              <a:t>+ Nhà sản xuất</a:t>
            </a:r>
          </a:p>
          <a:p>
            <a:r>
              <a:rPr lang="vi-VN" sz="3600" smtClean="0"/>
              <a:t>+ các kí hiệu cảnh báo</a:t>
            </a:r>
          </a:p>
          <a:p>
            <a:r>
              <a:rPr lang="vi-VN" sz="3600" smtClean="0"/>
              <a:t>+ điều kiện bảo quản</a:t>
            </a:r>
          </a:p>
          <a:p>
            <a:r>
              <a:rPr lang="vi-VN" sz="3600" smtClean="0"/>
              <a:t>+ nồng độ của chất tan,......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7129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9"/>
          <p:cNvSpPr txBox="1"/>
          <p:nvPr/>
        </p:nvSpPr>
        <p:spPr>
          <a:xfrm>
            <a:off x="0" y="-83241"/>
            <a:ext cx="1212342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vi-VN" sz="3200" b="1" u="sng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 u="sng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Quy tắc sử dụng hóa chất an toàn trong phòng thí nghiệm</a:t>
            </a:r>
            <a:endParaRPr lang="en-US" sz="3200" b="1" u="sng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ung cấp dụng cụ thuỷ tinh cho phòng thí nghiệm Mới 100%, giá: Liên hệ ,  gọi: 0933 057 489, Biên Hòa - Đồng Nai, id-c2ff0b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9738" r="12048" b="7366"/>
          <a:stretch/>
        </p:blipFill>
        <p:spPr bwMode="auto">
          <a:xfrm>
            <a:off x="2993192" y="1106462"/>
            <a:ext cx="1739901" cy="454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ulfuric acid 98% (AR Xilong, Cas 7664-93-9) - Hóa Chất Thí Nghiệ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t="4251" r="22982" b="4343"/>
          <a:stretch/>
        </p:blipFill>
        <p:spPr bwMode="auto">
          <a:xfrm>
            <a:off x="187857" y="1106462"/>
            <a:ext cx="2448881" cy="44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0551" y="5789043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(1)</a:t>
            </a:r>
            <a:endParaRPr lang="en-US" sz="3600"/>
          </a:p>
        </p:txBody>
      </p:sp>
      <p:sp>
        <p:nvSpPr>
          <p:cNvPr id="7" name="TextBox 6"/>
          <p:cNvSpPr txBox="1"/>
          <p:nvPr/>
        </p:nvSpPr>
        <p:spPr>
          <a:xfrm>
            <a:off x="3114218" y="5730987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(2)</a:t>
            </a:r>
            <a:endParaRPr lang="en-US" sz="3600"/>
          </a:p>
        </p:txBody>
      </p:sp>
      <p:pic>
        <p:nvPicPr>
          <p:cNvPr id="1030" name="Picture 6" descr="Dấu X Hình ảnh PNG | Vector Và Các Tập Tin PSD | Tải Về Miễ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66" y="1886972"/>
            <a:ext cx="3696351" cy="369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89547" y="1106462"/>
            <a:ext cx="7033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00B050"/>
                </a:solidFill>
              </a:rPr>
              <a:t>- Không sử dụng hóa chất đựng trong đồ chứa bị mất nhãn hoặc nhãn mờ, mất chữ.</a:t>
            </a:r>
            <a:endParaRPr lang="en-US" sz="360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9547" y="3575724"/>
            <a:ext cx="726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0070C0"/>
                </a:solidFill>
              </a:rPr>
              <a:t>- Đọc kĩ hướng dẫn ghi trên nhãn.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07119"/>
            <a:ext cx="856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FF0000"/>
                </a:solidFill>
              </a:rPr>
              <a:t>Em nên sử dụng lọ hóa chất nào khi làm thí nghiệm?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8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9"/>
          <p:cNvSpPr txBox="1"/>
          <p:nvPr/>
        </p:nvSpPr>
        <p:spPr>
          <a:xfrm>
            <a:off x="0" y="-83241"/>
            <a:ext cx="1212342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vi-VN" sz="32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Quy tắc sử dụng hóa chất an toàn trong phòng thí nghiệm</a:t>
            </a:r>
            <a:endParaRPr lang="en-US" sz="32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Thiết bị bơm bằng tay lấy mẫu hóa chất – Solvent pump hand operated – T.H.M  SCITECH Co., L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93" y="1313334"/>
            <a:ext cx="3430755" cy="343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91441" y="5093819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(1)</a:t>
            </a:r>
            <a:endParaRPr lang="en-US" sz="3600"/>
          </a:p>
        </p:txBody>
      </p:sp>
      <p:sp>
        <p:nvSpPr>
          <p:cNvPr id="14" name="TextBox 13"/>
          <p:cNvSpPr txBox="1"/>
          <p:nvPr/>
        </p:nvSpPr>
        <p:spPr>
          <a:xfrm>
            <a:off x="8101570" y="4899348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smtClean="0"/>
              <a:t>(2)</a:t>
            </a:r>
            <a:endParaRPr lang="en-US" sz="3600"/>
          </a:p>
        </p:txBody>
      </p:sp>
      <p:sp>
        <p:nvSpPr>
          <p:cNvPr id="15" name="TextBox 14"/>
          <p:cNvSpPr txBox="1"/>
          <p:nvPr/>
        </p:nvSpPr>
        <p:spPr>
          <a:xfrm>
            <a:off x="190682" y="5615625"/>
            <a:ext cx="11742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smtClean="0">
                <a:solidFill>
                  <a:srgbClr val="00B050"/>
                </a:solidFill>
              </a:rPr>
              <a:t>- Thực hiện thí nghiệm cẩn thận không dùng tay trực tiếp lấy hóa chất.</a:t>
            </a:r>
            <a:endParaRPr lang="en-US" sz="3600">
              <a:solidFill>
                <a:srgbClr val="00B050"/>
              </a:solidFill>
            </a:endParaRPr>
          </a:p>
        </p:txBody>
      </p:sp>
      <p:pic>
        <p:nvPicPr>
          <p:cNvPr id="3080" name="Picture 8" descr="PHƯƠNG PHÁP SỬ DỤNG THÍ NGHIỆM THỰC HÀNH TRONG DẠY HỌC TÍCH CỰC MÔN HÓA HỌC  Ở TRƯỜNG THC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21"/>
          <a:stretch/>
        </p:blipFill>
        <p:spPr bwMode="auto">
          <a:xfrm>
            <a:off x="-182789" y="1287823"/>
            <a:ext cx="5497385" cy="363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ấu X Hình ảnh PNG | Vector Và Các Tập Tin PSD | Tải Về Miễ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33" y="501534"/>
            <a:ext cx="6328228" cy="55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86281" y="544014"/>
            <a:ext cx="856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chemeClr val="accent5"/>
                </a:solidFill>
              </a:rPr>
              <a:t>Cách làm thí nghiệm nào sẽ an toàn hơn?</a:t>
            </a:r>
            <a:endParaRPr lang="en-US" sz="28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6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9"/>
          <p:cNvSpPr txBox="1"/>
          <p:nvPr/>
        </p:nvSpPr>
        <p:spPr>
          <a:xfrm>
            <a:off x="0" y="-83241"/>
            <a:ext cx="1212342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vi-VN" sz="32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3200" b="1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Quy tắc sử dụng hóa chất an toàn trong phòng thí nghiệm</a:t>
            </a:r>
            <a:endParaRPr lang="en-US" sz="32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27658" y="538891"/>
            <a:ext cx="4804161" cy="6256855"/>
            <a:chOff x="7227658" y="538891"/>
            <a:chExt cx="4804161" cy="6256855"/>
          </a:xfrm>
        </p:grpSpPr>
        <p:pic>
          <p:nvPicPr>
            <p:cNvPr id="2054" name="Picture 6" descr="Thìa thuỷ tinh lấy hoá chất thí nghiệm dài 15cm, hàng Việt Nam, có VA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08" t="11651" r="39738" b="27396"/>
            <a:stretch/>
          </p:blipFill>
          <p:spPr bwMode="auto">
            <a:xfrm>
              <a:off x="7685774" y="3713836"/>
              <a:ext cx="1327205" cy="2508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Pipet (ống hút nhỏ giọt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0775" y="926645"/>
              <a:ext cx="1716768" cy="1716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9780882" y="3083258"/>
              <a:ext cx="225093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ống hút nhỏ giọt</a:t>
              </a:r>
            </a:p>
          </p:txBody>
        </p:sp>
        <p:pic>
          <p:nvPicPr>
            <p:cNvPr id="2062" name="Picture 14" descr="Panh gắp hóa chấ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658" y="664363"/>
              <a:ext cx="2857500" cy="2457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678255" y="2922006"/>
              <a:ext cx="13347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panh gắp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29945" y="6334081"/>
              <a:ext cx="20489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smtClean="0"/>
                <a:t>Thìa thủy tinh</a:t>
              </a:r>
              <a:endParaRPr lang="en-US" sz="2400"/>
            </a:p>
          </p:txBody>
        </p:sp>
        <p:pic>
          <p:nvPicPr>
            <p:cNvPr id="2064" name="Picture 16" descr="Ống đong nhựa, vạch sơn xanh Onelab 25m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8904" y="3881122"/>
              <a:ext cx="2362373" cy="2362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9844679" y="6241747"/>
              <a:ext cx="15376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400" smtClean="0"/>
                <a:t>Ống đong</a:t>
              </a:r>
              <a:endParaRPr lang="en-US" sz="24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671000" y="538891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smtClean="0"/>
                <a:t>Dụng cụ </a:t>
              </a:r>
              <a:endParaRPr lang="en-US" sz="360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0" y="539294"/>
            <a:ext cx="6616629" cy="6641872"/>
            <a:chOff x="43918" y="216128"/>
            <a:chExt cx="6616629" cy="6641872"/>
          </a:xfrm>
        </p:grpSpPr>
        <p:pic>
          <p:nvPicPr>
            <p:cNvPr id="2050" name="Picture 2" descr="Giải đáp] Xút NaOH tác dụng được với những chất nào?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29" r="32562" b="17867"/>
            <a:stretch/>
          </p:blipFill>
          <p:spPr bwMode="auto">
            <a:xfrm>
              <a:off x="449942" y="656979"/>
              <a:ext cx="1509487" cy="2730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TỔNG QUAN VÀ ỨNG DỤNG CỦA BỘT KẼM (ZN) TRONG CÔNG NGHIỆ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8018" y="926645"/>
              <a:ext cx="3382554" cy="1932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ạt Kẽm Trong Phòng Thí Nghiệm Hình ảnh Sẵn có - Tải xuống Hình ảnh Ngay  bây giờ - Granule, Kẽm, Bóng - Mô tả vật lý - iStock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5" t="25950" r="10365" b="39833"/>
            <a:stretch/>
          </p:blipFill>
          <p:spPr bwMode="auto">
            <a:xfrm>
              <a:off x="180687" y="3643712"/>
              <a:ext cx="3612606" cy="2226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10474" y="5895397"/>
              <a:ext cx="269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smtClean="0"/>
                <a:t>Kẽm viên</a:t>
              </a:r>
              <a:endParaRPr lang="en-US" sz="2400"/>
            </a:p>
          </p:txBody>
        </p:sp>
        <p:pic>
          <p:nvPicPr>
            <p:cNvPr id="2058" name="Picture 10" descr="Cồn Ethanol 90 độ can 30 lít giá sỉ | Y KHOA KIM MINH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424" y="3330809"/>
              <a:ext cx="2416991" cy="3049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3918" y="216128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smtClean="0"/>
                <a:t>(1)</a:t>
              </a:r>
              <a:endParaRPr lang="en-US" sz="36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480" y="3542671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smtClean="0"/>
                <a:t>(3)</a:t>
              </a:r>
              <a:endParaRPr lang="en-US" sz="3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87159" y="763816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smtClean="0"/>
                <a:t>(2)</a:t>
              </a:r>
              <a:endParaRPr lang="en-US" sz="36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01492" y="3387226"/>
              <a:ext cx="748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smtClean="0"/>
                <a:t>(4)</a:t>
              </a:r>
              <a:endParaRPr lang="en-US" sz="360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660547" y="763816"/>
              <a:ext cx="0" cy="60941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540213" y="341197"/>
              <a:ext cx="2031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smtClean="0"/>
                <a:t>Hóa chất</a:t>
              </a:r>
              <a:endParaRPr 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345559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4" y="-362857"/>
            <a:ext cx="11974286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8"/>
          <p:cNvSpPr txBox="1"/>
          <p:nvPr/>
        </p:nvSpPr>
        <p:spPr>
          <a:xfrm>
            <a:off x="217714" y="216947"/>
            <a:ext cx="109246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indent="266700"/>
            <a:r>
              <a:rPr lang="en-US" sz="3600" b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</a:t>
            </a:r>
            <a:r>
              <a:rPr lang="en-US" sz="3600" b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 cách lấy hóa chất rắn và hóa chất </a:t>
            </a:r>
            <a:r>
              <a:rPr lang="vi-VN" sz="3600" b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lỏng?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415314" y="1770743"/>
            <a:ext cx="5588000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</a:t>
            </a:r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hóa chất lỏng: </a:t>
            </a:r>
            <a:r>
              <a:rPr lang="en-US" sz="3600" b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lượng lớn thì phải rót qua phễu hoặc qua cốc, ống đong có mỏ; lấy lượng nhỏ thì dùng ống hút nhỏ giọt</a:t>
            </a:r>
            <a:r>
              <a:rPr lang="en-US" sz="3600" b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b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7714" y="1770743"/>
            <a:ext cx="5689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 với hóa chất rắn: </a:t>
            </a:r>
            <a:endParaRPr lang="vi-VN" sz="3600" b="1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 hạt nhỏ hoặc bột, dùng thìa kim loại hoặc thủy tinh để xúc; ở dạng hạt to, dây, thanh, </a:t>
            </a:r>
            <a:r>
              <a:rPr lang="vi-VN" sz="3600">
                <a:solidFill>
                  <a:srgbClr val="00B050"/>
                </a:solidFill>
                <a:cs typeface="Arial" panose="020B0604020202020204" pitchFamily="34" charset="0"/>
              </a:rPr>
              <a:t>dùng </a:t>
            </a:r>
            <a:r>
              <a:rPr lang="vi-VN" sz="3600" smtClean="0">
                <a:solidFill>
                  <a:srgbClr val="00B050"/>
                </a:solidFill>
                <a:cs typeface="Arial" panose="020B0604020202020204" pitchFamily="34" charset="0"/>
              </a:rPr>
              <a:t>panh</a:t>
            </a:r>
            <a:r>
              <a:rPr lang="en-US" sz="36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gắp.</a:t>
            </a:r>
            <a:endParaRPr lang="en-US" sz="360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742" y="5832918"/>
            <a:ext cx="1212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smtClean="0">
                <a:solidFill>
                  <a:srgbClr val="FF0000"/>
                </a:solidFill>
              </a:rPr>
              <a:t>Lưu ý: </a:t>
            </a:r>
            <a:r>
              <a:rPr lang="vi-VN" sz="2800" smtClean="0">
                <a:solidFill>
                  <a:srgbClr val="FF0000"/>
                </a:solidFill>
              </a:rPr>
              <a:t>Không đặt lại thìa và panh vào lọ đựng hóa chất sau khi đã sử dụng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3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805</Words>
  <Application>Microsoft Office PowerPoint</Application>
  <PresentationFormat>Widescreen</PresentationFormat>
  <Paragraphs>97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Microsoft YaHei</vt:lpstr>
      <vt:lpstr>宋体</vt:lpstr>
      <vt:lpstr>Arial</vt:lpstr>
      <vt:lpstr>Calibri</vt:lpstr>
      <vt:lpstr>Calibri Light</vt:lpstr>
      <vt:lpstr>Cambria</vt:lpstr>
      <vt:lpstr>等线</vt:lpstr>
      <vt:lpstr>Impact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75</cp:revision>
  <dcterms:created xsi:type="dcterms:W3CDTF">2017-05-28T12:28:00Z</dcterms:created>
  <dcterms:modified xsi:type="dcterms:W3CDTF">2025-03-06T10:20:30Z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1033-11.2.0.11537</vt:lpwstr>
  </property>
  <property fmtid="{D5CDD505-2E9C-101B-9397-08002B2CF9AE}" pid="3" name="ICV">
    <vt:lpwstr>E72FB7A83CC749CA867AA306F0596FA8</vt:lpwstr>
  </property>
</Properties>
</file>