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258" r:id="rId3"/>
    <p:sldId id="377" r:id="rId4"/>
    <p:sldId id="288" r:id="rId5"/>
    <p:sldId id="405" r:id="rId6"/>
    <p:sldId id="407" r:id="rId7"/>
    <p:sldId id="434" r:id="rId8"/>
    <p:sldId id="436" r:id="rId9"/>
    <p:sldId id="572" r:id="rId10"/>
    <p:sldId id="573" r:id="rId11"/>
    <p:sldId id="284" r:id="rId12"/>
    <p:sldId id="438" r:id="rId13"/>
    <p:sldId id="478" r:id="rId14"/>
    <p:sldId id="459" r:id="rId15"/>
    <p:sldId id="499" r:id="rId16"/>
    <p:sldId id="500" r:id="rId17"/>
    <p:sldId id="574" r:id="rId18"/>
    <p:sldId id="503" r:id="rId19"/>
    <p:sldId id="504" r:id="rId20"/>
    <p:sldId id="575" r:id="rId21"/>
    <p:sldId id="282" r:id="rId2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171" autoAdjust="0"/>
  </p:normalViewPr>
  <p:slideViewPr>
    <p:cSldViewPr snapToGrid="0">
      <p:cViewPr varScale="1">
        <p:scale>
          <a:sx n="63" d="100"/>
          <a:sy n="63" d="100"/>
        </p:scale>
        <p:origin x="764"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6/3/25</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8" y="1431925"/>
            <a:ext cx="6872287" cy="3865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43226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20</a:t>
            </a:fld>
            <a:endParaRPr lang="zh-CN" altLang="en-US"/>
          </a:p>
        </p:txBody>
      </p:sp>
    </p:spTree>
    <p:extLst>
      <p:ext uri="{BB962C8B-B14F-4D97-AF65-F5344CB8AC3E}">
        <p14:creationId xmlns:p14="http://schemas.microsoft.com/office/powerpoint/2010/main" val="5544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81785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9" name="组合 10"/>
          <p:cNvGrpSpPr/>
          <p:nvPr/>
        </p:nvGrpSpPr>
        <p:grpSpPr>
          <a:xfrm>
            <a:off x="0" y="1605845"/>
            <a:ext cx="11416040"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3600" dirty="0">
                  <a:solidFill>
                    <a:schemeClr val="tx1">
                      <a:lumMod val="75000"/>
                      <a:lumOff val="25000"/>
                    </a:schemeClr>
                  </a:solidFill>
                  <a:latin typeface="Microsoft YaHei" panose="020B0503020204020204" charset="-122"/>
                  <a:ea typeface="Microsoft YaHei" panose="020B0503020204020204" charset="-122"/>
                </a:rPr>
                <a:t>               </a:t>
              </a:r>
              <a:r>
                <a:rPr lang="en-US" altLang="zh-CN" sz="4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634" y="273868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3600" dirty="0">
                  <a:solidFill>
                    <a:schemeClr val="tx1">
                      <a:lumMod val="75000"/>
                      <a:lumOff val="25000"/>
                    </a:schemeClr>
                  </a:solidFill>
                  <a:latin typeface="Microsoft YaHei" panose="020B0503020204020204" charset="-122"/>
                  <a:ea typeface="Microsoft YaHei" panose="020B0503020204020204" charset="-122"/>
                </a:rPr>
                <a:t>                  </a:t>
              </a:r>
              <a:r>
                <a:rPr lang="en-US" altLang="zh-CN" sz="4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40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Impact" panose="020B0806030902050204" charset="0"/>
                  <a:ea typeface="Microsoft YaHei" panose="020B0503020204020204" charset="-122"/>
                </a:rPr>
                <a:t>II</a:t>
              </a:r>
            </a:p>
          </p:txBody>
        </p:sp>
      </p:grpSp>
      <p:grpSp>
        <p:nvGrpSpPr>
          <p:cNvPr id="4" name="组合 10"/>
          <p:cNvGrpSpPr/>
          <p:nvPr/>
        </p:nvGrpSpPr>
        <p:grpSpPr>
          <a:xfrm>
            <a:off x="-101600" y="3660070"/>
            <a:ext cx="1151764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3600" dirty="0">
                  <a:solidFill>
                    <a:schemeClr val="tx1">
                      <a:lumMod val="75000"/>
                      <a:lumOff val="25000"/>
                    </a:schemeClr>
                  </a:solidFill>
                  <a:latin typeface="Microsoft YaHei" panose="020B0503020204020204" charset="-122"/>
                  <a:ea typeface="Microsoft YaHei" panose="020B0503020204020204" charset="-122"/>
                </a:rPr>
                <a:t>              </a:t>
              </a:r>
              <a:r>
                <a:rPr lang="en-US" altLang="zh-CN" sz="4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Impact" panose="020B0806030902050204" charset="0"/>
                  <a:ea typeface="Microsoft YaHei" panose="020B0503020204020204" charset="-122"/>
                </a:rPr>
                <a:t>III</a:t>
              </a:r>
            </a:p>
          </p:txBody>
        </p:sp>
      </p:grpSp>
      <p:sp>
        <p:nvSpPr>
          <p:cNvPr id="12" name="Text Box 2"/>
          <p:cNvSpPr txBox="1"/>
          <p:nvPr/>
        </p:nvSpPr>
        <p:spPr>
          <a:xfrm>
            <a:off x="-209550" y="718771"/>
            <a:ext cx="11734165" cy="1107996"/>
          </a:xfrm>
          <a:prstGeom prst="rect">
            <a:avLst/>
          </a:prstGeom>
          <a:noFill/>
        </p:spPr>
        <p:txBody>
          <a:bodyPr wrap="square" rtlCol="0">
            <a:spAutoFit/>
          </a:bodyPr>
          <a:lstStyle/>
          <a:p>
            <a:pPr algn="ctr"/>
            <a:r>
              <a:rPr lang="en-US" sz="66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448" y="485463"/>
            <a:ext cx="11873552" cy="1077218"/>
          </a:xfrm>
          <a:prstGeom prst="rect">
            <a:avLst/>
          </a:prstGeom>
        </p:spPr>
        <p:txBody>
          <a:bodyPr wrap="square">
            <a:spAutoFit/>
          </a:bodyPr>
          <a:lstStyle/>
          <a:p>
            <a:r>
              <a:rPr lang="vi-VN" sz="3200" b="1">
                <a:solidFill>
                  <a:srgbClr val="000000"/>
                </a:solidFill>
                <a:latin typeface="Open Sans" panose="020B0606030504020204" pitchFamily="34" charset="0"/>
              </a:rPr>
              <a:t>Trong số những quá trình kể dưới đây, cho biết đều là hiện tượng hóa học, đâu là hiện tượng vật lí. Giải thích.</a:t>
            </a:r>
            <a:endParaRPr lang="en-US" sz="3200" b="1"/>
          </a:p>
        </p:txBody>
      </p:sp>
      <p:sp>
        <p:nvSpPr>
          <p:cNvPr id="3" name="Rectangle 2"/>
          <p:cNvSpPr/>
          <p:nvPr/>
        </p:nvSpPr>
        <p:spPr>
          <a:xfrm>
            <a:off x="4549" y="1430693"/>
            <a:ext cx="11691582" cy="5262979"/>
          </a:xfrm>
          <a:prstGeom prst="rect">
            <a:avLst/>
          </a:prstGeom>
        </p:spPr>
        <p:txBody>
          <a:bodyPr wrap="square">
            <a:spAutoFit/>
          </a:bodyPr>
          <a:lstStyle/>
          <a:p>
            <a:pPr algn="just">
              <a:lnSpc>
                <a:spcPct val="150000"/>
              </a:lnSpc>
            </a:pPr>
            <a:r>
              <a:rPr lang="vi-VN" sz="3200" b="1">
                <a:solidFill>
                  <a:srgbClr val="000000"/>
                </a:solidFill>
                <a:latin typeface="Open Sans" panose="020B0606030504020204" pitchFamily="34" charset="0"/>
              </a:rPr>
              <a:t>a)</a:t>
            </a:r>
            <a:r>
              <a:rPr lang="vi-VN" sz="3200">
                <a:solidFill>
                  <a:srgbClr val="000000"/>
                </a:solidFill>
                <a:latin typeface="Open Sans" panose="020B0606030504020204" pitchFamily="34" charset="0"/>
              </a:rPr>
              <a:t> Sulfur</a:t>
            </a:r>
            <a:r>
              <a:rPr lang="vi-VN" sz="3200" smtClean="0">
                <a:solidFill>
                  <a:srgbClr val="000000"/>
                </a:solidFill>
                <a:latin typeface="Open Sans" panose="020B0606030504020204" pitchFamily="34" charset="0"/>
              </a:rPr>
              <a:t> </a:t>
            </a:r>
            <a:r>
              <a:rPr lang="vi-VN" sz="3200">
                <a:solidFill>
                  <a:srgbClr val="000000"/>
                </a:solidFill>
                <a:latin typeface="Open Sans" panose="020B0606030504020204" pitchFamily="34" charset="0"/>
              </a:rPr>
              <a:t>cháy trong không khí tạo ra chất khí mùi hắc (khi </a:t>
            </a:r>
            <a:r>
              <a:rPr lang="vi-VN" sz="3200" smtClean="0">
                <a:solidFill>
                  <a:srgbClr val="000000"/>
                </a:solidFill>
                <a:latin typeface="Open Sans" panose="020B0606030504020204" pitchFamily="34" charset="0"/>
              </a:rPr>
              <a:t>sulfur dioxide).</a:t>
            </a:r>
            <a:endParaRPr lang="vi-VN" sz="3200">
              <a:solidFill>
                <a:srgbClr val="000000"/>
              </a:solidFill>
              <a:latin typeface="Open Sans" panose="020B0606030504020204" pitchFamily="34" charset="0"/>
            </a:endParaRPr>
          </a:p>
          <a:p>
            <a:pPr algn="just">
              <a:lnSpc>
                <a:spcPct val="150000"/>
              </a:lnSpc>
            </a:pPr>
            <a:r>
              <a:rPr lang="vi-VN" sz="3200" b="1">
                <a:solidFill>
                  <a:srgbClr val="000000"/>
                </a:solidFill>
                <a:latin typeface="Open Sans" panose="020B0606030504020204" pitchFamily="34" charset="0"/>
              </a:rPr>
              <a:t>b)</a:t>
            </a:r>
            <a:r>
              <a:rPr lang="vi-VN" sz="3200">
                <a:solidFill>
                  <a:srgbClr val="000000"/>
                </a:solidFill>
                <a:latin typeface="Open Sans" panose="020B0606030504020204" pitchFamily="34" charset="0"/>
              </a:rPr>
              <a:t> Thủy tinh nóng chảy được thổi thành bình cầu.</a:t>
            </a:r>
          </a:p>
          <a:p>
            <a:pPr algn="just">
              <a:lnSpc>
                <a:spcPct val="150000"/>
              </a:lnSpc>
            </a:pPr>
            <a:r>
              <a:rPr lang="vi-VN" sz="3200" b="1">
                <a:solidFill>
                  <a:srgbClr val="000000"/>
                </a:solidFill>
                <a:latin typeface="Open Sans" panose="020B0606030504020204" pitchFamily="34" charset="0"/>
              </a:rPr>
              <a:t>c)</a:t>
            </a:r>
            <a:r>
              <a:rPr lang="vi-VN" sz="3200">
                <a:solidFill>
                  <a:srgbClr val="000000"/>
                </a:solidFill>
                <a:latin typeface="Open Sans" panose="020B0606030504020204" pitchFamily="34" charset="0"/>
              </a:rPr>
              <a:t> Trong lò nung đá vôi, </a:t>
            </a:r>
            <a:r>
              <a:rPr lang="vi-VN" sz="3200" smtClean="0">
                <a:solidFill>
                  <a:srgbClr val="000000"/>
                </a:solidFill>
                <a:latin typeface="Open Sans" panose="020B0606030504020204" pitchFamily="34" charset="0"/>
              </a:rPr>
              <a:t>calcium carbonate chuyển </a:t>
            </a:r>
            <a:r>
              <a:rPr lang="vi-VN" sz="3200">
                <a:solidFill>
                  <a:srgbClr val="000000"/>
                </a:solidFill>
                <a:latin typeface="Open Sans" panose="020B0606030504020204" pitchFamily="34" charset="0"/>
              </a:rPr>
              <a:t>đến thành vôi sống </a:t>
            </a:r>
            <a:r>
              <a:rPr lang="vi-VN" sz="3200" smtClean="0">
                <a:solidFill>
                  <a:srgbClr val="000000"/>
                </a:solidFill>
                <a:latin typeface="Open Sans" panose="020B0606030504020204" pitchFamily="34" charset="0"/>
              </a:rPr>
              <a:t>(calcium oxide) </a:t>
            </a:r>
            <a:r>
              <a:rPr lang="vi-VN" sz="3200">
                <a:solidFill>
                  <a:srgbClr val="000000"/>
                </a:solidFill>
                <a:latin typeface="Open Sans" panose="020B0606030504020204" pitchFamily="34" charset="0"/>
              </a:rPr>
              <a:t>và khí </a:t>
            </a:r>
            <a:r>
              <a:rPr lang="vi-VN" sz="3200" smtClean="0">
                <a:solidFill>
                  <a:srgbClr val="000000"/>
                </a:solidFill>
                <a:latin typeface="Open Sans" panose="020B0606030504020204" pitchFamily="34" charset="0"/>
              </a:rPr>
              <a:t>carbon dioxide thoát </a:t>
            </a:r>
            <a:r>
              <a:rPr lang="vi-VN" sz="3200">
                <a:solidFill>
                  <a:srgbClr val="000000"/>
                </a:solidFill>
                <a:latin typeface="Open Sans" panose="020B0606030504020204" pitchFamily="34" charset="0"/>
              </a:rPr>
              <a:t>ra ngoài.</a:t>
            </a:r>
          </a:p>
          <a:p>
            <a:pPr algn="just">
              <a:lnSpc>
                <a:spcPct val="150000"/>
              </a:lnSpc>
            </a:pPr>
            <a:r>
              <a:rPr lang="vi-VN" sz="3200" b="1">
                <a:solidFill>
                  <a:srgbClr val="000000"/>
                </a:solidFill>
                <a:latin typeface="Open Sans" panose="020B0606030504020204" pitchFamily="34" charset="0"/>
              </a:rPr>
              <a:t>d)</a:t>
            </a:r>
            <a:r>
              <a:rPr lang="vi-VN" sz="3200">
                <a:solidFill>
                  <a:srgbClr val="000000"/>
                </a:solidFill>
                <a:latin typeface="Open Sans" panose="020B0606030504020204" pitchFamily="34" charset="0"/>
              </a:rPr>
              <a:t> Cồn để trong lọ không khí bị</a:t>
            </a:r>
            <a:r>
              <a:rPr lang="vi-VN" sz="3200" smtClean="0">
                <a:solidFill>
                  <a:srgbClr val="000000"/>
                </a:solidFill>
                <a:latin typeface="Open Sans" panose="020B0606030504020204" pitchFamily="34" charset="0"/>
              </a:rPr>
              <a:t> </a:t>
            </a:r>
            <a:r>
              <a:rPr lang="vi-VN" sz="3200">
                <a:solidFill>
                  <a:srgbClr val="000000"/>
                </a:solidFill>
                <a:latin typeface="Open Sans" panose="020B0606030504020204" pitchFamily="34" charset="0"/>
              </a:rPr>
              <a:t>bay hơi.</a:t>
            </a:r>
            <a:endParaRPr lang="vi-VN" sz="3200" b="0" i="0">
              <a:solidFill>
                <a:srgbClr val="000000"/>
              </a:solidFill>
              <a:effectLst/>
              <a:latin typeface="Open Sans" panose="020B0606030504020204" pitchFamily="34" charset="0"/>
            </a:endParaRPr>
          </a:p>
        </p:txBody>
      </p:sp>
      <p:sp>
        <p:nvSpPr>
          <p:cNvPr id="4" name="TextBox 3"/>
          <p:cNvSpPr txBox="1"/>
          <p:nvPr/>
        </p:nvSpPr>
        <p:spPr>
          <a:xfrm>
            <a:off x="4230813" y="-4"/>
            <a:ext cx="3643952" cy="707886"/>
          </a:xfrm>
          <a:prstGeom prst="rect">
            <a:avLst/>
          </a:prstGeom>
          <a:noFill/>
        </p:spPr>
        <p:txBody>
          <a:bodyPr wrap="square" rtlCol="0">
            <a:spAutoFit/>
          </a:bodyPr>
          <a:lstStyle/>
          <a:p>
            <a:r>
              <a:rPr lang="vi-VN" sz="4000" b="1" smtClean="0">
                <a:solidFill>
                  <a:schemeClr val="accent5"/>
                </a:solidFill>
              </a:rPr>
              <a:t>LUYỆN TẬP</a:t>
            </a:r>
            <a:endParaRPr lang="en-US" sz="4000" b="1">
              <a:solidFill>
                <a:schemeClr val="accent5"/>
              </a:solidFill>
            </a:endParaRPr>
          </a:p>
        </p:txBody>
      </p:sp>
    </p:spTree>
    <p:extLst>
      <p:ext uri="{BB962C8B-B14F-4D97-AF65-F5344CB8AC3E}">
        <p14:creationId xmlns:p14="http://schemas.microsoft.com/office/powerpoint/2010/main" val="4202639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104" name="Text Box 103"/>
          <p:cNvSpPr txBox="1"/>
          <p:nvPr/>
        </p:nvSpPr>
        <p:spPr>
          <a:xfrm>
            <a:off x="-120162" y="5484464"/>
            <a:ext cx="12684369" cy="1046440"/>
          </a:xfrm>
          <a:prstGeom prst="rect">
            <a:avLst/>
          </a:prstGeom>
          <a:solidFill>
            <a:schemeClr val="bg1"/>
          </a:solidFill>
          <a:ln w="9525">
            <a:noFill/>
          </a:ln>
        </p:spPr>
        <p:txBody>
          <a:bodyPr wrap="square">
            <a:spAutoFit/>
          </a:bodyPr>
          <a:lstStyle/>
          <a:p>
            <a:pPr indent="342265"/>
            <a:r>
              <a:rPr lang="en-US" sz="30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0" y="16510"/>
            <a:ext cx="11991092" cy="5446364"/>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1">
                  <p:stCondLst>
                    <p:cond delay="indefinite"/>
                  </p:stCondLst>
                </p:cTn>
                <p:tgtEl>
                  <p:spTgt spid="4"/>
                </p:tgtEl>
              </p:cMediaNode>
            </p:video>
          </p:childTnLst>
        </p:cTn>
      </p:par>
    </p:tnLst>
    <p:bldLst>
      <p:bldP spid="10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31946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4000">
                <a:solidFill>
                  <a:schemeClr val="accent6">
                    <a:lumMod val="50000"/>
                  </a:schemeClr>
                </a:solidFill>
                <a:sym typeface="+mn-ea"/>
              </a:rPr>
              <a:t>+ Chất ban đầu bị biến đổi trong phản ứng gọi là gì?</a:t>
            </a:r>
            <a:endParaRPr lang="en-US" sz="4000">
              <a:solidFill>
                <a:schemeClr val="accent6">
                  <a:lumMod val="50000"/>
                </a:schemeClr>
              </a:solidFill>
            </a:endParaRPr>
          </a:p>
          <a:p>
            <a:pPr algn="l"/>
            <a:r>
              <a:rPr lang="en-US" sz="4000">
                <a:solidFill>
                  <a:schemeClr val="accent6">
                    <a:lumMod val="50000"/>
                  </a:schemeClr>
                </a:solidFill>
                <a:sym typeface="+mn-ea"/>
              </a:rPr>
              <a:t>+ Chất mới sinh ra gọi là gì?</a:t>
            </a:r>
            <a:endParaRPr lang="en-US" sz="4000">
              <a:solidFill>
                <a:schemeClr val="accent6">
                  <a:lumMod val="50000"/>
                </a:schemeClr>
              </a:solidFill>
            </a:endParaRPr>
          </a:p>
          <a:p>
            <a:pPr algn="l"/>
            <a:r>
              <a:rPr lang="en-US" sz="40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4205770726"/>
              </p:ext>
            </p:extLst>
          </p:nvPr>
        </p:nvGraphicFramePr>
        <p:xfrm>
          <a:off x="0" y="0"/>
          <a:ext cx="12192000" cy="4159250"/>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400" b="1">
                          <a:solidFill>
                            <a:srgbClr val="000000"/>
                          </a:solidFill>
                          <a:latin typeface="Arial" panose="020B0604020202020204" pitchFamily="34" charset="0"/>
                          <a:cs typeface="Arial" panose="020B0604020202020204" pitchFamily="34" charset="0"/>
                        </a:rPr>
                        <a:t>PHIẾU HỌC TẬP SỐ 3</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Câu hỏi</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Trả lời</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gridSpan="2">
                  <a:txBody>
                    <a:bodyPr/>
                    <a:lstStyle/>
                    <a:p>
                      <a:pPr indent="0">
                        <a:buNone/>
                      </a:pPr>
                      <a:r>
                        <a:rPr lang="en-US" sz="36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36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36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36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3" name="Text Box 3"/>
          <p:cNvSpPr txBox="1"/>
          <p:nvPr/>
        </p:nvSpPr>
        <p:spPr>
          <a:xfrm>
            <a:off x="0" y="4265930"/>
            <a:ext cx="12319000" cy="2677656"/>
          </a:xfrm>
          <a:prstGeom prst="rect">
            <a:avLst/>
          </a:prstGeom>
          <a:solidFill>
            <a:schemeClr val="bg1"/>
          </a:solidFill>
        </p:spPr>
        <p:txBody>
          <a:bodyPr wrap="square" rtlCol="0">
            <a:spAutoFit/>
          </a:bodyPr>
          <a:lstStyle/>
          <a:p>
            <a:pPr indent="0">
              <a:buNone/>
            </a:pPr>
            <a:r>
              <a:rPr lang="en-US" sz="2800" b="1">
                <a:solidFill>
                  <a:srgbClr val="00B050"/>
                </a:solidFill>
                <a:latin typeface="Arial" panose="020B0604020202020204" pitchFamily="34" charset="0"/>
                <a:cs typeface="Arial" panose="020B0604020202020204" pitchFamily="34" charset="0"/>
                <a:sym typeface="+mn-ea"/>
              </a:rPr>
              <a:t>1.</a:t>
            </a:r>
            <a:endParaRPr lang="en-US" sz="2800" b="1">
              <a:solidFill>
                <a:srgbClr val="00B050"/>
              </a:solidFill>
              <a:latin typeface="Arial" panose="020B0604020202020204" pitchFamily="34" charset="0"/>
              <a:cs typeface="Arial" panose="020B0604020202020204" pitchFamily="34" charset="0"/>
            </a:endParaRPr>
          </a:p>
          <a:p>
            <a:pPr indent="0">
              <a:buNone/>
            </a:pPr>
            <a:r>
              <a:rPr lang="en-US" sz="2800" b="1">
                <a:solidFill>
                  <a:srgbClr val="00B050"/>
                </a:solidFill>
                <a:latin typeface="Arial" panose="020B0604020202020204" pitchFamily="34" charset="0"/>
                <a:cs typeface="Arial" panose="020B0604020202020204" pitchFamily="34" charset="0"/>
                <a:sym typeface="+mn-ea"/>
              </a:rPr>
              <a:t> a) Carbon + Oxygen —&gt; Carbon dioxide</a:t>
            </a:r>
            <a:endParaRPr lang="en-US" sz="2800" b="1">
              <a:solidFill>
                <a:srgbClr val="00B050"/>
              </a:solidFill>
              <a:latin typeface="Arial" panose="020B0604020202020204" pitchFamily="34" charset="0"/>
              <a:cs typeface="Arial" panose="020B0604020202020204" pitchFamily="34" charset="0"/>
            </a:endParaRPr>
          </a:p>
          <a:p>
            <a:pPr indent="0">
              <a:buNone/>
            </a:pPr>
            <a:r>
              <a:rPr lang="en-US" sz="2800"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sz="2800" b="1">
              <a:solidFill>
                <a:srgbClr val="00B050"/>
              </a:solidFill>
              <a:latin typeface="Arial" panose="020B0604020202020204" pitchFamily="34" charset="0"/>
              <a:cs typeface="Arial" panose="020B0604020202020204" pitchFamily="34" charset="0"/>
            </a:endParaRPr>
          </a:p>
          <a:p>
            <a:pPr indent="0">
              <a:buNone/>
            </a:pPr>
            <a:endParaRPr lang="en-US" sz="2800" b="1">
              <a:solidFill>
                <a:srgbClr val="00B050"/>
              </a:solidFill>
              <a:latin typeface="Arial" panose="020B0604020202020204" pitchFamily="34" charset="0"/>
              <a:cs typeface="Arial" panose="020B0604020202020204" pitchFamily="34" charset="0"/>
            </a:endParaRPr>
          </a:p>
          <a:p>
            <a:pPr indent="0">
              <a:buNone/>
            </a:pPr>
            <a:r>
              <a:rPr lang="en-US" sz="2800"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2047849742"/>
              </p:ext>
            </p:extLst>
          </p:nvPr>
        </p:nvGraphicFramePr>
        <p:xfrm>
          <a:off x="0" y="0"/>
          <a:ext cx="12192000" cy="4709160"/>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3828415">
                <a:tc gridSpan="2">
                  <a:txBody>
                    <a:bodyPr/>
                    <a:lstStyle/>
                    <a:p>
                      <a:pPr indent="0">
                        <a:buNone/>
                      </a:pPr>
                      <a:r>
                        <a:rPr lang="en-US" sz="32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3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extLst>
              <p:ext uri="{D42A27DB-BD31-4B8C-83A1-F6EECF244321}">
                <p14:modId xmlns:p14="http://schemas.microsoft.com/office/powerpoint/2010/main" val="1397823136"/>
              </p:ext>
            </p:extLst>
          </p:nvPr>
        </p:nvGraphicFramePr>
        <p:xfrm>
          <a:off x="0" y="1906903"/>
          <a:ext cx="12191999" cy="4951096"/>
        </p:xfrm>
        <a:graphic>
          <a:graphicData uri="http://schemas.openxmlformats.org/drawingml/2006/table">
            <a:tbl>
              <a:tblPr firstRow="1" bandRow="1">
                <a:tableStyleId>{5940675A-B579-460E-94D1-54222C63F5DA}</a:tableStyleId>
              </a:tblPr>
              <a:tblGrid>
                <a:gridCol w="5217022">
                  <a:extLst>
                    <a:ext uri="{9D8B030D-6E8A-4147-A177-3AD203B41FA5}">
                      <a16:colId xmlns:a16="http://schemas.microsoft.com/office/drawing/2014/main" val="20000"/>
                    </a:ext>
                  </a:extLst>
                </a:gridCol>
                <a:gridCol w="921606">
                  <a:extLst>
                    <a:ext uri="{9D8B030D-6E8A-4147-A177-3AD203B41FA5}">
                      <a16:colId xmlns:a16="http://schemas.microsoft.com/office/drawing/2014/main" val="20001"/>
                    </a:ext>
                  </a:extLst>
                </a:gridCol>
                <a:gridCol w="1006865">
                  <a:extLst>
                    <a:ext uri="{9D8B030D-6E8A-4147-A177-3AD203B41FA5}">
                      <a16:colId xmlns:a16="http://schemas.microsoft.com/office/drawing/2014/main" val="20002"/>
                    </a:ext>
                  </a:extLst>
                </a:gridCol>
                <a:gridCol w="5046506">
                  <a:extLst>
                    <a:ext uri="{9D8B030D-6E8A-4147-A177-3AD203B41FA5}">
                      <a16:colId xmlns:a16="http://schemas.microsoft.com/office/drawing/2014/main" val="20003"/>
                    </a:ext>
                  </a:extLst>
                </a:gridCol>
              </a:tblGrid>
              <a:tr h="450771">
                <a:tc rowSpan="2">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Các quá trình</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Hiện tượng</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805477">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Hoá học</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Vật lí</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712367">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1016822">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b. Khi đốt </a:t>
                      </a:r>
                      <a:r>
                        <a:rPr lang="en-US" sz="2000" b="0" u="sng">
                          <a:solidFill>
                            <a:schemeClr val="accent1">
                              <a:lumMod val="50000"/>
                            </a:schemeClr>
                          </a:solidFill>
                          <a:latin typeface="Arial" panose="020B0604020202020204" pitchFamily="34" charset="0"/>
                          <a:cs typeface="Arial" panose="020B0604020202020204" pitchFamily="34" charset="0"/>
                        </a:rPr>
                        <a:t>nến</a:t>
                      </a:r>
                      <a:r>
                        <a:rPr lang="en-US" sz="2000" b="0">
                          <a:solidFill>
                            <a:schemeClr val="accent1">
                              <a:lumMod val="50000"/>
                            </a:schemeClr>
                          </a:solidFill>
                          <a:latin typeface="Arial" panose="020B0604020202020204" pitchFamily="34" charset="0"/>
                          <a:cs typeface="Arial" panose="020B0604020202020204" pitchFamily="34" charset="0"/>
                        </a:rPr>
                        <a:t>cháy (tác dụng với </a:t>
                      </a:r>
                      <a:r>
                        <a:rPr lang="en-US" sz="2000" b="0" u="sng">
                          <a:solidFill>
                            <a:schemeClr val="accent1">
                              <a:lumMod val="50000"/>
                            </a:schemeClr>
                          </a:solidFill>
                          <a:latin typeface="Arial" panose="020B0604020202020204" pitchFamily="34" charset="0"/>
                          <a:cs typeface="Arial" panose="020B0604020202020204" pitchFamily="34" charset="0"/>
                        </a:rPr>
                        <a:t>oxygen</a:t>
                      </a:r>
                      <a:r>
                        <a:rPr lang="en-US" sz="2000" b="0">
                          <a:solidFill>
                            <a:schemeClr val="accent1">
                              <a:lumMod val="50000"/>
                            </a:schemeClr>
                          </a:solidFill>
                          <a:latin typeface="Arial" panose="020B0604020202020204" pitchFamily="34" charset="0"/>
                          <a:cs typeface="Arial" panose="020B0604020202020204" pitchFamily="34" charset="0"/>
                        </a:rPr>
                        <a:t>) tạo ra khí </a:t>
                      </a:r>
                      <a:r>
                        <a:rPr lang="en-US" sz="2000" b="0" u="sng">
                          <a:solidFill>
                            <a:schemeClr val="accent1">
                              <a:lumMod val="50000"/>
                            </a:schemeClr>
                          </a:solidFill>
                          <a:latin typeface="Arial" panose="020B0604020202020204" pitchFamily="34" charset="0"/>
                          <a:cs typeface="Arial" panose="020B0604020202020204" pitchFamily="34" charset="0"/>
                        </a:rPr>
                        <a:t>carbon dioxide </a:t>
                      </a:r>
                      <a:r>
                        <a:rPr lang="en-US" sz="2000" b="0">
                          <a:solidFill>
                            <a:schemeClr val="accent1">
                              <a:lumMod val="50000"/>
                            </a:schemeClr>
                          </a:solidFill>
                          <a:latin typeface="Arial" panose="020B0604020202020204" pitchFamily="34" charset="0"/>
                          <a:cs typeface="Arial" panose="020B0604020202020204" pitchFamily="34" charset="0"/>
                        </a:rPr>
                        <a:t>và </a:t>
                      </a:r>
                      <a:r>
                        <a:rPr lang="en-US" sz="2000" b="0" u="sng">
                          <a:solidFill>
                            <a:schemeClr val="accent1">
                              <a:lumMod val="50000"/>
                            </a:schemeClr>
                          </a:solidFill>
                          <a:latin typeface="Arial" panose="020B0604020202020204" pitchFamily="34" charset="0"/>
                          <a:cs typeface="Arial" panose="020B0604020202020204" pitchFamily="34" charset="0"/>
                        </a:rPr>
                        <a:t>hơi nước</a:t>
                      </a:r>
                      <a:endParaRPr lang="en-US" sz="20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805477">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c. Khi </a:t>
                      </a:r>
                      <a:r>
                        <a:rPr lang="en-US" sz="2000" b="0" u="sng">
                          <a:solidFill>
                            <a:schemeClr val="accent1">
                              <a:lumMod val="50000"/>
                            </a:schemeClr>
                          </a:solidFill>
                          <a:latin typeface="Arial" panose="020B0604020202020204" pitchFamily="34" charset="0"/>
                          <a:cs typeface="Arial" panose="020B0604020202020204" pitchFamily="34" charset="0"/>
                        </a:rPr>
                        <a:t>than </a:t>
                      </a:r>
                      <a:r>
                        <a:rPr lang="en-US" sz="2000" b="0">
                          <a:solidFill>
                            <a:schemeClr val="accent1">
                              <a:lumMod val="50000"/>
                            </a:schemeClr>
                          </a:solidFill>
                          <a:latin typeface="Arial" panose="020B0604020202020204" pitchFamily="34" charset="0"/>
                          <a:cs typeface="Arial" panose="020B0604020202020204" pitchFamily="34" charset="0"/>
                        </a:rPr>
                        <a:t>cháy (tác dụng với </a:t>
                      </a:r>
                      <a:r>
                        <a:rPr lang="en-US" sz="2000" b="0" u="sng">
                          <a:solidFill>
                            <a:schemeClr val="accent1">
                              <a:lumMod val="50000"/>
                            </a:schemeClr>
                          </a:solidFill>
                          <a:latin typeface="Arial" panose="020B0604020202020204" pitchFamily="34" charset="0"/>
                          <a:cs typeface="Arial" panose="020B0604020202020204" pitchFamily="34" charset="0"/>
                        </a:rPr>
                        <a:t>oxygen</a:t>
                      </a:r>
                      <a:r>
                        <a:rPr lang="en-US" sz="2000" b="0">
                          <a:solidFill>
                            <a:schemeClr val="accent1">
                              <a:lumMod val="50000"/>
                            </a:schemeClr>
                          </a:solidFill>
                          <a:latin typeface="Arial" panose="020B0604020202020204" pitchFamily="34" charset="0"/>
                          <a:cs typeface="Arial" panose="020B0604020202020204" pitchFamily="34" charset="0"/>
                        </a:rPr>
                        <a:t>) tạo ra </a:t>
                      </a:r>
                      <a:r>
                        <a:rPr lang="en-US" sz="2000" b="0" u="sng">
                          <a:solidFill>
                            <a:schemeClr val="accent1">
                              <a:lumMod val="50000"/>
                            </a:schemeClr>
                          </a:solidFill>
                          <a:latin typeface="Arial" panose="020B0604020202020204" pitchFamily="34" charset="0"/>
                          <a:cs typeface="Arial" panose="020B0604020202020204" pitchFamily="34" charset="0"/>
                        </a:rPr>
                        <a:t>carbon dioxide</a:t>
                      </a:r>
                      <a:endParaRPr lang="en-US" sz="20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1160182">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2000" b="0" u="sng">
                          <a:solidFill>
                            <a:schemeClr val="accent1">
                              <a:lumMod val="50000"/>
                            </a:schemeClr>
                          </a:solidFill>
                          <a:latin typeface="Arial" panose="020B0604020202020204" pitchFamily="34" charset="0"/>
                          <a:cs typeface="Arial" panose="020B0604020202020204" pitchFamily="34" charset="0"/>
                        </a:rPr>
                        <a:t>calcium carbonate</a:t>
                      </a:r>
                      <a:r>
                        <a:rPr lang="en-US" sz="2000" b="0">
                          <a:solidFill>
                            <a:schemeClr val="accent1">
                              <a:lumMod val="50000"/>
                            </a:schemeClr>
                          </a:solidFill>
                          <a:latin typeface="Arial" panose="020B0604020202020204" pitchFamily="34" charset="0"/>
                          <a:cs typeface="Arial" panose="020B0604020202020204" pitchFamily="34" charset="0"/>
                        </a:rPr>
                        <a:t>tạo ra </a:t>
                      </a:r>
                      <a:r>
                        <a:rPr lang="en-US" sz="2000" b="0" u="sng">
                          <a:solidFill>
                            <a:schemeClr val="accent1">
                              <a:lumMod val="50000"/>
                            </a:schemeClr>
                          </a:solidFill>
                          <a:latin typeface="Arial" panose="020B0604020202020204" pitchFamily="34" charset="0"/>
                          <a:cs typeface="Arial" panose="020B0604020202020204" pitchFamily="34" charset="0"/>
                        </a:rPr>
                        <a:t>calcium chloride</a:t>
                      </a:r>
                      <a:r>
                        <a:rPr lang="en-US" sz="2000" b="0">
                          <a:solidFill>
                            <a:schemeClr val="accent1">
                              <a:lumMod val="50000"/>
                            </a:schemeClr>
                          </a:solidFill>
                          <a:latin typeface="Arial" panose="020B0604020202020204" pitchFamily="34" charset="0"/>
                          <a:cs typeface="Arial" panose="020B0604020202020204" pitchFamily="34" charset="0"/>
                        </a:rPr>
                        <a:t>, </a:t>
                      </a:r>
                      <a:r>
                        <a:rPr lang="en-US" sz="2000" b="0" u="sng">
                          <a:solidFill>
                            <a:schemeClr val="accent1">
                              <a:lumMod val="50000"/>
                            </a:schemeClr>
                          </a:solidFill>
                          <a:latin typeface="Arial" panose="020B0604020202020204" pitchFamily="34" charset="0"/>
                          <a:cs typeface="Arial" panose="020B0604020202020204" pitchFamily="34" charset="0"/>
                        </a:rPr>
                        <a:t>nước</a:t>
                      </a:r>
                      <a:r>
                        <a:rPr lang="en-US" sz="2000" b="0">
                          <a:solidFill>
                            <a:schemeClr val="accent1">
                              <a:lumMod val="50000"/>
                            </a:schemeClr>
                          </a:solidFill>
                          <a:latin typeface="Arial" panose="020B0604020202020204" pitchFamily="34" charset="0"/>
                          <a:cs typeface="Arial" panose="020B0604020202020204" pitchFamily="34" charset="0"/>
                        </a:rPr>
                        <a:t>và </a:t>
                      </a:r>
                      <a:r>
                        <a:rPr lang="en-US" sz="2000" b="0" u="sng">
                          <a:solidFill>
                            <a:schemeClr val="accent1">
                              <a:lumMod val="50000"/>
                            </a:schemeClr>
                          </a:solidFill>
                          <a:latin typeface="Arial" panose="020B0604020202020204" pitchFamily="34" charset="0"/>
                          <a:cs typeface="Arial" panose="020B0604020202020204" pitchFamily="34" charset="0"/>
                        </a:rPr>
                        <a:t>carbon dioxide</a:t>
                      </a:r>
                      <a:endParaRPr lang="en-US" sz="20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2047849742"/>
              </p:ext>
            </p:extLst>
          </p:nvPr>
        </p:nvGraphicFramePr>
        <p:xfrm>
          <a:off x="0" y="0"/>
          <a:ext cx="12192000" cy="4709160"/>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3828415">
                <a:tc gridSpan="2">
                  <a:txBody>
                    <a:bodyPr/>
                    <a:lstStyle/>
                    <a:p>
                      <a:pPr indent="0">
                        <a:buNone/>
                      </a:pPr>
                      <a:r>
                        <a:rPr lang="en-US" sz="32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3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extLst>
              <p:ext uri="{D42A27DB-BD31-4B8C-83A1-F6EECF244321}">
                <p14:modId xmlns:p14="http://schemas.microsoft.com/office/powerpoint/2010/main" val="963279172"/>
              </p:ext>
            </p:extLst>
          </p:nvPr>
        </p:nvGraphicFramePr>
        <p:xfrm>
          <a:off x="0" y="1906903"/>
          <a:ext cx="12191999" cy="4951096"/>
        </p:xfrm>
        <a:graphic>
          <a:graphicData uri="http://schemas.openxmlformats.org/drawingml/2006/table">
            <a:tbl>
              <a:tblPr firstRow="1" bandRow="1">
                <a:tableStyleId>{5940675A-B579-460E-94D1-54222C63F5DA}</a:tableStyleId>
              </a:tblPr>
              <a:tblGrid>
                <a:gridCol w="5217022">
                  <a:extLst>
                    <a:ext uri="{9D8B030D-6E8A-4147-A177-3AD203B41FA5}">
                      <a16:colId xmlns:a16="http://schemas.microsoft.com/office/drawing/2014/main" val="20000"/>
                    </a:ext>
                  </a:extLst>
                </a:gridCol>
                <a:gridCol w="921606">
                  <a:extLst>
                    <a:ext uri="{9D8B030D-6E8A-4147-A177-3AD203B41FA5}">
                      <a16:colId xmlns:a16="http://schemas.microsoft.com/office/drawing/2014/main" val="20001"/>
                    </a:ext>
                  </a:extLst>
                </a:gridCol>
                <a:gridCol w="1006865">
                  <a:extLst>
                    <a:ext uri="{9D8B030D-6E8A-4147-A177-3AD203B41FA5}">
                      <a16:colId xmlns:a16="http://schemas.microsoft.com/office/drawing/2014/main" val="20002"/>
                    </a:ext>
                  </a:extLst>
                </a:gridCol>
                <a:gridCol w="5046506">
                  <a:extLst>
                    <a:ext uri="{9D8B030D-6E8A-4147-A177-3AD203B41FA5}">
                      <a16:colId xmlns:a16="http://schemas.microsoft.com/office/drawing/2014/main" val="20003"/>
                    </a:ext>
                  </a:extLst>
                </a:gridCol>
              </a:tblGrid>
              <a:tr h="450771">
                <a:tc rowSpan="2">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Các quá trình</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Hiện tượng</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805477">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Hoá học</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Vật lí</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712367">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x</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1016822">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b. Khi đốt </a:t>
                      </a:r>
                      <a:r>
                        <a:rPr lang="en-US" sz="2000" b="0" u="sng">
                          <a:solidFill>
                            <a:schemeClr val="accent1">
                              <a:lumMod val="50000"/>
                            </a:schemeClr>
                          </a:solidFill>
                          <a:latin typeface="Arial" panose="020B0604020202020204" pitchFamily="34" charset="0"/>
                          <a:cs typeface="Arial" panose="020B0604020202020204" pitchFamily="34" charset="0"/>
                        </a:rPr>
                        <a:t>nến</a:t>
                      </a:r>
                      <a:r>
                        <a:rPr lang="en-US" sz="2000" b="0">
                          <a:solidFill>
                            <a:schemeClr val="accent1">
                              <a:lumMod val="50000"/>
                            </a:schemeClr>
                          </a:solidFill>
                          <a:latin typeface="Arial" panose="020B0604020202020204" pitchFamily="34" charset="0"/>
                          <a:cs typeface="Arial" panose="020B0604020202020204" pitchFamily="34" charset="0"/>
                        </a:rPr>
                        <a:t>cháy (tác dụng với </a:t>
                      </a:r>
                      <a:r>
                        <a:rPr lang="en-US" sz="2000" b="0" u="sng">
                          <a:solidFill>
                            <a:schemeClr val="accent1">
                              <a:lumMod val="50000"/>
                            </a:schemeClr>
                          </a:solidFill>
                          <a:latin typeface="Arial" panose="020B0604020202020204" pitchFamily="34" charset="0"/>
                          <a:cs typeface="Arial" panose="020B0604020202020204" pitchFamily="34" charset="0"/>
                        </a:rPr>
                        <a:t>oxygen</a:t>
                      </a:r>
                      <a:r>
                        <a:rPr lang="en-US" sz="2000" b="0">
                          <a:solidFill>
                            <a:schemeClr val="accent1">
                              <a:lumMod val="50000"/>
                            </a:schemeClr>
                          </a:solidFill>
                          <a:latin typeface="Arial" panose="020B0604020202020204" pitchFamily="34" charset="0"/>
                          <a:cs typeface="Arial" panose="020B0604020202020204" pitchFamily="34" charset="0"/>
                        </a:rPr>
                        <a:t>) tạo ra khí </a:t>
                      </a:r>
                      <a:r>
                        <a:rPr lang="en-US" sz="2000" b="0" u="sng">
                          <a:solidFill>
                            <a:schemeClr val="accent1">
                              <a:lumMod val="50000"/>
                            </a:schemeClr>
                          </a:solidFill>
                          <a:latin typeface="Arial" panose="020B0604020202020204" pitchFamily="34" charset="0"/>
                          <a:cs typeface="Arial" panose="020B0604020202020204" pitchFamily="34" charset="0"/>
                        </a:rPr>
                        <a:t>carbon dioxide </a:t>
                      </a:r>
                      <a:r>
                        <a:rPr lang="en-US" sz="2000" b="0">
                          <a:solidFill>
                            <a:schemeClr val="accent1">
                              <a:lumMod val="50000"/>
                            </a:schemeClr>
                          </a:solidFill>
                          <a:latin typeface="Arial" panose="020B0604020202020204" pitchFamily="34" charset="0"/>
                          <a:cs typeface="Arial" panose="020B0604020202020204" pitchFamily="34" charset="0"/>
                        </a:rPr>
                        <a:t>và </a:t>
                      </a:r>
                      <a:r>
                        <a:rPr lang="en-US" sz="2000" b="0" u="sng">
                          <a:solidFill>
                            <a:schemeClr val="accent1">
                              <a:lumMod val="50000"/>
                            </a:schemeClr>
                          </a:solidFill>
                          <a:latin typeface="Arial" panose="020B0604020202020204" pitchFamily="34" charset="0"/>
                          <a:cs typeface="Arial" panose="020B0604020202020204" pitchFamily="34" charset="0"/>
                        </a:rPr>
                        <a:t>hơi nước</a:t>
                      </a:r>
                      <a:endParaRPr lang="en-US" sz="20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x</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805477">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c. Khi </a:t>
                      </a:r>
                      <a:r>
                        <a:rPr lang="en-US" sz="2000" b="0" u="sng">
                          <a:solidFill>
                            <a:schemeClr val="accent1">
                              <a:lumMod val="50000"/>
                            </a:schemeClr>
                          </a:solidFill>
                          <a:latin typeface="Arial" panose="020B0604020202020204" pitchFamily="34" charset="0"/>
                          <a:cs typeface="Arial" panose="020B0604020202020204" pitchFamily="34" charset="0"/>
                        </a:rPr>
                        <a:t>than </a:t>
                      </a:r>
                      <a:r>
                        <a:rPr lang="en-US" sz="2000" b="0">
                          <a:solidFill>
                            <a:schemeClr val="accent1">
                              <a:lumMod val="50000"/>
                            </a:schemeClr>
                          </a:solidFill>
                          <a:latin typeface="Arial" panose="020B0604020202020204" pitchFamily="34" charset="0"/>
                          <a:cs typeface="Arial" panose="020B0604020202020204" pitchFamily="34" charset="0"/>
                        </a:rPr>
                        <a:t>cháy (tác dụng với </a:t>
                      </a:r>
                      <a:r>
                        <a:rPr lang="en-US" sz="2000" b="0" u="sng">
                          <a:solidFill>
                            <a:schemeClr val="accent1">
                              <a:lumMod val="50000"/>
                            </a:schemeClr>
                          </a:solidFill>
                          <a:latin typeface="Arial" panose="020B0604020202020204" pitchFamily="34" charset="0"/>
                          <a:cs typeface="Arial" panose="020B0604020202020204" pitchFamily="34" charset="0"/>
                        </a:rPr>
                        <a:t>oxygen</a:t>
                      </a:r>
                      <a:r>
                        <a:rPr lang="en-US" sz="2000" b="0">
                          <a:solidFill>
                            <a:schemeClr val="accent1">
                              <a:lumMod val="50000"/>
                            </a:schemeClr>
                          </a:solidFill>
                          <a:latin typeface="Arial" panose="020B0604020202020204" pitchFamily="34" charset="0"/>
                          <a:cs typeface="Arial" panose="020B0604020202020204" pitchFamily="34" charset="0"/>
                        </a:rPr>
                        <a:t>) tạo ra </a:t>
                      </a:r>
                      <a:r>
                        <a:rPr lang="en-US" sz="2000" b="0" u="sng">
                          <a:solidFill>
                            <a:schemeClr val="accent1">
                              <a:lumMod val="50000"/>
                            </a:schemeClr>
                          </a:solidFill>
                          <a:latin typeface="Arial" panose="020B0604020202020204" pitchFamily="34" charset="0"/>
                          <a:cs typeface="Arial" panose="020B0604020202020204" pitchFamily="34" charset="0"/>
                        </a:rPr>
                        <a:t>carbon dioxide</a:t>
                      </a:r>
                      <a:endParaRPr lang="en-US" sz="20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x</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Than + oxygen</a:t>
                      </a:r>
                      <a:r>
                        <a:rPr lang="en-US" sz="2000">
                          <a:solidFill>
                            <a:schemeClr val="accent1">
                              <a:lumMod val="50000"/>
                            </a:schemeClr>
                          </a:solidFill>
                          <a:latin typeface="Arial" panose="020B0604020202020204" pitchFamily="34" charset="0"/>
                          <a:cs typeface="Arial" panose="020B0604020202020204" pitchFamily="34" charset="0"/>
                          <a:sym typeface="+mn-ea"/>
                        </a:rPr>
                        <a:t> → </a:t>
                      </a:r>
                      <a:r>
                        <a:rPr lang="en-US" sz="2000" b="0">
                          <a:solidFill>
                            <a:schemeClr val="accent1">
                              <a:lumMod val="50000"/>
                            </a:schemeClr>
                          </a:solidFill>
                          <a:latin typeface="Arial" panose="020B0604020202020204" pitchFamily="34" charset="0"/>
                          <a:cs typeface="Arial" panose="020B0604020202020204" pitchFamily="34" charset="0"/>
                        </a:rPr>
                        <a:t> carbon dioxide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1160182">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2000" b="0" u="sng">
                          <a:solidFill>
                            <a:schemeClr val="accent1">
                              <a:lumMod val="50000"/>
                            </a:schemeClr>
                          </a:solidFill>
                          <a:latin typeface="Arial" panose="020B0604020202020204" pitchFamily="34" charset="0"/>
                          <a:cs typeface="Arial" panose="020B0604020202020204" pitchFamily="34" charset="0"/>
                        </a:rPr>
                        <a:t>calcium carbonate</a:t>
                      </a:r>
                      <a:r>
                        <a:rPr lang="en-US" sz="2000" b="0">
                          <a:solidFill>
                            <a:schemeClr val="accent1">
                              <a:lumMod val="50000"/>
                            </a:schemeClr>
                          </a:solidFill>
                          <a:latin typeface="Arial" panose="020B0604020202020204" pitchFamily="34" charset="0"/>
                          <a:cs typeface="Arial" panose="020B0604020202020204" pitchFamily="34" charset="0"/>
                        </a:rPr>
                        <a:t>tạo ra </a:t>
                      </a:r>
                      <a:r>
                        <a:rPr lang="en-US" sz="2000" b="0" u="sng">
                          <a:solidFill>
                            <a:schemeClr val="accent1">
                              <a:lumMod val="50000"/>
                            </a:schemeClr>
                          </a:solidFill>
                          <a:latin typeface="Arial" panose="020B0604020202020204" pitchFamily="34" charset="0"/>
                          <a:cs typeface="Arial" panose="020B0604020202020204" pitchFamily="34" charset="0"/>
                        </a:rPr>
                        <a:t>calcium chloride</a:t>
                      </a:r>
                      <a:r>
                        <a:rPr lang="en-US" sz="2000" b="0">
                          <a:solidFill>
                            <a:schemeClr val="accent1">
                              <a:lumMod val="50000"/>
                            </a:schemeClr>
                          </a:solidFill>
                          <a:latin typeface="Arial" panose="020B0604020202020204" pitchFamily="34" charset="0"/>
                          <a:cs typeface="Arial" panose="020B0604020202020204" pitchFamily="34" charset="0"/>
                        </a:rPr>
                        <a:t>, </a:t>
                      </a:r>
                      <a:r>
                        <a:rPr lang="en-US" sz="2000" b="0" u="sng">
                          <a:solidFill>
                            <a:schemeClr val="accent1">
                              <a:lumMod val="50000"/>
                            </a:schemeClr>
                          </a:solidFill>
                          <a:latin typeface="Arial" panose="020B0604020202020204" pitchFamily="34" charset="0"/>
                          <a:cs typeface="Arial" panose="020B0604020202020204" pitchFamily="34" charset="0"/>
                        </a:rPr>
                        <a:t>nước</a:t>
                      </a:r>
                      <a:r>
                        <a:rPr lang="en-US" sz="2000" b="0">
                          <a:solidFill>
                            <a:schemeClr val="accent1">
                              <a:lumMod val="50000"/>
                            </a:schemeClr>
                          </a:solidFill>
                          <a:latin typeface="Arial" panose="020B0604020202020204" pitchFamily="34" charset="0"/>
                          <a:cs typeface="Arial" panose="020B0604020202020204" pitchFamily="34" charset="0"/>
                        </a:rPr>
                        <a:t>và </a:t>
                      </a:r>
                      <a:r>
                        <a:rPr lang="en-US" sz="2000" b="0" u="sng">
                          <a:solidFill>
                            <a:schemeClr val="accent1">
                              <a:lumMod val="50000"/>
                            </a:schemeClr>
                          </a:solidFill>
                          <a:latin typeface="Arial" panose="020B0604020202020204" pitchFamily="34" charset="0"/>
                          <a:cs typeface="Arial" panose="020B0604020202020204" pitchFamily="34" charset="0"/>
                        </a:rPr>
                        <a:t>carbon dioxide</a:t>
                      </a:r>
                      <a:endParaRPr lang="en-US" sz="20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x</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0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2000">
                          <a:solidFill>
                            <a:schemeClr val="accent1">
                              <a:lumMod val="50000"/>
                            </a:schemeClr>
                          </a:solidFill>
                          <a:latin typeface="Arial" panose="020B0604020202020204" pitchFamily="34" charset="0"/>
                          <a:cs typeface="Arial" panose="020B0604020202020204" pitchFamily="34" charset="0"/>
                          <a:sym typeface="+mn-ea"/>
                        </a:rPr>
                        <a:t> →  </a:t>
                      </a:r>
                      <a:r>
                        <a:rPr lang="en-US" sz="20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20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3012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76273" y="87114"/>
            <a:ext cx="3630222" cy="2862322"/>
          </a:xfrm>
          <a:prstGeom prst="rect">
            <a:avLst/>
          </a:prstGeom>
          <a:noFill/>
          <a:ln w="9525">
            <a:noFill/>
          </a:ln>
        </p:spPr>
        <p:txBody>
          <a:bodyPr wrap="square">
            <a:spAutoFit/>
          </a:bodyPr>
          <a:lstStyle/>
          <a:p>
            <a:pPr indent="0" algn="ctr"/>
            <a:r>
              <a:rPr lang="en-US" sz="3600" b="0">
                <a:solidFill>
                  <a:schemeClr val="accent2">
                    <a:lumMod val="75000"/>
                  </a:schemeClr>
                </a:solidFill>
                <a:latin typeface="Arial" panose="020B0604020202020204" pitchFamily="34" charset="0"/>
                <a:cs typeface="Arial" panose="020B0604020202020204" pitchFamily="34" charset="0"/>
              </a:rPr>
              <a:t>  </a:t>
            </a:r>
            <a:r>
              <a:rPr lang="en-US" sz="36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3600" b="1">
                <a:solidFill>
                  <a:schemeClr val="accent2">
                    <a:lumMod val="50000"/>
                  </a:schemeClr>
                </a:solidFill>
                <a:latin typeface="Arial" panose="020B0604020202020204" pitchFamily="34" charset="0"/>
                <a:cs typeface="Arial" panose="020B0604020202020204" pitchFamily="34" charset="0"/>
              </a:rPr>
              <a:t>:</a:t>
            </a:r>
          </a:p>
          <a:p>
            <a:pPr indent="0"/>
            <a:endParaRPr lang="en-US" sz="36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2"/>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ox(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4"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5" nodeType="clickEffect">
                                  <p:stCondLst>
                                    <p:cond delay="0"/>
                                  </p:stCondLst>
                                  <p:childTnLst>
                                    <p:animEffect transition="out" filter="blinds(horizontal)">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2"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867549" y="125498"/>
            <a:ext cx="10412981"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68566" y="0"/>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1346975" y="371878"/>
            <a:ext cx="9300510" cy="584775"/>
          </a:xfrm>
          <a:prstGeom prst="rect">
            <a:avLst/>
          </a:prstGeom>
          <a:noFill/>
        </p:spPr>
        <p:txBody>
          <a:bodyPr wrap="square" rtlCol="0">
            <a:spAutoFit/>
          </a:bodyPr>
          <a:lstStyle/>
          <a:p>
            <a:pPr algn="ctr"/>
            <a:r>
              <a:rPr lang="vi-VN" altLang="zh-CN" sz="3200" b="1">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B</a:t>
            </a:r>
            <a:r>
              <a:rPr lang="en-US" altLang="zh-CN" sz="3200" b="1" smtClean="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a:t>
            </a:r>
            <a:r>
              <a:rPr lang="en-US" altLang="zh-CN" sz="32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đổi vật lý và biến đổi hóa học</a:t>
            </a:r>
          </a:p>
        </p:txBody>
      </p:sp>
      <p:sp>
        <p:nvSpPr>
          <p:cNvPr id="12" name="文本框 52"/>
          <p:cNvSpPr txBox="1"/>
          <p:nvPr/>
        </p:nvSpPr>
        <p:spPr>
          <a:xfrm>
            <a:off x="-118605" y="248688"/>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2011820" y="1617748"/>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634374" y="1460903"/>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18" name="Text Box 3"/>
          <p:cNvSpPr txBox="1"/>
          <p:nvPr/>
        </p:nvSpPr>
        <p:spPr>
          <a:xfrm>
            <a:off x="0" y="6273225"/>
            <a:ext cx="12192000"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b="1">
                <a:solidFill>
                  <a:schemeClr val="tx1"/>
                </a:solidFill>
              </a:rPr>
              <a:t>HS quan sát thí nghiệm, thảo luận cặp đôi, hoàn thành phiếu học tập 1</a:t>
            </a:r>
            <a:r>
              <a:rPr lang="en-US" sz="3200" b="1">
                <a:solidFill>
                  <a:schemeClr val="tx1"/>
                </a:solidFill>
                <a:highlight>
                  <a:srgbClr val="C0C0C0"/>
                </a:highlight>
              </a:rPr>
              <a:t> </a:t>
            </a:r>
          </a:p>
        </p:txBody>
      </p:sp>
      <p:pic>
        <p:nvPicPr>
          <p:cNvPr id="16" name="Picture 2" descr="Thí nghiệm về biến đổi vật l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481" y="2077889"/>
            <a:ext cx="7650314" cy="4195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36" y="1714500"/>
            <a:ext cx="11983564" cy="6096000"/>
          </a:xfrm>
          <a:prstGeom prst="rect">
            <a:avLst/>
          </a:prstGeom>
        </p:spPr>
      </p:pic>
      <p:sp>
        <p:nvSpPr>
          <p:cNvPr id="4" name="文本框 3"/>
          <p:cNvSpPr txBox="1"/>
          <p:nvPr/>
        </p:nvSpPr>
        <p:spPr>
          <a:xfrm>
            <a:off x="401542" y="2200245"/>
            <a:ext cx="11582400" cy="3416320"/>
          </a:xfrm>
          <a:prstGeom prst="rect">
            <a:avLst/>
          </a:prstGeom>
          <a:solidFill>
            <a:schemeClr val="accent6">
              <a:lumMod val="20000"/>
              <a:lumOff val="80000"/>
            </a:schemeClr>
          </a:solidFill>
        </p:spPr>
        <p:txBody>
          <a:bodyPr wrap="square" rtlCol="0">
            <a:spAutoFit/>
          </a:bodyPr>
          <a:lstStyle/>
          <a:p>
            <a:pPr marL="857250" indent="-857250">
              <a:buFont typeface="Arial" panose="020B0604020202020204" pitchFamily="34" charset="0"/>
              <a:buChar char="•"/>
            </a:pPr>
            <a:r>
              <a:rPr lang="vi-VN" sz="5400" b="1">
                <a:solidFill>
                  <a:schemeClr val="accent6">
                    <a:lumMod val="50000"/>
                  </a:schemeClr>
                </a:solidFill>
                <a:cs typeface="Arial" panose="020B0604020202020204" pitchFamily="34" charset="0"/>
              </a:rPr>
              <a:t>Học bài</a:t>
            </a:r>
          </a:p>
          <a:p>
            <a:pPr marL="857250" indent="-857250">
              <a:buFont typeface="Arial" panose="020B0604020202020204" pitchFamily="34" charset="0"/>
              <a:buChar char="•"/>
            </a:pPr>
            <a:r>
              <a:rPr lang="vi-VN" sz="5400" b="1">
                <a:solidFill>
                  <a:schemeClr val="accent6">
                    <a:lumMod val="50000"/>
                  </a:schemeClr>
                </a:solidFill>
                <a:cs typeface="Arial" panose="020B0604020202020204" pitchFamily="34" charset="0"/>
              </a:rPr>
              <a:t>Làm nội dung phần vận dụng </a:t>
            </a:r>
          </a:p>
          <a:p>
            <a:pPr marL="857250" indent="-857250">
              <a:buFont typeface="Arial" panose="020B0604020202020204" pitchFamily="34" charset="0"/>
              <a:buChar char="•"/>
            </a:pPr>
            <a:r>
              <a:rPr lang="vi-VN" sz="5400" b="1">
                <a:solidFill>
                  <a:schemeClr val="accent6">
                    <a:lumMod val="50000"/>
                  </a:schemeClr>
                </a:solidFill>
                <a:cs typeface="Arial" panose="020B0604020202020204" pitchFamily="34" charset="0"/>
              </a:rPr>
              <a:t>Chuẩn bị </a:t>
            </a:r>
            <a:r>
              <a:rPr lang="vi-VN" sz="5400" b="1" smtClean="0">
                <a:solidFill>
                  <a:schemeClr val="accent6">
                    <a:lumMod val="50000"/>
                  </a:schemeClr>
                </a:solidFill>
                <a:cs typeface="Arial" panose="020B0604020202020204" pitchFamily="34" charset="0"/>
              </a:rPr>
              <a:t>bài: </a:t>
            </a:r>
            <a:r>
              <a:rPr lang="vi-VN" sz="5400" b="1">
                <a:solidFill>
                  <a:schemeClr val="accent6">
                    <a:lumMod val="50000"/>
                  </a:schemeClr>
                </a:solidFill>
                <a:cs typeface="Arial" panose="020B0604020202020204" pitchFamily="34" charset="0"/>
              </a:rPr>
              <a:t>bài 3 mol và tỉ khối chất khí</a:t>
            </a:r>
            <a:endParaRPr lang="en-US" sz="5400" b="1">
              <a:solidFill>
                <a:schemeClr val="accent6">
                  <a:lumMod val="50000"/>
                </a:schemeClr>
              </a:solidFill>
              <a:latin typeface="Arial" panose="020B0604020202020204" pitchFamily="34" charset="0"/>
              <a:cs typeface="Arial" panose="020B0604020202020204" pitchFamily="34" charset="0"/>
            </a:endParaRPr>
          </a:p>
        </p:txBody>
      </p:sp>
      <p:sp>
        <p:nvSpPr>
          <p:cNvPr id="5" name="Text Box 3"/>
          <p:cNvSpPr txBox="1"/>
          <p:nvPr/>
        </p:nvSpPr>
        <p:spPr>
          <a:xfrm>
            <a:off x="2118187" y="220339"/>
            <a:ext cx="9885362" cy="1200329"/>
          </a:xfrm>
          <a:prstGeom prst="rect">
            <a:avLst/>
          </a:prstGeom>
          <a:solidFill>
            <a:schemeClr val="bg1"/>
          </a:solidFill>
        </p:spPr>
        <p:txBody>
          <a:bodyPr wrap="square" rtlCol="0">
            <a:spAutoFit/>
          </a:bodyPr>
          <a:lstStyle/>
          <a:p>
            <a:r>
              <a:rPr lang="vi-VN" sz="7200" b="1" smtClean="0">
                <a:effectLst>
                  <a:glow rad="139700">
                    <a:schemeClr val="accent5">
                      <a:satMod val="175000"/>
                      <a:alpha val="40000"/>
                    </a:schemeClr>
                  </a:glow>
                </a:effectLst>
                <a:latin typeface="Arial" panose="020B0604020202020204" pitchFamily="34" charset="0"/>
                <a:cs typeface="Arial" panose="020B0604020202020204" pitchFamily="34" charset="0"/>
              </a:rPr>
              <a:t>HƯỚNG DẪN VỀ NHÀ</a:t>
            </a:r>
            <a:endParaRPr lang="en-US" sz="7200" b="1">
              <a:effectLst>
                <a:glow rad="139700">
                  <a:schemeClr val="accent5">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03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4167387852"/>
              </p:ext>
            </p:extLst>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1">
                          <a:solidFill>
                            <a:srgbClr val="000000"/>
                          </a:solidFill>
                          <a:latin typeface="Arial" panose="020B0604020202020204" pitchFamily="34" charset="0"/>
                          <a:cs typeface="Arial" panose="020B0604020202020204" pitchFamily="34" charset="0"/>
                        </a:rPr>
                        <a:t>Câu hỏi</a:t>
                      </a:r>
                      <a:endParaRPr lang="en-US" sz="22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1">
                          <a:solidFill>
                            <a:srgbClr val="000000"/>
                          </a:solidFill>
                          <a:latin typeface="Arial" panose="020B0604020202020204" pitchFamily="34" charset="0"/>
                          <a:cs typeface="Arial" panose="020B0604020202020204" pitchFamily="34" charset="0"/>
                        </a:rPr>
                        <a:t>Trả lời</a:t>
                      </a:r>
                      <a:endParaRPr lang="en-US" sz="22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400" b="0" smtClean="0">
                          <a:solidFill>
                            <a:srgbClr val="000000"/>
                          </a:solidFill>
                          <a:latin typeface="Arial" panose="020B0604020202020204" pitchFamily="34" charset="0"/>
                          <a:cs typeface="Arial" panose="020B0604020202020204" pitchFamily="34" charset="0"/>
                        </a:rPr>
                        <a:t>1. </a:t>
                      </a:r>
                      <a:r>
                        <a:rPr lang="vi-VN" sz="2400" b="0" smtClean="0">
                          <a:solidFill>
                            <a:srgbClr val="000000"/>
                          </a:solidFill>
                          <a:latin typeface="+mn-lt"/>
                          <a:cs typeface="Arial" panose="020B0604020202020204" pitchFamily="34" charset="0"/>
                        </a:rPr>
                        <a:t>Em có nhận xét gì về sự thay đổi nhiệt độ và trạng thái của nước</a:t>
                      </a:r>
                      <a:endParaRPr lang="en-US" sz="2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Text Box 2"/>
          <p:cNvSpPr txBox="1"/>
          <p:nvPr/>
        </p:nvSpPr>
        <p:spPr>
          <a:xfrm>
            <a:off x="6071888" y="4321175"/>
            <a:ext cx="6252039" cy="954107"/>
          </a:xfrm>
          <a:prstGeom prst="rect">
            <a:avLst/>
          </a:prstGeom>
          <a:noFill/>
        </p:spPr>
        <p:txBody>
          <a:bodyPr wrap="square" rtlCol="0">
            <a:spAutoFit/>
          </a:bodyPr>
          <a:lstStyle/>
          <a:p>
            <a:pPr marL="514350" indent="-514350">
              <a:buAutoNum type="arabicPeriod"/>
            </a:pPr>
            <a:r>
              <a:rPr lang="vi-VN" sz="2800" smtClean="0">
                <a:solidFill>
                  <a:schemeClr val="accent6">
                    <a:lumMod val="50000"/>
                  </a:schemeClr>
                </a:solidFill>
                <a:latin typeface="Arial" panose="020B0604020202020204" pitchFamily="34" charset="0"/>
                <a:cs typeface="Arial" panose="020B0604020202020204" pitchFamily="34" charset="0"/>
                <a:sym typeface="+mn-ea"/>
              </a:rPr>
              <a:t>Nhiệt độ tăng dần</a:t>
            </a:r>
          </a:p>
          <a:p>
            <a:pPr marL="514350" indent="-514350">
              <a:buAutoNum type="arabicPeriod"/>
            </a:pPr>
            <a:r>
              <a:rPr lang="vi-VN" sz="2800" smtClean="0">
                <a:solidFill>
                  <a:schemeClr val="accent6">
                    <a:lumMod val="50000"/>
                  </a:schemeClr>
                </a:solidFill>
                <a:latin typeface="Arial" panose="020B0604020202020204" pitchFamily="34" charset="0"/>
                <a:cs typeface="Arial" panose="020B0604020202020204" pitchFamily="34" charset="0"/>
                <a:sym typeface="+mn-ea"/>
              </a:rPr>
              <a:t>Trạng thái của nước cũng thay đổi</a:t>
            </a:r>
          </a:p>
        </p:txBody>
      </p:sp>
      <p:sp>
        <p:nvSpPr>
          <p:cNvPr id="5" name="Text Box 4"/>
          <p:cNvSpPr txBox="1"/>
          <p:nvPr/>
        </p:nvSpPr>
        <p:spPr>
          <a:xfrm>
            <a:off x="6236969" y="5648960"/>
            <a:ext cx="6028299" cy="954107"/>
          </a:xfrm>
          <a:prstGeom prst="rect">
            <a:avLst/>
          </a:prstGeom>
          <a:noFill/>
        </p:spPr>
        <p:txBody>
          <a:bodyPr wrap="square" rtlCol="0">
            <a:spAutoFit/>
          </a:bodyPr>
          <a:lstStyle/>
          <a:p>
            <a:pPr indent="0">
              <a:buNone/>
            </a:pPr>
            <a:r>
              <a:rPr lang="en-US" sz="28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pic>
        <p:nvPicPr>
          <p:cNvPr id="1026" name="Picture 2" descr="Thí nghiệm về biến đổi vật l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504" y="618759"/>
            <a:ext cx="5525383" cy="3030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0" y="21674"/>
            <a:ext cx="4057626" cy="1384995"/>
          </a:xfrm>
          <a:prstGeom prst="rect">
            <a:avLst/>
          </a:prstGeom>
          <a:solidFill>
            <a:schemeClr val="accent5">
              <a:lumMod val="20000"/>
              <a:lumOff val="80000"/>
            </a:schemeClr>
          </a:solid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a:t>
            </a:r>
            <a:r>
              <a:rPr lang="en-US" sz="2800" smtClean="0">
                <a:gradFill>
                  <a:gsLst>
                    <a:gs pos="0">
                      <a:srgbClr val="012D86"/>
                    </a:gs>
                    <a:gs pos="100000">
                      <a:srgbClr val="0E2557"/>
                    </a:gs>
                  </a:gsLst>
                  <a:lin scaled="0"/>
                </a:gradFill>
                <a:latin typeface="Arial" panose="020B0604020202020204" pitchFamily="34" charset="0"/>
                <a:cs typeface="Arial" panose="020B0604020202020204" pitchFamily="34" charset="0"/>
              </a:rPr>
              <a:t>lí</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2"/>
          <a:stretch>
            <a:fillRect/>
          </a:stretch>
        </p:blipFill>
        <p:spPr>
          <a:xfrm>
            <a:off x="5395253" y="-184638"/>
            <a:ext cx="5357739" cy="2012315"/>
          </a:xfrm>
          <a:prstGeom prst="rect">
            <a:avLst/>
          </a:prstGeom>
          <a:noFill/>
          <a:ln w="9525">
            <a:noFill/>
          </a:ln>
        </p:spPr>
      </p:pic>
      <p:pic>
        <p:nvPicPr>
          <p:cNvPr id="101" name="Picture 100"/>
          <p:cNvPicPr/>
          <p:nvPr/>
        </p:nvPicPr>
        <p:blipFill>
          <a:blip r:embed="rId3"/>
          <a:stretch>
            <a:fillRect/>
          </a:stretch>
        </p:blipFill>
        <p:spPr>
          <a:xfrm>
            <a:off x="5470183" y="1827677"/>
            <a:ext cx="5282809" cy="2244725"/>
          </a:xfrm>
          <a:prstGeom prst="rect">
            <a:avLst/>
          </a:prstGeom>
          <a:noFill/>
          <a:ln w="9525">
            <a:noFill/>
          </a:ln>
        </p:spPr>
      </p:pic>
      <p:pic>
        <p:nvPicPr>
          <p:cNvPr id="102" name="Picture 101"/>
          <p:cNvPicPr/>
          <p:nvPr/>
        </p:nvPicPr>
        <p:blipFill>
          <a:blip r:embed="rId4"/>
          <a:stretch>
            <a:fillRect/>
          </a:stretch>
        </p:blipFill>
        <p:spPr>
          <a:xfrm>
            <a:off x="5470818" y="3888055"/>
            <a:ext cx="5352513" cy="2064338"/>
          </a:xfrm>
          <a:prstGeom prst="rect">
            <a:avLst/>
          </a:prstGeom>
          <a:noFill/>
          <a:ln w="9525">
            <a:noFill/>
          </a:ln>
        </p:spPr>
      </p:pic>
      <p:sp>
        <p:nvSpPr>
          <p:cNvPr id="45" name="圆角矩形 44"/>
          <p:cNvSpPr/>
          <p:nvPr/>
        </p:nvSpPr>
        <p:spPr>
          <a:xfrm>
            <a:off x="4080168" y="141263"/>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4117633" y="2043869"/>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32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4080167" y="4072402"/>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0" name="Text Box 3"/>
          <p:cNvSpPr txBox="1"/>
          <p:nvPr/>
        </p:nvSpPr>
        <p:spPr>
          <a:xfrm>
            <a:off x="-79130" y="2169796"/>
            <a:ext cx="4141176" cy="3108543"/>
          </a:xfrm>
          <a:prstGeom prst="rect">
            <a:avLst/>
          </a:prstGeom>
          <a:noFill/>
        </p:spPr>
        <p:txBody>
          <a:bodyPr wrap="square" rtlCol="0">
            <a:spAutoFit/>
          </a:bodyPr>
          <a:lstStyle/>
          <a:p>
            <a:pPr algn="l"/>
            <a:r>
              <a:rPr lang="en-US" sz="2800" b="1">
                <a:latin typeface="Bahnschrift Light" panose="020B0502040204020203" charset="0"/>
                <a:cs typeface="Bahnschrift Light" panose="020B0502040204020203" charset="0"/>
              </a:rPr>
              <a:t>Các quá </a:t>
            </a:r>
            <a:r>
              <a:rPr lang="vi-VN" sz="2800" b="1" smtClean="0">
                <a:latin typeface="Bahnschrift Light" panose="020B0502040204020203" charset="0"/>
                <a:cs typeface="Bahnschrift Light" panose="020B0502040204020203" charset="0"/>
              </a:rPr>
              <a:t>trình:</a:t>
            </a:r>
            <a:r>
              <a:rPr lang="en-US" sz="2800" b="1" smtClean="0">
                <a:latin typeface="Bahnschrift Light" panose="020B0502040204020203" charset="0"/>
                <a:cs typeface="Bahnschrift Light" panose="020B0502040204020203" charset="0"/>
              </a:rPr>
              <a:t> </a:t>
            </a:r>
            <a:r>
              <a:rPr lang="en-US" sz="2800" b="1">
                <a:solidFill>
                  <a:srgbClr val="FF0000"/>
                </a:solidFill>
                <a:latin typeface="Bahnschrift Light" panose="020B0502040204020203" charset="0"/>
                <a:cs typeface="Bahnschrift Light" panose="020B0502040204020203" charset="0"/>
              </a:rPr>
              <a:t>hòa tan, đông đặc, nóng chảy,</a:t>
            </a:r>
            <a:r>
              <a:rPr lang="en-US" sz="2800" b="1">
                <a:latin typeface="Bahnschrift Light" panose="020B0502040204020203" charset="0"/>
                <a:cs typeface="Bahnschrift Light" panose="020B0502040204020203" charset="0"/>
              </a:rPr>
              <a:t>...các chất </a:t>
            </a:r>
            <a:r>
              <a:rPr lang="en-US" sz="2800" b="1">
                <a:solidFill>
                  <a:srgbClr val="FF0000"/>
                </a:solidFill>
                <a:latin typeface="Bahnschrift Light" panose="020B0502040204020203" charset="0"/>
                <a:cs typeface="Bahnschrift Light" panose="020B0502040204020203" charset="0"/>
              </a:rPr>
              <a:t>chỉ chuyển từ trạng thái này sang trạng thái khác</a:t>
            </a:r>
            <a:r>
              <a:rPr lang="en-US" sz="2800" b="1">
                <a:latin typeface="Bahnschrift Light" panose="020B0502040204020203" charset="0"/>
                <a:cs typeface="Bahnschrift Light" panose="020B0502040204020203" charset="0"/>
              </a:rPr>
              <a:t>, không tạo thành chất mới </a:t>
            </a:r>
          </a:p>
        </p:txBody>
      </p:sp>
      <p:sp>
        <p:nvSpPr>
          <p:cNvPr id="11" name="Rectangle 10"/>
          <p:cNvSpPr/>
          <p:nvPr/>
        </p:nvSpPr>
        <p:spPr>
          <a:xfrm>
            <a:off x="609133" y="6081055"/>
            <a:ext cx="11128597" cy="646331"/>
          </a:xfrm>
          <a:prstGeom prst="rect">
            <a:avLst/>
          </a:prstGeom>
          <a:solidFill>
            <a:schemeClr val="bg1"/>
          </a:solidFill>
        </p:spPr>
        <p:txBody>
          <a:bodyPr wrap="square">
            <a:spAutoFit/>
          </a:bodyPr>
          <a:lstStyle/>
          <a:p>
            <a:r>
              <a:rPr lang="en-US" altLang="zh-CN" sz="3600" b="1" smtClean="0"/>
              <a:t>Biến </a:t>
            </a:r>
            <a:r>
              <a:rPr lang="en-US" altLang="zh-CN" sz="3600" b="1"/>
              <a:t>đổi vật lý: </a:t>
            </a:r>
            <a:r>
              <a:rPr lang="en-US" altLang="zh-CN" sz="3600" b="1">
                <a:solidFill>
                  <a:srgbClr val="FF0000"/>
                </a:solidFill>
              </a:rPr>
              <a:t>không có </a:t>
            </a:r>
            <a:r>
              <a:rPr lang="en-US" altLang="zh-CN" sz="3600" b="1"/>
              <a:t>sự tạo thành </a:t>
            </a:r>
            <a:r>
              <a:rPr lang="en-US" altLang="zh-CN" sz="3600" b="1">
                <a:solidFill>
                  <a:srgbClr val="FF0000"/>
                </a:solidFill>
              </a:rPr>
              <a:t>chất mới</a:t>
            </a:r>
            <a:endParaRPr lang="zh-CN" altLang="en-US" sz="36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dissolv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plus(in)">
                                      <p:cBhvr>
                                        <p:cTn id="17" dur="2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 calcmode="lin" valueType="num">
                                      <p:cBhvr additive="base">
                                        <p:cTn id="22" dur="500" fill="hold"/>
                                        <p:tgtEl>
                                          <p:spTgt spid="102"/>
                                        </p:tgtEl>
                                        <p:attrNameLst>
                                          <p:attrName>ppt_x</p:attrName>
                                        </p:attrNameLst>
                                      </p:cBhvr>
                                      <p:tavLst>
                                        <p:tav tm="0">
                                          <p:val>
                                            <p:strVal val="#ppt_x"/>
                                          </p:val>
                                        </p:tav>
                                        <p:tav tm="100000">
                                          <p:val>
                                            <p:strVal val="#ppt_x"/>
                                          </p:val>
                                        </p:tav>
                                      </p:tavLst>
                                    </p:anim>
                                    <p:anim calcmode="lin" valueType="num">
                                      <p:cBhvr additive="base">
                                        <p:cTn id="2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ppt_x"/>
                                          </p:val>
                                        </p:tav>
                                        <p:tav tm="100000">
                                          <p:val>
                                            <p:strVal val="#ppt_x"/>
                                          </p:val>
                                        </p:tav>
                                      </p:tavLst>
                                    </p:anim>
                                    <p:anim calcmode="lin" valueType="num">
                                      <p:cBhvr additive="base">
                                        <p:cTn id="2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5" grpId="0" animBg="1"/>
      <p:bldP spid="45" grpId="1" animBg="1"/>
      <p:bldP spid="3" grpId="0" animBg="1"/>
      <p:bldP spid="3" grpId="1" animBg="1"/>
      <p:bldP spid="4" grpId="0" animBg="1"/>
      <p:bldP spid="4" grpId="1" animBg="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515327"/>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4" name="Title 1"/>
          <p:cNvSpPr>
            <a:spLocks noGrp="1"/>
          </p:cNvSpPr>
          <p:nvPr>
            <p:ph type="title"/>
          </p:nvPr>
        </p:nvSpPr>
        <p:spPr>
          <a:xfrm>
            <a:off x="210282" y="340213"/>
            <a:ext cx="7509363" cy="1002030"/>
          </a:xfrm>
        </p:spPr>
        <p:txBody>
          <a:bodyPr/>
          <a:lstStyle/>
          <a:p>
            <a:r>
              <a:rPr lang="en-US" sz="3200">
                <a:solidFill>
                  <a:schemeClr val="accent4">
                    <a:lumMod val="50000"/>
                  </a:schemeClr>
                </a:solidFill>
              </a:rPr>
              <a:t>Thí nghiệm</a:t>
            </a:r>
            <a:r>
              <a:rPr lang="en-US" sz="3200" smtClean="0">
                <a:solidFill>
                  <a:schemeClr val="accent4">
                    <a:lumMod val="50000"/>
                  </a:schemeClr>
                </a:solidFill>
              </a:rPr>
              <a:t>:</a:t>
            </a:r>
            <a:r>
              <a:rPr lang="vi-VN" sz="3200">
                <a:solidFill>
                  <a:schemeClr val="accent4">
                    <a:lumMod val="50000"/>
                  </a:schemeClr>
                </a:solidFill>
              </a:rPr>
              <a:t> bột sắt và bột lưu huỳnh</a:t>
            </a:r>
            <a:endParaRPr lang="en-US" sz="3200">
              <a:solidFill>
                <a:schemeClr val="accent4">
                  <a:lumMod val="50000"/>
                </a:schemeClr>
              </a:solidFill>
            </a:endParaRPr>
          </a:p>
        </p:txBody>
      </p:sp>
      <p:pic>
        <p:nvPicPr>
          <p:cNvPr id="8" name="Sulfur (S, Lưu huỳnh) Phản Ứng Với Iron (Fe, Sắt) - Fe + S - KHTN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5205" y="1063320"/>
            <a:ext cx="10301654" cy="5794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8"/>
                                        </p:tgtEl>
                                      </p:cBhvr>
                                    </p:cmd>
                                  </p:childTnLst>
                                </p:cTn>
                              </p:par>
                            </p:childTnLst>
                          </p:cTn>
                        </p:par>
                      </p:childTnLst>
                    </p:cTn>
                  </p:par>
                </p:childTnLst>
              </p:cTn>
              <p:nextCondLst>
                <p:cond evt="onClick" delay="0">
                  <p:tgtEl>
                    <p:spTgt spid="8"/>
                  </p:tgtEl>
                </p:cond>
              </p:nextCondLst>
            </p:seq>
            <p:video>
              <p:cMediaNode vol="80000">
                <p:cTn id="24" fill="hold" display="0">
                  <p:stCondLst>
                    <p:cond delay="indefinite"/>
                  </p:stCondLst>
                </p:cTn>
                <p:tgtEl>
                  <p:spTgt spid="8"/>
                </p:tgtEl>
              </p:cMediaNode>
            </p:video>
          </p:childTnLst>
        </p:cTn>
      </p:par>
    </p:tnLst>
    <p:bldLst>
      <p:bldP spid="20" grpId="0" bldLvl="0" animBg="1"/>
      <p:bldP spid="45" grpId="0" animBg="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47420825"/>
              </p:ext>
            </p:extLst>
          </p:nvPr>
        </p:nvGraphicFramePr>
        <p:xfrm>
          <a:off x="-1270" y="635"/>
          <a:ext cx="12194540" cy="6859003"/>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04808">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307972">
                <a:tc>
                  <a:txBody>
                    <a:bodyPr/>
                    <a:lstStyle/>
                    <a:p>
                      <a:pPr indent="0" algn="ctr">
                        <a:buNone/>
                      </a:pPr>
                      <a:r>
                        <a:rPr lang="en-US" sz="2800" b="1">
                          <a:solidFill>
                            <a:srgbClr val="0070C0"/>
                          </a:solidFill>
                          <a:latin typeface="Arial" panose="020B0604020202020204" pitchFamily="34" charset="0"/>
                          <a:cs typeface="Arial" panose="020B0604020202020204" pitchFamily="34" charset="0"/>
                        </a:rPr>
                        <a:t>Nội dung</a:t>
                      </a:r>
                      <a:endParaRPr lang="en-US" sz="28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800" b="1">
                          <a:solidFill>
                            <a:srgbClr val="0070C0"/>
                          </a:solidFill>
                          <a:latin typeface="Arial" panose="020B0604020202020204" pitchFamily="34" charset="0"/>
                          <a:cs typeface="Arial" panose="020B0604020202020204" pitchFamily="34" charset="0"/>
                        </a:rPr>
                        <a:t>Trả lời</a:t>
                      </a:r>
                      <a:endParaRPr lang="en-US" sz="28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1133461">
                <a:tc>
                  <a:txBody>
                    <a:bodyPr/>
                    <a:lstStyle/>
                    <a:p>
                      <a:pPr indent="0">
                        <a:buNone/>
                      </a:pPr>
                      <a:r>
                        <a:rPr lang="en-US" sz="2800" b="0" smtClean="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endParaRPr lang="en-US" sz="2800" b="0">
                        <a:solidFill>
                          <a:srgbClr val="000000"/>
                        </a:solidFill>
                        <a:latin typeface="Arial" panose="020B0604020202020204" pitchFamily="34"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133461">
                <a:tc>
                  <a:txBody>
                    <a:bodyPr/>
                    <a:lstStyle/>
                    <a:p>
                      <a:pPr indent="0">
                        <a:buNone/>
                      </a:pPr>
                      <a:r>
                        <a:rPr lang="en-US" sz="2800" b="0" smtClean="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endParaRPr lang="en-US" sz="2800" b="0">
                        <a:solidFill>
                          <a:srgbClr val="000000"/>
                        </a:solidFill>
                        <a:latin typeface="Arial" panose="020B0604020202020204" pitchFamily="34"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133461">
                <a:tc>
                  <a:txBody>
                    <a:bodyPr/>
                    <a:lstStyle/>
                    <a:p>
                      <a:pPr indent="0">
                        <a:buNone/>
                      </a:pPr>
                      <a:r>
                        <a:rPr lang="en-US" sz="2800" b="0" smtClean="0">
                          <a:solidFill>
                            <a:srgbClr val="000000"/>
                          </a:solidFill>
                          <a:latin typeface="Arial" panose="020B0604020202020204" pitchFamily="34" charset="0"/>
                          <a:cs typeface="Arial" panose="020B0604020202020204" pitchFamily="34" charset="0"/>
                        </a:rPr>
                        <a:t>3</a:t>
                      </a:r>
                      <a:r>
                        <a:rPr lang="en-US" sz="2800" b="0">
                          <a:solidFill>
                            <a:srgbClr val="000000"/>
                          </a:solidFill>
                          <a:latin typeface="Arial" panose="020B0604020202020204" pitchFamily="34" charset="0"/>
                          <a:cs typeface="Arial" panose="020B0604020202020204" pitchFamily="34" charset="0"/>
                        </a:rPr>
                        <a:t>. Sau khi trộn bột Fe và bột S có chất mới được tạo thành không? Giải thích</a:t>
                      </a:r>
                      <a:r>
                        <a:rPr lang="en-US" sz="2800" b="0" smtClean="0">
                          <a:solidFill>
                            <a:srgbClr val="000000"/>
                          </a:solidFill>
                          <a:latin typeface="Arial" panose="020B0604020202020204" pitchFamily="34" charset="0"/>
                          <a:cs typeface="Arial" panose="020B0604020202020204" pitchFamily="34" charset="0"/>
                        </a:rPr>
                        <a:t>.</a:t>
                      </a:r>
                      <a:endParaRPr lang="en-US" sz="2800" b="0">
                        <a:solidFill>
                          <a:srgbClr val="000000"/>
                        </a:solidFill>
                        <a:latin typeface="Arial" panose="020B0604020202020204" pitchFamily="34"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21346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smtClean="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a:t>
                      </a:r>
                      <a:r>
                        <a:rPr lang="vi-VN" sz="2800" b="0" smtClean="0">
                          <a:solidFill>
                            <a:srgbClr val="000000"/>
                          </a:solidFill>
                          <a:latin typeface="Arial" panose="020B0604020202020204" pitchFamily="34" charset="0"/>
                          <a:cs typeface="Arial" panose="020B0604020202020204" pitchFamily="34" charset="0"/>
                        </a:rPr>
                        <a:t>thích.</a:t>
                      </a:r>
                      <a:endParaRPr lang="en-US" sz="2800" b="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88080867"/>
                  </a:ext>
                </a:extLst>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7"/>
          <p:cNvSpPr txBox="1"/>
          <p:nvPr/>
        </p:nvSpPr>
        <p:spPr>
          <a:xfrm>
            <a:off x="0" y="-26080"/>
            <a:ext cx="10328568" cy="1077218"/>
          </a:xfrm>
          <a:prstGeom prst="rect">
            <a:avLst/>
          </a:prstGeom>
          <a:solidFill>
            <a:schemeClr val="accent5">
              <a:lumMod val="20000"/>
              <a:lumOff val="80000"/>
            </a:schemeClr>
          </a:solidFill>
          <a:ln w="9525">
            <a:noFill/>
          </a:ln>
        </p:spPr>
        <p:txBody>
          <a:bodyPr wrap="square">
            <a:spAutoFit/>
          </a:bodyPr>
          <a:lstStyle/>
          <a:p>
            <a:pPr indent="0" algn="ctr"/>
            <a:r>
              <a:rPr lang="en-US" sz="32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a:t>
            </a:r>
            <a:r>
              <a:rPr lang="en-US" sz="3200" smtClean="0">
                <a:gradFill>
                  <a:gsLst>
                    <a:gs pos="0">
                      <a:srgbClr val="012D86"/>
                    </a:gs>
                    <a:gs pos="100000">
                      <a:srgbClr val="0E2557"/>
                    </a:gs>
                  </a:gsLst>
                  <a:lin scaled="0"/>
                </a:gradFill>
                <a:latin typeface="Arial" panose="020B0604020202020204" pitchFamily="34" charset="0"/>
                <a:cs typeface="Arial" panose="020B0604020202020204" pitchFamily="34" charset="0"/>
              </a:rPr>
              <a:t>biến </a:t>
            </a:r>
            <a:r>
              <a:rPr lang="en-US" sz="3200">
                <a:gradFill>
                  <a:gsLst>
                    <a:gs pos="0">
                      <a:srgbClr val="012D86"/>
                    </a:gs>
                    <a:gs pos="100000">
                      <a:srgbClr val="0E2557"/>
                    </a:gs>
                  </a:gsLst>
                  <a:lin scaled="0"/>
                </a:gradFill>
                <a:latin typeface="Arial" panose="020B0604020202020204" pitchFamily="34" charset="0"/>
                <a:cs typeface="Arial" panose="020B0604020202020204" pitchFamily="34" charset="0"/>
              </a:rPr>
              <a:t>đổi hóa học.</a:t>
            </a:r>
            <a:endParaRPr lang="en-US" sz="32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72537" y="1051138"/>
            <a:ext cx="3211244" cy="613019"/>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8251680" y="1113481"/>
            <a:ext cx="2536483" cy="605497"/>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36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pic>
        <p:nvPicPr>
          <p:cNvPr id="103" name="Picture 102"/>
          <p:cNvPicPr/>
          <p:nvPr/>
        </p:nvPicPr>
        <p:blipFill>
          <a:blip r:embed="rId2"/>
          <a:stretch>
            <a:fillRect/>
          </a:stretch>
        </p:blipFill>
        <p:spPr>
          <a:xfrm>
            <a:off x="-72537" y="1718978"/>
            <a:ext cx="5743575" cy="3865685"/>
          </a:xfrm>
          <a:prstGeom prst="rect">
            <a:avLst/>
          </a:prstGeom>
          <a:noFill/>
          <a:ln w="9525">
            <a:noFill/>
          </a:ln>
        </p:spPr>
      </p:pic>
      <p:pic>
        <p:nvPicPr>
          <p:cNvPr id="104" name="Picture 103"/>
          <p:cNvPicPr/>
          <p:nvPr/>
        </p:nvPicPr>
        <p:blipFill>
          <a:blip r:embed="rId3"/>
          <a:stretch>
            <a:fillRect/>
          </a:stretch>
        </p:blipFill>
        <p:spPr>
          <a:xfrm>
            <a:off x="5849839" y="1781321"/>
            <a:ext cx="3388711" cy="3803342"/>
          </a:xfrm>
          <a:prstGeom prst="rect">
            <a:avLst/>
          </a:prstGeom>
          <a:noFill/>
          <a:ln w="9525">
            <a:noFill/>
          </a:ln>
        </p:spPr>
      </p:pic>
      <p:pic>
        <p:nvPicPr>
          <p:cNvPr id="105" name="Picture 104"/>
          <p:cNvPicPr/>
          <p:nvPr/>
        </p:nvPicPr>
        <p:blipFill>
          <a:blip r:embed="rId4"/>
          <a:stretch>
            <a:fillRect/>
          </a:stretch>
        </p:blipFill>
        <p:spPr>
          <a:xfrm>
            <a:off x="9011992" y="1781321"/>
            <a:ext cx="3056915" cy="3803342"/>
          </a:xfrm>
          <a:prstGeom prst="rect">
            <a:avLst/>
          </a:prstGeom>
          <a:noFill/>
          <a:ln w="9525">
            <a:noFill/>
          </a:ln>
        </p:spPr>
      </p:pic>
      <p:sp>
        <p:nvSpPr>
          <p:cNvPr id="6" name="Rectangle 5"/>
          <p:cNvSpPr/>
          <p:nvPr/>
        </p:nvSpPr>
        <p:spPr>
          <a:xfrm>
            <a:off x="0" y="5584663"/>
            <a:ext cx="11852031" cy="1015663"/>
          </a:xfrm>
          <a:prstGeom prst="rect">
            <a:avLst/>
          </a:prstGeom>
        </p:spPr>
        <p:txBody>
          <a:bodyPr wrap="square">
            <a:spAutoFit/>
          </a:bodyPr>
          <a:lstStyle/>
          <a:p>
            <a:r>
              <a:rPr lang="en-US" sz="2800" b="1">
                <a:solidFill>
                  <a:srgbClr val="FF0000"/>
                </a:solidFill>
                <a:latin typeface="Bahnschrift Light" panose="020B0502040204020203" charset="0"/>
                <a:cs typeface="Bahnschrift Light" panose="020B0502040204020203" charset="0"/>
              </a:rPr>
              <a:t>Các quá </a:t>
            </a:r>
            <a:r>
              <a:rPr lang="en-US" sz="2800" b="1" smtClean="0">
                <a:solidFill>
                  <a:srgbClr val="FF0000"/>
                </a:solidFill>
                <a:latin typeface="Bahnschrift Light" panose="020B0502040204020203" charset="0"/>
                <a:cs typeface="Bahnschrift Light" panose="020B0502040204020203" charset="0"/>
              </a:rPr>
              <a:t>trình: </a:t>
            </a:r>
            <a:r>
              <a:rPr lang="en-US" sz="2800" b="1">
                <a:solidFill>
                  <a:srgbClr val="FF0000"/>
                </a:solidFill>
                <a:latin typeface="Bahnschrift Light" panose="020B0502040204020203" charset="0"/>
                <a:cs typeface="Bahnschrift Light" panose="020B0502040204020203" charset="0"/>
              </a:rPr>
              <a:t>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13" name="Right Arrow 12"/>
          <p:cNvSpPr/>
          <p:nvPr/>
        </p:nvSpPr>
        <p:spPr>
          <a:xfrm>
            <a:off x="3138707" y="6197682"/>
            <a:ext cx="884165" cy="41587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ext Box 4"/>
          <p:cNvSpPr txBox="1"/>
          <p:nvPr/>
        </p:nvSpPr>
        <p:spPr>
          <a:xfrm>
            <a:off x="4185850" y="6092494"/>
            <a:ext cx="3480329"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1"/>
                </a:solidFill>
                <a:latin typeface="+mj-lt"/>
                <a:cs typeface="+mj-lt"/>
              </a:rPr>
              <a:t>BIẾN ĐỔI HÓA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dissolv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2"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checkerboard(across)">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 calcmode="lin" valueType="num">
                                      <p:cBhvr additive="base">
                                        <p:cTn id="22" dur="500" fill="hold"/>
                                        <p:tgtEl>
                                          <p:spTgt spid="104"/>
                                        </p:tgtEl>
                                        <p:attrNameLst>
                                          <p:attrName>ppt_x</p:attrName>
                                        </p:attrNameLst>
                                      </p:cBhvr>
                                      <p:tavLst>
                                        <p:tav tm="0">
                                          <p:val>
                                            <p:strVal val="#ppt_x"/>
                                          </p:val>
                                        </p:tav>
                                        <p:tav tm="100000">
                                          <p:val>
                                            <p:strVal val="#ppt_x"/>
                                          </p:val>
                                        </p:tav>
                                      </p:tavLst>
                                    </p:anim>
                                    <p:anim calcmode="lin" valueType="num">
                                      <p:cBhvr additive="base">
                                        <p:cTn id="2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additive="base">
                                        <p:cTn id="28" dur="500" fill="hold"/>
                                        <p:tgtEl>
                                          <p:spTgt spid="105"/>
                                        </p:tgtEl>
                                        <p:attrNameLst>
                                          <p:attrName>ppt_x</p:attrName>
                                        </p:attrNameLst>
                                      </p:cBhvr>
                                      <p:tavLst>
                                        <p:tav tm="0">
                                          <p:val>
                                            <p:strVal val="#ppt_x"/>
                                          </p:val>
                                        </p:tav>
                                        <p:tav tm="100000">
                                          <p:val>
                                            <p:strVal val="#ppt_x"/>
                                          </p:val>
                                        </p:tav>
                                      </p:tavLst>
                                    </p:anim>
                                    <p:anim calcmode="lin" valueType="num">
                                      <p:cBhvr additive="base">
                                        <p:cTn id="29"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2"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ox(in)">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p:tgtEl>
                                          <p:spTgt spid="14"/>
                                        </p:tgtEl>
                                        <p:attrNameLst>
                                          <p:attrName>ppt_y</p:attrName>
                                        </p:attrNameLst>
                                      </p:cBhvr>
                                      <p:tavLst>
                                        <p:tav tm="0">
                                          <p:val>
                                            <p:strVal val="#ppt_y+#ppt_h*1.125000"/>
                                          </p:val>
                                        </p:tav>
                                        <p:tav tm="100000">
                                          <p:val>
                                            <p:strVal val="#ppt_y"/>
                                          </p:val>
                                        </p:tav>
                                      </p:tavLst>
                                    </p:anim>
                                    <p:animEffect transition="in" filter="wipe(up)">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5" grpId="1" animBg="1"/>
      <p:bldP spid="45" grpId="2" animBg="1"/>
      <p:bldP spid="3" grpId="1" animBg="1"/>
      <p:bldP spid="3" grpId="2" animBg="1"/>
      <p:bldP spid="13" grpId="0" bldLvl="0" animBg="1"/>
      <p:bldP spid="13" grpId="1" animBg="1"/>
      <p:bldP spid="14" grpId="0" bldLvl="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0" y="0"/>
            <a:ext cx="12049125" cy="659130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2800" b="1">
                <a:solidFill>
                  <a:srgbClr val="FFFF00"/>
                </a:solidFill>
              </a:rPr>
              <a:t>*</a:t>
            </a:r>
            <a:r>
              <a:rPr lang="zh-CN" altLang="en-US" sz="4000" b="1">
                <a:solidFill>
                  <a:srgbClr val="FFFF00"/>
                </a:solidFill>
              </a:rPr>
              <a:t> </a:t>
            </a:r>
            <a:r>
              <a:rPr lang="en-US" altLang="zh-CN" sz="4000" b="1">
                <a:solidFill>
                  <a:srgbClr val="FFFF00"/>
                </a:solidFill>
              </a:rPr>
              <a:t>Biến đổi vật lý: </a:t>
            </a:r>
            <a:r>
              <a:rPr lang="en-US" altLang="zh-CN" sz="4000" b="1">
                <a:solidFill>
                  <a:schemeClr val="tx1"/>
                </a:solidFill>
              </a:rPr>
              <a:t>không có sự tạo thành chất mới</a:t>
            </a:r>
            <a:endParaRPr lang="zh-CN" altLang="en-US" sz="4000" b="1">
              <a:solidFill>
                <a:srgbClr val="FFFF00"/>
              </a:solidFill>
            </a:endParaRPr>
          </a:p>
          <a:p>
            <a:pPr algn="l"/>
            <a:r>
              <a:rPr lang="zh-CN" altLang="en-US" sz="4000" b="1">
                <a:solidFill>
                  <a:srgbClr val="FFFF00"/>
                </a:solidFill>
                <a:sym typeface="+mn-ea"/>
              </a:rPr>
              <a:t>* </a:t>
            </a:r>
            <a:r>
              <a:rPr lang="en-US" altLang="zh-CN" sz="4000" b="1">
                <a:solidFill>
                  <a:srgbClr val="FFFF00"/>
                </a:solidFill>
                <a:sym typeface="+mn-ea"/>
              </a:rPr>
              <a:t>Biến đổi hóa học: </a:t>
            </a:r>
            <a:r>
              <a:rPr lang="en-US" altLang="zh-CN" sz="4000" b="1">
                <a:solidFill>
                  <a:schemeClr val="tx1"/>
                </a:solidFill>
                <a:sym typeface="+mn-ea"/>
              </a:rPr>
              <a:t>có sự tạo thành chất mới</a:t>
            </a:r>
            <a:endParaRPr lang="zh-CN" altLang="en-US" sz="4000" b="1">
              <a:solidFill>
                <a:srgbClr val="FFFF00"/>
              </a:solidFill>
            </a:endParaRPr>
          </a:p>
          <a:p>
            <a:pPr algn="l"/>
            <a:endParaRPr lang="zh-CN" altLang="en-US" sz="2800" b="1">
              <a:solidFill>
                <a:schemeClr val="tx1"/>
              </a:solidFill>
            </a:endParaRPr>
          </a:p>
        </p:txBody>
      </p:sp>
      <p:pic>
        <p:nvPicPr>
          <p:cNvPr id="3081" name="Picture 9" descr="9"/>
          <p:cNvPicPr>
            <a:picLocks noChangeAspect="1"/>
          </p:cNvPicPr>
          <p:nvPr/>
        </p:nvPicPr>
        <p:blipFill>
          <a:blip r:embed="rId3"/>
          <a:stretch>
            <a:fillRect/>
          </a:stretch>
        </p:blipFill>
        <p:spPr>
          <a:xfrm>
            <a:off x="95250" y="186690"/>
            <a:ext cx="8749812" cy="783590"/>
          </a:xfrm>
          <a:prstGeom prst="rect">
            <a:avLst/>
          </a:prstGeom>
          <a:noFill/>
          <a:ln w="9525">
            <a:noFill/>
          </a:ln>
        </p:spPr>
      </p:pic>
      <p:sp>
        <p:nvSpPr>
          <p:cNvPr id="3" name="Text Box 2"/>
          <p:cNvSpPr txBox="1"/>
          <p:nvPr/>
        </p:nvSpPr>
        <p:spPr>
          <a:xfrm>
            <a:off x="312420" y="234315"/>
            <a:ext cx="9707880" cy="646331"/>
          </a:xfrm>
          <a:prstGeom prst="rect">
            <a:avLst/>
          </a:prstGeom>
          <a:noFill/>
        </p:spPr>
        <p:txBody>
          <a:bodyPr wrap="square" rtlCol="0">
            <a:spAutoFit/>
          </a:bodyPr>
          <a:lstStyle/>
          <a:p>
            <a:r>
              <a:rPr lang="en-US" sz="3600" b="1">
                <a:latin typeface="+mj-lt"/>
                <a:cs typeface="+mj-lt"/>
                <a:sym typeface="+mn-ea"/>
              </a:rPr>
              <a:t>I. BIẾN ĐỔI VẬT LÝ VÀ BIẾN ĐỔI HÓA HỌC</a:t>
            </a:r>
            <a:endParaRPr lang="en-US" sz="36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353939"/>
            <a:ext cx="11906655" cy="1452642"/>
          </a:xfrm>
          <a:prstGeom prst="rect">
            <a:avLst/>
          </a:prstGeom>
        </p:spPr>
        <p:txBody>
          <a:bodyPr wrap="square">
            <a:spAutoFit/>
          </a:bodyPr>
          <a:lstStyle/>
          <a:p>
            <a:pPr marL="342900" marR="0" lvl="0" indent="-342900" algn="just">
              <a:lnSpc>
                <a:spcPct val="107000"/>
              </a:lnSpc>
              <a:spcBef>
                <a:spcPts val="0"/>
              </a:spcBef>
              <a:spcAft>
                <a:spcPts val="800"/>
              </a:spcAft>
              <a:buFont typeface="Symbol" panose="05050102010706020507" pitchFamily="18" charset="2"/>
              <a:buBlip>
                <a:blip r:embed="rId2"/>
              </a:buBlip>
              <a:tabLst>
                <a:tab pos="57150" algn="l"/>
              </a:tabLs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sát hình, dự đoán hình nào mô tả hiện tượng chất bị biến đổi thánh chất khác, hình nào chỉ mô tả sự thay đổi về tính chất vật lí (trạng thái, kích thước, hình dạng,…)?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19753" y="1695105"/>
            <a:ext cx="3719730" cy="2504548"/>
          </a:xfrm>
          <a:prstGeom prst="rect">
            <a:avLst/>
          </a:prstGeom>
          <a:noFill/>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4524771" y="1791586"/>
            <a:ext cx="4081356" cy="2592433"/>
          </a:xfrm>
          <a:prstGeom prst="rect">
            <a:avLst/>
          </a:prstGeom>
          <a:noFill/>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8769286" y="1805988"/>
            <a:ext cx="3442012" cy="2516612"/>
          </a:xfrm>
          <a:prstGeom prst="rect">
            <a:avLst/>
          </a:prstGeom>
          <a:noFill/>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2695595" y="4090471"/>
            <a:ext cx="2423241" cy="2829075"/>
          </a:xfrm>
          <a:prstGeom prst="rect">
            <a:avLst/>
          </a:prstGeom>
          <a:noFill/>
        </p:spPr>
      </p:pic>
      <p:pic>
        <p:nvPicPr>
          <p:cNvPr id="8" name="Picture 7"/>
          <p:cNvPicPr/>
          <p:nvPr/>
        </p:nvPicPr>
        <p:blipFill>
          <a:blip r:embed="rId7">
            <a:extLst>
              <a:ext uri="{28A0092B-C50C-407E-A947-70E740481C1C}">
                <a14:useLocalDpi xmlns:a14="http://schemas.microsoft.com/office/drawing/2010/main" val="0"/>
              </a:ext>
            </a:extLst>
          </a:blip>
          <a:srcRect/>
          <a:stretch>
            <a:fillRect/>
          </a:stretch>
        </p:blipFill>
        <p:spPr bwMode="auto">
          <a:xfrm>
            <a:off x="7842087" y="4179888"/>
            <a:ext cx="2014090" cy="2678112"/>
          </a:xfrm>
          <a:prstGeom prst="rect">
            <a:avLst/>
          </a:prstGeom>
          <a:noFill/>
        </p:spPr>
      </p:pic>
      <p:sp>
        <p:nvSpPr>
          <p:cNvPr id="9" name="TextBox 8"/>
          <p:cNvSpPr txBox="1"/>
          <p:nvPr/>
        </p:nvSpPr>
        <p:spPr>
          <a:xfrm>
            <a:off x="4198135" y="-102953"/>
            <a:ext cx="3643952" cy="707886"/>
          </a:xfrm>
          <a:prstGeom prst="rect">
            <a:avLst/>
          </a:prstGeom>
          <a:noFill/>
        </p:spPr>
        <p:txBody>
          <a:bodyPr wrap="square" rtlCol="0">
            <a:spAutoFit/>
          </a:bodyPr>
          <a:lstStyle/>
          <a:p>
            <a:r>
              <a:rPr lang="vi-VN" sz="4000" b="1" smtClean="0">
                <a:solidFill>
                  <a:schemeClr val="accent5"/>
                </a:solidFill>
              </a:rPr>
              <a:t>LUYỆN TẬP</a:t>
            </a:r>
            <a:endParaRPr lang="en-US" sz="4000" b="1">
              <a:solidFill>
                <a:schemeClr val="accent5"/>
              </a:solidFill>
            </a:endParaRPr>
          </a:p>
        </p:txBody>
      </p:sp>
    </p:spTree>
    <p:extLst>
      <p:ext uri="{BB962C8B-B14F-4D97-AF65-F5344CB8AC3E}">
        <p14:creationId xmlns:p14="http://schemas.microsoft.com/office/powerpoint/2010/main" val="285669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1308</Words>
  <Application>Microsoft Office PowerPoint</Application>
  <PresentationFormat>Widescreen</PresentationFormat>
  <Paragraphs>152</Paragraphs>
  <Slides>21</Slides>
  <Notes>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Microsoft YaHei</vt:lpstr>
      <vt:lpstr>宋体</vt:lpstr>
      <vt:lpstr>宋体</vt:lpstr>
      <vt:lpstr>Arial</vt:lpstr>
      <vt:lpstr>Bahnschrift Light</vt:lpstr>
      <vt:lpstr>Calibri</vt:lpstr>
      <vt:lpstr>Calibri Light</vt:lpstr>
      <vt:lpstr>Impact</vt:lpstr>
      <vt:lpstr>Impact MT Std</vt:lpstr>
      <vt:lpstr>Open Sans</vt:lpstr>
      <vt:lpstr>Symbol</vt:lpstr>
      <vt:lpstr>Times New Roman</vt:lpstr>
      <vt:lpstr>Office 主题</vt:lpstr>
      <vt:lpstr>PowerPoint Presentation</vt:lpstr>
      <vt:lpstr>PowerPoint Presentation</vt:lpstr>
      <vt:lpstr>PowerPoint Presentation</vt:lpstr>
      <vt:lpstr>PowerPoint Presentation</vt:lpstr>
      <vt:lpstr>Thí nghiệm: bột sắt và bột lưu huỳnh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82</cp:revision>
  <dcterms:created xsi:type="dcterms:W3CDTF">2017-05-28T12:28:00Z</dcterms:created>
  <dcterms:modified xsi:type="dcterms:W3CDTF">2025-03-06T10:19:31Z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