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44" r:id="rId4"/>
    <p:sldId id="312" r:id="rId5"/>
    <p:sldId id="345" r:id="rId6"/>
    <p:sldId id="346" r:id="rId7"/>
    <p:sldId id="358" r:id="rId8"/>
    <p:sldId id="269" r:id="rId9"/>
    <p:sldId id="356" r:id="rId10"/>
    <p:sldId id="271"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7023" autoAdjust="0"/>
    <p:restoredTop sz="94660"/>
  </p:normalViewPr>
  <p:slideViewPr>
    <p:cSldViewPr snapToGrid="0">
      <p:cViewPr varScale="1">
        <p:scale>
          <a:sx n="116" d="100"/>
          <a:sy n="116" d="100"/>
        </p:scale>
        <p:origin x="-276" y="-11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3/7/2025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3/7/2025</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0933" y="214152"/>
            <a:ext cx="11386267" cy="830997"/>
          </a:xfrm>
          <a:prstGeom prst="rect">
            <a:avLst/>
          </a:prstGeom>
        </p:spPr>
        <p:txBody>
          <a:bodyPr wrap="square">
            <a:spAutoFit/>
          </a:bodyPr>
          <a:lstStyle/>
          <a:p>
            <a:pPr algn="ctr"/>
            <a:r>
              <a:rPr lang="vi-VN" sz="2400" b="1" dirty="0" smtClean="0">
                <a:solidFill>
                  <a:srgbClr val="FF0000"/>
                </a:solidFill>
                <a:latin typeface="Times New Roman" panose="02020603050405020304" pitchFamily="18" charset="0"/>
                <a:cs typeface="Times New Roman" panose="02020603050405020304" pitchFamily="18" charset="0"/>
              </a:rPr>
              <a:t>BÀI 6. DỰ ÁN. ĐÁNH GIÁ MỨC ĐỘ PHÙ HỢP VỚI NGÀNH NGHỀ THUỘC LĨNH VỰC KĨ THUẬT, CÔNG NGHỆ</a:t>
            </a:r>
            <a:endParaRPr lang="en-US" sz="2400" b="1" dirty="0">
              <a:solidFill>
                <a:srgbClr val="FF0000"/>
              </a:solidFill>
              <a:latin typeface="Times New Roman" panose="02020603050405020304" pitchFamily="18" charset="0"/>
              <a:cs typeface="Times New Roman" panose="02020603050405020304"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09493" y="1154554"/>
            <a:ext cx="5530131" cy="5413223"/>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162261" y="1154554"/>
            <a:ext cx="5724939" cy="5413223"/>
          </a:xfrm>
          <a:prstGeom prst="rect">
            <a:avLst/>
          </a:prstGeom>
        </p:spPr>
      </p:pic>
    </p:spTree>
    <p:extLst>
      <p:ext uri="{BB962C8B-B14F-4D97-AF65-F5344CB8AC3E}">
        <p14:creationId xmlns:p14="http://schemas.microsoft.com/office/powerpoint/2010/main" xmlns="" val="77055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par>
                                <p:cTn id="11" presetID="16" presetClass="entr" presetSubtype="21"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barn(inVertical)">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2" name="Rectangle 1"/>
          <p:cNvSpPr/>
          <p:nvPr/>
        </p:nvSpPr>
        <p:spPr>
          <a:xfrm>
            <a:off x="185531" y="116144"/>
            <a:ext cx="11733474" cy="369332"/>
          </a:xfrm>
          <a:prstGeom prst="rect">
            <a:avLst/>
          </a:prstGeom>
        </p:spPr>
        <p:txBody>
          <a:bodyPr wrap="square">
            <a:spAutoFit/>
          </a:bodyPr>
          <a:lstStyle/>
          <a:p>
            <a:pPr>
              <a:spcAft>
                <a:spcPts val="0"/>
              </a:spcAft>
              <a:tabLst>
                <a:tab pos="2181225" algn="l"/>
              </a:tabLst>
            </a:pPr>
            <a:r>
              <a:rPr lang="vi-VN" i="1">
                <a:latin typeface="Times New Roman" panose="02020603050405020304" pitchFamily="18" charset="0"/>
                <a:ea typeface="Times New Roman" panose="02020603050405020304" pitchFamily="18" charset="0"/>
              </a:rPr>
              <a:t>Bảng 6.5. Bảng hỏi đánh giá mức độ phù hợp của bối cảnh gia đình với một số ngành nghề thuộc lĩnh vực kĩ thuật, công nghệ</a:t>
            </a:r>
            <a:endParaRPr lang="en-US" sz="16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1833331626"/>
              </p:ext>
            </p:extLst>
          </p:nvPr>
        </p:nvGraphicFramePr>
        <p:xfrm>
          <a:off x="576593" y="646706"/>
          <a:ext cx="10889187" cy="6202046"/>
        </p:xfrm>
        <a:graphic>
          <a:graphicData uri="http://schemas.openxmlformats.org/drawingml/2006/table">
            <a:tbl>
              <a:tblPr firstRow="1" firstCol="1" bandRow="1"/>
              <a:tblGrid>
                <a:gridCol w="744626">
                  <a:extLst>
                    <a:ext uri="{9D8B030D-6E8A-4147-A177-3AD203B41FA5}">
                      <a16:colId xmlns:a16="http://schemas.microsoft.com/office/drawing/2014/main" xmlns="" val="3367391229"/>
                    </a:ext>
                  </a:extLst>
                </a:gridCol>
                <a:gridCol w="8763418">
                  <a:extLst>
                    <a:ext uri="{9D8B030D-6E8A-4147-A177-3AD203B41FA5}">
                      <a16:colId xmlns:a16="http://schemas.microsoft.com/office/drawing/2014/main" xmlns="" val="3932880539"/>
                    </a:ext>
                  </a:extLst>
                </a:gridCol>
                <a:gridCol w="1381143">
                  <a:extLst>
                    <a:ext uri="{9D8B030D-6E8A-4147-A177-3AD203B41FA5}">
                      <a16:colId xmlns:a16="http://schemas.microsoft.com/office/drawing/2014/main" xmlns="" val="593985675"/>
                    </a:ext>
                  </a:extLst>
                </a:gridCol>
              </a:tblGrid>
              <a:tr h="193840">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317566234"/>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Trong gia đình em có những ai làm công việc hoặc nghề nghiệp liên quan đến kĩ thuật, công nghệ?</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64424023"/>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Ở nhà, các thành viên trong gia đình em có thường nói chuyện về công việc của mình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69835095"/>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Các thành viên trong gia đình em yêu thích công việc hoặc nghề nghiệp mà họ đang làm như thế nào?</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58416465"/>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Nghề nghiệp của những người thân trong gia đình em có được nhiều người trong xã hội mong muốn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976283611"/>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Trong gia đình em, ai là người có ảnh hưởng nhất đến việc lựa chọn nghề nghiệp của em?</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49686065"/>
                  </a:ext>
                </a:extLst>
              </a:tr>
              <a:tr h="58152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Gia đình có thường xuyên nói chuyện về kế hoạch học tập và lựa chọn một số ngành nghề thuộc lĩnh vực kĩ thuật, công nghệ trong tương lai của em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515268039"/>
                  </a:ext>
                </a:extLst>
              </a:tr>
              <a:tr h="58152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Gia đình có tư vấn cho em trong việc lựa chọn môn học ở trường trung học phổ thông hoặc học tại các cơ sở giáo dục nghề nghiệp sau khi tốt nghiệp trung học cơ sở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17464000"/>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Gia đình có ủng hộ quyết định lựa chọn ngành nghề thuộc lĩnh vực kĩ thuật, công nghệ của em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83374606"/>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Gia đình có bắt buộc em phải chọn ngành nghề theo sự lựa chọn của gia đình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69741309"/>
                  </a:ext>
                </a:extLst>
              </a:tr>
              <a:tr h="387682">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Hoàn cảnh của gia đình em có ảnh hưởng đến quyết định lựa chọn một số ngành nghề thuộc lĩnh vực kĩ thuật, công nghệ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628055055"/>
                  </a:ext>
                </a:extLst>
              </a:tr>
              <a:tr h="858436">
                <a:tc gridSpan="3">
                  <a:txBody>
                    <a:bodyPr/>
                    <a:lstStyle/>
                    <a:p>
                      <a:pPr>
                        <a:spcAft>
                          <a:spcPts val="0"/>
                        </a:spcAft>
                        <a:tabLst>
                          <a:tab pos="2181225" algn="l"/>
                        </a:tabLst>
                      </a:pP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vi-VN" sz="1800" b="1">
                          <a:effectLst/>
                          <a:latin typeface="Times New Roman" panose="02020603050405020304" pitchFamily="18" charset="0"/>
                          <a:cs typeface="Times New Roman" panose="02020603050405020304" pitchFamily="18" charset="0"/>
                        </a:rPr>
                        <a:t>Kết luận:              </a:t>
                      </a:r>
                      <a:r>
                        <a:rPr lang="vi-VN" sz="1800">
                          <a:effectLst/>
                          <a:latin typeface="Times New Roman" panose="02020603050405020304" pitchFamily="18" charset="0"/>
                          <a:cs typeface="Times New Roman" panose="02020603050405020304" pitchFamily="18" charset="0"/>
                        </a:rPr>
                        <a:t>Không  phù hợp</a:t>
                      </a:r>
                      <a:r>
                        <a:rPr lang="vi-VN" sz="1800" b="1">
                          <a:effectLst/>
                          <a:latin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cs typeface="Times New Roman" panose="02020603050405020304" pitchFamily="18" charset="0"/>
                        </a:rPr>
                        <a:t>Ít phù hợp</a:t>
                      </a:r>
                      <a:r>
                        <a:rPr lang="vi-VN" sz="1800" b="1">
                          <a:effectLst/>
                          <a:latin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cs typeface="Times New Roman" panose="02020603050405020304" pitchFamily="18" charset="0"/>
                        </a:rPr>
                        <a:t>Phù hợp</a:t>
                      </a:r>
                      <a:r>
                        <a:rPr lang="en-US" sz="1800">
                          <a:effectLst/>
                          <a:latin typeface="Times New Roman" panose="02020603050405020304" pitchFamily="18" charset="0"/>
                          <a:cs typeface="Times New Roman" panose="02020603050405020304" pitchFamily="18" charset="0"/>
                        </a:rPr>
                        <a:t> </a:t>
                      </a:r>
                    </a:p>
                  </a:txBody>
                  <a:tcPr marL="45541" marR="4554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267888722"/>
                  </a:ext>
                </a:extLst>
              </a:tr>
            </a:tbl>
          </a:graphicData>
        </a:graphic>
      </p:graphicFrame>
      <p:sp>
        <p:nvSpPr>
          <p:cNvPr id="11" name="Rounded Rectangle 10"/>
          <p:cNvSpPr/>
          <p:nvPr/>
        </p:nvSpPr>
        <p:spPr>
          <a:xfrm>
            <a:off x="1813216" y="6480315"/>
            <a:ext cx="341588" cy="228998"/>
          </a:xfrm>
          <a:prstGeom prst="round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a:effectLst/>
                <a:latin typeface="Times New Roman" panose="02020603050405020304" pitchFamily="18" charset="0"/>
                <a:ea typeface="Times New Roman" panose="02020603050405020304" pitchFamily="18" charset="0"/>
              </a:rPr>
              <a:t> </a:t>
            </a:r>
          </a:p>
        </p:txBody>
      </p:sp>
      <p:pic>
        <p:nvPicPr>
          <p:cNvPr id="6" name="Picture 5"/>
          <p:cNvPicPr>
            <a:picLocks noChangeAspect="1"/>
          </p:cNvPicPr>
          <p:nvPr/>
        </p:nvPicPr>
        <p:blipFill>
          <a:blip r:embed="rId3"/>
          <a:stretch>
            <a:fillRect/>
          </a:stretch>
        </p:blipFill>
        <p:spPr>
          <a:xfrm>
            <a:off x="4163817" y="6486678"/>
            <a:ext cx="365792" cy="256054"/>
          </a:xfrm>
          <a:prstGeom prst="rect">
            <a:avLst/>
          </a:prstGeom>
        </p:spPr>
      </p:pic>
      <p:pic>
        <p:nvPicPr>
          <p:cNvPr id="12" name="Picture 11"/>
          <p:cNvPicPr>
            <a:picLocks noChangeAspect="1"/>
          </p:cNvPicPr>
          <p:nvPr/>
        </p:nvPicPr>
        <p:blipFill>
          <a:blip r:embed="rId3"/>
          <a:stretch>
            <a:fillRect/>
          </a:stretch>
        </p:blipFill>
        <p:spPr>
          <a:xfrm>
            <a:off x="6538622" y="6486678"/>
            <a:ext cx="365792" cy="256054"/>
          </a:xfrm>
          <a:prstGeom prst="rect">
            <a:avLst/>
          </a:prstGeom>
        </p:spPr>
      </p:pic>
    </p:spTree>
    <p:extLst>
      <p:ext uri="{BB962C8B-B14F-4D97-AF65-F5344CB8AC3E}">
        <p14:creationId xmlns:p14="http://schemas.microsoft.com/office/powerpoint/2010/main" xmlns="" val="17778613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2000"/>
                                        <p:tgtEl>
                                          <p:spTgt spid="2"/>
                                        </p:tgtEl>
                                      </p:cBhvr>
                                    </p:animEffect>
                                  </p:childTnLst>
                                </p:cTn>
                              </p:par>
                              <p:par>
                                <p:cTn id="11" presetID="6" presetClass="entr" presetSubtype="1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circle(in)">
                                      <p:cBhvr>
                                        <p:cTn id="16" dur="2000"/>
                                        <p:tgtEl>
                                          <p:spTgt spid="11"/>
                                        </p:tgtEl>
                                      </p:cBhvr>
                                    </p:animEffect>
                                  </p:childTnLst>
                                </p:cTn>
                              </p:par>
                              <p:par>
                                <p:cTn id="17" presetID="6"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par>
                                <p:cTn id="20" presetID="6" presetClass="entr" presetSubtype="16"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circle(in)">
                                      <p:cBhvr>
                                        <p:cTn id="22"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8706678" y="390293"/>
            <a:ext cx="3485322" cy="5363736"/>
          </a:xfrm>
          <a:prstGeom prst="cloudCallout">
            <a:avLst>
              <a:gd name="adj1" fmla="val -55497"/>
              <a:gd name="adj2" fmla="val 47682"/>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Những yếu tố nào ảnh hưởng đến quyết định lựa chọn nghề nghiệp của bản thân? </a:t>
            </a: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18765" y="390293"/>
            <a:ext cx="7431322" cy="5978702"/>
          </a:xfrm>
          <a:prstGeom prst="rect">
            <a:avLst/>
          </a:prstGeom>
        </p:spPr>
      </p:pic>
    </p:spTree>
    <p:extLst>
      <p:ext uri="{BB962C8B-B14F-4D97-AF65-F5344CB8AC3E}">
        <p14:creationId xmlns:p14="http://schemas.microsoft.com/office/powerpoint/2010/main" xmlns="" val="3999940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1000"/>
                                        <p:tgtEl>
                                          <p:spTgt spid="3"/>
                                        </p:tgtEl>
                                      </p:cBhvr>
                                    </p:animEffect>
                                    <p:anim calcmode="lin" valueType="num">
                                      <p:cBhvr>
                                        <p:cTn id="13" dur="1000" fill="hold"/>
                                        <p:tgtEl>
                                          <p:spTgt spid="3"/>
                                        </p:tgtEl>
                                        <p:attrNameLst>
                                          <p:attrName>ppt_x</p:attrName>
                                        </p:attrNameLst>
                                      </p:cBhvr>
                                      <p:tavLst>
                                        <p:tav tm="0">
                                          <p:val>
                                            <p:strVal val="#ppt_x"/>
                                          </p:val>
                                        </p:tav>
                                        <p:tav tm="100000">
                                          <p:val>
                                            <p:strVal val="#ppt_x"/>
                                          </p:val>
                                        </p:tav>
                                      </p:tavLst>
                                    </p:anim>
                                    <p:anim calcmode="lin" valueType="num">
                                      <p:cBhvr>
                                        <p:cTn id="14"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loud Callout 1"/>
          <p:cNvSpPr/>
          <p:nvPr/>
        </p:nvSpPr>
        <p:spPr>
          <a:xfrm>
            <a:off x="10440955" y="185020"/>
            <a:ext cx="1751045" cy="5363736"/>
          </a:xfrm>
          <a:prstGeom prst="cloudCallout">
            <a:avLst>
              <a:gd name="adj1" fmla="val -63261"/>
              <a:gd name="adj2" fmla="val 12891"/>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a:solidFill>
                  <a:srgbClr val="0000FF"/>
                </a:solidFill>
                <a:latin typeface="Times New Roman" panose="02020603050405020304" pitchFamily="18" charset="0"/>
                <a:cs typeface="Times New Roman" panose="02020603050405020304" pitchFamily="18" charset="0"/>
              </a:rPr>
              <a:t>Những yếu tố nào ảnh hưởng đến quyết định lựa chọn nghề nghiệp của bản thân? </a:t>
            </a:r>
          </a:p>
        </p:txBody>
      </p:sp>
      <p:pic>
        <p:nvPicPr>
          <p:cNvPr id="3" name="Picture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7282542" y="185020"/>
            <a:ext cx="2948474" cy="4135054"/>
          </a:xfrm>
          <a:prstGeom prst="rect">
            <a:avLst/>
          </a:prstGeom>
        </p:spPr>
      </p:pic>
      <p:sp>
        <p:nvSpPr>
          <p:cNvPr id="4" name="Rectangle 3"/>
          <p:cNvSpPr/>
          <p:nvPr/>
        </p:nvSpPr>
        <p:spPr>
          <a:xfrm>
            <a:off x="319878" y="185020"/>
            <a:ext cx="6752726" cy="6001643"/>
          </a:xfrm>
          <a:prstGeom prst="rect">
            <a:avLst/>
          </a:prstGeom>
        </p:spPr>
        <p:txBody>
          <a:bodyPr wrap="square">
            <a:spAutoFit/>
          </a:bodyPr>
          <a:lstStyle/>
          <a:p>
            <a:pPr>
              <a:spcAft>
                <a:spcPts val="0"/>
              </a:spcAft>
            </a:pPr>
            <a:r>
              <a:rPr lang="en-US" sz="1600">
                <a:solidFill>
                  <a:srgbClr val="FF0000"/>
                </a:solidFill>
                <a:latin typeface="Times New Roman" panose="02020603050405020304" pitchFamily="18" charset="0"/>
                <a:ea typeface="Times New Roman" panose="02020603050405020304" pitchFamily="18" charset="0"/>
              </a:rPr>
              <a:t>Quyết định lựa chọn nghề nghiệp của một người có thể bị ảnh hưởng bởi một loạt các yếu tố, bao gồm nhưng không giới hạn:</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Sở thích và đam mê: Sở thích và đam mê cá nhân đóng vai trò quan trọng trong việc quyết định lựa chọn nghề nghiệp. Người ta thường cảm thấy hạnh phúc và thành công hơn khi họ làm những công việc mà họ yêu thích.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Kỹ năng và năng lực: Khả năng và kỹ năng của một người cũng là một yếu tố quan trọng. Việc chọn nghề nghiệp phù hợp với khả năng tự nhiên và kỹ năng sẽ tăng cơ hội thành công.</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Giáo dục và đào tạo: Mức độ giáo dục và đào tạo của một người cũng có thể ảnh hưởng đến quyết định lựa chọn nghề nghiệp của họ. Một người có thể lựa chọn nghề nghiệp mà phù hợp với trình độ học vấn của họ.</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Điều kiện gia đình: Điều kiện gia đình có thể ảnh hưởng đến quyết định lựa chọn nghề nghiệp. Ví dụ, áp lực từ gia đình hoặc các yếu tố tài chính có thể làm cho một người phải chọn nghề nghiệp mà họ không thực sự yêu thích.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Tiềm năng thu nhập: Tiềm năng thu nhập của một ngành nghề cũng có thể ảnh hưởng đến quyết định lựa chọn nghề nghiệp. Một số người có thể chọn nghề nghiệp mà họ tin rằng sẽ mang lại thu nhập cao và ổn định.</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Tình hình thị trường lao động: Tình hình thị trường lao động và các xu hướng công nghiệp cũng có thể ảnh hưởng đến quyết định lựa chọn nghề nghiệp. Một người có thể chọn nghề nghiệp trong một ngành nghề đang phát triển mạnh mẽ và có nhu cầu cao.</a:t>
            </a:r>
          </a:p>
          <a:p>
            <a:pPr>
              <a:spcAft>
                <a:spcPts val="0"/>
              </a:spcAft>
            </a:pPr>
            <a:r>
              <a:rPr lang="en-US" sz="1600">
                <a:solidFill>
                  <a:srgbClr val="FF0000"/>
                </a:solidFill>
                <a:latin typeface="Times New Roman" panose="02020603050405020304" pitchFamily="18" charset="0"/>
                <a:ea typeface="Times New Roman" panose="02020603050405020304" pitchFamily="18" charset="0"/>
              </a:rPr>
              <a:t>- Môi trường làm việc: Môi trường làm việc và văn hóa tổ chức cũng có thể ảnh hưởng đến quyết định lựa chọn nghề nghiệp. Một người có thể chọn nghề nghiệp mà phù hợp với môi trường làm việc và phong cách làm việc của họ.</a:t>
            </a:r>
            <a:endParaRPr lang="en-US" sz="1600">
              <a:solidFill>
                <a:srgbClr val="FF000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3375331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4">
                                            <p:txEl>
                                              <p:pRg st="1" end="1"/>
                                            </p:txEl>
                                          </p:spTgt>
                                        </p:tgtEl>
                                        <p:attrNameLst>
                                          <p:attrName>style.visibility</p:attrName>
                                        </p:attrNameLst>
                                      </p:cBhvr>
                                      <p:to>
                                        <p:strVal val="visible"/>
                                      </p:to>
                                    </p:set>
                                    <p:animEffect transition="in" filter="circle(in)">
                                      <p:cBhvr>
                                        <p:cTn id="10" dur="2000"/>
                                        <p:tgtEl>
                                          <p:spTgt spid="4">
                                            <p:txEl>
                                              <p:pRg st="1" end="1"/>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Effect transition="in" filter="circle(in)">
                                      <p:cBhvr>
                                        <p:cTn id="13" dur="2000"/>
                                        <p:tgtEl>
                                          <p:spTgt spid="4">
                                            <p:txEl>
                                              <p:pRg st="2" end="2"/>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4">
                                            <p:txEl>
                                              <p:pRg st="3" end="3"/>
                                            </p:txEl>
                                          </p:spTgt>
                                        </p:tgtEl>
                                        <p:attrNameLst>
                                          <p:attrName>style.visibility</p:attrName>
                                        </p:attrNameLst>
                                      </p:cBhvr>
                                      <p:to>
                                        <p:strVal val="visible"/>
                                      </p:to>
                                    </p:set>
                                    <p:animEffect transition="in" filter="circle(in)">
                                      <p:cBhvr>
                                        <p:cTn id="16" dur="2000"/>
                                        <p:tgtEl>
                                          <p:spTgt spid="4">
                                            <p:txEl>
                                              <p:pRg st="3" end="3"/>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Effect transition="in" filter="circle(in)">
                                      <p:cBhvr>
                                        <p:cTn id="19" dur="2000"/>
                                        <p:tgtEl>
                                          <p:spTgt spid="4">
                                            <p:txEl>
                                              <p:pRg st="4" end="4"/>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4">
                                            <p:txEl>
                                              <p:pRg st="5" end="5"/>
                                            </p:txEl>
                                          </p:spTgt>
                                        </p:tgtEl>
                                        <p:attrNameLst>
                                          <p:attrName>style.visibility</p:attrName>
                                        </p:attrNameLst>
                                      </p:cBhvr>
                                      <p:to>
                                        <p:strVal val="visible"/>
                                      </p:to>
                                    </p:set>
                                    <p:animEffect transition="in" filter="circle(in)">
                                      <p:cBhvr>
                                        <p:cTn id="22" dur="2000"/>
                                        <p:tgtEl>
                                          <p:spTgt spid="4">
                                            <p:txEl>
                                              <p:pRg st="5" end="5"/>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Effect transition="in" filter="circle(in)">
                                      <p:cBhvr>
                                        <p:cTn id="25" dur="2000"/>
                                        <p:tgtEl>
                                          <p:spTgt spid="4">
                                            <p:txEl>
                                              <p:pRg st="6" end="6"/>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4">
                                            <p:txEl>
                                              <p:pRg st="7" end="7"/>
                                            </p:txEl>
                                          </p:spTgt>
                                        </p:tgtEl>
                                        <p:attrNameLst>
                                          <p:attrName>style.visibility</p:attrName>
                                        </p:attrNameLst>
                                      </p:cBhvr>
                                      <p:to>
                                        <p:strVal val="visible"/>
                                      </p:to>
                                    </p:set>
                                    <p:animEffect transition="in" filter="circle(in)">
                                      <p:cBhvr>
                                        <p:cTn id="28" dur="2000"/>
                                        <p:tgtEl>
                                          <p:spTgt spid="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28653" y="147216"/>
            <a:ext cx="11542643" cy="1938992"/>
          </a:xfrm>
          <a:prstGeom prst="rect">
            <a:avLst/>
          </a:prstGeom>
        </p:spPr>
        <p:txBody>
          <a:bodyPr wrap="square">
            <a:spAutoFit/>
          </a:bodyPr>
          <a:lstStyle/>
          <a:p>
            <a:pPr indent="-203200" algn="just">
              <a:spcAft>
                <a:spcPts val="0"/>
              </a:spcAft>
            </a:pPr>
            <a:r>
              <a:rPr lang="vi-VN" sz="2400" b="1" spc="15">
                <a:latin typeface="Times New Roman" panose="02020603050405020304" pitchFamily="18" charset="0"/>
                <a:ea typeface="Arial" panose="020B0604020202020204" pitchFamily="34" charset="0"/>
                <a:cs typeface="Times New Roman" panose="02020603050405020304" pitchFamily="18" charset="0"/>
              </a:rPr>
              <a:t>II</a:t>
            </a:r>
            <a:r>
              <a:rPr lang="en-US" sz="2400" b="1" spc="15">
                <a:latin typeface="Times New Roman" panose="02020603050405020304" pitchFamily="18" charset="0"/>
                <a:ea typeface="Arial" panose="020B0604020202020204" pitchFamily="34" charset="0"/>
                <a:cs typeface="Times New Roman" panose="02020603050405020304" pitchFamily="18" charset="0"/>
              </a:rPr>
              <a:t>.Nhiệm vụ</a:t>
            </a:r>
            <a:endParaRPr lang="en-US" sz="2400" b="1" i="1">
              <a:latin typeface="Times New Roman" panose="02020603050405020304" pitchFamily="18" charset="0"/>
              <a:ea typeface="Arial" panose="020B0604020202020204" pitchFamily="34" charset="0"/>
              <a:cs typeface="Times New Roman" panose="02020603050405020304" pitchFamily="18" charset="0"/>
            </a:endParaRPr>
          </a:p>
          <a:p>
            <a:pPr indent="-203200" algn="just">
              <a:spcAft>
                <a:spcPts val="0"/>
              </a:spcAft>
            </a:pPr>
            <a:r>
              <a:rPr lang="en-US" sz="2400" spc="15">
                <a:latin typeface="Times New Roman" panose="02020603050405020304" pitchFamily="18" charset="0"/>
                <a:ea typeface="Arial" panose="020B0604020202020204" pitchFamily="34" charset="0"/>
                <a:cs typeface="Times New Roman" panose="02020603050405020304" pitchFamily="18" charset="0"/>
              </a:rPr>
              <a:t>- </a:t>
            </a:r>
            <a:r>
              <a:rPr lang="vi-VN" sz="2400" spc="15">
                <a:latin typeface="Times New Roman" panose="02020603050405020304" pitchFamily="18" charset="0"/>
                <a:ea typeface="Arial" panose="020B0604020202020204" pitchFamily="34" charset="0"/>
                <a:cs typeface="Times New Roman" panose="02020603050405020304" pitchFamily="18" charset="0"/>
              </a:rPr>
              <a:t>Tìm hiểu một số ngành nghề trong lĩnh vực kĩ thuật, công nghệ, phân tích đặc điểm và những yêu cầu chung đối với người lao động.</a:t>
            </a:r>
            <a:endParaRPr lang="en-US" sz="2400" i="1">
              <a:latin typeface="Times New Roman" panose="02020603050405020304" pitchFamily="18" charset="0"/>
              <a:ea typeface="Arial" panose="020B0604020202020204" pitchFamily="34" charset="0"/>
              <a:cs typeface="Times New Roman" panose="02020603050405020304" pitchFamily="18" charset="0"/>
            </a:endParaRPr>
          </a:p>
          <a:p>
            <a:pPr indent="-203200" algn="just">
              <a:spcAft>
                <a:spcPts val="0"/>
              </a:spcAft>
            </a:pPr>
            <a:r>
              <a:rPr lang="vi-VN" sz="2400" spc="15">
                <a:latin typeface="Times New Roman" panose="02020603050405020304" pitchFamily="18" charset="0"/>
                <a:ea typeface="Arial" panose="020B0604020202020204" pitchFamily="34" charset="0"/>
                <a:cs typeface="Times New Roman" panose="02020603050405020304" pitchFamily="18" charset="0"/>
              </a:rPr>
              <a:t>- Tự đánh giá mức độ phù hợp về năng lực, sở thích, cá tính của bản thân, bối cảnh của gia đình đối với một số ngành nghề thuộc lĩnh vực kĩ thuật, công nghệ.</a:t>
            </a:r>
            <a:endParaRPr lang="en-US" sz="2400" i="1">
              <a:effectLst/>
              <a:latin typeface="Times New Roman" panose="02020603050405020304" pitchFamily="18" charset="0"/>
              <a:ea typeface="Arial" panose="020B0604020202020204" pitchFamily="34" charset="0"/>
              <a:cs typeface="Times New Roman" panose="02020603050405020304" pitchFamily="18" charset="0"/>
            </a:endParaRPr>
          </a:p>
        </p:txBody>
      </p:sp>
    </p:spTree>
    <p:extLst>
      <p:ext uri="{BB962C8B-B14F-4D97-AF65-F5344CB8AC3E}">
        <p14:creationId xmlns:p14="http://schemas.microsoft.com/office/powerpoint/2010/main" xmlns="" val="42918064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3500" y="79714"/>
            <a:ext cx="2970750" cy="461665"/>
          </a:xfrm>
          <a:prstGeom prst="rect">
            <a:avLst/>
          </a:prstGeom>
        </p:spPr>
        <p:txBody>
          <a:bodyPr wrap="none">
            <a:spAutoFit/>
          </a:bodyPr>
          <a:lstStyle/>
          <a:p>
            <a:pPr>
              <a:spcAft>
                <a:spcPts val="0"/>
              </a:spcAft>
            </a:pPr>
            <a:r>
              <a:rPr lang="en-US" sz="2400" b="1" dirty="0" smtClean="0">
                <a:latin typeface="Times New Roman" panose="02020603050405020304" pitchFamily="18" charset="0"/>
                <a:ea typeface="Times New Roman" panose="02020603050405020304" pitchFamily="18" charset="0"/>
              </a:rPr>
              <a:t>III. </a:t>
            </a:r>
            <a:r>
              <a:rPr lang="en-US" sz="2400" b="1" dirty="0" err="1">
                <a:latin typeface="Times New Roman" panose="02020603050405020304" pitchFamily="18" charset="0"/>
                <a:ea typeface="Times New Roman" panose="02020603050405020304" pitchFamily="18" charset="0"/>
              </a:rPr>
              <a:t>Tiêu</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chí</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đánh</a:t>
            </a:r>
            <a:r>
              <a:rPr lang="en-US" sz="2400" b="1" dirty="0">
                <a:latin typeface="Times New Roman" panose="02020603050405020304" pitchFamily="18" charset="0"/>
                <a:ea typeface="Times New Roman" panose="02020603050405020304" pitchFamily="18" charset="0"/>
              </a:rPr>
              <a:t> </a:t>
            </a:r>
            <a:r>
              <a:rPr lang="en-US" sz="2400" b="1" dirty="0" err="1">
                <a:latin typeface="Times New Roman" panose="02020603050405020304" pitchFamily="18" charset="0"/>
                <a:ea typeface="Times New Roman" panose="02020603050405020304" pitchFamily="18" charset="0"/>
              </a:rPr>
              <a:t>giá</a:t>
            </a:r>
            <a:endParaRPr lang="en-US" sz="2400" b="1" dirty="0">
              <a:effectLst/>
              <a:latin typeface="Times New Roman" panose="02020603050405020304" pitchFamily="18" charset="0"/>
              <a:ea typeface="Times New Roman" panose="02020603050405020304" pitchFamily="18" charset="0"/>
            </a:endParaRPr>
          </a:p>
        </p:txBody>
      </p:sp>
      <p:sp>
        <p:nvSpPr>
          <p:cNvPr id="6" name="Rectangle 5"/>
          <p:cNvSpPr/>
          <p:nvPr/>
        </p:nvSpPr>
        <p:spPr>
          <a:xfrm>
            <a:off x="4283518" y="541379"/>
            <a:ext cx="5019323" cy="461665"/>
          </a:xfrm>
          <a:prstGeom prst="rect">
            <a:avLst/>
          </a:prstGeom>
        </p:spPr>
        <p:txBody>
          <a:bodyPr wrap="none">
            <a:spAutoFit/>
          </a:bodyPr>
          <a:lstStyle/>
          <a:p>
            <a:pPr>
              <a:spcAft>
                <a:spcPts val="0"/>
              </a:spcAft>
            </a:pPr>
            <a:r>
              <a:rPr lang="vi-VN" sz="2400" b="1" i="1">
                <a:latin typeface="Times New Roman" panose="02020603050405020304" pitchFamily="18" charset="0"/>
                <a:ea typeface="Times New Roman" panose="02020603050405020304" pitchFamily="18" charset="0"/>
              </a:rPr>
              <a:t>Bảng 6.1. Các tiêu chí đánh giá dự án</a:t>
            </a:r>
            <a:endParaRPr lang="en-US" sz="2400" b="1" i="1">
              <a:effectLst/>
              <a:latin typeface="Times New Roman" panose="02020603050405020304" pitchFamily="18" charset="0"/>
              <a:ea typeface="Times New Roman" panose="02020603050405020304" pitchFamily="18" charset="0"/>
            </a:endParaRPr>
          </a:p>
        </p:txBody>
      </p:sp>
      <p:graphicFrame>
        <p:nvGraphicFramePr>
          <p:cNvPr id="7" name="Table 6"/>
          <p:cNvGraphicFramePr>
            <a:graphicFrameLocks noGrp="1"/>
          </p:cNvGraphicFramePr>
          <p:nvPr>
            <p:extLst>
              <p:ext uri="{D42A27DB-BD31-4B8C-83A1-F6EECF244321}">
                <p14:modId xmlns:p14="http://schemas.microsoft.com/office/powerpoint/2010/main" xmlns="" val="3192051294"/>
              </p:ext>
            </p:extLst>
          </p:nvPr>
        </p:nvGraphicFramePr>
        <p:xfrm>
          <a:off x="223500" y="1268520"/>
          <a:ext cx="11225584" cy="4693920"/>
        </p:xfrm>
        <a:graphic>
          <a:graphicData uri="http://schemas.openxmlformats.org/drawingml/2006/table">
            <a:tbl>
              <a:tblPr firstRow="1" firstCol="1" bandRow="1"/>
              <a:tblGrid>
                <a:gridCol w="7743707">
                  <a:extLst>
                    <a:ext uri="{9D8B030D-6E8A-4147-A177-3AD203B41FA5}">
                      <a16:colId xmlns:a16="http://schemas.microsoft.com/office/drawing/2014/main" xmlns="" val="2715891947"/>
                    </a:ext>
                  </a:extLst>
                </a:gridCol>
                <a:gridCol w="2292584">
                  <a:extLst>
                    <a:ext uri="{9D8B030D-6E8A-4147-A177-3AD203B41FA5}">
                      <a16:colId xmlns:a16="http://schemas.microsoft.com/office/drawing/2014/main" xmlns="" val="2140830864"/>
                    </a:ext>
                  </a:extLst>
                </a:gridCol>
                <a:gridCol w="1189293">
                  <a:extLst>
                    <a:ext uri="{9D8B030D-6E8A-4147-A177-3AD203B41FA5}">
                      <a16:colId xmlns:a16="http://schemas.microsoft.com/office/drawing/2014/main" xmlns="" val="453446255"/>
                    </a:ext>
                  </a:extLst>
                </a:gridCol>
              </a:tblGrid>
              <a:tr h="122144">
                <a:tc rowSpan="2">
                  <a:txBody>
                    <a:bodyPr/>
                    <a:lstStyle/>
                    <a:p>
                      <a:pPr algn="ctr">
                        <a:spcAft>
                          <a:spcPts val="0"/>
                        </a:spcAft>
                      </a:pPr>
                      <a:r>
                        <a:rPr lang="en-US" sz="2200" b="1">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a:spcAft>
                          <a:spcPts val="0"/>
                        </a:spcAft>
                      </a:pPr>
                      <a:r>
                        <a:rPr lang="en-US" sz="2200" b="1">
                          <a:effectLst/>
                          <a:latin typeface="Times New Roman" panose="02020603050405020304" pitchFamily="18" charset="0"/>
                          <a:ea typeface="Times New Roman" panose="02020603050405020304" pitchFamily="18" charset="0"/>
                          <a:cs typeface="Times New Roman" panose="02020603050405020304" pitchFamily="18" charset="0"/>
                        </a:rPr>
                        <a:t>Đánh giá </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extLst>
                  <a:ext uri="{0D108BD9-81ED-4DB2-BD59-A6C34878D82A}">
                    <a16:rowId xmlns:a16="http://schemas.microsoft.com/office/drawing/2014/main" xmlns="" val="2692038054"/>
                  </a:ext>
                </a:extLst>
              </a:tr>
              <a:tr h="242842">
                <a:tc vMerge="1">
                  <a:txBody>
                    <a:bodyPr/>
                    <a:lstStyle/>
                    <a:p>
                      <a:endParaRPr lang="en-US"/>
                    </a:p>
                  </a:txBody>
                  <a:tcPr/>
                </a:tc>
                <a:tc>
                  <a:txBody>
                    <a:bodyPr/>
                    <a:lstStyle/>
                    <a:p>
                      <a:pPr algn="ctr">
                        <a:spcAft>
                          <a:spcPts val="0"/>
                        </a:spcAft>
                      </a:pPr>
                      <a:r>
                        <a:rPr lang="vi-VN" sz="2200" b="1">
                          <a:effectLst/>
                          <a:latin typeface="Times New Roman" panose="02020603050405020304" pitchFamily="18" charset="0"/>
                          <a:ea typeface="Times New Roman" panose="02020603050405020304" pitchFamily="18" charset="0"/>
                          <a:cs typeface="Times New Roman" panose="02020603050405020304" pitchFamily="18" charset="0"/>
                        </a:rPr>
                        <a:t>Chưa đ</a:t>
                      </a:r>
                      <a:r>
                        <a:rPr lang="en-US" sz="2200" b="1">
                          <a:effectLst/>
                          <a:latin typeface="Times New Roman" panose="02020603050405020304" pitchFamily="18" charset="0"/>
                          <a:ea typeface="Times New Roman" panose="02020603050405020304" pitchFamily="18" charset="0"/>
                          <a:cs typeface="Times New Roman" panose="02020603050405020304" pitchFamily="18" charset="0"/>
                        </a:rPr>
                        <a:t>ạt</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vi-VN" sz="2200" b="1">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90809234"/>
                  </a:ext>
                </a:extLst>
              </a:tr>
              <a:tr h="607106">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1.Giới thiệu được một số ngành nghề trong lĩnh vực kĩ thuật, công nghệ, đặc điểm và những yêu cầu chung đối với người lao động</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04187297"/>
                  </a:ext>
                </a:extLst>
              </a:tr>
              <a:tr h="607106">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2.Hoàn thành bảng 6.2 để đánh giá mức độ phù hợp của năng lực bản thân với một số ngành nghề thuộc lĩnh vực kĩ thuật, công nghệ.</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165110383"/>
                  </a:ext>
                </a:extLst>
              </a:tr>
              <a:tr h="607106">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3.Hoàn thành bảng 6.3 để đánh giá mức độ phù hợp của sở thích bản thân với một số ngành nghề thuộc lĩnh vực kĩ thuật, công nghệ.</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2868171"/>
                  </a:ext>
                </a:extLst>
              </a:tr>
              <a:tr h="607106">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4.Hoàn thành bảng 6.4 để đánh giá mức độ phù hợp của cá tính bản thân với một số ngành nghề thuộc lĩnh vực kĩ thuật, công nghệ.</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23875261"/>
                  </a:ext>
                </a:extLst>
              </a:tr>
              <a:tr h="607106">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5.Hoàn thành bảng 6.5 để đánh giá mức độ phù hợp bối cảnh gia đình với một số ngành nghề thuộc lĩnh vực kĩ thuật, công nghệ.</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15916919"/>
                  </a:ext>
                </a:extLst>
              </a:tr>
              <a:tr h="485685">
                <a:tc>
                  <a:txBody>
                    <a:bodyPr/>
                    <a:lstStyle/>
                    <a:p>
                      <a:pPr>
                        <a:spcAft>
                          <a:spcPts val="0"/>
                        </a:spcAft>
                      </a:pPr>
                      <a:r>
                        <a:rPr lang="vi-VN" sz="2200">
                          <a:effectLst/>
                          <a:latin typeface="Times New Roman" panose="02020603050405020304" pitchFamily="18" charset="0"/>
                          <a:ea typeface="Times New Roman" panose="02020603050405020304" pitchFamily="18" charset="0"/>
                          <a:cs typeface="Times New Roman" panose="02020603050405020304" pitchFamily="18" charset="0"/>
                        </a:rPr>
                        <a:t>6. Kết luận được sự phù hợp về mức độ phù hợp mới một số ngành nghề thuộc lĩnh vực kĩ thuật, công nghệ</a:t>
                      </a:r>
                      <a:endParaRPr lang="en-US"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2200">
                          <a:effectLst/>
                          <a:latin typeface="Times New Roman" panose="02020603050405020304" pitchFamily="18" charset="0"/>
                          <a:ea typeface="Times New Roman" panose="02020603050405020304" pitchFamily="18" charset="0"/>
                          <a:cs typeface="Times New Roman" panose="02020603050405020304" pitchFamily="18" charset="0"/>
                        </a:rPr>
                        <a:t> </a:t>
                      </a:r>
                    </a:p>
                  </a:txBody>
                  <a:tcPr marL="39028" marR="3902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8398213"/>
                  </a:ext>
                </a:extLst>
              </a:tr>
            </a:tbl>
          </a:graphicData>
        </a:graphic>
      </p:graphicFrame>
    </p:spTree>
    <p:extLst>
      <p:ext uri="{BB962C8B-B14F-4D97-AF65-F5344CB8AC3E}">
        <p14:creationId xmlns:p14="http://schemas.microsoft.com/office/powerpoint/2010/main" xmlns="" val="1579584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849" y="140561"/>
            <a:ext cx="10731610" cy="3416320"/>
          </a:xfrm>
          <a:prstGeom prst="rect">
            <a:avLst/>
          </a:prstGeom>
        </p:spPr>
        <p:txBody>
          <a:bodyPr wrap="square">
            <a:spAutoFit/>
          </a:bodyPr>
          <a:lstStyle/>
          <a:p>
            <a:pPr>
              <a:spcAft>
                <a:spcPts val="0"/>
              </a:spcAft>
            </a:pPr>
            <a:r>
              <a:rPr lang="vi-VN" sz="2400" b="1" smtClean="0">
                <a:latin typeface="Times New Roman" panose="02020603050405020304" pitchFamily="18" charset="0"/>
                <a:ea typeface="Times New Roman" panose="02020603050405020304" pitchFamily="18" charset="0"/>
              </a:rPr>
              <a:t>IV. TIẾN TRÌNH THỰC HIỆN</a:t>
            </a:r>
          </a:p>
          <a:p>
            <a:pPr>
              <a:spcAft>
                <a:spcPts val="0"/>
              </a:spcAft>
            </a:pPr>
            <a:r>
              <a:rPr lang="vi-VN" sz="2400" smtClean="0">
                <a:latin typeface="Times New Roman" panose="02020603050405020304" pitchFamily="18" charset="0"/>
                <a:ea typeface="Times New Roman" panose="02020603050405020304" pitchFamily="18" charset="0"/>
              </a:rPr>
              <a:t>1.Đánh </a:t>
            </a:r>
            <a:r>
              <a:rPr lang="vi-VN" sz="2400">
                <a:latin typeface="Times New Roman" panose="02020603050405020304" pitchFamily="18" charset="0"/>
                <a:ea typeface="Times New Roman" panose="02020603050405020304" pitchFamily="18" charset="0"/>
              </a:rPr>
              <a:t>giá bản thân, bao gồm: tìm hiểu năng lực, sở thích, cá tính của bản thân, bối cảnh của gia đình.</a:t>
            </a:r>
            <a:endParaRPr lang="en-US" sz="2400">
              <a:latin typeface="Times New Roman" panose="02020603050405020304" pitchFamily="18" charset="0"/>
              <a:ea typeface="Times New Roman" panose="02020603050405020304" pitchFamily="18" charset="0"/>
            </a:endParaRPr>
          </a:p>
          <a:p>
            <a:pPr>
              <a:spcAft>
                <a:spcPts val="0"/>
              </a:spcAft>
            </a:pPr>
            <a:r>
              <a:rPr lang="vi-VN" sz="2400">
                <a:latin typeface="Times New Roman" panose="02020603050405020304" pitchFamily="18" charset="0"/>
                <a:ea typeface="Times New Roman" panose="02020603050405020304" pitchFamily="18" charset="0"/>
              </a:rPr>
              <a:t>2. Tìm hiểu thị trường lao động, bao gồm: giới thiệu tên, đặc điểm một số ngành nghề phổ biến thuộc lĩnh vực kĩ thuật, công nghệ; những yêu cầu chung đối với người lao động.</a:t>
            </a:r>
            <a:endParaRPr lang="en-US" sz="2400">
              <a:latin typeface="Times New Roman" panose="02020603050405020304" pitchFamily="18" charset="0"/>
              <a:ea typeface="Times New Roman" panose="02020603050405020304" pitchFamily="18" charset="0"/>
            </a:endParaRPr>
          </a:p>
          <a:p>
            <a:pPr>
              <a:spcAft>
                <a:spcPts val="0"/>
              </a:spcAft>
            </a:pPr>
            <a:r>
              <a:rPr lang="vi-VN" sz="2400">
                <a:latin typeface="Times New Roman" panose="02020603050405020304" pitchFamily="18" charset="0"/>
                <a:ea typeface="Times New Roman" panose="02020603050405020304" pitchFamily="18" charset="0"/>
              </a:rPr>
              <a:t>3. Ra quyết định lựa chọn nghề nghiệp trên cơ sở đánh giá mức độ phù hợp về năng lực, sở thích, cá tính của bản thân, bối cảnh gia đình đối với một số ngành nghề thuộc lĩnh vực kĩ thuật, công nghệ.</a:t>
            </a:r>
            <a:endParaRPr lang="en-US" sz="240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xmlns="" val="1127671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barn(inVertical)">
                                      <p:cBhvr>
                                        <p:cTn id="7" dur="500"/>
                                        <p:tgtEl>
                                          <p:spTgt spid="2">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barn(inVertical)">
                                      <p:cBhvr>
                                        <p:cTn id="10" dur="500"/>
                                        <p:tgtEl>
                                          <p:spTgt spid="2">
                                            <p:txEl>
                                              <p:pRg st="1" end="1"/>
                                            </p:txEl>
                                          </p:spTgt>
                                        </p:tgtEl>
                                      </p:cBhvr>
                                    </p:animEffect>
                                  </p:childTnLst>
                                </p:cTn>
                              </p:par>
                              <p:par>
                                <p:cTn id="11" presetID="16" presetClass="entr" presetSubtype="21"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barn(inVertical)">
                                      <p:cBhvr>
                                        <p:cTn id="13" dur="500"/>
                                        <p:tgtEl>
                                          <p:spTgt spid="2">
                                            <p:txEl>
                                              <p:pRg st="2" end="2"/>
                                            </p:txEl>
                                          </p:spTgt>
                                        </p:tgtEl>
                                      </p:cBhvr>
                                    </p:animEffect>
                                  </p:childTnLst>
                                </p:cTn>
                              </p:par>
                              <p:par>
                                <p:cTn id="14" presetID="16" presetClass="entr" presetSubtype="21" fill="hold" nodeType="withEffect">
                                  <p:stCondLst>
                                    <p:cond delay="0"/>
                                  </p:stCondLst>
                                  <p:childTnLst>
                                    <p:set>
                                      <p:cBhvr>
                                        <p:cTn id="15" dur="1" fill="hold">
                                          <p:stCondLst>
                                            <p:cond delay="0"/>
                                          </p:stCondLst>
                                        </p:cTn>
                                        <p:tgtEl>
                                          <p:spTgt spid="2">
                                            <p:txEl>
                                              <p:pRg st="3" end="3"/>
                                            </p:txEl>
                                          </p:spTgt>
                                        </p:tgtEl>
                                        <p:attrNameLst>
                                          <p:attrName>style.visibility</p:attrName>
                                        </p:attrNameLst>
                                      </p:cBhvr>
                                      <p:to>
                                        <p:strVal val="visible"/>
                                      </p:to>
                                    </p:set>
                                    <p:animEffect transition="in" filter="barn(inVertical)">
                                      <p:cBhvr>
                                        <p:cTn id="16"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4312" y="132047"/>
            <a:ext cx="11661913" cy="707886"/>
          </a:xfrm>
          <a:prstGeom prst="rect">
            <a:avLst/>
          </a:prstGeom>
        </p:spPr>
        <p:txBody>
          <a:bodyPr wrap="square">
            <a:spAutoFit/>
          </a:bodyPr>
          <a:lstStyle/>
          <a:p>
            <a:pPr algn="ctr">
              <a:spcAft>
                <a:spcPts val="0"/>
              </a:spcAft>
              <a:tabLst>
                <a:tab pos="2181225" algn="l"/>
              </a:tabLst>
            </a:pPr>
            <a:r>
              <a:rPr lang="vi-VN" sz="2000" i="1">
                <a:latin typeface="Times New Roman" panose="02020603050405020304" pitchFamily="18" charset="0"/>
                <a:ea typeface="Times New Roman" panose="02020603050405020304" pitchFamily="18" charset="0"/>
              </a:rPr>
              <a:t>Bảng 6.2. Bảng hỏi đánh giá mức độ phù hợp của năng lực bản thân với một số ngành nghề thuộc lĩnh vực kĩ thuật, công nghệ</a:t>
            </a:r>
            <a:endParaRPr lang="en-US" sz="2000">
              <a:effectLst/>
              <a:latin typeface="Times New Roman" panose="02020603050405020304" pitchFamily="18" charset="0"/>
              <a:ea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xmlns="" val="2258390315"/>
              </p:ext>
            </p:extLst>
          </p:nvPr>
        </p:nvGraphicFramePr>
        <p:xfrm>
          <a:off x="573322" y="966415"/>
          <a:ext cx="11290025" cy="4023360"/>
        </p:xfrm>
        <a:graphic>
          <a:graphicData uri="http://schemas.openxmlformats.org/drawingml/2006/table">
            <a:tbl>
              <a:tblPr firstRow="1" firstCol="1" bandRow="1"/>
              <a:tblGrid>
                <a:gridCol w="772036">
                  <a:extLst>
                    <a:ext uri="{9D8B030D-6E8A-4147-A177-3AD203B41FA5}">
                      <a16:colId xmlns:a16="http://schemas.microsoft.com/office/drawing/2014/main" xmlns="" val="2760641178"/>
                    </a:ext>
                  </a:extLst>
                </a:gridCol>
                <a:gridCol w="9086005">
                  <a:extLst>
                    <a:ext uri="{9D8B030D-6E8A-4147-A177-3AD203B41FA5}">
                      <a16:colId xmlns:a16="http://schemas.microsoft.com/office/drawing/2014/main" xmlns="" val="4230990494"/>
                    </a:ext>
                  </a:extLst>
                </a:gridCol>
                <a:gridCol w="1431984">
                  <a:extLst>
                    <a:ext uri="{9D8B030D-6E8A-4147-A177-3AD203B41FA5}">
                      <a16:colId xmlns:a16="http://schemas.microsoft.com/office/drawing/2014/main" xmlns="" val="3742683958"/>
                    </a:ext>
                  </a:extLst>
                </a:gridCol>
              </a:tblGrid>
              <a:tr h="0">
                <a:tc>
                  <a:txBody>
                    <a:bodyPr/>
                    <a:lstStyle/>
                    <a:p>
                      <a:pPr algn="ctr">
                        <a:spcAft>
                          <a:spcPts val="0"/>
                        </a:spcAft>
                        <a:tabLst>
                          <a:tab pos="2181225" algn="l"/>
                        </a:tabLs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Câu hỏi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400" b="1">
                          <a:effectLst/>
                          <a:latin typeface="Times New Roman" panose="02020603050405020304" pitchFamily="18" charset="0"/>
                          <a:ea typeface="Times New Roman" panose="02020603050405020304" pitchFamily="18" charset="0"/>
                          <a:cs typeface="Times New Roman" panose="02020603050405020304" pitchFamily="18" charset="0"/>
                        </a:rPr>
                        <a:t>Trả lời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848545059"/>
                  </a:ext>
                </a:extLst>
              </a:tr>
              <a:tr h="0">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Trong các môn học, em thích học ba môn học nào nhất?</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157287374"/>
                  </a:ext>
                </a:extLst>
              </a:tr>
              <a:tr h="0">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Những môn học nào mà em chưa thích học?</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27795744"/>
                  </a:ext>
                </a:extLst>
              </a:tr>
              <a:tr h="0">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Em thấy mình học dễ dàng và đạt kết quả cao ở những môn học nào?</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36551669"/>
                  </a:ext>
                </a:extLst>
              </a:tr>
              <a:tr h="0">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Những hoạt động giáo dục nào ở nhà trường mà em cảm thấy thích và tham gia một cách hào hứng, thoải mái?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529936793"/>
                  </a:ext>
                </a:extLst>
              </a:tr>
              <a:tr h="0">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Em có thường hoàn thành các nhiệm vụ học tập đòi hỏi sự vận dụng kiến thức một cách sáng tạo không?</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4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72437642"/>
                  </a:ext>
                </a:extLst>
              </a:tr>
              <a:tr h="0">
                <a:tc gridSpan="3">
                  <a:txBody>
                    <a:bodyPr/>
                    <a:lstStyle/>
                    <a:p>
                      <a:pPr algn="ctr">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p>
                    <a:p>
                      <a:pPr algn="ctr">
                        <a:spcAft>
                          <a:spcPts val="0"/>
                        </a:spcAft>
                      </a:pPr>
                      <a:r>
                        <a:rPr lang="en-US" sz="240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vi-VN" sz="2400" b="1">
                          <a:effectLst/>
                          <a:latin typeface="Times New Roman" panose="02020603050405020304" pitchFamily="18" charset="0"/>
                          <a:cs typeface="Times New Roman" panose="02020603050405020304" pitchFamily="18" charset="0"/>
                        </a:rPr>
                        <a:t>Kết luận:              </a:t>
                      </a:r>
                      <a:r>
                        <a:rPr lang="vi-VN" sz="2400">
                          <a:effectLst/>
                          <a:latin typeface="Times New Roman" panose="02020603050405020304" pitchFamily="18" charset="0"/>
                          <a:cs typeface="Times New Roman" panose="02020603050405020304" pitchFamily="18" charset="0"/>
                        </a:rPr>
                        <a:t>Không  phù hợp</a:t>
                      </a:r>
                      <a:r>
                        <a:rPr lang="vi-VN" sz="2400" b="1">
                          <a:effectLst/>
                          <a:latin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cs typeface="Times New Roman" panose="02020603050405020304" pitchFamily="18" charset="0"/>
                        </a:rPr>
                        <a:t>Ít phù hợp</a:t>
                      </a:r>
                      <a:r>
                        <a:rPr lang="vi-VN" sz="2400" b="1">
                          <a:effectLst/>
                          <a:latin typeface="Times New Roman" panose="02020603050405020304" pitchFamily="18" charset="0"/>
                          <a:cs typeface="Times New Roman" panose="02020603050405020304" pitchFamily="18" charset="0"/>
                        </a:rPr>
                        <a:t>                        </a:t>
                      </a:r>
                      <a:r>
                        <a:rPr lang="vi-VN" sz="2400">
                          <a:effectLst/>
                          <a:latin typeface="Times New Roman" panose="02020603050405020304" pitchFamily="18" charset="0"/>
                          <a:cs typeface="Times New Roman" panose="02020603050405020304" pitchFamily="18" charset="0"/>
                        </a:rPr>
                        <a:t>Phù hợp</a:t>
                      </a:r>
                      <a:r>
                        <a:rPr lang="en-US" sz="2400">
                          <a:effectLst/>
                          <a:latin typeface="Times New Roman" panose="02020603050405020304" pitchFamily="18"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969942200"/>
                  </a:ext>
                </a:extLst>
              </a:tr>
            </a:tbl>
          </a:graphicData>
        </a:graphic>
      </p:graphicFrame>
      <p:sp>
        <p:nvSpPr>
          <p:cNvPr id="9" name="Rounded Rectangle 8"/>
          <p:cNvSpPr/>
          <p:nvPr/>
        </p:nvSpPr>
        <p:spPr>
          <a:xfrm>
            <a:off x="2409245" y="4683319"/>
            <a:ext cx="357807" cy="230587"/>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a:effectLst/>
                <a:latin typeface="Times New Roman" panose="02020603050405020304" pitchFamily="18" charset="0"/>
                <a:ea typeface="Times New Roman" panose="02020603050405020304" pitchFamily="18" charset="0"/>
              </a:rPr>
              <a:t> </a:t>
            </a:r>
          </a:p>
        </p:txBody>
      </p:sp>
      <p:pic>
        <p:nvPicPr>
          <p:cNvPr id="12" name="Picture 11"/>
          <p:cNvPicPr>
            <a:picLocks noChangeAspect="1"/>
          </p:cNvPicPr>
          <p:nvPr/>
        </p:nvPicPr>
        <p:blipFill>
          <a:blip r:embed="rId2"/>
          <a:stretch>
            <a:fillRect/>
          </a:stretch>
        </p:blipFill>
        <p:spPr>
          <a:xfrm>
            <a:off x="5541247" y="4663948"/>
            <a:ext cx="377985" cy="249958"/>
          </a:xfrm>
          <a:prstGeom prst="rect">
            <a:avLst/>
          </a:prstGeom>
        </p:spPr>
      </p:pic>
      <p:pic>
        <p:nvPicPr>
          <p:cNvPr id="13" name="Picture 12"/>
          <p:cNvPicPr>
            <a:picLocks noChangeAspect="1"/>
          </p:cNvPicPr>
          <p:nvPr/>
        </p:nvPicPr>
        <p:blipFill>
          <a:blip r:embed="rId2"/>
          <a:stretch>
            <a:fillRect/>
          </a:stretch>
        </p:blipFill>
        <p:spPr>
          <a:xfrm>
            <a:off x="8618402" y="4683319"/>
            <a:ext cx="377985" cy="249958"/>
          </a:xfrm>
          <a:prstGeom prst="rect">
            <a:avLst/>
          </a:prstGeom>
        </p:spPr>
      </p:pic>
    </p:spTree>
    <p:extLst>
      <p:ext uri="{BB962C8B-B14F-4D97-AF65-F5344CB8AC3E}">
        <p14:creationId xmlns:p14="http://schemas.microsoft.com/office/powerpoint/2010/main" xmlns="" val="3257601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circle(in)">
                                      <p:cBhvr>
                                        <p:cTn id="10" dur="2000"/>
                                        <p:tgtEl>
                                          <p:spTgt spid="8"/>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circle(in)">
                                      <p:cBhvr>
                                        <p:cTn id="13" dur="2000"/>
                                        <p:tgtEl>
                                          <p:spTgt spid="9"/>
                                        </p:tgtEl>
                                      </p:cBhvr>
                                    </p:animEffect>
                                  </p:childTnLst>
                                </p:cTn>
                              </p:par>
                              <p:par>
                                <p:cTn id="14" presetID="6" presetClass="entr" presetSubtype="16" fill="hold"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ircle(in)">
                                      <p:cBhvr>
                                        <p:cTn id="16" dur="2000"/>
                                        <p:tgtEl>
                                          <p:spTgt spid="12"/>
                                        </p:tgtEl>
                                      </p:cBhvr>
                                    </p:animEffect>
                                  </p:childTnLst>
                                </p:cTn>
                              </p:par>
                              <p:par>
                                <p:cTn id="17" presetID="6" presetClass="entr" presetSubtype="16"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animEffect transition="in" filter="circle(in)">
                                      <p:cBhvr>
                                        <p:cTn id="19"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58666" y="3428998"/>
            <a:ext cx="21" cy="4"/>
          </a:xfrm>
          <a:prstGeom prst="rect">
            <a:avLst/>
          </a:prstGeom>
        </p:spPr>
      </p:pic>
      <p:sp>
        <p:nvSpPr>
          <p:cNvPr id="2" name="Rectangle 1"/>
          <p:cNvSpPr/>
          <p:nvPr/>
        </p:nvSpPr>
        <p:spPr>
          <a:xfrm>
            <a:off x="79285" y="106463"/>
            <a:ext cx="11958762" cy="369332"/>
          </a:xfrm>
          <a:prstGeom prst="rect">
            <a:avLst/>
          </a:prstGeom>
        </p:spPr>
        <p:txBody>
          <a:bodyPr wrap="square">
            <a:spAutoFit/>
          </a:bodyPr>
          <a:lstStyle/>
          <a:p>
            <a:pPr>
              <a:spcAft>
                <a:spcPts val="0"/>
              </a:spcAft>
              <a:tabLst>
                <a:tab pos="2181225" algn="l"/>
              </a:tabLst>
            </a:pPr>
            <a:r>
              <a:rPr lang="vi-VN" i="1">
                <a:latin typeface="Times New Roman" panose="02020603050405020304" pitchFamily="18" charset="0"/>
                <a:ea typeface="Times New Roman" panose="02020603050405020304" pitchFamily="18" charset="0"/>
              </a:rPr>
              <a:t>Bảng 6.3. Bảng hỏi đánh giá mức độ phù hợp của sở thích bản thân với một số ngành nghề thuộc lĩnh vực kĩ thuật, công nghệ</a:t>
            </a:r>
            <a:endParaRPr lang="en-US">
              <a:effectLst/>
              <a:latin typeface="Times New Roman" panose="02020603050405020304" pitchFamily="18" charset="0"/>
              <a:ea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901258716"/>
              </p:ext>
            </p:extLst>
          </p:nvPr>
        </p:nvGraphicFramePr>
        <p:xfrm>
          <a:off x="783794" y="551294"/>
          <a:ext cx="10355982" cy="6200243"/>
        </p:xfrm>
        <a:graphic>
          <a:graphicData uri="http://schemas.openxmlformats.org/drawingml/2006/table">
            <a:tbl>
              <a:tblPr firstRow="1" firstCol="1" bandRow="1"/>
              <a:tblGrid>
                <a:gridCol w="976867">
                  <a:extLst>
                    <a:ext uri="{9D8B030D-6E8A-4147-A177-3AD203B41FA5}">
                      <a16:colId xmlns:a16="http://schemas.microsoft.com/office/drawing/2014/main" xmlns="" val="2093962338"/>
                    </a:ext>
                  </a:extLst>
                </a:gridCol>
                <a:gridCol w="6304682">
                  <a:extLst>
                    <a:ext uri="{9D8B030D-6E8A-4147-A177-3AD203B41FA5}">
                      <a16:colId xmlns:a16="http://schemas.microsoft.com/office/drawing/2014/main" xmlns="" val="2970028224"/>
                    </a:ext>
                  </a:extLst>
                </a:gridCol>
                <a:gridCol w="1024811">
                  <a:extLst>
                    <a:ext uri="{9D8B030D-6E8A-4147-A177-3AD203B41FA5}">
                      <a16:colId xmlns:a16="http://schemas.microsoft.com/office/drawing/2014/main" xmlns="" val="3371365835"/>
                    </a:ext>
                  </a:extLst>
                </a:gridCol>
                <a:gridCol w="1024811">
                  <a:extLst>
                    <a:ext uri="{9D8B030D-6E8A-4147-A177-3AD203B41FA5}">
                      <a16:colId xmlns:a16="http://schemas.microsoft.com/office/drawing/2014/main" xmlns="" val="1770582678"/>
                    </a:ext>
                  </a:extLst>
                </a:gridCol>
                <a:gridCol w="1024811">
                  <a:extLst>
                    <a:ext uri="{9D8B030D-6E8A-4147-A177-3AD203B41FA5}">
                      <a16:colId xmlns:a16="http://schemas.microsoft.com/office/drawing/2014/main" xmlns="" val="3826754775"/>
                    </a:ext>
                  </a:extLst>
                </a:gridCol>
              </a:tblGrid>
              <a:tr h="298200">
                <a:tc rowSpan="2">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TT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Lựa chọn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829055352"/>
                  </a:ext>
                </a:extLst>
              </a:tr>
              <a:tr h="596400">
                <a:tc vMerge="1">
                  <a:txBody>
                    <a:bodyPr/>
                    <a:lstStyle/>
                    <a:p>
                      <a:endParaRPr lang="en-US"/>
                    </a:p>
                  </a:txBody>
                  <a:tcPr/>
                </a:tc>
                <a:tc vMerge="1">
                  <a:txBody>
                    <a:bodyPr/>
                    <a:lstStyle/>
                    <a:p>
                      <a:endParaRPr lang="en-US"/>
                    </a:p>
                  </a:txBody>
                  <a:tcPr/>
                </a:tc>
                <a:tc>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Có</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Không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2000" b="1">
                          <a:effectLst/>
                          <a:latin typeface="Times New Roman" panose="02020603050405020304" pitchFamily="18" charset="0"/>
                          <a:ea typeface="Times New Roman" panose="02020603050405020304" pitchFamily="18" charset="0"/>
                          <a:cs typeface="Times New Roman" panose="02020603050405020304" pitchFamily="18" charset="0"/>
                        </a:rPr>
                        <a:t>Không rõ</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460275463"/>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tập thể dục hoặc chơi thể thao</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88398639"/>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làm hoặc tham gia các hoạt động ngoài trời</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274314993"/>
                  </a:ext>
                </a:extLst>
              </a:tr>
              <a:tr h="5964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tìm hiểu về thế giới xung quanh mình(thiên nhiên, không gian, những sinh vật sống)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434625072"/>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sửa chữa đồ vật, vật dụng, máy móc xung quanh</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6818801"/>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làm việc tay chân(làm vườn, dọn dẹp nhà cửa)</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922876519"/>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làm việc với đồ vật cụ thể, máy móc, dụng cụ...</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20130844"/>
                  </a:ext>
                </a:extLst>
              </a:tr>
              <a:tr h="2982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7</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dành dụm tiền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08143496"/>
                  </a:ext>
                </a:extLst>
              </a:tr>
              <a:tr h="5964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8</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thích những công việc cho ra kết quả có thể nhìn thấy được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532442629"/>
                  </a:ext>
                </a:extLst>
              </a:tr>
              <a:tr h="5964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9</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không thích tranh luận và các công việc đòi hỏi phải giao tiếp, hợp tác với người khác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50743319"/>
                  </a:ext>
                </a:extLst>
              </a:tr>
              <a:tr h="596400">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Tôi không thích phát biểu trước đám đông và các sự kiện xã hội, các hoạt động văn hóa nghệ thuật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20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95356889"/>
                  </a:ext>
                </a:extLst>
              </a:tr>
              <a:tr h="1018643">
                <a:tc gridSpan="5">
                  <a:txBody>
                    <a:bodyPr/>
                    <a:lstStyle/>
                    <a:p>
                      <a:pPr algn="ctr">
                        <a:spcAft>
                          <a:spcPts val="0"/>
                        </a:spcAft>
                      </a:pPr>
                      <a:r>
                        <a:rPr lang="en-US" sz="200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vi-VN" sz="2000" b="1" smtClean="0">
                          <a:effectLst/>
                          <a:latin typeface="Times New Roman" panose="02020603050405020304" pitchFamily="18" charset="0"/>
                          <a:cs typeface="Times New Roman" panose="02020603050405020304" pitchFamily="18" charset="0"/>
                        </a:rPr>
                        <a:t>Kết luận:              </a:t>
                      </a:r>
                      <a:r>
                        <a:rPr lang="vi-VN" sz="2000" smtClean="0">
                          <a:effectLst/>
                          <a:latin typeface="Times New Roman" panose="02020603050405020304" pitchFamily="18" charset="0"/>
                          <a:cs typeface="Times New Roman" panose="02020603050405020304" pitchFamily="18" charset="0"/>
                        </a:rPr>
                        <a:t>Không  phù hợp</a:t>
                      </a:r>
                      <a:r>
                        <a:rPr lang="vi-VN" sz="2000" b="1" smtClean="0">
                          <a:effectLst/>
                          <a:latin typeface="Times New Roman" panose="02020603050405020304" pitchFamily="18" charset="0"/>
                          <a:cs typeface="Times New Roman" panose="02020603050405020304" pitchFamily="18" charset="0"/>
                        </a:rPr>
                        <a:t>                </a:t>
                      </a:r>
                      <a:r>
                        <a:rPr lang="vi-VN" sz="2000" smtClean="0">
                          <a:effectLst/>
                          <a:latin typeface="Times New Roman" panose="02020603050405020304" pitchFamily="18" charset="0"/>
                          <a:cs typeface="Times New Roman" panose="02020603050405020304" pitchFamily="18" charset="0"/>
                        </a:rPr>
                        <a:t>Ít phù hợp</a:t>
                      </a:r>
                      <a:r>
                        <a:rPr lang="vi-VN" sz="2000" b="1" smtClean="0">
                          <a:effectLst/>
                          <a:latin typeface="Times New Roman" panose="02020603050405020304" pitchFamily="18" charset="0"/>
                          <a:cs typeface="Times New Roman" panose="02020603050405020304" pitchFamily="18" charset="0"/>
                        </a:rPr>
                        <a:t>                        </a:t>
                      </a:r>
                      <a:r>
                        <a:rPr lang="vi-VN" sz="2000" smtClean="0">
                          <a:effectLst/>
                          <a:latin typeface="Times New Roman" panose="02020603050405020304" pitchFamily="18" charset="0"/>
                          <a:cs typeface="Times New Roman" panose="02020603050405020304" pitchFamily="18" charset="0"/>
                        </a:rPr>
                        <a:t>Phù hợp</a:t>
                      </a:r>
                      <a:r>
                        <a:rPr lang="en-US" sz="2000" smtClean="0">
                          <a:effectLst/>
                          <a:latin typeface="Times New Roman" panose="02020603050405020304" pitchFamily="18" charset="0"/>
                          <a:cs typeface="Times New Roman" panose="02020603050405020304" pitchFamily="18" charset="0"/>
                        </a:rPr>
                        <a:t> </a:t>
                      </a:r>
                      <a:endParaRPr lang="en-US" sz="2000">
                        <a:effectLst/>
                        <a:latin typeface="Times New Roman" panose="02020603050405020304" pitchFamily="18" charset="0"/>
                        <a:cs typeface="Times New Roman" panose="02020603050405020304" pitchFamily="18" charset="0"/>
                      </a:endParaRPr>
                    </a:p>
                  </a:txBody>
                  <a:tcPr marL="51134" marR="511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757780193"/>
                  </a:ext>
                </a:extLst>
              </a:tr>
            </a:tbl>
          </a:graphicData>
        </a:graphic>
      </p:graphicFrame>
      <p:sp>
        <p:nvSpPr>
          <p:cNvPr id="8" name="Rounded Rectangle 7"/>
          <p:cNvSpPr/>
          <p:nvPr/>
        </p:nvSpPr>
        <p:spPr>
          <a:xfrm>
            <a:off x="2860412" y="10084228"/>
            <a:ext cx="401887" cy="138112"/>
          </a:xfrm>
          <a:prstGeom prst="round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a:effectLst/>
                <a:latin typeface="Times New Roman" panose="02020603050405020304" pitchFamily="18" charset="0"/>
                <a:ea typeface="Times New Roman" panose="02020603050405020304" pitchFamily="18" charset="0"/>
              </a:rPr>
              <a:t> </a:t>
            </a:r>
          </a:p>
        </p:txBody>
      </p:sp>
      <p:sp>
        <p:nvSpPr>
          <p:cNvPr id="9" name="Rounded Rectangle 8"/>
          <p:cNvSpPr/>
          <p:nvPr/>
        </p:nvSpPr>
        <p:spPr>
          <a:xfrm>
            <a:off x="4730487" y="10096928"/>
            <a:ext cx="401887" cy="136525"/>
          </a:xfrm>
          <a:prstGeom prst="round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a:effectLst/>
                <a:latin typeface="Times New Roman" panose="02020603050405020304" pitchFamily="18" charset="0"/>
                <a:ea typeface="Times New Roman" panose="02020603050405020304" pitchFamily="18" charset="0"/>
              </a:rPr>
              <a:t> </a:t>
            </a:r>
          </a:p>
        </p:txBody>
      </p:sp>
      <p:sp>
        <p:nvSpPr>
          <p:cNvPr id="10" name="Rounded Rectangle 9"/>
          <p:cNvSpPr/>
          <p:nvPr/>
        </p:nvSpPr>
        <p:spPr>
          <a:xfrm>
            <a:off x="6483087" y="10111215"/>
            <a:ext cx="401887" cy="138113"/>
          </a:xfrm>
          <a:prstGeom prst="roundRect">
            <a:avLst/>
          </a:prstGeom>
          <a:solidFill>
            <a:sysClr val="window" lastClr="FFFFFF"/>
          </a:solid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en-US" sz="1200">
                <a:effectLst/>
                <a:latin typeface="Times New Roman" panose="02020603050405020304" pitchFamily="18" charset="0"/>
                <a:ea typeface="Times New Roman" panose="02020603050405020304" pitchFamily="18" charset="0"/>
              </a:rPr>
              <a:t> </a:t>
            </a:r>
          </a:p>
        </p:txBody>
      </p:sp>
      <p:pic>
        <p:nvPicPr>
          <p:cNvPr id="6" name="Picture 5"/>
          <p:cNvPicPr>
            <a:picLocks noChangeAspect="1"/>
          </p:cNvPicPr>
          <p:nvPr/>
        </p:nvPicPr>
        <p:blipFill>
          <a:blip r:embed="rId3"/>
          <a:stretch>
            <a:fillRect/>
          </a:stretch>
        </p:blipFill>
        <p:spPr>
          <a:xfrm>
            <a:off x="5989311" y="3352793"/>
            <a:ext cx="213378" cy="152413"/>
          </a:xfrm>
          <a:prstGeom prst="rect">
            <a:avLst/>
          </a:prstGeom>
        </p:spPr>
      </p:pic>
      <p:sp>
        <p:nvSpPr>
          <p:cNvPr id="11" name="Rounded Rectangle 10"/>
          <p:cNvSpPr/>
          <p:nvPr/>
        </p:nvSpPr>
        <p:spPr>
          <a:xfrm>
            <a:off x="2146852" y="6082748"/>
            <a:ext cx="492981" cy="34190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a:blip r:embed="rId4"/>
          <a:stretch>
            <a:fillRect/>
          </a:stretch>
        </p:blipFill>
        <p:spPr>
          <a:xfrm>
            <a:off x="4730487" y="6008254"/>
            <a:ext cx="512108" cy="359695"/>
          </a:xfrm>
          <a:prstGeom prst="rect">
            <a:avLst/>
          </a:prstGeom>
        </p:spPr>
      </p:pic>
      <p:pic>
        <p:nvPicPr>
          <p:cNvPr id="13" name="Picture 12"/>
          <p:cNvPicPr>
            <a:picLocks noChangeAspect="1"/>
          </p:cNvPicPr>
          <p:nvPr/>
        </p:nvPicPr>
        <p:blipFill>
          <a:blip r:embed="rId4"/>
          <a:stretch>
            <a:fillRect/>
          </a:stretch>
        </p:blipFill>
        <p:spPr>
          <a:xfrm>
            <a:off x="7207570" y="6008254"/>
            <a:ext cx="512108" cy="359695"/>
          </a:xfrm>
          <a:prstGeom prst="rect">
            <a:avLst/>
          </a:prstGeom>
        </p:spPr>
      </p:pic>
    </p:spTree>
    <p:extLst>
      <p:ext uri="{BB962C8B-B14F-4D97-AF65-F5344CB8AC3E}">
        <p14:creationId xmlns:p14="http://schemas.microsoft.com/office/powerpoint/2010/main" xmlns="" val="1596878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heel(1)">
                                      <p:cBhvr>
                                        <p:cTn id="7" dur="2000"/>
                                        <p:tgtEl>
                                          <p:spTgt spid="7"/>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wheel(1)">
                                      <p:cBhvr>
                                        <p:cTn id="10" dur="2000"/>
                                        <p:tgtEl>
                                          <p:spTgt spid="2"/>
                                        </p:tgtEl>
                                      </p:cBhvr>
                                    </p:animEffect>
                                  </p:childTnLst>
                                </p:cTn>
                              </p:par>
                              <p:par>
                                <p:cTn id="11" presetID="21" presetClass="entr" presetSubtype="1" fill="hold"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wheel(1)">
                                      <p:cBhvr>
                                        <p:cTn id="16" dur="2000"/>
                                        <p:tgtEl>
                                          <p:spTgt spid="6"/>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wheel(1)">
                                      <p:cBhvr>
                                        <p:cTn id="19" dur="2000"/>
                                        <p:tgtEl>
                                          <p:spTgt spid="11"/>
                                        </p:tgtEl>
                                      </p:cBhvr>
                                    </p:animEffect>
                                  </p:childTnLst>
                                </p:cTn>
                              </p:par>
                              <p:par>
                                <p:cTn id="20" presetID="21" presetClass="entr" presetSubtype="1" fill="hold"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heel(1)">
                                      <p:cBhvr>
                                        <p:cTn id="22" dur="2000"/>
                                        <p:tgtEl>
                                          <p:spTgt spid="12"/>
                                        </p:tgtEl>
                                      </p:cBhvr>
                                    </p:animEffect>
                                  </p:childTnLst>
                                </p:cTn>
                              </p:par>
                              <p:par>
                                <p:cTn id="23" presetID="21" presetClass="entr" presetSubtype="1"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wheel(1)">
                                      <p:cBhvr>
                                        <p:cTn id="25"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1"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a:stretch>
            <a:fillRect/>
          </a:stretch>
        </p:blipFill>
        <p:spPr>
          <a:xfrm>
            <a:off x="6095989" y="3428998"/>
            <a:ext cx="21" cy="4"/>
          </a:xfrm>
          <a:prstGeom prst="rect">
            <a:avLst/>
          </a:prstGeom>
        </p:spPr>
      </p:pic>
      <p:sp>
        <p:nvSpPr>
          <p:cNvPr id="2" name="Rectangle 1"/>
          <p:cNvSpPr/>
          <p:nvPr/>
        </p:nvSpPr>
        <p:spPr>
          <a:xfrm>
            <a:off x="328653" y="116145"/>
            <a:ext cx="11757329" cy="369332"/>
          </a:xfrm>
          <a:prstGeom prst="rect">
            <a:avLst/>
          </a:prstGeom>
        </p:spPr>
        <p:txBody>
          <a:bodyPr wrap="square">
            <a:spAutoFit/>
          </a:bodyPr>
          <a:lstStyle/>
          <a:p>
            <a:pPr>
              <a:spcAft>
                <a:spcPts val="0"/>
              </a:spcAft>
              <a:tabLst>
                <a:tab pos="2181225" algn="l"/>
              </a:tabLst>
            </a:pPr>
            <a:r>
              <a:rPr lang="vi-VN" i="1">
                <a:latin typeface="Times New Roman" panose="02020603050405020304" pitchFamily="18" charset="0"/>
                <a:ea typeface="Times New Roman" panose="02020603050405020304" pitchFamily="18" charset="0"/>
              </a:rPr>
              <a:t>Bảng 6.4. Bảng hỏi đánh giá mức độ phù hợp của cá tính bản thân với một số ngành nghề thuộc lĩnh vực kĩ thuật, công nghệ</a:t>
            </a:r>
            <a:endParaRPr lang="en-US" sz="1600">
              <a:effectLst/>
              <a:latin typeface="Times New Roman" panose="02020603050405020304" pitchFamily="18" charset="0"/>
              <a:ea typeface="Times New Roman" panose="02020603050405020304"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xmlns="" val="3119915838"/>
              </p:ext>
            </p:extLst>
          </p:nvPr>
        </p:nvGraphicFramePr>
        <p:xfrm>
          <a:off x="328652" y="667911"/>
          <a:ext cx="11248446" cy="5857095"/>
        </p:xfrm>
        <a:graphic>
          <a:graphicData uri="http://schemas.openxmlformats.org/drawingml/2006/table">
            <a:tbl>
              <a:tblPr firstRow="1" firstCol="1" bandRow="1"/>
              <a:tblGrid>
                <a:gridCol w="1309317">
                  <a:extLst>
                    <a:ext uri="{9D8B030D-6E8A-4147-A177-3AD203B41FA5}">
                      <a16:colId xmlns:a16="http://schemas.microsoft.com/office/drawing/2014/main" xmlns="" val="2809740436"/>
                    </a:ext>
                  </a:extLst>
                </a:gridCol>
                <a:gridCol w="5972915">
                  <a:extLst>
                    <a:ext uri="{9D8B030D-6E8A-4147-A177-3AD203B41FA5}">
                      <a16:colId xmlns:a16="http://schemas.microsoft.com/office/drawing/2014/main" xmlns="" val="2672698623"/>
                    </a:ext>
                  </a:extLst>
                </a:gridCol>
                <a:gridCol w="844435">
                  <a:extLst>
                    <a:ext uri="{9D8B030D-6E8A-4147-A177-3AD203B41FA5}">
                      <a16:colId xmlns:a16="http://schemas.microsoft.com/office/drawing/2014/main" xmlns="" val="566372217"/>
                    </a:ext>
                  </a:extLst>
                </a:gridCol>
                <a:gridCol w="987644">
                  <a:extLst>
                    <a:ext uri="{9D8B030D-6E8A-4147-A177-3AD203B41FA5}">
                      <a16:colId xmlns:a16="http://schemas.microsoft.com/office/drawing/2014/main" xmlns="" val="952625932"/>
                    </a:ext>
                  </a:extLst>
                </a:gridCol>
                <a:gridCol w="987644">
                  <a:extLst>
                    <a:ext uri="{9D8B030D-6E8A-4147-A177-3AD203B41FA5}">
                      <a16:colId xmlns:a16="http://schemas.microsoft.com/office/drawing/2014/main" xmlns="" val="633168978"/>
                    </a:ext>
                  </a:extLst>
                </a:gridCol>
                <a:gridCol w="1146491">
                  <a:extLst>
                    <a:ext uri="{9D8B030D-6E8A-4147-A177-3AD203B41FA5}">
                      <a16:colId xmlns:a16="http://schemas.microsoft.com/office/drawing/2014/main" xmlns="" val="45432983"/>
                    </a:ext>
                  </a:extLst>
                </a:gridCol>
              </a:tblGrid>
              <a:tr h="919335">
                <a:tc rowSpan="2">
                  <a:txBody>
                    <a:bodyPr/>
                    <a:lstStyle/>
                    <a:p>
                      <a:pP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Tiêu chí</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Nội dung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Lựa chọn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rowSpan="2">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Kết luận</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877992702"/>
                  </a:ext>
                </a:extLst>
              </a:tr>
              <a:tr h="266428">
                <a:tc vMerge="1">
                  <a:txBody>
                    <a:bodyPr/>
                    <a:lstStyle/>
                    <a:p>
                      <a:endParaRPr lang="en-US"/>
                    </a:p>
                  </a:txBody>
                  <a:tcPr/>
                </a:tc>
                <a:tc vMerge="1">
                  <a:txBody>
                    <a:bodyPr/>
                    <a:lstStyle/>
                    <a:p>
                      <a:endParaRPr lang="en-US"/>
                    </a:p>
                  </a:txBody>
                  <a:tcPr/>
                </a:tc>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Có</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tabLst>
                          <a:tab pos="2181225" algn="l"/>
                        </a:tabLst>
                      </a:pPr>
                      <a:r>
                        <a:rPr lang="vi-VN" sz="1800" b="1">
                          <a:effectLst/>
                          <a:latin typeface="Times New Roman" panose="02020603050405020304" pitchFamily="18" charset="0"/>
                          <a:ea typeface="Times New Roman" panose="02020603050405020304" pitchFamily="18" charset="0"/>
                          <a:cs typeface="Times New Roman" panose="02020603050405020304" pitchFamily="18" charset="0"/>
                        </a:rPr>
                        <a:t>Không rõ</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3028589230"/>
                  </a:ext>
                </a:extLst>
              </a:tr>
              <a:tr h="266428">
                <a:tc rowSpan="3">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làm việc cùng máy móc, thiết bị kĩ thuật</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smtClean="0">
                          <a:effectLst/>
                          <a:latin typeface="Times New Roman" panose="02020603050405020304" pitchFamily="18" charset="0"/>
                          <a:ea typeface="Times New Roman" panose="02020603050405020304" pitchFamily="18" charset="0"/>
                          <a:cs typeface="Times New Roman" panose="02020603050405020304" pitchFamily="18" charset="0"/>
                        </a:rPr>
                        <a:t>Có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2610392452"/>
                  </a:ext>
                </a:extLst>
              </a:tr>
              <a:tr h="266428">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làm những công việc đòi hỏi sự khéo léo</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357520429"/>
                  </a:ext>
                </a:extLst>
              </a:tr>
              <a:tr h="266428">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giải quyết vấn đề theo hướng đưa ra giải pháp cụ thể</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2675519152"/>
                  </a:ext>
                </a:extLst>
              </a:tr>
              <a:tr h="266428">
                <a:tc rowSpan="3">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Không thích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Không thích phát biểu trước đám đông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smtClean="0">
                          <a:effectLst/>
                          <a:latin typeface="Times New Roman" panose="02020603050405020304" pitchFamily="18" charset="0"/>
                          <a:ea typeface="Times New Roman" panose="02020603050405020304" pitchFamily="18" charset="0"/>
                          <a:cs typeface="Times New Roman" panose="02020603050405020304" pitchFamily="18" charset="0"/>
                        </a:rPr>
                        <a:t>Có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75032868"/>
                  </a:ext>
                </a:extLst>
              </a:tr>
              <a:tr h="266428">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Không thích tham gia các sự kiện xã hội</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4243456709"/>
                  </a:ext>
                </a:extLst>
              </a:tr>
              <a:tr h="266428">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Không thích các công việc đòi hỏi phải giao tiếp, hợp tác</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3097153637"/>
                  </a:ext>
                </a:extLst>
              </a:tr>
              <a:tr h="266428">
                <a:tc rowSpan="2">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Tính cách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Làm việc tỉ mỉ, cẩn thận tới từng chi tiết nhỏ</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smtClean="0">
                          <a:effectLst/>
                          <a:latin typeface="Times New Roman" panose="02020603050405020304" pitchFamily="18" charset="0"/>
                          <a:ea typeface="Times New Roman" panose="02020603050405020304" pitchFamily="18" charset="0"/>
                          <a:cs typeface="Times New Roman" panose="02020603050405020304" pitchFamily="18" charset="0"/>
                        </a:rPr>
                        <a:t>Có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3793128995"/>
                  </a:ext>
                </a:extLst>
              </a:tr>
              <a:tr h="411536">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Làm việc kiên trì cho đến khi đạt được kết quả</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463603654"/>
                  </a:ext>
                </a:extLst>
              </a:tr>
              <a:tr h="133214">
                <a:tc rowSpan="4">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Hoạt động yêu thích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làm việc đúng quy trình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r>
                        <a:rPr lang="vi-VN" sz="1800" smtClean="0">
                          <a:effectLst/>
                          <a:latin typeface="Times New Roman" panose="02020603050405020304" pitchFamily="18" charset="0"/>
                          <a:ea typeface="Times New Roman" panose="02020603050405020304" pitchFamily="18" charset="0"/>
                          <a:cs typeface="Times New Roman" panose="02020603050405020304" pitchFamily="18" charset="0"/>
                        </a:rPr>
                        <a:t>Có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Không</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988136941"/>
                  </a:ext>
                </a:extLst>
              </a:tr>
              <a:tr h="133214">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hoạt động thể dục, thể thao</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1047222833"/>
                  </a:ext>
                </a:extLst>
              </a:tr>
              <a:tr h="133214">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tham gia xây dựng công trình</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306480037"/>
                  </a:ext>
                </a:extLst>
              </a:tr>
              <a:tr h="220437">
                <a:tc vMerge="1">
                  <a:txBody>
                    <a:bodyPr/>
                    <a:lstStyle/>
                    <a:p>
                      <a:endParaRPr lang="en-US"/>
                    </a:p>
                  </a:txBody>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Thích làm các đồ thủ công mĩ nghệ</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tabLst>
                          <a:tab pos="2181225" algn="l"/>
                        </a:tabLst>
                      </a:pPr>
                      <a:r>
                        <a:rPr lang="vi-VN" sz="1800">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extLst>
                  <a:ext uri="{0D108BD9-81ED-4DB2-BD59-A6C34878D82A}">
                    <a16:rowId xmlns:a16="http://schemas.microsoft.com/office/drawing/2014/main" xmlns="" val="291410320"/>
                  </a:ext>
                </a:extLst>
              </a:tr>
              <a:tr h="589947">
                <a:tc gridSpan="6">
                  <a:txBody>
                    <a:bodyPr/>
                    <a:lstStyle/>
                    <a:p>
                      <a:pPr>
                        <a:spcAft>
                          <a:spcPts val="0"/>
                        </a:spcAft>
                        <a:tabLst>
                          <a:tab pos="2181225" algn="l"/>
                        </a:tabLst>
                      </a:pPr>
                      <a:endParaRPr lang="en-US" sz="1800">
                        <a:effectLst/>
                        <a:latin typeface="Times New Roman" panose="02020603050405020304" pitchFamily="18" charset="0"/>
                        <a:ea typeface="Times New Roman" panose="02020603050405020304" pitchFamily="18" charset="0"/>
                        <a:cs typeface="Times New Roman" panose="02020603050405020304" pitchFamily="18" charset="0"/>
                      </a:endParaRPr>
                    </a:p>
                    <a:p>
                      <a:pPr algn="ctr">
                        <a:spcAft>
                          <a:spcPts val="0"/>
                        </a:spcAft>
                      </a:pPr>
                      <a:r>
                        <a:rPr lang="en-US" sz="1800">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vi-VN" sz="1800" b="1">
                          <a:effectLst/>
                          <a:latin typeface="Times New Roman" panose="02020603050405020304" pitchFamily="18" charset="0"/>
                          <a:cs typeface="Times New Roman" panose="02020603050405020304" pitchFamily="18" charset="0"/>
                        </a:rPr>
                        <a:t>Kết luận:              </a:t>
                      </a:r>
                      <a:r>
                        <a:rPr lang="vi-VN" sz="1800">
                          <a:effectLst/>
                          <a:latin typeface="Times New Roman" panose="02020603050405020304" pitchFamily="18" charset="0"/>
                          <a:cs typeface="Times New Roman" panose="02020603050405020304" pitchFamily="18" charset="0"/>
                        </a:rPr>
                        <a:t>Không  phù hợp</a:t>
                      </a:r>
                      <a:r>
                        <a:rPr lang="vi-VN" sz="1800" b="1">
                          <a:effectLst/>
                          <a:latin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cs typeface="Times New Roman" panose="02020603050405020304" pitchFamily="18" charset="0"/>
                        </a:rPr>
                        <a:t>Ít phù hợp</a:t>
                      </a:r>
                      <a:r>
                        <a:rPr lang="vi-VN" sz="1800" b="1">
                          <a:effectLst/>
                          <a:latin typeface="Times New Roman" panose="02020603050405020304" pitchFamily="18" charset="0"/>
                          <a:cs typeface="Times New Roman" panose="02020603050405020304" pitchFamily="18" charset="0"/>
                        </a:rPr>
                        <a:t>                        </a:t>
                      </a:r>
                      <a:r>
                        <a:rPr lang="vi-VN" sz="1800">
                          <a:effectLst/>
                          <a:latin typeface="Times New Roman" panose="02020603050405020304" pitchFamily="18" charset="0"/>
                          <a:cs typeface="Times New Roman" panose="02020603050405020304" pitchFamily="18" charset="0"/>
                        </a:rPr>
                        <a:t>Phù hợp</a:t>
                      </a:r>
                      <a:r>
                        <a:rPr lang="en-US" sz="1800">
                          <a:effectLst/>
                          <a:latin typeface="Times New Roman" panose="02020603050405020304" pitchFamily="18" charset="0"/>
                          <a:cs typeface="Times New Roman" panose="02020603050405020304" pitchFamily="18" charset="0"/>
                        </a:rPr>
                        <a:t> </a:t>
                      </a:r>
                    </a:p>
                  </a:txBody>
                  <a:tcPr marL="42819" marR="4281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3447125351"/>
                  </a:ext>
                </a:extLst>
              </a:tr>
            </a:tbl>
          </a:graphicData>
        </a:graphic>
      </p:graphicFrame>
      <p:sp>
        <p:nvSpPr>
          <p:cNvPr id="12" name="Rectangle 11"/>
          <p:cNvSpPr/>
          <p:nvPr/>
        </p:nvSpPr>
        <p:spPr>
          <a:xfrm>
            <a:off x="10472309" y="5450855"/>
            <a:ext cx="228600" cy="206375"/>
          </a:xfrm>
          <a:prstGeom prst="rect">
            <a:avLst/>
          </a:prstGeom>
          <a:noFill/>
          <a:ln w="25400" cap="flat" cmpd="sng" algn="ctr">
            <a:solidFill>
              <a:sysClr val="windowText" lastClr="000000"/>
            </a:solidFill>
            <a:prstDash val="solid"/>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a:p>
        </p:txBody>
      </p:sp>
      <p:pic>
        <p:nvPicPr>
          <p:cNvPr id="6" name="Picture 5"/>
          <p:cNvPicPr>
            <a:picLocks noChangeAspect="1"/>
          </p:cNvPicPr>
          <p:nvPr/>
        </p:nvPicPr>
        <p:blipFill>
          <a:blip r:embed="rId3"/>
          <a:stretch>
            <a:fillRect/>
          </a:stretch>
        </p:blipFill>
        <p:spPr>
          <a:xfrm>
            <a:off x="10493511" y="4903427"/>
            <a:ext cx="249958" cy="231668"/>
          </a:xfrm>
          <a:prstGeom prst="rect">
            <a:avLst/>
          </a:prstGeom>
        </p:spPr>
      </p:pic>
      <p:pic>
        <p:nvPicPr>
          <p:cNvPr id="19" name="Picture 18"/>
          <p:cNvPicPr>
            <a:picLocks noChangeAspect="1"/>
          </p:cNvPicPr>
          <p:nvPr/>
        </p:nvPicPr>
        <p:blipFill>
          <a:blip r:embed="rId3"/>
          <a:stretch>
            <a:fillRect/>
          </a:stretch>
        </p:blipFill>
        <p:spPr>
          <a:xfrm>
            <a:off x="10472309" y="4342082"/>
            <a:ext cx="249958" cy="231668"/>
          </a:xfrm>
          <a:prstGeom prst="rect">
            <a:avLst/>
          </a:prstGeom>
        </p:spPr>
      </p:pic>
      <p:pic>
        <p:nvPicPr>
          <p:cNvPr id="20" name="Picture 19"/>
          <p:cNvPicPr>
            <a:picLocks noChangeAspect="1"/>
          </p:cNvPicPr>
          <p:nvPr/>
        </p:nvPicPr>
        <p:blipFill>
          <a:blip r:embed="rId3"/>
          <a:stretch>
            <a:fillRect/>
          </a:stretch>
        </p:blipFill>
        <p:spPr>
          <a:xfrm>
            <a:off x="10472309" y="4020357"/>
            <a:ext cx="249958" cy="231668"/>
          </a:xfrm>
          <a:prstGeom prst="rect">
            <a:avLst/>
          </a:prstGeom>
        </p:spPr>
      </p:pic>
      <p:pic>
        <p:nvPicPr>
          <p:cNvPr id="21" name="Picture 20"/>
          <p:cNvPicPr>
            <a:picLocks noChangeAspect="1"/>
          </p:cNvPicPr>
          <p:nvPr/>
        </p:nvPicPr>
        <p:blipFill>
          <a:blip r:embed="rId3"/>
          <a:stretch>
            <a:fillRect/>
          </a:stretch>
        </p:blipFill>
        <p:spPr>
          <a:xfrm>
            <a:off x="10472309" y="3508017"/>
            <a:ext cx="249958" cy="231668"/>
          </a:xfrm>
          <a:prstGeom prst="rect">
            <a:avLst/>
          </a:prstGeom>
        </p:spPr>
      </p:pic>
      <p:pic>
        <p:nvPicPr>
          <p:cNvPr id="22" name="Picture 21"/>
          <p:cNvPicPr>
            <a:picLocks noChangeAspect="1"/>
          </p:cNvPicPr>
          <p:nvPr/>
        </p:nvPicPr>
        <p:blipFill>
          <a:blip r:embed="rId3"/>
          <a:stretch>
            <a:fillRect/>
          </a:stretch>
        </p:blipFill>
        <p:spPr>
          <a:xfrm>
            <a:off x="10482908" y="3186292"/>
            <a:ext cx="249958" cy="231668"/>
          </a:xfrm>
          <a:prstGeom prst="rect">
            <a:avLst/>
          </a:prstGeom>
        </p:spPr>
      </p:pic>
      <p:pic>
        <p:nvPicPr>
          <p:cNvPr id="23" name="Picture 22"/>
          <p:cNvPicPr>
            <a:picLocks noChangeAspect="1"/>
          </p:cNvPicPr>
          <p:nvPr/>
        </p:nvPicPr>
        <p:blipFill>
          <a:blip r:embed="rId3"/>
          <a:stretch>
            <a:fillRect/>
          </a:stretch>
        </p:blipFill>
        <p:spPr>
          <a:xfrm>
            <a:off x="10464354" y="2372753"/>
            <a:ext cx="249958" cy="231668"/>
          </a:xfrm>
          <a:prstGeom prst="rect">
            <a:avLst/>
          </a:prstGeom>
        </p:spPr>
      </p:pic>
      <p:pic>
        <p:nvPicPr>
          <p:cNvPr id="24" name="Picture 23"/>
          <p:cNvPicPr>
            <a:picLocks noChangeAspect="1"/>
          </p:cNvPicPr>
          <p:nvPr/>
        </p:nvPicPr>
        <p:blipFill>
          <a:blip r:embed="rId3"/>
          <a:stretch>
            <a:fillRect/>
          </a:stretch>
        </p:blipFill>
        <p:spPr>
          <a:xfrm>
            <a:off x="10482908" y="2694478"/>
            <a:ext cx="249958" cy="231668"/>
          </a:xfrm>
          <a:prstGeom prst="rect">
            <a:avLst/>
          </a:prstGeom>
        </p:spPr>
      </p:pic>
      <p:pic>
        <p:nvPicPr>
          <p:cNvPr id="25" name="Picture 24"/>
          <p:cNvPicPr>
            <a:picLocks noChangeAspect="1"/>
          </p:cNvPicPr>
          <p:nvPr/>
        </p:nvPicPr>
        <p:blipFill>
          <a:blip r:embed="rId3"/>
          <a:stretch>
            <a:fillRect/>
          </a:stretch>
        </p:blipFill>
        <p:spPr>
          <a:xfrm>
            <a:off x="1717073" y="6207441"/>
            <a:ext cx="249958" cy="231668"/>
          </a:xfrm>
          <a:prstGeom prst="rect">
            <a:avLst/>
          </a:prstGeom>
        </p:spPr>
      </p:pic>
      <p:pic>
        <p:nvPicPr>
          <p:cNvPr id="26" name="Picture 25"/>
          <p:cNvPicPr>
            <a:picLocks noChangeAspect="1"/>
          </p:cNvPicPr>
          <p:nvPr/>
        </p:nvPicPr>
        <p:blipFill>
          <a:blip r:embed="rId3"/>
          <a:stretch>
            <a:fillRect/>
          </a:stretch>
        </p:blipFill>
        <p:spPr>
          <a:xfrm>
            <a:off x="4166075" y="6263025"/>
            <a:ext cx="249958" cy="231668"/>
          </a:xfrm>
          <a:prstGeom prst="rect">
            <a:avLst/>
          </a:prstGeom>
        </p:spPr>
      </p:pic>
      <p:pic>
        <p:nvPicPr>
          <p:cNvPr id="27" name="Picture 26"/>
          <p:cNvPicPr>
            <a:picLocks noChangeAspect="1"/>
          </p:cNvPicPr>
          <p:nvPr/>
        </p:nvPicPr>
        <p:blipFill>
          <a:blip r:embed="rId3"/>
          <a:stretch>
            <a:fillRect/>
          </a:stretch>
        </p:blipFill>
        <p:spPr>
          <a:xfrm>
            <a:off x="6490098" y="6255073"/>
            <a:ext cx="249958" cy="231668"/>
          </a:xfrm>
          <a:prstGeom prst="rect">
            <a:avLst/>
          </a:prstGeom>
        </p:spPr>
      </p:pic>
    </p:spTree>
    <p:extLst>
      <p:ext uri="{BB962C8B-B14F-4D97-AF65-F5344CB8AC3E}">
        <p14:creationId xmlns:p14="http://schemas.microsoft.com/office/powerpoint/2010/main" xmlns="" val="32819403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2000"/>
                                        <p:tgtEl>
                                          <p:spTgt spid="7"/>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circle(in)">
                                      <p:cBhvr>
                                        <p:cTn id="10" dur="2000"/>
                                        <p:tgtEl>
                                          <p:spTgt spid="2"/>
                                        </p:tgtEl>
                                      </p:cBhvr>
                                    </p:animEffect>
                                  </p:childTnLst>
                                </p:cTn>
                              </p:par>
                              <p:par>
                                <p:cTn id="11" presetID="6" presetClass="entr" presetSubtype="16"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in)">
                                      <p:cBhvr>
                                        <p:cTn id="13" dur="2000"/>
                                        <p:tgtEl>
                                          <p:spTgt spid="5"/>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circle(in)">
                                      <p:cBhvr>
                                        <p:cTn id="16" dur="2000"/>
                                        <p:tgtEl>
                                          <p:spTgt spid="12"/>
                                        </p:tgtEl>
                                      </p:cBhvr>
                                    </p:animEffect>
                                  </p:childTnLst>
                                </p:cTn>
                              </p:par>
                              <p:par>
                                <p:cTn id="17" presetID="6" presetClass="entr" presetSubtype="16" fill="hold"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circle(in)">
                                      <p:cBhvr>
                                        <p:cTn id="19" dur="2000"/>
                                        <p:tgtEl>
                                          <p:spTgt spid="6"/>
                                        </p:tgtEl>
                                      </p:cBhvr>
                                    </p:animEffect>
                                  </p:childTnLst>
                                </p:cTn>
                              </p:par>
                              <p:par>
                                <p:cTn id="20" presetID="6" presetClass="entr" presetSubtype="16" fill="hold"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circle(in)">
                                      <p:cBhvr>
                                        <p:cTn id="22" dur="2000"/>
                                        <p:tgtEl>
                                          <p:spTgt spid="19"/>
                                        </p:tgtEl>
                                      </p:cBhvr>
                                    </p:animEffect>
                                  </p:childTnLst>
                                </p:cTn>
                              </p:par>
                              <p:par>
                                <p:cTn id="23" presetID="6" presetClass="entr" presetSubtype="16"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circle(in)">
                                      <p:cBhvr>
                                        <p:cTn id="25" dur="2000"/>
                                        <p:tgtEl>
                                          <p:spTgt spid="20"/>
                                        </p:tgtEl>
                                      </p:cBhvr>
                                    </p:animEffect>
                                  </p:childTnLst>
                                </p:cTn>
                              </p:par>
                              <p:par>
                                <p:cTn id="26" presetID="6" presetClass="entr" presetSubtype="16" fill="hold"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circle(in)">
                                      <p:cBhvr>
                                        <p:cTn id="28" dur="2000"/>
                                        <p:tgtEl>
                                          <p:spTgt spid="21"/>
                                        </p:tgtEl>
                                      </p:cBhvr>
                                    </p:animEffect>
                                  </p:childTnLst>
                                </p:cTn>
                              </p:par>
                              <p:par>
                                <p:cTn id="29" presetID="6" presetClass="entr" presetSubtype="16" fill="hold" nodeType="withEffect">
                                  <p:stCondLst>
                                    <p:cond delay="0"/>
                                  </p:stCondLst>
                                  <p:childTnLst>
                                    <p:set>
                                      <p:cBhvr>
                                        <p:cTn id="30" dur="1" fill="hold">
                                          <p:stCondLst>
                                            <p:cond delay="0"/>
                                          </p:stCondLst>
                                        </p:cTn>
                                        <p:tgtEl>
                                          <p:spTgt spid="22"/>
                                        </p:tgtEl>
                                        <p:attrNameLst>
                                          <p:attrName>style.visibility</p:attrName>
                                        </p:attrNameLst>
                                      </p:cBhvr>
                                      <p:to>
                                        <p:strVal val="visible"/>
                                      </p:to>
                                    </p:set>
                                    <p:animEffect transition="in" filter="circle(in)">
                                      <p:cBhvr>
                                        <p:cTn id="31" dur="2000"/>
                                        <p:tgtEl>
                                          <p:spTgt spid="22"/>
                                        </p:tgtEl>
                                      </p:cBhvr>
                                    </p:animEffect>
                                  </p:childTnLst>
                                </p:cTn>
                              </p:par>
                              <p:par>
                                <p:cTn id="32" presetID="6" presetClass="entr" presetSubtype="16" fill="hold" nodeType="with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circle(in)">
                                      <p:cBhvr>
                                        <p:cTn id="34" dur="2000"/>
                                        <p:tgtEl>
                                          <p:spTgt spid="23"/>
                                        </p:tgtEl>
                                      </p:cBhvr>
                                    </p:animEffect>
                                  </p:childTnLst>
                                </p:cTn>
                              </p:par>
                              <p:par>
                                <p:cTn id="35" presetID="6" presetClass="entr" presetSubtype="16" fill="hold" nodeType="withEffect">
                                  <p:stCondLst>
                                    <p:cond delay="0"/>
                                  </p:stCondLst>
                                  <p:childTnLst>
                                    <p:set>
                                      <p:cBhvr>
                                        <p:cTn id="36" dur="1" fill="hold">
                                          <p:stCondLst>
                                            <p:cond delay="0"/>
                                          </p:stCondLst>
                                        </p:cTn>
                                        <p:tgtEl>
                                          <p:spTgt spid="24"/>
                                        </p:tgtEl>
                                        <p:attrNameLst>
                                          <p:attrName>style.visibility</p:attrName>
                                        </p:attrNameLst>
                                      </p:cBhvr>
                                      <p:to>
                                        <p:strVal val="visible"/>
                                      </p:to>
                                    </p:set>
                                    <p:animEffect transition="in" filter="circle(in)">
                                      <p:cBhvr>
                                        <p:cTn id="37" dur="2000"/>
                                        <p:tgtEl>
                                          <p:spTgt spid="24"/>
                                        </p:tgtEl>
                                      </p:cBhvr>
                                    </p:animEffect>
                                  </p:childTnLst>
                                </p:cTn>
                              </p:par>
                              <p:par>
                                <p:cTn id="38" presetID="6" presetClass="entr" presetSubtype="16" fill="hold" nodeType="withEffect">
                                  <p:stCondLst>
                                    <p:cond delay="0"/>
                                  </p:stCondLst>
                                  <p:childTnLst>
                                    <p:set>
                                      <p:cBhvr>
                                        <p:cTn id="39" dur="1" fill="hold">
                                          <p:stCondLst>
                                            <p:cond delay="0"/>
                                          </p:stCondLst>
                                        </p:cTn>
                                        <p:tgtEl>
                                          <p:spTgt spid="25"/>
                                        </p:tgtEl>
                                        <p:attrNameLst>
                                          <p:attrName>style.visibility</p:attrName>
                                        </p:attrNameLst>
                                      </p:cBhvr>
                                      <p:to>
                                        <p:strVal val="visible"/>
                                      </p:to>
                                    </p:set>
                                    <p:animEffect transition="in" filter="circle(in)">
                                      <p:cBhvr>
                                        <p:cTn id="40" dur="2000"/>
                                        <p:tgtEl>
                                          <p:spTgt spid="25"/>
                                        </p:tgtEl>
                                      </p:cBhvr>
                                    </p:animEffect>
                                  </p:childTnLst>
                                </p:cTn>
                              </p:par>
                              <p:par>
                                <p:cTn id="41" presetID="6" presetClass="entr" presetSubtype="16" fill="hold" nodeType="withEffect">
                                  <p:stCondLst>
                                    <p:cond delay="0"/>
                                  </p:stCondLst>
                                  <p:childTnLst>
                                    <p:set>
                                      <p:cBhvr>
                                        <p:cTn id="42" dur="1" fill="hold">
                                          <p:stCondLst>
                                            <p:cond delay="0"/>
                                          </p:stCondLst>
                                        </p:cTn>
                                        <p:tgtEl>
                                          <p:spTgt spid="26"/>
                                        </p:tgtEl>
                                        <p:attrNameLst>
                                          <p:attrName>style.visibility</p:attrName>
                                        </p:attrNameLst>
                                      </p:cBhvr>
                                      <p:to>
                                        <p:strVal val="visible"/>
                                      </p:to>
                                    </p:set>
                                    <p:animEffect transition="in" filter="circle(in)">
                                      <p:cBhvr>
                                        <p:cTn id="43" dur="2000"/>
                                        <p:tgtEl>
                                          <p:spTgt spid="26"/>
                                        </p:tgtEl>
                                      </p:cBhvr>
                                    </p:animEffect>
                                  </p:childTnLst>
                                </p:cTn>
                              </p:par>
                              <p:par>
                                <p:cTn id="44" presetID="6" presetClass="entr" presetSubtype="16" fill="hold" nodeType="withEffect">
                                  <p:stCondLst>
                                    <p:cond delay="0"/>
                                  </p:stCondLst>
                                  <p:childTnLst>
                                    <p:set>
                                      <p:cBhvr>
                                        <p:cTn id="45" dur="1" fill="hold">
                                          <p:stCondLst>
                                            <p:cond delay="0"/>
                                          </p:stCondLst>
                                        </p:cTn>
                                        <p:tgtEl>
                                          <p:spTgt spid="27"/>
                                        </p:tgtEl>
                                        <p:attrNameLst>
                                          <p:attrName>style.visibility</p:attrName>
                                        </p:attrNameLst>
                                      </p:cBhvr>
                                      <p:to>
                                        <p:strVal val="visible"/>
                                      </p:to>
                                    </p:set>
                                    <p:animEffect transition="in" filter="circle(in)">
                                      <p:cBhvr>
                                        <p:cTn id="46" dur="20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animBg="1"/>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396</TotalTime>
  <Words>1635</Words>
  <Application>Microsoft Office PowerPoint</Application>
  <PresentationFormat>Custom</PresentationFormat>
  <Paragraphs>241</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Wisp</vt:lpstr>
      <vt:lpstr>Slide 1</vt:lpstr>
      <vt:lpstr>Slide 2</vt:lpstr>
      <vt:lpstr>Slide 3</vt:lpstr>
      <vt:lpstr>Slide 4</vt:lpstr>
      <vt:lpstr>Slide 5</vt:lpstr>
      <vt:lpstr>Slide 6</vt:lpstr>
      <vt:lpstr>Slide 7</vt:lpstr>
      <vt:lpstr>Slide 8</vt:lpstr>
      <vt:lpstr>Slide 9</vt:lpstr>
      <vt:lpstr>Slide 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Fpt</cp:lastModifiedBy>
  <cp:revision>113</cp:revision>
  <dcterms:created xsi:type="dcterms:W3CDTF">2023-06-21T22:05:51Z</dcterms:created>
  <dcterms:modified xsi:type="dcterms:W3CDTF">2025-03-07T03:02:26Z</dcterms:modified>
</cp:coreProperties>
</file>