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 id="2147483677" r:id="rId2"/>
  </p:sldMasterIdLst>
  <p:sldIdLst>
    <p:sldId id="451" r:id="rId3"/>
    <p:sldId id="256" r:id="rId4"/>
    <p:sldId id="442" r:id="rId5"/>
    <p:sldId id="455" r:id="rId6"/>
    <p:sldId id="443" r:id="rId7"/>
    <p:sldId id="444" r:id="rId8"/>
    <p:sldId id="445" r:id="rId9"/>
    <p:sldId id="447" r:id="rId10"/>
    <p:sldId id="446" r:id="rId11"/>
    <p:sldId id="448" r:id="rId12"/>
    <p:sldId id="449" r:id="rId13"/>
    <p:sldId id="454" r:id="rId14"/>
    <p:sldId id="452" r:id="rId15"/>
    <p:sldId id="45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40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p:scale>
          <a:sx n="81" d="100"/>
          <a:sy n="81" d="100"/>
        </p:scale>
        <p:origin x="-162" y="2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27EE1B-50EF-4F1E-BE25-CAF5BA966CA4}" type="doc">
      <dgm:prSet loTypeId="urn:microsoft.com/office/officeart/2005/8/layout/venn1" loCatId="relationship" qsTypeId="urn:microsoft.com/office/officeart/2005/8/quickstyle/simple1" qsCatId="simple" csTypeId="urn:microsoft.com/office/officeart/2005/8/colors/accent1_2" csCatId="accent1"/>
      <dgm:spPr/>
    </dgm:pt>
    <dgm:pt modelId="{7558237F-BB8A-4BA4-92C2-5B897EA2328A}">
      <dgm:prSet/>
      <dgm:spPr>
        <a:xfrm>
          <a:off x="426719" y="7619"/>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0" i="0" u="none" strike="noStrike" cap="none" normalizeH="0" baseline="0">
              <a:ln>
                <a:noFill/>
              </a:ln>
              <a:solidFill>
                <a:srgbClr val="99FF66"/>
              </a:solidFill>
              <a:effectLst/>
              <a:latin typeface="VNI-Times" pitchFamily="2" charset="0"/>
              <a:ea typeface="+mn-ea"/>
              <a:cs typeface="+mn-cs"/>
            </a:rPr>
            <a:t>.</a:t>
          </a:r>
        </a:p>
      </dgm:t>
    </dgm:pt>
    <dgm:pt modelId="{69DABE74-F128-4DA8-BF52-2B1EB72CB31D}" type="parTrans" cxnId="{E54C7F13-F593-42E3-A1A5-F37B26E5ECE7}">
      <dgm:prSet/>
      <dgm:spPr/>
      <dgm:t>
        <a:bodyPr/>
        <a:lstStyle/>
        <a:p>
          <a:endParaRPr lang="vi-VN"/>
        </a:p>
      </dgm:t>
    </dgm:pt>
    <dgm:pt modelId="{9E7F47F1-D431-452A-8FE0-CC9F1B5C734F}" type="sibTrans" cxnId="{E54C7F13-F593-42E3-A1A5-F37B26E5ECE7}">
      <dgm:prSet/>
      <dgm:spPr/>
      <dgm:t>
        <a:bodyPr/>
        <a:lstStyle/>
        <a:p>
          <a:endParaRPr lang="vi-VN"/>
        </a:p>
      </dgm:t>
    </dgm:pt>
    <dgm:pt modelId="{586BED42-8742-424D-AF54-CDFE9825B7B9}">
      <dgm:prSet/>
      <dgm:spPr>
        <a:xfrm>
          <a:off x="558698" y="236220"/>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0" i="0" u="none" strike="noStrike" cap="none" normalizeH="0" baseline="0">
              <a:ln>
                <a:noFill/>
              </a:ln>
              <a:solidFill>
                <a:srgbClr val="99FF66"/>
              </a:solidFill>
              <a:effectLst/>
              <a:latin typeface="VNI-Times" pitchFamily="2" charset="0"/>
              <a:ea typeface="+mn-ea"/>
              <a:cs typeface="+mn-cs"/>
            </a:rPr>
            <a:t>.</a:t>
          </a:r>
        </a:p>
      </dgm:t>
    </dgm:pt>
    <dgm:pt modelId="{3C10351A-42F2-411C-B6F6-0138068ED4D7}" type="parTrans" cxnId="{30A9D07E-66E1-46A4-8DFE-082FCFC2817C}">
      <dgm:prSet/>
      <dgm:spPr/>
      <dgm:t>
        <a:bodyPr/>
        <a:lstStyle/>
        <a:p>
          <a:endParaRPr lang="vi-VN"/>
        </a:p>
      </dgm:t>
    </dgm:pt>
    <dgm:pt modelId="{206F92CC-FC8B-4A89-9185-04E3CC319479}" type="sibTrans" cxnId="{30A9D07E-66E1-46A4-8DFE-082FCFC2817C}">
      <dgm:prSet/>
      <dgm:spPr/>
      <dgm:t>
        <a:bodyPr/>
        <a:lstStyle/>
        <a:p>
          <a:endParaRPr lang="vi-VN"/>
        </a:p>
      </dgm:t>
    </dgm:pt>
    <dgm:pt modelId="{3FE01967-16B7-4969-A6B2-5B7DCB844507}">
      <dgm:prSet/>
      <dgm:spPr>
        <a:xfrm>
          <a:off x="294741" y="236220"/>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b="0" i="0" u="none" strike="noStrike" cap="none" normalizeH="0" baseline="0">
              <a:ln>
                <a:noFill/>
              </a:ln>
              <a:solidFill>
                <a:srgbClr val="99FF66"/>
              </a:solidFill>
              <a:effectLst/>
              <a:latin typeface="VNI-Times" pitchFamily="2" charset="0"/>
              <a:ea typeface="+mn-ea"/>
              <a:cs typeface="+mn-cs"/>
            </a:rPr>
            <a:t>.</a:t>
          </a:r>
        </a:p>
      </dgm:t>
    </dgm:pt>
    <dgm:pt modelId="{B5C86055-ACDB-40B1-8823-40790D61561C}" type="parTrans" cxnId="{C32CC558-1B68-4161-ADBA-4C392C450BF7}">
      <dgm:prSet/>
      <dgm:spPr/>
      <dgm:t>
        <a:bodyPr/>
        <a:lstStyle/>
        <a:p>
          <a:endParaRPr lang="vi-VN"/>
        </a:p>
      </dgm:t>
    </dgm:pt>
    <dgm:pt modelId="{4FD5D9F0-10C5-44C4-9877-F787BE0606C6}" type="sibTrans" cxnId="{C32CC558-1B68-4161-ADBA-4C392C450BF7}">
      <dgm:prSet/>
      <dgm:spPr/>
      <dgm:t>
        <a:bodyPr/>
        <a:lstStyle/>
        <a:p>
          <a:endParaRPr lang="vi-VN"/>
        </a:p>
      </dgm:t>
    </dgm:pt>
    <dgm:pt modelId="{4F6A0475-7F9E-4B62-AE08-337ED9961A62}" type="pres">
      <dgm:prSet presAssocID="{A027EE1B-50EF-4F1E-BE25-CAF5BA966CA4}" presName="compositeShape" presStyleCnt="0">
        <dgm:presLayoutVars>
          <dgm:chMax val="7"/>
          <dgm:dir/>
          <dgm:resizeHandles val="exact"/>
        </dgm:presLayoutVars>
      </dgm:prSet>
      <dgm:spPr/>
    </dgm:pt>
    <dgm:pt modelId="{7F57D584-82F9-4B3A-91AD-BEFC02BAF64D}" type="pres">
      <dgm:prSet presAssocID="{7558237F-BB8A-4BA4-92C2-5B897EA2328A}" presName="circ1" presStyleLbl="vennNode1" presStyleIdx="0" presStyleCnt="3"/>
      <dgm:spPr/>
      <dgm:t>
        <a:bodyPr/>
        <a:lstStyle/>
        <a:p>
          <a:endParaRPr lang="en-US"/>
        </a:p>
      </dgm:t>
    </dgm:pt>
    <dgm:pt modelId="{A6437E83-D46C-4F95-AC86-F5227C4D1959}" type="pres">
      <dgm:prSet presAssocID="{7558237F-BB8A-4BA4-92C2-5B897EA2328A}" presName="circ1Tx" presStyleLbl="revTx" presStyleIdx="0" presStyleCnt="0">
        <dgm:presLayoutVars>
          <dgm:chMax val="0"/>
          <dgm:chPref val="0"/>
          <dgm:bulletEnabled val="1"/>
        </dgm:presLayoutVars>
      </dgm:prSet>
      <dgm:spPr/>
      <dgm:t>
        <a:bodyPr/>
        <a:lstStyle/>
        <a:p>
          <a:endParaRPr lang="en-US"/>
        </a:p>
      </dgm:t>
    </dgm:pt>
    <dgm:pt modelId="{3DFE753C-EC4D-44D8-A6C8-6238BF99270B}" type="pres">
      <dgm:prSet presAssocID="{586BED42-8742-424D-AF54-CDFE9825B7B9}" presName="circ2" presStyleLbl="vennNode1" presStyleIdx="1" presStyleCnt="3"/>
      <dgm:spPr/>
      <dgm:t>
        <a:bodyPr/>
        <a:lstStyle/>
        <a:p>
          <a:endParaRPr lang="en-US"/>
        </a:p>
      </dgm:t>
    </dgm:pt>
    <dgm:pt modelId="{0038ECC3-780E-4DAB-9281-5875C0512E78}" type="pres">
      <dgm:prSet presAssocID="{586BED42-8742-424D-AF54-CDFE9825B7B9}" presName="circ2Tx" presStyleLbl="revTx" presStyleIdx="0" presStyleCnt="0">
        <dgm:presLayoutVars>
          <dgm:chMax val="0"/>
          <dgm:chPref val="0"/>
          <dgm:bulletEnabled val="1"/>
        </dgm:presLayoutVars>
      </dgm:prSet>
      <dgm:spPr/>
      <dgm:t>
        <a:bodyPr/>
        <a:lstStyle/>
        <a:p>
          <a:endParaRPr lang="en-US"/>
        </a:p>
      </dgm:t>
    </dgm:pt>
    <dgm:pt modelId="{1F161DF3-05DE-42D2-A0C5-BF80733BFEE0}" type="pres">
      <dgm:prSet presAssocID="{3FE01967-16B7-4969-A6B2-5B7DCB844507}" presName="circ3" presStyleLbl="vennNode1" presStyleIdx="2" presStyleCnt="3"/>
      <dgm:spPr/>
      <dgm:t>
        <a:bodyPr/>
        <a:lstStyle/>
        <a:p>
          <a:endParaRPr lang="en-US"/>
        </a:p>
      </dgm:t>
    </dgm:pt>
    <dgm:pt modelId="{ACB29211-FF26-4CE0-BC31-5F1E0502B889}" type="pres">
      <dgm:prSet presAssocID="{3FE01967-16B7-4969-A6B2-5B7DCB844507}" presName="circ3Tx" presStyleLbl="revTx" presStyleIdx="0" presStyleCnt="0">
        <dgm:presLayoutVars>
          <dgm:chMax val="0"/>
          <dgm:chPref val="0"/>
          <dgm:bulletEnabled val="1"/>
        </dgm:presLayoutVars>
      </dgm:prSet>
      <dgm:spPr/>
      <dgm:t>
        <a:bodyPr/>
        <a:lstStyle/>
        <a:p>
          <a:endParaRPr lang="en-US"/>
        </a:p>
      </dgm:t>
    </dgm:pt>
  </dgm:ptLst>
  <dgm:cxnLst>
    <dgm:cxn modelId="{957AB669-5106-493A-919D-9B29FD858D1B}" type="presOf" srcId="{3FE01967-16B7-4969-A6B2-5B7DCB844507}" destId="{1F161DF3-05DE-42D2-A0C5-BF80733BFEE0}" srcOrd="0" destOrd="0" presId="urn:microsoft.com/office/officeart/2005/8/layout/venn1"/>
    <dgm:cxn modelId="{E54C7F13-F593-42E3-A1A5-F37B26E5ECE7}" srcId="{A027EE1B-50EF-4F1E-BE25-CAF5BA966CA4}" destId="{7558237F-BB8A-4BA4-92C2-5B897EA2328A}" srcOrd="0" destOrd="0" parTransId="{69DABE74-F128-4DA8-BF52-2B1EB72CB31D}" sibTransId="{9E7F47F1-D431-452A-8FE0-CC9F1B5C734F}"/>
    <dgm:cxn modelId="{30A9D07E-66E1-46A4-8DFE-082FCFC2817C}" srcId="{A027EE1B-50EF-4F1E-BE25-CAF5BA966CA4}" destId="{586BED42-8742-424D-AF54-CDFE9825B7B9}" srcOrd="1" destOrd="0" parTransId="{3C10351A-42F2-411C-B6F6-0138068ED4D7}" sibTransId="{206F92CC-FC8B-4A89-9185-04E3CC319479}"/>
    <dgm:cxn modelId="{283EEDEB-9E57-47C4-AADA-FA112F8E8FE2}" type="presOf" srcId="{7558237F-BB8A-4BA4-92C2-5B897EA2328A}" destId="{A6437E83-D46C-4F95-AC86-F5227C4D1959}" srcOrd="1" destOrd="0" presId="urn:microsoft.com/office/officeart/2005/8/layout/venn1"/>
    <dgm:cxn modelId="{A62EB379-A2AE-4CD1-904F-F3DF14EC39A5}" type="presOf" srcId="{586BED42-8742-424D-AF54-CDFE9825B7B9}" destId="{3DFE753C-EC4D-44D8-A6C8-6238BF99270B}" srcOrd="0" destOrd="0" presId="urn:microsoft.com/office/officeart/2005/8/layout/venn1"/>
    <dgm:cxn modelId="{926ED0C6-75E2-4151-B7D9-EF3BD3045ABE}" type="presOf" srcId="{7558237F-BB8A-4BA4-92C2-5B897EA2328A}" destId="{7F57D584-82F9-4B3A-91AD-BEFC02BAF64D}" srcOrd="0" destOrd="0" presId="urn:microsoft.com/office/officeart/2005/8/layout/venn1"/>
    <dgm:cxn modelId="{C32CC558-1B68-4161-ADBA-4C392C450BF7}" srcId="{A027EE1B-50EF-4F1E-BE25-CAF5BA966CA4}" destId="{3FE01967-16B7-4969-A6B2-5B7DCB844507}" srcOrd="2" destOrd="0" parTransId="{B5C86055-ACDB-40B1-8823-40790D61561C}" sibTransId="{4FD5D9F0-10C5-44C4-9877-F787BE0606C6}"/>
    <dgm:cxn modelId="{6EF1B1BC-B6D5-4760-BA80-637BB43EDA71}" type="presOf" srcId="{A027EE1B-50EF-4F1E-BE25-CAF5BA966CA4}" destId="{4F6A0475-7F9E-4B62-AE08-337ED9961A62}" srcOrd="0" destOrd="0" presId="urn:microsoft.com/office/officeart/2005/8/layout/venn1"/>
    <dgm:cxn modelId="{5D8524E9-D6F9-4798-9B70-442806113141}" type="presOf" srcId="{586BED42-8742-424D-AF54-CDFE9825B7B9}" destId="{0038ECC3-780E-4DAB-9281-5875C0512E78}" srcOrd="1" destOrd="0" presId="urn:microsoft.com/office/officeart/2005/8/layout/venn1"/>
    <dgm:cxn modelId="{6BDABBB8-BDDE-4599-87AE-CB018EA81282}" type="presOf" srcId="{3FE01967-16B7-4969-A6B2-5B7DCB844507}" destId="{ACB29211-FF26-4CE0-BC31-5F1E0502B889}" srcOrd="1" destOrd="0" presId="urn:microsoft.com/office/officeart/2005/8/layout/venn1"/>
    <dgm:cxn modelId="{572DEF04-5DE0-4BB5-844F-9303E29DB305}" type="presParOf" srcId="{4F6A0475-7F9E-4B62-AE08-337ED9961A62}" destId="{7F57D584-82F9-4B3A-91AD-BEFC02BAF64D}" srcOrd="0" destOrd="0" presId="urn:microsoft.com/office/officeart/2005/8/layout/venn1"/>
    <dgm:cxn modelId="{62AEF00A-7C7F-4FED-A4FF-91F302EE2D21}" type="presParOf" srcId="{4F6A0475-7F9E-4B62-AE08-337ED9961A62}" destId="{A6437E83-D46C-4F95-AC86-F5227C4D1959}" srcOrd="1" destOrd="0" presId="urn:microsoft.com/office/officeart/2005/8/layout/venn1"/>
    <dgm:cxn modelId="{2DF194C3-F9C8-4DA9-B1C3-003969B25BC4}" type="presParOf" srcId="{4F6A0475-7F9E-4B62-AE08-337ED9961A62}" destId="{3DFE753C-EC4D-44D8-A6C8-6238BF99270B}" srcOrd="2" destOrd="0" presId="urn:microsoft.com/office/officeart/2005/8/layout/venn1"/>
    <dgm:cxn modelId="{ABF4AB63-DBC1-4D8F-8E7C-52E719469287}" type="presParOf" srcId="{4F6A0475-7F9E-4B62-AE08-337ED9961A62}" destId="{0038ECC3-780E-4DAB-9281-5875C0512E78}" srcOrd="3" destOrd="0" presId="urn:microsoft.com/office/officeart/2005/8/layout/venn1"/>
    <dgm:cxn modelId="{1EF88601-2850-4D47-9DB4-30B61C793373}" type="presParOf" srcId="{4F6A0475-7F9E-4B62-AE08-337ED9961A62}" destId="{1F161DF3-05DE-42D2-A0C5-BF80733BFEE0}" srcOrd="4" destOrd="0" presId="urn:microsoft.com/office/officeart/2005/8/layout/venn1"/>
    <dgm:cxn modelId="{9DEAA8F2-B69D-4FEE-A1E6-F675CF818C8D}" type="presParOf" srcId="{4F6A0475-7F9E-4B62-AE08-337ED9961A62}" destId="{ACB29211-FF26-4CE0-BC31-5F1E0502B889}"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7D584-82F9-4B3A-91AD-BEFC02BAF64D}">
      <dsp:nvSpPr>
        <dsp:cNvPr id="0" name=""/>
        <dsp:cNvSpPr/>
      </dsp:nvSpPr>
      <dsp:spPr>
        <a:xfrm>
          <a:off x="426719" y="7619"/>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600" b="0" i="0" u="none" strike="noStrike" kern="1200" cap="none" normalizeH="0" baseline="0">
              <a:ln>
                <a:noFill/>
              </a:ln>
              <a:solidFill>
                <a:srgbClr val="99FF66"/>
              </a:solidFill>
              <a:effectLst/>
              <a:latin typeface="VNI-Times" pitchFamily="2" charset="0"/>
              <a:ea typeface="+mn-ea"/>
              <a:cs typeface="+mn-cs"/>
            </a:rPr>
            <a:t>.</a:t>
          </a:r>
        </a:p>
      </dsp:txBody>
      <dsp:txXfrm>
        <a:off x="514768" y="95731"/>
        <a:ext cx="189664" cy="116384"/>
      </dsp:txXfrm>
    </dsp:sp>
    <dsp:sp modelId="{3DFE753C-EC4D-44D8-A6C8-6238BF99270B}">
      <dsp:nvSpPr>
        <dsp:cNvPr id="0" name=""/>
        <dsp:cNvSpPr/>
      </dsp:nvSpPr>
      <dsp:spPr>
        <a:xfrm>
          <a:off x="558698" y="236220"/>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600" b="0" i="0" u="none" strike="noStrike" kern="1200" cap="none" normalizeH="0" baseline="0">
              <a:ln>
                <a:noFill/>
              </a:ln>
              <a:solidFill>
                <a:srgbClr val="99FF66"/>
              </a:solidFill>
              <a:effectLst/>
              <a:latin typeface="VNI-Times" pitchFamily="2" charset="0"/>
              <a:ea typeface="+mn-ea"/>
              <a:cs typeface="+mn-cs"/>
            </a:rPr>
            <a:t>.</a:t>
          </a:r>
        </a:p>
      </dsp:txBody>
      <dsp:txXfrm>
        <a:off x="702699" y="360167"/>
        <a:ext cx="155178" cy="142248"/>
      </dsp:txXfrm>
    </dsp:sp>
    <dsp:sp modelId="{1F161DF3-05DE-42D2-A0C5-BF80733BFEE0}">
      <dsp:nvSpPr>
        <dsp:cNvPr id="0" name=""/>
        <dsp:cNvSpPr/>
      </dsp:nvSpPr>
      <dsp:spPr>
        <a:xfrm>
          <a:off x="294741" y="236220"/>
          <a:ext cx="365760" cy="365760"/>
        </a:xfrm>
        <a:prstGeom prst="ellipse">
          <a:avLst/>
        </a:prstGeom>
        <a:solidFill>
          <a:srgbClr val="BBE0E3">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600" b="0" i="0" u="none" strike="noStrike" kern="1200" cap="none" normalizeH="0" baseline="0">
              <a:ln>
                <a:noFill/>
              </a:ln>
              <a:solidFill>
                <a:srgbClr val="99FF66"/>
              </a:solidFill>
              <a:effectLst/>
              <a:latin typeface="VNI-Times" pitchFamily="2" charset="0"/>
              <a:ea typeface="+mn-ea"/>
              <a:cs typeface="+mn-cs"/>
            </a:rPr>
            <a:t>.</a:t>
          </a:r>
        </a:p>
      </dsp:txBody>
      <dsp:txXfrm>
        <a:off x="361323" y="360167"/>
        <a:ext cx="155178" cy="1422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4390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913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1774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187C626A-7DC8-4D9F-97DD-1A5133788E6A}"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0318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98453B93-AF97-4E05-8A93-2CB03EF8ED75}"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78631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9858C23-B879-44AF-8E1E-7C0A04AF4F35}"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61233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9B726A12-C181-4EB3-9275-941EA180CFBD}"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68505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BD426D5C-A5D3-4971-8CEB-7C8C08B34369}"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5982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863374D-8087-4444-9D64-06E9DC5C374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4202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F213CB8B-BBC5-4F78-A246-FD2765094C2E}"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75579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2BA816BC-C572-44A1-9971-18DC128DB840}"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0421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66433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6786A28-5ADA-4E41-9B9E-CA338221805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44022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672E027-7612-44E7-ADF4-3AE1A4024500}"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57760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05022915-1A97-4B1A-931C-1DC98511363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23772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B7849C5-2B05-4F67-BFA4-A4BB90E05766}"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7239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1350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865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61BEF0D-F0BB-DE4B-95CE-6DB70DBA9567}" type="datetimeFigureOut">
              <a:rPr lang="en-US" smtClean="0"/>
              <a:pPr/>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3613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61BEF0D-F0BB-DE4B-95CE-6DB70DBA9567}" type="datetimeFigureOut">
              <a:rPr lang="en-US" smtClean="0"/>
              <a:pPr/>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2452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0431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9447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1239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3/6/2025</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36714865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74ABC65-ECEF-4934-B85C-8D3D136DA2BE}"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1770669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diagramColors" Target="../diagrams/colors1.xml"/><Relationship Id="rId12" Type="http://schemas.openxmlformats.org/officeDocument/2006/relationships/image" Target="../media/image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1.xml"/><Relationship Id="rId11" Type="http://schemas.openxmlformats.org/officeDocument/2006/relationships/image" Target="../media/image3.gif"/><Relationship Id="rId5" Type="http://schemas.openxmlformats.org/officeDocument/2006/relationships/diagramLayout" Target="../diagrams/layout1.xml"/><Relationship Id="rId10" Type="http://schemas.openxmlformats.org/officeDocument/2006/relationships/image" Target="../media/image2.gif"/><Relationship Id="rId4" Type="http://schemas.openxmlformats.org/officeDocument/2006/relationships/diagramData" Target="../diagrams/data1.xml"/><Relationship Id="rId9"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thuy&#7871;t%20tr&#236;nh%20m&#244;%20h&#236;nh%20c&#225;ch%20tay%20th&#7911;y%20l&#7921;c%20nh&#243;m%203.pptx" TargetMode="External"/><Relationship Id="rId3" Type="http://schemas.openxmlformats.org/officeDocument/2006/relationships/hyperlink" Target="H&#7890;%20S&#416;%20HS%20L&#7898;P%208G/B&#7843;n%20thuy&#7871;t%20tr&#236;nh%20v&#7873;%20c&#225;nh%20tay%20robot%20th&#7911;y%20l&#7921;c%20NH&#211;M5.pptx" TargetMode="External"/><Relationship Id="rId7" Type="http://schemas.openxmlformats.org/officeDocument/2006/relationships/hyperlink" Target="H&#7890;%20S&#416;%20HS%20L&#7898;P%208G/thuy&#7871;t%20tr&#236;nh%20m&#244;%20h&#236;nh%20c&#225;ch%20tay%20th&#7911;y%20l&#7921;c%20nh&#243;m%203.pptx" TargetMode="External"/><Relationship Id="rId2" Type="http://schemas.openxmlformats.org/officeDocument/2006/relationships/hyperlink" Target="H&#7890;%20S&#416;%20HS%20L&#7898;P%208G/B&#224;i%20%20b&#225;o%20c&#225;o%20c&#244;ng%20ngh&#7879;%20nh&#243;m%201%20(1).pptx" TargetMode="External"/><Relationship Id="rId1" Type="http://schemas.openxmlformats.org/officeDocument/2006/relationships/slideLayout" Target="../slideLayouts/slideLayout2.xml"/><Relationship Id="rId6" Type="http://schemas.openxmlformats.org/officeDocument/2006/relationships/hyperlink" Target="../Xanh%20d&#432;&#417;ng%20Th&#224;nh%20ph&#7847;n%203D%20C&#244;ng%20ngh&#7879;%205G%20B&#7843;n%20thuy&#7871;t%20tr&#236;nhnh&#243;m%206.pptx" TargetMode="External"/><Relationship Id="rId5" Type="http://schemas.openxmlformats.org/officeDocument/2006/relationships/hyperlink" Target="H&#7890;%20S&#416;%20HS%20L&#7898;P%208G/Xanh%20d&#432;&#417;ng%20Th&#224;nh%20ph&#7847;n%203D%20C&#244;ng%20ngh&#7879;%205G%20B&#7843;n%20thuy&#7871;t%20tr&#236;nh%20NH&#211;M6.pptx" TargetMode="External"/><Relationship Id="rId10" Type="http://schemas.openxmlformats.org/officeDocument/2006/relationships/hyperlink" Target="H&#7890;%20S&#416;%20HS%20L&#7898;P%208G/B&#192;I%20B&#193;O%20C&#193;O%20NH&#211;M%204.pptx" TargetMode="External"/><Relationship Id="rId4" Type="http://schemas.openxmlformats.org/officeDocument/2006/relationships/hyperlink" Target="../&#272;en%20Hi&#7879;n%20&#273;&#7841;i%20C&#244;ng%20ngh&#7879;%20B&#7843;n%20thuy&#7871;t%20tr&#236;nh%20Ph&#225;t%20bi&#7875;u%20nhms%205.pptx" TargetMode="External"/><Relationship Id="rId9" Type="http://schemas.openxmlformats.org/officeDocument/2006/relationships/hyperlink" Target="H&#7890;%20S&#416;%20HS%20L&#7898;P%208G/B&#7842;N%20B&#193;O%20C&#193;O%20M&#212;%20H&#204;NH%20S&#7842;N%20PH&#7848;M%20-%20NH&#211;M%202%20(1).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LP8GTR~1.VUO/CCUTRU~1.MP4" TargetMode="External"/><Relationship Id="rId2" Type="http://schemas.openxmlformats.org/officeDocument/2006/relationships/hyperlink" Target="V&#7852;T%20L&#221;%208-%20KHTN%208-%20M&#193;Y%20N&#201;N%20THU&#7926;%20L&#7920;C-%20B&#204;NH%20TH&#212;NG%20NHAU-%20&#193;P%20SU&#7844;T%20CH&#7844;T%20L&#7886;NG_B&#224;i%20h&#7885;c%20th&#250;%20v&#7883;%20c&#7911;a%20Tr&#7841;ng.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08" y="274638"/>
            <a:ext cx="11172092" cy="548322"/>
          </a:xfrm>
        </p:spPr>
        <p:txBody>
          <a:bodyPr>
            <a:normAutofit fontScale="90000"/>
          </a:bodyPr>
          <a:lstStyle/>
          <a:p>
            <a:pPr lvl="0" eaLnBrk="0" fontAlgn="base" hangingPunct="0">
              <a:spcAft>
                <a:spcPct val="0"/>
              </a:spcAft>
            </a:pPr>
            <a:r>
              <a:rPr lang="en-US"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
            </a:r>
            <a:br>
              <a:rPr lang="en-US"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br>
            <a:r>
              <a:rPr lang="vi-VN"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Chào </a:t>
            </a:r>
            <a:r>
              <a:rPr lang="en-US" sz="3600" b="1" kern="10" dirty="0" err="1"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Mừng</a:t>
            </a:r>
            <a:r>
              <a:rPr lang="en-US"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 </a:t>
            </a:r>
            <a:r>
              <a:rPr lang="vi-VN"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Quý </a:t>
            </a:r>
            <a:r>
              <a:rPr lang="vi-VN" sz="3600" b="1" kern="10" dirty="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Thầy </a:t>
            </a:r>
            <a:r>
              <a:rPr lang="vi-VN"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Cô</a:t>
            </a:r>
            <a:r>
              <a:rPr lang="en-US" sz="3600" b="1" kern="10" dirty="0" smtClean="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 </a:t>
            </a:r>
            <a:r>
              <a:rPr lang="vi-VN" sz="3600" b="1" kern="10" dirty="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t/>
            </a:r>
            <a:br>
              <a:rPr lang="vi-VN" sz="3600" b="1" kern="10" dirty="0">
                <a:ln w="9525">
                  <a:solidFill>
                    <a:srgbClr val="008000"/>
                  </a:solidFill>
                  <a:round/>
                  <a:headEnd/>
                  <a:tailEnd/>
                </a:ln>
                <a:solidFill>
                  <a:srgbClr val="FF00FF"/>
                </a:solidFill>
                <a:effectLst>
                  <a:outerShdw dist="53882" dir="2700000" algn="ctr" rotWithShape="0">
                    <a:srgbClr val="C0C0C0">
                      <a:alpha val="79999"/>
                    </a:srgbClr>
                  </a:outerShdw>
                </a:effectLst>
                <a:ea typeface="+mn-ea"/>
                <a:cs typeface="Times New Roman" panose="02020603050405020304" pitchFamily="18" charset="0"/>
              </a:rPr>
            </a:br>
            <a:endParaRPr lang="en-US" dirty="0"/>
          </a:p>
        </p:txBody>
      </p:sp>
      <p:sp>
        <p:nvSpPr>
          <p:cNvPr id="4" name="AutoShape 5">
            <a:extLst>
              <a:ext uri="{FF2B5EF4-FFF2-40B4-BE49-F238E27FC236}">
                <a16:creationId xmlns:a16="http://schemas.microsoft.com/office/drawing/2014/main" xmlns="" id="{47C021CF-5B78-4AA8-A08A-BAAACCB2A4C9}"/>
              </a:ext>
            </a:extLst>
          </p:cNvPr>
          <p:cNvSpPr>
            <a:spLocks noEditPoints="1" noChangeArrowheads="1"/>
          </p:cNvSpPr>
          <p:nvPr/>
        </p:nvSpPr>
        <p:spPr bwMode="auto">
          <a:xfrm>
            <a:off x="4060372" y="1789612"/>
            <a:ext cx="1447800" cy="129540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4374 w 21600"/>
              <a:gd name="T13" fmla="*/ 3964 h 21600"/>
              <a:gd name="T14" fmla="*/ 17841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srgbClr val="000000"/>
              </a:solidFill>
              <a:effectLst/>
              <a:uLnTx/>
              <a:uFillTx/>
            </a:endParaRPr>
          </a:p>
        </p:txBody>
      </p:sp>
      <p:sp>
        <p:nvSpPr>
          <p:cNvPr id="8" name="Text Box 22">
            <a:extLst>
              <a:ext uri="{FF2B5EF4-FFF2-40B4-BE49-F238E27FC236}">
                <a16:creationId xmlns:a16="http://schemas.microsoft.com/office/drawing/2014/main" xmlns="" id="{9C4F1543-388A-4419-9847-65DB0F9D422B}"/>
              </a:ext>
            </a:extLst>
          </p:cNvPr>
          <p:cNvSpPr txBox="1">
            <a:spLocks noChangeArrowheads="1"/>
          </p:cNvSpPr>
          <p:nvPr/>
        </p:nvSpPr>
        <p:spPr bwMode="auto">
          <a:xfrm>
            <a:off x="1693410" y="3904162"/>
            <a:ext cx="8610600" cy="2905411"/>
          </a:xfrm>
          <a:prstGeom prst="rect">
            <a:avLst/>
          </a:prstGeom>
          <a:noFill/>
          <a:ln>
            <a:noFill/>
          </a:ln>
          <a:effectLst/>
        </p:spPr>
        <p:txBody>
          <a:bodyPr>
            <a:spAutoFit/>
          </a:bodyPr>
          <a:lstStyle/>
          <a:p>
            <a:pPr algn="ctr" defTabSz="914400" fontAlgn="base">
              <a:spcBef>
                <a:spcPct val="20000"/>
              </a:spcBef>
              <a:spcAft>
                <a:spcPct val="0"/>
              </a:spcAft>
              <a:defRPr/>
            </a:pPr>
            <a:r>
              <a:rPr lang="en-US" sz="2800" b="1" dirty="0" smtClean="0">
                <a:solidFill>
                  <a:srgbClr val="FF0066"/>
                </a:solidFill>
                <a:latin typeface="Times New Roman" panose="02020603050405020304" pitchFamily="18" charset="0"/>
                <a:cs typeface="Times New Roman" panose="02020603050405020304" pitchFamily="18" charset="0"/>
              </a:rPr>
              <a:t>GIÁO </a:t>
            </a:r>
            <a:r>
              <a:rPr lang="en-US" sz="2800" b="1" dirty="0" smtClean="0">
                <a:solidFill>
                  <a:srgbClr val="FF0066"/>
                </a:solidFill>
                <a:latin typeface="Times New Roman" panose="02020603050405020304" pitchFamily="18" charset="0"/>
                <a:cs typeface="Times New Roman" panose="02020603050405020304" pitchFamily="18" charset="0"/>
              </a:rPr>
              <a:t>VIÊN THỰC HIỆN: VĂN THỊ HOÀ BÌNH</a:t>
            </a:r>
            <a:endParaRPr lang="en-US" sz="2800" b="1" dirty="0" smtClean="0">
              <a:solidFill>
                <a:srgbClr val="FF0066"/>
              </a:solidFill>
              <a:latin typeface="Times New Roman" panose="02020603050405020304" pitchFamily="18" charset="0"/>
              <a:cs typeface="Times New Roman" panose="02020603050405020304" pitchFamily="18" charset="0"/>
            </a:endParaRPr>
          </a:p>
          <a:p>
            <a:pPr algn="ctr" defTabSz="914400" fontAlgn="base">
              <a:spcBef>
                <a:spcPct val="20000"/>
              </a:spcBef>
              <a:spcAft>
                <a:spcPct val="0"/>
              </a:spcAft>
              <a:defRPr/>
            </a:pPr>
            <a:endParaRPr lang="en-US" sz="2800" b="1" dirty="0">
              <a:solidFill>
                <a:srgbClr val="A400A4"/>
              </a:solidFill>
              <a:latin typeface="Times New Roman" panose="02020603050405020304" pitchFamily="18" charset="0"/>
              <a:cs typeface="Times New Roman" panose="02020603050405020304" pitchFamily="18" charset="0"/>
            </a:endParaRPr>
          </a:p>
          <a:p>
            <a:pPr defTabSz="914400" fontAlgn="base">
              <a:spcBef>
                <a:spcPct val="20000"/>
              </a:spcBef>
              <a:spcAft>
                <a:spcPct val="0"/>
              </a:spcAft>
              <a:defRPr/>
            </a:pPr>
            <a:endParaRPr lang="en-US" sz="2800" b="1" kern="0" dirty="0">
              <a:solidFill>
                <a:srgbClr val="9900CC"/>
              </a:solidFill>
              <a:effectLst>
                <a:outerShdw blurRad="38100" dist="38100" dir="2700000" algn="tl">
                  <a:srgbClr val="C0C0C0"/>
                </a:outerShdw>
              </a:effectLst>
              <a:latin typeface="VNI-Helve-Condense" pitchFamily="2" charset="0"/>
            </a:endParaRPr>
          </a:p>
          <a:p>
            <a:pPr defTabSz="914400" fontAlgn="base">
              <a:spcBef>
                <a:spcPct val="20000"/>
              </a:spcBef>
              <a:spcAft>
                <a:spcPct val="0"/>
              </a:spcAft>
              <a:defRPr/>
            </a:pPr>
            <a:endParaRPr lang="en-US" sz="2800" b="1" kern="0" dirty="0">
              <a:solidFill>
                <a:srgbClr val="9900CC"/>
              </a:solidFill>
              <a:effectLst>
                <a:outerShdw blurRad="38100" dist="38100" dir="2700000" algn="tl">
                  <a:srgbClr val="C0C0C0"/>
                </a:outerShdw>
              </a:effectLst>
              <a:latin typeface="VNI-Helve-Condense" pitchFamily="2" charset="0"/>
            </a:endParaRPr>
          </a:p>
          <a:p>
            <a:pPr defTabSz="914400" fontAlgn="base">
              <a:spcBef>
                <a:spcPct val="50000"/>
              </a:spcBef>
              <a:spcAft>
                <a:spcPct val="0"/>
              </a:spcAft>
              <a:defRPr/>
            </a:pPr>
            <a:endParaRPr lang="en-US" sz="3600" b="1" dirty="0">
              <a:solidFill>
                <a:srgbClr val="FF0066"/>
              </a:solidFill>
              <a:latin typeface="Arial" charset="0"/>
            </a:endParaRPr>
          </a:p>
        </p:txBody>
      </p:sp>
      <p:sp>
        <p:nvSpPr>
          <p:cNvPr id="5" name="AutoShape 6">
            <a:extLst>
              <a:ext uri="{FF2B5EF4-FFF2-40B4-BE49-F238E27FC236}">
                <a16:creationId xmlns:a16="http://schemas.microsoft.com/office/drawing/2014/main" xmlns="" id="{DE769547-1474-4F78-8D9D-0F7D56010D33}"/>
              </a:ext>
            </a:extLst>
          </p:cNvPr>
          <p:cNvSpPr>
            <a:spLocks noEditPoints="1" noChangeArrowheads="1"/>
          </p:cNvSpPr>
          <p:nvPr/>
        </p:nvSpPr>
        <p:spPr bwMode="auto">
          <a:xfrm rot="982295">
            <a:off x="5414510" y="2253163"/>
            <a:ext cx="1371600" cy="1292225"/>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0 60000 65536"/>
              <a:gd name="T9" fmla="*/ 0 60000 65536"/>
              <a:gd name="T10" fmla="*/ 0 60000 65536"/>
              <a:gd name="T11" fmla="*/ 0 60000 65536"/>
              <a:gd name="T12" fmla="*/ 4374 w 21600"/>
              <a:gd name="T13" fmla="*/ 3964 h 21600"/>
              <a:gd name="T14" fmla="*/ 17841 w 21600"/>
              <a:gd name="T15" fmla="*/ 17635 h 21600"/>
            </a:gdLst>
            <a:ahLst/>
            <a:cxnLst>
              <a:cxn ang="T8">
                <a:pos x="T0" y="T1"/>
              </a:cxn>
              <a:cxn ang="T9">
                <a:pos x="T2" y="T3"/>
              </a:cxn>
              <a:cxn ang="T10">
                <a:pos x="T4" y="T5"/>
              </a:cxn>
              <a:cxn ang="T11">
                <a:pos x="T6" y="T7"/>
              </a:cxn>
            </a:cxnLst>
            <a:rect l="T12" t="T13" r="T14" b="T15"/>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99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vi-VN" sz="1800" b="0" i="0" u="none" strike="noStrike" kern="0" cap="none" spc="0" normalizeH="0" baseline="0" noProof="0" smtClean="0">
              <a:ln>
                <a:noFill/>
              </a:ln>
              <a:solidFill>
                <a:srgbClr val="000000"/>
              </a:solidFill>
              <a:effectLst/>
              <a:uLnTx/>
              <a:uFillTx/>
            </a:endParaRPr>
          </a:p>
        </p:txBody>
      </p:sp>
      <p:graphicFrame>
        <p:nvGraphicFramePr>
          <p:cNvPr id="6" name="Sơ đồ 1">
            <a:extLst>
              <a:ext uri="{FF2B5EF4-FFF2-40B4-BE49-F238E27FC236}">
                <a16:creationId xmlns:a16="http://schemas.microsoft.com/office/drawing/2014/main" xmlns="" id="{BA919434-FC90-42B2-94EE-652A0ED54B1E}"/>
              </a:ext>
            </a:extLst>
          </p:cNvPr>
          <p:cNvGraphicFramePr/>
          <p:nvPr>
            <p:extLst>
              <p:ext uri="{D42A27DB-BD31-4B8C-83A1-F6EECF244321}">
                <p14:modId xmlns:p14="http://schemas.microsoft.com/office/powerpoint/2010/main" val="1501005292"/>
              </p:ext>
            </p:extLst>
          </p:nvPr>
        </p:nvGraphicFramePr>
        <p:xfrm>
          <a:off x="5431972" y="1713412"/>
          <a:ext cx="1219200" cy="60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 Box 20">
            <a:extLst>
              <a:ext uri="{FF2B5EF4-FFF2-40B4-BE49-F238E27FC236}">
                <a16:creationId xmlns:a16="http://schemas.microsoft.com/office/drawing/2014/main" xmlns="" id="{D0512598-48DC-468E-BA48-6DA345A94A30}"/>
              </a:ext>
            </a:extLst>
          </p:cNvPr>
          <p:cNvSpPr txBox="1">
            <a:spLocks noChangeArrowheads="1"/>
          </p:cNvSpPr>
          <p:nvPr/>
        </p:nvSpPr>
        <p:spPr bwMode="auto">
          <a:xfrm>
            <a:off x="2744334" y="646612"/>
            <a:ext cx="75596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defTabSz="914400" fontAlgn="base">
              <a:spcBef>
                <a:spcPct val="50000"/>
              </a:spcBef>
              <a:spcAft>
                <a:spcPct val="0"/>
              </a:spcAft>
              <a:buFontTx/>
              <a:buNone/>
            </a:pPr>
            <a:r>
              <a:rPr lang="en-US" altLang="vi-VN" sz="3600" b="1" dirty="0" smtClean="0">
                <a:solidFill>
                  <a:srgbClr val="FF0066"/>
                </a:solidFill>
                <a:latin typeface="Times New Roman" pitchFamily="18" charset="0"/>
                <a:cs typeface="Times New Roman" pitchFamily="18" charset="0"/>
              </a:rPr>
              <a:t> </a:t>
            </a:r>
            <a:r>
              <a:rPr lang="en-US" altLang="vi-VN" sz="3600" b="1" dirty="0" smtClean="0">
                <a:solidFill>
                  <a:srgbClr val="FF0066"/>
                </a:solidFill>
                <a:latin typeface="Arial" panose="020B0604020202020204" pitchFamily="34" charset="0"/>
              </a:rPr>
              <a:t>MÔN:CÔNG </a:t>
            </a:r>
            <a:r>
              <a:rPr lang="en-US" altLang="vi-VN" sz="3600" b="1" dirty="0">
                <a:solidFill>
                  <a:srgbClr val="FF0066"/>
                </a:solidFill>
                <a:latin typeface="Arial" panose="020B0604020202020204" pitchFamily="34" charset="0"/>
              </a:rPr>
              <a:t>NGHỆ 8</a:t>
            </a:r>
          </a:p>
        </p:txBody>
      </p:sp>
      <p:pic>
        <p:nvPicPr>
          <p:cNvPr id="9" name="Picture 24">
            <a:extLst>
              <a:ext uri="{FF2B5EF4-FFF2-40B4-BE49-F238E27FC236}">
                <a16:creationId xmlns:a16="http://schemas.microsoft.com/office/drawing/2014/main" xmlns="" id="{1B3DA4BA-2074-48A7-B0A2-179F3EC5708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393372" y="189412"/>
            <a:ext cx="220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a:extLst>
              <a:ext uri="{FF2B5EF4-FFF2-40B4-BE49-F238E27FC236}">
                <a16:creationId xmlns:a16="http://schemas.microsoft.com/office/drawing/2014/main" xmlns="" id="{68176909-461B-4374-9422-AA8445C94C54}"/>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479972" y="113212"/>
            <a:ext cx="2057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26">
            <a:extLst>
              <a:ext uri="{FF2B5EF4-FFF2-40B4-BE49-F238E27FC236}">
                <a16:creationId xmlns:a16="http://schemas.microsoft.com/office/drawing/2014/main" xmlns="" id="{30D8D9EC-613C-4E00-A70C-3A874401099C}"/>
              </a:ext>
            </a:extLst>
          </p:cNvPr>
          <p:cNvGrpSpPr>
            <a:grpSpLocks/>
          </p:cNvGrpSpPr>
          <p:nvPr/>
        </p:nvGrpSpPr>
        <p:grpSpPr bwMode="auto">
          <a:xfrm>
            <a:off x="-130628" y="4939212"/>
            <a:ext cx="12192000" cy="838200"/>
            <a:chOff x="1200" y="3840"/>
            <a:chExt cx="3552" cy="480"/>
          </a:xfrm>
        </p:grpSpPr>
        <p:grpSp>
          <p:nvGrpSpPr>
            <p:cNvPr id="12" name="Group 27">
              <a:extLst>
                <a:ext uri="{FF2B5EF4-FFF2-40B4-BE49-F238E27FC236}">
                  <a16:creationId xmlns:a16="http://schemas.microsoft.com/office/drawing/2014/main" xmlns="" id="{EE88BEA4-8ED3-4F1A-A39E-08FE3695343C}"/>
                </a:ext>
              </a:extLst>
            </p:cNvPr>
            <p:cNvGrpSpPr>
              <a:grpSpLocks/>
            </p:cNvGrpSpPr>
            <p:nvPr/>
          </p:nvGrpSpPr>
          <p:grpSpPr bwMode="auto">
            <a:xfrm>
              <a:off x="1200" y="3840"/>
              <a:ext cx="1920" cy="480"/>
              <a:chOff x="4656" y="3216"/>
              <a:chExt cx="1104" cy="651"/>
            </a:xfrm>
          </p:grpSpPr>
          <p:grpSp>
            <p:nvGrpSpPr>
              <p:cNvPr id="18" name="Group 28">
                <a:extLst>
                  <a:ext uri="{FF2B5EF4-FFF2-40B4-BE49-F238E27FC236}">
                    <a16:creationId xmlns:a16="http://schemas.microsoft.com/office/drawing/2014/main" xmlns="" id="{1BDA2F63-EFE3-4C10-922F-3117E04952ED}"/>
                  </a:ext>
                </a:extLst>
              </p:cNvPr>
              <p:cNvGrpSpPr>
                <a:grpSpLocks/>
              </p:cNvGrpSpPr>
              <p:nvPr/>
            </p:nvGrpSpPr>
            <p:grpSpPr bwMode="auto">
              <a:xfrm>
                <a:off x="4656" y="3216"/>
                <a:ext cx="1104" cy="651"/>
                <a:chOff x="1296" y="3577"/>
                <a:chExt cx="1104" cy="651"/>
              </a:xfrm>
            </p:grpSpPr>
            <p:pic>
              <p:nvPicPr>
                <p:cNvPr id="20" name="Picture 29" descr="!hp8ls2l">
                  <a:extLst>
                    <a:ext uri="{FF2B5EF4-FFF2-40B4-BE49-F238E27FC236}">
                      <a16:creationId xmlns:a16="http://schemas.microsoft.com/office/drawing/2014/main" xmlns="" id="{77E96CC6-DC9D-4126-AD5E-41F2F5A8C50C}"/>
                    </a:ext>
                  </a:extLst>
                </p:cNvPr>
                <p:cNvPicPr>
                  <a:picLocks noChangeAspect="1" noChangeArrowheads="1" noCrop="1"/>
                </p:cNvPicPr>
                <p:nvPr/>
              </p:nvPicPr>
              <p:blipFill>
                <a:blip r:embed="rId10">
                  <a:lum bright="18000"/>
                  <a:extLst>
                    <a:ext uri="{28A0092B-C50C-407E-A947-70E740481C1C}">
                      <a14:useLocalDpi xmlns:a14="http://schemas.microsoft.com/office/drawing/2010/main" val="0"/>
                    </a:ext>
                  </a:extLst>
                </a:blip>
                <a:srcRect/>
                <a:stretch>
                  <a:fillRect/>
                </a:stretch>
              </p:blipFill>
              <p:spPr bwMode="auto">
                <a:xfrm>
                  <a:off x="1296" y="3577"/>
                  <a:ext cx="960"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0" descr="!dk8_1la">
                  <a:extLst>
                    <a:ext uri="{FF2B5EF4-FFF2-40B4-BE49-F238E27FC236}">
                      <a16:creationId xmlns:a16="http://schemas.microsoft.com/office/drawing/2014/main" xmlns="" id="{17391B09-8C43-4733-8115-EA06A9925085}"/>
                    </a:ext>
                  </a:extLst>
                </p:cNvPr>
                <p:cNvPicPr>
                  <a:picLocks noChangeAspect="1" noChangeArrowheads="1" noCrop="1"/>
                </p:cNvPicPr>
                <p:nvPr/>
              </p:nvPicPr>
              <p:blipFill>
                <a:blip r:embed="rId11">
                  <a:lum bright="18000"/>
                  <a:extLst>
                    <a:ext uri="{28A0092B-C50C-407E-A947-70E740481C1C}">
                      <a14:useLocalDpi xmlns:a14="http://schemas.microsoft.com/office/drawing/2010/main" val="0"/>
                    </a:ext>
                  </a:extLst>
                </a:blip>
                <a:srcRect/>
                <a:stretch>
                  <a:fillRect/>
                </a:stretch>
              </p:blipFill>
              <p:spPr bwMode="auto">
                <a:xfrm>
                  <a:off x="1872" y="3710"/>
                  <a:ext cx="5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31" descr="ROSE1">
                <a:extLst>
                  <a:ext uri="{FF2B5EF4-FFF2-40B4-BE49-F238E27FC236}">
                    <a16:creationId xmlns:a16="http://schemas.microsoft.com/office/drawing/2014/main" xmlns="" id="{6236F886-F0D0-4985-AF78-1EB246541B06}"/>
                  </a:ext>
                </a:extLst>
              </p:cNvPr>
              <p:cNvPicPr>
                <a:picLocks noChangeAspect="1" noChangeArrowheads="1" noCrop="1"/>
              </p:cNvPicPr>
              <p:nvPr/>
            </p:nvPicPr>
            <p:blipFill>
              <a:blip r:embed="rId12">
                <a:lum bright="18000"/>
                <a:extLst>
                  <a:ext uri="{28A0092B-C50C-407E-A947-70E740481C1C}">
                    <a14:useLocalDpi xmlns:a14="http://schemas.microsoft.com/office/drawing/2010/main" val="0"/>
                  </a:ext>
                </a:extLst>
              </a:blip>
              <a:srcRect/>
              <a:stretch>
                <a:fillRect/>
              </a:stretch>
            </p:blipFill>
            <p:spPr bwMode="auto">
              <a:xfrm flipH="1">
                <a:off x="4944" y="3360"/>
                <a:ext cx="3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32">
              <a:extLst>
                <a:ext uri="{FF2B5EF4-FFF2-40B4-BE49-F238E27FC236}">
                  <a16:creationId xmlns:a16="http://schemas.microsoft.com/office/drawing/2014/main" xmlns="" id="{4086A308-A5B9-4A59-9184-900E9C31953F}"/>
                </a:ext>
              </a:extLst>
            </p:cNvPr>
            <p:cNvGrpSpPr>
              <a:grpSpLocks/>
            </p:cNvGrpSpPr>
            <p:nvPr/>
          </p:nvGrpSpPr>
          <p:grpSpPr bwMode="auto">
            <a:xfrm flipH="1">
              <a:off x="3072" y="3840"/>
              <a:ext cx="1680" cy="480"/>
              <a:chOff x="4656" y="3216"/>
              <a:chExt cx="1104" cy="651"/>
            </a:xfrm>
          </p:grpSpPr>
          <p:grpSp>
            <p:nvGrpSpPr>
              <p:cNvPr id="14" name="Group 33">
                <a:extLst>
                  <a:ext uri="{FF2B5EF4-FFF2-40B4-BE49-F238E27FC236}">
                    <a16:creationId xmlns:a16="http://schemas.microsoft.com/office/drawing/2014/main" xmlns="" id="{6E5CB030-2E24-4717-8D24-6780A0A0CD6A}"/>
                  </a:ext>
                </a:extLst>
              </p:cNvPr>
              <p:cNvGrpSpPr>
                <a:grpSpLocks/>
              </p:cNvGrpSpPr>
              <p:nvPr/>
            </p:nvGrpSpPr>
            <p:grpSpPr bwMode="auto">
              <a:xfrm>
                <a:off x="4656" y="3216"/>
                <a:ext cx="1104" cy="651"/>
                <a:chOff x="1296" y="3577"/>
                <a:chExt cx="1104" cy="651"/>
              </a:xfrm>
            </p:grpSpPr>
            <p:pic>
              <p:nvPicPr>
                <p:cNvPr id="16" name="Picture 34" descr="!hp8ls2l">
                  <a:extLst>
                    <a:ext uri="{FF2B5EF4-FFF2-40B4-BE49-F238E27FC236}">
                      <a16:creationId xmlns:a16="http://schemas.microsoft.com/office/drawing/2014/main" xmlns="" id="{C4C413AC-688B-4AC9-AFE2-3A4D7B34B36E}"/>
                    </a:ext>
                  </a:extLst>
                </p:cNvPr>
                <p:cNvPicPr>
                  <a:picLocks noChangeAspect="1" noChangeArrowheads="1" noCrop="1"/>
                </p:cNvPicPr>
                <p:nvPr/>
              </p:nvPicPr>
              <p:blipFill>
                <a:blip r:embed="rId10">
                  <a:lum bright="18000"/>
                  <a:extLst>
                    <a:ext uri="{28A0092B-C50C-407E-A947-70E740481C1C}">
                      <a14:useLocalDpi xmlns:a14="http://schemas.microsoft.com/office/drawing/2010/main" val="0"/>
                    </a:ext>
                  </a:extLst>
                </a:blip>
                <a:srcRect/>
                <a:stretch>
                  <a:fillRect/>
                </a:stretch>
              </p:blipFill>
              <p:spPr bwMode="auto">
                <a:xfrm>
                  <a:off x="1296" y="3577"/>
                  <a:ext cx="960"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dk8_1la">
                  <a:extLst>
                    <a:ext uri="{FF2B5EF4-FFF2-40B4-BE49-F238E27FC236}">
                      <a16:creationId xmlns:a16="http://schemas.microsoft.com/office/drawing/2014/main" xmlns="" id="{56F3289E-167A-4BCD-BA50-BF71EC2B8B34}"/>
                    </a:ext>
                  </a:extLst>
                </p:cNvPr>
                <p:cNvPicPr>
                  <a:picLocks noChangeAspect="1" noChangeArrowheads="1" noCrop="1"/>
                </p:cNvPicPr>
                <p:nvPr/>
              </p:nvPicPr>
              <p:blipFill>
                <a:blip r:embed="rId11">
                  <a:lum bright="18000"/>
                  <a:extLst>
                    <a:ext uri="{28A0092B-C50C-407E-A947-70E740481C1C}">
                      <a14:useLocalDpi xmlns:a14="http://schemas.microsoft.com/office/drawing/2010/main" val="0"/>
                    </a:ext>
                  </a:extLst>
                </a:blip>
                <a:srcRect/>
                <a:stretch>
                  <a:fillRect/>
                </a:stretch>
              </p:blipFill>
              <p:spPr bwMode="auto">
                <a:xfrm>
                  <a:off x="1872" y="3710"/>
                  <a:ext cx="52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36" descr="ROSE1">
                <a:extLst>
                  <a:ext uri="{FF2B5EF4-FFF2-40B4-BE49-F238E27FC236}">
                    <a16:creationId xmlns:a16="http://schemas.microsoft.com/office/drawing/2014/main" xmlns="" id="{F0DC3146-F10C-46F6-A7AF-2C47B640048E}"/>
                  </a:ext>
                </a:extLst>
              </p:cNvPr>
              <p:cNvPicPr>
                <a:picLocks noChangeAspect="1" noChangeArrowheads="1" noCrop="1"/>
              </p:cNvPicPr>
              <p:nvPr/>
            </p:nvPicPr>
            <p:blipFill>
              <a:blip r:embed="rId12">
                <a:lum bright="18000"/>
                <a:extLst>
                  <a:ext uri="{28A0092B-C50C-407E-A947-70E740481C1C}">
                    <a14:useLocalDpi xmlns:a14="http://schemas.microsoft.com/office/drawing/2010/main" val="0"/>
                  </a:ext>
                </a:extLst>
              </a:blip>
              <a:srcRect/>
              <a:stretch>
                <a:fillRect/>
              </a:stretch>
            </p:blipFill>
            <p:spPr bwMode="auto">
              <a:xfrm flipH="1">
                <a:off x="4944" y="3360"/>
                <a:ext cx="3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 name="Yeu-Sao-Nghe-Giao-Vien-Do-Tuyet-Nh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133909" y="6004584"/>
            <a:ext cx="609600" cy="609600"/>
          </a:xfrm>
          <a:prstGeom prst="rect">
            <a:avLst/>
          </a:prstGeom>
        </p:spPr>
      </p:pic>
    </p:spTree>
    <p:extLst>
      <p:ext uri="{BB962C8B-B14F-4D97-AF65-F5344CB8AC3E}">
        <p14:creationId xmlns:p14="http://schemas.microsoft.com/office/powerpoint/2010/main" val="88789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4"/>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5"/>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2000" fill="hold"/>
                                        <p:tgtEl>
                                          <p:spTgt spid="6"/>
                                        </p:tgtEl>
                                        <p:attrNameLst>
                                          <p:attrName>r</p:attrName>
                                        </p:attrNameLst>
                                      </p:cBhvr>
                                    </p:animRot>
                                  </p:childTnLst>
                                </p:cTn>
                              </p:par>
                              <p:par>
                                <p:cTn id="11" presetID="15"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1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1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316421" fill="hold"/>
                                        <p:tgtEl>
                                          <p:spTgt spid="22"/>
                                        </p:tgtEl>
                                      </p:cBhvr>
                                    </p:cmd>
                                  </p:childTnLst>
                                </p:cTn>
                              </p:par>
                            </p:childTnLst>
                          </p:cTn>
                        </p:par>
                      </p:childTnLst>
                    </p:cTn>
                  </p:par>
                </p:childTnLst>
              </p:cTn>
              <p:nextCondLst>
                <p:cond evt="onClick" delay="0">
                  <p:tgtEl>
                    <p:spTgt spid="22"/>
                  </p:tgtEl>
                </p:cond>
              </p:nextCondLst>
            </p:seq>
            <p:audio>
              <p:cMediaNode vol="80000">
                <p:cTn id="28" fill="hold" display="0">
                  <p:stCondLst>
                    <p:cond delay="indefinite"/>
                  </p:stCondLst>
                  <p:endCondLst>
                    <p:cond evt="onStopAudio" delay="0">
                      <p:tgtEl>
                        <p:sldTgt/>
                      </p:tgtEl>
                    </p:cond>
                  </p:endCondLst>
                </p:cTn>
                <p:tgtEl>
                  <p:spTgt spid="22"/>
                </p:tgtEl>
              </p:cMediaNode>
            </p:audio>
          </p:childTnLst>
        </p:cTn>
      </p:par>
    </p:tnLst>
    <p:bldLst>
      <p:bldGraphic spid="6"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03885"/>
          </a:xfrm>
        </p:spPr>
        <p:txBody>
          <a:bodyPr>
            <a:normAutofit fontScale="90000"/>
          </a:bodyPr>
          <a:lstStyle/>
          <a:p>
            <a:pPr lvl="0" defTabSz="457200">
              <a:spcBef>
                <a:spcPts val="0"/>
              </a:spcBef>
            </a:pPr>
            <a:r>
              <a:rPr lang="vi-VN" sz="1800" b="1">
                <a:solidFill>
                  <a:srgbClr val="FF0000"/>
                </a:solidFill>
                <a:latin typeface="Times New Roman" panose="02020603050405020304" pitchFamily="18" charset="0"/>
                <a:ea typeface="+mn-ea"/>
                <a:cs typeface="Times New Roman" panose="02020603050405020304" pitchFamily="18" charset="0"/>
              </a:rPr>
              <a:t>PHIẾU ĐÁNH GIÁ SỐ </a:t>
            </a:r>
            <a:r>
              <a:rPr lang="en-US" sz="1800" b="1" smtClean="0">
                <a:solidFill>
                  <a:srgbClr val="FF0000"/>
                </a:solidFill>
                <a:latin typeface="Times New Roman" panose="02020603050405020304" pitchFamily="18" charset="0"/>
                <a:ea typeface="+mn-ea"/>
                <a:cs typeface="Times New Roman" panose="02020603050405020304" pitchFamily="18" charset="0"/>
              </a:rPr>
              <a:t>3</a:t>
            </a:r>
            <a:r>
              <a:rPr lang="vi-VN" sz="1800" b="1" smtClean="0">
                <a:solidFill>
                  <a:srgbClr val="FF0000"/>
                </a:solidFill>
                <a:latin typeface="Times New Roman" panose="02020603050405020304" pitchFamily="18" charset="0"/>
                <a:ea typeface="+mn-ea"/>
                <a:cs typeface="Times New Roman" panose="02020603050405020304" pitchFamily="18" charset="0"/>
              </a:rPr>
              <a:t>: </a:t>
            </a:r>
            <a:r>
              <a:rPr lang="vi-VN" sz="1800" b="1">
                <a:solidFill>
                  <a:srgbClr val="FF0000"/>
                </a:solidFill>
                <a:latin typeface="Times New Roman" panose="02020603050405020304" pitchFamily="18" charset="0"/>
                <a:ea typeface="+mn-ea"/>
                <a:cs typeface="Times New Roman" panose="02020603050405020304" pitchFamily="18" charset="0"/>
              </a:rPr>
              <a:t>ĐÁNH GIÁ </a:t>
            </a:r>
            <a:r>
              <a:rPr lang="en-US" sz="1800" b="1" smtClean="0">
                <a:solidFill>
                  <a:srgbClr val="FF0000"/>
                </a:solidFill>
                <a:latin typeface="Times New Roman" panose="02020603050405020304" pitchFamily="18" charset="0"/>
                <a:ea typeface="+mn-ea"/>
                <a:cs typeface="Times New Roman" panose="02020603050405020304" pitchFamily="18" charset="0"/>
              </a:rPr>
              <a:t>QUÁ TRÌNH THAM GIA </a:t>
            </a:r>
            <a:r>
              <a:rPr lang="vi-VN" sz="1800" b="1" smtClean="0">
                <a:solidFill>
                  <a:srgbClr val="FF0000"/>
                </a:solidFill>
                <a:latin typeface="Times New Roman" panose="02020603050405020304" pitchFamily="18" charset="0"/>
                <a:ea typeface="+mn-ea"/>
                <a:cs typeface="Times New Roman" panose="02020603050405020304" pitchFamily="18" charset="0"/>
              </a:rPr>
              <a:t>DỰ </a:t>
            </a:r>
            <a:r>
              <a:rPr lang="vi-VN" sz="1800" b="1">
                <a:solidFill>
                  <a:srgbClr val="FF0000"/>
                </a:solidFill>
                <a:latin typeface="Times New Roman" panose="02020603050405020304" pitchFamily="18" charset="0"/>
                <a:ea typeface="+mn-ea"/>
                <a:cs typeface="Times New Roman" panose="02020603050405020304" pitchFamily="18" charset="0"/>
              </a:rPr>
              <a:t>ÁN THIẾT KẾ VÀ LẮP RÁP MÔ HÌNH CÁNH TAY </a:t>
            </a:r>
            <a:r>
              <a:rPr lang="vi-VN" sz="1800" b="1" smtClean="0">
                <a:solidFill>
                  <a:srgbClr val="FF0000"/>
                </a:solidFill>
                <a:latin typeface="Times New Roman" panose="02020603050405020304" pitchFamily="18" charset="0"/>
                <a:ea typeface="+mn-ea"/>
                <a:cs typeface="Times New Roman" panose="02020603050405020304" pitchFamily="18" charset="0"/>
              </a:rPr>
              <a:t>R</a:t>
            </a:r>
            <a:r>
              <a:rPr lang="en-US" sz="1800" b="1">
                <a:solidFill>
                  <a:srgbClr val="FF0000"/>
                </a:solidFill>
                <a:latin typeface="Times New Roman" panose="02020603050405020304" pitchFamily="18" charset="0"/>
                <a:ea typeface="+mn-ea"/>
                <a:cs typeface="Times New Roman" panose="02020603050405020304" pitchFamily="18" charset="0"/>
              </a:rPr>
              <a:t>O</a:t>
            </a:r>
            <a:r>
              <a:rPr lang="vi-VN" sz="1800" b="1" smtClean="0">
                <a:solidFill>
                  <a:srgbClr val="FF0000"/>
                </a:solidFill>
                <a:latin typeface="Times New Roman" panose="02020603050405020304" pitchFamily="18" charset="0"/>
                <a:ea typeface="+mn-ea"/>
                <a:cs typeface="Times New Roman" panose="02020603050405020304" pitchFamily="18" charset="0"/>
              </a:rPr>
              <a:t> B</a:t>
            </a:r>
            <a:r>
              <a:rPr lang="en-US" sz="1800" b="1" smtClean="0">
                <a:solidFill>
                  <a:srgbClr val="FF0000"/>
                </a:solidFill>
                <a:latin typeface="Times New Roman" panose="02020603050405020304" pitchFamily="18" charset="0"/>
                <a:ea typeface="+mn-ea"/>
                <a:cs typeface="Times New Roman" panose="02020603050405020304" pitchFamily="18" charset="0"/>
              </a:rPr>
              <a:t>O</a:t>
            </a:r>
            <a:r>
              <a:rPr lang="vi-VN" sz="1800" b="1" smtClean="0">
                <a:solidFill>
                  <a:srgbClr val="FF0000"/>
                </a:solidFill>
                <a:latin typeface="Times New Roman" panose="02020603050405020304" pitchFamily="18" charset="0"/>
                <a:ea typeface="+mn-ea"/>
                <a:cs typeface="Times New Roman" panose="02020603050405020304" pitchFamily="18" charset="0"/>
              </a:rPr>
              <a:t>T </a:t>
            </a:r>
            <a:r>
              <a:rPr lang="vi-VN" sz="1800" b="1">
                <a:solidFill>
                  <a:srgbClr val="FF0000"/>
                </a:solidFill>
                <a:latin typeface="Times New Roman" panose="02020603050405020304" pitchFamily="18" charset="0"/>
                <a:ea typeface="+mn-ea"/>
                <a:cs typeface="Times New Roman" panose="02020603050405020304" pitchFamily="18" charset="0"/>
              </a:rPr>
              <a:t>THỦY LỰC</a:t>
            </a:r>
            <a:r>
              <a:rPr lang="en-US" sz="1800" b="1">
                <a:solidFill>
                  <a:srgbClr val="FF0000"/>
                </a:solidFill>
                <a:latin typeface="Times New Roman" panose="02020603050405020304" pitchFamily="18" charset="0"/>
                <a:ea typeface="+mn-ea"/>
                <a:cs typeface="Times New Roman" panose="02020603050405020304" pitchFamily="18" charset="0"/>
              </a:rPr>
              <a:t>( </a:t>
            </a:r>
            <a:r>
              <a:rPr lang="en-US" sz="1800" b="1" err="1">
                <a:solidFill>
                  <a:srgbClr val="FF0000"/>
                </a:solidFill>
                <a:latin typeface="Times New Roman" panose="02020603050405020304" pitchFamily="18" charset="0"/>
                <a:ea typeface="+mn-ea"/>
                <a:cs typeface="Times New Roman" panose="02020603050405020304" pitchFamily="18" charset="0"/>
              </a:rPr>
              <a:t>phiếu</a:t>
            </a:r>
            <a:r>
              <a:rPr lang="en-US" sz="1800" b="1">
                <a:solidFill>
                  <a:srgbClr val="FF0000"/>
                </a:solidFill>
                <a:latin typeface="Times New Roman" panose="02020603050405020304" pitchFamily="18" charset="0"/>
                <a:ea typeface="+mn-ea"/>
                <a:cs typeface="Times New Roman" panose="02020603050405020304" pitchFamily="18" charset="0"/>
              </a:rPr>
              <a:t> </a:t>
            </a:r>
            <a:r>
              <a:rPr lang="en-US" sz="1800" b="1" err="1">
                <a:solidFill>
                  <a:srgbClr val="FF0000"/>
                </a:solidFill>
                <a:latin typeface="Times New Roman" panose="02020603050405020304" pitchFamily="18" charset="0"/>
                <a:ea typeface="+mn-ea"/>
                <a:cs typeface="Times New Roman" panose="02020603050405020304" pitchFamily="18" charset="0"/>
              </a:rPr>
              <a:t>dành</a:t>
            </a:r>
            <a:r>
              <a:rPr lang="en-US" sz="1800" b="1">
                <a:solidFill>
                  <a:srgbClr val="FF0000"/>
                </a:solidFill>
                <a:latin typeface="Times New Roman" panose="02020603050405020304" pitchFamily="18" charset="0"/>
                <a:ea typeface="+mn-ea"/>
                <a:cs typeface="Times New Roman" panose="02020603050405020304" pitchFamily="18" charset="0"/>
              </a:rPr>
              <a:t> </a:t>
            </a:r>
            <a:r>
              <a:rPr lang="en-US" sz="1800" b="1" err="1">
                <a:solidFill>
                  <a:srgbClr val="FF0000"/>
                </a:solidFill>
                <a:latin typeface="Times New Roman" panose="02020603050405020304" pitchFamily="18" charset="0"/>
                <a:ea typeface="+mn-ea"/>
                <a:cs typeface="Times New Roman" panose="02020603050405020304" pitchFamily="18" charset="0"/>
              </a:rPr>
              <a:t>cho</a:t>
            </a:r>
            <a:r>
              <a:rPr lang="en-US" sz="1800" b="1">
                <a:solidFill>
                  <a:srgbClr val="FF0000"/>
                </a:solidFill>
                <a:latin typeface="Times New Roman" panose="02020603050405020304" pitchFamily="18" charset="0"/>
                <a:ea typeface="+mn-ea"/>
                <a:cs typeface="Times New Roman" panose="02020603050405020304" pitchFamily="18" charset="0"/>
              </a:rPr>
              <a:t> </a:t>
            </a:r>
            <a:r>
              <a:rPr lang="en-US" sz="1800" b="1" err="1" smtClean="0">
                <a:solidFill>
                  <a:srgbClr val="FF0000"/>
                </a:solidFill>
                <a:latin typeface="Times New Roman" panose="02020603050405020304" pitchFamily="18" charset="0"/>
                <a:ea typeface="+mn-ea"/>
                <a:cs typeface="Times New Roman" panose="02020603050405020304" pitchFamily="18" charset="0"/>
              </a:rPr>
              <a:t>trưởng</a:t>
            </a:r>
            <a:r>
              <a:rPr lang="en-US" sz="1800" b="1" smtClean="0">
                <a:solidFill>
                  <a:srgbClr val="FF0000"/>
                </a:solidFill>
                <a:latin typeface="Times New Roman" panose="02020603050405020304" pitchFamily="18" charset="0"/>
                <a:ea typeface="+mn-ea"/>
                <a:cs typeface="Times New Roman" panose="02020603050405020304" pitchFamily="18" charset="0"/>
              </a:rPr>
              <a:t> </a:t>
            </a:r>
            <a:r>
              <a:rPr lang="en-US" sz="1800" b="1" err="1" smtClean="0">
                <a:solidFill>
                  <a:srgbClr val="FF0000"/>
                </a:solidFill>
                <a:latin typeface="Times New Roman" panose="02020603050405020304" pitchFamily="18" charset="0"/>
                <a:ea typeface="+mn-ea"/>
                <a:cs typeface="Times New Roman" panose="02020603050405020304" pitchFamily="18" charset="0"/>
              </a:rPr>
              <a:t>nhóm</a:t>
            </a:r>
            <a:r>
              <a:rPr lang="en-US" sz="1800" b="1" smtClean="0">
                <a:solidFill>
                  <a:srgbClr val="FF0000"/>
                </a:solidFill>
                <a:latin typeface="Times New Roman" panose="02020603050405020304" pitchFamily="18" charset="0"/>
                <a:ea typeface="+mn-ea"/>
                <a:cs typeface="Times New Roman" panose="02020603050405020304" pitchFamily="18" charset="0"/>
              </a:rPr>
              <a:t> </a:t>
            </a:r>
            <a:r>
              <a:rPr lang="en-US" sz="1800" b="1" err="1">
                <a:solidFill>
                  <a:srgbClr val="FF0000"/>
                </a:solidFill>
                <a:latin typeface="Times New Roman" panose="02020603050405020304" pitchFamily="18" charset="0"/>
                <a:cs typeface="Times New Roman" panose="02020603050405020304" pitchFamily="18" charset="0"/>
              </a:rPr>
              <a:t>đánh</a:t>
            </a:r>
            <a:r>
              <a:rPr lang="en-US" sz="1800" b="1">
                <a:solidFill>
                  <a:srgbClr val="FF0000"/>
                </a:solidFill>
                <a:latin typeface="Times New Roman" panose="02020603050405020304" pitchFamily="18" charset="0"/>
                <a:cs typeface="Times New Roman" panose="02020603050405020304" pitchFamily="18" charset="0"/>
              </a:rPr>
              <a:t> </a:t>
            </a:r>
            <a:r>
              <a:rPr lang="en-US" sz="1800" b="1" err="1">
                <a:solidFill>
                  <a:srgbClr val="FF0000"/>
                </a:solidFill>
                <a:latin typeface="Times New Roman" panose="02020603050405020304" pitchFamily="18" charset="0"/>
                <a:cs typeface="Times New Roman" panose="02020603050405020304" pitchFamily="18" charset="0"/>
              </a:rPr>
              <a:t>giá</a:t>
            </a:r>
            <a:r>
              <a:rPr lang="en-US" sz="1800" b="1">
                <a:solidFill>
                  <a:srgbClr val="FF0000"/>
                </a:solidFill>
                <a:latin typeface="Times New Roman" panose="02020603050405020304" pitchFamily="18" charset="0"/>
                <a:cs typeface="Times New Roman" panose="02020603050405020304" pitchFamily="18" charset="0"/>
              </a:rPr>
              <a:t> </a:t>
            </a:r>
            <a:r>
              <a:rPr lang="en-US" sz="1800" b="1" err="1" smtClean="0">
                <a:solidFill>
                  <a:srgbClr val="FF0000"/>
                </a:solidFill>
                <a:latin typeface="Times New Roman" panose="02020603050405020304" pitchFamily="18" charset="0"/>
                <a:cs typeface="Times New Roman" panose="02020603050405020304" pitchFamily="18" charset="0"/>
              </a:rPr>
              <a:t>từng</a:t>
            </a:r>
            <a:r>
              <a:rPr lang="en-US" sz="1800" b="1" smtClean="0">
                <a:solidFill>
                  <a:srgbClr val="FF0000"/>
                </a:solidFill>
                <a:latin typeface="Times New Roman" panose="02020603050405020304" pitchFamily="18" charset="0"/>
                <a:cs typeface="Times New Roman" panose="02020603050405020304" pitchFamily="18" charset="0"/>
              </a:rPr>
              <a:t> </a:t>
            </a:r>
            <a:r>
              <a:rPr lang="en-US" sz="1800" b="1" err="1" smtClean="0">
                <a:solidFill>
                  <a:srgbClr val="FF0000"/>
                </a:solidFill>
                <a:latin typeface="Times New Roman" panose="02020603050405020304" pitchFamily="18" charset="0"/>
                <a:cs typeface="Times New Roman" panose="02020603050405020304" pitchFamily="18" charset="0"/>
              </a:rPr>
              <a:t>thành</a:t>
            </a:r>
            <a:r>
              <a:rPr lang="en-US" sz="1800" b="1" smtClean="0">
                <a:solidFill>
                  <a:srgbClr val="FF0000"/>
                </a:solidFill>
                <a:latin typeface="Times New Roman" panose="02020603050405020304" pitchFamily="18" charset="0"/>
                <a:cs typeface="Times New Roman" panose="02020603050405020304" pitchFamily="18" charset="0"/>
              </a:rPr>
              <a:t> </a:t>
            </a:r>
            <a:r>
              <a:rPr lang="en-US" sz="1800" b="1" err="1" smtClean="0">
                <a:solidFill>
                  <a:srgbClr val="FF0000"/>
                </a:solidFill>
                <a:latin typeface="Times New Roman" panose="02020603050405020304" pitchFamily="18" charset="0"/>
                <a:cs typeface="Times New Roman" panose="02020603050405020304" pitchFamily="18" charset="0"/>
              </a:rPr>
              <a:t>viên</a:t>
            </a:r>
            <a:r>
              <a:rPr lang="en-US" sz="1800" b="1" smtClean="0">
                <a:solidFill>
                  <a:srgbClr val="FF0000"/>
                </a:solidFill>
                <a:latin typeface="Times New Roman" panose="02020603050405020304" pitchFamily="18" charset="0"/>
                <a:cs typeface="Times New Roman" panose="02020603050405020304" pitchFamily="18" charset="0"/>
              </a:rPr>
              <a:t> </a:t>
            </a:r>
            <a:r>
              <a:rPr lang="en-US" sz="1800" b="1" err="1" smtClean="0">
                <a:solidFill>
                  <a:srgbClr val="FF0000"/>
                </a:solidFill>
                <a:latin typeface="Times New Roman" panose="02020603050405020304" pitchFamily="18" charset="0"/>
                <a:cs typeface="Times New Roman" panose="02020603050405020304" pitchFamily="18" charset="0"/>
              </a:rPr>
              <a:t>trong</a:t>
            </a:r>
            <a:r>
              <a:rPr lang="en-US" sz="1800" b="1" smtClean="0">
                <a:solidFill>
                  <a:srgbClr val="FF0000"/>
                </a:solidFill>
                <a:latin typeface="Times New Roman" panose="02020603050405020304" pitchFamily="18" charset="0"/>
                <a:cs typeface="Times New Roman" panose="02020603050405020304" pitchFamily="18" charset="0"/>
              </a:rPr>
              <a:t> </a:t>
            </a:r>
            <a:r>
              <a:rPr lang="en-US" sz="1800" b="1" err="1" smtClean="0">
                <a:solidFill>
                  <a:srgbClr val="FF0000"/>
                </a:solidFill>
                <a:latin typeface="Times New Roman" panose="02020603050405020304" pitchFamily="18" charset="0"/>
                <a:cs typeface="Times New Roman" panose="02020603050405020304" pitchFamily="18" charset="0"/>
              </a:rPr>
              <a:t>nhóm</a:t>
            </a:r>
            <a:r>
              <a:rPr lang="en-US" sz="1800" b="1" smtClean="0">
                <a:solidFill>
                  <a:srgbClr val="FF0000"/>
                </a:solidFill>
                <a:latin typeface="Times New Roman" panose="02020603050405020304" pitchFamily="18" charset="0"/>
                <a:ea typeface="+mn-ea"/>
                <a:cs typeface="Times New Roman" panose="02020603050405020304" pitchFamily="18" charset="0"/>
              </a:rPr>
              <a:t>)</a:t>
            </a:r>
            <a:r>
              <a:rPr lang="vi-VN" sz="1800" b="1">
                <a:solidFill>
                  <a:prstClr val="black"/>
                </a:solidFill>
                <a:latin typeface="Times New Roman" panose="02020603050405020304" pitchFamily="18" charset="0"/>
                <a:ea typeface="+mn-ea"/>
                <a:cs typeface="Times New Roman" panose="02020603050405020304" pitchFamily="18" charset="0"/>
              </a:rPr>
              <a:t/>
            </a:r>
            <a:br>
              <a:rPr lang="vi-VN" sz="1800" b="1">
                <a:solidFill>
                  <a:prstClr val="black"/>
                </a:solidFill>
                <a:latin typeface="Times New Roman" panose="02020603050405020304" pitchFamily="18" charset="0"/>
                <a:ea typeface="+mn-ea"/>
                <a:cs typeface="Times New Roman" panose="02020603050405020304" pitchFamily="18" charset="0"/>
              </a:rPr>
            </a:br>
            <a:endParaRPr lang="vi-VN" sz="1800"/>
          </a:p>
        </p:txBody>
      </p:sp>
      <p:sp>
        <p:nvSpPr>
          <p:cNvPr id="4" name="TextBox 3"/>
          <p:cNvSpPr txBox="1"/>
          <p:nvPr/>
        </p:nvSpPr>
        <p:spPr>
          <a:xfrm>
            <a:off x="281354" y="890954"/>
            <a:ext cx="4829908" cy="4542782"/>
          </a:xfrm>
          <a:prstGeom prst="rect">
            <a:avLst/>
          </a:prstGeom>
          <a:noFill/>
        </p:spPr>
        <p:txBody>
          <a:bodyPr wrap="square" rtlCol="0">
            <a:spAutoFit/>
          </a:bodyPr>
          <a:lstStyle/>
          <a:p>
            <a:pPr algn="just">
              <a:lnSpc>
                <a:spcPct val="115000"/>
              </a:lnSpc>
              <a:spcBef>
                <a:spcPts val="600"/>
              </a:spcBef>
              <a:spcAft>
                <a:spcPts val="600"/>
              </a:spcAft>
            </a:pPr>
            <a:r>
              <a:rPr lang="vi-VN" sz="1600">
                <a:latin typeface="Times New Roman"/>
                <a:ea typeface="Times New Roman"/>
                <a:cs typeface="Times New Roman"/>
              </a:rPr>
              <a:t>Lớp:………………………………</a:t>
            </a:r>
            <a:endParaRPr lang="vi-VN" sz="1600">
              <a:latin typeface="Times New Roman"/>
              <a:ea typeface="Arial"/>
              <a:cs typeface="Times New Roman"/>
            </a:endParaRPr>
          </a:p>
          <a:p>
            <a:pPr algn="just">
              <a:lnSpc>
                <a:spcPct val="115000"/>
              </a:lnSpc>
              <a:spcBef>
                <a:spcPts val="600"/>
              </a:spcBef>
              <a:spcAft>
                <a:spcPts val="600"/>
              </a:spcAft>
            </a:pPr>
            <a:r>
              <a:rPr lang="vi-VN" sz="1600">
                <a:latin typeface="Times New Roman"/>
                <a:ea typeface="Times New Roman"/>
                <a:cs typeface="Times New Roman"/>
              </a:rPr>
              <a:t>Nhóm: </a:t>
            </a:r>
            <a:r>
              <a:rPr lang="vi-VN" sz="1600" smtClean="0">
                <a:latin typeface="Times New Roman"/>
                <a:ea typeface="Times New Roman"/>
                <a:cs typeface="Times New Roman"/>
              </a:rPr>
              <a:t>……………………………</a:t>
            </a:r>
            <a:r>
              <a:rPr lang="en-US" sz="1600" smtClean="0">
                <a:latin typeface="Times New Roman"/>
                <a:ea typeface="Times New Roman"/>
                <a:cs typeface="Times New Roman"/>
              </a:rPr>
              <a:t>.</a:t>
            </a:r>
            <a:endParaRPr lang="vi-VN" sz="1600">
              <a:latin typeface="Times New Roman"/>
              <a:ea typeface="Arial"/>
              <a:cs typeface="Times New Roman"/>
            </a:endParaRPr>
          </a:p>
          <a:p>
            <a:pPr algn="just">
              <a:lnSpc>
                <a:spcPct val="115000"/>
              </a:lnSpc>
              <a:spcBef>
                <a:spcPts val="600"/>
              </a:spcBef>
              <a:spcAft>
                <a:spcPts val="600"/>
              </a:spcAft>
            </a:pPr>
            <a:r>
              <a:rPr lang="vi-VN" sz="1600">
                <a:latin typeface="Times New Roman"/>
                <a:ea typeface="Times New Roman"/>
                <a:cs typeface="Times New Roman"/>
              </a:rPr>
              <a:t>- Tiêu chí tương ứng điểm 9-10 : Tham gia đầy đủ 100% thời gian, nhiệt tình, phối hợp tốt để hoàn thành dự án, đóng góp vật tư, dụng cụ theo phân công.</a:t>
            </a:r>
            <a:endParaRPr lang="vi-VN" sz="1600">
              <a:latin typeface="Times New Roman"/>
              <a:ea typeface="Arial"/>
              <a:cs typeface="Times New Roman"/>
            </a:endParaRPr>
          </a:p>
          <a:p>
            <a:pPr algn="just">
              <a:lnSpc>
                <a:spcPct val="115000"/>
              </a:lnSpc>
              <a:spcBef>
                <a:spcPts val="600"/>
              </a:spcBef>
              <a:spcAft>
                <a:spcPts val="600"/>
              </a:spcAft>
            </a:pPr>
            <a:r>
              <a:rPr lang="vi-VN" sz="1600">
                <a:latin typeface="Times New Roman"/>
                <a:ea typeface="Times New Roman"/>
                <a:cs typeface="Times New Roman"/>
              </a:rPr>
              <a:t> - Tiêu chí tương ứng điểm 7-8 : Tham gia 70%-80% thời gian hoàn thành dự án, chưa nhiệt tình. đóng góp vật tư, dụng cụ ít hơn.</a:t>
            </a:r>
            <a:endParaRPr lang="vi-VN" sz="1600">
              <a:latin typeface="Times New Roman"/>
              <a:ea typeface="Arial"/>
              <a:cs typeface="Times New Roman"/>
            </a:endParaRPr>
          </a:p>
          <a:p>
            <a:pPr algn="just">
              <a:lnSpc>
                <a:spcPct val="115000"/>
              </a:lnSpc>
              <a:spcBef>
                <a:spcPts val="600"/>
              </a:spcBef>
              <a:spcAft>
                <a:spcPts val="600"/>
              </a:spcAft>
            </a:pPr>
            <a:r>
              <a:rPr lang="vi-VN" sz="1600">
                <a:latin typeface="Times New Roman"/>
                <a:ea typeface="Times New Roman"/>
                <a:cs typeface="Times New Roman"/>
              </a:rPr>
              <a:t>- Tiêu chí tương ứng điểm 5-6 : Tham gia 50%-60% thời gian hoàn thành dự án, chưa nhiệt tình. đóng góp vật tư, dụng cụ ít hơn.</a:t>
            </a:r>
            <a:endParaRPr lang="vi-VN" sz="1600">
              <a:latin typeface="Times New Roman"/>
              <a:ea typeface="Arial"/>
              <a:cs typeface="Times New Roman"/>
            </a:endParaRPr>
          </a:p>
          <a:p>
            <a:pPr algn="just">
              <a:lnSpc>
                <a:spcPct val="115000"/>
              </a:lnSpc>
              <a:spcBef>
                <a:spcPts val="600"/>
              </a:spcBef>
              <a:spcAft>
                <a:spcPts val="600"/>
              </a:spcAft>
            </a:pPr>
            <a:r>
              <a:rPr lang="vi-VN" sz="1600">
                <a:latin typeface="Times New Roman"/>
                <a:ea typeface="Times New Roman"/>
                <a:cs typeface="Times New Roman"/>
              </a:rPr>
              <a:t>-  Tiêu chí tương ứng điểm 4-0 : Tham gia hoặc tham gia một vài buổi không đóng góp vật tư, dụng cụ </a:t>
            </a:r>
            <a:endParaRPr lang="vi-VN" sz="1600">
              <a:effectLst/>
              <a:latin typeface="Times New Roman"/>
              <a:ea typeface="Arial"/>
              <a:cs typeface="Times New Roman"/>
            </a:endParaRPr>
          </a:p>
        </p:txBody>
      </p:sp>
      <p:graphicFrame>
        <p:nvGraphicFramePr>
          <p:cNvPr id="6" name="Table 5"/>
          <p:cNvGraphicFramePr>
            <a:graphicFrameLocks noGrp="1"/>
          </p:cNvGraphicFramePr>
          <p:nvPr>
            <p:extLst>
              <p:ext uri="{D42A27DB-BD31-4B8C-83A1-F6EECF244321}">
                <p14:modId xmlns:p14="http://schemas.microsoft.com/office/powerpoint/2010/main" val="1116956993"/>
              </p:ext>
            </p:extLst>
          </p:nvPr>
        </p:nvGraphicFramePr>
        <p:xfrm>
          <a:off x="5439507" y="1078521"/>
          <a:ext cx="6471138" cy="5570469"/>
        </p:xfrm>
        <a:graphic>
          <a:graphicData uri="http://schemas.openxmlformats.org/drawingml/2006/table">
            <a:tbl>
              <a:tblPr firstRow="1" firstCol="1" bandRow="1"/>
              <a:tblGrid>
                <a:gridCol w="415616">
                  <a:extLst>
                    <a:ext uri="{9D8B030D-6E8A-4147-A177-3AD203B41FA5}">
                      <a16:colId xmlns:a16="http://schemas.microsoft.com/office/drawing/2014/main" xmlns="" val="20000"/>
                    </a:ext>
                  </a:extLst>
                </a:gridCol>
                <a:gridCol w="2465917">
                  <a:extLst>
                    <a:ext uri="{9D8B030D-6E8A-4147-A177-3AD203B41FA5}">
                      <a16:colId xmlns:a16="http://schemas.microsoft.com/office/drawing/2014/main" xmlns="" val="20001"/>
                    </a:ext>
                  </a:extLst>
                </a:gridCol>
                <a:gridCol w="940526">
                  <a:extLst>
                    <a:ext uri="{9D8B030D-6E8A-4147-A177-3AD203B41FA5}">
                      <a16:colId xmlns:a16="http://schemas.microsoft.com/office/drawing/2014/main" xmlns="" val="148849233"/>
                    </a:ext>
                  </a:extLst>
                </a:gridCol>
                <a:gridCol w="679268">
                  <a:extLst>
                    <a:ext uri="{9D8B030D-6E8A-4147-A177-3AD203B41FA5}">
                      <a16:colId xmlns:a16="http://schemas.microsoft.com/office/drawing/2014/main" xmlns="" val="20002"/>
                    </a:ext>
                  </a:extLst>
                </a:gridCol>
                <a:gridCol w="666206">
                  <a:extLst>
                    <a:ext uri="{9D8B030D-6E8A-4147-A177-3AD203B41FA5}">
                      <a16:colId xmlns:a16="http://schemas.microsoft.com/office/drawing/2014/main" xmlns="" val="20003"/>
                    </a:ext>
                  </a:extLst>
                </a:gridCol>
                <a:gridCol w="679269">
                  <a:extLst>
                    <a:ext uri="{9D8B030D-6E8A-4147-A177-3AD203B41FA5}">
                      <a16:colId xmlns:a16="http://schemas.microsoft.com/office/drawing/2014/main" xmlns="" val="20004"/>
                    </a:ext>
                  </a:extLst>
                </a:gridCol>
                <a:gridCol w="624336">
                  <a:extLst>
                    <a:ext uri="{9D8B030D-6E8A-4147-A177-3AD203B41FA5}">
                      <a16:colId xmlns:a16="http://schemas.microsoft.com/office/drawing/2014/main" xmlns="" val="20005"/>
                    </a:ext>
                  </a:extLst>
                </a:gridCol>
              </a:tblGrid>
              <a:tr h="968449">
                <a:tc>
                  <a:txBody>
                    <a:bodyPr/>
                    <a:lstStyle/>
                    <a:p>
                      <a:pPr algn="ctr">
                        <a:lnSpc>
                          <a:spcPct val="115000"/>
                        </a:lnSpc>
                        <a:spcBef>
                          <a:spcPts val="600"/>
                        </a:spcBef>
                        <a:spcAft>
                          <a:spcPts val="600"/>
                        </a:spcAft>
                      </a:pPr>
                      <a:r>
                        <a:rPr lang="en-US" sz="1300">
                          <a:effectLst/>
                          <a:latin typeface="Times New Roman"/>
                          <a:ea typeface="Times New Roman"/>
                          <a:cs typeface="Times New Roman"/>
                        </a:rPr>
                        <a:t>STT</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err="1">
                          <a:effectLst/>
                          <a:latin typeface="Times New Roman"/>
                          <a:ea typeface="Times New Roman"/>
                          <a:cs typeface="Times New Roman"/>
                        </a:rPr>
                        <a:t>Họ</a:t>
                      </a:r>
                      <a:r>
                        <a:rPr lang="en-US" sz="1300">
                          <a:effectLst/>
                          <a:latin typeface="Times New Roman"/>
                          <a:ea typeface="Times New Roman"/>
                          <a:cs typeface="Times New Roman"/>
                        </a:rPr>
                        <a:t> </a:t>
                      </a:r>
                      <a:r>
                        <a:rPr lang="en-US" sz="1300" err="1">
                          <a:effectLst/>
                          <a:latin typeface="Times New Roman"/>
                          <a:ea typeface="Times New Roman"/>
                          <a:cs typeface="Times New Roman"/>
                        </a:rPr>
                        <a:t>Và</a:t>
                      </a:r>
                      <a:r>
                        <a:rPr lang="en-US" sz="1300">
                          <a:effectLst/>
                          <a:latin typeface="Times New Roman"/>
                          <a:ea typeface="Times New Roman"/>
                          <a:cs typeface="Times New Roman"/>
                        </a:rPr>
                        <a:t> </a:t>
                      </a:r>
                      <a:r>
                        <a:rPr lang="en-US" sz="1300" err="1">
                          <a:effectLst/>
                          <a:latin typeface="Times New Roman"/>
                          <a:ea typeface="Times New Roman"/>
                          <a:cs typeface="Times New Roman"/>
                        </a:rPr>
                        <a:t>Tên</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400" smtClean="0">
                          <a:effectLst/>
                          <a:latin typeface="Times New Roman"/>
                          <a:ea typeface="Arial"/>
                          <a:cs typeface="Times New Roman"/>
                        </a:rPr>
                        <a:t>Nhiệm</a:t>
                      </a:r>
                      <a:r>
                        <a:rPr lang="en-US" sz="1400" baseline="0" smtClean="0">
                          <a:effectLst/>
                          <a:latin typeface="Times New Roman"/>
                          <a:ea typeface="Arial"/>
                          <a:cs typeface="Times New Roman"/>
                        </a:rPr>
                        <a:t> vụ được phân công</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effectLst/>
                          <a:latin typeface="Times New Roman"/>
                          <a:ea typeface="Times New Roman"/>
                          <a:cs typeface="Times New Roman"/>
                        </a:rPr>
                        <a:t>Điểm 9-10</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effectLst/>
                          <a:latin typeface="Times New Roman"/>
                          <a:ea typeface="Times New Roman"/>
                          <a:cs typeface="Times New Roman"/>
                        </a:rPr>
                        <a:t>Điểm 7-8</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effectLst/>
                          <a:latin typeface="Times New Roman"/>
                          <a:ea typeface="Times New Roman"/>
                          <a:cs typeface="Times New Roman"/>
                        </a:rPr>
                        <a:t>Điểm 5-6</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pPr>
                      <a:r>
                        <a:rPr lang="en-US" sz="1300">
                          <a:effectLst/>
                          <a:latin typeface="Times New Roman"/>
                          <a:ea typeface="Times New Roman"/>
                          <a:cs typeface="Times New Roman"/>
                        </a:rPr>
                        <a:t>Điểm 4-0</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1</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2</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3</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4</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5</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6</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0202">
                <a:tc>
                  <a:txBody>
                    <a:bodyPr/>
                    <a:lstStyle/>
                    <a:p>
                      <a:pPr algn="just">
                        <a:lnSpc>
                          <a:spcPct val="115000"/>
                        </a:lnSpc>
                        <a:spcBef>
                          <a:spcPts val="600"/>
                        </a:spcBef>
                        <a:spcAft>
                          <a:spcPts val="600"/>
                        </a:spcAft>
                      </a:pPr>
                      <a:r>
                        <a:rPr lang="en-US" sz="1300">
                          <a:effectLst/>
                          <a:latin typeface="Times New Roman"/>
                          <a:ea typeface="Times New Roman"/>
                          <a:cs typeface="Times New Roman"/>
                        </a:rPr>
                        <a:t>7</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r>
                        <a:rPr lang="en-US" sz="1300">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0202">
                <a:tc>
                  <a:txBody>
                    <a:bodyPr/>
                    <a:lstStyle/>
                    <a:p>
                      <a:pPr algn="just">
                        <a:lnSpc>
                          <a:spcPct val="115000"/>
                        </a:lnSpc>
                        <a:spcBef>
                          <a:spcPts val="600"/>
                        </a:spcBef>
                        <a:spcAft>
                          <a:spcPts val="600"/>
                        </a:spcAft>
                      </a:pPr>
                      <a:r>
                        <a:rPr lang="en-US" sz="1400" smtClean="0">
                          <a:effectLst/>
                          <a:latin typeface="Times New Roman"/>
                          <a:ea typeface="Arial"/>
                          <a:cs typeface="Times New Roman"/>
                        </a:rPr>
                        <a:t>8</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36079958"/>
                  </a:ext>
                </a:extLst>
              </a:tr>
              <a:tr h="460202">
                <a:tc>
                  <a:txBody>
                    <a:bodyPr/>
                    <a:lstStyle/>
                    <a:p>
                      <a:pPr algn="just">
                        <a:lnSpc>
                          <a:spcPct val="115000"/>
                        </a:lnSpc>
                        <a:spcBef>
                          <a:spcPts val="600"/>
                        </a:spcBef>
                        <a:spcAft>
                          <a:spcPts val="600"/>
                        </a:spcAft>
                      </a:pPr>
                      <a:r>
                        <a:rPr lang="en-US" sz="1400" smtClean="0">
                          <a:effectLst/>
                          <a:latin typeface="Times New Roman"/>
                          <a:ea typeface="Arial"/>
                          <a:cs typeface="Times New Roman"/>
                        </a:rPr>
                        <a:t>9</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9337999"/>
                  </a:ext>
                </a:extLst>
              </a:tr>
              <a:tr h="460202">
                <a:tc>
                  <a:txBody>
                    <a:bodyPr/>
                    <a:lstStyle/>
                    <a:p>
                      <a:pPr algn="just">
                        <a:lnSpc>
                          <a:spcPct val="115000"/>
                        </a:lnSpc>
                        <a:spcBef>
                          <a:spcPts val="600"/>
                        </a:spcBef>
                        <a:spcAft>
                          <a:spcPts val="600"/>
                        </a:spcAft>
                      </a:pPr>
                      <a:r>
                        <a:rPr lang="en-US" sz="1400" smtClean="0">
                          <a:effectLst/>
                          <a:latin typeface="Times New Roman"/>
                          <a:ea typeface="Arial"/>
                          <a:cs typeface="Times New Roman"/>
                        </a:rPr>
                        <a:t>10</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59414468"/>
                  </a:ext>
                </a:extLst>
              </a:tr>
            </a:tbl>
          </a:graphicData>
        </a:graphic>
      </p:graphicFrame>
    </p:spTree>
    <p:extLst>
      <p:ext uri="{BB962C8B-B14F-4D97-AF65-F5344CB8AC3E}">
        <p14:creationId xmlns:p14="http://schemas.microsoft.com/office/powerpoint/2010/main" val="320815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157407"/>
            <a:ext cx="7948246" cy="686655"/>
          </a:xfrm>
        </p:spPr>
        <p:txBody>
          <a:bodyPr>
            <a:normAutofit fontScale="90000"/>
          </a:bodyPr>
          <a:lstStyle/>
          <a:p>
            <a:pPr indent="90170">
              <a:lnSpc>
                <a:spcPct val="115000"/>
              </a:lnSpc>
              <a:spcBef>
                <a:spcPts val="600"/>
              </a:spcBef>
              <a:spcAft>
                <a:spcPts val="600"/>
              </a:spcAft>
              <a:tabLst>
                <a:tab pos="353695" algn="l"/>
              </a:tabLst>
            </a:pPr>
            <a:r>
              <a:rPr lang="en-US" sz="2000" b="1" smtClean="0">
                <a:ea typeface="Times New Roman"/>
                <a:cs typeface="Times New Roman"/>
              </a:rPr>
              <a:t/>
            </a:r>
            <a:br>
              <a:rPr lang="en-US" sz="2000" b="1" smtClean="0">
                <a:ea typeface="Times New Roman"/>
                <a:cs typeface="Times New Roman"/>
              </a:rPr>
            </a:br>
            <a:r>
              <a:rPr lang="en-US" sz="2000" b="1" smtClean="0">
                <a:ea typeface="Times New Roman"/>
                <a:cs typeface="Times New Roman"/>
              </a:rPr>
              <a:t/>
            </a:r>
            <a:br>
              <a:rPr lang="en-US" sz="2000" b="1" smtClean="0">
                <a:ea typeface="Times New Roman"/>
                <a:cs typeface="Times New Roman"/>
              </a:rPr>
            </a:br>
            <a:r>
              <a:rPr lang="vi-VN" sz="2000" b="1" smtClean="0">
                <a:solidFill>
                  <a:srgbClr val="FF0000"/>
                </a:solidFill>
                <a:ea typeface="Times New Roman"/>
                <a:cs typeface="Times New Roman"/>
              </a:rPr>
              <a:t>Phiếu </a:t>
            </a:r>
            <a:r>
              <a:rPr lang="en-US" sz="2000" b="1" err="1" smtClean="0">
                <a:solidFill>
                  <a:srgbClr val="FF0000"/>
                </a:solidFill>
                <a:ea typeface="Times New Roman"/>
                <a:cs typeface="Times New Roman"/>
              </a:rPr>
              <a:t>số</a:t>
            </a:r>
            <a:r>
              <a:rPr lang="en-US" sz="2000" b="1" smtClean="0">
                <a:solidFill>
                  <a:srgbClr val="FF0000"/>
                </a:solidFill>
                <a:ea typeface="Times New Roman"/>
                <a:cs typeface="Times New Roman"/>
              </a:rPr>
              <a:t> 4: </a:t>
            </a:r>
            <a:r>
              <a:rPr lang="vi-VN" sz="2000" b="1" smtClean="0">
                <a:solidFill>
                  <a:srgbClr val="FF0000"/>
                </a:solidFill>
                <a:ea typeface="Times New Roman"/>
                <a:cs typeface="Times New Roman"/>
              </a:rPr>
              <a:t>Tổng hợp </a:t>
            </a:r>
            <a:r>
              <a:rPr lang="vi-VN" sz="2000" b="1">
                <a:solidFill>
                  <a:srgbClr val="FF0000"/>
                </a:solidFill>
                <a:ea typeface="Times New Roman"/>
                <a:cs typeface="Times New Roman"/>
              </a:rPr>
              <a:t>kết quả chung của từng nhóm</a:t>
            </a:r>
            <a:r>
              <a:rPr lang="vi-VN" sz="2000" b="1">
                <a:solidFill>
                  <a:srgbClr val="FF0000"/>
                </a:solidFill>
                <a:ea typeface="Arial"/>
                <a:cs typeface="Times New Roman"/>
              </a:rPr>
              <a:t/>
            </a:r>
            <a:br>
              <a:rPr lang="vi-VN" sz="2000" b="1">
                <a:solidFill>
                  <a:srgbClr val="FF0000"/>
                </a:solidFill>
                <a:ea typeface="Arial"/>
                <a:cs typeface="Times New Roman"/>
              </a:rPr>
            </a:br>
            <a:r>
              <a:rPr lang="vi-VN" sz="2000" b="1">
                <a:solidFill>
                  <a:srgbClr val="FF0000"/>
                </a:solidFill>
                <a:ea typeface="Times New Roman"/>
                <a:cs typeface="Times New Roman"/>
              </a:rPr>
              <a:t>( lưu ý cho các nhóm tổng hợp cộng 3 cột và chia đều bình quân cho 3)</a:t>
            </a:r>
            <a:r>
              <a:rPr lang="vi-VN" b="1">
                <a:solidFill>
                  <a:srgbClr val="FF0000"/>
                </a:solidFill>
                <a:ea typeface="Arial"/>
                <a:cs typeface="Times New Roman"/>
              </a:rPr>
              <a:t/>
            </a:r>
            <a:br>
              <a:rPr lang="vi-VN" b="1">
                <a:solidFill>
                  <a:srgbClr val="FF0000"/>
                </a:solidFill>
                <a:ea typeface="Arial"/>
                <a:cs typeface="Times New Roman"/>
              </a:rPr>
            </a:br>
            <a:endParaRPr lang="vi-VN" b="1">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05722521"/>
              </p:ext>
            </p:extLst>
          </p:nvPr>
        </p:nvGraphicFramePr>
        <p:xfrm>
          <a:off x="3226117" y="1008183"/>
          <a:ext cx="7407049" cy="5584693"/>
        </p:xfrm>
        <a:graphic>
          <a:graphicData uri="http://schemas.openxmlformats.org/drawingml/2006/table">
            <a:tbl>
              <a:tblPr firstRow="1" firstCol="1" bandRow="1"/>
              <a:tblGrid>
                <a:gridCol w="580174">
                  <a:extLst>
                    <a:ext uri="{9D8B030D-6E8A-4147-A177-3AD203B41FA5}">
                      <a16:colId xmlns:a16="http://schemas.microsoft.com/office/drawing/2014/main" xmlns="" val="20000"/>
                    </a:ext>
                  </a:extLst>
                </a:gridCol>
                <a:gridCol w="2064206">
                  <a:extLst>
                    <a:ext uri="{9D8B030D-6E8A-4147-A177-3AD203B41FA5}">
                      <a16:colId xmlns:a16="http://schemas.microsoft.com/office/drawing/2014/main" xmlns="" val="20001"/>
                    </a:ext>
                  </a:extLst>
                </a:gridCol>
                <a:gridCol w="1277529">
                  <a:extLst>
                    <a:ext uri="{9D8B030D-6E8A-4147-A177-3AD203B41FA5}">
                      <a16:colId xmlns:a16="http://schemas.microsoft.com/office/drawing/2014/main" xmlns="" val="20002"/>
                    </a:ext>
                  </a:extLst>
                </a:gridCol>
                <a:gridCol w="1277529">
                  <a:extLst>
                    <a:ext uri="{9D8B030D-6E8A-4147-A177-3AD203B41FA5}">
                      <a16:colId xmlns:a16="http://schemas.microsoft.com/office/drawing/2014/main" xmlns="" val="20003"/>
                    </a:ext>
                  </a:extLst>
                </a:gridCol>
                <a:gridCol w="1161987">
                  <a:extLst>
                    <a:ext uri="{9D8B030D-6E8A-4147-A177-3AD203B41FA5}">
                      <a16:colId xmlns:a16="http://schemas.microsoft.com/office/drawing/2014/main" xmlns="" val="20004"/>
                    </a:ext>
                  </a:extLst>
                </a:gridCol>
                <a:gridCol w="1045624">
                  <a:extLst>
                    <a:ext uri="{9D8B030D-6E8A-4147-A177-3AD203B41FA5}">
                      <a16:colId xmlns:a16="http://schemas.microsoft.com/office/drawing/2014/main" xmlns="" val="20005"/>
                    </a:ext>
                  </a:extLst>
                </a:gridCol>
              </a:tblGrid>
              <a:tr h="938493">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STT</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353695" algn="l"/>
                        </a:tabLst>
                      </a:pPr>
                      <a:r>
                        <a:rPr lang="en-US" sz="1300" b="1" err="1">
                          <a:effectLst/>
                          <a:latin typeface="Times New Roman"/>
                          <a:ea typeface="Times New Roman"/>
                          <a:cs typeface="Times New Roman"/>
                        </a:rPr>
                        <a:t>Họ</a:t>
                      </a:r>
                      <a:r>
                        <a:rPr lang="en-US" sz="1300" b="1">
                          <a:effectLst/>
                          <a:latin typeface="Times New Roman"/>
                          <a:ea typeface="Times New Roman"/>
                          <a:cs typeface="Times New Roman"/>
                        </a:rPr>
                        <a:t> </a:t>
                      </a:r>
                      <a:r>
                        <a:rPr lang="en-US" sz="1300" b="1" err="1">
                          <a:effectLst/>
                          <a:latin typeface="Times New Roman"/>
                          <a:ea typeface="Times New Roman"/>
                          <a:cs typeface="Times New Roman"/>
                        </a:rPr>
                        <a:t>và</a:t>
                      </a:r>
                      <a:r>
                        <a:rPr lang="en-US" sz="1300" b="1">
                          <a:effectLst/>
                          <a:latin typeface="Times New Roman"/>
                          <a:ea typeface="Times New Roman"/>
                          <a:cs typeface="Times New Roman"/>
                        </a:rPr>
                        <a:t> </a:t>
                      </a:r>
                      <a:r>
                        <a:rPr lang="en-US" sz="1300" b="1" err="1">
                          <a:effectLst/>
                          <a:latin typeface="Times New Roman"/>
                          <a:ea typeface="Times New Roman"/>
                          <a:cs typeface="Times New Roman"/>
                        </a:rPr>
                        <a:t>Tên</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353695" algn="l"/>
                        </a:tabLst>
                      </a:pPr>
                      <a:r>
                        <a:rPr lang="en-US" sz="1300" b="1" err="1">
                          <a:effectLst/>
                          <a:latin typeface="Times New Roman"/>
                          <a:ea typeface="Times New Roman"/>
                          <a:cs typeface="Times New Roman"/>
                        </a:rPr>
                        <a:t>Phiếu</a:t>
                      </a:r>
                      <a:r>
                        <a:rPr lang="en-US" sz="1300" b="1">
                          <a:effectLst/>
                          <a:latin typeface="Times New Roman"/>
                          <a:ea typeface="Times New Roman"/>
                          <a:cs typeface="Times New Roman"/>
                        </a:rPr>
                        <a:t> </a:t>
                      </a:r>
                      <a:r>
                        <a:rPr lang="en-US" sz="1300" b="1" err="1">
                          <a:effectLst/>
                          <a:latin typeface="Times New Roman"/>
                          <a:ea typeface="Times New Roman"/>
                          <a:cs typeface="Times New Roman"/>
                        </a:rPr>
                        <a:t>đánh</a:t>
                      </a:r>
                      <a:r>
                        <a:rPr lang="en-US" sz="1300" b="1">
                          <a:effectLst/>
                          <a:latin typeface="Times New Roman"/>
                          <a:ea typeface="Times New Roman"/>
                          <a:cs typeface="Times New Roman"/>
                        </a:rPr>
                        <a:t> </a:t>
                      </a:r>
                      <a:r>
                        <a:rPr lang="en-US" sz="1300" b="1" err="1">
                          <a:effectLst/>
                          <a:latin typeface="Times New Roman"/>
                          <a:ea typeface="Times New Roman"/>
                          <a:cs typeface="Times New Roman"/>
                        </a:rPr>
                        <a:t>giá</a:t>
                      </a:r>
                      <a:r>
                        <a:rPr lang="en-US" sz="1300" b="1">
                          <a:effectLst/>
                          <a:latin typeface="Times New Roman"/>
                          <a:ea typeface="Times New Roman"/>
                          <a:cs typeface="Times New Roman"/>
                        </a:rPr>
                        <a:t> GV</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Phiếu đánh giá HS</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Phiếu đánh giá từng TV của nhóm</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Tổng điểm (chia cho 3)</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1</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2</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3</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4</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5</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6</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4620">
                <a:tc>
                  <a:txBody>
                    <a:bodyPr/>
                    <a:lstStyle/>
                    <a:p>
                      <a:pPr algn="ctr">
                        <a:lnSpc>
                          <a:spcPct val="115000"/>
                        </a:lnSpc>
                        <a:spcBef>
                          <a:spcPts val="600"/>
                        </a:spcBef>
                        <a:spcAft>
                          <a:spcPts val="600"/>
                        </a:spcAft>
                        <a:tabLst>
                          <a:tab pos="353695" algn="l"/>
                        </a:tabLst>
                      </a:pPr>
                      <a:r>
                        <a:rPr lang="en-US" sz="1300" b="1">
                          <a:effectLst/>
                          <a:latin typeface="Times New Roman"/>
                          <a:ea typeface="Times New Roman"/>
                          <a:cs typeface="Times New Roman"/>
                        </a:rPr>
                        <a:t>7</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r>
                        <a:rPr lang="en-US" sz="1300" b="1">
                          <a:effectLst/>
                          <a:latin typeface="Times New Roman"/>
                          <a:ea typeface="Times New Roman"/>
                          <a:cs typeface="Times New Roman"/>
                        </a:rPr>
                        <a:t> </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4620">
                <a:tc>
                  <a:txBody>
                    <a:bodyPr/>
                    <a:lstStyle/>
                    <a:p>
                      <a:pPr algn="ctr">
                        <a:lnSpc>
                          <a:spcPct val="115000"/>
                        </a:lnSpc>
                        <a:spcBef>
                          <a:spcPts val="600"/>
                        </a:spcBef>
                        <a:spcAft>
                          <a:spcPts val="600"/>
                        </a:spcAft>
                        <a:tabLst>
                          <a:tab pos="353695" algn="l"/>
                        </a:tabLst>
                      </a:pPr>
                      <a:r>
                        <a:rPr lang="en-US" sz="1400" smtClean="0">
                          <a:effectLst/>
                          <a:latin typeface="Times New Roman"/>
                          <a:ea typeface="Arial"/>
                          <a:cs typeface="Times New Roman"/>
                        </a:rPr>
                        <a:t>8</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74740688"/>
                  </a:ext>
                </a:extLst>
              </a:tr>
              <a:tr h="464620">
                <a:tc>
                  <a:txBody>
                    <a:bodyPr/>
                    <a:lstStyle/>
                    <a:p>
                      <a:pPr algn="ctr">
                        <a:lnSpc>
                          <a:spcPct val="115000"/>
                        </a:lnSpc>
                        <a:spcBef>
                          <a:spcPts val="600"/>
                        </a:spcBef>
                        <a:spcAft>
                          <a:spcPts val="600"/>
                        </a:spcAft>
                        <a:tabLst>
                          <a:tab pos="353695" algn="l"/>
                        </a:tabLst>
                      </a:pPr>
                      <a:r>
                        <a:rPr lang="en-US" sz="1400" smtClean="0">
                          <a:effectLst/>
                          <a:latin typeface="Times New Roman"/>
                          <a:ea typeface="Arial"/>
                          <a:cs typeface="Times New Roman"/>
                        </a:rPr>
                        <a:t>9</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45984484"/>
                  </a:ext>
                </a:extLst>
              </a:tr>
              <a:tr h="464620">
                <a:tc>
                  <a:txBody>
                    <a:bodyPr/>
                    <a:lstStyle/>
                    <a:p>
                      <a:pPr algn="ctr">
                        <a:lnSpc>
                          <a:spcPct val="115000"/>
                        </a:lnSpc>
                        <a:spcBef>
                          <a:spcPts val="600"/>
                        </a:spcBef>
                        <a:spcAft>
                          <a:spcPts val="600"/>
                        </a:spcAft>
                        <a:tabLst>
                          <a:tab pos="353695" algn="l"/>
                        </a:tabLst>
                      </a:pPr>
                      <a:r>
                        <a:rPr lang="en-US" sz="1400" smtClean="0">
                          <a:effectLst/>
                          <a:latin typeface="Times New Roman"/>
                          <a:ea typeface="Arial"/>
                          <a:cs typeface="Times New Roman"/>
                        </a:rPr>
                        <a:t>10</a:t>
                      </a: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600"/>
                        </a:spcAft>
                        <a:tabLst>
                          <a:tab pos="353695" algn="l"/>
                        </a:tabLst>
                      </a:pPr>
                      <a:endParaRPr lang="vi-VN" sz="1400">
                        <a:effectLst/>
                        <a:latin typeface="Times New Roman"/>
                        <a:ea typeface="Arial"/>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37515115"/>
                  </a:ext>
                </a:extLst>
              </a:tr>
            </a:tbl>
          </a:graphicData>
        </a:graphic>
      </p:graphicFrame>
      <p:sp>
        <p:nvSpPr>
          <p:cNvPr id="6" name="TextBox 5"/>
          <p:cNvSpPr txBox="1"/>
          <p:nvPr/>
        </p:nvSpPr>
        <p:spPr>
          <a:xfrm>
            <a:off x="234461" y="926123"/>
            <a:ext cx="2473569" cy="812530"/>
          </a:xfrm>
          <a:prstGeom prst="rect">
            <a:avLst/>
          </a:prstGeom>
          <a:noFill/>
        </p:spPr>
        <p:txBody>
          <a:bodyPr wrap="square" rtlCol="0">
            <a:spAutoFit/>
          </a:bodyPr>
          <a:lstStyle/>
          <a:p>
            <a:pPr lvl="0" algn="just">
              <a:lnSpc>
                <a:spcPct val="115000"/>
              </a:lnSpc>
              <a:spcBef>
                <a:spcPts val="600"/>
              </a:spcBef>
              <a:spcAft>
                <a:spcPts val="600"/>
              </a:spcAft>
            </a:pPr>
            <a:r>
              <a:rPr lang="vi-VN" sz="1600">
                <a:solidFill>
                  <a:prstClr val="black"/>
                </a:solidFill>
                <a:latin typeface="Times New Roman"/>
                <a:ea typeface="Times New Roman"/>
                <a:cs typeface="Times New Roman"/>
              </a:rPr>
              <a:t>Lớp</a:t>
            </a:r>
            <a:r>
              <a:rPr lang="vi-VN" sz="1600" smtClean="0">
                <a:solidFill>
                  <a:prstClr val="black"/>
                </a:solidFill>
                <a:latin typeface="Times New Roman"/>
                <a:ea typeface="Times New Roman"/>
                <a:cs typeface="Times New Roman"/>
              </a:rPr>
              <a:t>:……………………</a:t>
            </a:r>
            <a:r>
              <a:rPr lang="en-US" sz="1600" smtClean="0">
                <a:solidFill>
                  <a:prstClr val="black"/>
                </a:solidFill>
                <a:latin typeface="Times New Roman"/>
                <a:ea typeface="Times New Roman"/>
                <a:cs typeface="Times New Roman"/>
              </a:rPr>
              <a:t>….</a:t>
            </a:r>
            <a:endParaRPr lang="vi-VN" sz="1600">
              <a:solidFill>
                <a:prstClr val="black"/>
              </a:solidFill>
              <a:latin typeface="Times New Roman"/>
              <a:ea typeface="Arial"/>
              <a:cs typeface="Times New Roman"/>
            </a:endParaRPr>
          </a:p>
          <a:p>
            <a:pPr lvl="0" algn="just">
              <a:lnSpc>
                <a:spcPct val="115000"/>
              </a:lnSpc>
              <a:spcBef>
                <a:spcPts val="600"/>
              </a:spcBef>
              <a:spcAft>
                <a:spcPts val="600"/>
              </a:spcAft>
            </a:pPr>
            <a:r>
              <a:rPr lang="vi-VN" sz="1600">
                <a:solidFill>
                  <a:prstClr val="black"/>
                </a:solidFill>
                <a:latin typeface="Times New Roman"/>
                <a:ea typeface="Times New Roman"/>
                <a:cs typeface="Times New Roman"/>
              </a:rPr>
              <a:t>Nhóm: </a:t>
            </a:r>
            <a:r>
              <a:rPr lang="vi-VN" sz="1600" smtClean="0">
                <a:solidFill>
                  <a:prstClr val="black"/>
                </a:solidFill>
                <a:latin typeface="Times New Roman"/>
                <a:ea typeface="Times New Roman"/>
                <a:cs typeface="Times New Roman"/>
              </a:rPr>
              <a:t>……………………</a:t>
            </a:r>
            <a:endParaRPr lang="vi-VN" sz="1600">
              <a:solidFill>
                <a:prstClr val="black"/>
              </a:solidFill>
              <a:latin typeface="Times New Roman"/>
              <a:ea typeface="Arial"/>
              <a:cs typeface="Times New Roman"/>
            </a:endParaRPr>
          </a:p>
        </p:txBody>
      </p:sp>
    </p:spTree>
    <p:extLst>
      <p:ext uri="{BB962C8B-B14F-4D97-AF65-F5344CB8AC3E}">
        <p14:creationId xmlns:p14="http://schemas.microsoft.com/office/powerpoint/2010/main" val="2151271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2046" y="313509"/>
            <a:ext cx="8516983" cy="707886"/>
          </a:xfrm>
          <a:prstGeom prst="rect">
            <a:avLst/>
          </a:prstGeom>
          <a:noFill/>
        </p:spPr>
        <p:txBody>
          <a:bodyPr wrap="square" rtlCol="0">
            <a:spAutoFit/>
          </a:bodyPr>
          <a:lstStyle/>
          <a:p>
            <a:pPr algn="ctr"/>
            <a:r>
              <a:rPr lang="en-US" sz="4000" b="1" smtClean="0">
                <a:solidFill>
                  <a:srgbClr val="FF0000"/>
                </a:solidFill>
              </a:rPr>
              <a:t>BÀI THUYẾT TRÌNH CỦA CÁC NHÓM</a:t>
            </a:r>
            <a:endParaRPr lang="en-US" sz="4000" b="1">
              <a:solidFill>
                <a:srgbClr val="FF0000"/>
              </a:solidFill>
            </a:endParaRPr>
          </a:p>
        </p:txBody>
      </p:sp>
      <p:sp>
        <p:nvSpPr>
          <p:cNvPr id="8" name="TextBox 7">
            <a:hlinkClick r:id="rId2" action="ppaction://hlinkpres?slideindex=1&amp;slidetitle="/>
          </p:cNvPr>
          <p:cNvSpPr txBox="1"/>
          <p:nvPr/>
        </p:nvSpPr>
        <p:spPr>
          <a:xfrm>
            <a:off x="705394" y="1449977"/>
            <a:ext cx="2142309" cy="646331"/>
          </a:xfrm>
          <a:prstGeom prst="rect">
            <a:avLst/>
          </a:prstGeom>
          <a:noFill/>
        </p:spPr>
        <p:txBody>
          <a:bodyPr wrap="square" rtlCol="0">
            <a:spAutoFit/>
          </a:bodyPr>
          <a:lstStyle/>
          <a:p>
            <a:pPr lvl="0" algn="ctr"/>
            <a:r>
              <a:rPr lang="en-US" b="1" u="sng">
                <a:solidFill>
                  <a:srgbClr val="0000FF"/>
                </a:solidFill>
              </a:rPr>
              <a:t>BÀI THUYẾT TRÌNH NHÓM 1</a:t>
            </a:r>
          </a:p>
        </p:txBody>
      </p:sp>
      <p:sp>
        <p:nvSpPr>
          <p:cNvPr id="10" name="TextBox 9">
            <a:hlinkClick r:id="rId3" action="ppaction://hlinkpres?slideindex=1&amp;slidetitle="/>
          </p:cNvPr>
          <p:cNvSpPr txBox="1"/>
          <p:nvPr/>
        </p:nvSpPr>
        <p:spPr>
          <a:xfrm>
            <a:off x="901337" y="3095897"/>
            <a:ext cx="2116183" cy="1754326"/>
          </a:xfrm>
          <a:prstGeom prst="rect">
            <a:avLst/>
          </a:prstGeom>
          <a:noFill/>
        </p:spPr>
        <p:txBody>
          <a:bodyPr wrap="square" rtlCol="0">
            <a:spAutoFit/>
          </a:bodyPr>
          <a:lstStyle/>
          <a:p>
            <a:pPr lvl="0" algn="ctr"/>
            <a:r>
              <a:rPr lang="en-US" b="1" u="sng" dirty="0">
                <a:solidFill>
                  <a:srgbClr val="0000FF"/>
                </a:solidFill>
              </a:rPr>
              <a:t>BÀI </a:t>
            </a:r>
            <a:r>
              <a:rPr lang="en-US" b="1" u="sng" dirty="0" smtClean="0">
                <a:solidFill>
                  <a:srgbClr val="0000FF"/>
                </a:solidFill>
              </a:rPr>
              <a:t>THUYẾT</a:t>
            </a:r>
            <a:r>
              <a:rPr lang="en-US" b="1" u="sng" dirty="0" smtClean="0">
                <a:solidFill>
                  <a:srgbClr val="0000FF"/>
                </a:solidFill>
                <a:hlinkClick r:id="rId4" action="ppaction://hlinkpres?slideindex=1&amp;slidetitle="/>
              </a:rPr>
              <a:t>..\</a:t>
            </a:r>
            <a:r>
              <a:rPr lang="en-US" b="1" u="sng" dirty="0" err="1" smtClean="0">
                <a:solidFill>
                  <a:srgbClr val="0000FF"/>
                </a:solidFill>
                <a:hlinkClick r:id="rId4" action="ppaction://hlinkpres?slideindex=1&amp;slidetitle="/>
              </a:rPr>
              <a:t>Đen</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Hiện</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đại</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Công</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nghệ</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Bản</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thuyết</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trình</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Phát</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biểu</a:t>
            </a:r>
            <a:r>
              <a:rPr lang="en-US" b="1" u="sng" dirty="0" smtClean="0">
                <a:solidFill>
                  <a:srgbClr val="0000FF"/>
                </a:solidFill>
                <a:hlinkClick r:id="rId4" action="ppaction://hlinkpres?slideindex=1&amp;slidetitle="/>
              </a:rPr>
              <a:t> </a:t>
            </a:r>
            <a:r>
              <a:rPr lang="en-US" b="1" u="sng" dirty="0" err="1" smtClean="0">
                <a:solidFill>
                  <a:srgbClr val="0000FF"/>
                </a:solidFill>
                <a:hlinkClick r:id="rId4" action="ppaction://hlinkpres?slideindex=1&amp;slidetitle="/>
              </a:rPr>
              <a:t>nhóm</a:t>
            </a:r>
            <a:r>
              <a:rPr lang="en-US" b="1" u="sng" dirty="0" smtClean="0">
                <a:solidFill>
                  <a:srgbClr val="0000FF"/>
                </a:solidFill>
                <a:hlinkClick r:id="rId4" action="ppaction://hlinkpres?slideindex=1&amp;slidetitle="/>
              </a:rPr>
              <a:t> </a:t>
            </a:r>
            <a:r>
              <a:rPr lang="en-US" b="1" u="sng" dirty="0" smtClean="0">
                <a:solidFill>
                  <a:srgbClr val="0000FF"/>
                </a:solidFill>
                <a:hlinkClick r:id="rId4" action="ppaction://hlinkpres?slideindex=1&amp;slidetitle="/>
              </a:rPr>
              <a:t>5.pptx</a:t>
            </a:r>
            <a:r>
              <a:rPr lang="en-US" b="1" u="sng" dirty="0" smtClean="0">
                <a:solidFill>
                  <a:srgbClr val="0000FF"/>
                </a:solidFill>
              </a:rPr>
              <a:t> </a:t>
            </a:r>
            <a:r>
              <a:rPr lang="en-US" b="1" u="sng" dirty="0">
                <a:solidFill>
                  <a:srgbClr val="0000FF"/>
                </a:solidFill>
              </a:rPr>
              <a:t>TRÌNH NHÓM 5</a:t>
            </a:r>
          </a:p>
        </p:txBody>
      </p:sp>
      <p:sp>
        <p:nvSpPr>
          <p:cNvPr id="11" name="TextBox 10">
            <a:hlinkClick r:id="rId5" action="ppaction://hlinkpres?slideindex=1&amp;slidetitle="/>
          </p:cNvPr>
          <p:cNvSpPr txBox="1"/>
          <p:nvPr/>
        </p:nvSpPr>
        <p:spPr>
          <a:xfrm>
            <a:off x="5342709" y="2886891"/>
            <a:ext cx="2044335" cy="646331"/>
          </a:xfrm>
          <a:prstGeom prst="rect">
            <a:avLst/>
          </a:prstGeom>
          <a:noFill/>
        </p:spPr>
        <p:txBody>
          <a:bodyPr wrap="square" rtlCol="0">
            <a:spAutoFit/>
          </a:bodyPr>
          <a:lstStyle/>
          <a:p>
            <a:pPr lvl="0" algn="ctr"/>
            <a:r>
              <a:rPr lang="en-US" b="1" u="sng">
                <a:solidFill>
                  <a:srgbClr val="0000FF"/>
                </a:solidFill>
              </a:rPr>
              <a:t>BÀI </a:t>
            </a:r>
            <a:r>
              <a:rPr lang="en-US" b="1" u="sng">
                <a:solidFill>
                  <a:srgbClr val="0000FF"/>
                </a:solidFill>
                <a:hlinkClick r:id="rId6" action="ppaction://hlinkpres?slideindex=1&amp;slidetitle="/>
              </a:rPr>
              <a:t>THUYẾT</a:t>
            </a:r>
            <a:r>
              <a:rPr lang="en-US" b="1" u="sng">
                <a:solidFill>
                  <a:srgbClr val="0000FF"/>
                </a:solidFill>
              </a:rPr>
              <a:t> TRÌNH NHÓM 6</a:t>
            </a:r>
          </a:p>
        </p:txBody>
      </p:sp>
      <p:sp>
        <p:nvSpPr>
          <p:cNvPr id="13" name="TextBox 12"/>
          <p:cNvSpPr txBox="1"/>
          <p:nvPr/>
        </p:nvSpPr>
        <p:spPr>
          <a:xfrm>
            <a:off x="6113417" y="1449977"/>
            <a:ext cx="2279468" cy="646331"/>
          </a:xfrm>
          <a:prstGeom prst="rect">
            <a:avLst/>
          </a:prstGeom>
          <a:noFill/>
        </p:spPr>
        <p:txBody>
          <a:bodyPr wrap="square" rtlCol="0">
            <a:spAutoFit/>
          </a:bodyPr>
          <a:lstStyle/>
          <a:p>
            <a:pPr lvl="0" algn="ctr"/>
            <a:r>
              <a:rPr lang="en-US" b="1" u="sng">
                <a:solidFill>
                  <a:srgbClr val="0000FF"/>
                </a:solidFill>
              </a:rPr>
              <a:t>BÀI </a:t>
            </a:r>
            <a:r>
              <a:rPr lang="en-US" b="1" u="sng">
                <a:solidFill>
                  <a:srgbClr val="0000FF"/>
                </a:solidFill>
                <a:hlinkClick r:id="rId7" action="ppaction://hlinkpres?slideindex=1&amp;slidetitle="/>
              </a:rPr>
              <a:t>THUYẾT</a:t>
            </a:r>
            <a:r>
              <a:rPr lang="en-US" b="1" u="sng">
                <a:solidFill>
                  <a:srgbClr val="0000FF"/>
                </a:solidFill>
              </a:rPr>
              <a:t> TRÌNH </a:t>
            </a:r>
            <a:r>
              <a:rPr lang="en-US" b="1" u="sng">
                <a:solidFill>
                  <a:srgbClr val="0000FF"/>
                </a:solidFill>
                <a:hlinkClick r:id="rId8" action="ppaction://hlinkpres?slideindex=1&amp;slidetitle="/>
              </a:rPr>
              <a:t>NHÓM</a:t>
            </a:r>
            <a:r>
              <a:rPr lang="en-US" b="1" u="sng">
                <a:solidFill>
                  <a:srgbClr val="0000FF"/>
                </a:solidFill>
              </a:rPr>
              <a:t> </a:t>
            </a:r>
            <a:r>
              <a:rPr lang="en-US" u="sng">
                <a:solidFill>
                  <a:srgbClr val="0000FF"/>
                </a:solidFill>
              </a:rPr>
              <a:t>3</a:t>
            </a:r>
          </a:p>
        </p:txBody>
      </p:sp>
      <p:sp>
        <p:nvSpPr>
          <p:cNvPr id="17" name="TextBox 16"/>
          <p:cNvSpPr txBox="1"/>
          <p:nvPr/>
        </p:nvSpPr>
        <p:spPr>
          <a:xfrm>
            <a:off x="3161211" y="1412314"/>
            <a:ext cx="2181498" cy="646331"/>
          </a:xfrm>
          <a:prstGeom prst="rect">
            <a:avLst/>
          </a:prstGeom>
          <a:noFill/>
        </p:spPr>
        <p:txBody>
          <a:bodyPr wrap="square" rtlCol="0">
            <a:spAutoFit/>
          </a:bodyPr>
          <a:lstStyle/>
          <a:p>
            <a:pPr algn="ctr"/>
            <a:r>
              <a:rPr lang="en-US" b="1" smtClean="0">
                <a:hlinkClick r:id="rId9" action="ppaction://hlinkfile"/>
              </a:rPr>
              <a:t>BÀI THUYẾT TRÌNH NHÓM 2</a:t>
            </a:r>
            <a:endParaRPr lang="en-US" b="1"/>
          </a:p>
        </p:txBody>
      </p:sp>
      <p:sp>
        <p:nvSpPr>
          <p:cNvPr id="19" name="TextBox 18"/>
          <p:cNvSpPr txBox="1"/>
          <p:nvPr/>
        </p:nvSpPr>
        <p:spPr>
          <a:xfrm>
            <a:off x="9026434" y="1449977"/>
            <a:ext cx="2403566" cy="646331"/>
          </a:xfrm>
          <a:prstGeom prst="rect">
            <a:avLst/>
          </a:prstGeom>
          <a:noFill/>
        </p:spPr>
        <p:txBody>
          <a:bodyPr wrap="square" rtlCol="0">
            <a:spAutoFit/>
          </a:bodyPr>
          <a:lstStyle/>
          <a:p>
            <a:pPr algn="ctr"/>
            <a:r>
              <a:rPr lang="en-US" b="1" u="sng" smtClean="0">
                <a:solidFill>
                  <a:srgbClr val="0000FF"/>
                </a:solidFill>
              </a:rPr>
              <a:t>BÀI </a:t>
            </a:r>
            <a:r>
              <a:rPr lang="en-US" b="1" u="sng" smtClean="0">
                <a:solidFill>
                  <a:srgbClr val="0000FF"/>
                </a:solidFill>
                <a:hlinkClick r:id="rId5" action="ppaction://hlinkpres?slideindex=1&amp;slidetitle="/>
              </a:rPr>
              <a:t>THUYẾT</a:t>
            </a:r>
            <a:r>
              <a:rPr lang="en-US" b="1" u="sng" smtClean="0">
                <a:solidFill>
                  <a:srgbClr val="0000FF"/>
                </a:solidFill>
              </a:rPr>
              <a:t> TRÌNH </a:t>
            </a:r>
            <a:r>
              <a:rPr lang="en-US" b="1" u="sng" smtClean="0">
                <a:solidFill>
                  <a:srgbClr val="0000FF"/>
                </a:solidFill>
                <a:hlinkClick r:id="rId10" action="ppaction://hlinkpres?slideindex=1&amp;slidetitle="/>
              </a:rPr>
              <a:t>NHÓM</a:t>
            </a:r>
            <a:r>
              <a:rPr lang="en-US" b="1" u="sng" smtClean="0">
                <a:solidFill>
                  <a:srgbClr val="0000FF"/>
                </a:solidFill>
              </a:rPr>
              <a:t> 4</a:t>
            </a:r>
            <a:endParaRPr lang="en-US" b="1" u="sng">
              <a:solidFill>
                <a:srgbClr val="0000FF"/>
              </a:solidFill>
            </a:endParaRPr>
          </a:p>
        </p:txBody>
      </p:sp>
    </p:spTree>
    <p:extLst>
      <p:ext uri="{BB962C8B-B14F-4D97-AF65-F5344CB8AC3E}">
        <p14:creationId xmlns:p14="http://schemas.microsoft.com/office/powerpoint/2010/main" val="339549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Times New Roman" panose="02020603050405020304" pitchFamily="18" charset="0"/>
                <a:cs typeface="Times New Roman" panose="02020603050405020304" pitchFamily="18" charset="0"/>
              </a:rPr>
              <a:t>CỦNG CỐ KIẾN THỨC </a:t>
            </a:r>
            <a:endParaRPr lang="en-US">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4320" y="1188720"/>
            <a:ext cx="11625943" cy="3416320"/>
          </a:xfrm>
          <a:prstGeom prst="rect">
            <a:avLst/>
          </a:prstGeom>
          <a:noFill/>
        </p:spPr>
        <p:txBody>
          <a:bodyPr wrap="square" rtlCol="0">
            <a:spAutoFit/>
          </a:bodyPr>
          <a:lstStyle/>
          <a:p>
            <a:pPr algn="ctr"/>
            <a:r>
              <a:rPr lang="en-US" sz="3600" b="1" dirty="0" err="1" smtClean="0">
                <a:latin typeface="Times New Roman" panose="02020603050405020304" pitchFamily="18" charset="0"/>
                <a:cs typeface="Times New Roman" panose="02020603050405020304" pitchFamily="18" charset="0"/>
              </a:rPr>
              <a:t>Vận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dụng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kiến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thức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từ</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môn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thực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hiện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án</a:t>
            </a:r>
            <a:r>
              <a:rPr lang="en-US" sz="3600" b="1"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nghệ</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thuật</a:t>
            </a:r>
            <a:r>
              <a:rPr lang="en-US" sz="3600" dirty="0" smtClean="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r>
              <a:rPr lang="en-US" sz="3600" b="1" dirty="0" smtClean="0">
                <a:latin typeface="Times New Roman" panose="02020603050405020304" pitchFamily="18" charset="0"/>
                <a:cs typeface="Times New Roman" panose="02020603050405020304" pitchFamily="18" charset="0"/>
              </a:rPr>
              <a:t>    + </a:t>
            </a:r>
            <a:r>
              <a:rPr lang="en-US" sz="3600" b="1" dirty="0" err="1" smtClean="0">
                <a:latin typeface="Times New Roman" panose="02020603050405020304" pitchFamily="18" charset="0"/>
                <a:cs typeface="Times New Roman" panose="02020603050405020304" pitchFamily="18" charset="0"/>
              </a:rPr>
              <a:t>Vật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Lí</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Toán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toán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kế</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cấu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Tin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thuyết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cáo</a:t>
            </a:r>
            <a:endParaRPr lang="en-US" sz="3600" dirty="0">
              <a:latin typeface="Times New Roman" panose="02020603050405020304" pitchFamily="18" charset="0"/>
              <a:cs typeface="Times New Roman" panose="02020603050405020304" pitchFamily="18" charset="0"/>
            </a:endParaRPr>
          </a:p>
        </p:txBody>
      </p:sp>
      <p:sp>
        <p:nvSpPr>
          <p:cNvPr id="6" name="TextBox 5">
            <a:hlinkClick r:id="rId2" action="ppaction://hlinkfile"/>
          </p:cNvPr>
          <p:cNvSpPr txBox="1"/>
          <p:nvPr/>
        </p:nvSpPr>
        <p:spPr>
          <a:xfrm>
            <a:off x="2547255" y="2798965"/>
            <a:ext cx="7667897" cy="646331"/>
          </a:xfrm>
          <a:prstGeom prst="rect">
            <a:avLst/>
          </a:prstGeom>
          <a:noFill/>
        </p:spPr>
        <p:txBody>
          <a:bodyPr wrap="square" rtlCol="0">
            <a:spAutoFit/>
          </a:bodyPr>
          <a:lstStyle/>
          <a:p>
            <a:pPr lvl="0"/>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Áp</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suất</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chất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lỏng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B</a:t>
            </a:r>
            <a:r>
              <a:rPr lang="en-US" sz="3600" dirty="0" err="1" smtClean="0">
                <a:solidFill>
                  <a:prstClr val="black"/>
                </a:solidFill>
                <a:latin typeface="Times New Roman" panose="02020603050405020304" pitchFamily="18" charset="0"/>
                <a:cs typeface="Times New Roman" panose="02020603050405020304" pitchFamily="18" charset="0"/>
              </a:rPr>
              <a:t>ình</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thông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nhau</a:t>
            </a:r>
            <a:endParaRPr lang="en-US" dirty="0">
              <a:solidFill>
                <a:prstClr val="black"/>
              </a:solidFill>
            </a:endParaRPr>
          </a:p>
        </p:txBody>
      </p:sp>
      <p:sp>
        <p:nvSpPr>
          <p:cNvPr id="7" name="TextBox 6"/>
          <p:cNvSpPr txBox="1"/>
          <p:nvPr/>
        </p:nvSpPr>
        <p:spPr>
          <a:xfrm>
            <a:off x="6500948" y="1731555"/>
            <a:ext cx="5081452" cy="1200329"/>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T</a:t>
            </a:r>
            <a:r>
              <a:rPr lang="en-US" sz="3600" dirty="0" err="1" smtClean="0">
                <a:solidFill>
                  <a:srgbClr val="0000FF"/>
                </a:solidFill>
                <a:latin typeface="Times New Roman" panose="02020603050405020304" pitchFamily="18" charset="0"/>
                <a:cs typeface="Times New Roman" panose="02020603050405020304" pitchFamily="18" charset="0"/>
              </a:rPr>
              <a:t>ruyền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hlinkClick r:id="rId3" action="ppaction://hlinkfile"/>
              </a:rPr>
              <a:t>biến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đổi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chuyển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động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G</a:t>
            </a:r>
            <a:r>
              <a:rPr lang="en-US" sz="3600" dirty="0" err="1" smtClean="0">
                <a:solidFill>
                  <a:srgbClr val="0000FF"/>
                </a:solidFill>
                <a:latin typeface="Times New Roman" panose="02020603050405020304" pitchFamily="18" charset="0"/>
                <a:cs typeface="Times New Roman" panose="02020603050405020304" pitchFamily="18" charset="0"/>
              </a:rPr>
              <a:t>ia</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công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cơ</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khí</a:t>
            </a:r>
            <a:r>
              <a:rPr lang="en-US" sz="3600" dirty="0">
                <a:solidFill>
                  <a:srgbClr val="0000FF"/>
                </a:solidFill>
                <a:latin typeface="Times New Roman" panose="02020603050405020304" pitchFamily="18" charset="0"/>
                <a:cs typeface="Times New Roman" panose="02020603050405020304" pitchFamily="18" charset="0"/>
              </a:rPr>
              <a:t>.</a:t>
            </a:r>
            <a:endParaRPr lang="en-US" dirty="0">
              <a:solidFill>
                <a:srgbClr val="0000FF"/>
              </a:solidFill>
            </a:endParaRPr>
          </a:p>
        </p:txBody>
      </p:sp>
    </p:spTree>
    <p:extLst>
      <p:ext uri="{BB962C8B-B14F-4D97-AF65-F5344CB8AC3E}">
        <p14:creationId xmlns:p14="http://schemas.microsoft.com/office/powerpoint/2010/main" val="74267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Documents and Settings\THANH TAI\My Documents\Downloads\New Folder (7)\vong-quanh-the-gioi-thuong-thuc-huong-vi-mua-xu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121005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4"/>
          <p:cNvSpPr txBox="1">
            <a:spLocks noChangeArrowheads="1"/>
          </p:cNvSpPr>
          <p:nvPr/>
        </p:nvSpPr>
        <p:spPr bwMode="auto">
          <a:xfrm>
            <a:off x="1828800" y="6096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6000" b="1">
                <a:solidFill>
                  <a:srgbClr val="A9F521"/>
                </a:solidFill>
                <a:latin typeface="Times New Roman" panose="02020603050405020304" pitchFamily="18" charset="0"/>
              </a:rPr>
              <a:t>XIN CHÀO TẠM BIỆT</a:t>
            </a:r>
          </a:p>
        </p:txBody>
      </p:sp>
    </p:spTree>
    <p:extLst>
      <p:ext uri="{BB962C8B-B14F-4D97-AF65-F5344CB8AC3E}">
        <p14:creationId xmlns:p14="http://schemas.microsoft.com/office/powerpoint/2010/main" val="323638434"/>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5995" y="3428997"/>
            <a:ext cx="9" cy="6"/>
          </a:xfrm>
          <a:prstGeom prst="rect">
            <a:avLst/>
          </a:prstGeom>
        </p:spPr>
      </p:pic>
      <p:sp>
        <p:nvSpPr>
          <p:cNvPr id="3" name="Rectangle 2"/>
          <p:cNvSpPr/>
          <p:nvPr/>
        </p:nvSpPr>
        <p:spPr>
          <a:xfrm>
            <a:off x="360688" y="134035"/>
            <a:ext cx="11596850" cy="954107"/>
          </a:xfrm>
          <a:prstGeom prst="rect">
            <a:avLst/>
          </a:prstGeom>
        </p:spPr>
        <p:txBody>
          <a:bodyPr wrap="square">
            <a:spAutoFit/>
          </a:bodyPr>
          <a:lstStyle/>
          <a:p>
            <a:pPr algn="ctr"/>
            <a:r>
              <a:rPr lang="en-US" sz="2800" b="1" smtClean="0">
                <a:solidFill>
                  <a:srgbClr val="FF0000"/>
                </a:solidFill>
                <a:latin typeface="Times New Roman" panose="02020603050405020304" pitchFamily="18" charset="0"/>
                <a:cs typeface="Times New Roman" panose="02020603050405020304" pitchFamily="18" charset="0"/>
              </a:rPr>
              <a:t>BÁO CÁO DỰ </a:t>
            </a:r>
            <a:r>
              <a:rPr lang="en-US" sz="2800" b="1">
                <a:solidFill>
                  <a:srgbClr val="FF0000"/>
                </a:solidFill>
                <a:latin typeface="Times New Roman" panose="02020603050405020304" pitchFamily="18" charset="0"/>
                <a:cs typeface="Times New Roman" panose="02020603050405020304" pitchFamily="18" charset="0"/>
              </a:rPr>
              <a:t>ÁN 1. THIẾT KẾ VÀ LẮP RÁP MÔ HÌNH CÁNH TAY RÔ BỐT THỦY LỰC</a:t>
            </a:r>
          </a:p>
        </p:txBody>
      </p:sp>
      <p:pic>
        <p:nvPicPr>
          <p:cNvPr id="6" name="Picture 5"/>
          <p:cNvPicPr>
            <a:picLocks noChangeAspect="1"/>
          </p:cNvPicPr>
          <p:nvPr/>
        </p:nvPicPr>
        <p:blipFill>
          <a:blip r:embed="rId3"/>
          <a:stretch>
            <a:fillRect/>
          </a:stretch>
        </p:blipFill>
        <p:spPr>
          <a:xfrm>
            <a:off x="589085" y="1019908"/>
            <a:ext cx="11007969" cy="5741377"/>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958" y="955831"/>
            <a:ext cx="11497559" cy="5632311"/>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1.Mục tiêu</a:t>
            </a:r>
          </a:p>
          <a:p>
            <a:r>
              <a:rPr lang="vi-VN" sz="2400">
                <a:latin typeface="Times New Roman" panose="02020603050405020304" pitchFamily="18" charset="0"/>
                <a:cs typeface="Times New Roman" panose="02020603050405020304" pitchFamily="18" charset="0"/>
              </a:rPr>
              <a:t>Thiết kế và lắp ráp mô hình cánh tay rô bốt thủy lực để gắp và di chuyển vật thể.</a:t>
            </a:r>
          </a:p>
          <a:p>
            <a:r>
              <a:rPr lang="vi-VN" sz="2400" b="1">
                <a:latin typeface="Times New Roman" panose="02020603050405020304" pitchFamily="18" charset="0"/>
                <a:cs typeface="Times New Roman" panose="02020603050405020304" pitchFamily="18" charset="0"/>
              </a:rPr>
              <a:t>2.Yêu cầu của dự án</a:t>
            </a:r>
          </a:p>
          <a:p>
            <a:r>
              <a:rPr lang="vi-VN" sz="2400">
                <a:latin typeface="Times New Roman" panose="02020603050405020304" pitchFamily="18" charset="0"/>
                <a:cs typeface="Times New Roman" panose="02020603050405020304" pitchFamily="18" charset="0"/>
              </a:rPr>
              <a:t>- Mô hình có thể thực hiện chuyển động cần thiết để gắp vật thể di chuyển xoay qua lại.</a:t>
            </a:r>
          </a:p>
          <a:p>
            <a:r>
              <a:rPr lang="vi-VN" sz="2400">
                <a:latin typeface="Times New Roman" panose="02020603050405020304" pitchFamily="18" charset="0"/>
                <a:cs typeface="Times New Roman" panose="02020603050405020304" pitchFamily="18" charset="0"/>
              </a:rPr>
              <a:t>- Hệ thống cánh tay rô bốt có thể thực hiện bốn chuyển động nhờ vào bốn cặp xi lanh thủy lực.</a:t>
            </a:r>
          </a:p>
          <a:p>
            <a:r>
              <a:rPr lang="vi-VN" sz="2400" b="1">
                <a:latin typeface="Times New Roman" panose="02020603050405020304" pitchFamily="18" charset="0"/>
                <a:cs typeface="Times New Roman" panose="02020603050405020304" pitchFamily="18" charset="0"/>
              </a:rPr>
              <a:t>3. Tiêu chí đánh giá</a:t>
            </a:r>
          </a:p>
          <a:p>
            <a:r>
              <a:rPr lang="vi-VN" sz="2400">
                <a:latin typeface="Times New Roman" panose="02020603050405020304" pitchFamily="18" charset="0"/>
                <a:cs typeface="Times New Roman" panose="02020603050405020304" pitchFamily="18" charset="0"/>
              </a:rPr>
              <a:t>Sản phẩm của dự án đánh giá theo tiêu chí</a:t>
            </a:r>
          </a:p>
          <a:p>
            <a:r>
              <a:rPr lang="vi-VN" sz="2400">
                <a:latin typeface="Times New Roman" panose="02020603050405020304" pitchFamily="18" charset="0"/>
                <a:cs typeface="Times New Roman" panose="02020603050405020304" pitchFamily="18" charset="0"/>
              </a:rPr>
              <a:t>a</a:t>
            </a:r>
            <a:r>
              <a:rPr lang="vi-VN" sz="2400" smtClean="0">
                <a:latin typeface="Times New Roman" panose="02020603050405020304" pitchFamily="18" charset="0"/>
                <a:cs typeface="Times New Roman" panose="02020603050405020304" pitchFamily="18" charset="0"/>
              </a:rPr>
              <a:t>.</a:t>
            </a:r>
            <a:r>
              <a:rPr lang="en-US" sz="2400" smtClean="0">
                <a:latin typeface="Times New Roman" panose="02020603050405020304" pitchFamily="18" charset="0"/>
                <a:cs typeface="Times New Roman" panose="02020603050405020304" pitchFamily="18" charset="0"/>
              </a:rPr>
              <a:t> </a:t>
            </a:r>
            <a:r>
              <a:rPr lang="vi-VN" sz="2400" smtClean="0">
                <a:latin typeface="Times New Roman" panose="02020603050405020304" pitchFamily="18" charset="0"/>
                <a:cs typeface="Times New Roman" panose="02020603050405020304" pitchFamily="18" charset="0"/>
              </a:rPr>
              <a:t>Mô </a:t>
            </a:r>
            <a:r>
              <a:rPr lang="vi-VN" sz="2400">
                <a:latin typeface="Times New Roman" panose="02020603050405020304" pitchFamily="18" charset="0"/>
                <a:cs typeface="Times New Roman" panose="02020603050405020304" pitchFamily="18" charset="0"/>
              </a:rPr>
              <a:t>hình cánh tay rô bốt thủy lực</a:t>
            </a:r>
          </a:p>
          <a:p>
            <a:r>
              <a:rPr lang="vi-VN" sz="2400">
                <a:latin typeface="Times New Roman" panose="02020603050405020304" pitchFamily="18" charset="0"/>
                <a:cs typeface="Times New Roman" panose="02020603050405020304" pitchFamily="18" charset="0"/>
              </a:rPr>
              <a:t>- Mô hình được lắp ráp </a:t>
            </a:r>
            <a:r>
              <a:rPr lang="vi-VN" sz="2400" smtClean="0">
                <a:latin typeface="Times New Roman" panose="02020603050405020304" pitchFamily="18" charset="0"/>
                <a:cs typeface="Times New Roman" panose="02020603050405020304" pitchFamily="18" charset="0"/>
              </a:rPr>
              <a:t>ch</a:t>
            </a:r>
            <a:r>
              <a:rPr lang="en-US" sz="2400" smtClean="0">
                <a:latin typeface="Times New Roman" panose="02020603050405020304" pitchFamily="18" charset="0"/>
                <a:cs typeface="Times New Roman" panose="02020603050405020304" pitchFamily="18" charset="0"/>
              </a:rPr>
              <a:t>ắ</a:t>
            </a:r>
            <a:r>
              <a:rPr lang="vi-VN" sz="2400" smtClean="0">
                <a:latin typeface="Times New Roman" panose="02020603050405020304" pitchFamily="18" charset="0"/>
                <a:cs typeface="Times New Roman" panose="02020603050405020304" pitchFamily="18" charset="0"/>
              </a:rPr>
              <a:t>c </a:t>
            </a:r>
            <a:r>
              <a:rPr lang="vi-VN" sz="2400">
                <a:latin typeface="Times New Roman" panose="02020603050405020304" pitchFamily="18" charset="0"/>
                <a:cs typeface="Times New Roman" panose="02020603050405020304" pitchFamily="18" charset="0"/>
              </a:rPr>
              <a:t>chắn, bố cục gọn đẹp.</a:t>
            </a:r>
          </a:p>
          <a:p>
            <a:r>
              <a:rPr lang="vi-VN" sz="2400">
                <a:latin typeface="Times New Roman" panose="02020603050405020304" pitchFamily="18" charset="0"/>
                <a:cs typeface="Times New Roman" panose="02020603050405020304" pitchFamily="18" charset="0"/>
              </a:rPr>
              <a:t>- Mô hình có thể thực hiện được các chuyển động cần thiết để gắp vật thể và chuyển động xoay qua lại.</a:t>
            </a:r>
          </a:p>
          <a:p>
            <a:r>
              <a:rPr lang="vi-VN" sz="2400">
                <a:latin typeface="Times New Roman" panose="02020603050405020304" pitchFamily="18" charset="0"/>
                <a:cs typeface="Times New Roman" panose="02020603050405020304" pitchFamily="18" charset="0"/>
              </a:rPr>
              <a:t>b. Bản thuyết minh dự án</a:t>
            </a:r>
          </a:p>
          <a:p>
            <a:r>
              <a:rPr lang="vi-VN" sz="2400">
                <a:latin typeface="Times New Roman" panose="02020603050405020304" pitchFamily="18" charset="0"/>
                <a:cs typeface="Times New Roman" panose="02020603050405020304" pitchFamily="18" charset="0"/>
              </a:rPr>
              <a:t>- Bản vẽ thiết kế rõ ràng</a:t>
            </a:r>
          </a:p>
          <a:p>
            <a:r>
              <a:rPr lang="vi-VN" sz="2400">
                <a:latin typeface="Times New Roman" panose="02020603050405020304" pitchFamily="18" charset="0"/>
                <a:cs typeface="Times New Roman" panose="02020603050405020304" pitchFamily="18" charset="0"/>
              </a:rPr>
              <a:t>- Tính toán các kích thước chính dùng để chế tạo mô hình hợp lý.</a:t>
            </a:r>
          </a:p>
        </p:txBody>
      </p:sp>
      <p:sp>
        <p:nvSpPr>
          <p:cNvPr id="2" name="Rectangle 1"/>
          <p:cNvSpPr/>
          <p:nvPr/>
        </p:nvSpPr>
        <p:spPr>
          <a:xfrm>
            <a:off x="219958" y="0"/>
            <a:ext cx="11497559" cy="954107"/>
          </a:xfrm>
          <a:prstGeom prst="rect">
            <a:avLst/>
          </a:prstGeom>
        </p:spPr>
        <p:txBody>
          <a:bodyPr wrap="square">
            <a:spAutoFit/>
          </a:bodyPr>
          <a:lstStyle/>
          <a:p>
            <a:pPr lvl="0" algn="ctr"/>
            <a:r>
              <a:rPr lang="en-US" sz="2800" b="1">
                <a:solidFill>
                  <a:srgbClr val="FF0000"/>
                </a:solidFill>
                <a:latin typeface="Times New Roman" panose="02020603050405020304" pitchFamily="18" charset="0"/>
                <a:cs typeface="Times New Roman" panose="02020603050405020304" pitchFamily="18" charset="0"/>
              </a:rPr>
              <a:t>BÁO CÁO DỰ ÁN 1. THIẾT KẾ VÀ LẮP RÁP MÔ HÌNH CÁNH TAY RÔ BỐT THỦY LỰC</a:t>
            </a:r>
          </a:p>
        </p:txBody>
      </p:sp>
    </p:spTree>
    <p:extLst>
      <p:ext uri="{BB962C8B-B14F-4D97-AF65-F5344CB8AC3E}">
        <p14:creationId xmlns:p14="http://schemas.microsoft.com/office/powerpoint/2010/main" val="32279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down)">
                                      <p:cBhvr>
                                        <p:cTn id="25" dur="500"/>
                                        <p:tgtEl>
                                          <p:spTgt spid="4">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down)">
                                      <p:cBhvr>
                                        <p:cTn id="31" dur="500"/>
                                        <p:tgtEl>
                                          <p:spTgt spid="4">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down)">
                                      <p:cBhvr>
                                        <p:cTn id="34" dur="500"/>
                                        <p:tgtEl>
                                          <p:spTgt spid="4">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down)">
                                      <p:cBhvr>
                                        <p:cTn id="37" dur="500"/>
                                        <p:tgtEl>
                                          <p:spTgt spid="4">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down)">
                                      <p:cBhvr>
                                        <p:cTn id="40" dur="500"/>
                                        <p:tgtEl>
                                          <p:spTgt spid="4">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down)">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solidFill>
                  <a:srgbClr val="0000FF"/>
                </a:solidFill>
                <a:latin typeface="Times New Roman" panose="02020603050405020304" pitchFamily="18" charset="0"/>
                <a:cs typeface="Times New Roman" panose="02020603050405020304" pitchFamily="18" charset="0"/>
              </a:rPr>
              <a:t>PHÂN CÔNG NHIỆM VỤ CÁC NHÓM ĐÁNH GIÁ CHÉO</a:t>
            </a:r>
            <a:endParaRPr lang="en-US" b="1">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953589" y="1881051"/>
            <a:ext cx="9966960" cy="4832092"/>
          </a:xfrm>
          <a:prstGeom prst="rect">
            <a:avLst/>
          </a:prstGeom>
          <a:noFill/>
        </p:spPr>
        <p:txBody>
          <a:bodyPr wrap="square" rtlCol="0">
            <a:spAutoFit/>
          </a:bodyPr>
          <a:lstStyle/>
          <a:p>
            <a:pPr algn="ctr"/>
            <a:r>
              <a:rPr lang="en-US" sz="2800" b="1" smtClean="0">
                <a:solidFill>
                  <a:srgbClr val="C00000"/>
                </a:solidFill>
                <a:latin typeface="Times New Roman" panose="02020603050405020304" pitchFamily="18" charset="0"/>
                <a:cs typeface="Times New Roman" panose="02020603050405020304" pitchFamily="18" charset="0"/>
              </a:rPr>
              <a:t>* NHÓM 1 ĐÁNH GIÁ NHÓM 2</a:t>
            </a:r>
          </a:p>
          <a:p>
            <a:pPr lvl="0" algn="ctr"/>
            <a:endParaRPr lang="en-US" sz="2800" b="1" smtClean="0">
              <a:solidFill>
                <a:srgbClr val="C00000"/>
              </a:solidFill>
              <a:latin typeface="Times New Roman" panose="02020603050405020304" pitchFamily="18" charset="0"/>
              <a:cs typeface="Times New Roman" panose="02020603050405020304" pitchFamily="18" charset="0"/>
            </a:endParaRPr>
          </a:p>
          <a:p>
            <a:pPr lvl="0" algn="ctr"/>
            <a:r>
              <a:rPr lang="en-US" sz="2800" b="1" smtClean="0">
                <a:solidFill>
                  <a:srgbClr val="C00000"/>
                </a:solidFill>
                <a:latin typeface="Times New Roman" panose="02020603050405020304" pitchFamily="18" charset="0"/>
                <a:cs typeface="Times New Roman" panose="02020603050405020304" pitchFamily="18" charset="0"/>
              </a:rPr>
              <a:t>* NHÓM 2 </a:t>
            </a:r>
            <a:r>
              <a:rPr lang="en-US" sz="2800" b="1">
                <a:solidFill>
                  <a:srgbClr val="C00000"/>
                </a:solidFill>
                <a:latin typeface="Times New Roman" panose="02020603050405020304" pitchFamily="18" charset="0"/>
                <a:cs typeface="Times New Roman" panose="02020603050405020304" pitchFamily="18" charset="0"/>
              </a:rPr>
              <a:t>ĐÁNH GIÁ NHÓM </a:t>
            </a:r>
            <a:r>
              <a:rPr lang="en-US" sz="2800" b="1" smtClean="0">
                <a:solidFill>
                  <a:srgbClr val="C00000"/>
                </a:solidFill>
                <a:latin typeface="Times New Roman" panose="02020603050405020304" pitchFamily="18" charset="0"/>
                <a:cs typeface="Times New Roman" panose="02020603050405020304" pitchFamily="18" charset="0"/>
              </a:rPr>
              <a:t>3</a:t>
            </a:r>
          </a:p>
          <a:p>
            <a:pPr lvl="0" algn="ctr"/>
            <a:endParaRPr lang="en-US" sz="2800" b="1" smtClean="0">
              <a:solidFill>
                <a:srgbClr val="C00000"/>
              </a:solidFill>
              <a:latin typeface="Times New Roman" panose="02020603050405020304" pitchFamily="18" charset="0"/>
              <a:cs typeface="Times New Roman" panose="02020603050405020304" pitchFamily="18" charset="0"/>
            </a:endParaRPr>
          </a:p>
          <a:p>
            <a:pPr lvl="0" algn="ctr"/>
            <a:r>
              <a:rPr lang="en-US" sz="2800" b="1" smtClean="0">
                <a:solidFill>
                  <a:srgbClr val="C00000"/>
                </a:solidFill>
                <a:latin typeface="Times New Roman" panose="02020603050405020304" pitchFamily="18" charset="0"/>
                <a:cs typeface="Times New Roman" panose="02020603050405020304" pitchFamily="18" charset="0"/>
              </a:rPr>
              <a:t>* NHÓM 3 </a:t>
            </a:r>
            <a:r>
              <a:rPr lang="en-US" sz="2800" b="1">
                <a:solidFill>
                  <a:srgbClr val="C00000"/>
                </a:solidFill>
                <a:latin typeface="Times New Roman" panose="02020603050405020304" pitchFamily="18" charset="0"/>
                <a:cs typeface="Times New Roman" panose="02020603050405020304" pitchFamily="18" charset="0"/>
              </a:rPr>
              <a:t>ĐÁNH GIÁ NHÓM </a:t>
            </a:r>
            <a:r>
              <a:rPr lang="en-US" sz="2800" b="1" smtClean="0">
                <a:solidFill>
                  <a:srgbClr val="C00000"/>
                </a:solidFill>
                <a:latin typeface="Times New Roman" panose="02020603050405020304" pitchFamily="18" charset="0"/>
                <a:cs typeface="Times New Roman" panose="02020603050405020304" pitchFamily="18" charset="0"/>
              </a:rPr>
              <a:t>4</a:t>
            </a:r>
          </a:p>
          <a:p>
            <a:pPr lvl="0" algn="ctr"/>
            <a:endParaRPr lang="en-US" sz="2800" b="1" smtClean="0">
              <a:solidFill>
                <a:srgbClr val="C00000"/>
              </a:solidFill>
              <a:latin typeface="Times New Roman" panose="02020603050405020304" pitchFamily="18" charset="0"/>
              <a:cs typeface="Times New Roman" panose="02020603050405020304" pitchFamily="18" charset="0"/>
            </a:endParaRPr>
          </a:p>
          <a:p>
            <a:pPr lvl="0" algn="ctr"/>
            <a:r>
              <a:rPr lang="en-US" sz="2800" b="1" smtClean="0">
                <a:solidFill>
                  <a:srgbClr val="C00000"/>
                </a:solidFill>
                <a:latin typeface="Times New Roman" panose="02020603050405020304" pitchFamily="18" charset="0"/>
                <a:cs typeface="Times New Roman" panose="02020603050405020304" pitchFamily="18" charset="0"/>
              </a:rPr>
              <a:t>* NHÓM 4 </a:t>
            </a:r>
            <a:r>
              <a:rPr lang="en-US" sz="2800" b="1">
                <a:solidFill>
                  <a:srgbClr val="C00000"/>
                </a:solidFill>
                <a:latin typeface="Times New Roman" panose="02020603050405020304" pitchFamily="18" charset="0"/>
                <a:cs typeface="Times New Roman" panose="02020603050405020304" pitchFamily="18" charset="0"/>
              </a:rPr>
              <a:t>ĐÁNH GIÁ NHÓM </a:t>
            </a:r>
            <a:r>
              <a:rPr lang="en-US" sz="2800" b="1" smtClean="0">
                <a:solidFill>
                  <a:srgbClr val="C00000"/>
                </a:solidFill>
                <a:latin typeface="Times New Roman" panose="02020603050405020304" pitchFamily="18" charset="0"/>
                <a:cs typeface="Times New Roman" panose="02020603050405020304" pitchFamily="18" charset="0"/>
              </a:rPr>
              <a:t>5</a:t>
            </a:r>
          </a:p>
          <a:p>
            <a:pPr lvl="0" algn="ctr"/>
            <a:endParaRPr lang="en-US" sz="2800" b="1" smtClean="0">
              <a:solidFill>
                <a:srgbClr val="C00000"/>
              </a:solidFill>
              <a:latin typeface="Times New Roman" panose="02020603050405020304" pitchFamily="18" charset="0"/>
              <a:cs typeface="Times New Roman" panose="02020603050405020304" pitchFamily="18" charset="0"/>
            </a:endParaRPr>
          </a:p>
          <a:p>
            <a:pPr lvl="0" algn="ctr"/>
            <a:r>
              <a:rPr lang="en-US" sz="2800" b="1" smtClean="0">
                <a:solidFill>
                  <a:srgbClr val="C00000"/>
                </a:solidFill>
                <a:latin typeface="Times New Roman" panose="02020603050405020304" pitchFamily="18" charset="0"/>
                <a:cs typeface="Times New Roman" panose="02020603050405020304" pitchFamily="18" charset="0"/>
              </a:rPr>
              <a:t>* NHÓM 5 </a:t>
            </a:r>
            <a:r>
              <a:rPr lang="en-US" sz="2800" b="1">
                <a:solidFill>
                  <a:srgbClr val="C00000"/>
                </a:solidFill>
                <a:latin typeface="Times New Roman" panose="02020603050405020304" pitchFamily="18" charset="0"/>
                <a:cs typeface="Times New Roman" panose="02020603050405020304" pitchFamily="18" charset="0"/>
              </a:rPr>
              <a:t>ĐÁNH GIÁ NHÓM </a:t>
            </a:r>
            <a:r>
              <a:rPr lang="en-US" sz="2800" b="1" smtClean="0">
                <a:solidFill>
                  <a:srgbClr val="C00000"/>
                </a:solidFill>
                <a:latin typeface="Times New Roman" panose="02020603050405020304" pitchFamily="18" charset="0"/>
                <a:cs typeface="Times New Roman" panose="02020603050405020304" pitchFamily="18" charset="0"/>
              </a:rPr>
              <a:t>6</a:t>
            </a:r>
          </a:p>
          <a:p>
            <a:pPr lvl="0" algn="ctr"/>
            <a:endParaRPr lang="en-US" sz="2800" b="1" smtClean="0">
              <a:solidFill>
                <a:srgbClr val="C00000"/>
              </a:solidFill>
              <a:latin typeface="Times New Roman" panose="02020603050405020304" pitchFamily="18" charset="0"/>
              <a:cs typeface="Times New Roman" panose="02020603050405020304" pitchFamily="18" charset="0"/>
            </a:endParaRPr>
          </a:p>
          <a:p>
            <a:pPr lvl="0" algn="ctr"/>
            <a:r>
              <a:rPr lang="en-US" sz="2800" b="1" smtClean="0">
                <a:solidFill>
                  <a:srgbClr val="C00000"/>
                </a:solidFill>
                <a:latin typeface="Times New Roman" panose="02020603050405020304" pitchFamily="18" charset="0"/>
                <a:cs typeface="Times New Roman" panose="02020603050405020304" pitchFamily="18" charset="0"/>
              </a:rPr>
              <a:t>*NHÓM 6 </a:t>
            </a:r>
            <a:r>
              <a:rPr lang="en-US" sz="2800" b="1">
                <a:solidFill>
                  <a:srgbClr val="C00000"/>
                </a:solidFill>
                <a:latin typeface="Times New Roman" panose="02020603050405020304" pitchFamily="18" charset="0"/>
                <a:cs typeface="Times New Roman" panose="02020603050405020304" pitchFamily="18" charset="0"/>
              </a:rPr>
              <a:t>ĐÁNH GIÁ NHÓM </a:t>
            </a:r>
            <a:r>
              <a:rPr lang="en-US" sz="2800" b="1" smtClean="0">
                <a:solidFill>
                  <a:srgbClr val="C00000"/>
                </a:solidFill>
                <a:latin typeface="Times New Roman" panose="02020603050405020304" pitchFamily="18" charset="0"/>
                <a:cs typeface="Times New Roman" panose="02020603050405020304" pitchFamily="18" charset="0"/>
              </a:rPr>
              <a:t>1</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749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7792" y="876693"/>
            <a:ext cx="3801041" cy="461665"/>
          </a:xfrm>
          <a:prstGeom prst="rect">
            <a:avLst/>
          </a:prstGeom>
        </p:spPr>
        <p:txBody>
          <a:bodyPr wrap="none">
            <a:spAutoFit/>
          </a:bodyPr>
          <a:lstStyle/>
          <a:p>
            <a:r>
              <a:rPr lang="en-US" sz="2400" b="1">
                <a:latin typeface="Times New Roman" panose="02020603050405020304" pitchFamily="18" charset="0"/>
                <a:cs typeface="Times New Roman" panose="02020603050405020304" pitchFamily="18" charset="0"/>
              </a:rPr>
              <a:t>4. Dụng cụ, thiết bị, vật liệu</a:t>
            </a:r>
          </a:p>
        </p:txBody>
      </p:sp>
      <p:graphicFrame>
        <p:nvGraphicFramePr>
          <p:cNvPr id="6" name="Table 5"/>
          <p:cNvGraphicFramePr>
            <a:graphicFrameLocks noGrp="1"/>
          </p:cNvGraphicFramePr>
          <p:nvPr>
            <p:extLst>
              <p:ext uri="{D42A27DB-BD31-4B8C-83A1-F6EECF244321}">
                <p14:modId xmlns:p14="http://schemas.microsoft.com/office/powerpoint/2010/main" val="392493027"/>
              </p:ext>
            </p:extLst>
          </p:nvPr>
        </p:nvGraphicFramePr>
        <p:xfrm>
          <a:off x="347792" y="1483845"/>
          <a:ext cx="11369727" cy="4999022"/>
        </p:xfrm>
        <a:graphic>
          <a:graphicData uri="http://schemas.openxmlformats.org/drawingml/2006/table">
            <a:tbl>
              <a:tblPr firstRow="1" firstCol="1" bandRow="1"/>
              <a:tblGrid>
                <a:gridCol w="975761">
                  <a:extLst>
                    <a:ext uri="{9D8B030D-6E8A-4147-A177-3AD203B41FA5}">
                      <a16:colId xmlns:a16="http://schemas.microsoft.com/office/drawing/2014/main" xmlns="" val="749950157"/>
                    </a:ext>
                  </a:extLst>
                </a:gridCol>
                <a:gridCol w="4348496">
                  <a:extLst>
                    <a:ext uri="{9D8B030D-6E8A-4147-A177-3AD203B41FA5}">
                      <a16:colId xmlns:a16="http://schemas.microsoft.com/office/drawing/2014/main" xmlns="" val="129109453"/>
                    </a:ext>
                  </a:extLst>
                </a:gridCol>
                <a:gridCol w="1484852">
                  <a:extLst>
                    <a:ext uri="{9D8B030D-6E8A-4147-A177-3AD203B41FA5}">
                      <a16:colId xmlns:a16="http://schemas.microsoft.com/office/drawing/2014/main" xmlns="" val="3608823958"/>
                    </a:ext>
                  </a:extLst>
                </a:gridCol>
                <a:gridCol w="1685441">
                  <a:extLst>
                    <a:ext uri="{9D8B030D-6E8A-4147-A177-3AD203B41FA5}">
                      <a16:colId xmlns:a16="http://schemas.microsoft.com/office/drawing/2014/main" xmlns="" val="1291122038"/>
                    </a:ext>
                  </a:extLst>
                </a:gridCol>
                <a:gridCol w="2875177">
                  <a:extLst>
                    <a:ext uri="{9D8B030D-6E8A-4147-A177-3AD203B41FA5}">
                      <a16:colId xmlns:a16="http://schemas.microsoft.com/office/drawing/2014/main" xmlns="" val="3466599710"/>
                    </a:ext>
                  </a:extLst>
                </a:gridCol>
              </a:tblGrid>
              <a:tr h="312439">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Dụng cụ, thiết bị, vật liệu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Đơn vị</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Số lượng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Ghi chú</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16597148"/>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Kéo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39466247"/>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Dao rọc giấy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32931644"/>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Súng bắn keo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88617505"/>
                  </a:ext>
                </a:extLst>
              </a:tr>
              <a:tr h="624877">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Bìa giấy các tông kích thước 50cmx50cm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Tấm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Hoặc ván gỗ, mica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9418475"/>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Xi lanh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0050743"/>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Ống nhựa mềm dài 20cm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08360288"/>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Que kem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23466323"/>
                  </a:ext>
                </a:extLst>
              </a:tr>
              <a:tr h="624877">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Dây kẽm dài 10cm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Đường kính vừa tới đầu xi lanh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0367482"/>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Dây rút nhựa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Sợi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2764146"/>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Băng keo hai mặt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2435931"/>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Giấy vẽ khổ 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Tờ</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3574725"/>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Bút chì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Cây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88758960"/>
                  </a:ext>
                </a:extLst>
              </a:tr>
              <a:tr h="312439">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Thước đo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32973718"/>
                  </a:ext>
                </a:extLst>
              </a:tr>
            </a:tbl>
          </a:graphicData>
        </a:graphic>
      </p:graphicFrame>
      <p:sp>
        <p:nvSpPr>
          <p:cNvPr id="2" name="Rectangle 1"/>
          <p:cNvSpPr/>
          <p:nvPr/>
        </p:nvSpPr>
        <p:spPr>
          <a:xfrm>
            <a:off x="235130" y="26106"/>
            <a:ext cx="11743509" cy="954107"/>
          </a:xfrm>
          <a:prstGeom prst="rect">
            <a:avLst/>
          </a:prstGeom>
        </p:spPr>
        <p:txBody>
          <a:bodyPr wrap="square">
            <a:spAutoFit/>
          </a:bodyPr>
          <a:lstStyle/>
          <a:p>
            <a:pPr lvl="0" algn="ctr"/>
            <a:r>
              <a:rPr lang="en-US" sz="2800" b="1">
                <a:solidFill>
                  <a:srgbClr val="FF0000"/>
                </a:solidFill>
                <a:latin typeface="Times New Roman" panose="02020603050405020304" pitchFamily="18" charset="0"/>
                <a:cs typeface="Times New Roman" panose="02020603050405020304" pitchFamily="18" charset="0"/>
              </a:rPr>
              <a:t>BÁO CÁO DỰ ÁN 1. THIẾT KẾ VÀ LẮP RÁP MÔ HÌNH CÁNH TAY </a:t>
            </a:r>
            <a:endParaRPr lang="en-US" sz="2800" b="1" smtClean="0">
              <a:solidFill>
                <a:srgbClr val="FF0000"/>
              </a:solidFill>
              <a:latin typeface="Times New Roman" panose="02020603050405020304" pitchFamily="18" charset="0"/>
              <a:cs typeface="Times New Roman" panose="02020603050405020304" pitchFamily="18" charset="0"/>
            </a:endParaRPr>
          </a:p>
          <a:p>
            <a:pPr lvl="0" algn="ctr"/>
            <a:r>
              <a:rPr lang="en-US" sz="2800" b="1" smtClean="0">
                <a:solidFill>
                  <a:srgbClr val="FF0000"/>
                </a:solidFill>
                <a:latin typeface="Times New Roman" panose="02020603050405020304" pitchFamily="18" charset="0"/>
                <a:cs typeface="Times New Roman" panose="02020603050405020304" pitchFamily="18" charset="0"/>
              </a:rPr>
              <a:t>RÔ </a:t>
            </a:r>
            <a:r>
              <a:rPr lang="en-US" sz="2800" b="1">
                <a:solidFill>
                  <a:srgbClr val="FF0000"/>
                </a:solidFill>
                <a:latin typeface="Times New Roman" panose="02020603050405020304" pitchFamily="18" charset="0"/>
                <a:cs typeface="Times New Roman" panose="02020603050405020304" pitchFamily="18" charset="0"/>
              </a:rPr>
              <a:t>BỐT THỦY LỰC</a:t>
            </a:r>
          </a:p>
        </p:txBody>
      </p:sp>
    </p:spTree>
    <p:extLst>
      <p:ext uri="{BB962C8B-B14F-4D97-AF65-F5344CB8AC3E}">
        <p14:creationId xmlns:p14="http://schemas.microsoft.com/office/powerpoint/2010/main" val="38978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76026" y="901205"/>
            <a:ext cx="7294053" cy="4893647"/>
          </a:xfrm>
          <a:prstGeom prst="rect">
            <a:avLst/>
          </a:prstGeom>
        </p:spPr>
        <p:txBody>
          <a:bodyPr wrap="square">
            <a:spAutoFit/>
          </a:bodyPr>
          <a:lstStyle/>
          <a:p>
            <a:r>
              <a:rPr lang="vi-VN" sz="2600" b="1">
                <a:latin typeface="Times New Roman" panose="02020603050405020304" pitchFamily="18" charset="0"/>
                <a:cs typeface="Times New Roman" panose="02020603050405020304" pitchFamily="18" charset="0"/>
              </a:rPr>
              <a:t>1. Phân tích các thao tác (chuyển động) chính mà cánh tay rô bốt cần có để thực hiện được công việc</a:t>
            </a:r>
          </a:p>
          <a:p>
            <a:endParaRPr lang="en-US" sz="2600" b="1" smtClean="0">
              <a:solidFill>
                <a:srgbClr val="00B050"/>
              </a:solidFill>
              <a:latin typeface="Times New Roman" panose="02020603050405020304" pitchFamily="18" charset="0"/>
              <a:cs typeface="Times New Roman" panose="02020603050405020304" pitchFamily="18" charset="0"/>
            </a:endParaRPr>
          </a:p>
          <a:p>
            <a:r>
              <a:rPr lang="vi-VN" sz="2600" b="1" smtClean="0">
                <a:solidFill>
                  <a:srgbClr val="00B050"/>
                </a:solidFill>
                <a:latin typeface="Times New Roman" panose="02020603050405020304" pitchFamily="18" charset="0"/>
                <a:cs typeface="Times New Roman" panose="02020603050405020304" pitchFamily="18" charset="0"/>
              </a:rPr>
              <a:t>2.Tìm </a:t>
            </a:r>
            <a:r>
              <a:rPr lang="vi-VN" sz="2600" b="1">
                <a:solidFill>
                  <a:srgbClr val="00B050"/>
                </a:solidFill>
                <a:latin typeface="Times New Roman" panose="02020603050405020304" pitchFamily="18" charset="0"/>
                <a:cs typeface="Times New Roman" panose="02020603050405020304" pitchFamily="18" charset="0"/>
              </a:rPr>
              <a:t>hiểu các dạng chuyển động của hệ thống</a:t>
            </a:r>
          </a:p>
          <a:p>
            <a:endParaRPr lang="en-US" sz="2600" b="1" smtClean="0">
              <a:solidFill>
                <a:srgbClr val="00B0F0"/>
              </a:solidFill>
              <a:latin typeface="Times New Roman" panose="02020603050405020304" pitchFamily="18" charset="0"/>
              <a:cs typeface="Times New Roman" panose="02020603050405020304" pitchFamily="18" charset="0"/>
            </a:endParaRPr>
          </a:p>
          <a:p>
            <a:r>
              <a:rPr lang="vi-VN" sz="2600" b="1" smtClean="0">
                <a:solidFill>
                  <a:srgbClr val="00B0F0"/>
                </a:solidFill>
                <a:latin typeface="Times New Roman" panose="02020603050405020304" pitchFamily="18" charset="0"/>
                <a:cs typeface="Times New Roman" panose="02020603050405020304" pitchFamily="18" charset="0"/>
              </a:rPr>
              <a:t>3</a:t>
            </a:r>
            <a:r>
              <a:rPr lang="vi-VN" sz="2600" b="1">
                <a:solidFill>
                  <a:srgbClr val="00B0F0"/>
                </a:solidFill>
                <a:latin typeface="Times New Roman" panose="02020603050405020304" pitchFamily="18" charset="0"/>
                <a:cs typeface="Times New Roman" panose="02020603050405020304" pitchFamily="18" charset="0"/>
              </a:rPr>
              <a:t>. Lựa chọn và thiết kế cơ cấu truyền và biến đổi chuyển động thích hợp</a:t>
            </a:r>
          </a:p>
          <a:p>
            <a:endParaRPr lang="en-US" sz="2600" b="1" smtClean="0">
              <a:solidFill>
                <a:srgbClr val="FFC000"/>
              </a:solidFill>
              <a:latin typeface="Times New Roman" panose="02020603050405020304" pitchFamily="18" charset="0"/>
              <a:cs typeface="Times New Roman" panose="02020603050405020304" pitchFamily="18" charset="0"/>
            </a:endParaRPr>
          </a:p>
          <a:p>
            <a:r>
              <a:rPr lang="vi-VN" sz="2600" b="1" smtClean="0">
                <a:solidFill>
                  <a:srgbClr val="FFC000"/>
                </a:solidFill>
                <a:latin typeface="Times New Roman" panose="02020603050405020304" pitchFamily="18" charset="0"/>
                <a:cs typeface="Times New Roman" panose="02020603050405020304" pitchFamily="18" charset="0"/>
              </a:rPr>
              <a:t>4</a:t>
            </a:r>
            <a:r>
              <a:rPr lang="vi-VN" sz="2600" b="1">
                <a:solidFill>
                  <a:srgbClr val="FFC000"/>
                </a:solidFill>
                <a:latin typeface="Times New Roman" panose="02020603050405020304" pitchFamily="18" charset="0"/>
                <a:cs typeface="Times New Roman" panose="02020603050405020304" pitchFamily="18" charset="0"/>
              </a:rPr>
              <a:t>. Vẽ thiết kế, gia công và lắp ráp hoàn chỉnh mô hình.</a:t>
            </a:r>
          </a:p>
          <a:p>
            <a:endParaRPr lang="en-US" sz="2600" b="1" smtClean="0">
              <a:solidFill>
                <a:srgbClr val="C00000"/>
              </a:solidFill>
              <a:latin typeface="Times New Roman" panose="02020603050405020304" pitchFamily="18" charset="0"/>
              <a:cs typeface="Times New Roman" panose="02020603050405020304" pitchFamily="18" charset="0"/>
            </a:endParaRPr>
          </a:p>
          <a:p>
            <a:r>
              <a:rPr lang="vi-VN" sz="2600" b="1" smtClean="0">
                <a:solidFill>
                  <a:srgbClr val="C00000"/>
                </a:solidFill>
                <a:latin typeface="Times New Roman" panose="02020603050405020304" pitchFamily="18" charset="0"/>
                <a:cs typeface="Times New Roman" panose="02020603050405020304" pitchFamily="18" charset="0"/>
              </a:rPr>
              <a:t>5</a:t>
            </a:r>
            <a:r>
              <a:rPr lang="vi-VN" sz="2600" b="1">
                <a:solidFill>
                  <a:srgbClr val="C00000"/>
                </a:solidFill>
                <a:latin typeface="Times New Roman" panose="02020603050405020304" pitchFamily="18" charset="0"/>
                <a:cs typeface="Times New Roman" panose="02020603050405020304" pitchFamily="18" charset="0"/>
              </a:rPr>
              <a:t>. Vận hành mô hình để gắp và di chuyển vật </a:t>
            </a:r>
            <a:r>
              <a:rPr lang="vi-VN" sz="2600" b="1" smtClean="0">
                <a:solidFill>
                  <a:srgbClr val="C00000"/>
                </a:solidFill>
                <a:latin typeface="Times New Roman" panose="02020603050405020304" pitchFamily="18" charset="0"/>
                <a:cs typeface="Times New Roman" panose="02020603050405020304" pitchFamily="18" charset="0"/>
              </a:rPr>
              <a:t>thể</a:t>
            </a:r>
            <a:endParaRPr lang="vi-VN" sz="2600" b="1">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22543" y="901205"/>
            <a:ext cx="4383469" cy="5262979"/>
          </a:xfrm>
          <a:prstGeom prst="rect">
            <a:avLst/>
          </a:prstGeom>
        </p:spPr>
      </p:pic>
      <p:sp>
        <p:nvSpPr>
          <p:cNvPr id="7" name="TextBox 6"/>
          <p:cNvSpPr txBox="1"/>
          <p:nvPr/>
        </p:nvSpPr>
        <p:spPr>
          <a:xfrm>
            <a:off x="122543" y="6168897"/>
            <a:ext cx="4264498" cy="646331"/>
          </a:xfrm>
          <a:prstGeom prst="rect">
            <a:avLst/>
          </a:prstGeom>
          <a:noFill/>
        </p:spPr>
        <p:txBody>
          <a:bodyPr wrap="square" rtlCol="0">
            <a:spAutoFit/>
          </a:bodyPr>
          <a:lstStyle/>
          <a:p>
            <a:pPr algn="ctr"/>
            <a:r>
              <a:rPr lang="en-US" b="1" i="1" smtClean="0">
                <a:latin typeface="Times New Roman" panose="02020603050405020304" pitchFamily="18" charset="0"/>
                <a:cs typeface="Times New Roman" panose="02020603050405020304" pitchFamily="18" charset="0"/>
              </a:rPr>
              <a:t>Hình D1.1, Mô hình cánh tay rô bốt thủy lực</a:t>
            </a:r>
            <a:endParaRPr lang="en-US" b="1" i="1">
              <a:latin typeface="Times New Roman" panose="02020603050405020304" pitchFamily="18" charset="0"/>
              <a:cs typeface="Times New Roman" panose="02020603050405020304" pitchFamily="18" charset="0"/>
            </a:endParaRPr>
          </a:p>
        </p:txBody>
      </p:sp>
      <p:sp>
        <p:nvSpPr>
          <p:cNvPr id="2" name="Rectangle 1"/>
          <p:cNvSpPr/>
          <p:nvPr/>
        </p:nvSpPr>
        <p:spPr>
          <a:xfrm>
            <a:off x="122542" y="0"/>
            <a:ext cx="11947537" cy="954107"/>
          </a:xfrm>
          <a:prstGeom prst="rect">
            <a:avLst/>
          </a:prstGeom>
        </p:spPr>
        <p:txBody>
          <a:bodyPr wrap="square">
            <a:spAutoFit/>
          </a:bodyPr>
          <a:lstStyle/>
          <a:p>
            <a:pPr lvl="0" algn="ctr"/>
            <a:r>
              <a:rPr lang="en-US" sz="2800" b="1">
                <a:solidFill>
                  <a:srgbClr val="FF0000"/>
                </a:solidFill>
                <a:latin typeface="Times New Roman" panose="02020603050405020304" pitchFamily="18" charset="0"/>
                <a:cs typeface="Times New Roman" panose="02020603050405020304" pitchFamily="18" charset="0"/>
              </a:rPr>
              <a:t>BÁO CÁO DỰ ÁN 1. THIẾT KẾ VÀ LẮP RÁP MÔ HÌNH CÁNH TAY RÔ BỐT THỦY LỰC</a:t>
            </a:r>
          </a:p>
        </p:txBody>
      </p:sp>
    </p:spTree>
    <p:extLst>
      <p:ext uri="{BB962C8B-B14F-4D97-AF65-F5344CB8AC3E}">
        <p14:creationId xmlns:p14="http://schemas.microsoft.com/office/powerpoint/2010/main" val="427764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9897" y="1288645"/>
            <a:ext cx="10696280" cy="2677656"/>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5</a:t>
            </a:r>
            <a:r>
              <a:rPr lang="vi-VN" sz="2800" b="1" smtClean="0">
                <a:latin typeface="Times New Roman" panose="02020603050405020304" pitchFamily="18" charset="0"/>
                <a:cs typeface="Times New Roman" panose="02020603050405020304" pitchFamily="18" charset="0"/>
              </a:rPr>
              <a:t>. </a:t>
            </a:r>
            <a:r>
              <a:rPr lang="vi-VN" sz="2800" b="1">
                <a:latin typeface="Times New Roman" panose="02020603050405020304" pitchFamily="18" charset="0"/>
                <a:cs typeface="Times New Roman" panose="02020603050405020304" pitchFamily="18" charset="0"/>
              </a:rPr>
              <a:t>Kế hoạch thực hiện nhiệm vụ dự án</a:t>
            </a:r>
          </a:p>
          <a:p>
            <a:r>
              <a:rPr lang="vi-VN" sz="2800">
                <a:latin typeface="Times New Roman" panose="02020603050405020304" pitchFamily="18" charset="0"/>
                <a:cs typeface="Times New Roman" panose="02020603050405020304" pitchFamily="18" charset="0"/>
              </a:rPr>
              <a:t>- Công việc cần làm</a:t>
            </a:r>
          </a:p>
          <a:p>
            <a:r>
              <a:rPr lang="vi-VN" sz="2800">
                <a:latin typeface="Times New Roman" panose="02020603050405020304" pitchFamily="18" charset="0"/>
                <a:cs typeface="Times New Roman" panose="02020603050405020304" pitchFamily="18" charset="0"/>
              </a:rPr>
              <a:t>- Thời gian thực hiện</a:t>
            </a:r>
          </a:p>
          <a:p>
            <a:r>
              <a:rPr lang="vi-VN" sz="2800">
                <a:latin typeface="Times New Roman" panose="02020603050405020304" pitchFamily="18" charset="0"/>
                <a:cs typeface="Times New Roman" panose="02020603050405020304" pitchFamily="18" charset="0"/>
              </a:rPr>
              <a:t>- Người thực hiện</a:t>
            </a:r>
          </a:p>
          <a:p>
            <a:r>
              <a:rPr lang="vi-VN" sz="2800">
                <a:latin typeface="Times New Roman" panose="02020603050405020304" pitchFamily="18" charset="0"/>
                <a:cs typeface="Times New Roman" panose="02020603050405020304" pitchFamily="18" charset="0"/>
              </a:rPr>
              <a:t>- Vật liệu và dụng cụ thực hiện</a:t>
            </a:r>
          </a:p>
          <a:p>
            <a:r>
              <a:rPr lang="vi-VN" sz="2800">
                <a:latin typeface="Times New Roman" panose="02020603050405020304" pitchFamily="18" charset="0"/>
                <a:cs typeface="Times New Roman" panose="02020603050405020304" pitchFamily="18" charset="0"/>
              </a:rPr>
              <a:t>- Địa điểm thực hiện</a:t>
            </a:r>
          </a:p>
        </p:txBody>
      </p:sp>
      <p:sp>
        <p:nvSpPr>
          <p:cNvPr id="2" name="Rectangle 1"/>
          <p:cNvSpPr/>
          <p:nvPr/>
        </p:nvSpPr>
        <p:spPr>
          <a:xfrm>
            <a:off x="692331" y="0"/>
            <a:ext cx="11273246" cy="954107"/>
          </a:xfrm>
          <a:prstGeom prst="rect">
            <a:avLst/>
          </a:prstGeom>
        </p:spPr>
        <p:txBody>
          <a:bodyPr wrap="square">
            <a:spAutoFit/>
          </a:bodyPr>
          <a:lstStyle/>
          <a:p>
            <a:pPr lvl="0" algn="ctr"/>
            <a:r>
              <a:rPr lang="en-US" sz="2800" b="1">
                <a:solidFill>
                  <a:srgbClr val="FF0000"/>
                </a:solidFill>
                <a:latin typeface="Times New Roman" panose="02020603050405020304" pitchFamily="18" charset="0"/>
                <a:cs typeface="Times New Roman" panose="02020603050405020304" pitchFamily="18" charset="0"/>
              </a:rPr>
              <a:t>BÁO CÁO DỰ ÁN 1. THIẾT KẾ VÀ LẮP RÁP MÔ HÌNH CÁNH TAY RÔ BỐT THỦY LỰC</a:t>
            </a:r>
          </a:p>
        </p:txBody>
      </p:sp>
    </p:spTree>
    <p:extLst>
      <p:ext uri="{BB962C8B-B14F-4D97-AF65-F5344CB8AC3E}">
        <p14:creationId xmlns:p14="http://schemas.microsoft.com/office/powerpoint/2010/main" val="288796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508" y="668215"/>
            <a:ext cx="2110155" cy="2440668"/>
          </a:xfrm>
          <a:prstGeom prst="rect">
            <a:avLst/>
          </a:prstGeom>
          <a:noFill/>
        </p:spPr>
        <p:txBody>
          <a:bodyPr wrap="square" rtlCol="0">
            <a:spAutoFit/>
          </a:bodyPr>
          <a:lstStyle/>
          <a:p>
            <a:pPr>
              <a:lnSpc>
                <a:spcPct val="115000"/>
              </a:lnSpc>
              <a:spcBef>
                <a:spcPts val="600"/>
              </a:spcBef>
              <a:spcAft>
                <a:spcPts val="600"/>
              </a:spcAft>
            </a:pPr>
            <a:r>
              <a:rPr lang="vi-VN" sz="1100" b="1">
                <a:latin typeface="Times New Roman"/>
                <a:ea typeface="Times New Roman"/>
                <a:cs typeface="Times New Roman"/>
              </a:rPr>
              <a:t>Trường</a:t>
            </a:r>
            <a:r>
              <a:rPr lang="vi-VN" sz="1100" b="1" smtClean="0">
                <a:latin typeface="Times New Roman"/>
                <a:ea typeface="Times New Roman"/>
                <a:cs typeface="Times New Roman"/>
              </a:rPr>
              <a:t>:...................................... Họ tên</a:t>
            </a:r>
            <a:r>
              <a:rPr lang="en-US" sz="1100" b="1">
                <a:solidFill>
                  <a:prstClr val="black"/>
                </a:solidFill>
                <a:latin typeface="Times New Roman"/>
                <a:ea typeface="Times New Roman"/>
                <a:cs typeface="Times New Roman"/>
              </a:rPr>
              <a:t> G</a:t>
            </a:r>
            <a:r>
              <a:rPr lang="vi-VN" sz="1100" b="1">
                <a:solidFill>
                  <a:prstClr val="black"/>
                </a:solidFill>
                <a:latin typeface="Times New Roman"/>
                <a:ea typeface="Times New Roman"/>
                <a:cs typeface="Times New Roman"/>
              </a:rPr>
              <a:t>V</a:t>
            </a:r>
            <a:r>
              <a:rPr lang="vi-VN" sz="1100" b="1" smtClean="0">
                <a:solidFill>
                  <a:prstClr val="black"/>
                </a:solidFill>
                <a:latin typeface="Times New Roman"/>
                <a:ea typeface="Times New Roman"/>
                <a:cs typeface="Times New Roman"/>
              </a:rPr>
              <a:t>:................................</a:t>
            </a:r>
            <a:endParaRPr lang="en-US" sz="1100" smtClean="0">
              <a:latin typeface="Times New Roman"/>
              <a:ea typeface="Times New Roman"/>
              <a:cs typeface="Times New Roman"/>
            </a:endParaRPr>
          </a:p>
          <a:p>
            <a:pPr>
              <a:lnSpc>
                <a:spcPct val="115000"/>
              </a:lnSpc>
              <a:spcBef>
                <a:spcPts val="600"/>
              </a:spcBef>
              <a:spcAft>
                <a:spcPts val="600"/>
              </a:spcAft>
            </a:pPr>
            <a:r>
              <a:rPr lang="vi-VN" sz="1100" b="1">
                <a:latin typeface="Times New Roman"/>
                <a:ea typeface="Times New Roman"/>
                <a:cs typeface="Times New Roman"/>
              </a:rPr>
              <a:t>Tên bài học/chủ đề dự </a:t>
            </a:r>
            <a:r>
              <a:rPr lang="vi-VN" sz="900" b="1">
                <a:latin typeface="Times New Roman"/>
                <a:ea typeface="Times New Roman"/>
                <a:cs typeface="Times New Roman"/>
              </a:rPr>
              <a:t>án:DỰ ÁN THIẾT KẾ VÀ LẮP RÁP MÔ HÌNH CÁNH TAY RÔ BỐT THỦY </a:t>
            </a:r>
            <a:r>
              <a:rPr lang="vi-VN" sz="900" b="1" smtClean="0">
                <a:latin typeface="Times New Roman"/>
                <a:ea typeface="Times New Roman"/>
                <a:cs typeface="Times New Roman"/>
              </a:rPr>
              <a:t>LỰC</a:t>
            </a:r>
            <a:endParaRPr lang="en-US" sz="900">
              <a:latin typeface="Times New Roman"/>
              <a:ea typeface="Times New Roman"/>
              <a:cs typeface="Times New Roman"/>
            </a:endParaRPr>
          </a:p>
          <a:p>
            <a:pPr>
              <a:lnSpc>
                <a:spcPct val="115000"/>
              </a:lnSpc>
              <a:spcBef>
                <a:spcPts val="600"/>
              </a:spcBef>
              <a:spcAft>
                <a:spcPts val="600"/>
              </a:spcAft>
            </a:pPr>
            <a:r>
              <a:rPr lang="vi-VN" sz="1100" b="1" smtClean="0">
                <a:latin typeface="Times New Roman"/>
                <a:ea typeface="Times New Roman"/>
                <a:cs typeface="Times New Roman"/>
              </a:rPr>
              <a:t>Đối </a:t>
            </a:r>
            <a:r>
              <a:rPr lang="vi-VN" sz="1100" b="1">
                <a:latin typeface="Times New Roman"/>
                <a:ea typeface="Times New Roman"/>
                <a:cs typeface="Times New Roman"/>
              </a:rPr>
              <a:t>tượng quan sát: </a:t>
            </a:r>
            <a:r>
              <a:rPr lang="vi-VN" sz="1100" b="1" smtClean="0">
                <a:latin typeface="Times New Roman"/>
                <a:ea typeface="Times New Roman"/>
                <a:cs typeface="Times New Roman"/>
              </a:rPr>
              <a:t>................</a:t>
            </a:r>
            <a:endParaRPr lang="vi-VN" sz="1100">
              <a:latin typeface="Times New Roman"/>
              <a:ea typeface="Arial"/>
              <a:cs typeface="Times New Roman"/>
            </a:endParaRPr>
          </a:p>
          <a:p>
            <a:pPr>
              <a:lnSpc>
                <a:spcPct val="115000"/>
              </a:lnSpc>
              <a:spcBef>
                <a:spcPts val="600"/>
              </a:spcBef>
              <a:spcAft>
                <a:spcPts val="600"/>
              </a:spcAft>
            </a:pPr>
            <a:r>
              <a:rPr lang="vi-VN" sz="1100" b="1">
                <a:latin typeface="Times New Roman"/>
                <a:ea typeface="Times New Roman"/>
                <a:cs typeface="Times New Roman"/>
              </a:rPr>
              <a:t>Lớp:.................</a:t>
            </a:r>
            <a:endParaRPr lang="vi-VN" sz="1100">
              <a:latin typeface="Times New Roman"/>
              <a:ea typeface="Arial"/>
              <a:cs typeface="Times New Roman"/>
            </a:endParaRPr>
          </a:p>
          <a:p>
            <a:pPr>
              <a:lnSpc>
                <a:spcPct val="115000"/>
              </a:lnSpc>
              <a:spcBef>
                <a:spcPts val="600"/>
              </a:spcBef>
              <a:spcAft>
                <a:spcPts val="600"/>
              </a:spcAft>
            </a:pPr>
            <a:r>
              <a:rPr lang="vi-VN" sz="1100" b="1">
                <a:latin typeface="Times New Roman"/>
                <a:ea typeface="Times New Roman"/>
                <a:cs typeface="Times New Roman"/>
              </a:rPr>
              <a:t>Nhóm:...............................</a:t>
            </a:r>
            <a:endParaRPr lang="vi-VN" sz="1100">
              <a:latin typeface="Times New Roman"/>
              <a:ea typeface="Arial"/>
              <a:cs typeface="Times New Roman"/>
            </a:endParaRPr>
          </a:p>
          <a:p>
            <a:r>
              <a:rPr lang="vi-VN" sz="1100" b="1">
                <a:latin typeface="Times New Roman"/>
                <a:ea typeface="Times New Roman"/>
              </a:rPr>
              <a:t>Ngày </a:t>
            </a:r>
            <a:r>
              <a:rPr lang="vi-VN" sz="1100" b="1" smtClean="0">
                <a:latin typeface="Times New Roman"/>
                <a:ea typeface="Times New Roman"/>
              </a:rPr>
              <a:t>..... </a:t>
            </a:r>
            <a:r>
              <a:rPr lang="vi-VN" sz="1100" b="1">
                <a:latin typeface="Times New Roman"/>
                <a:ea typeface="Times New Roman"/>
              </a:rPr>
              <a:t>tháng </a:t>
            </a:r>
            <a:r>
              <a:rPr lang="vi-VN" sz="1100" b="1" smtClean="0">
                <a:latin typeface="Times New Roman"/>
                <a:ea typeface="Times New Roman"/>
              </a:rPr>
              <a:t>.....năm ...</a:t>
            </a:r>
            <a:endParaRPr lang="vi-VN" sz="1100"/>
          </a:p>
        </p:txBody>
      </p:sp>
      <p:sp>
        <p:nvSpPr>
          <p:cNvPr id="7" name="TextBox 6"/>
          <p:cNvSpPr txBox="1"/>
          <p:nvPr/>
        </p:nvSpPr>
        <p:spPr>
          <a:xfrm>
            <a:off x="9554308" y="773723"/>
            <a:ext cx="2098430" cy="4222694"/>
          </a:xfrm>
          <a:prstGeom prst="rect">
            <a:avLst/>
          </a:prstGeom>
          <a:noFill/>
        </p:spPr>
        <p:txBody>
          <a:bodyPr wrap="square" rtlCol="0">
            <a:spAutoFit/>
          </a:bodyPr>
          <a:lstStyle/>
          <a:p>
            <a:pPr marL="463550" indent="-285750">
              <a:lnSpc>
                <a:spcPct val="115000"/>
              </a:lnSpc>
              <a:spcBef>
                <a:spcPts val="600"/>
              </a:spcBef>
              <a:spcAft>
                <a:spcPts val="600"/>
              </a:spcAft>
              <a:buFontTx/>
              <a:buChar char="-"/>
            </a:pPr>
            <a:r>
              <a:rPr lang="vi-VN" smtClean="0">
                <a:latin typeface="Times New Roman"/>
                <a:ea typeface="Times New Roman"/>
                <a:cs typeface="Times New Roman"/>
              </a:rPr>
              <a:t>Mức </a:t>
            </a:r>
            <a:r>
              <a:rPr lang="vi-VN">
                <a:latin typeface="Times New Roman"/>
                <a:ea typeface="Times New Roman"/>
                <a:cs typeface="Times New Roman"/>
              </a:rPr>
              <a:t>1: tương đương với mức độ tốt, được 8-10 điểm</a:t>
            </a:r>
            <a:r>
              <a:rPr lang="vi-VN" smtClean="0">
                <a:latin typeface="Times New Roman"/>
                <a:ea typeface="Times New Roman"/>
                <a:cs typeface="Times New Roman"/>
              </a:rPr>
              <a:t>.</a:t>
            </a:r>
            <a:endParaRPr lang="en-US">
              <a:latin typeface="Times New Roman"/>
              <a:ea typeface="Times New Roman"/>
              <a:cs typeface="Times New Roman"/>
            </a:endParaRPr>
          </a:p>
          <a:p>
            <a:pPr marL="463550" indent="-285750">
              <a:lnSpc>
                <a:spcPct val="115000"/>
              </a:lnSpc>
              <a:spcBef>
                <a:spcPts val="600"/>
              </a:spcBef>
              <a:spcAft>
                <a:spcPts val="600"/>
              </a:spcAft>
              <a:buFontTx/>
              <a:buChar char="-"/>
            </a:pPr>
            <a:r>
              <a:rPr lang="vi-VN" smtClean="0">
                <a:latin typeface="Times New Roman"/>
                <a:ea typeface="Times New Roman"/>
                <a:cs typeface="Times New Roman"/>
              </a:rPr>
              <a:t>Mức </a:t>
            </a:r>
            <a:r>
              <a:rPr lang="vi-VN">
                <a:latin typeface="Times New Roman"/>
                <a:ea typeface="Times New Roman"/>
                <a:cs typeface="Times New Roman"/>
              </a:rPr>
              <a:t>2: tương đương với mức độ đạt, được 5-7 điểm</a:t>
            </a:r>
            <a:r>
              <a:rPr lang="vi-VN" smtClean="0">
                <a:latin typeface="Times New Roman"/>
                <a:ea typeface="Times New Roman"/>
                <a:cs typeface="Times New Roman"/>
              </a:rPr>
              <a:t>.</a:t>
            </a:r>
            <a:endParaRPr lang="en-US" smtClean="0">
              <a:latin typeface="Times New Roman"/>
              <a:ea typeface="Times New Roman"/>
              <a:cs typeface="Times New Roman"/>
            </a:endParaRPr>
          </a:p>
          <a:p>
            <a:pPr marL="177800">
              <a:lnSpc>
                <a:spcPct val="115000"/>
              </a:lnSpc>
              <a:spcBef>
                <a:spcPts val="600"/>
              </a:spcBef>
              <a:spcAft>
                <a:spcPts val="600"/>
              </a:spcAft>
            </a:pPr>
            <a:r>
              <a:rPr lang="en-US" smtClean="0">
                <a:latin typeface="Times New Roman"/>
                <a:ea typeface="Times New Roman"/>
              </a:rPr>
              <a:t> - </a:t>
            </a:r>
            <a:r>
              <a:rPr lang="vi-VN" smtClean="0">
                <a:latin typeface="Times New Roman"/>
                <a:ea typeface="Times New Roman"/>
              </a:rPr>
              <a:t>Mức </a:t>
            </a:r>
            <a:r>
              <a:rPr lang="vi-VN">
                <a:latin typeface="Times New Roman"/>
                <a:ea typeface="Times New Roman"/>
              </a:rPr>
              <a:t>3: tương đương với mức chưa đạt, được 0-4 điểm</a:t>
            </a:r>
            <a:endParaRPr lang="vi-VN"/>
          </a:p>
        </p:txBody>
      </p:sp>
      <p:sp>
        <p:nvSpPr>
          <p:cNvPr id="2" name="Title 1"/>
          <p:cNvSpPr>
            <a:spLocks noGrp="1"/>
          </p:cNvSpPr>
          <p:nvPr>
            <p:ph type="title"/>
          </p:nvPr>
        </p:nvSpPr>
        <p:spPr>
          <a:xfrm>
            <a:off x="2520462" y="157407"/>
            <a:ext cx="6166338" cy="510808"/>
          </a:xfrm>
        </p:spPr>
        <p:txBody>
          <a:bodyPr>
            <a:normAutofit/>
          </a:bodyPr>
          <a:lstStyle/>
          <a:p>
            <a:r>
              <a:rPr lang="en-US" sz="2400" b="1" err="1" smtClean="0">
                <a:solidFill>
                  <a:srgbClr val="FF0000"/>
                </a:solidFill>
                <a:latin typeface="Times New Roman" panose="02020603050405020304" pitchFamily="18" charset="0"/>
                <a:cs typeface="Times New Roman" panose="02020603050405020304" pitchFamily="18" charset="0"/>
              </a:rPr>
              <a:t>Phiếu</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đánh</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giá</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số</a:t>
            </a:r>
            <a:r>
              <a:rPr lang="en-US" sz="2400" b="1" smtClean="0">
                <a:solidFill>
                  <a:srgbClr val="FF0000"/>
                </a:solidFill>
                <a:latin typeface="Times New Roman" panose="02020603050405020304" pitchFamily="18" charset="0"/>
                <a:cs typeface="Times New Roman" panose="02020603050405020304" pitchFamily="18" charset="0"/>
              </a:rPr>
              <a:t> 1: </a:t>
            </a:r>
            <a:r>
              <a:rPr lang="en-US" sz="2400" b="1" err="1" smtClean="0">
                <a:solidFill>
                  <a:srgbClr val="FF0000"/>
                </a:solidFill>
                <a:latin typeface="Times New Roman" panose="02020603050405020304" pitchFamily="18" charset="0"/>
                <a:cs typeface="Times New Roman" panose="02020603050405020304" pitchFamily="18" charset="0"/>
              </a:rPr>
              <a:t>Dành</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cho</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giáo</a:t>
            </a:r>
            <a:r>
              <a:rPr lang="en-US" sz="2400" b="1" smtClean="0">
                <a:solidFill>
                  <a:srgbClr val="FF0000"/>
                </a:solidFill>
                <a:latin typeface="Times New Roman" panose="02020603050405020304" pitchFamily="18" charset="0"/>
                <a:cs typeface="Times New Roman" panose="02020603050405020304" pitchFamily="18" charset="0"/>
              </a:rPr>
              <a:t> </a:t>
            </a:r>
            <a:r>
              <a:rPr lang="en-US" sz="2400" b="1" err="1" smtClean="0">
                <a:solidFill>
                  <a:srgbClr val="FF0000"/>
                </a:solidFill>
                <a:latin typeface="Times New Roman" panose="02020603050405020304" pitchFamily="18" charset="0"/>
                <a:cs typeface="Times New Roman" panose="02020603050405020304" pitchFamily="18" charset="0"/>
              </a:rPr>
              <a:t>viên</a:t>
            </a:r>
            <a:r>
              <a:rPr lang="en-US" sz="2400" b="1" smtClean="0">
                <a:solidFill>
                  <a:srgbClr val="FF0000"/>
                </a:solidFill>
                <a:latin typeface="Times New Roman" panose="02020603050405020304" pitchFamily="18" charset="0"/>
                <a:cs typeface="Times New Roman" panose="02020603050405020304" pitchFamily="18" charset="0"/>
              </a:rPr>
              <a:t> </a:t>
            </a:r>
            <a:endParaRPr lang="vi-VN" sz="2400" b="1">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73856755"/>
              </p:ext>
            </p:extLst>
          </p:nvPr>
        </p:nvGraphicFramePr>
        <p:xfrm>
          <a:off x="2103121" y="668218"/>
          <a:ext cx="7451190" cy="6059152"/>
        </p:xfrm>
        <a:graphic>
          <a:graphicData uri="http://schemas.openxmlformats.org/drawingml/2006/table">
            <a:tbl>
              <a:tblPr>
                <a:tableStyleId>{5C22544A-7EE6-4342-B048-85BDC9FD1C3A}</a:tableStyleId>
              </a:tblPr>
              <a:tblGrid>
                <a:gridCol w="572121">
                  <a:extLst>
                    <a:ext uri="{9D8B030D-6E8A-4147-A177-3AD203B41FA5}">
                      <a16:colId xmlns:a16="http://schemas.microsoft.com/office/drawing/2014/main" xmlns="" val="20000"/>
                    </a:ext>
                  </a:extLst>
                </a:gridCol>
                <a:gridCol w="3563939">
                  <a:extLst>
                    <a:ext uri="{9D8B030D-6E8A-4147-A177-3AD203B41FA5}">
                      <a16:colId xmlns:a16="http://schemas.microsoft.com/office/drawing/2014/main" xmlns="" val="20001"/>
                    </a:ext>
                  </a:extLst>
                </a:gridCol>
                <a:gridCol w="853747">
                  <a:extLst>
                    <a:ext uri="{9D8B030D-6E8A-4147-A177-3AD203B41FA5}">
                      <a16:colId xmlns:a16="http://schemas.microsoft.com/office/drawing/2014/main" xmlns="" val="20002"/>
                    </a:ext>
                  </a:extLst>
                </a:gridCol>
                <a:gridCol w="853747">
                  <a:extLst>
                    <a:ext uri="{9D8B030D-6E8A-4147-A177-3AD203B41FA5}">
                      <a16:colId xmlns:a16="http://schemas.microsoft.com/office/drawing/2014/main" xmlns="" val="20003"/>
                    </a:ext>
                  </a:extLst>
                </a:gridCol>
                <a:gridCol w="853747">
                  <a:extLst>
                    <a:ext uri="{9D8B030D-6E8A-4147-A177-3AD203B41FA5}">
                      <a16:colId xmlns:a16="http://schemas.microsoft.com/office/drawing/2014/main" xmlns="" val="20004"/>
                    </a:ext>
                  </a:extLst>
                </a:gridCol>
                <a:gridCol w="753889">
                  <a:extLst>
                    <a:ext uri="{9D8B030D-6E8A-4147-A177-3AD203B41FA5}">
                      <a16:colId xmlns:a16="http://schemas.microsoft.com/office/drawing/2014/main" xmlns="" val="20005"/>
                    </a:ext>
                  </a:extLst>
                </a:gridCol>
              </a:tblGrid>
              <a:tr h="1206610">
                <a:tc rowSpan="2">
                  <a:txBody>
                    <a:bodyPr/>
                    <a:lstStyle/>
                    <a:p>
                      <a:pPr algn="ctr">
                        <a:lnSpc>
                          <a:spcPct val="115000"/>
                        </a:lnSpc>
                        <a:spcBef>
                          <a:spcPts val="600"/>
                        </a:spcBef>
                        <a:spcAft>
                          <a:spcPts val="600"/>
                        </a:spcAft>
                      </a:pPr>
                      <a:r>
                        <a:rPr lang="vi-VN" sz="1200">
                          <a:effectLst/>
                          <a:latin typeface="+mj-lt"/>
                        </a:rPr>
                        <a:t>TT</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15000"/>
                        </a:lnSpc>
                        <a:spcBef>
                          <a:spcPts val="600"/>
                        </a:spcBef>
                        <a:spcAft>
                          <a:spcPts val="600"/>
                        </a:spcAft>
                      </a:pPr>
                      <a:r>
                        <a:rPr lang="vi-VN" sz="2800">
                          <a:effectLst/>
                          <a:latin typeface="+mj-lt"/>
                        </a:rPr>
                        <a:t>Tiêu chí thể hiện </a:t>
                      </a:r>
                      <a:r>
                        <a:rPr lang="vi-VN" sz="2800" b="1">
                          <a:effectLst/>
                          <a:latin typeface="+mj-lt"/>
                        </a:rPr>
                        <a:t>NLGQVĐ&amp;ST</a:t>
                      </a:r>
                      <a:r>
                        <a:rPr lang="vi-VN" sz="2800">
                          <a:effectLst/>
                          <a:latin typeface="+mj-lt"/>
                        </a:rPr>
                        <a:t> của HS</a:t>
                      </a:r>
                      <a:endParaRPr lang="vi-VN" sz="28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lnSpc>
                          <a:spcPct val="115000"/>
                        </a:lnSpc>
                        <a:spcBef>
                          <a:spcPts val="600"/>
                        </a:spcBef>
                        <a:spcAft>
                          <a:spcPts val="600"/>
                        </a:spcAft>
                      </a:pPr>
                      <a:r>
                        <a:rPr lang="vi-VN" sz="1600" b="1">
                          <a:effectLst/>
                          <a:latin typeface="+mj-lt"/>
                        </a:rPr>
                        <a:t>Đánh giá mức độ phát triển</a:t>
                      </a:r>
                    </a:p>
                    <a:p>
                      <a:pPr algn="ctr">
                        <a:lnSpc>
                          <a:spcPct val="115000"/>
                        </a:lnSpc>
                        <a:spcBef>
                          <a:spcPts val="600"/>
                        </a:spcBef>
                        <a:spcAft>
                          <a:spcPts val="600"/>
                        </a:spcAft>
                      </a:pPr>
                      <a:r>
                        <a:rPr lang="vi-VN" sz="1600" b="1">
                          <a:effectLst/>
                          <a:latin typeface="+mj-lt"/>
                        </a:rPr>
                        <a:t>NLGQVĐ&amp;ST/điểm đạt được</a:t>
                      </a:r>
                      <a:endParaRPr lang="vi-VN" sz="1600" b="1">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hMerge="1">
                  <a:txBody>
                    <a:bodyPr/>
                    <a:lstStyle/>
                    <a:p>
                      <a:endParaRPr lang="vi-VN"/>
                    </a:p>
                  </a:txBody>
                  <a:tcPr/>
                </a:tc>
                <a:tc>
                  <a:txBody>
                    <a:bodyPr/>
                    <a:lstStyle/>
                    <a:p>
                      <a:pPr algn="ctr">
                        <a:lnSpc>
                          <a:spcPct val="115000"/>
                        </a:lnSpc>
                        <a:spcBef>
                          <a:spcPts val="600"/>
                        </a:spcBef>
                        <a:spcAft>
                          <a:spcPts val="600"/>
                        </a:spcAft>
                      </a:pPr>
                      <a:r>
                        <a:rPr lang="en-US" sz="1200">
                          <a:effectLst/>
                          <a:latin typeface="+mj-lt"/>
                        </a:rPr>
                        <a:t>Tổng điểm,</a:t>
                      </a:r>
                      <a:endParaRPr lang="vi-VN" sz="1200">
                        <a:effectLst/>
                        <a:latin typeface="+mj-lt"/>
                      </a:endParaRPr>
                    </a:p>
                    <a:p>
                      <a:pPr algn="ctr">
                        <a:lnSpc>
                          <a:spcPct val="115000"/>
                        </a:lnSpc>
                        <a:spcBef>
                          <a:spcPts val="600"/>
                        </a:spcBef>
                        <a:spcAft>
                          <a:spcPts val="600"/>
                        </a:spcAft>
                      </a:pPr>
                      <a:r>
                        <a:rPr lang="vi-VN" sz="1200">
                          <a:effectLst/>
                          <a:latin typeface="+mj-lt"/>
                        </a:rPr>
                        <a:t>Nhận</a:t>
                      </a:r>
                    </a:p>
                    <a:p>
                      <a:pPr algn="ctr">
                        <a:lnSpc>
                          <a:spcPct val="115000"/>
                        </a:lnSpc>
                        <a:spcBef>
                          <a:spcPts val="600"/>
                        </a:spcBef>
                        <a:spcAft>
                          <a:spcPts val="600"/>
                        </a:spcAft>
                      </a:pPr>
                      <a:r>
                        <a:rPr lang="vi-VN" sz="1200">
                          <a:effectLst/>
                          <a:latin typeface="+mj-lt"/>
                        </a:rPr>
                        <a:t>xét</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42851">
                <a:tc vMerge="1">
                  <a:txBody>
                    <a:bodyPr/>
                    <a:lstStyle/>
                    <a:p>
                      <a:endParaRPr lang="vi-VN"/>
                    </a:p>
                  </a:txBody>
                  <a:tcPr/>
                </a:tc>
                <a:tc vMerge="1">
                  <a:txBody>
                    <a:bodyPr/>
                    <a:lstStyle/>
                    <a:p>
                      <a:endParaRPr lang="vi-VN"/>
                    </a:p>
                  </a:txBody>
                  <a:tcPr/>
                </a:tc>
                <a:tc>
                  <a:txBody>
                    <a:bodyPr/>
                    <a:lstStyle/>
                    <a:p>
                      <a:pPr marL="139700" algn="ctr">
                        <a:lnSpc>
                          <a:spcPct val="115000"/>
                        </a:lnSpc>
                        <a:spcBef>
                          <a:spcPts val="600"/>
                        </a:spcBef>
                        <a:spcAft>
                          <a:spcPts val="600"/>
                        </a:spcAft>
                      </a:pPr>
                      <a:r>
                        <a:rPr lang="vi-VN" sz="1200">
                          <a:effectLst/>
                          <a:latin typeface="+mj-lt"/>
                        </a:rPr>
                        <a:t>Tốt: 8-10</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vi-VN" sz="1200">
                          <a:effectLst/>
                          <a:latin typeface="+mj-lt"/>
                        </a:rPr>
                        <a:t>Đạt: 5-7</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ctr">
                        <a:lnSpc>
                          <a:spcPct val="115000"/>
                        </a:lnSpc>
                        <a:spcBef>
                          <a:spcPts val="600"/>
                        </a:spcBef>
                        <a:spcAft>
                          <a:spcPts val="600"/>
                        </a:spcAft>
                      </a:pPr>
                      <a:r>
                        <a:rPr lang="vi-VN" sz="1200">
                          <a:effectLst/>
                          <a:latin typeface="+mj-lt"/>
                        </a:rPr>
                        <a:t>Chưa đạt: 0-4</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494646">
                <a:tc>
                  <a:txBody>
                    <a:bodyPr/>
                    <a:lstStyle/>
                    <a:p>
                      <a:pPr algn="ctr">
                        <a:lnSpc>
                          <a:spcPct val="115000"/>
                        </a:lnSpc>
                        <a:spcBef>
                          <a:spcPts val="600"/>
                        </a:spcBef>
                        <a:spcAft>
                          <a:spcPts val="600"/>
                        </a:spcAft>
                      </a:pPr>
                      <a:r>
                        <a:rPr lang="vi-VN" sz="1200">
                          <a:effectLst/>
                          <a:latin typeface="+mj-lt"/>
                        </a:rPr>
                        <a:t>1</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Bef>
                          <a:spcPts val="600"/>
                        </a:spcBef>
                        <a:spcAft>
                          <a:spcPts val="600"/>
                        </a:spcAft>
                      </a:pPr>
                      <a:r>
                        <a:rPr lang="vi-VN" sz="1200" b="1">
                          <a:solidFill>
                            <a:srgbClr val="C00000"/>
                          </a:solidFill>
                          <a:effectLst/>
                          <a:latin typeface="+mj-lt"/>
                        </a:rPr>
                        <a:t>Phân tích, xác định được mục tiêu, tình huống, nhiệm vụ học tập của dự án.</a:t>
                      </a:r>
                      <a:endParaRPr lang="vi-VN" sz="1200" b="1">
                        <a:solidFill>
                          <a:srgbClr val="C00000"/>
                        </a:solidFill>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42851">
                <a:tc>
                  <a:txBody>
                    <a:bodyPr/>
                    <a:lstStyle/>
                    <a:p>
                      <a:pPr algn="ctr">
                        <a:lnSpc>
                          <a:spcPct val="115000"/>
                        </a:lnSpc>
                        <a:spcBef>
                          <a:spcPts val="600"/>
                        </a:spcBef>
                        <a:spcAft>
                          <a:spcPts val="600"/>
                        </a:spcAft>
                      </a:pPr>
                      <a:r>
                        <a:rPr lang="vi-VN" sz="1200">
                          <a:effectLst/>
                          <a:latin typeface="+mj-lt"/>
                        </a:rPr>
                        <a:t>2</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Bef>
                          <a:spcPts val="600"/>
                        </a:spcBef>
                        <a:spcAft>
                          <a:spcPts val="600"/>
                        </a:spcAft>
                      </a:pPr>
                      <a:r>
                        <a:rPr lang="vi-VN" sz="1200">
                          <a:effectLst/>
                          <a:latin typeface="+mj-lt"/>
                        </a:rPr>
                        <a:t>Đề xuất câu hỏi định hướng nghiên cứu cho đề tài dự án đã chọn.</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21426">
                <a:tc>
                  <a:txBody>
                    <a:bodyPr/>
                    <a:lstStyle/>
                    <a:p>
                      <a:pPr algn="ctr">
                        <a:lnSpc>
                          <a:spcPct val="115000"/>
                        </a:lnSpc>
                        <a:spcBef>
                          <a:spcPts val="600"/>
                        </a:spcBef>
                        <a:spcAft>
                          <a:spcPts val="600"/>
                        </a:spcAft>
                      </a:pPr>
                      <a:r>
                        <a:rPr lang="vi-VN" sz="1200">
                          <a:effectLst/>
                          <a:latin typeface="+mj-lt"/>
                        </a:rPr>
                        <a:t>3</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b="1">
                          <a:solidFill>
                            <a:srgbClr val="C00000"/>
                          </a:solidFill>
                          <a:effectLst/>
                          <a:latin typeface="+mj-lt"/>
                        </a:rPr>
                        <a:t>Lập kế hoạch thực hiện dự án.</a:t>
                      </a:r>
                      <a:endParaRPr lang="vi-VN" sz="1200" b="1">
                        <a:solidFill>
                          <a:srgbClr val="C00000"/>
                        </a:solidFill>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29764">
                <a:tc>
                  <a:txBody>
                    <a:bodyPr/>
                    <a:lstStyle/>
                    <a:p>
                      <a:pPr algn="ctr">
                        <a:lnSpc>
                          <a:spcPct val="115000"/>
                        </a:lnSpc>
                        <a:spcBef>
                          <a:spcPts val="600"/>
                        </a:spcBef>
                        <a:spcAft>
                          <a:spcPts val="600"/>
                        </a:spcAft>
                      </a:pPr>
                      <a:r>
                        <a:rPr lang="vi-VN" sz="1200">
                          <a:effectLst/>
                          <a:latin typeface="+mj-lt"/>
                        </a:rPr>
                        <a:t>4</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Đề xuất phương án GQVĐ theo yêu cầu đặt ra.</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479278">
                <a:tc>
                  <a:txBody>
                    <a:bodyPr/>
                    <a:lstStyle/>
                    <a:p>
                      <a:pPr algn="ctr">
                        <a:lnSpc>
                          <a:spcPct val="115000"/>
                        </a:lnSpc>
                        <a:spcBef>
                          <a:spcPts val="600"/>
                        </a:spcBef>
                        <a:spcAft>
                          <a:spcPts val="600"/>
                        </a:spcAft>
                      </a:pPr>
                      <a:r>
                        <a:rPr lang="vi-VN" sz="1200">
                          <a:effectLst/>
                          <a:latin typeface="+mj-lt"/>
                        </a:rPr>
                        <a:t>5</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Bef>
                          <a:spcPts val="600"/>
                        </a:spcBef>
                        <a:spcAft>
                          <a:spcPts val="600"/>
                        </a:spcAft>
                      </a:pPr>
                      <a:r>
                        <a:rPr lang="vi-VN" sz="1200" b="1">
                          <a:solidFill>
                            <a:srgbClr val="C00000"/>
                          </a:solidFill>
                          <a:effectLst/>
                          <a:latin typeface="+mj-lt"/>
                        </a:rPr>
                        <a:t>Thực hiện được kế hoạch đề ra một cách hiệu quả</a:t>
                      </a:r>
                      <a:r>
                        <a:rPr lang="vi-VN" sz="1200" smtClean="0">
                          <a:solidFill>
                            <a:srgbClr val="C00000"/>
                          </a:solidFill>
                          <a:effectLst/>
                          <a:latin typeface="+mj-lt"/>
                        </a:rPr>
                        <a:t>.</a:t>
                      </a: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442851">
                <a:tc>
                  <a:txBody>
                    <a:bodyPr/>
                    <a:lstStyle/>
                    <a:p>
                      <a:pPr algn="ctr">
                        <a:lnSpc>
                          <a:spcPct val="115000"/>
                        </a:lnSpc>
                        <a:spcBef>
                          <a:spcPts val="600"/>
                        </a:spcBef>
                        <a:spcAft>
                          <a:spcPts val="600"/>
                        </a:spcAft>
                      </a:pPr>
                      <a:r>
                        <a:rPr lang="vi-VN" sz="1200">
                          <a:effectLst/>
                          <a:latin typeface="+mj-lt"/>
                        </a:rPr>
                        <a:t>6</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nSpc>
                          <a:spcPct val="115000"/>
                        </a:lnSpc>
                        <a:spcBef>
                          <a:spcPts val="600"/>
                        </a:spcBef>
                        <a:spcAft>
                          <a:spcPts val="600"/>
                        </a:spcAft>
                      </a:pPr>
                      <a:r>
                        <a:rPr lang="vi-VN" sz="1200">
                          <a:effectLst/>
                          <a:latin typeface="+mj-lt"/>
                        </a:rPr>
                        <a:t>Xác định và tìm kiếm nguồn thông tin phù hợp với đề tài dự án.</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442851">
                <a:tc>
                  <a:txBody>
                    <a:bodyPr/>
                    <a:lstStyle/>
                    <a:p>
                      <a:pPr algn="ctr">
                        <a:lnSpc>
                          <a:spcPct val="115000"/>
                        </a:lnSpc>
                        <a:spcBef>
                          <a:spcPts val="600"/>
                        </a:spcBef>
                        <a:spcAft>
                          <a:spcPts val="600"/>
                        </a:spcAft>
                      </a:pPr>
                      <a:r>
                        <a:rPr lang="vi-VN" sz="1200">
                          <a:effectLst/>
                          <a:latin typeface="+mj-lt"/>
                        </a:rPr>
                        <a:t>7</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a:lnSpc>
                          <a:spcPct val="115000"/>
                        </a:lnSpc>
                        <a:spcBef>
                          <a:spcPts val="600"/>
                        </a:spcBef>
                        <a:spcAft>
                          <a:spcPts val="600"/>
                        </a:spcAft>
                      </a:pPr>
                      <a:r>
                        <a:rPr lang="vi-VN" sz="1200" b="1" i="0">
                          <a:solidFill>
                            <a:srgbClr val="C00000"/>
                          </a:solidFill>
                          <a:effectLst/>
                          <a:latin typeface="+mj-lt"/>
                        </a:rPr>
                        <a:t>Xây dựng sản phẩm nghiên cứu dự án khoa học, sáng tạo</a:t>
                      </a:r>
                      <a:r>
                        <a:rPr lang="vi-VN" sz="1200">
                          <a:solidFill>
                            <a:srgbClr val="C00000"/>
                          </a:solidFill>
                          <a:effectLst/>
                          <a:latin typeface="+mj-lt"/>
                        </a:rPr>
                        <a:t>.</a:t>
                      </a:r>
                      <a:endParaRPr lang="vi-VN" sz="1200">
                        <a:solidFill>
                          <a:srgbClr val="C00000"/>
                        </a:solidFill>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42851">
                <a:tc>
                  <a:txBody>
                    <a:bodyPr/>
                    <a:lstStyle/>
                    <a:p>
                      <a:pPr algn="ctr">
                        <a:lnSpc>
                          <a:spcPct val="115000"/>
                        </a:lnSpc>
                        <a:spcBef>
                          <a:spcPts val="600"/>
                        </a:spcBef>
                        <a:spcAft>
                          <a:spcPts val="600"/>
                        </a:spcAft>
                      </a:pPr>
                      <a:r>
                        <a:rPr lang="vi-VN" sz="1200">
                          <a:effectLst/>
                          <a:latin typeface="+mj-lt"/>
                        </a:rPr>
                        <a:t>8</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a:lnSpc>
                          <a:spcPct val="115000"/>
                        </a:lnSpc>
                        <a:spcBef>
                          <a:spcPts val="600"/>
                        </a:spcBef>
                        <a:spcAft>
                          <a:spcPts val="600"/>
                        </a:spcAft>
                      </a:pPr>
                      <a:r>
                        <a:rPr lang="vi-VN" sz="1200" b="1">
                          <a:solidFill>
                            <a:srgbClr val="C00000"/>
                          </a:solidFill>
                          <a:effectLst/>
                          <a:latin typeface="+mj-lt"/>
                        </a:rPr>
                        <a:t>Trình bày sản phẩm dự án khoa học, rõ ràng, logic, lôi cuốn.</a:t>
                      </a:r>
                      <a:endParaRPr lang="vi-VN" sz="1200" b="1">
                        <a:solidFill>
                          <a:srgbClr val="C00000"/>
                        </a:solidFill>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442851">
                <a:tc>
                  <a:txBody>
                    <a:bodyPr/>
                    <a:lstStyle/>
                    <a:p>
                      <a:pPr algn="ctr">
                        <a:lnSpc>
                          <a:spcPct val="115000"/>
                        </a:lnSpc>
                        <a:spcBef>
                          <a:spcPts val="600"/>
                        </a:spcBef>
                        <a:spcAft>
                          <a:spcPts val="600"/>
                        </a:spcAft>
                      </a:pPr>
                      <a:r>
                        <a:rPr lang="vi-VN" sz="1200">
                          <a:effectLst/>
                          <a:latin typeface="+mj-lt"/>
                        </a:rPr>
                        <a:t>9</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a:lnSpc>
                          <a:spcPct val="115000"/>
                        </a:lnSpc>
                        <a:spcBef>
                          <a:spcPts val="600"/>
                        </a:spcBef>
                        <a:spcAft>
                          <a:spcPts val="600"/>
                        </a:spcAft>
                      </a:pPr>
                      <a:r>
                        <a:rPr lang="vi-VN" sz="1200">
                          <a:effectLst/>
                          <a:latin typeface="+mj-lt"/>
                        </a:rPr>
                        <a:t>Tự đánh giá qua thực hiện dự án và sản phẩm dự án.</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442851">
                <a:tc>
                  <a:txBody>
                    <a:bodyPr/>
                    <a:lstStyle/>
                    <a:p>
                      <a:pPr algn="ctr">
                        <a:lnSpc>
                          <a:spcPct val="115000"/>
                        </a:lnSpc>
                        <a:spcBef>
                          <a:spcPts val="600"/>
                        </a:spcBef>
                        <a:spcAft>
                          <a:spcPts val="600"/>
                        </a:spcAft>
                      </a:pPr>
                      <a:r>
                        <a:rPr lang="vi-VN" sz="1200">
                          <a:effectLst/>
                          <a:latin typeface="+mj-lt"/>
                        </a:rPr>
                        <a:t>10</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a:lnSpc>
                          <a:spcPct val="115000"/>
                        </a:lnSpc>
                        <a:spcBef>
                          <a:spcPts val="600"/>
                        </a:spcBef>
                        <a:spcAft>
                          <a:spcPts val="600"/>
                        </a:spcAft>
                      </a:pPr>
                      <a:r>
                        <a:rPr lang="vi-VN" sz="1200" b="1">
                          <a:solidFill>
                            <a:srgbClr val="C00000"/>
                          </a:solidFill>
                          <a:effectLst/>
                          <a:latin typeface="+mj-lt"/>
                        </a:rPr>
                        <a:t>Tự điều chỉnh và vận dụng trong các tình huống học tập khác.</a:t>
                      </a:r>
                      <a:endParaRPr lang="vi-VN" sz="1200" b="1">
                        <a:solidFill>
                          <a:srgbClr val="C00000"/>
                        </a:solidFill>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27471">
                <a:tc>
                  <a:txBody>
                    <a:bodyPr/>
                    <a:lstStyle/>
                    <a:p>
                      <a:pP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1700">
                        <a:lnSpc>
                          <a:spcPct val="115000"/>
                        </a:lnSpc>
                        <a:spcBef>
                          <a:spcPts val="600"/>
                        </a:spcBef>
                        <a:spcAft>
                          <a:spcPts val="600"/>
                        </a:spcAft>
                      </a:pPr>
                      <a:r>
                        <a:rPr lang="vi-VN" sz="1200">
                          <a:effectLst/>
                          <a:latin typeface="+mj-lt"/>
                        </a:rPr>
                        <a:t>Tổng điểm</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146050" algn="ctr">
                        <a:lnSpc>
                          <a:spcPct val="115000"/>
                        </a:lnSpc>
                        <a:spcBef>
                          <a:spcPts val="600"/>
                        </a:spcBef>
                        <a:spcAft>
                          <a:spcPts val="600"/>
                        </a:spcAft>
                      </a:pPr>
                      <a:r>
                        <a:rPr lang="vi-VN" sz="1200" smtClean="0">
                          <a:effectLst/>
                          <a:latin typeface="+mj-lt"/>
                        </a:rPr>
                        <a:t>8-10</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184150" algn="ctr">
                        <a:lnSpc>
                          <a:spcPct val="115000"/>
                        </a:lnSpc>
                        <a:spcBef>
                          <a:spcPts val="600"/>
                        </a:spcBef>
                        <a:spcAft>
                          <a:spcPts val="600"/>
                        </a:spcAft>
                      </a:pPr>
                      <a:r>
                        <a:rPr lang="vi-VN" sz="1200" smtClean="0">
                          <a:effectLst/>
                          <a:latin typeface="+mj-lt"/>
                        </a:rPr>
                        <a:t>5-7</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209550" algn="ctr">
                        <a:lnSpc>
                          <a:spcPct val="115000"/>
                        </a:lnSpc>
                        <a:spcBef>
                          <a:spcPts val="600"/>
                        </a:spcBef>
                        <a:spcAft>
                          <a:spcPts val="600"/>
                        </a:spcAft>
                      </a:pPr>
                      <a:r>
                        <a:rPr lang="vi-VN" sz="1200" smtClean="0">
                          <a:effectLst/>
                          <a:latin typeface="+mj-lt"/>
                        </a:rPr>
                        <a:t>0-4</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Bef>
                          <a:spcPts val="600"/>
                        </a:spcBef>
                        <a:spcAft>
                          <a:spcPts val="600"/>
                        </a:spcAft>
                      </a:pPr>
                      <a:r>
                        <a:rPr lang="vi-VN" sz="1200">
                          <a:effectLst/>
                          <a:latin typeface="+mj-lt"/>
                        </a:rPr>
                        <a:t> </a:t>
                      </a:r>
                      <a:endParaRPr lang="vi-VN" sz="1200">
                        <a:effectLst/>
                        <a:latin typeface="+mj-lt"/>
                        <a:ea typeface="Arial"/>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897298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3587" y="0"/>
            <a:ext cx="9091749" cy="738664"/>
          </a:xfrm>
          <a:prstGeom prst="rect">
            <a:avLst/>
          </a:prstGeom>
        </p:spPr>
        <p:txBody>
          <a:bodyPr wrap="square">
            <a:spAutoFit/>
          </a:bodyPr>
          <a:lstStyle/>
          <a:p>
            <a:pPr algn="ctr"/>
            <a:r>
              <a:rPr lang="vi-VN" sz="1400" b="1">
                <a:solidFill>
                  <a:srgbClr val="FF0000"/>
                </a:solidFill>
                <a:latin typeface="Times New Roman" panose="02020603050405020304" pitchFamily="18" charset="0"/>
                <a:cs typeface="Times New Roman" panose="02020603050405020304" pitchFamily="18" charset="0"/>
              </a:rPr>
              <a:t>PHIẾU ĐÁNH GIÁ SỐ </a:t>
            </a:r>
            <a:r>
              <a:rPr lang="en-US" sz="1400" b="1" smtClean="0">
                <a:solidFill>
                  <a:srgbClr val="FF0000"/>
                </a:solidFill>
                <a:latin typeface="Times New Roman" panose="02020603050405020304" pitchFamily="18" charset="0"/>
                <a:cs typeface="Times New Roman" panose="02020603050405020304" pitchFamily="18" charset="0"/>
              </a:rPr>
              <a:t>2</a:t>
            </a:r>
            <a:r>
              <a:rPr lang="vi-VN" sz="1400" b="1" smtClean="0">
                <a:solidFill>
                  <a:srgbClr val="FF0000"/>
                </a:solidFill>
                <a:latin typeface="Times New Roman" panose="02020603050405020304" pitchFamily="18" charset="0"/>
                <a:cs typeface="Times New Roman" panose="02020603050405020304" pitchFamily="18" charset="0"/>
              </a:rPr>
              <a:t>: </a:t>
            </a:r>
            <a:r>
              <a:rPr lang="vi-VN" sz="1400" b="1">
                <a:solidFill>
                  <a:srgbClr val="FF0000"/>
                </a:solidFill>
                <a:latin typeface="Times New Roman" panose="02020603050405020304" pitchFamily="18" charset="0"/>
                <a:cs typeface="Times New Roman" panose="02020603050405020304" pitchFamily="18" charset="0"/>
              </a:rPr>
              <a:t>ĐÁNH GIÁ </a:t>
            </a:r>
            <a:r>
              <a:rPr lang="vi-VN" sz="1400" b="1" smtClean="0">
                <a:solidFill>
                  <a:srgbClr val="FF0000"/>
                </a:solidFill>
                <a:latin typeface="Times New Roman" panose="02020603050405020304" pitchFamily="18" charset="0"/>
                <a:cs typeface="Times New Roman" panose="02020603050405020304" pitchFamily="18" charset="0"/>
              </a:rPr>
              <a:t>BẢN</a:t>
            </a:r>
            <a:r>
              <a:rPr lang="en-US" sz="1400" b="1" smtClean="0">
                <a:solidFill>
                  <a:srgbClr val="FF0000"/>
                </a:solidFill>
                <a:latin typeface="Times New Roman" panose="02020603050405020304" pitchFamily="18" charset="0"/>
                <a:cs typeface="Times New Roman" panose="02020603050405020304" pitchFamily="18" charset="0"/>
              </a:rPr>
              <a:t>G </a:t>
            </a:r>
            <a:r>
              <a:rPr lang="vi-VN" sz="1400" b="1" smtClean="0">
                <a:solidFill>
                  <a:srgbClr val="FF0000"/>
                </a:solidFill>
                <a:latin typeface="Times New Roman" panose="02020603050405020304" pitchFamily="18" charset="0"/>
                <a:cs typeface="Times New Roman" panose="02020603050405020304" pitchFamily="18" charset="0"/>
              </a:rPr>
              <a:t>BÁO </a:t>
            </a:r>
            <a:r>
              <a:rPr lang="vi-VN" sz="1400" b="1">
                <a:solidFill>
                  <a:srgbClr val="FF0000"/>
                </a:solidFill>
                <a:latin typeface="Times New Roman" panose="02020603050405020304" pitchFamily="18" charset="0"/>
                <a:cs typeface="Times New Roman" panose="02020603050405020304" pitchFamily="18" charset="0"/>
              </a:rPr>
              <a:t>CÁO DỰ ÁN </a:t>
            </a:r>
            <a:endParaRPr lang="en-US" sz="1400" b="1" smtClean="0">
              <a:solidFill>
                <a:srgbClr val="FF0000"/>
              </a:solidFill>
              <a:latin typeface="Times New Roman" panose="02020603050405020304" pitchFamily="18" charset="0"/>
              <a:cs typeface="Times New Roman" panose="02020603050405020304" pitchFamily="18" charset="0"/>
            </a:endParaRPr>
          </a:p>
          <a:p>
            <a:pPr algn="ctr"/>
            <a:r>
              <a:rPr lang="vi-VN" sz="1400" b="1" smtClean="0">
                <a:solidFill>
                  <a:srgbClr val="FF0000"/>
                </a:solidFill>
                <a:latin typeface="Times New Roman" panose="02020603050405020304" pitchFamily="18" charset="0"/>
                <a:cs typeface="Times New Roman" panose="02020603050405020304" pitchFamily="18" charset="0"/>
              </a:rPr>
              <a:t>THIẾT </a:t>
            </a:r>
            <a:r>
              <a:rPr lang="vi-VN" sz="1400" b="1">
                <a:solidFill>
                  <a:srgbClr val="FF0000"/>
                </a:solidFill>
                <a:latin typeface="Times New Roman" panose="02020603050405020304" pitchFamily="18" charset="0"/>
                <a:cs typeface="Times New Roman" panose="02020603050405020304" pitchFamily="18" charset="0"/>
              </a:rPr>
              <a:t>KẾ VÀ LẮP RÁP MÔ HÌNH CÁNH TAY RÔ BỐT THỦY </a:t>
            </a:r>
            <a:r>
              <a:rPr lang="vi-VN" sz="1400" b="1" smtClean="0">
                <a:solidFill>
                  <a:srgbClr val="FF0000"/>
                </a:solidFill>
                <a:latin typeface="Times New Roman" panose="02020603050405020304" pitchFamily="18" charset="0"/>
                <a:cs typeface="Times New Roman" panose="02020603050405020304" pitchFamily="18" charset="0"/>
              </a:rPr>
              <a:t>LỰC</a:t>
            </a:r>
            <a:endParaRPr lang="en-US" sz="1400" b="1" smtClean="0">
              <a:solidFill>
                <a:srgbClr val="FF0000"/>
              </a:solidFill>
              <a:latin typeface="Times New Roman" panose="02020603050405020304" pitchFamily="18" charset="0"/>
              <a:cs typeface="Times New Roman" panose="02020603050405020304" pitchFamily="18" charset="0"/>
            </a:endParaRPr>
          </a:p>
          <a:p>
            <a:pPr algn="ct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phiếu</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dành</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cho</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nhóm</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Học</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sinh</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đánh</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giá</a:t>
            </a:r>
            <a:r>
              <a:rPr lang="en-US" sz="1400" b="1" smtClean="0">
                <a:solidFill>
                  <a:srgbClr val="FF0000"/>
                </a:solidFill>
                <a:latin typeface="Times New Roman" panose="02020603050405020304" pitchFamily="18" charset="0"/>
                <a:cs typeface="Times New Roman" panose="02020603050405020304" pitchFamily="18" charset="0"/>
              </a:rPr>
              <a:t> </a:t>
            </a:r>
            <a:r>
              <a:rPr lang="en-US" sz="1400" b="1" err="1" smtClean="0">
                <a:solidFill>
                  <a:srgbClr val="FF0000"/>
                </a:solidFill>
                <a:latin typeface="Times New Roman" panose="02020603050405020304" pitchFamily="18" charset="0"/>
                <a:cs typeface="Times New Roman" panose="02020603050405020304" pitchFamily="18" charset="0"/>
              </a:rPr>
              <a:t>chéo</a:t>
            </a:r>
            <a:r>
              <a:rPr lang="en-US" sz="1400" b="1" smtClean="0">
                <a:solidFill>
                  <a:srgbClr val="FF0000"/>
                </a:solidFill>
                <a:latin typeface="Times New Roman" panose="02020603050405020304" pitchFamily="18" charset="0"/>
                <a:cs typeface="Times New Roman" panose="02020603050405020304" pitchFamily="18" charset="0"/>
              </a:rPr>
              <a:t>)</a:t>
            </a:r>
            <a:endParaRPr lang="vi-VN" sz="1400" b="1">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72800171"/>
              </p:ext>
            </p:extLst>
          </p:nvPr>
        </p:nvGraphicFramePr>
        <p:xfrm>
          <a:off x="206496" y="706619"/>
          <a:ext cx="11628453" cy="6099696"/>
        </p:xfrm>
        <a:graphic>
          <a:graphicData uri="http://schemas.openxmlformats.org/drawingml/2006/table">
            <a:tbl>
              <a:tblPr firstRow="1" firstCol="1" bandRow="1"/>
              <a:tblGrid>
                <a:gridCol w="923888">
                  <a:extLst>
                    <a:ext uri="{9D8B030D-6E8A-4147-A177-3AD203B41FA5}">
                      <a16:colId xmlns:a16="http://schemas.microsoft.com/office/drawing/2014/main" xmlns="" val="1641516293"/>
                    </a:ext>
                  </a:extLst>
                </a:gridCol>
                <a:gridCol w="2736549">
                  <a:extLst>
                    <a:ext uri="{9D8B030D-6E8A-4147-A177-3AD203B41FA5}">
                      <a16:colId xmlns:a16="http://schemas.microsoft.com/office/drawing/2014/main" xmlns="" val="1974745484"/>
                    </a:ext>
                  </a:extLst>
                </a:gridCol>
                <a:gridCol w="2612807">
                  <a:extLst>
                    <a:ext uri="{9D8B030D-6E8A-4147-A177-3AD203B41FA5}">
                      <a16:colId xmlns:a16="http://schemas.microsoft.com/office/drawing/2014/main" xmlns="" val="45098859"/>
                    </a:ext>
                  </a:extLst>
                </a:gridCol>
                <a:gridCol w="2370338">
                  <a:extLst>
                    <a:ext uri="{9D8B030D-6E8A-4147-A177-3AD203B41FA5}">
                      <a16:colId xmlns:a16="http://schemas.microsoft.com/office/drawing/2014/main" xmlns="" val="1135612569"/>
                    </a:ext>
                  </a:extLst>
                </a:gridCol>
                <a:gridCol w="1659655">
                  <a:extLst>
                    <a:ext uri="{9D8B030D-6E8A-4147-A177-3AD203B41FA5}">
                      <a16:colId xmlns:a16="http://schemas.microsoft.com/office/drawing/2014/main" xmlns="" val="2239913522"/>
                    </a:ext>
                  </a:extLst>
                </a:gridCol>
                <a:gridCol w="1325216">
                  <a:extLst>
                    <a:ext uri="{9D8B030D-6E8A-4147-A177-3AD203B41FA5}">
                      <a16:colId xmlns:a16="http://schemas.microsoft.com/office/drawing/2014/main" xmlns="" val="1177863525"/>
                    </a:ext>
                  </a:extLst>
                </a:gridCol>
              </a:tblGrid>
              <a:tr h="173431">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1</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2</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3</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Mức 4</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 điểm</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3754998"/>
                  </a:ext>
                </a:extLst>
              </a:tr>
              <a:tr h="1526497">
                <a:tc>
                  <a:txBody>
                    <a:bodyPr/>
                    <a:lstStyle/>
                    <a:p>
                      <a:pPr algn="ctr">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a:t>
                      </a:r>
                      <a:endParaRPr lang="en-US" sz="1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n-US" sz="1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rõ ràng các bức và có sự sáng tạo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gn="just">
                        <a:lnSpc>
                          <a:spcPct val="120000"/>
                        </a:lnSpc>
                        <a:spcAft>
                          <a:spcPts val="0"/>
                        </a:spcAft>
                        <a:buFontTx/>
                        <a:buChar char="-"/>
                        <a:tabLst>
                          <a:tab pos="590550" algn="l"/>
                        </a:tabLst>
                      </a:pPr>
                      <a:r>
                        <a:rPr lang="en-US" sz="10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 </a:t>
                      </a: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 và lắp ráp</a:t>
                      </a: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được mô hình cánh tay rô bốt thủy </a:t>
                      </a:r>
                      <a:r>
                        <a:rPr lang="en-US" sz="1000"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p>
                    <a:p>
                      <a:pPr marL="0" indent="0" algn="ctr">
                        <a:lnSpc>
                          <a:spcPct val="120000"/>
                        </a:lnSpc>
                        <a:spcAft>
                          <a:spcPts val="0"/>
                        </a:spcAft>
                        <a:buFontTx/>
                        <a:buNone/>
                        <a:tabLst>
                          <a:tab pos="590550" algn="l"/>
                        </a:tabLst>
                      </a:pPr>
                      <a:r>
                        <a:rPr lang="en-US" sz="10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a:t>
                      </a: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rõ ràng các bước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đảm bảo tính chính xác kiến thức bộ môn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đầy đủ. Tuy nhiên, các bước thực hiện chưa được rõ ràng, hình ảnh minh họa cho các bước ít hoặc chưa phù hợp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có những chỗ chưa đảm bảo tính chính xác kiến thức bộ môn.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Nhiệm vụ của dự án được trình bày một cách sơ sài, không rõ ràng các bước, không có hình ảnh minh họa</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(1- 2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03269683"/>
                  </a:ext>
                </a:extLst>
              </a:tr>
              <a:tr h="1918500">
                <a:tc>
                  <a:txBody>
                    <a:bodyPr/>
                    <a:lstStyle/>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 trúc bài báo cáo được trình bày rõ ràng, đầy đủ cả ba phần: Mở, thân, kết</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Cách thức trình bày sáng tạo, có điển nhấn.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Font chữ chuẩn, màu sắc hài hòa, hiệu ứng vừa đủ</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 gian nộp dự án đúng tiến độ</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rõ ràng, đầy đủ cả ba phần: Mở, thân, kết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đẹp, phù hợp.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đôi chỗ chưa phù hợp, hài hòa với nội dung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chưa đúng tiến độ</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được trình bày chưa rõ ràng, không phân biệt đầy đủ cả ba phần: Mở, thân, kết</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đôi khi chưa phù hợp</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(0,5-1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Thời gian nộp dự án bị chậm so với yêu cầu.</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Cấu trúc bài báo cáo không đầy đủ</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ảnh, âm thanh trong bài báo cáo phần lớn chưa phù hợp</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Font chữ, màu sắc, hiệu ứng phần lớn chưa hài hòa, phù hợp với nội dung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78734154"/>
                  </a:ext>
                </a:extLst>
              </a:tr>
              <a:tr h="1911379">
                <a:tc>
                  <a:txBody>
                    <a:bodyPr/>
                    <a:lstStyle/>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 cách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Giọng nói to, rõ ràng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và không gian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tốt, có sự giao lưu với người nghe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Chủ động, tự tin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Giọng nói rõ ràng nhưng hơi bé.</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Làm chủ được thời gian nhưng chưa làm chủ được không gian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Sử dụng phi ngôn ngữ chưa tốt, có sự giao lưu với người nghe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động nhưng rụt rè, chưa tự tin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Giọng nói bé, chưa rõ ràng</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Chưa làm chủ được thời gian, không gian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chỉ nhìn vào bài báo cáo, không có sự giao lưu với người nghe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Ít sự chủ động, chưa được tự tin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Giọng nói bé, rụt rè trong quá trình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làm chủ được không gian và thời gian báo cáo</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sử dụng phi ngôn ngữ, không có sự giao lưu với người nghe</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8436"/>
                  </a:ext>
                </a:extLst>
              </a:tr>
              <a:tr h="564295">
                <a:tc>
                  <a:txBody>
                    <a:bodyPr/>
                    <a:lstStyle/>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bổ trợ</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 tự tin, rõ ràng có sự minh họa </a:t>
                      </a:r>
                      <a:endParaRPr lang="en-US" sz="1000"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tabLst>
                          <a:tab pos="590550" algn="l"/>
                        </a:tabLst>
                      </a:pPr>
                      <a:r>
                        <a:rPr lang="en-US" sz="1000" b="1" kern="1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chính xác kiến thức bộ môn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(0,5-0,75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 lời câu hỏi đúng một phần kiến thức bộ môn, chưa tự tin</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Aft>
                          <a:spcPts val="0"/>
                        </a:spcAft>
                        <a:tabLst>
                          <a:tab pos="590550" algn="l"/>
                        </a:tabLs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(0,25-0,5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 trả lời được câu hỏi</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1000" b="1"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điểm)</a:t>
                      </a:r>
                      <a:endParaRPr lang="en-US" sz="1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tabLst>
                          <a:tab pos="590550" algn="l"/>
                        </a:tabLst>
                      </a:pPr>
                      <a:r>
                        <a:rPr lang="en-US" sz="1000" kern="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7530" marR="7530" marT="37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06727532"/>
                  </a:ext>
                </a:extLst>
              </a:tr>
            </a:tbl>
          </a:graphicData>
        </a:graphic>
      </p:graphicFrame>
    </p:spTree>
    <p:extLst>
      <p:ext uri="{BB962C8B-B14F-4D97-AF65-F5344CB8AC3E}">
        <p14:creationId xmlns:p14="http://schemas.microsoft.com/office/powerpoint/2010/main" val="190619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6698</TotalTime>
  <Words>2010</Words>
  <Application>Microsoft Office PowerPoint</Application>
  <PresentationFormat>Custom</PresentationFormat>
  <Paragraphs>439</Paragraphs>
  <Slides>14</Slides>
  <Notes>0</Notes>
  <HiddenSlides>0</HiddenSlides>
  <MMClips>1</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Default Design</vt:lpstr>
      <vt:lpstr> Chào Mừng Quý Thầy Cô  </vt:lpstr>
      <vt:lpstr>PowerPoint Presentation</vt:lpstr>
      <vt:lpstr>PowerPoint Presentation</vt:lpstr>
      <vt:lpstr>PHÂN CÔNG NHIỆM VỤ CÁC NHÓM ĐÁNH GIÁ CHÉO</vt:lpstr>
      <vt:lpstr>PowerPoint Presentation</vt:lpstr>
      <vt:lpstr>PowerPoint Presentation</vt:lpstr>
      <vt:lpstr>PowerPoint Presentation</vt:lpstr>
      <vt:lpstr>Phiếu đánh giá số 1: Dành cho giáo viên </vt:lpstr>
      <vt:lpstr>PowerPoint Presentation</vt:lpstr>
      <vt:lpstr>PHIẾU ĐÁNH GIÁ SỐ 3: ĐÁNH GIÁ QUÁ TRÌNH THAM GIA DỰ ÁN THIẾT KẾ VÀ LẮP RÁP MÔ HÌNH CÁNH TAY RO BOT THỦY LỰC( phiếu dành cho trưởng nhóm đánh giá từng thành viên trong nhóm) </vt:lpstr>
      <vt:lpstr>  Phiếu số 4: Tổng hợp kết quả chung của từng nhóm ( lưu ý cho các nhóm tổng hợp cộng 3 cột và chia đều bình quân cho 3) </vt:lpstr>
      <vt:lpstr>PowerPoint Presentation</vt:lpstr>
      <vt:lpstr>CỦNG CỐ KIẾN THỨC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Windows User</cp:lastModifiedBy>
  <cp:revision>240</cp:revision>
  <dcterms:created xsi:type="dcterms:W3CDTF">2023-06-21T22:05:51Z</dcterms:created>
  <dcterms:modified xsi:type="dcterms:W3CDTF">2025-03-06T13:06:49Z</dcterms:modified>
</cp:coreProperties>
</file>