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54" r:id="rId2"/>
    <p:sldId id="277" r:id="rId3"/>
    <p:sldId id="350" r:id="rId4"/>
    <p:sldId id="353" r:id="rId5"/>
    <p:sldId id="358" r:id="rId6"/>
    <p:sldId id="455" r:id="rId7"/>
    <p:sldId id="461" r:id="rId8"/>
    <p:sldId id="393" r:id="rId9"/>
    <p:sldId id="351" r:id="rId10"/>
    <p:sldId id="396" r:id="rId11"/>
    <p:sldId id="397" r:id="rId12"/>
    <p:sldId id="464" r:id="rId13"/>
    <p:sldId id="465" r:id="rId14"/>
    <p:sldId id="462" r:id="rId15"/>
    <p:sldId id="463" r:id="rId16"/>
    <p:sldId id="285" r:id="rId17"/>
    <p:sldId id="282" r:id="rId18"/>
    <p:sldId id="466" r:id="rId19"/>
    <p:sldId id="467" r:id="rId20"/>
    <p:sldId id="3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7E91-3700-43D3-ADD1-450383C2343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51E0-ED59-437D-9434-48E020AE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bậc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9: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và</a:t>
            </a:r>
            <a:r>
              <a:rPr lang="en-US" baseline="0" dirty="0"/>
              <a:t> 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FDD8-ADD2-40A1-82DF-4EA8AA805B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FDD8-ADD2-40A1-82DF-4EA8AA805BA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FDD8-ADD2-40A1-82DF-4EA8AA805BA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FDD8-ADD2-40A1-82DF-4EA8AA805B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FDD8-ADD2-40A1-82DF-4EA8AA805B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FDD8-ADD2-40A1-82DF-4EA8AA805B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3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74C285-69FB-4D92-9909-D32F7872B4F5}" type="slidenum">
              <a:rPr lang="vi-VN" altLang="en-US"/>
              <a:pPr/>
              <a:t>20</a:t>
            </a:fld>
            <a:endParaRPr lang="vi-VN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EA6C-E983-2A38-3661-5A2049CAF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38EC7-E927-6706-F9DF-5C05C36D1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A3A82-CDF9-4F29-6398-926EFD1E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4C0C-0491-8366-4C8A-8F410D5F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66AA2-769C-A37A-BA19-6F86A953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5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14CB-A92A-C545-D947-538288FE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C0AC8-D87A-628E-6282-BCCCD7379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A8679-839E-FA3F-9B7E-060FE3D5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C061E-7A8E-7E39-E560-9CDC95CB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F2305-B719-A12E-11DF-FD93D271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69708-CCDC-CD93-1B3D-95B1A6D46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4D7CF-6BEB-6F33-FF46-E335CACE1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8D10B-8F90-FAF2-FA3D-C383D763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A135-4423-BAA9-C802-08D2A766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61653-EF06-FC02-123D-1432F119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6FA32-19D4-4551-B21B-78340D937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1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B0DD-EBCF-4582-AE1A-308A7A974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7DAE-C5D9-A976-E66E-10A94E2C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51A1-CB4B-CC33-D92F-70839A4B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43879-5124-B0B7-73FC-30ECED7A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2076C-53DC-9B04-76A8-CE28A4AA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42663-B44C-B795-5699-0B572F9E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6A3D-2EE8-7B23-601E-9F4AF52C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6E1DB-0910-5B8C-8C13-FD49744D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C29E-6F92-AC34-C22C-DF224D8B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E8D0E-E486-C015-F5C8-0D93B0DB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F7AC-A4E4-EDC3-F283-1E4ABFB8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3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C9D5-CD4D-8DB0-1B3E-E253D5FC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58BCC-0591-2DF5-B669-FAE754CE7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B8605-66E3-3666-4807-23C830853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BD389-7E12-516D-8742-4C12C8E3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B100B-3BF1-86D6-0780-E480B81B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601E3-622C-594F-1ABF-22DEE361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6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A780-C2A3-7A41-DD1A-DE3C8EB9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A2438-E67E-059B-6555-457C82DED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D1ED0-D918-7645-E2C5-93D1D881D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AB456-5F02-C226-D0D7-1F4F1441D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11ED5-6088-8F39-A544-18882034E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8A530-16EE-158A-83BE-E33B3307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54637-B6E4-031E-2D9E-59CBD55D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188D4-B55B-47C1-0A6A-CD9CCF5E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DC2-8096-7FAA-D9B1-B8B443F3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49ED4-F8BB-95D6-6859-B77957C9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CD680-4692-C425-E6B2-0D48D9ED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8A182-118D-B1D5-0E90-4BCCD739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07CBA-69D3-3505-4342-22EBA0BF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3AC8D-900F-F6E4-4590-76DD549D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CA508-878E-66BA-39E4-F5B67595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3D12-3A3F-263C-6EFC-120795FF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FA27-EA7B-E775-ACE4-9B406C0BE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01DEE-842F-9260-957B-1DCB98CE7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8F354-B250-A8C5-2D04-2B90085D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1485F-1B5D-E605-6FDC-3DC1C56E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397F-D063-1547-3CE8-0268E99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7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4809-6C94-A9F9-4807-716FF2AA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889FD-258D-D1D9-8F35-06705DB37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A381A-45F8-1BCD-CB9F-5ED284270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B9C4B-A4B0-12C9-1424-066B8619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21470-9835-F31D-3A1E-AA40639D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55072-1869-C9AE-DC9E-45388FBE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5C6861-A92C-C86F-6786-F9BF1796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CF267-CB7E-A8A0-E464-EAE571129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EC512-0241-86F9-6DDD-DC003B4C9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8974-67C7-4AD3-987C-8B1F03F52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1B16-C6CE-88FF-C58E-05D62E92E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4E82-FC9A-5EB2-4ED6-C9EAD17E4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D856-5B56-498D-BE0B-2B31C0C7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1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slide" Target="slide6.xml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24.jpe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1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34.gif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24.jpe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2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45.e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9.wmf"/><Relationship Id="rId4" Type="http://schemas.openxmlformats.org/officeDocument/2006/relationships/image" Target="../media/image46.gi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28" Type="http://schemas.openxmlformats.org/officeDocument/2006/relationships/audio" Target="NULL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audio" Target="NULL"/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ace"/>
          <p:cNvPicPr>
            <a:picLocks noChangeAspect="1" noChangeArrowheads="1"/>
          </p:cNvPicPr>
          <p:nvPr/>
        </p:nvPicPr>
        <p:blipFill>
          <a:blip r:embed="rId2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1524000" y="2"/>
          <a:ext cx="1676400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78331" imgH="1273759" progId="">
                  <p:embed/>
                </p:oleObj>
              </mc:Choice>
              <mc:Fallback>
                <p:oleObj r:id="rId3" imgW="1278331" imgH="1273759" progId="">
                  <p:embed/>
                  <p:pic>
                    <p:nvPicPr>
                      <p:cNvPr id="205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"/>
                        <a:ext cx="1676400" cy="2436813"/>
                      </a:xfrm>
                      <a:prstGeom prst="rect">
                        <a:avLst/>
                      </a:prstGeom>
                      <a:noFill/>
                      <a:effectLst>
                        <a:outerShdw dist="64758" dir="6078596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5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9009065" y="5372101"/>
          <a:ext cx="165893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99793" imgH="1831543" progId="">
                  <p:embed/>
                </p:oleObj>
              </mc:Choice>
              <mc:Fallback>
                <p:oleObj r:id="rId6" imgW="1999793" imgH="1831543" progId="">
                  <p:embed/>
                  <p:pic>
                    <p:nvPicPr>
                      <p:cNvPr id="2052" name="Object 15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9065" y="5372101"/>
                        <a:ext cx="1658937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2438401" y="457202"/>
            <a:ext cx="7167563" cy="5319713"/>
          </a:xfrm>
          <a:prstGeom prst="rect">
            <a:avLst/>
          </a:prstGeom>
        </p:spPr>
        <p:txBody>
          <a:bodyPr spcFirstLastPara="1" wrap="none" lIns="91438" tIns="45719" rIns="91438" bIns="45719" fromWordArt="1">
            <a:prstTxWarp prst="textArchUp">
              <a:avLst>
                <a:gd name="adj" fmla="val 1093019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81000"/>
                      </a:srgbClr>
                    </a:gs>
                    <a:gs pos="100000">
                      <a:srgbClr val="0000FF">
                        <a:alpha val="67000"/>
                      </a:srgbClr>
                    </a:gs>
                  </a:gsLst>
                  <a:lin ang="0" scaled="1"/>
                </a:gradFill>
                <a:latin typeface=".VnTimeH"/>
                <a:cs typeface="Arial" pitchFamily="34" charset="0"/>
              </a:rPr>
              <a:t> </a:t>
            </a:r>
          </a:p>
        </p:txBody>
      </p:sp>
      <p:pic>
        <p:nvPicPr>
          <p:cNvPr id="2054" name="Picture 8" descr="pink_flower_divider_md_cl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7" y="5789844"/>
            <a:ext cx="7773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237181" y="365536"/>
            <a:ext cx="8305800" cy="1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ỦY BAN NHÂN DÂN TP TUY HÒA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TRƯỜNG THCS NGUYỄN HỮU THỌ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4757965" y="5408631"/>
            <a:ext cx="5155666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6600"/>
                </a:solidFill>
                <a:cs typeface="Times New Roman" pitchFamily="18" charset="0"/>
              </a:rPr>
              <a:t>       </a:t>
            </a:r>
            <a:r>
              <a:rPr lang="en-US" sz="2400" b="1" i="1" dirty="0" err="1">
                <a:solidFill>
                  <a:srgbClr val="FF6600"/>
                </a:solidFill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6600"/>
                </a:solidFill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FF6600"/>
                </a:solidFill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FF6600"/>
                </a:solidFill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6600"/>
                </a:solidFill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6600"/>
                </a:solidFill>
                <a:cs typeface="Times New Roman" pitchFamily="18" charset="0"/>
              </a:rPr>
              <a:t>Ngọc</a:t>
            </a:r>
            <a:r>
              <a:rPr lang="en-US" sz="2400" b="1" i="1" dirty="0">
                <a:solidFill>
                  <a:srgbClr val="FF6600"/>
                </a:solidFill>
                <a:cs typeface="Times New Roman" pitchFamily="18" charset="0"/>
              </a:rPr>
              <a:t> Loan</a:t>
            </a:r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4066748" y="4848045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MÔN: TOÁN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5559" y="1557907"/>
            <a:ext cx="8602441" cy="107721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2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CHÀO MỪNG CÁC THẦY CÔ VỀ DỰ GIỜ </a:t>
            </a:r>
          </a:p>
          <a:p>
            <a:pPr algn="ctr"/>
            <a:r>
              <a:rPr lang="en-US" sz="32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LỚP 8C</a:t>
            </a:r>
          </a:p>
        </p:txBody>
      </p:sp>
      <p:pic>
        <p:nvPicPr>
          <p:cNvPr id="5" name="Hình ảnh 3">
            <a:extLst>
              <a:ext uri="{FF2B5EF4-FFF2-40B4-BE49-F238E27FC236}">
                <a16:creationId xmlns:a16="http://schemas.microsoft.com/office/drawing/2014/main" id="{0A83E9FA-6620-9FCA-26C0-5010F2FE71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856" t="24444" r="65583" b="52523"/>
          <a:stretch/>
        </p:blipFill>
        <p:spPr>
          <a:xfrm>
            <a:off x="5216577" y="2648052"/>
            <a:ext cx="2413416" cy="18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688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TYFA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1" y="4038600"/>
            <a:ext cx="1203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48006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343400" y="457200"/>
            <a:ext cx="3886200" cy="923330"/>
          </a:xfrm>
          <a:prstGeom prst="rect">
            <a:avLst/>
          </a:prstGeom>
          <a:solidFill>
            <a:srgbClr val="000099"/>
          </a:solidFill>
          <a:ln w="5715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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alt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752600" y="1414713"/>
            <a:ext cx="8915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742950" indent="-742950">
              <a:spcBef>
                <a:spcPct val="50000"/>
              </a:spcBef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901711"/>
              </p:ext>
            </p:extLst>
          </p:nvPr>
        </p:nvGraphicFramePr>
        <p:xfrm>
          <a:off x="3766174" y="2117598"/>
          <a:ext cx="17589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342720" progId="Equation.DSMT4">
                  <p:embed/>
                </p:oleObj>
              </mc:Choice>
              <mc:Fallback>
                <p:oleObj name="Equation" r:id="rId6" imgW="698400" imgH="342720" progId="Equation.DSMT4">
                  <p:embed/>
                  <p:pic>
                    <p:nvPicPr>
                      <p:cNvPr id="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174" y="2117598"/>
                        <a:ext cx="17589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3">
            <a:extLst>
              <a:ext uri="{FF2B5EF4-FFF2-40B4-BE49-F238E27FC236}">
                <a16:creationId xmlns:a16="http://schemas.microsoft.com/office/drawing/2014/main" id="{A1352511-2806-CB71-80F2-E2575B92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36" y="3040927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-nen-slide-dep-21_023217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aphicFrame>
        <p:nvGraphicFramePr>
          <p:cNvPr id="336901" name="Object 5"/>
          <p:cNvGraphicFramePr>
            <a:graphicFrameLocks noChangeAspect="1"/>
          </p:cNvGraphicFramePr>
          <p:nvPr/>
        </p:nvGraphicFramePr>
        <p:xfrm>
          <a:off x="2895601" y="2286001"/>
          <a:ext cx="75533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0120" imgH="583920" progId="Equation.DSMT4">
                  <p:embed/>
                </p:oleObj>
              </mc:Choice>
              <mc:Fallback>
                <p:oleObj name="Equation" r:id="rId4" imgW="4470120" imgH="583920" progId="Equation.DSMT4">
                  <p:embed/>
                  <p:pic>
                    <p:nvPicPr>
                      <p:cNvPr id="336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2286001"/>
                        <a:ext cx="7553325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9" name="Object 5"/>
          <p:cNvGraphicFramePr>
            <a:graphicFrameLocks noChangeAspect="1"/>
          </p:cNvGraphicFramePr>
          <p:nvPr/>
        </p:nvGraphicFramePr>
        <p:xfrm>
          <a:off x="3124201" y="3505200"/>
          <a:ext cx="55467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27120" imgH="431640" progId="Equation.DSMT4">
                  <p:embed/>
                </p:oleObj>
              </mc:Choice>
              <mc:Fallback>
                <p:oleObj name="Equation" r:id="rId6" imgW="3327120" imgH="431640" progId="Equation.DSMT4">
                  <p:embed/>
                  <p:pic>
                    <p:nvPicPr>
                      <p:cNvPr id="338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3505200"/>
                        <a:ext cx="554672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6"/>
          <p:cNvGraphicFramePr>
            <a:graphicFrameLocks noChangeAspect="1"/>
          </p:cNvGraphicFramePr>
          <p:nvPr/>
        </p:nvGraphicFramePr>
        <p:xfrm>
          <a:off x="3505200" y="1"/>
          <a:ext cx="2667000" cy="131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342720" progId="Equation.DSMT4">
                  <p:embed/>
                </p:oleObj>
              </mc:Choice>
              <mc:Fallback>
                <p:oleObj name="Equation" r:id="rId8" imgW="698400" imgH="342720" progId="Equation.DSMT4">
                  <p:embed/>
                  <p:pic>
                    <p:nvPicPr>
                      <p:cNvPr id="7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"/>
                        <a:ext cx="2667000" cy="131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3581401" y="990600"/>
          <a:ext cx="2394631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342720" progId="Equation.DSMT4">
                  <p:embed/>
                </p:oleObj>
              </mc:Choice>
              <mc:Fallback>
                <p:oleObj name="Equation" r:id="rId10" imgW="647640" imgH="34272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990600"/>
                        <a:ext cx="2394631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876800" y="1368426"/>
          <a:ext cx="6096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68426"/>
                        <a:ext cx="6096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3803650" y="381001"/>
          <a:ext cx="9207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381001"/>
                        <a:ext cx="9207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5132388" y="457201"/>
          <a:ext cx="5826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77480" progId="Equation.DSMT4">
                  <p:embed/>
                </p:oleObj>
              </mc:Choice>
              <mc:Fallback>
                <p:oleObj name="Equation" r:id="rId16" imgW="152280" imgH="177480" progId="Equation.DSMT4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457201"/>
                        <a:ext cx="582613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810000" y="1371601"/>
          <a:ext cx="6096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80" imgH="164880" progId="Equation.DSMT4">
                  <p:embed/>
                </p:oleObj>
              </mc:Choice>
              <mc:Fallback>
                <p:oleObj name="Equation" r:id="rId18" imgW="164880" imgH="164880" progId="Equation.DSMT4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1"/>
                        <a:ext cx="6096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4.16281E-7 L 0.475 -0.1778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8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2535E-6 L 0.61702 -0.038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5097E-6 L 0.375 -0.0219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9278E-6 L 0.46528 0.1170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TYFA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6626" y="4310762"/>
            <a:ext cx="1203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3102" y="4753131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34911" y="1466393"/>
            <a:ext cx="11902191" cy="1138773"/>
          </a:xfrm>
          <a:prstGeom prst="rect">
            <a:avLst/>
          </a:prstGeom>
          <a:solidFill>
            <a:srgbClr val="000099"/>
          </a:solidFill>
          <a:ln w="5715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3BC78-27EC-D556-E793-33C51E578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98" y="1586165"/>
            <a:ext cx="859838" cy="865494"/>
          </a:xfrm>
          <a:prstGeom prst="rect">
            <a:avLst/>
          </a:prstGeom>
        </p:spPr>
      </p:pic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1828800" y="3641627"/>
            <a:ext cx="7924800" cy="111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39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62C90-8FC2-6378-F135-797DAAF34C9F}"/>
              </a:ext>
            </a:extLst>
          </p:cNvPr>
          <p:cNvSpPr txBox="1"/>
          <p:nvPr/>
        </p:nvSpPr>
        <p:spPr>
          <a:xfrm>
            <a:off x="732220" y="2794054"/>
            <a:ext cx="6093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- b)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- b) ( a - b)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( a - b) ( …)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C9975B-2596-060B-3B17-AA8F1E6D3ECA}"/>
              </a:ext>
            </a:extLst>
          </p:cNvPr>
          <p:cNvGrpSpPr/>
          <p:nvPr/>
        </p:nvGrpSpPr>
        <p:grpSpPr>
          <a:xfrm>
            <a:off x="4199431" y="3361535"/>
            <a:ext cx="3183537" cy="646331"/>
            <a:chOff x="3261076" y="5028768"/>
            <a:chExt cx="3183537" cy="6463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C4A13D-6915-54F4-7182-06C3ED51549C}"/>
                </a:ext>
              </a:extLst>
            </p:cNvPr>
            <p:cNvSpPr/>
            <p:nvPr/>
          </p:nvSpPr>
          <p:spPr>
            <a:xfrm>
              <a:off x="3364850" y="5028768"/>
              <a:ext cx="2975990" cy="5600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B0BA8F-3D96-80FE-E9C8-95C2A18F7519}"/>
                </a:ext>
              </a:extLst>
            </p:cNvPr>
            <p:cNvSpPr txBox="1"/>
            <p:nvPr/>
          </p:nvSpPr>
          <p:spPr>
            <a:xfrm>
              <a:off x="3261076" y="5028768"/>
              <a:ext cx="3183537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- 2ab + b</a:t>
              </a:r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36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5EA5BA-9B13-1F90-CECD-B9617D05D661}"/>
              </a:ext>
            </a:extLst>
          </p:cNvPr>
          <p:cNvGrpSpPr/>
          <p:nvPr/>
        </p:nvGrpSpPr>
        <p:grpSpPr>
          <a:xfrm>
            <a:off x="2633838" y="3989016"/>
            <a:ext cx="6920457" cy="1200329"/>
            <a:chOff x="3316473" y="4969909"/>
            <a:chExt cx="4987926" cy="18739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1E672-FE42-B0E8-B6E2-EB55FA7650B3}"/>
                </a:ext>
              </a:extLst>
            </p:cNvPr>
            <p:cNvSpPr/>
            <p:nvPr/>
          </p:nvSpPr>
          <p:spPr>
            <a:xfrm>
              <a:off x="3364850" y="5028768"/>
              <a:ext cx="2975990" cy="5600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2D18E6-5A2E-DD36-6F46-2B34ABE9C545}"/>
                </a:ext>
              </a:extLst>
            </p:cNvPr>
            <p:cNvSpPr txBox="1"/>
            <p:nvPr/>
          </p:nvSpPr>
          <p:spPr>
            <a:xfrm>
              <a:off x="3316473" y="4969909"/>
              <a:ext cx="4987926" cy="18739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en-US" sz="36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r>
                <a:rPr lang="en-US" altLang="en-US" sz="3600" b="1" baseline="30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altLang="en-US" sz="3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en-US" sz="36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600" b="1" baseline="30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2ab</a:t>
              </a:r>
              <a:r>
                <a:rPr lang="en-US" altLang="en-US" sz="3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b</a:t>
              </a:r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3861A3-41F2-DBD1-FDE0-0E816E7B0D03}"/>
              </a:ext>
            </a:extLst>
          </p:cNvPr>
          <p:cNvGrpSpPr/>
          <p:nvPr/>
        </p:nvGrpSpPr>
        <p:grpSpPr>
          <a:xfrm>
            <a:off x="2210915" y="4516544"/>
            <a:ext cx="5252477" cy="1200329"/>
            <a:chOff x="3115072" y="4923330"/>
            <a:chExt cx="4987926" cy="20116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42E922-505F-203F-FD66-235D9896A1B2}"/>
                </a:ext>
              </a:extLst>
            </p:cNvPr>
            <p:cNvSpPr/>
            <p:nvPr/>
          </p:nvSpPr>
          <p:spPr>
            <a:xfrm>
              <a:off x="3364850" y="5028768"/>
              <a:ext cx="2975990" cy="5600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ED919-055D-E409-EE57-A0916481CFEA}"/>
                </a:ext>
              </a:extLst>
            </p:cNvPr>
            <p:cNvSpPr txBox="1"/>
            <p:nvPr/>
          </p:nvSpPr>
          <p:spPr>
            <a:xfrm>
              <a:off x="3115072" y="4923330"/>
              <a:ext cx="4987926" cy="20116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600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- 3a</a:t>
              </a:r>
              <a:r>
                <a:rPr lang="en-US" altLang="en-US" sz="3600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+ 3ab</a:t>
              </a:r>
              <a:r>
                <a:rPr lang="en-US" altLang="en-US" sz="3600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b</a:t>
              </a:r>
              <a:r>
                <a:rPr lang="en-US" altLang="en-US" sz="3600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5E1FC8-053D-4FB5-B48D-7B9AA739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3" y="197264"/>
            <a:ext cx="8991600" cy="5635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6B01C0-4A4A-F821-45B7-D66CACF6BED9}"/>
              </a:ext>
            </a:extLst>
          </p:cNvPr>
          <p:cNvSpPr txBox="1">
            <a:spLocks/>
          </p:cNvSpPr>
          <p:nvPr/>
        </p:nvSpPr>
        <p:spPr>
          <a:xfrm>
            <a:off x="1111972" y="843915"/>
            <a:ext cx="8991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NHÓM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03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79030" y="198619"/>
            <a:ext cx="8991600" cy="5635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286623" y="1335479"/>
            <a:ext cx="7861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ý 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B,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5750A8-162D-4A38-6D3E-050A9B73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45" y="1277664"/>
            <a:ext cx="1224910" cy="1204664"/>
          </a:xfrm>
          <a:prstGeom prst="rect">
            <a:avLst/>
          </a:prstGeom>
        </p:spPr>
      </p:pic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F0ADA8A0-DCFF-947E-6111-0DE24BFE3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81603"/>
              </p:ext>
            </p:extLst>
          </p:nvPr>
        </p:nvGraphicFramePr>
        <p:xfrm>
          <a:off x="2482121" y="2110608"/>
          <a:ext cx="67738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500" imgH="279400" progId="Equation.DSMT4">
                  <p:embed/>
                </p:oleObj>
              </mc:Choice>
              <mc:Fallback>
                <p:oleObj name="Equation" r:id="rId4" imgW="2476500" imgH="279400" progId="Equation.DSMT4">
                  <p:embed/>
                  <p:pic>
                    <p:nvPicPr>
                      <p:cNvPr id="80903" name="Object 7">
                        <a:extLst>
                          <a:ext uri="{FF2B5EF4-FFF2-40B4-BE49-F238E27FC236}">
                            <a16:creationId xmlns:a16="http://schemas.microsoft.com/office/drawing/2014/main" id="{0BCCDAB6-A067-0D1D-9FE2-9C9061B3D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121" y="2110608"/>
                        <a:ext cx="6773863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6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TYFA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1" y="4038600"/>
            <a:ext cx="1203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48006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343400" y="457200"/>
            <a:ext cx="3886200" cy="923330"/>
          </a:xfrm>
          <a:prstGeom prst="rect">
            <a:avLst/>
          </a:prstGeom>
          <a:solidFill>
            <a:srgbClr val="000099"/>
          </a:solidFill>
          <a:ln w="5715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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alt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 descr="ban 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1" y="381001"/>
            <a:ext cx="1152525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524000" y="1828801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426802"/>
              </p:ext>
            </p:extLst>
          </p:nvPr>
        </p:nvGraphicFramePr>
        <p:xfrm>
          <a:off x="3637145" y="1766497"/>
          <a:ext cx="17256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145" y="1766497"/>
                        <a:ext cx="172561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780386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-nen-slide-dep-21_023217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aphicFrame>
        <p:nvGraphicFramePr>
          <p:cNvPr id="336901" name="Object 5"/>
          <p:cNvGraphicFramePr>
            <a:graphicFrameLocks noChangeAspect="1"/>
          </p:cNvGraphicFramePr>
          <p:nvPr/>
        </p:nvGraphicFramePr>
        <p:xfrm>
          <a:off x="2967039" y="2286001"/>
          <a:ext cx="748823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31960" imgH="583920" progId="Equation.DSMT4">
                  <p:embed/>
                </p:oleObj>
              </mc:Choice>
              <mc:Fallback>
                <p:oleObj name="Equation" r:id="rId4" imgW="4431960" imgH="583920" progId="Equation.DSMT4">
                  <p:embed/>
                  <p:pic>
                    <p:nvPicPr>
                      <p:cNvPr id="336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9" y="2286001"/>
                        <a:ext cx="7488237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9" name="Object 5"/>
          <p:cNvGraphicFramePr>
            <a:graphicFrameLocks noChangeAspect="1"/>
          </p:cNvGraphicFramePr>
          <p:nvPr/>
        </p:nvGraphicFramePr>
        <p:xfrm>
          <a:off x="3084512" y="3505201"/>
          <a:ext cx="55260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14520" imgH="431640" progId="Equation.DSMT4">
                  <p:embed/>
                </p:oleObj>
              </mc:Choice>
              <mc:Fallback>
                <p:oleObj name="Equation" r:id="rId6" imgW="3314520" imgH="431640" progId="Equation.DSMT4">
                  <p:embed/>
                  <p:pic>
                    <p:nvPicPr>
                      <p:cNvPr id="338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2" y="3505201"/>
                        <a:ext cx="5526088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6"/>
          <p:cNvGraphicFramePr>
            <a:graphicFrameLocks noChangeAspect="1"/>
          </p:cNvGraphicFramePr>
          <p:nvPr/>
        </p:nvGraphicFramePr>
        <p:xfrm>
          <a:off x="3705225" y="0"/>
          <a:ext cx="26193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342720" progId="Equation.DSMT4">
                  <p:embed/>
                </p:oleObj>
              </mc:Choice>
              <mc:Fallback>
                <p:oleObj name="Equation" r:id="rId8" imgW="685800" imgH="342720" progId="Equation.DSMT4">
                  <p:embed/>
                  <p:pic>
                    <p:nvPicPr>
                      <p:cNvPr id="7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0"/>
                        <a:ext cx="2619375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3749676" y="1090612"/>
          <a:ext cx="2346325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342720" progId="Equation.DSMT4">
                  <p:embed/>
                </p:oleObj>
              </mc:Choice>
              <mc:Fallback>
                <p:oleObj name="Equation" r:id="rId10" imgW="634680" imgH="34272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6" y="1090612"/>
                        <a:ext cx="2346325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5029200" y="1520826"/>
          <a:ext cx="6096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20826"/>
                        <a:ext cx="6096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3973514" y="484188"/>
          <a:ext cx="5810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152280" progId="Equation.DSMT4">
                  <p:embed/>
                </p:oleObj>
              </mc:Choice>
              <mc:Fallback>
                <p:oleObj name="Equation" r:id="rId14" imgW="152280" imgH="152280" progId="Equation.DSMT4">
                  <p:embed/>
                  <p:pic>
                    <p:nvPicPr>
                      <p:cNvPr id="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4" y="484188"/>
                        <a:ext cx="5810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4945062" y="381001"/>
          <a:ext cx="9223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200" imgH="203040" progId="Equation.DSMT4">
                  <p:embed/>
                </p:oleObj>
              </mc:Choice>
              <mc:Fallback>
                <p:oleObj name="Equation" r:id="rId16" imgW="241200" imgH="203040" progId="Equation.DSMT4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2" y="381001"/>
                        <a:ext cx="9223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4038600" y="1447801"/>
          <a:ext cx="6096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80" imgH="164880" progId="Equation.DSMT4">
                  <p:embed/>
                </p:oleObj>
              </mc:Choice>
              <mc:Fallback>
                <p:oleObj name="Equation" r:id="rId18" imgW="164880" imgH="164880" progId="Equation.DSMT4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47801"/>
                        <a:ext cx="6096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4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-4.16281E-7 L 0.45834 -0.1889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9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2535E-6 L 0.61702 -0.038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8585E-6 L 0.35 -0.0441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6235E-6 L 0.48385 0.1209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6">
            <a:extLst>
              <a:ext uri="{FF2B5EF4-FFF2-40B4-BE49-F238E27FC236}">
                <a16:creationId xmlns:a16="http://schemas.microsoft.com/office/drawing/2014/main" id="{773AF50C-F4C2-B76A-3DEE-9A188C4A9FB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600324"/>
              </p:ext>
            </p:extLst>
          </p:nvPr>
        </p:nvGraphicFramePr>
        <p:xfrm>
          <a:off x="1963711" y="2560240"/>
          <a:ext cx="7086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279400" progId="Equation.DSMT4">
                  <p:embed/>
                </p:oleObj>
              </mc:Choice>
              <mc:Fallback>
                <p:oleObj name="Equation" r:id="rId2" imgW="2590800" imgH="279400" progId="Equation.DSMT4">
                  <p:embed/>
                  <p:pic>
                    <p:nvPicPr>
                      <p:cNvPr id="80902" name="Object 6">
                        <a:extLst>
                          <a:ext uri="{FF2B5EF4-FFF2-40B4-BE49-F238E27FC236}">
                            <a16:creationId xmlns:a16="http://schemas.microsoft.com/office/drawing/2014/main" id="{773AF50C-F4C2-B76A-3DEE-9A188C4A9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11" y="2560240"/>
                        <a:ext cx="7086600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 cmpd="sng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>
            <a:extLst>
              <a:ext uri="{FF2B5EF4-FFF2-40B4-BE49-F238E27FC236}">
                <a16:creationId xmlns:a16="http://schemas.microsoft.com/office/drawing/2014/main" id="{CD7836C1-1753-44A8-6A4D-5A41D6B3D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67386"/>
              </p:ext>
            </p:extLst>
          </p:nvPr>
        </p:nvGraphicFramePr>
        <p:xfrm>
          <a:off x="1963711" y="3846008"/>
          <a:ext cx="7086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500" imgH="279400" progId="Equation.DSMT4">
                  <p:embed/>
                </p:oleObj>
              </mc:Choice>
              <mc:Fallback>
                <p:oleObj name="Equation" r:id="rId4" imgW="2476500" imgH="279400" progId="Equation.DSMT4">
                  <p:embed/>
                  <p:pic>
                    <p:nvPicPr>
                      <p:cNvPr id="80903" name="Object 7">
                        <a:extLst>
                          <a:ext uri="{FF2B5EF4-FFF2-40B4-BE49-F238E27FC236}">
                            <a16:creationId xmlns:a16="http://schemas.microsoft.com/office/drawing/2014/main" id="{CD7836C1-1753-44A8-6A4D-5A41D6B3D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11" y="3846008"/>
                        <a:ext cx="7086600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dArt 23">
            <a:extLst>
              <a:ext uri="{FF2B5EF4-FFF2-40B4-BE49-F238E27FC236}">
                <a16:creationId xmlns:a16="http://schemas.microsoft.com/office/drawing/2014/main" id="{8707835E-9826-C0EA-47E6-D92B63C136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3211" y="764498"/>
            <a:ext cx="11054226" cy="40758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49747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LẬP PHƯƠNG CỦA MỘT TỔNG,MỘT HIỆU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F0B2809D-E55E-8D8F-1A5B-0D24026CF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152" y="1517141"/>
            <a:ext cx="7861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ý 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B,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4E997B3-DBE3-6B41-A7E4-02647D2BE711}"/>
              </a:ext>
            </a:extLst>
          </p:cNvPr>
          <p:cNvSpPr/>
          <p:nvPr/>
        </p:nvSpPr>
        <p:spPr>
          <a:xfrm>
            <a:off x="273155" y="49017"/>
            <a:ext cx="11812248" cy="6490741"/>
          </a:xfrm>
          <a:prstGeom prst="rect">
            <a:avLst/>
          </a:prstGeom>
          <a:solidFill>
            <a:srgbClr val="D5EDFF"/>
          </a:solidFill>
        </p:spPr>
        <p:txBody>
          <a:bodyPr/>
          <a:lstStyle/>
          <a:p>
            <a:endParaRPr lang="vi-VN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84EE80-58E2-4664-51B2-00FCE783627E}"/>
              </a:ext>
            </a:extLst>
          </p:cNvPr>
          <p:cNvSpPr txBox="1"/>
          <p:nvPr/>
        </p:nvSpPr>
        <p:spPr>
          <a:xfrm>
            <a:off x="696210" y="1001049"/>
            <a:ext cx="10966138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( x + 2y )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;		               b) (3y – 1)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id="{FD8B624D-AEBB-9038-140E-642A19081C36}"/>
              </a:ext>
            </a:extLst>
          </p:cNvPr>
          <p:cNvSpPr/>
          <p:nvPr/>
        </p:nvSpPr>
        <p:spPr>
          <a:xfrm>
            <a:off x="4796852" y="1785160"/>
            <a:ext cx="1450674" cy="562635"/>
          </a:xfrm>
          <a:prstGeom prst="wedgeEllipseCallout">
            <a:avLst>
              <a:gd name="adj1" fmla="val 15251"/>
              <a:gd name="adj2" fmla="val 7152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533" b="1" dirty="0">
                <a:solidFill>
                  <a:schemeClr val="bg1"/>
                </a:solidFill>
                <a:latin typeface="Arial" panose="020B0604020202020204" pitchFamily="34" charset="0"/>
              </a:rPr>
              <a:t>Giải</a:t>
            </a:r>
            <a:endParaRPr lang="en-US" sz="2533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F8BCB2-DB4A-C03B-1CF4-E10BFD7EB3D7}"/>
              </a:ext>
            </a:extLst>
          </p:cNvPr>
          <p:cNvGrpSpPr/>
          <p:nvPr/>
        </p:nvGrpSpPr>
        <p:grpSpPr>
          <a:xfrm>
            <a:off x="923562" y="328994"/>
            <a:ext cx="6406628" cy="887681"/>
            <a:chOff x="6365212" y="840178"/>
            <a:chExt cx="7278582" cy="13315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AAF7EE-9237-5943-8598-CFA525476E8A}"/>
                </a:ext>
              </a:extLst>
            </p:cNvPr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9" name="Group 3">
                <a:extLst>
                  <a:ext uri="{FF2B5EF4-FFF2-40B4-BE49-F238E27FC236}">
                    <a16:creationId xmlns:a16="http://schemas.microsoft.com/office/drawing/2014/main" id="{B0492067-D348-3AC4-6D82-87AB925769A6}"/>
                  </a:ext>
                </a:extLst>
              </p:cNvPr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C60D2B09-8675-54FC-5C27-568923DDB0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vi-VN" sz="1200"/>
                </a:p>
              </p:txBody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670D19A9-AE07-DB93-999C-91A980AC402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</p:grpSp>
          <p:grpSp>
            <p:nvGrpSpPr>
              <p:cNvPr id="10" name="Group 6">
                <a:extLst>
                  <a:ext uri="{FF2B5EF4-FFF2-40B4-BE49-F238E27FC236}">
                    <a16:creationId xmlns:a16="http://schemas.microsoft.com/office/drawing/2014/main" id="{AE01F606-6DD6-EAC1-FD84-E1CB349F36F5}"/>
                  </a:ext>
                </a:extLst>
              </p:cNvPr>
              <p:cNvGrpSpPr/>
              <p:nvPr/>
            </p:nvGrpSpPr>
            <p:grpSpPr>
              <a:xfrm>
                <a:off x="1293095" y="2156757"/>
                <a:ext cx="14012541" cy="5846182"/>
                <a:chOff x="-56149" y="-38100"/>
                <a:chExt cx="3538939" cy="1476483"/>
              </a:xfrm>
            </p:grpSpPr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2E5314CE-90C3-D0FD-976A-9903E3CEBE7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45F56438-2413-423A-CA20-3D1CA7552147}"/>
                    </a:ext>
                  </a:extLst>
                </p:cNvPr>
                <p:cNvSpPr/>
                <p:nvPr/>
              </p:nvSpPr>
              <p:spPr>
                <a:xfrm>
                  <a:off x="-56149" y="23507"/>
                  <a:ext cx="3538939" cy="141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B7">
                    <a:alpha val="69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vi-VN" sz="1200" dirty="0"/>
                </a:p>
              </p:txBody>
            </p:sp>
          </p:grpSp>
        </p:grpSp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4584A34B-DCBF-7F9E-207A-F476219E27E6}"/>
                </a:ext>
              </a:extLst>
            </p:cNvPr>
            <p:cNvSpPr txBox="1"/>
            <p:nvPr/>
          </p:nvSpPr>
          <p:spPr>
            <a:xfrm>
              <a:off x="6365212" y="840178"/>
              <a:ext cx="7278582" cy="1070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253"/>
                </a:lnSpc>
              </a:pPr>
              <a:r>
                <a:rPr lang="en-US" sz="3600" b="1" spc="227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spc="227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spc="227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b="1" spc="227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6/tr21sgk.  </a:t>
              </a:r>
              <a:r>
                <a:rPr lang="en-US" sz="3600" b="1" spc="227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spc="227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405DC85-BFD4-888C-2C45-B8D062CBA5EF}"/>
              </a:ext>
            </a:extLst>
          </p:cNvPr>
          <p:cNvSpPr txBox="1"/>
          <p:nvPr/>
        </p:nvSpPr>
        <p:spPr>
          <a:xfrm>
            <a:off x="1192965" y="2868582"/>
            <a:ext cx="7409306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33"/>
              </a:spcAft>
            </a:pP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x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+ 3. x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.2y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+ 3.x.(2y)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 (2y)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D0B2CC-B7DC-CC2E-11F5-CF88B28F3BD8}"/>
              </a:ext>
            </a:extLst>
          </p:cNvPr>
          <p:cNvSpPr txBox="1"/>
          <p:nvPr/>
        </p:nvSpPr>
        <p:spPr>
          <a:xfrm>
            <a:off x="595442" y="2235469"/>
            <a:ext cx="4601979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 x + 2y )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BA805C-33A9-9D9B-E80A-763940C3FA02}"/>
              </a:ext>
            </a:extLst>
          </p:cNvPr>
          <p:cNvSpPr txBox="1"/>
          <p:nvPr/>
        </p:nvSpPr>
        <p:spPr>
          <a:xfrm>
            <a:off x="1192965" y="3463150"/>
            <a:ext cx="7409306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33"/>
              </a:spcAft>
            </a:pP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x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+ 6x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+ 12xy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+ 8y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7DB7A-22E0-3F9B-0B91-CC0A1A2EF0C9}"/>
              </a:ext>
            </a:extLst>
          </p:cNvPr>
          <p:cNvSpPr txBox="1"/>
          <p:nvPr/>
        </p:nvSpPr>
        <p:spPr>
          <a:xfrm>
            <a:off x="5522189" y="4277796"/>
            <a:ext cx="4540775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33"/>
              </a:spcAft>
            </a:pP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(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3y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- 1)</a:t>
            </a:r>
            <a:r>
              <a:rPr lang="pt-BR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15514A-43A3-18A6-15C2-A3B8559CE4A0}"/>
              </a:ext>
            </a:extLst>
          </p:cNvPr>
          <p:cNvSpPr txBox="1"/>
          <p:nvPr/>
        </p:nvSpPr>
        <p:spPr>
          <a:xfrm>
            <a:off x="5522189" y="4996901"/>
            <a:ext cx="6669811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33"/>
              </a:spcAft>
            </a:pP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(3y)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- 3.(3y)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+ 3.3y.1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- 1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67B9DA-E342-CEDF-3587-A173324A10ED}"/>
              </a:ext>
            </a:extLst>
          </p:cNvPr>
          <p:cNvSpPr txBox="1"/>
          <p:nvPr/>
        </p:nvSpPr>
        <p:spPr>
          <a:xfrm>
            <a:off x="5522189" y="5629154"/>
            <a:ext cx="7409306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33"/>
              </a:spcAft>
            </a:pP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27y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- 27y</a:t>
            </a:r>
            <a:r>
              <a:rPr lang="pt-BR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+ 9y - 1</a:t>
            </a:r>
            <a:endParaRPr lang="en-US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5" grpId="0"/>
      <p:bldP spid="15" grpId="0"/>
      <p:bldP spid="16" grpId="0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4E997B3-DBE3-6B41-A7E4-02647D2BE711}"/>
              </a:ext>
            </a:extLst>
          </p:cNvPr>
          <p:cNvSpPr/>
          <p:nvPr/>
        </p:nvSpPr>
        <p:spPr>
          <a:xfrm>
            <a:off x="0" y="38265"/>
            <a:ext cx="12192000" cy="6819735"/>
          </a:xfrm>
          <a:prstGeom prst="rect">
            <a:avLst/>
          </a:prstGeom>
          <a:solidFill>
            <a:srgbClr val="D5EDFF"/>
          </a:solidFill>
        </p:spPr>
        <p:txBody>
          <a:bodyPr/>
          <a:lstStyle/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vi-VN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F8BCB2-DB4A-C03B-1CF4-E10BFD7EB3D7}"/>
              </a:ext>
            </a:extLst>
          </p:cNvPr>
          <p:cNvGrpSpPr/>
          <p:nvPr/>
        </p:nvGrpSpPr>
        <p:grpSpPr>
          <a:xfrm>
            <a:off x="273155" y="137858"/>
            <a:ext cx="5048353" cy="956092"/>
            <a:chOff x="6365212" y="824050"/>
            <a:chExt cx="6048565" cy="14341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AAF7EE-9237-5943-8598-CFA525476E8A}"/>
                </a:ext>
              </a:extLst>
            </p:cNvPr>
            <p:cNvGrpSpPr/>
            <p:nvPr/>
          </p:nvGrpSpPr>
          <p:grpSpPr>
            <a:xfrm>
              <a:off x="6477000" y="824050"/>
              <a:ext cx="5936777" cy="1434138"/>
              <a:chOff x="1028700" y="1670038"/>
              <a:chExt cx="17238744" cy="7232218"/>
            </a:xfrm>
          </p:grpSpPr>
          <p:grpSp>
            <p:nvGrpSpPr>
              <p:cNvPr id="9" name="Group 3">
                <a:extLst>
                  <a:ext uri="{FF2B5EF4-FFF2-40B4-BE49-F238E27FC236}">
                    <a16:creationId xmlns:a16="http://schemas.microsoft.com/office/drawing/2014/main" id="{B0492067-D348-3AC4-6D82-87AB925769A6}"/>
                  </a:ext>
                </a:extLst>
              </p:cNvPr>
              <p:cNvGrpSpPr/>
              <p:nvPr/>
            </p:nvGrpSpPr>
            <p:grpSpPr>
              <a:xfrm>
                <a:off x="1028700" y="1670038"/>
                <a:ext cx="17238744" cy="7232218"/>
                <a:chOff x="0" y="-38100"/>
                <a:chExt cx="4353733" cy="1826533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C60D2B09-8675-54FC-5C27-568923DDB006}"/>
                    </a:ext>
                  </a:extLst>
                </p:cNvPr>
                <p:cNvSpPr/>
                <p:nvPr/>
              </p:nvSpPr>
              <p:spPr>
                <a:xfrm>
                  <a:off x="254612" y="110152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vi-VN" sz="1200"/>
                </a:p>
              </p:txBody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670D19A9-AE07-DB93-999C-91A980AC402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</p:grpSp>
          <p:grpSp>
            <p:nvGrpSpPr>
              <p:cNvPr id="10" name="Group 6">
                <a:extLst>
                  <a:ext uri="{FF2B5EF4-FFF2-40B4-BE49-F238E27FC236}">
                    <a16:creationId xmlns:a16="http://schemas.microsoft.com/office/drawing/2014/main" id="{AE01F606-6DD6-EAC1-FD84-E1CB349F36F5}"/>
                  </a:ext>
                </a:extLst>
              </p:cNvPr>
              <p:cNvGrpSpPr/>
              <p:nvPr/>
            </p:nvGrpSpPr>
            <p:grpSpPr>
              <a:xfrm>
                <a:off x="1293095" y="2156757"/>
                <a:ext cx="14012541" cy="5846182"/>
                <a:chOff x="-56149" y="-38100"/>
                <a:chExt cx="3538939" cy="1476483"/>
              </a:xfrm>
            </p:grpSpPr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2E5314CE-90C3-D0FD-976A-9903E3CEBE7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45F56438-2413-423A-CA20-3D1CA7552147}"/>
                    </a:ext>
                  </a:extLst>
                </p:cNvPr>
                <p:cNvSpPr/>
                <p:nvPr/>
              </p:nvSpPr>
              <p:spPr>
                <a:xfrm>
                  <a:off x="-56149" y="23507"/>
                  <a:ext cx="3538939" cy="141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B7">
                    <a:alpha val="69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vi-VN" sz="1200" dirty="0"/>
                </a:p>
              </p:txBody>
            </p:sp>
          </p:grpSp>
        </p:grpSp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4584A34B-DCBF-7F9E-207A-F476219E27E6}"/>
                </a:ext>
              </a:extLst>
            </p:cNvPr>
            <p:cNvSpPr txBox="1"/>
            <p:nvPr/>
          </p:nvSpPr>
          <p:spPr>
            <a:xfrm>
              <a:off x="6365212" y="840178"/>
              <a:ext cx="5589587" cy="1070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253"/>
                </a:lnSpc>
              </a:pPr>
              <a:r>
                <a:rPr lang="en-US" sz="3600" b="1" spc="227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spc="227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spc="227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b="1" spc="227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3/tr21sgk.</a:t>
              </a:r>
              <a:r>
                <a:rPr lang="en-US" sz="3600" b="1" spc="227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600" b="1" spc="22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EB648-A2F0-BF95-618B-A1B4F8214948}"/>
              </a:ext>
            </a:extLst>
          </p:cNvPr>
          <p:cNvSpPr txBox="1">
            <a:spLocks/>
          </p:cNvSpPr>
          <p:nvPr/>
        </p:nvSpPr>
        <p:spPr>
          <a:xfrm>
            <a:off x="328371" y="1022522"/>
            <a:ext cx="11757032" cy="1915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3cm.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Vận dụng 3 trang 21 Toán 8 Tập 1 Chân trời sáng tạo | Giải Toán 8">
            <a:extLst>
              <a:ext uri="{FF2B5EF4-FFF2-40B4-BE49-F238E27FC236}">
                <a16:creationId xmlns:a16="http://schemas.microsoft.com/office/drawing/2014/main" id="{1A380960-318D-D8E2-297B-D5982804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94" y="2653259"/>
            <a:ext cx="3901811" cy="42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21">
            <a:extLst>
              <a:ext uri="{FF2B5EF4-FFF2-40B4-BE49-F238E27FC236}">
                <a16:creationId xmlns:a16="http://schemas.microsoft.com/office/drawing/2014/main" id="{FD8B624D-AEBB-9038-140E-642A19081C36}"/>
              </a:ext>
            </a:extLst>
          </p:cNvPr>
          <p:cNvSpPr/>
          <p:nvPr/>
        </p:nvSpPr>
        <p:spPr>
          <a:xfrm>
            <a:off x="4453549" y="794279"/>
            <a:ext cx="1450674" cy="562635"/>
          </a:xfrm>
          <a:prstGeom prst="wedgeEllipseCallout">
            <a:avLst>
              <a:gd name="adj1" fmla="val 15251"/>
              <a:gd name="adj2" fmla="val 7152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533" b="1" dirty="0">
                <a:solidFill>
                  <a:schemeClr val="bg1"/>
                </a:solidFill>
                <a:latin typeface="Arial" panose="020B0604020202020204" pitchFamily="34" charset="0"/>
              </a:rPr>
              <a:t>Giải</a:t>
            </a:r>
            <a:endParaRPr lang="en-US" sz="2533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F8BCB2-DB4A-C03B-1CF4-E10BFD7EB3D7}"/>
              </a:ext>
            </a:extLst>
          </p:cNvPr>
          <p:cNvGrpSpPr/>
          <p:nvPr/>
        </p:nvGrpSpPr>
        <p:grpSpPr>
          <a:xfrm>
            <a:off x="294838" y="64322"/>
            <a:ext cx="5048353" cy="956092"/>
            <a:chOff x="6365212" y="824050"/>
            <a:chExt cx="6048565" cy="14341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AAF7EE-9237-5943-8598-CFA525476E8A}"/>
                </a:ext>
              </a:extLst>
            </p:cNvPr>
            <p:cNvGrpSpPr/>
            <p:nvPr/>
          </p:nvGrpSpPr>
          <p:grpSpPr>
            <a:xfrm>
              <a:off x="6477000" y="824050"/>
              <a:ext cx="5936777" cy="1434138"/>
              <a:chOff x="1028700" y="1670038"/>
              <a:chExt cx="17238744" cy="7232218"/>
            </a:xfrm>
          </p:grpSpPr>
          <p:grpSp>
            <p:nvGrpSpPr>
              <p:cNvPr id="9" name="Group 3">
                <a:extLst>
                  <a:ext uri="{FF2B5EF4-FFF2-40B4-BE49-F238E27FC236}">
                    <a16:creationId xmlns:a16="http://schemas.microsoft.com/office/drawing/2014/main" id="{B0492067-D348-3AC4-6D82-87AB925769A6}"/>
                  </a:ext>
                </a:extLst>
              </p:cNvPr>
              <p:cNvGrpSpPr/>
              <p:nvPr/>
            </p:nvGrpSpPr>
            <p:grpSpPr>
              <a:xfrm>
                <a:off x="1028700" y="1670038"/>
                <a:ext cx="17238744" cy="7232218"/>
                <a:chOff x="0" y="-38100"/>
                <a:chExt cx="4353733" cy="1826533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C60D2B09-8675-54FC-5C27-568923DDB006}"/>
                    </a:ext>
                  </a:extLst>
                </p:cNvPr>
                <p:cNvSpPr/>
                <p:nvPr/>
              </p:nvSpPr>
              <p:spPr>
                <a:xfrm>
                  <a:off x="254612" y="110152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vi-VN" sz="1200"/>
                </a:p>
              </p:txBody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670D19A9-AE07-DB93-999C-91A980AC402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</p:grpSp>
          <p:grpSp>
            <p:nvGrpSpPr>
              <p:cNvPr id="10" name="Group 6">
                <a:extLst>
                  <a:ext uri="{FF2B5EF4-FFF2-40B4-BE49-F238E27FC236}">
                    <a16:creationId xmlns:a16="http://schemas.microsoft.com/office/drawing/2014/main" id="{AE01F606-6DD6-EAC1-FD84-E1CB349F36F5}"/>
                  </a:ext>
                </a:extLst>
              </p:cNvPr>
              <p:cNvGrpSpPr/>
              <p:nvPr/>
            </p:nvGrpSpPr>
            <p:grpSpPr>
              <a:xfrm>
                <a:off x="1293095" y="2156757"/>
                <a:ext cx="14012541" cy="5846182"/>
                <a:chOff x="-56149" y="-38100"/>
                <a:chExt cx="3538939" cy="1476483"/>
              </a:xfrm>
            </p:grpSpPr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2E5314CE-90C3-D0FD-976A-9903E3CEBE7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45F56438-2413-423A-CA20-3D1CA7552147}"/>
                    </a:ext>
                  </a:extLst>
                </p:cNvPr>
                <p:cNvSpPr/>
                <p:nvPr/>
              </p:nvSpPr>
              <p:spPr>
                <a:xfrm>
                  <a:off x="-56149" y="23507"/>
                  <a:ext cx="3538939" cy="141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B7">
                    <a:alpha val="69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vi-VN" sz="1200" dirty="0"/>
                </a:p>
              </p:txBody>
            </p:sp>
          </p:grpSp>
        </p:grpSp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4584A34B-DCBF-7F9E-207A-F476219E27E6}"/>
                </a:ext>
              </a:extLst>
            </p:cNvPr>
            <p:cNvSpPr txBox="1"/>
            <p:nvPr/>
          </p:nvSpPr>
          <p:spPr>
            <a:xfrm>
              <a:off x="6365212" y="840178"/>
              <a:ext cx="5589587" cy="1070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253"/>
                </a:lnSpc>
              </a:pPr>
              <a:r>
                <a:rPr lang="en-US" sz="3600" b="1" spc="227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spc="227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spc="227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b="1" spc="227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3/tr21sgk.</a:t>
              </a:r>
              <a:r>
                <a:rPr lang="en-US" sz="3600" b="1" spc="227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600" b="1" spc="22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CA42FD-F116-ED4A-74EC-43313F649037}"/>
              </a:ext>
            </a:extLst>
          </p:cNvPr>
          <p:cNvSpPr txBox="1">
            <a:spLocks/>
          </p:cNvSpPr>
          <p:nvPr/>
        </p:nvSpPr>
        <p:spPr>
          <a:xfrm>
            <a:off x="772321" y="3528409"/>
            <a:ext cx="8229600" cy="741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D0AFA36-BE3A-56D7-257E-27AA9BB4F0D2}"/>
              </a:ext>
            </a:extLst>
          </p:cNvPr>
          <p:cNvSpPr txBox="1">
            <a:spLocks/>
          </p:cNvSpPr>
          <p:nvPr/>
        </p:nvSpPr>
        <p:spPr>
          <a:xfrm>
            <a:off x="466980" y="3285936"/>
            <a:ext cx="8229600" cy="741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- 6)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3.x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.6 +3.x.6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- 6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FEADB97-D253-F481-D405-F5C338E04E23}"/>
              </a:ext>
            </a:extLst>
          </p:cNvPr>
          <p:cNvSpPr txBox="1">
            <a:spLocks/>
          </p:cNvSpPr>
          <p:nvPr/>
        </p:nvSpPr>
        <p:spPr>
          <a:xfrm>
            <a:off x="506358" y="3854797"/>
            <a:ext cx="8229600" cy="741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18x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+ 108x – 216 (cm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F56C83-267C-7079-41C0-3B8A8BDCAEDF}"/>
              </a:ext>
            </a:extLst>
          </p:cNvPr>
          <p:cNvSpPr txBox="1">
            <a:spLocks/>
          </p:cNvSpPr>
          <p:nvPr/>
        </p:nvSpPr>
        <p:spPr>
          <a:xfrm>
            <a:off x="0" y="4552035"/>
            <a:ext cx="11146524" cy="741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x</a:t>
            </a:r>
            <a:r>
              <a:rPr lang="en-US" altLang="en-US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18x</a:t>
            </a:r>
            <a:r>
              <a:rPr lang="en-US" altLang="en-US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+ 108x - 216</a:t>
            </a:r>
            <a:r>
              <a:rPr lang="en-US" altLang="en-US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altLang="en-US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en-US" dirty="0"/>
          </a:p>
        </p:txBody>
      </p:sp>
      <p:pic>
        <p:nvPicPr>
          <p:cNvPr id="2052" name="Picture 4" descr="Vận dụng 3 trang 21 Toán 8 Tập 1 Chân trời sáng tạo | Giải Toán 8">
            <a:extLst>
              <a:ext uri="{FF2B5EF4-FFF2-40B4-BE49-F238E27FC236}">
                <a16:creationId xmlns:a16="http://schemas.microsoft.com/office/drawing/2014/main" id="{99525736-483F-2F4E-C7D8-A2FC2D95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936" y="234449"/>
            <a:ext cx="3517063" cy="43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B1AAA6-1C4A-06B2-5C24-CFE7B8CDCB5E}"/>
              </a:ext>
            </a:extLst>
          </p:cNvPr>
          <p:cNvSpPr txBox="1">
            <a:spLocks/>
          </p:cNvSpPr>
          <p:nvPr/>
        </p:nvSpPr>
        <p:spPr>
          <a:xfrm>
            <a:off x="119921" y="1430450"/>
            <a:ext cx="8769246" cy="926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lòng trong của thùng chứa có dạn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lập phương với độ dài cạnh là x – 3 – 3 = </a:t>
            </a:r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6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(cm).</a:t>
            </a:r>
            <a:endParaRPr lang="en-US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F08449C-B5D4-648E-BBD1-D6FD5C79A3BB}"/>
              </a:ext>
            </a:extLst>
          </p:cNvPr>
          <p:cNvSpPr txBox="1">
            <a:spLocks/>
          </p:cNvSpPr>
          <p:nvPr/>
        </p:nvSpPr>
        <p:spPr>
          <a:xfrm>
            <a:off x="294838" y="2693265"/>
            <a:ext cx="8229600" cy="926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BBD5D-5E3A-BB95-559D-797BFAD00C5C}"/>
              </a:ext>
            </a:extLst>
          </p:cNvPr>
          <p:cNvSpPr txBox="1"/>
          <p:nvPr/>
        </p:nvSpPr>
        <p:spPr>
          <a:xfrm>
            <a:off x="466980" y="2701161"/>
            <a:ext cx="7339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/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351038" y="1745721"/>
            <a:ext cx="11718932" cy="1424976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:Đâu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1038" y="338372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A.(A + B)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18644" y="340259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+ 2AB + B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8499" y="4596098"/>
            <a:ext cx="478560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+ B)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AB + B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03366" y="459154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- 2AB + B</a:t>
            </a:r>
            <a:r>
              <a:rPr lang="pt-B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40" y="3589526"/>
            <a:ext cx="630800" cy="55932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57836" y="4702499"/>
            <a:ext cx="630800" cy="50840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910" y="4772968"/>
            <a:ext cx="643029" cy="43793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442" y="3527525"/>
            <a:ext cx="560976" cy="483209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2" name="TextBox 1"/>
          <p:cNvSpPr txBox="1"/>
          <p:nvPr/>
        </p:nvSpPr>
        <p:spPr>
          <a:xfrm>
            <a:off x="10361978" y="6521824"/>
            <a:ext cx="172692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61900-955C-508C-B2F6-C0FA3F13EE2C}"/>
              </a:ext>
            </a:extLst>
          </p:cNvPr>
          <p:cNvSpPr txBox="1"/>
          <p:nvPr/>
        </p:nvSpPr>
        <p:spPr>
          <a:xfrm>
            <a:off x="2716876" y="799527"/>
            <a:ext cx="6299199" cy="584775"/>
          </a:xfrm>
          <a:prstGeom prst="rect">
            <a:avLst/>
          </a:prstGeom>
          <a:solidFill>
            <a:srgbClr val="00863D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 AI NHANH HƠN”</a:t>
            </a: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3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33600" y="381000"/>
            <a:ext cx="3810000" cy="6172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4305300" y="440275"/>
            <a:ext cx="3581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HƯỚNG DẪN 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TỰ HỌC</a:t>
            </a:r>
          </a:p>
        </p:txBody>
      </p:sp>
      <p:pic>
        <p:nvPicPr>
          <p:cNvPr id="30722" name="Picture 2" descr="h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7200" y="914400"/>
            <a:ext cx="612244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986986" y="2076985"/>
            <a:ext cx="35921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BT: 4, 6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“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2539999" y="850413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GHI NHỚ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295400" y="1296709"/>
            <a:ext cx="403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hằng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đẳng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43000" y="1981200"/>
            <a:ext cx="4038600" cy="533400"/>
            <a:chOff x="381000" y="1981200"/>
            <a:chExt cx="4038600" cy="533400"/>
          </a:xfrm>
        </p:grpSpPr>
        <p:sp>
          <p:nvSpPr>
            <p:cNvPr id="100359" name="AutoShape 7"/>
            <p:cNvSpPr>
              <a:spLocks noChangeArrowheads="1"/>
            </p:cNvSpPr>
            <p:nvPr/>
          </p:nvSpPr>
          <p:spPr bwMode="gray">
            <a:xfrm>
              <a:off x="381000" y="1981200"/>
              <a:ext cx="40386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B764"/>
                </a:gs>
                <a:gs pos="100000">
                  <a:schemeClr val="bg1"/>
                </a:gs>
              </a:gsLst>
              <a:lin ang="5400000" scaled="1"/>
            </a:gra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64547" name="Object 3645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573663"/>
                </p:ext>
              </p:extLst>
            </p:nvPr>
          </p:nvGraphicFramePr>
          <p:xfrm>
            <a:off x="774700" y="1997038"/>
            <a:ext cx="2959100" cy="517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340080" imgH="583920" progId="Equation.DSMT4">
                    <p:embed/>
                  </p:oleObj>
                </mc:Choice>
                <mc:Fallback>
                  <p:oleObj name="Equation" r:id="rId5" imgW="3340080" imgH="583920" progId="Equation.DSMT4">
                    <p:embed/>
                    <p:pic>
                      <p:nvPicPr>
                        <p:cNvPr id="364547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700" y="1997038"/>
                          <a:ext cx="2959100" cy="5175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1136650" y="2781299"/>
            <a:ext cx="4038600" cy="533400"/>
            <a:chOff x="381000" y="2743200"/>
            <a:chExt cx="4038600" cy="533400"/>
          </a:xfrm>
        </p:grpSpPr>
        <p:sp>
          <p:nvSpPr>
            <p:cNvPr id="100360" name="AutoShape 8"/>
            <p:cNvSpPr>
              <a:spLocks noChangeArrowheads="1"/>
            </p:cNvSpPr>
            <p:nvPr/>
          </p:nvSpPr>
          <p:spPr bwMode="gray">
            <a:xfrm>
              <a:off x="381000" y="2743200"/>
              <a:ext cx="4038600" cy="5334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454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8147155"/>
                </p:ext>
              </p:extLst>
            </p:nvPr>
          </p:nvGraphicFramePr>
          <p:xfrm>
            <a:off x="842963" y="2759075"/>
            <a:ext cx="2947987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327120" imgH="583920" progId="Equation.DSMT4">
                    <p:embed/>
                  </p:oleObj>
                </mc:Choice>
                <mc:Fallback>
                  <p:oleObj name="Equation" r:id="rId7" imgW="3327120" imgH="583920" progId="Equation.DSMT4">
                    <p:embed/>
                    <p:pic>
                      <p:nvPicPr>
                        <p:cNvPr id="36454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963" y="2759075"/>
                          <a:ext cx="2947987" cy="51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1162050" y="3543300"/>
            <a:ext cx="4038600" cy="533400"/>
            <a:chOff x="381000" y="3505200"/>
            <a:chExt cx="4038600" cy="533400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381000" y="3505200"/>
              <a:ext cx="40386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B764"/>
                </a:gs>
                <a:gs pos="100000">
                  <a:schemeClr val="bg1"/>
                </a:gs>
              </a:gsLst>
              <a:lin ang="5400000" scaled="1"/>
            </a:gra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6454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80742"/>
                </p:ext>
              </p:extLst>
            </p:nvPr>
          </p:nvGraphicFramePr>
          <p:xfrm>
            <a:off x="831850" y="3581400"/>
            <a:ext cx="2970351" cy="438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352680" imgH="495000" progId="Equation.DSMT4">
                    <p:embed/>
                  </p:oleObj>
                </mc:Choice>
                <mc:Fallback>
                  <p:oleObj name="Equation" r:id="rId9" imgW="3352680" imgH="495000" progId="Equation.DSMT4">
                    <p:embed/>
                    <p:pic>
                      <p:nvPicPr>
                        <p:cNvPr id="364549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850" y="3581400"/>
                          <a:ext cx="2970351" cy="4388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1207466" y="4271981"/>
            <a:ext cx="3962400" cy="551798"/>
            <a:chOff x="457200" y="4172602"/>
            <a:chExt cx="3962400" cy="551798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457200" y="4191000"/>
              <a:ext cx="3962400" cy="5334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455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064433"/>
                </p:ext>
              </p:extLst>
            </p:nvPr>
          </p:nvGraphicFramePr>
          <p:xfrm>
            <a:off x="459131" y="4172602"/>
            <a:ext cx="3960469" cy="517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470120" imgH="583920" progId="Equation.DSMT4">
                    <p:embed/>
                  </p:oleObj>
                </mc:Choice>
                <mc:Fallback>
                  <p:oleObj name="Equation" r:id="rId11" imgW="4470120" imgH="583920" progId="Equation.DSMT4">
                    <p:embed/>
                    <p:pic>
                      <p:nvPicPr>
                        <p:cNvPr id="36455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131" y="4172602"/>
                          <a:ext cx="3960469" cy="51756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1162050" y="5130644"/>
            <a:ext cx="4045916" cy="583046"/>
            <a:chOff x="-361950" y="5130644"/>
            <a:chExt cx="4045916" cy="583046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gray">
            <a:xfrm>
              <a:off x="-354634" y="5180290"/>
              <a:ext cx="40386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B764"/>
                </a:gs>
                <a:gs pos="100000">
                  <a:schemeClr val="bg1"/>
                </a:gs>
              </a:gsLst>
              <a:lin ang="5400000" scaled="1"/>
            </a:gra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6455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3236227"/>
                </p:ext>
              </p:extLst>
            </p:nvPr>
          </p:nvGraphicFramePr>
          <p:xfrm>
            <a:off x="-361950" y="5130644"/>
            <a:ext cx="39497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457520" imgH="583920" progId="Equation.DSMT4">
                    <p:embed/>
                  </p:oleObj>
                </mc:Choice>
                <mc:Fallback>
                  <p:oleObj name="Equation" r:id="rId13" imgW="4457520" imgH="583920" progId="Equation.DSMT4">
                    <p:embed/>
                    <p:pic>
                      <p:nvPicPr>
                        <p:cNvPr id="364551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61950" y="5130644"/>
                          <a:ext cx="3949700" cy="51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456" y="-121079"/>
            <a:ext cx="1456072" cy="1856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93" y="4437022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926" y="3442983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414742" y="2879415"/>
            <a:ext cx="3999434" cy="1056828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67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+ 2AB + B</a:t>
            </a:r>
            <a:r>
              <a:rPr lang="en-US" sz="2667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1408986" y="4351900"/>
            <a:ext cx="3996791" cy="1046543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A</a:t>
            </a:r>
            <a:r>
              <a:rPr lang="en-US" sz="2667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B</a:t>
            </a:r>
            <a:r>
              <a:rPr lang="en-US" sz="2667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6334439" y="2910246"/>
            <a:ext cx="4101224" cy="1056827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A</a:t>
            </a:r>
            <a:r>
              <a:rPr lang="en-US" sz="2667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2AB + B</a:t>
            </a:r>
            <a:r>
              <a:rPr lang="en-US" sz="2667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6423887" y="4292361"/>
            <a:ext cx="4003648" cy="111783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A</a:t>
            </a:r>
            <a:r>
              <a:rPr lang="en-US" sz="2667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B</a:t>
            </a:r>
            <a:r>
              <a:rPr lang="en-US" sz="2667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828800" y="1854200"/>
            <a:ext cx="7807152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32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2</a:t>
            </a:r>
            <a:r>
              <a:rPr lang="sv-SE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(A –B )(A + B) =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9F4DDB-7B1B-0BB4-EB82-8C5F33E7BF6B}"/>
              </a:ext>
            </a:extLst>
          </p:cNvPr>
          <p:cNvSpPr txBox="1"/>
          <p:nvPr/>
        </p:nvSpPr>
        <p:spPr>
          <a:xfrm>
            <a:off x="2716876" y="799527"/>
            <a:ext cx="6299199" cy="584775"/>
          </a:xfrm>
          <a:prstGeom prst="rect">
            <a:avLst/>
          </a:prstGeom>
          <a:solidFill>
            <a:srgbClr val="00863D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 AI NHANH HƠN”</a:t>
            </a:r>
          </a:p>
        </p:txBody>
      </p:sp>
    </p:spTree>
    <p:extLst>
      <p:ext uri="{BB962C8B-B14F-4D97-AF65-F5344CB8AC3E}">
        <p14:creationId xmlns:p14="http://schemas.microsoft.com/office/powerpoint/2010/main" val="40269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473200" y="1955800"/>
            <a:ext cx="8848165" cy="867228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25 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66" y="5378450"/>
            <a:ext cx="371475" cy="438150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797476" y="3267971"/>
            <a:ext cx="3200400" cy="79375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– 25)(x + 25)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1797477" y="4637924"/>
            <a:ext cx="3336203" cy="79375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– 5)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6234780" y="3303732"/>
            <a:ext cx="3772573" cy="79375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– 5)(x + 5)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6377319" y="4572723"/>
            <a:ext cx="3487494" cy="79375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– x)(5 + x)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F4DDB-7B1B-0BB4-EB82-8C5F33E7BF6B}"/>
              </a:ext>
            </a:extLst>
          </p:cNvPr>
          <p:cNvSpPr txBox="1"/>
          <p:nvPr/>
        </p:nvSpPr>
        <p:spPr>
          <a:xfrm>
            <a:off x="2641600" y="889000"/>
            <a:ext cx="6299199" cy="584775"/>
          </a:xfrm>
          <a:prstGeom prst="rect">
            <a:avLst/>
          </a:prstGeom>
          <a:solidFill>
            <a:srgbClr val="00863D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 AI NHANH HƠN”</a:t>
            </a:r>
          </a:p>
        </p:txBody>
      </p:sp>
    </p:spTree>
    <p:extLst>
      <p:ext uri="{BB962C8B-B14F-4D97-AF65-F5344CB8AC3E}">
        <p14:creationId xmlns:p14="http://schemas.microsoft.com/office/powerpoint/2010/main" val="22127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5944" y="303492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28982" y="364929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89074" y="4358778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03955"/>
              </p:ext>
            </p:extLst>
          </p:nvPr>
        </p:nvGraphicFramePr>
        <p:xfrm>
          <a:off x="3532717" y="2858559"/>
          <a:ext cx="4544483" cy="70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266400" progId="Equation.DSMT4">
                  <p:embed/>
                </p:oleObj>
              </mc:Choice>
              <mc:Fallback>
                <p:oleObj name="Equation" r:id="rId2" imgW="1765080" imgH="2664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717" y="2858559"/>
                        <a:ext cx="4544483" cy="705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996364" y="2142377"/>
            <a:ext cx="116688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96836"/>
              </p:ext>
            </p:extLst>
          </p:nvPr>
        </p:nvGraphicFramePr>
        <p:xfrm>
          <a:off x="3778961" y="3940147"/>
          <a:ext cx="860451" cy="76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28600" progId="Equation.DSMT4">
                  <p:embed/>
                </p:oleObj>
              </mc:Choice>
              <mc:Fallback>
                <p:oleObj name="Equation" r:id="rId4" imgW="20304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961" y="3940147"/>
                        <a:ext cx="860451" cy="767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569997" y="459345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569997" y="5307826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569997" y="57936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25" name="Rectangle 24"/>
          <p:cNvSpPr/>
          <p:nvPr/>
        </p:nvSpPr>
        <p:spPr>
          <a:xfrm>
            <a:off x="1996364" y="3998767"/>
            <a:ext cx="1782597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9F4DDB-7B1B-0BB4-EB82-8C5F33E7BF6B}"/>
              </a:ext>
            </a:extLst>
          </p:cNvPr>
          <p:cNvSpPr txBox="1"/>
          <p:nvPr/>
        </p:nvSpPr>
        <p:spPr>
          <a:xfrm>
            <a:off x="2747797" y="935643"/>
            <a:ext cx="6299199" cy="584775"/>
          </a:xfrm>
          <a:prstGeom prst="rect">
            <a:avLst/>
          </a:prstGeom>
          <a:solidFill>
            <a:srgbClr val="00863D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 AI NHANH HƠN”</a:t>
            </a:r>
          </a:p>
        </p:txBody>
      </p:sp>
    </p:spTree>
    <p:extLst>
      <p:ext uri="{BB962C8B-B14F-4D97-AF65-F5344CB8AC3E}">
        <p14:creationId xmlns:p14="http://schemas.microsoft.com/office/powerpoint/2010/main" val="18689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phông nề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546101" y="621313"/>
            <a:ext cx="11245579" cy="3905541"/>
            <a:chOff x="-278861" y="774007"/>
            <a:chExt cx="9080499" cy="2475385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-278861" y="774007"/>
              <a:ext cx="9080499" cy="9168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 ĐẲNG THỨC ĐÁNG NHỚ</a:t>
              </a:r>
            </a:p>
            <a:p>
              <a:pPr algn="ctr"/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(5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tiết-từ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11)</a:t>
              </a:r>
            </a:p>
          </p:txBody>
        </p:sp>
        <p:sp>
          <p:nvSpPr>
            <p:cNvPr id="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-278861" y="2417201"/>
              <a:ext cx="9080499" cy="832191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158"/>
                </a:avLst>
              </a:prstTxWarp>
            </a:bodyPr>
            <a:lstStyle/>
            <a:p>
              <a:pPr algn="ctr"/>
              <a:r>
                <a:rPr lang="en-US" sz="2400" b="1" kern="10" dirty="0"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TIẾT 9: HOẠT ĐỘNG 3</a:t>
              </a:r>
            </a:p>
            <a:p>
              <a:pPr algn="ctr"/>
              <a:r>
                <a:rPr lang="en-US" sz="2400" b="1" kern="10" dirty="0"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LẬP PHƯƠNG CỦA MỘT TỔNG,MỘT HIỆU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24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769" y="1873038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875" y="1586635"/>
            <a:ext cx="1766539" cy="4459376"/>
            <a:chOff x="-73904" y="2378688"/>
            <a:chExt cx="1335533" cy="1844113"/>
          </a:xfrm>
          <a:solidFill>
            <a:srgbClr val="0000CC"/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428889"/>
              <a:ext cx="1261629" cy="16430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-73904" y="2378688"/>
              <a:ext cx="1335533" cy="18441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9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HOẠT ĐỘNG 3: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LẬP PHƯƠNG         CỦA 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MỘT TỔNG                 MỘT HIỆU</a:t>
              </a:r>
              <a:endParaRPr 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44801" y="182775"/>
            <a:ext cx="8931199" cy="1446218"/>
            <a:chOff x="2786067" y="0"/>
            <a:chExt cx="5783804" cy="1937570"/>
          </a:xfrm>
          <a:solidFill>
            <a:srgbClr val="0000CC"/>
          </a:solidFill>
        </p:grpSpPr>
        <p:sp>
          <p:nvSpPr>
            <p:cNvPr id="8" name="Rounded Rectangle 7"/>
            <p:cNvSpPr/>
            <p:nvPr/>
          </p:nvSpPr>
          <p:spPr>
            <a:xfrm>
              <a:off x="2786067" y="0"/>
              <a:ext cx="5783804" cy="19375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Rounded Rectangle 8"/>
            <p:cNvSpPr/>
            <p:nvPr/>
          </p:nvSpPr>
          <p:spPr>
            <a:xfrm>
              <a:off x="2842816" y="56749"/>
              <a:ext cx="5670306" cy="1824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tabLst>
                  <a:tab pos="353695" algn="l"/>
                </a:tabLst>
              </a:pPr>
              <a:r>
                <a:rPr lang="en-US" sz="2200" kern="12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LẬP PHƯƠNG CỦA MỘT TỔNG.</a:t>
              </a:r>
              <a:endPara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32431" y="4389184"/>
            <a:ext cx="8910064" cy="1706817"/>
            <a:chOff x="2835940" y="4206407"/>
            <a:chExt cx="5783804" cy="2286043"/>
          </a:xfrm>
          <a:solidFill>
            <a:srgbClr val="0000CC"/>
          </a:solidFill>
        </p:grpSpPr>
        <p:sp>
          <p:nvSpPr>
            <p:cNvPr id="11" name="Rounded Rectangle 10"/>
            <p:cNvSpPr/>
            <p:nvPr/>
          </p:nvSpPr>
          <p:spPr>
            <a:xfrm>
              <a:off x="2835940" y="4206407"/>
              <a:ext cx="5783804" cy="22860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Rounded Rectangle 16"/>
            <p:cNvSpPr/>
            <p:nvPr/>
          </p:nvSpPr>
          <p:spPr>
            <a:xfrm>
              <a:off x="2840404" y="4273363"/>
              <a:ext cx="5712384" cy="21521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LẬP PHƯƠNG CỦA MỘT HIỆU</a:t>
              </a:r>
              <a:endParaRPr lang="en-US" sz="2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" name="Straight Arrow Connector 13"/>
          <p:cNvCxnSpPr>
            <a:stCxn id="5" idx="3"/>
          </p:cNvCxnSpPr>
          <p:nvPr/>
        </p:nvCxnSpPr>
        <p:spPr>
          <a:xfrm flipV="1">
            <a:off x="1815414" y="1097280"/>
            <a:ext cx="1029387" cy="25973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11" idx="1"/>
          </p:cNvCxnSpPr>
          <p:nvPr/>
        </p:nvCxnSpPr>
        <p:spPr>
          <a:xfrm>
            <a:off x="1815414" y="3694651"/>
            <a:ext cx="1117017" cy="1547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8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TYFA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6626" y="4310762"/>
            <a:ext cx="1203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3102" y="4753131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32081" y="1510745"/>
            <a:ext cx="11734801" cy="1138773"/>
          </a:xfrm>
          <a:prstGeom prst="rect">
            <a:avLst/>
          </a:prstGeom>
          <a:solidFill>
            <a:srgbClr val="000099"/>
          </a:solidFill>
          <a:ln w="5715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3BC78-27EC-D556-E793-33C51E578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53" y="1647384"/>
            <a:ext cx="859838" cy="865494"/>
          </a:xfrm>
          <a:prstGeom prst="rect">
            <a:avLst/>
          </a:prstGeom>
        </p:spPr>
      </p:pic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1828800" y="3641627"/>
            <a:ext cx="7924800" cy="111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3900" b="1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62C90-8FC2-6378-F135-797DAAF34C9F}"/>
              </a:ext>
            </a:extLst>
          </p:cNvPr>
          <p:cNvSpPr txBox="1"/>
          <p:nvPr/>
        </p:nvSpPr>
        <p:spPr>
          <a:xfrm>
            <a:off x="732220" y="2794054"/>
            <a:ext cx="6093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+ b)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+ b) ( a + b)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( a + b) ( …)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C9975B-2596-060B-3B17-AA8F1E6D3ECA}"/>
              </a:ext>
            </a:extLst>
          </p:cNvPr>
          <p:cNvGrpSpPr/>
          <p:nvPr/>
        </p:nvGrpSpPr>
        <p:grpSpPr>
          <a:xfrm>
            <a:off x="4279855" y="3378406"/>
            <a:ext cx="3183537" cy="646331"/>
            <a:chOff x="3261076" y="5028768"/>
            <a:chExt cx="3183537" cy="6463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C4A13D-6915-54F4-7182-06C3ED51549C}"/>
                </a:ext>
              </a:extLst>
            </p:cNvPr>
            <p:cNvSpPr/>
            <p:nvPr/>
          </p:nvSpPr>
          <p:spPr>
            <a:xfrm>
              <a:off x="3364850" y="5028768"/>
              <a:ext cx="2975990" cy="5600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B0BA8F-3D96-80FE-E9C8-95C2A18F7519}"/>
                </a:ext>
              </a:extLst>
            </p:cNvPr>
            <p:cNvSpPr txBox="1"/>
            <p:nvPr/>
          </p:nvSpPr>
          <p:spPr>
            <a:xfrm>
              <a:off x="3261076" y="5028768"/>
              <a:ext cx="3183537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+2ab + b</a:t>
              </a:r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36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5EA5BA-9B13-1F90-CECD-B9617D05D661}"/>
              </a:ext>
            </a:extLst>
          </p:cNvPr>
          <p:cNvGrpSpPr/>
          <p:nvPr/>
        </p:nvGrpSpPr>
        <p:grpSpPr>
          <a:xfrm>
            <a:off x="2633838" y="3989016"/>
            <a:ext cx="6920457" cy="1390531"/>
            <a:chOff x="3316473" y="4969909"/>
            <a:chExt cx="4987926" cy="21709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1E672-FE42-B0E8-B6E2-EB55FA7650B3}"/>
                </a:ext>
              </a:extLst>
            </p:cNvPr>
            <p:cNvSpPr/>
            <p:nvPr/>
          </p:nvSpPr>
          <p:spPr>
            <a:xfrm>
              <a:off x="3364850" y="5028768"/>
              <a:ext cx="2975990" cy="5600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2D18E6-5A2E-DD36-6F46-2B34ABE9C545}"/>
                </a:ext>
              </a:extLst>
            </p:cNvPr>
            <p:cNvSpPr txBox="1"/>
            <p:nvPr/>
          </p:nvSpPr>
          <p:spPr>
            <a:xfrm>
              <a:off x="3316473" y="4969909"/>
              <a:ext cx="4987926" cy="21709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lang="en-US" altLang="en-US" sz="36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r>
                <a:rPr lang="en-US" altLang="en-US" sz="3600" b="1" baseline="30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altLang="en-US" sz="3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lang="en-US" altLang="en-US" sz="36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600" b="1" baseline="30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2ab</a:t>
              </a:r>
              <a:r>
                <a:rPr lang="en-US" altLang="en-US" sz="3600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+b</a:t>
              </a:r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3861A3-41F2-DBD1-FDE0-0E816E7B0D03}"/>
              </a:ext>
            </a:extLst>
          </p:cNvPr>
          <p:cNvGrpSpPr/>
          <p:nvPr/>
        </p:nvGrpSpPr>
        <p:grpSpPr>
          <a:xfrm>
            <a:off x="2210915" y="4516544"/>
            <a:ext cx="5252477" cy="1200329"/>
            <a:chOff x="3115072" y="4923330"/>
            <a:chExt cx="4987926" cy="20116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42E922-505F-203F-FD66-235D9896A1B2}"/>
                </a:ext>
              </a:extLst>
            </p:cNvPr>
            <p:cNvSpPr/>
            <p:nvPr/>
          </p:nvSpPr>
          <p:spPr>
            <a:xfrm>
              <a:off x="3364850" y="5028768"/>
              <a:ext cx="2975990" cy="5600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ED919-055D-E409-EE57-A0916481CFEA}"/>
                </a:ext>
              </a:extLst>
            </p:cNvPr>
            <p:cNvSpPr txBox="1"/>
            <p:nvPr/>
          </p:nvSpPr>
          <p:spPr>
            <a:xfrm>
              <a:off x="3115072" y="4923330"/>
              <a:ext cx="4987926" cy="20116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600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+ 3a</a:t>
              </a:r>
              <a:r>
                <a:rPr lang="en-US" altLang="en-US" sz="3600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+ 3ab</a:t>
              </a:r>
              <a:r>
                <a:rPr lang="en-US" altLang="en-US" sz="3600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b</a:t>
              </a:r>
              <a:r>
                <a:rPr lang="en-US" altLang="en-US" sz="3600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5E1FC8-053D-4FB5-B48D-7B9AA739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3" y="177085"/>
            <a:ext cx="8991600" cy="5635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48C3F-F5D0-670B-9000-821B5813C80D}"/>
              </a:ext>
            </a:extLst>
          </p:cNvPr>
          <p:cNvSpPr txBox="1">
            <a:spLocks/>
          </p:cNvSpPr>
          <p:nvPr/>
        </p:nvSpPr>
        <p:spPr>
          <a:xfrm>
            <a:off x="1111972" y="843915"/>
            <a:ext cx="8991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NHÓM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79030" y="198619"/>
            <a:ext cx="8991600" cy="5635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286623" y="1335479"/>
            <a:ext cx="7861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ý 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B,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5750A8-162D-4A38-6D3E-050A9B73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45" y="1277664"/>
            <a:ext cx="1224910" cy="1204664"/>
          </a:xfrm>
          <a:prstGeom prst="rect">
            <a:avLst/>
          </a:prstGeom>
        </p:spPr>
      </p:pic>
      <p:graphicFrame>
        <p:nvGraphicFramePr>
          <p:cNvPr id="3" name="Object 36">
            <a:extLst>
              <a:ext uri="{FF2B5EF4-FFF2-40B4-BE49-F238E27FC236}">
                <a16:creationId xmlns:a16="http://schemas.microsoft.com/office/drawing/2014/main" id="{3A7B9C34-93FE-2594-CB47-0BBFAC86C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510224"/>
              </p:ext>
            </p:extLst>
          </p:nvPr>
        </p:nvGraphicFramePr>
        <p:xfrm>
          <a:off x="2559570" y="2136008"/>
          <a:ext cx="7708691" cy="101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800" imgH="279400" progId="Equation.DSMT4">
                  <p:embed/>
                </p:oleObj>
              </mc:Choice>
              <mc:Fallback>
                <p:oleObj name="Equation" r:id="rId4" imgW="2590800" imgH="279400" progId="Equation.DSMT4">
                  <p:embed/>
                  <p:pic>
                    <p:nvPicPr>
                      <p:cNvPr id="38948" name="Object 36">
                        <a:extLst>
                          <a:ext uri="{FF2B5EF4-FFF2-40B4-BE49-F238E27FC236}">
                            <a16:creationId xmlns:a16="http://schemas.microsoft.com/office/drawing/2014/main" id="{79D1BAB3-59B8-3099-2835-601C3B043F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570" y="2136008"/>
                        <a:ext cx="7708691" cy="10119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 cmpd="sng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757227464,D:\My Document\My Adobe Presentations\DON THUC DONG DA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757227464,D:\My Document\My Adobe Presentations\DON THUC DONG DANG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757227464,D:\My Document\My Adobe Presentations\DON THUC DONG DANG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757227464,D:\My Document\My Adobe Presentations\DON THUC DONG DANG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881</Words>
  <Application>Microsoft Office PowerPoint</Application>
  <PresentationFormat>Widescreen</PresentationFormat>
  <Paragraphs>119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Lập phương của một tổng</vt:lpstr>
      <vt:lpstr>4. Lập phương của một tổng</vt:lpstr>
      <vt:lpstr>PowerPoint Presentation</vt:lpstr>
      <vt:lpstr>PowerPoint Presentation</vt:lpstr>
      <vt:lpstr>5. Lập phương của một hiệu:</vt:lpstr>
      <vt:lpstr>5. Lập phương của một hiệu: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hello whatname</dc:creator>
  <cp:lastModifiedBy>hello whatname</cp:lastModifiedBy>
  <cp:revision>75</cp:revision>
  <dcterms:created xsi:type="dcterms:W3CDTF">2024-10-06T00:53:25Z</dcterms:created>
  <dcterms:modified xsi:type="dcterms:W3CDTF">2025-03-06T13:19:26Z</dcterms:modified>
</cp:coreProperties>
</file>