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378" r:id="rId5"/>
    <p:sldId id="283" r:id="rId6"/>
    <p:sldId id="372" r:id="rId7"/>
    <p:sldId id="361" r:id="rId8"/>
    <p:sldId id="329" r:id="rId9"/>
    <p:sldId id="375" r:id="rId10"/>
    <p:sldId id="367" r:id="rId11"/>
    <p:sldId id="376" r:id="rId12"/>
    <p:sldId id="258" r:id="rId13"/>
    <p:sldId id="259" r:id="rId14"/>
    <p:sldId id="330" r:id="rId15"/>
    <p:sldId id="266" r:id="rId16"/>
    <p:sldId id="365" r:id="rId17"/>
    <p:sldId id="268" r:id="rId18"/>
    <p:sldId id="291" r:id="rId19"/>
    <p:sldId id="260" r:id="rId20"/>
    <p:sldId id="261" r:id="rId21"/>
    <p:sldId id="262" r:id="rId22"/>
    <p:sldId id="371" r:id="rId23"/>
    <p:sldId id="374" r:id="rId24"/>
    <p:sldId id="368" r:id="rId25"/>
    <p:sldId id="273" r:id="rId26"/>
    <p:sldId id="380" r:id="rId27"/>
    <p:sldId id="377" r:id="rId28"/>
    <p:sldId id="373" r:id="rId29"/>
    <p:sldId id="370" r:id="rId30"/>
    <p:sldId id="279" r:id="rId31"/>
    <p:sldId id="379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94219" autoAdjust="0"/>
  </p:normalViewPr>
  <p:slideViewPr>
    <p:cSldViewPr snapToGrid="0">
      <p:cViewPr varScale="1">
        <p:scale>
          <a:sx n="64" d="100"/>
          <a:sy n="64" d="100"/>
        </p:scale>
        <p:origin x="11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6T07:30:53.56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6T07:32:47.19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198000" y="208206"/>
            <a:ext cx="11820272" cy="6434743"/>
          </a:xfrm>
          <a:custGeom>
            <a:avLst/>
            <a:gdLst/>
            <a:ahLst/>
            <a:cxnLst/>
            <a:rect l="l" t="t" r="r" b="b"/>
            <a:pathLst>
              <a:path w="271045" h="147552" extrusionOk="0">
                <a:moveTo>
                  <a:pt x="5" y="1"/>
                </a:moveTo>
                <a:cubicBezTo>
                  <a:pt x="5" y="1"/>
                  <a:pt x="0" y="1"/>
                  <a:pt x="0" y="6"/>
                </a:cubicBezTo>
                <a:lnTo>
                  <a:pt x="0" y="137757"/>
                </a:lnTo>
                <a:cubicBezTo>
                  <a:pt x="0" y="140355"/>
                  <a:pt x="1048" y="142848"/>
                  <a:pt x="2906" y="144686"/>
                </a:cubicBezTo>
                <a:cubicBezTo>
                  <a:pt x="4764" y="146524"/>
                  <a:pt x="7287" y="147552"/>
                  <a:pt x="9916" y="147552"/>
                </a:cubicBezTo>
                <a:lnTo>
                  <a:pt x="261119" y="147552"/>
                </a:lnTo>
                <a:cubicBezTo>
                  <a:pt x="266598" y="147552"/>
                  <a:pt x="271035" y="143165"/>
                  <a:pt x="271035" y="137757"/>
                </a:cubicBezTo>
                <a:lnTo>
                  <a:pt x="271040" y="6"/>
                </a:lnTo>
                <a:cubicBezTo>
                  <a:pt x="271045" y="6"/>
                  <a:pt x="271045" y="1"/>
                  <a:pt x="271045" y="1"/>
                </a:cubicBezTo>
                <a:lnTo>
                  <a:pt x="263652" y="1"/>
                </a:lnTo>
                <a:lnTo>
                  <a:pt x="263652" y="3818"/>
                </a:lnTo>
                <a:cubicBezTo>
                  <a:pt x="265359" y="4292"/>
                  <a:pt x="266603" y="5833"/>
                  <a:pt x="266603" y="7676"/>
                </a:cubicBezTo>
                <a:cubicBezTo>
                  <a:pt x="266603" y="9882"/>
                  <a:pt x="264790" y="11674"/>
                  <a:pt x="262554" y="11674"/>
                </a:cubicBezTo>
                <a:cubicBezTo>
                  <a:pt x="260318" y="11674"/>
                  <a:pt x="258505" y="9882"/>
                  <a:pt x="258505" y="7676"/>
                </a:cubicBezTo>
                <a:cubicBezTo>
                  <a:pt x="258505" y="5833"/>
                  <a:pt x="259764" y="4292"/>
                  <a:pt x="261471" y="3818"/>
                </a:cubicBezTo>
                <a:lnTo>
                  <a:pt x="261471" y="1"/>
                </a:lnTo>
                <a:lnTo>
                  <a:pt x="251530" y="1"/>
                </a:lnTo>
                <a:lnTo>
                  <a:pt x="251530" y="3818"/>
                </a:lnTo>
                <a:cubicBezTo>
                  <a:pt x="253237" y="4292"/>
                  <a:pt x="254481" y="5833"/>
                  <a:pt x="254481" y="7676"/>
                </a:cubicBezTo>
                <a:cubicBezTo>
                  <a:pt x="254481" y="9882"/>
                  <a:pt x="252668" y="11674"/>
                  <a:pt x="250432" y="11674"/>
                </a:cubicBezTo>
                <a:cubicBezTo>
                  <a:pt x="248196" y="11674"/>
                  <a:pt x="246383" y="9882"/>
                  <a:pt x="246383" y="7676"/>
                </a:cubicBezTo>
                <a:cubicBezTo>
                  <a:pt x="246383" y="5833"/>
                  <a:pt x="247642" y="4292"/>
                  <a:pt x="249350" y="3818"/>
                </a:cubicBezTo>
                <a:lnTo>
                  <a:pt x="249350" y="1"/>
                </a:lnTo>
                <a:lnTo>
                  <a:pt x="239408" y="1"/>
                </a:lnTo>
                <a:lnTo>
                  <a:pt x="239408" y="3818"/>
                </a:lnTo>
                <a:cubicBezTo>
                  <a:pt x="241116" y="4292"/>
                  <a:pt x="242360" y="5833"/>
                  <a:pt x="242360" y="7676"/>
                </a:cubicBezTo>
                <a:cubicBezTo>
                  <a:pt x="242360" y="9882"/>
                  <a:pt x="240547" y="11674"/>
                  <a:pt x="238311" y="11674"/>
                </a:cubicBezTo>
                <a:cubicBezTo>
                  <a:pt x="236075" y="11674"/>
                  <a:pt x="234267" y="9882"/>
                  <a:pt x="234267" y="7676"/>
                </a:cubicBezTo>
                <a:cubicBezTo>
                  <a:pt x="234267" y="5833"/>
                  <a:pt x="235521" y="4292"/>
                  <a:pt x="237228" y="3818"/>
                </a:cubicBezTo>
                <a:lnTo>
                  <a:pt x="237228" y="1"/>
                </a:lnTo>
                <a:lnTo>
                  <a:pt x="227287" y="1"/>
                </a:lnTo>
                <a:lnTo>
                  <a:pt x="227287" y="3818"/>
                </a:lnTo>
                <a:cubicBezTo>
                  <a:pt x="228994" y="4292"/>
                  <a:pt x="230238" y="5833"/>
                  <a:pt x="230238" y="7676"/>
                </a:cubicBezTo>
                <a:cubicBezTo>
                  <a:pt x="230238" y="9882"/>
                  <a:pt x="228425" y="11674"/>
                  <a:pt x="226189" y="11674"/>
                </a:cubicBezTo>
                <a:cubicBezTo>
                  <a:pt x="223958" y="11674"/>
                  <a:pt x="222145" y="9882"/>
                  <a:pt x="222145" y="7676"/>
                </a:cubicBezTo>
                <a:cubicBezTo>
                  <a:pt x="222145" y="5833"/>
                  <a:pt x="223399" y="4292"/>
                  <a:pt x="225106" y="3818"/>
                </a:cubicBezTo>
                <a:lnTo>
                  <a:pt x="225106" y="1"/>
                </a:lnTo>
                <a:lnTo>
                  <a:pt x="215170" y="1"/>
                </a:lnTo>
                <a:lnTo>
                  <a:pt x="215170" y="3818"/>
                </a:lnTo>
                <a:cubicBezTo>
                  <a:pt x="216872" y="4292"/>
                  <a:pt x="218116" y="5833"/>
                  <a:pt x="218116" y="7676"/>
                </a:cubicBezTo>
                <a:cubicBezTo>
                  <a:pt x="218116" y="9882"/>
                  <a:pt x="216308" y="11674"/>
                  <a:pt x="214072" y="11674"/>
                </a:cubicBezTo>
                <a:cubicBezTo>
                  <a:pt x="211836" y="11674"/>
                  <a:pt x="210023" y="9882"/>
                  <a:pt x="210023" y="7676"/>
                </a:cubicBezTo>
                <a:cubicBezTo>
                  <a:pt x="210023" y="5833"/>
                  <a:pt x="211277" y="4292"/>
                  <a:pt x="212984" y="3818"/>
                </a:cubicBezTo>
                <a:lnTo>
                  <a:pt x="212984" y="1"/>
                </a:lnTo>
                <a:lnTo>
                  <a:pt x="203048" y="1"/>
                </a:lnTo>
                <a:lnTo>
                  <a:pt x="203048" y="3818"/>
                </a:lnTo>
                <a:cubicBezTo>
                  <a:pt x="204750" y="4292"/>
                  <a:pt x="205994" y="5833"/>
                  <a:pt x="205994" y="7676"/>
                </a:cubicBezTo>
                <a:cubicBezTo>
                  <a:pt x="205994" y="9882"/>
                  <a:pt x="204186" y="11674"/>
                  <a:pt x="201950" y="11674"/>
                </a:cubicBezTo>
                <a:cubicBezTo>
                  <a:pt x="199714" y="11674"/>
                  <a:pt x="197901" y="9882"/>
                  <a:pt x="197901" y="7676"/>
                </a:cubicBezTo>
                <a:cubicBezTo>
                  <a:pt x="197901" y="5833"/>
                  <a:pt x="199155" y="4292"/>
                  <a:pt x="200863" y="3818"/>
                </a:cubicBezTo>
                <a:lnTo>
                  <a:pt x="200863" y="1"/>
                </a:lnTo>
                <a:lnTo>
                  <a:pt x="190926" y="1"/>
                </a:lnTo>
                <a:lnTo>
                  <a:pt x="190926" y="3818"/>
                </a:lnTo>
                <a:cubicBezTo>
                  <a:pt x="192634" y="4292"/>
                  <a:pt x="193878" y="5833"/>
                  <a:pt x="193878" y="7676"/>
                </a:cubicBezTo>
                <a:cubicBezTo>
                  <a:pt x="193878" y="9882"/>
                  <a:pt x="192065" y="11674"/>
                  <a:pt x="189829" y="11674"/>
                </a:cubicBezTo>
                <a:cubicBezTo>
                  <a:pt x="187593" y="11674"/>
                  <a:pt x="185780" y="9882"/>
                  <a:pt x="185780" y="7676"/>
                </a:cubicBezTo>
                <a:cubicBezTo>
                  <a:pt x="185780" y="5833"/>
                  <a:pt x="187039" y="4292"/>
                  <a:pt x="188741" y="3818"/>
                </a:cubicBezTo>
                <a:lnTo>
                  <a:pt x="188741" y="1"/>
                </a:lnTo>
                <a:lnTo>
                  <a:pt x="178805" y="1"/>
                </a:lnTo>
                <a:lnTo>
                  <a:pt x="178805" y="3818"/>
                </a:lnTo>
                <a:cubicBezTo>
                  <a:pt x="180512" y="4292"/>
                  <a:pt x="181756" y="5833"/>
                  <a:pt x="181756" y="7676"/>
                </a:cubicBezTo>
                <a:cubicBezTo>
                  <a:pt x="181756" y="9882"/>
                  <a:pt x="179943" y="11674"/>
                  <a:pt x="177707" y="11674"/>
                </a:cubicBezTo>
                <a:cubicBezTo>
                  <a:pt x="175471" y="11674"/>
                  <a:pt x="173658" y="9882"/>
                  <a:pt x="173658" y="7676"/>
                </a:cubicBezTo>
                <a:cubicBezTo>
                  <a:pt x="173658" y="5833"/>
                  <a:pt x="174917" y="4292"/>
                  <a:pt x="176624" y="3818"/>
                </a:cubicBezTo>
                <a:lnTo>
                  <a:pt x="176624" y="1"/>
                </a:lnTo>
                <a:lnTo>
                  <a:pt x="166683" y="1"/>
                </a:lnTo>
                <a:lnTo>
                  <a:pt x="166683" y="3818"/>
                </a:lnTo>
                <a:cubicBezTo>
                  <a:pt x="168390" y="4292"/>
                  <a:pt x="169634" y="5833"/>
                  <a:pt x="169634" y="7676"/>
                </a:cubicBezTo>
                <a:cubicBezTo>
                  <a:pt x="169634" y="9882"/>
                  <a:pt x="167821" y="11674"/>
                  <a:pt x="165585" y="11674"/>
                </a:cubicBezTo>
                <a:cubicBezTo>
                  <a:pt x="163349" y="11674"/>
                  <a:pt x="161536" y="9882"/>
                  <a:pt x="161536" y="7676"/>
                </a:cubicBezTo>
                <a:cubicBezTo>
                  <a:pt x="161536" y="5833"/>
                  <a:pt x="162795" y="4292"/>
                  <a:pt x="164502" y="3818"/>
                </a:cubicBezTo>
                <a:lnTo>
                  <a:pt x="164502" y="1"/>
                </a:lnTo>
                <a:lnTo>
                  <a:pt x="154561" y="1"/>
                </a:lnTo>
                <a:lnTo>
                  <a:pt x="154561" y="3818"/>
                </a:lnTo>
                <a:cubicBezTo>
                  <a:pt x="156268" y="4292"/>
                  <a:pt x="157512" y="5833"/>
                  <a:pt x="157512" y="7676"/>
                </a:cubicBezTo>
                <a:cubicBezTo>
                  <a:pt x="157512" y="9882"/>
                  <a:pt x="155699" y="11674"/>
                  <a:pt x="153463" y="11674"/>
                </a:cubicBezTo>
                <a:cubicBezTo>
                  <a:pt x="151227" y="11674"/>
                  <a:pt x="149414" y="9882"/>
                  <a:pt x="149414" y="7676"/>
                </a:cubicBezTo>
                <a:cubicBezTo>
                  <a:pt x="149414" y="5833"/>
                  <a:pt x="150673" y="4292"/>
                  <a:pt x="152381" y="3818"/>
                </a:cubicBezTo>
                <a:lnTo>
                  <a:pt x="152381" y="1"/>
                </a:lnTo>
                <a:lnTo>
                  <a:pt x="142439" y="1"/>
                </a:lnTo>
                <a:lnTo>
                  <a:pt x="142439" y="3818"/>
                </a:lnTo>
                <a:cubicBezTo>
                  <a:pt x="144147" y="4292"/>
                  <a:pt x="145391" y="5833"/>
                  <a:pt x="145391" y="7676"/>
                </a:cubicBezTo>
                <a:cubicBezTo>
                  <a:pt x="145391" y="9882"/>
                  <a:pt x="143578" y="11674"/>
                  <a:pt x="141342" y="11674"/>
                </a:cubicBezTo>
                <a:cubicBezTo>
                  <a:pt x="139106" y="11674"/>
                  <a:pt x="137298" y="9882"/>
                  <a:pt x="137298" y="7676"/>
                </a:cubicBezTo>
                <a:cubicBezTo>
                  <a:pt x="137298" y="5833"/>
                  <a:pt x="138552" y="4292"/>
                  <a:pt x="140259" y="3818"/>
                </a:cubicBezTo>
                <a:lnTo>
                  <a:pt x="140259" y="1"/>
                </a:lnTo>
                <a:lnTo>
                  <a:pt x="130318" y="1"/>
                </a:lnTo>
                <a:lnTo>
                  <a:pt x="130318" y="3818"/>
                </a:lnTo>
                <a:cubicBezTo>
                  <a:pt x="132025" y="4292"/>
                  <a:pt x="133269" y="5833"/>
                  <a:pt x="133269" y="7676"/>
                </a:cubicBezTo>
                <a:cubicBezTo>
                  <a:pt x="133269" y="9882"/>
                  <a:pt x="131456" y="11674"/>
                  <a:pt x="129220" y="11674"/>
                </a:cubicBezTo>
                <a:cubicBezTo>
                  <a:pt x="126984" y="11674"/>
                  <a:pt x="125176" y="9882"/>
                  <a:pt x="125176" y="7676"/>
                </a:cubicBezTo>
                <a:cubicBezTo>
                  <a:pt x="125176" y="5833"/>
                  <a:pt x="126430" y="4292"/>
                  <a:pt x="128137" y="3818"/>
                </a:cubicBezTo>
                <a:lnTo>
                  <a:pt x="128137" y="1"/>
                </a:lnTo>
                <a:lnTo>
                  <a:pt x="118201" y="1"/>
                </a:lnTo>
                <a:lnTo>
                  <a:pt x="118201" y="3818"/>
                </a:lnTo>
                <a:cubicBezTo>
                  <a:pt x="119903" y="4292"/>
                  <a:pt x="121147" y="5833"/>
                  <a:pt x="121147" y="7676"/>
                </a:cubicBezTo>
                <a:cubicBezTo>
                  <a:pt x="121147" y="9882"/>
                  <a:pt x="119339" y="11674"/>
                  <a:pt x="117103" y="11674"/>
                </a:cubicBezTo>
                <a:cubicBezTo>
                  <a:pt x="114867" y="11674"/>
                  <a:pt x="113054" y="9882"/>
                  <a:pt x="113054" y="7676"/>
                </a:cubicBezTo>
                <a:cubicBezTo>
                  <a:pt x="113054" y="5833"/>
                  <a:pt x="114308" y="4292"/>
                  <a:pt x="116015" y="3818"/>
                </a:cubicBezTo>
                <a:lnTo>
                  <a:pt x="116015" y="1"/>
                </a:lnTo>
                <a:lnTo>
                  <a:pt x="106079" y="1"/>
                </a:lnTo>
                <a:lnTo>
                  <a:pt x="106079" y="3818"/>
                </a:lnTo>
                <a:cubicBezTo>
                  <a:pt x="107781" y="4292"/>
                  <a:pt x="109025" y="5833"/>
                  <a:pt x="109025" y="7676"/>
                </a:cubicBezTo>
                <a:cubicBezTo>
                  <a:pt x="109025" y="9882"/>
                  <a:pt x="107217" y="11674"/>
                  <a:pt x="104981" y="11674"/>
                </a:cubicBezTo>
                <a:cubicBezTo>
                  <a:pt x="102745" y="11674"/>
                  <a:pt x="100932" y="9882"/>
                  <a:pt x="100932" y="7676"/>
                </a:cubicBezTo>
                <a:cubicBezTo>
                  <a:pt x="100932" y="5833"/>
                  <a:pt x="102186" y="4292"/>
                  <a:pt x="103894" y="3818"/>
                </a:cubicBezTo>
                <a:lnTo>
                  <a:pt x="103894" y="1"/>
                </a:lnTo>
                <a:lnTo>
                  <a:pt x="93957" y="1"/>
                </a:lnTo>
                <a:lnTo>
                  <a:pt x="93957" y="3818"/>
                </a:lnTo>
                <a:cubicBezTo>
                  <a:pt x="95665" y="4292"/>
                  <a:pt x="96909" y="5833"/>
                  <a:pt x="96909" y="7676"/>
                </a:cubicBezTo>
                <a:cubicBezTo>
                  <a:pt x="96909" y="9882"/>
                  <a:pt x="95096" y="11674"/>
                  <a:pt x="92860" y="11674"/>
                </a:cubicBezTo>
                <a:cubicBezTo>
                  <a:pt x="90624" y="11674"/>
                  <a:pt x="88811" y="9882"/>
                  <a:pt x="88811" y="7676"/>
                </a:cubicBezTo>
                <a:cubicBezTo>
                  <a:pt x="88811" y="5833"/>
                  <a:pt x="90070" y="4292"/>
                  <a:pt x="91772" y="3818"/>
                </a:cubicBezTo>
                <a:lnTo>
                  <a:pt x="91772" y="1"/>
                </a:lnTo>
                <a:lnTo>
                  <a:pt x="81836" y="1"/>
                </a:lnTo>
                <a:lnTo>
                  <a:pt x="81836" y="3818"/>
                </a:lnTo>
                <a:cubicBezTo>
                  <a:pt x="83543" y="4292"/>
                  <a:pt x="84787" y="5833"/>
                  <a:pt x="84787" y="7676"/>
                </a:cubicBezTo>
                <a:cubicBezTo>
                  <a:pt x="84787" y="9882"/>
                  <a:pt x="82974" y="11674"/>
                  <a:pt x="80738" y="11674"/>
                </a:cubicBezTo>
                <a:cubicBezTo>
                  <a:pt x="78502" y="11674"/>
                  <a:pt x="76689" y="9882"/>
                  <a:pt x="76689" y="7676"/>
                </a:cubicBezTo>
                <a:cubicBezTo>
                  <a:pt x="76689" y="5833"/>
                  <a:pt x="77948" y="4292"/>
                  <a:pt x="79655" y="3818"/>
                </a:cubicBezTo>
                <a:lnTo>
                  <a:pt x="79655" y="1"/>
                </a:lnTo>
                <a:lnTo>
                  <a:pt x="69714" y="1"/>
                </a:lnTo>
                <a:lnTo>
                  <a:pt x="69714" y="3818"/>
                </a:lnTo>
                <a:cubicBezTo>
                  <a:pt x="71421" y="4292"/>
                  <a:pt x="72665" y="5833"/>
                  <a:pt x="72665" y="7676"/>
                </a:cubicBezTo>
                <a:cubicBezTo>
                  <a:pt x="72665" y="9882"/>
                  <a:pt x="70852" y="11674"/>
                  <a:pt x="68616" y="11674"/>
                </a:cubicBezTo>
                <a:cubicBezTo>
                  <a:pt x="66380" y="11674"/>
                  <a:pt x="64567" y="9882"/>
                  <a:pt x="64567" y="7676"/>
                </a:cubicBezTo>
                <a:cubicBezTo>
                  <a:pt x="64567" y="5833"/>
                  <a:pt x="65826" y="4292"/>
                  <a:pt x="67533" y="3818"/>
                </a:cubicBezTo>
                <a:lnTo>
                  <a:pt x="67533" y="1"/>
                </a:lnTo>
                <a:lnTo>
                  <a:pt x="57592" y="1"/>
                </a:lnTo>
                <a:lnTo>
                  <a:pt x="57592" y="3818"/>
                </a:lnTo>
                <a:cubicBezTo>
                  <a:pt x="59299" y="4292"/>
                  <a:pt x="60543" y="5833"/>
                  <a:pt x="60543" y="7676"/>
                </a:cubicBezTo>
                <a:cubicBezTo>
                  <a:pt x="60543" y="9882"/>
                  <a:pt x="58730" y="11674"/>
                  <a:pt x="56494" y="11674"/>
                </a:cubicBezTo>
                <a:cubicBezTo>
                  <a:pt x="54258" y="11674"/>
                  <a:pt x="52445" y="9882"/>
                  <a:pt x="52445" y="7676"/>
                </a:cubicBezTo>
                <a:cubicBezTo>
                  <a:pt x="52445" y="5833"/>
                  <a:pt x="53704" y="4292"/>
                  <a:pt x="55412" y="3818"/>
                </a:cubicBezTo>
                <a:lnTo>
                  <a:pt x="55412" y="1"/>
                </a:lnTo>
                <a:lnTo>
                  <a:pt x="45470" y="1"/>
                </a:lnTo>
                <a:lnTo>
                  <a:pt x="45470" y="3818"/>
                </a:lnTo>
                <a:cubicBezTo>
                  <a:pt x="47178" y="4292"/>
                  <a:pt x="48422" y="5833"/>
                  <a:pt x="48422" y="7676"/>
                </a:cubicBezTo>
                <a:cubicBezTo>
                  <a:pt x="48422" y="9887"/>
                  <a:pt x="46609" y="11674"/>
                  <a:pt x="44373" y="11674"/>
                </a:cubicBezTo>
                <a:cubicBezTo>
                  <a:pt x="42137" y="11674"/>
                  <a:pt x="40329" y="9887"/>
                  <a:pt x="40329" y="7676"/>
                </a:cubicBezTo>
                <a:cubicBezTo>
                  <a:pt x="40329" y="5833"/>
                  <a:pt x="41583" y="4292"/>
                  <a:pt x="43290" y="3818"/>
                </a:cubicBezTo>
                <a:lnTo>
                  <a:pt x="43290" y="1"/>
                </a:lnTo>
                <a:lnTo>
                  <a:pt x="33349" y="1"/>
                </a:lnTo>
                <a:lnTo>
                  <a:pt x="33349" y="3818"/>
                </a:lnTo>
                <a:cubicBezTo>
                  <a:pt x="35056" y="4292"/>
                  <a:pt x="36300" y="5833"/>
                  <a:pt x="36300" y="7676"/>
                </a:cubicBezTo>
                <a:cubicBezTo>
                  <a:pt x="36300" y="9887"/>
                  <a:pt x="34487" y="11674"/>
                  <a:pt x="32251" y="11674"/>
                </a:cubicBezTo>
                <a:cubicBezTo>
                  <a:pt x="30015" y="11674"/>
                  <a:pt x="28207" y="9887"/>
                  <a:pt x="28207" y="7676"/>
                </a:cubicBezTo>
                <a:cubicBezTo>
                  <a:pt x="28207" y="5833"/>
                  <a:pt x="29461" y="4292"/>
                  <a:pt x="31168" y="3818"/>
                </a:cubicBezTo>
                <a:lnTo>
                  <a:pt x="31168" y="1"/>
                </a:lnTo>
                <a:lnTo>
                  <a:pt x="21232" y="1"/>
                </a:lnTo>
                <a:lnTo>
                  <a:pt x="21232" y="3818"/>
                </a:lnTo>
                <a:cubicBezTo>
                  <a:pt x="22934" y="4292"/>
                  <a:pt x="24178" y="5833"/>
                  <a:pt x="24178" y="7676"/>
                </a:cubicBezTo>
                <a:cubicBezTo>
                  <a:pt x="24178" y="9887"/>
                  <a:pt x="22370" y="11674"/>
                  <a:pt x="20134" y="11674"/>
                </a:cubicBezTo>
                <a:cubicBezTo>
                  <a:pt x="17898" y="11674"/>
                  <a:pt x="16085" y="9887"/>
                  <a:pt x="16085" y="7676"/>
                </a:cubicBezTo>
                <a:cubicBezTo>
                  <a:pt x="16085" y="5833"/>
                  <a:pt x="17339" y="4292"/>
                  <a:pt x="19046" y="3818"/>
                </a:cubicBezTo>
                <a:lnTo>
                  <a:pt x="19046" y="1"/>
                </a:lnTo>
                <a:lnTo>
                  <a:pt x="9110" y="1"/>
                </a:lnTo>
                <a:lnTo>
                  <a:pt x="9110" y="3818"/>
                </a:lnTo>
                <a:cubicBezTo>
                  <a:pt x="10812" y="4292"/>
                  <a:pt x="12056" y="5833"/>
                  <a:pt x="12056" y="7676"/>
                </a:cubicBezTo>
                <a:cubicBezTo>
                  <a:pt x="12056" y="9887"/>
                  <a:pt x="10248" y="11674"/>
                  <a:pt x="8012" y="11674"/>
                </a:cubicBezTo>
                <a:cubicBezTo>
                  <a:pt x="5776" y="11674"/>
                  <a:pt x="3963" y="9887"/>
                  <a:pt x="3963" y="7676"/>
                </a:cubicBezTo>
                <a:cubicBezTo>
                  <a:pt x="3963" y="5833"/>
                  <a:pt x="5217" y="4292"/>
                  <a:pt x="6925" y="3818"/>
                </a:cubicBezTo>
                <a:lnTo>
                  <a:pt x="69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60067" y="1545500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rla"/>
              <a:buNone/>
              <a:defRPr sz="4667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rla"/>
              <a:buNone/>
              <a:defRPr sz="4667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rla"/>
              <a:buNone/>
              <a:defRPr sz="4667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rla"/>
              <a:buNone/>
              <a:defRPr sz="4667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rla"/>
              <a:buNone/>
              <a:defRPr sz="4667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rla"/>
              <a:buNone/>
              <a:defRPr sz="4667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rla"/>
              <a:buNone/>
              <a:defRPr sz="4667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rla"/>
              <a:buNone/>
              <a:defRPr sz="4667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rla"/>
              <a:buNone/>
              <a:defRPr sz="4667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454384" y="5313367"/>
            <a:ext cx="65133" cy="61900"/>
          </a:xfrm>
          <a:custGeom>
            <a:avLst/>
            <a:gdLst/>
            <a:ahLst/>
            <a:cxnLst/>
            <a:rect l="l" t="t" r="r" b="b"/>
            <a:pathLst>
              <a:path w="1954" h="1857" extrusionOk="0">
                <a:moveTo>
                  <a:pt x="1001" y="1"/>
                </a:moveTo>
                <a:cubicBezTo>
                  <a:pt x="533" y="1"/>
                  <a:pt x="131" y="315"/>
                  <a:pt x="55" y="793"/>
                </a:cubicBezTo>
                <a:cubicBezTo>
                  <a:pt x="1" y="1309"/>
                  <a:pt x="326" y="1770"/>
                  <a:pt x="842" y="1851"/>
                </a:cubicBezTo>
                <a:cubicBezTo>
                  <a:pt x="879" y="1855"/>
                  <a:pt x="916" y="1857"/>
                  <a:pt x="953" y="1857"/>
                </a:cubicBezTo>
                <a:cubicBezTo>
                  <a:pt x="1422" y="1857"/>
                  <a:pt x="1824" y="1542"/>
                  <a:pt x="1900" y="1065"/>
                </a:cubicBezTo>
                <a:cubicBezTo>
                  <a:pt x="1954" y="549"/>
                  <a:pt x="1574" y="115"/>
                  <a:pt x="1113" y="7"/>
                </a:cubicBezTo>
                <a:cubicBezTo>
                  <a:pt x="1075" y="3"/>
                  <a:pt x="1038" y="1"/>
                  <a:pt x="10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10800000">
            <a:off x="262702" y="5685202"/>
            <a:ext cx="185565" cy="176365"/>
          </a:xfrm>
          <a:custGeom>
            <a:avLst/>
            <a:gdLst/>
            <a:ahLst/>
            <a:cxnLst/>
            <a:rect l="l" t="t" r="r" b="b"/>
            <a:pathLst>
              <a:path w="1954" h="1857" extrusionOk="0">
                <a:moveTo>
                  <a:pt x="1001" y="1"/>
                </a:moveTo>
                <a:cubicBezTo>
                  <a:pt x="533" y="1"/>
                  <a:pt x="131" y="315"/>
                  <a:pt x="55" y="793"/>
                </a:cubicBezTo>
                <a:cubicBezTo>
                  <a:pt x="1" y="1309"/>
                  <a:pt x="326" y="1770"/>
                  <a:pt x="842" y="1851"/>
                </a:cubicBezTo>
                <a:cubicBezTo>
                  <a:pt x="879" y="1855"/>
                  <a:pt x="916" y="1857"/>
                  <a:pt x="953" y="1857"/>
                </a:cubicBezTo>
                <a:cubicBezTo>
                  <a:pt x="1422" y="1857"/>
                  <a:pt x="1824" y="1542"/>
                  <a:pt x="1900" y="1065"/>
                </a:cubicBezTo>
                <a:cubicBezTo>
                  <a:pt x="1954" y="549"/>
                  <a:pt x="1574" y="115"/>
                  <a:pt x="1113" y="7"/>
                </a:cubicBezTo>
                <a:cubicBezTo>
                  <a:pt x="1075" y="3"/>
                  <a:pt x="1038" y="1"/>
                  <a:pt x="10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10800000">
            <a:off x="587931" y="6082763"/>
            <a:ext cx="157903" cy="150101"/>
          </a:xfrm>
          <a:custGeom>
            <a:avLst/>
            <a:gdLst/>
            <a:ahLst/>
            <a:cxnLst/>
            <a:rect l="l" t="t" r="r" b="b"/>
            <a:pathLst>
              <a:path w="1954" h="1857" extrusionOk="0">
                <a:moveTo>
                  <a:pt x="1001" y="1"/>
                </a:moveTo>
                <a:cubicBezTo>
                  <a:pt x="533" y="1"/>
                  <a:pt x="131" y="315"/>
                  <a:pt x="55" y="793"/>
                </a:cubicBezTo>
                <a:cubicBezTo>
                  <a:pt x="1" y="1309"/>
                  <a:pt x="326" y="1770"/>
                  <a:pt x="842" y="1851"/>
                </a:cubicBezTo>
                <a:cubicBezTo>
                  <a:pt x="879" y="1855"/>
                  <a:pt x="916" y="1857"/>
                  <a:pt x="953" y="1857"/>
                </a:cubicBezTo>
                <a:cubicBezTo>
                  <a:pt x="1422" y="1857"/>
                  <a:pt x="1824" y="1542"/>
                  <a:pt x="1900" y="1065"/>
                </a:cubicBezTo>
                <a:cubicBezTo>
                  <a:pt x="1954" y="549"/>
                  <a:pt x="1574" y="115"/>
                  <a:pt x="1113" y="7"/>
                </a:cubicBezTo>
                <a:cubicBezTo>
                  <a:pt x="1075" y="3"/>
                  <a:pt x="1038" y="1"/>
                  <a:pt x="10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Rectangle 7"/>
          <p:cNvSpPr/>
          <p:nvPr userDrawn="1"/>
        </p:nvSpPr>
        <p:spPr>
          <a:xfrm>
            <a:off x="267" y="-43785"/>
            <a:ext cx="1151918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Cookies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Cookies" panose="020406030505060202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057715" y="6376953"/>
            <a:ext cx="1151918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Cookies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39BC198-3D7B-488A-90CC-E891FDE5C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91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jp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1">
            <a:extLst>
              <a:ext uri="{FF2B5EF4-FFF2-40B4-BE49-F238E27FC236}">
                <a16:creationId xmlns:a16="http://schemas.microsoft.com/office/drawing/2014/main" id="{2FE9AB76-787D-1E8A-ED6D-A24D5F2D43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0912" y="375444"/>
            <a:ext cx="2657475" cy="1077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UBND TP.TUY HOÀ</a:t>
            </a:r>
            <a:endParaRPr lang="en-GB" sz="20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2051" name="WordArt 23">
            <a:extLst>
              <a:ext uri="{FF2B5EF4-FFF2-40B4-BE49-F238E27FC236}">
                <a16:creationId xmlns:a16="http://schemas.microsoft.com/office/drawing/2014/main" id="{BDE105C4-7CA7-8BFB-66F9-EAB35C740F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4199" y="1066802"/>
            <a:ext cx="3390900" cy="3865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TRƯỜNG THCS </a:t>
            </a:r>
            <a:r>
              <a:rPr lang="en-US" sz="2000" b="1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NGUYỄN HỮU THỌ</a:t>
            </a:r>
            <a:endParaRPr lang="en-GB" sz="2000" b="1" kern="10" dirty="0">
              <a:ln w="12700">
                <a:solidFill>
                  <a:srgbClr val="0000CC"/>
                </a:solidFill>
                <a:round/>
                <a:headEnd/>
                <a:tailEnd/>
              </a:ln>
              <a:solidFill>
                <a:srgbClr val="00CC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2052" name="Picture 8" descr="Chan-troi-sang-tao-Toan-1">
            <a:extLst>
              <a:ext uri="{FF2B5EF4-FFF2-40B4-BE49-F238E27FC236}">
                <a16:creationId xmlns:a16="http://schemas.microsoft.com/office/drawing/2014/main" id="{C14E9CC4-88E8-6020-EFDD-A1D65AA8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3" y="-73777"/>
            <a:ext cx="5197472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10">
            <a:extLst>
              <a:ext uri="{FF2B5EF4-FFF2-40B4-BE49-F238E27FC236}">
                <a16:creationId xmlns:a16="http://schemas.microsoft.com/office/drawing/2014/main" id="{B429F5B7-E4F7-3F87-FB9A-0E03DA63CE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5743" y="673301"/>
            <a:ext cx="1524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2024 - 2025</a:t>
            </a:r>
          </a:p>
        </p:txBody>
      </p:sp>
      <p:sp>
        <p:nvSpPr>
          <p:cNvPr id="190475" name="WordArt 11">
            <a:extLst>
              <a:ext uri="{FF2B5EF4-FFF2-40B4-BE49-F238E27FC236}">
                <a16:creationId xmlns:a16="http://schemas.microsoft.com/office/drawing/2014/main" id="{CFC7FC00-D87F-DCD6-70AB-AC994A5739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25" y="2552699"/>
            <a:ext cx="6784975" cy="19272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Giáo</a:t>
            </a:r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GB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viên</a:t>
            </a:r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: NGUYỄN THỊ NGỌC LOAN</a:t>
            </a:r>
          </a:p>
          <a:p>
            <a:pPr algn="ctr"/>
            <a:r>
              <a:rPr lang="en-GB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Lớp</a:t>
            </a:r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GB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dạy</a:t>
            </a:r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: 6A</a:t>
            </a:r>
          </a:p>
          <a:p>
            <a:pPr algn="ctr"/>
            <a:r>
              <a:rPr lang="en-GB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Bài</a:t>
            </a:r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GB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dạy</a:t>
            </a:r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: </a:t>
            </a:r>
            <a:r>
              <a:rPr lang="en-GB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Tiết</a:t>
            </a:r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6   HÌNH THOI</a:t>
            </a:r>
          </a:p>
        </p:txBody>
      </p:sp>
      <p:sp>
        <p:nvSpPr>
          <p:cNvPr id="190476" name="Rectangle 12">
            <a:extLst>
              <a:ext uri="{FF2B5EF4-FFF2-40B4-BE49-F238E27FC236}">
                <a16:creationId xmlns:a16="http://schemas.microsoft.com/office/drawing/2014/main" id="{46BCE7B7-AFC6-5600-0EC4-C24AEFA39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400800"/>
            <a:ext cx="563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18" descr="au">
            <a:extLst>
              <a:ext uri="{FF2B5EF4-FFF2-40B4-BE49-F238E27FC236}">
                <a16:creationId xmlns:a16="http://schemas.microsoft.com/office/drawing/2014/main" id="{91BC723D-A07B-3823-331A-C5F96119F6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219031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in-floral1">
            <a:extLst>
              <a:ext uri="{FF2B5EF4-FFF2-40B4-BE49-F238E27FC236}">
                <a16:creationId xmlns:a16="http://schemas.microsoft.com/office/drawing/2014/main" id="{B8E5544E-F212-2441-AC4C-12C9949AD3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751214"/>
            <a:ext cx="678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05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07350"/>
            <a:ext cx="10698369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200" y="4038600"/>
            <a:ext cx="10871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Giải: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Hai đường chéo LJ, IK vuông góc với nhau.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Dùng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IO = OK, LO = OJ.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đường chéo LJ, IK cắt nhau tại trung điểm O của mỗi đường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D1B3691-A4AD-46DF-91C1-D5523B04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77" y="2336799"/>
            <a:ext cx="1949451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3cm">
            <a:extLst>
              <a:ext uri="{FF2B5EF4-FFF2-40B4-BE49-F238E27FC236}">
                <a16:creationId xmlns:a16="http://schemas.microsoft.com/office/drawing/2014/main" id="{20A5AC26-7598-4859-B3C7-AFF27D3E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60219" y="82728"/>
            <a:ext cx="3672899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3cm">
            <a:extLst>
              <a:ext uri="{FF2B5EF4-FFF2-40B4-BE49-F238E27FC236}">
                <a16:creationId xmlns:a16="http://schemas.microsoft.com/office/drawing/2014/main" id="{5C5A8475-F2D4-4CC4-B076-DBC7E30E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9144">
            <a:off x="8983332" y="1092201"/>
            <a:ext cx="3672899" cy="13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5BCF4D4-65CA-67EC-89F2-EF922FE3CEF6}"/>
              </a:ext>
            </a:extLst>
          </p:cNvPr>
          <p:cNvSpPr/>
          <p:nvPr/>
        </p:nvSpPr>
        <p:spPr>
          <a:xfrm>
            <a:off x="9456821" y="6340642"/>
            <a:ext cx="2023979" cy="354103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105 L 0.12847 -0.0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1482 L -0.00157 0.15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08B49B00-6C21-4D63-8926-E1D9430D0391}"/>
              </a:ext>
            </a:extLst>
          </p:cNvPr>
          <p:cNvSpPr txBox="1"/>
          <p:nvPr/>
        </p:nvSpPr>
        <p:spPr>
          <a:xfrm>
            <a:off x="8866343" y="4626210"/>
            <a:ext cx="247368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 cạnh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D1DB7D-145B-4B9C-81E1-28E76C7E120B}"/>
              </a:ext>
            </a:extLst>
          </p:cNvPr>
          <p:cNvSpPr txBox="1"/>
          <p:nvPr/>
        </p:nvSpPr>
        <p:spPr>
          <a:xfrm>
            <a:off x="4920257" y="4450333"/>
            <a:ext cx="234636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 góc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FF69E-7953-494E-808A-2FBED5A6A5AE}"/>
              </a:ext>
            </a:extLst>
          </p:cNvPr>
          <p:cNvSpPr txBox="1"/>
          <p:nvPr/>
        </p:nvSpPr>
        <p:spPr>
          <a:xfrm>
            <a:off x="2921711" y="4608278"/>
            <a:ext cx="234636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song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1236F3-BEA2-4D88-AEE6-DD082A2B21EB}"/>
              </a:ext>
            </a:extLst>
          </p:cNvPr>
          <p:cNvSpPr txBox="1"/>
          <p:nvPr/>
        </p:nvSpPr>
        <p:spPr>
          <a:xfrm>
            <a:off x="2905665" y="4549078"/>
            <a:ext cx="247368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song</a:t>
            </a:r>
          </a:p>
        </p:txBody>
      </p:sp>
      <p:pic>
        <p:nvPicPr>
          <p:cNvPr id="13" name="Picture 2" descr="Thinking Hyuke GIF - Thinking Hyuke Question - Discover &amp;amp; Share GIFs">
            <a:extLst>
              <a:ext uri="{FF2B5EF4-FFF2-40B4-BE49-F238E27FC236}">
                <a16:creationId xmlns:a16="http://schemas.microsoft.com/office/drawing/2014/main" id="{05EF1D25-0D1E-4DD6-9ABC-64760E464F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3" y="2478305"/>
            <a:ext cx="1216164" cy="12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F93CBDF-9AEF-40AD-8C87-55470B26DE29}"/>
              </a:ext>
            </a:extLst>
          </p:cNvPr>
          <p:cNvSpPr/>
          <p:nvPr/>
        </p:nvSpPr>
        <p:spPr>
          <a:xfrm>
            <a:off x="166671" y="99749"/>
            <a:ext cx="4405329" cy="622254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4E0A2-F50F-4093-8FF8-7BF66A9DBAF7}"/>
              </a:ext>
            </a:extLst>
          </p:cNvPr>
          <p:cNvSpPr txBox="1"/>
          <p:nvPr/>
        </p:nvSpPr>
        <p:spPr>
          <a:xfrm>
            <a:off x="2121162" y="1105911"/>
            <a:ext cx="870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(…)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09CD0-666F-4CB5-B495-F17470B6B65B}"/>
              </a:ext>
            </a:extLst>
          </p:cNvPr>
          <p:cNvSpPr txBox="1"/>
          <p:nvPr/>
        </p:nvSpPr>
        <p:spPr>
          <a:xfrm>
            <a:off x="2121162" y="1940396"/>
            <a:ext cx="922243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…………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     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………….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		     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…………..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E8F780-79DC-4566-B8F1-F3A7B353CB11}"/>
              </a:ext>
            </a:extLst>
          </p:cNvPr>
          <p:cNvSpPr/>
          <p:nvPr/>
        </p:nvSpPr>
        <p:spPr>
          <a:xfrm>
            <a:off x="633345" y="4549078"/>
            <a:ext cx="10540469" cy="981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87EE9-A112-4344-8B3E-48A3A8B97017}"/>
              </a:ext>
            </a:extLst>
          </p:cNvPr>
          <p:cNvSpPr txBox="1"/>
          <p:nvPr/>
        </p:nvSpPr>
        <p:spPr>
          <a:xfrm>
            <a:off x="763875" y="4608278"/>
            <a:ext cx="10471164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song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E2A426B-E980-213D-BDDA-A22B07D03451}"/>
              </a:ext>
            </a:extLst>
          </p:cNvPr>
          <p:cNvSpPr/>
          <p:nvPr/>
        </p:nvSpPr>
        <p:spPr>
          <a:xfrm>
            <a:off x="9276346" y="6352674"/>
            <a:ext cx="2622885" cy="46902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A4B6C-135E-E3D8-70E5-49BF2B436574}"/>
              </a:ext>
            </a:extLst>
          </p:cNvPr>
          <p:cNvSpPr/>
          <p:nvPr/>
        </p:nvSpPr>
        <p:spPr>
          <a:xfrm>
            <a:off x="9962147" y="5752089"/>
            <a:ext cx="962527" cy="57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46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37396 -0.3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3 0.01227 L 0.36055 -0.27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02523 L 0.21133 -0.15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D3728A3-BB3E-4454-9395-756D7AA93CB9}"/>
              </a:ext>
            </a:extLst>
          </p:cNvPr>
          <p:cNvSpPr txBox="1"/>
          <p:nvPr/>
        </p:nvSpPr>
        <p:spPr>
          <a:xfrm>
            <a:off x="698500" y="768923"/>
            <a:ext cx="1079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16D0C7-A919-4AB5-9A42-FA68D5882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06" y="2228370"/>
            <a:ext cx="4984386" cy="36829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3362F5-6FE9-474B-B24D-BA9D7CB2F442}"/>
              </a:ext>
            </a:extLst>
          </p:cNvPr>
          <p:cNvSpPr txBox="1"/>
          <p:nvPr/>
        </p:nvSpPr>
        <p:spPr>
          <a:xfrm>
            <a:off x="6308095" y="2320274"/>
            <a:ext cx="4943830" cy="241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= ………</a:t>
            </a:r>
          </a:p>
          <a:p>
            <a:pPr>
              <a:lnSpc>
                <a:spcPct val="150000"/>
              </a:lnSpc>
            </a:pPr>
            <a:r>
              <a:rPr lang="en-US" sz="350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…………….. QS</a:t>
            </a:r>
          </a:p>
          <a:p>
            <a:pPr>
              <a:lnSpc>
                <a:spcPct val="150000"/>
              </a:lnSpc>
            </a:pPr>
            <a:r>
              <a:rPr lang="en-US" sz="350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song song với …….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92BAE-42D0-469F-A1E3-0013A5E94EC5}"/>
              </a:ext>
            </a:extLst>
          </p:cNvPr>
          <p:cNvSpPr txBox="1"/>
          <p:nvPr/>
        </p:nvSpPr>
        <p:spPr>
          <a:xfrm>
            <a:off x="7643002" y="2470163"/>
            <a:ext cx="3229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 = ST = TQ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856A2D-7F80-44AB-B541-3C59A0A3124A}"/>
              </a:ext>
            </a:extLst>
          </p:cNvPr>
          <p:cNvSpPr txBox="1"/>
          <p:nvPr/>
        </p:nvSpPr>
        <p:spPr>
          <a:xfrm>
            <a:off x="7053254" y="3250994"/>
            <a:ext cx="2451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AC2E3-627D-4753-BAC2-8BF48B03B71A}"/>
              </a:ext>
            </a:extLst>
          </p:cNvPr>
          <p:cNvSpPr txBox="1"/>
          <p:nvPr/>
        </p:nvSpPr>
        <p:spPr>
          <a:xfrm>
            <a:off x="10199112" y="4076505"/>
            <a:ext cx="11370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4E0A2-F50F-4093-8FF8-7BF66A9DBAF7}"/>
              </a:ext>
            </a:extLst>
          </p:cNvPr>
          <p:cNvSpPr txBox="1"/>
          <p:nvPr/>
        </p:nvSpPr>
        <p:spPr>
          <a:xfrm>
            <a:off x="1294545" y="478187"/>
            <a:ext cx="1023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6098AE-0C58-A680-159E-3A0CE0D06B8F}"/>
                  </a:ext>
                </a:extLst>
              </p14:cNvPr>
              <p14:cNvContentPartPr/>
              <p14:nvPr/>
            </p14:nvContentPartPr>
            <p14:xfrm>
              <a:off x="12693088" y="239392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6098AE-0C58-A680-159E-3A0CE0D06B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84088" y="23852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A3BCFB-8FF9-60F0-DEC0-3F340ED6E0C9}"/>
                  </a:ext>
                </a:extLst>
              </p14:cNvPr>
              <p14:cNvContentPartPr/>
              <p14:nvPr/>
            </p14:nvContentPartPr>
            <p14:xfrm>
              <a:off x="6057735" y="404766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A3BCFB-8FF9-60F0-DEC0-3F340ED6E0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4735" y="3985020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794CBD-0030-4383-3E49-50612BA79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128" y="1504667"/>
            <a:ext cx="9889238" cy="53533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5C05473-30C5-FB77-9C04-7804C73C3D49}"/>
              </a:ext>
            </a:extLst>
          </p:cNvPr>
          <p:cNvSpPr/>
          <p:nvPr/>
        </p:nvSpPr>
        <p:spPr>
          <a:xfrm>
            <a:off x="2277619" y="6070636"/>
            <a:ext cx="1074839" cy="6183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51C25D-011B-ECC6-9047-4DEAE2A6ED33}"/>
              </a:ext>
            </a:extLst>
          </p:cNvPr>
          <p:cNvSpPr/>
          <p:nvPr/>
        </p:nvSpPr>
        <p:spPr>
          <a:xfrm>
            <a:off x="10587469" y="3344779"/>
            <a:ext cx="1074839" cy="6183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08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F56F614-79A3-85DC-0239-5D036100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152400"/>
            <a:ext cx="457200" cy="457200"/>
          </a:xfrm>
          <a:prstGeom prst="actionButtonReturn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AutoShape 5">
            <a:extLst>
              <a:ext uri="{FF2B5EF4-FFF2-40B4-BE49-F238E27FC236}">
                <a16:creationId xmlns:a16="http://schemas.microsoft.com/office/drawing/2014/main" id="{E33BA116-FE9F-D8EF-9435-FC7C0A20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"/>
            <a:ext cx="5638800" cy="1524000"/>
          </a:xfrm>
          <a:prstGeom prst="cloudCallout">
            <a:avLst>
              <a:gd name="adj1" fmla="val -70889"/>
              <a:gd name="adj2" fmla="val 61042"/>
            </a:avLst>
          </a:prstGeom>
          <a:solidFill>
            <a:srgbClr val="CCCCFF"/>
          </a:solidFill>
          <a:ln w="28575">
            <a:solidFill>
              <a:srgbClr val="99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>
                <a:solidFill>
                  <a:srgbClr val="FF21FF"/>
                </a:solidFill>
                <a:latin typeface="Times New Roman" panose="02020603050405020304" pitchFamily="18" charset="0"/>
              </a:rPr>
              <a:t>Trong hình sau có bao nhiêu hình thoi?</a:t>
            </a:r>
          </a:p>
        </p:txBody>
      </p:sp>
      <p:grpSp>
        <p:nvGrpSpPr>
          <p:cNvPr id="16390" name="Group 6">
            <a:extLst>
              <a:ext uri="{FF2B5EF4-FFF2-40B4-BE49-F238E27FC236}">
                <a16:creationId xmlns:a16="http://schemas.microsoft.com/office/drawing/2014/main" id="{B9FFC18A-990F-22B4-CBA1-44FC8E9C58A4}"/>
              </a:ext>
            </a:extLst>
          </p:cNvPr>
          <p:cNvGrpSpPr>
            <a:grpSpLocks/>
          </p:cNvGrpSpPr>
          <p:nvPr/>
        </p:nvGrpSpPr>
        <p:grpSpPr bwMode="auto">
          <a:xfrm>
            <a:off x="2924176" y="2438401"/>
            <a:ext cx="7439025" cy="1482725"/>
            <a:chOff x="432" y="1776"/>
            <a:chExt cx="4686" cy="934"/>
          </a:xfrm>
        </p:grpSpPr>
        <p:sp>
          <p:nvSpPr>
            <p:cNvPr id="16391" name="AutoShape 7">
              <a:extLst>
                <a:ext uri="{FF2B5EF4-FFF2-40B4-BE49-F238E27FC236}">
                  <a16:creationId xmlns:a16="http://schemas.microsoft.com/office/drawing/2014/main" id="{6CCEAEF1-2316-B94C-6D71-B8D95051E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809"/>
              <a:ext cx="2352" cy="864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2" name="AutoShape 8">
              <a:extLst>
                <a:ext uri="{FF2B5EF4-FFF2-40B4-BE49-F238E27FC236}">
                  <a16:creationId xmlns:a16="http://schemas.microsoft.com/office/drawing/2014/main" id="{0B75F0F3-6FAB-CAB1-C09E-9157FBEB4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2010"/>
              <a:ext cx="1200" cy="466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3" name="AutoShape 9">
              <a:extLst>
                <a:ext uri="{FF2B5EF4-FFF2-40B4-BE49-F238E27FC236}">
                  <a16:creationId xmlns:a16="http://schemas.microsoft.com/office/drawing/2014/main" id="{6B441B4E-A37E-3886-D915-D7A4DA51F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809"/>
              <a:ext cx="2352" cy="864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4" name="AutoShape 10">
              <a:extLst>
                <a:ext uri="{FF2B5EF4-FFF2-40B4-BE49-F238E27FC236}">
                  <a16:creationId xmlns:a16="http://schemas.microsoft.com/office/drawing/2014/main" id="{0F8FC104-A09C-29DB-90BD-7AFDA267C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010"/>
              <a:ext cx="1200" cy="466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5" name="AutoShape 11">
              <a:extLst>
                <a:ext uri="{FF2B5EF4-FFF2-40B4-BE49-F238E27FC236}">
                  <a16:creationId xmlns:a16="http://schemas.microsoft.com/office/drawing/2014/main" id="{587A9655-E0A6-F43F-E376-0F29CDCBD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776"/>
              <a:ext cx="1200" cy="466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6" name="AutoShape 12">
              <a:extLst>
                <a:ext uri="{FF2B5EF4-FFF2-40B4-BE49-F238E27FC236}">
                  <a16:creationId xmlns:a16="http://schemas.microsoft.com/office/drawing/2014/main" id="{46AE4296-F780-71EB-4BDB-043F8AF4E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2244"/>
              <a:ext cx="1200" cy="466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97" name="Oval 13">
            <a:extLst>
              <a:ext uri="{FF2B5EF4-FFF2-40B4-BE49-F238E27FC236}">
                <a16:creationId xmlns:a16="http://schemas.microsoft.com/office/drawing/2014/main" id="{4088A496-E243-A7C8-474A-53AC13E3C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2986088"/>
            <a:ext cx="381000" cy="304800"/>
          </a:xfrm>
          <a:prstGeom prst="ellipse">
            <a:avLst/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398" name="Oval 14">
            <a:extLst>
              <a:ext uri="{FF2B5EF4-FFF2-40B4-BE49-F238E27FC236}">
                <a16:creationId xmlns:a16="http://schemas.microsoft.com/office/drawing/2014/main" id="{7FF2EEB3-15AB-91B2-D898-4B918785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2986088"/>
            <a:ext cx="381000" cy="304800"/>
          </a:xfrm>
          <a:prstGeom prst="ellipse">
            <a:avLst/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399" name="Oval 15">
            <a:extLst>
              <a:ext uri="{FF2B5EF4-FFF2-40B4-BE49-F238E27FC236}">
                <a16:creationId xmlns:a16="http://schemas.microsoft.com/office/drawing/2014/main" id="{4FBD6EA5-96B2-C506-741F-2E105D6D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2605088"/>
            <a:ext cx="381000" cy="304800"/>
          </a:xfrm>
          <a:prstGeom prst="ellipse">
            <a:avLst/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400" name="Oval 16">
            <a:extLst>
              <a:ext uri="{FF2B5EF4-FFF2-40B4-BE49-F238E27FC236}">
                <a16:creationId xmlns:a16="http://schemas.microsoft.com/office/drawing/2014/main" id="{2B094B2F-EAF1-E098-C196-2A679CBC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3367088"/>
            <a:ext cx="381000" cy="304800"/>
          </a:xfrm>
          <a:prstGeom prst="ellipse">
            <a:avLst/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401" name="Oval 17">
            <a:extLst>
              <a:ext uri="{FF2B5EF4-FFF2-40B4-BE49-F238E27FC236}">
                <a16:creationId xmlns:a16="http://schemas.microsoft.com/office/drawing/2014/main" id="{66F8015C-872D-9736-9CD8-4B145116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2986088"/>
            <a:ext cx="381000" cy="304800"/>
          </a:xfrm>
          <a:prstGeom prst="ellipse">
            <a:avLst/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402" name="Oval 18">
            <a:extLst>
              <a:ext uri="{FF2B5EF4-FFF2-40B4-BE49-F238E27FC236}">
                <a16:creationId xmlns:a16="http://schemas.microsoft.com/office/drawing/2014/main" id="{7E020711-2CEB-380E-D141-3387B5E38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163" y="2986088"/>
            <a:ext cx="381000" cy="304800"/>
          </a:xfrm>
          <a:prstGeom prst="ellipse">
            <a:avLst/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403" name="Oval 19">
            <a:extLst>
              <a:ext uri="{FF2B5EF4-FFF2-40B4-BE49-F238E27FC236}">
                <a16:creationId xmlns:a16="http://schemas.microsoft.com/office/drawing/2014/main" id="{CF83667D-0C28-33FF-618E-EAA57806F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4052888"/>
            <a:ext cx="381000" cy="304800"/>
          </a:xfrm>
          <a:prstGeom prst="ellipse">
            <a:avLst/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6404" name="AutoShape 20">
            <a:extLst>
              <a:ext uri="{FF2B5EF4-FFF2-40B4-BE49-F238E27FC236}">
                <a16:creationId xmlns:a16="http://schemas.microsoft.com/office/drawing/2014/main" id="{ADDFE6DF-6115-19F8-E375-B13F2CB8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4" y="2417764"/>
            <a:ext cx="3838575" cy="1495425"/>
          </a:xfrm>
          <a:prstGeom prst="flowChartDecision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FF33"/>
                    </a:gs>
                    <a:gs pos="100000">
                      <a:srgbClr val="CCFF33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405" name="Group 21">
            <a:extLst>
              <a:ext uri="{FF2B5EF4-FFF2-40B4-BE49-F238E27FC236}">
                <a16:creationId xmlns:a16="http://schemas.microsoft.com/office/drawing/2014/main" id="{C65655DF-B6CD-0697-64E6-1BC6AEBE755A}"/>
              </a:ext>
            </a:extLst>
          </p:cNvPr>
          <p:cNvGrpSpPr>
            <a:grpSpLocks/>
          </p:cNvGrpSpPr>
          <p:nvPr/>
        </p:nvGrpSpPr>
        <p:grpSpPr bwMode="auto">
          <a:xfrm>
            <a:off x="1519237" y="5012534"/>
            <a:ext cx="2514600" cy="1219200"/>
            <a:chOff x="240" y="3168"/>
            <a:chExt cx="1584" cy="768"/>
          </a:xfrm>
        </p:grpSpPr>
        <p:sp>
          <p:nvSpPr>
            <p:cNvPr id="16406" name="Rectangle 22">
              <a:extLst>
                <a:ext uri="{FF2B5EF4-FFF2-40B4-BE49-F238E27FC236}">
                  <a16:creationId xmlns:a16="http://schemas.microsoft.com/office/drawing/2014/main" id="{EC6F59E1-780D-7E2A-0B70-43BD82560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168"/>
              <a:ext cx="1584" cy="768"/>
            </a:xfrm>
            <a:prstGeom prst="rect">
              <a:avLst/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7" name="Text Box 23">
              <a:extLst>
                <a:ext uri="{FF2B5EF4-FFF2-40B4-BE49-F238E27FC236}">
                  <a16:creationId xmlns:a16="http://schemas.microsoft.com/office/drawing/2014/main" id="{F8E6DF10-7AEA-29FB-0029-6A287D4B3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08"/>
              <a:ext cx="11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a. 5 hình </a:t>
              </a:r>
            </a:p>
          </p:txBody>
        </p:sp>
      </p:grpSp>
      <p:grpSp>
        <p:nvGrpSpPr>
          <p:cNvPr id="16408" name="Group 24">
            <a:extLst>
              <a:ext uri="{FF2B5EF4-FFF2-40B4-BE49-F238E27FC236}">
                <a16:creationId xmlns:a16="http://schemas.microsoft.com/office/drawing/2014/main" id="{09940DAD-2862-450C-9405-57B7AEEE187C}"/>
              </a:ext>
            </a:extLst>
          </p:cNvPr>
          <p:cNvGrpSpPr>
            <a:grpSpLocks/>
          </p:cNvGrpSpPr>
          <p:nvPr/>
        </p:nvGrpSpPr>
        <p:grpSpPr bwMode="auto">
          <a:xfrm>
            <a:off x="4262437" y="5012534"/>
            <a:ext cx="2514600" cy="1219200"/>
            <a:chOff x="2112" y="3168"/>
            <a:chExt cx="1584" cy="768"/>
          </a:xfrm>
        </p:grpSpPr>
        <p:sp>
          <p:nvSpPr>
            <p:cNvPr id="16409" name="Rectangle 25">
              <a:extLst>
                <a:ext uri="{FF2B5EF4-FFF2-40B4-BE49-F238E27FC236}">
                  <a16:creationId xmlns:a16="http://schemas.microsoft.com/office/drawing/2014/main" id="{23E56301-7DCE-817F-C8AC-6BA57B133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68"/>
              <a:ext cx="1584" cy="768"/>
            </a:xfrm>
            <a:prstGeom prst="rect">
              <a:avLst/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0" name="Text Box 26">
              <a:extLst>
                <a:ext uri="{FF2B5EF4-FFF2-40B4-BE49-F238E27FC236}">
                  <a16:creationId xmlns:a16="http://schemas.microsoft.com/office/drawing/2014/main" id="{F87B2D87-89DE-D3D6-0286-32AD85F4A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408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b. 6 hình </a:t>
              </a:r>
            </a:p>
          </p:txBody>
        </p:sp>
      </p:grpSp>
      <p:grpSp>
        <p:nvGrpSpPr>
          <p:cNvPr id="16411" name="Group 27">
            <a:extLst>
              <a:ext uri="{FF2B5EF4-FFF2-40B4-BE49-F238E27FC236}">
                <a16:creationId xmlns:a16="http://schemas.microsoft.com/office/drawing/2014/main" id="{9138C74E-2D10-C82E-6501-9E499B8F0AF2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5012534"/>
            <a:ext cx="2514600" cy="1219200"/>
            <a:chOff x="3936" y="3168"/>
            <a:chExt cx="1584" cy="768"/>
          </a:xfrm>
        </p:grpSpPr>
        <p:sp>
          <p:nvSpPr>
            <p:cNvPr id="16412" name="Rectangle 28">
              <a:extLst>
                <a:ext uri="{FF2B5EF4-FFF2-40B4-BE49-F238E27FC236}">
                  <a16:creationId xmlns:a16="http://schemas.microsoft.com/office/drawing/2014/main" id="{D8925DF1-C7DF-8163-FC6E-C99FC8D83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168"/>
              <a:ext cx="1584" cy="768"/>
            </a:xfrm>
            <a:prstGeom prst="rect">
              <a:avLst/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3" name="Text Box 29">
              <a:extLst>
                <a:ext uri="{FF2B5EF4-FFF2-40B4-BE49-F238E27FC236}">
                  <a16:creationId xmlns:a16="http://schemas.microsoft.com/office/drawing/2014/main" id="{B9CB110E-A8BA-0424-8F27-87365B73C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408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c. 7 hình</a:t>
              </a:r>
            </a:p>
          </p:txBody>
        </p:sp>
      </p:grpSp>
      <p:sp>
        <p:nvSpPr>
          <p:cNvPr id="16416" name="AutoShape 32">
            <a:extLst>
              <a:ext uri="{FF2B5EF4-FFF2-40B4-BE49-F238E27FC236}">
                <a16:creationId xmlns:a16="http://schemas.microsoft.com/office/drawing/2014/main" id="{84BAB8B4-7A4D-99AE-7897-9CB254710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38600"/>
            <a:ext cx="3124200" cy="685800"/>
          </a:xfrm>
          <a:prstGeom prst="cloudCallout">
            <a:avLst>
              <a:gd name="adj1" fmla="val -34551"/>
              <a:gd name="adj2" fmla="val 69444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Đúng rồi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907DAA-8F24-C0F1-1598-51CAA57E193E}"/>
              </a:ext>
            </a:extLst>
          </p:cNvPr>
          <p:cNvSpPr/>
          <p:nvPr/>
        </p:nvSpPr>
        <p:spPr>
          <a:xfrm>
            <a:off x="9491663" y="5743579"/>
            <a:ext cx="2514600" cy="97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split orient="vert"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2917 2.59259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64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!4">
            <a:extLst>
              <a:ext uri="{FF2B5EF4-FFF2-40B4-BE49-F238E27FC236}">
                <a16:creationId xmlns:a16="http://schemas.microsoft.com/office/drawing/2014/main" id="{AB4A4253-8BFB-4283-81A0-DFDA97CA54C0}"/>
              </a:ext>
            </a:extLst>
          </p:cNvPr>
          <p:cNvSpPr/>
          <p:nvPr/>
        </p:nvSpPr>
        <p:spPr>
          <a:xfrm>
            <a:off x="4046727" y="272222"/>
            <a:ext cx="2567301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02E946-660E-460A-9B1E-ED2388C6D4F1}"/>
              </a:ext>
            </a:extLst>
          </p:cNvPr>
          <p:cNvSpPr txBox="1"/>
          <p:nvPr/>
        </p:nvSpPr>
        <p:spPr>
          <a:xfrm>
            <a:off x="452625" y="1418407"/>
            <a:ext cx="1153082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400" b="1" i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400" b="1" i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b="1" dirty="0" err="1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= </a:t>
            </a:r>
            <a:r>
              <a:rPr lang="en-US" sz="3400" b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400" b="1" i="1" dirty="0">
                <a:solidFill>
                  <a:srgbClr val="1B1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  <a:endParaRPr lang="en-US" sz="3400" b="1" dirty="0">
              <a:solidFill>
                <a:srgbClr val="1B1B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AA71351-FB73-4C7E-A21E-65BCE85CE6D0}"/>
              </a:ext>
            </a:extLst>
          </p:cNvPr>
          <p:cNvSpPr/>
          <p:nvPr/>
        </p:nvSpPr>
        <p:spPr>
          <a:xfrm>
            <a:off x="629588" y="3059781"/>
            <a:ext cx="2233061" cy="567890"/>
          </a:xfrm>
          <a:prstGeom prst="roundRect">
            <a:avLst/>
          </a:prstGeom>
          <a:solidFill>
            <a:srgbClr val="FFD3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</a:t>
            </a:r>
          </a:p>
        </p:txBody>
      </p:sp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2C143D1-5065-45FA-A462-2AA762662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353" y="2525172"/>
            <a:ext cx="2163025" cy="2163025"/>
          </a:xfrm>
          <a:prstGeom prst="rect">
            <a:avLst/>
          </a:prstGeom>
        </p:spPr>
      </p:pic>
      <p:sp>
        <p:nvSpPr>
          <p:cNvPr id="9" name="AutoShape 2" descr="Tài liệu, học tập, trắc nghiệm, tiếng anh, văn bản, biểu mẫu - VnDoc.com">
            <a:extLst>
              <a:ext uri="{FF2B5EF4-FFF2-40B4-BE49-F238E27FC236}">
                <a16:creationId xmlns:a16="http://schemas.microsoft.com/office/drawing/2014/main" id="{FCEA6B94-E4DB-47D3-BD32-2886098307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Tài liệu, học tập, trắc nghiệm, tiếng anh, văn bản, biểu mẫu - VnDoc.com">
            <a:extLst>
              <a:ext uri="{FF2B5EF4-FFF2-40B4-BE49-F238E27FC236}">
                <a16:creationId xmlns:a16="http://schemas.microsoft.com/office/drawing/2014/main" id="{BC13F9EA-EA99-4FF1-8623-C6EE5766B3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ompa Thiên Long C-11 - Khác - Shop VnExpress">
            <a:extLst>
              <a:ext uri="{FF2B5EF4-FFF2-40B4-BE49-F238E27FC236}">
                <a16:creationId xmlns:a16="http://schemas.microsoft.com/office/drawing/2014/main" id="{0C420287-A031-41C2-96DF-97F12A29D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64" y="3429000"/>
            <a:ext cx="1991245" cy="19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7DBD5E-A0A4-4EA0-895E-A2083735EF85}"/>
              </a:ext>
            </a:extLst>
          </p:cNvPr>
          <p:cNvSpPr txBox="1"/>
          <p:nvPr/>
        </p:nvSpPr>
        <p:spPr>
          <a:xfrm>
            <a:off x="5092502" y="2866184"/>
            <a:ext cx="26165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B2F45E-9BC6-46D3-ABD5-BFE671A1DBCF}"/>
              </a:ext>
            </a:extLst>
          </p:cNvPr>
          <p:cNvSpPr txBox="1"/>
          <p:nvPr/>
        </p:nvSpPr>
        <p:spPr>
          <a:xfrm>
            <a:off x="4613814" y="4992028"/>
            <a:ext cx="26165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00DCE0-167E-476E-89EA-7E7725EBDBE9}"/>
              </a:ext>
            </a:extLst>
          </p:cNvPr>
          <p:cNvSpPr txBox="1"/>
          <p:nvPr/>
        </p:nvSpPr>
        <p:spPr>
          <a:xfrm>
            <a:off x="9223573" y="3993272"/>
            <a:ext cx="26165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B8B842A2-B2AB-17D6-1767-2EA2D6D8DCC4}"/>
              </a:ext>
            </a:extLst>
          </p:cNvPr>
          <p:cNvSpPr/>
          <p:nvPr/>
        </p:nvSpPr>
        <p:spPr>
          <a:xfrm>
            <a:off x="452625" y="769565"/>
            <a:ext cx="2567301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4" name="Picture 2" descr="Bút bi bấm màu xanh - siêu bền | Shopee Việt Nam">
            <a:extLst>
              <a:ext uri="{FF2B5EF4-FFF2-40B4-BE49-F238E27FC236}">
                <a16:creationId xmlns:a16="http://schemas.microsoft.com/office/drawing/2014/main" id="{9796FC2C-74C9-FB2E-04CA-7D096A16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62" y="42395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5959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25401"/>
            <a:ext cx="10639926" cy="676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08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530600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98600"/>
            <a:ext cx="738486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E0CA054-0DAF-93AD-0A3E-05D25B4AC49E}"/>
              </a:ext>
            </a:extLst>
          </p:cNvPr>
          <p:cNvSpPr/>
          <p:nvPr/>
        </p:nvSpPr>
        <p:spPr>
          <a:xfrm>
            <a:off x="9083842" y="5765800"/>
            <a:ext cx="2479509" cy="983916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1439864"/>
            <a:ext cx="7144327" cy="404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E7F2290-FA09-D285-7367-415697EE762D}"/>
              </a:ext>
            </a:extLst>
          </p:cNvPr>
          <p:cNvSpPr/>
          <p:nvPr/>
        </p:nvSpPr>
        <p:spPr>
          <a:xfrm>
            <a:off x="9156032" y="5582653"/>
            <a:ext cx="2286000" cy="117909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3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482600"/>
            <a:ext cx="109362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CE6FD422-0824-A343-EF1B-E65EC1D0ECBE}"/>
              </a:ext>
            </a:extLst>
          </p:cNvPr>
          <p:cNvSpPr/>
          <p:nvPr/>
        </p:nvSpPr>
        <p:spPr>
          <a:xfrm>
            <a:off x="9083842" y="5594684"/>
            <a:ext cx="3108158" cy="115503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8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2E7D8C-A267-4BCD-8117-1E7E4FDB1A55}"/>
              </a:ext>
            </a:extLst>
          </p:cNvPr>
          <p:cNvSpPr/>
          <p:nvPr/>
        </p:nvSpPr>
        <p:spPr>
          <a:xfrm>
            <a:off x="132347" y="673117"/>
            <a:ext cx="10990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8126C8C-32AD-4C7F-B48A-2375009E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476989"/>
              </p:ext>
            </p:extLst>
          </p:nvPr>
        </p:nvGraphicFramePr>
        <p:xfrm>
          <a:off x="244204" y="3835229"/>
          <a:ext cx="11338196" cy="2790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549">
                  <a:extLst>
                    <a:ext uri="{9D8B030D-6E8A-4147-A177-3AD203B41FA5}">
                      <a16:colId xmlns:a16="http://schemas.microsoft.com/office/drawing/2014/main" val="2981034137"/>
                    </a:ext>
                  </a:extLst>
                </a:gridCol>
                <a:gridCol w="2834549">
                  <a:extLst>
                    <a:ext uri="{9D8B030D-6E8A-4147-A177-3AD203B41FA5}">
                      <a16:colId xmlns:a16="http://schemas.microsoft.com/office/drawing/2014/main" val="1756728241"/>
                    </a:ext>
                  </a:extLst>
                </a:gridCol>
                <a:gridCol w="2834549">
                  <a:extLst>
                    <a:ext uri="{9D8B030D-6E8A-4147-A177-3AD203B41FA5}">
                      <a16:colId xmlns:a16="http://schemas.microsoft.com/office/drawing/2014/main" val="3697942111"/>
                    </a:ext>
                  </a:extLst>
                </a:gridCol>
                <a:gridCol w="2834549">
                  <a:extLst>
                    <a:ext uri="{9D8B030D-6E8A-4147-A177-3AD203B41FA5}">
                      <a16:colId xmlns:a16="http://schemas.microsoft.com/office/drawing/2014/main" val="3015545233"/>
                    </a:ext>
                  </a:extLst>
                </a:gridCol>
              </a:tblGrid>
              <a:tr h="27908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876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823558F-8CAA-44F9-A9AC-AAA377C4B258}"/>
              </a:ext>
            </a:extLst>
          </p:cNvPr>
          <p:cNvGrpSpPr/>
          <p:nvPr/>
        </p:nvGrpSpPr>
        <p:grpSpPr>
          <a:xfrm>
            <a:off x="391558" y="1419869"/>
            <a:ext cx="2682693" cy="2397226"/>
            <a:chOff x="391558" y="1493439"/>
            <a:chExt cx="2682693" cy="23972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6BED25-1595-457C-ABB4-CF0F8376C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D50C08-75BC-41AB-AF16-4A1C91CF3772}"/>
                </a:ext>
              </a:extLst>
            </p:cNvPr>
            <p:cNvSpPr txBox="1"/>
            <p:nvPr/>
          </p:nvSpPr>
          <p:spPr>
            <a:xfrm>
              <a:off x="950662" y="3429000"/>
              <a:ext cx="1564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46362F6-75FF-4C85-B8B4-463B7EDD83BF}"/>
              </a:ext>
            </a:extLst>
          </p:cNvPr>
          <p:cNvGrpSpPr/>
          <p:nvPr/>
        </p:nvGrpSpPr>
        <p:grpSpPr>
          <a:xfrm>
            <a:off x="3068126" y="1203161"/>
            <a:ext cx="2409231" cy="2613934"/>
            <a:chOff x="3068126" y="1276731"/>
            <a:chExt cx="2409231" cy="26139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3CF35D-DE55-45D9-9E7B-2D9620FA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3068126" y="1276731"/>
              <a:ext cx="2409231" cy="224856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2D197E-7E6D-4D1B-94D2-1D8D51DE371B}"/>
                </a:ext>
              </a:extLst>
            </p:cNvPr>
            <p:cNvSpPr txBox="1"/>
            <p:nvPr/>
          </p:nvSpPr>
          <p:spPr>
            <a:xfrm>
              <a:off x="3490343" y="3429000"/>
              <a:ext cx="1564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104D2A9-6D59-4779-A87D-3FF7A7985BA1}"/>
              </a:ext>
            </a:extLst>
          </p:cNvPr>
          <p:cNvGrpSpPr/>
          <p:nvPr/>
        </p:nvGrpSpPr>
        <p:grpSpPr>
          <a:xfrm>
            <a:off x="5627788" y="1600191"/>
            <a:ext cx="2409231" cy="2216904"/>
            <a:chOff x="5627788" y="1673761"/>
            <a:chExt cx="2409231" cy="22169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FEE211-859E-48D5-99B3-12FCC792F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89E737-4588-4142-8487-A8EEF543064A}"/>
                </a:ext>
              </a:extLst>
            </p:cNvPr>
            <p:cNvSpPr txBox="1"/>
            <p:nvPr/>
          </p:nvSpPr>
          <p:spPr>
            <a:xfrm>
              <a:off x="6037422" y="3429000"/>
              <a:ext cx="1564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8C5FF4-D615-44D7-BC85-402E406F06B0}"/>
              </a:ext>
            </a:extLst>
          </p:cNvPr>
          <p:cNvGrpSpPr/>
          <p:nvPr/>
        </p:nvGrpSpPr>
        <p:grpSpPr>
          <a:xfrm>
            <a:off x="8291211" y="1419869"/>
            <a:ext cx="2311471" cy="2397226"/>
            <a:chOff x="8291211" y="1419869"/>
            <a:chExt cx="2311471" cy="23972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9765B1-B446-4BF4-8DA1-3E492D3A6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A245C5-2766-4CFB-9607-14D8861A0E3E}"/>
                </a:ext>
              </a:extLst>
            </p:cNvPr>
            <p:cNvSpPr txBox="1"/>
            <p:nvPr/>
          </p:nvSpPr>
          <p:spPr>
            <a:xfrm>
              <a:off x="8664549" y="3355430"/>
              <a:ext cx="1564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40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2851 0.421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49622 0.4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4211 0.40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16771 0.419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8420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Dùng thước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Vẽ đoạn thẳng MN = 4 cm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691" y="1498600"/>
            <a:ext cx="4983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Vẽ đoạn thẳng MQ = 4 cm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34637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Từ Q vẽ đường thẳng song song với MN, trên đường thẳng đó lấy điểm P sao cho PQ = 4 cm.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9709" y="274626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Nối P với N ta được hình thoi MNPQ.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09801"/>
            <a:ext cx="2108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723901"/>
            <a:ext cx="3479800" cy="202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99" y="3503905"/>
            <a:ext cx="3966411" cy="22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DEC5FAA-6A40-4A41-B59A-4B3932D67300}"/>
              </a:ext>
            </a:extLst>
          </p:cNvPr>
          <p:cNvSpPr/>
          <p:nvPr/>
        </p:nvSpPr>
        <p:spPr>
          <a:xfrm>
            <a:off x="9565105" y="5740400"/>
            <a:ext cx="1768642" cy="1077218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64450-5957-5BE0-D786-2850F1705397}"/>
              </a:ext>
            </a:extLst>
          </p:cNvPr>
          <p:cNvSpPr txBox="1"/>
          <p:nvPr/>
        </p:nvSpPr>
        <p:spPr>
          <a:xfrm>
            <a:off x="8849895" y="723901"/>
            <a:ext cx="522705" cy="31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1440"/>
              </a:spcBef>
              <a:spcAft>
                <a:spcPts val="800"/>
              </a:spcAft>
            </a:pPr>
            <a:r>
              <a:rPr lang="en-US" sz="1400" kern="1200" dirty="0">
                <a:effectLst/>
                <a:latin typeface=".VnTime" panose="020B7200000000000000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B8F7-0E65-07A8-0431-FCE9FD1212E1}"/>
              </a:ext>
            </a:extLst>
          </p:cNvPr>
          <p:cNvSpPr txBox="1"/>
          <p:nvPr/>
        </p:nvSpPr>
        <p:spPr>
          <a:xfrm>
            <a:off x="10914647" y="3733800"/>
            <a:ext cx="522705" cy="31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1440"/>
              </a:spcBef>
              <a:spcAft>
                <a:spcPts val="800"/>
              </a:spcAft>
            </a:pPr>
            <a:r>
              <a:rPr lang="en-US" sz="1400" kern="1200" dirty="0">
                <a:effectLst/>
                <a:latin typeface=".VnTime" panose="020B7200000000000000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9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672653"/>
            <a:ext cx="4940300" cy="5407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67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2667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thước và compa</a:t>
            </a:r>
          </a:p>
          <a:p>
            <a:pPr algn="just"/>
            <a:r>
              <a:rPr lang="vi-VN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cạnh MN = 4 cm.</a:t>
            </a:r>
          </a:p>
          <a:p>
            <a:pPr algn="just"/>
            <a:r>
              <a:rPr lang="vi-VN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đường tròn tâm N bán kính 4 cm</a:t>
            </a:r>
          </a:p>
          <a:p>
            <a:pPr algn="just"/>
            <a:r>
              <a:rPr lang="vi-VN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đường tròn này lấy điểm P, vẽ đường tròn tâm P bán kính 4 cm.</a:t>
            </a:r>
          </a:p>
          <a:p>
            <a:pPr algn="just"/>
            <a:r>
              <a:rPr lang="vi-VN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đường tròn tâm M bán kính 4 cm cắt đường tròn tâm P bán kính 4 cm tại Q.</a:t>
            </a:r>
          </a:p>
          <a:p>
            <a:pPr algn="just"/>
            <a:r>
              <a:rPr lang="vi-VN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Nối N với P, P với Q, Q với M lại ta được hình thoi MNPQ.</a:t>
            </a:r>
          </a:p>
          <a:p>
            <a:endParaRPr lang="vi-VN" sz="2533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160FC-BE17-476D-AD8D-9DFDAB2C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80" y="1087582"/>
            <a:ext cx="6032500" cy="5143500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73E6634-42FD-D6A3-3ED9-5128E1A6AF9B}"/>
              </a:ext>
            </a:extLst>
          </p:cNvPr>
          <p:cNvSpPr/>
          <p:nvPr/>
        </p:nvSpPr>
        <p:spPr>
          <a:xfrm>
            <a:off x="9300411" y="6231082"/>
            <a:ext cx="2153652" cy="51863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B38">
            <a:extLst>
              <a:ext uri="{FF2B5EF4-FFF2-40B4-BE49-F238E27FC236}">
                <a16:creationId xmlns:a16="http://schemas.microsoft.com/office/drawing/2014/main" id="{2BF32B52-2377-F094-C9B8-6C57E93E4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347"/>
            <a:ext cx="10668000" cy="65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10F01A64-C442-4AD5-3AE8-4290FECAF4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5233" y="2442409"/>
            <a:ext cx="7551820" cy="986590"/>
          </a:xfrm>
        </p:spPr>
        <p:txBody>
          <a:bodyPr>
            <a:normAutofit/>
          </a:bodyPr>
          <a:lstStyle/>
          <a:p>
            <a:r>
              <a:rPr lang="en-US" altLang="en-US" sz="4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hành</a:t>
            </a:r>
            <a:r>
              <a:rPr lang="en-US" altLang="en-US" sz="4800" b="1" dirty="0">
                <a:solidFill>
                  <a:srgbClr val="FF0000"/>
                </a:solidFill>
              </a:rPr>
              <a:t> : </a:t>
            </a:r>
            <a:r>
              <a:rPr lang="en-US" altLang="en-US" sz="4800" b="1" dirty="0" err="1">
                <a:solidFill>
                  <a:srgbClr val="FF0000"/>
                </a:solidFill>
              </a:rPr>
              <a:t>Cắt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thoi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6D190E9F-6E92-4135-2EE2-18F32D2A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2" y="152401"/>
            <a:ext cx="1084579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tờ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BA132DA-ABAD-6CB8-5071-F16114D4FCDA}"/>
              </a:ext>
            </a:extLst>
          </p:cNvPr>
          <p:cNvSpPr/>
          <p:nvPr/>
        </p:nvSpPr>
        <p:spPr>
          <a:xfrm>
            <a:off x="9372600" y="5715000"/>
            <a:ext cx="2081463" cy="99059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ấp hình thoi từ tờ giấy hình chữ nhật">
            <a:hlinkClick r:id="" action="ppaction://media"/>
            <a:extLst>
              <a:ext uri="{FF2B5EF4-FFF2-40B4-BE49-F238E27FC236}">
                <a16:creationId xmlns:a16="http://schemas.microsoft.com/office/drawing/2014/main" id="{51B0D28D-14A6-8C67-66E0-9421B8C637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3853567" y="-1088867"/>
            <a:ext cx="4599168" cy="98679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ển báo bắt đầu đường ưu tiên I401 - Ý nghĩa của biển báo - HoaTieu.vn">
            <a:extLst>
              <a:ext uri="{FF2B5EF4-FFF2-40B4-BE49-F238E27FC236}">
                <a16:creationId xmlns:a16="http://schemas.microsoft.com/office/drawing/2014/main" id="{6E8A19CC-2AF7-454E-8B3F-89DFA2DEE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11" y="1074317"/>
            <a:ext cx="3907777" cy="35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608B1-F22E-497E-944B-BE18A87DB6EB}"/>
              </a:ext>
            </a:extLst>
          </p:cNvPr>
          <p:cNvSpPr txBox="1"/>
          <p:nvPr/>
        </p:nvSpPr>
        <p:spPr>
          <a:xfrm>
            <a:off x="3890879" y="4866325"/>
            <a:ext cx="671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ưu</a:t>
            </a:r>
            <a:r>
              <a:rPr lang="en-US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CFADB1-5417-E9C7-9144-C4EBAA29FD17}"/>
              </a:ext>
            </a:extLst>
          </p:cNvPr>
          <p:cNvSpPr/>
          <p:nvPr/>
        </p:nvSpPr>
        <p:spPr>
          <a:xfrm>
            <a:off x="9309100" y="5689600"/>
            <a:ext cx="2590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id="{C7B5A9D4-A436-F964-72BD-5D891F6C3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052" y="1562100"/>
            <a:ext cx="1752600" cy="3733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7FEF38F1-B321-378C-F3C2-C9E7323C07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5652" y="1752600"/>
            <a:ext cx="10668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AutoShape 6">
            <a:extLst>
              <a:ext uri="{FF2B5EF4-FFF2-40B4-BE49-F238E27FC236}">
                <a16:creationId xmlns:a16="http://schemas.microsoft.com/office/drawing/2014/main" id="{66D87E06-1369-4832-F630-4724E4FC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504" y="685800"/>
            <a:ext cx="6870032" cy="21336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B694884C-B8BB-0171-7EBC-2B3556B7D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652" y="3429000"/>
            <a:ext cx="990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0" name="AutoShape 8">
            <a:extLst>
              <a:ext uri="{FF2B5EF4-FFF2-40B4-BE49-F238E27FC236}">
                <a16:creationId xmlns:a16="http://schemas.microsoft.com/office/drawing/2014/main" id="{7D26A154-616F-E014-C67C-CFFE87625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673" y="3364834"/>
            <a:ext cx="7034463" cy="2133600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endParaRPr lang="en-US" altLang="en-US" sz="3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endParaRPr lang="en-US" altLang="en-US" sz="3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B70BCF-456F-0A0A-37FC-B517E27CE3D5}"/>
              </a:ext>
            </a:extLst>
          </p:cNvPr>
          <p:cNvSpPr/>
          <p:nvPr/>
        </p:nvSpPr>
        <p:spPr>
          <a:xfrm>
            <a:off x="9492916" y="5562600"/>
            <a:ext cx="2699084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2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  <p:bldP spid="338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090863" y="1512924"/>
            <a:ext cx="105283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1 .</a:t>
            </a:r>
            <a:r>
              <a:rPr lang="nl-NL"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Bài vừa học</a:t>
            </a:r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  - Mô tả được các yếu tố cơ bản : cạnh,đường         chéo của hình thoi.</a:t>
            </a:r>
          </a:p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   - vẽ được hình thoi .</a:t>
            </a:r>
          </a:p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   - BTVN: 6, 7 trang 86 –sgk </a:t>
            </a:r>
          </a:p>
          <a:p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2. </a:t>
            </a:r>
            <a:r>
              <a:rPr lang="nl-NL"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Bài sắp học</a:t>
            </a:r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</a:rPr>
              <a:t>: Hình bình hành</a:t>
            </a:r>
          </a:p>
          <a:p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nl-NL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- Tìm hiểu các yếu tố về cạnh ,góc đường chéo của hình bình hành</a:t>
            </a:r>
          </a:p>
          <a:p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chuẩn bị compa, thước thẳng.</a:t>
            </a:r>
          </a:p>
          <a:p>
            <a:endParaRPr lang="nl-NL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sz="4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3 cm.</a:t>
            </a: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60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3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11337" y="1292226"/>
            <a:ext cx="5103813" cy="762000"/>
            <a:chOff x="457200" y="1676400"/>
            <a:chExt cx="5103813" cy="762000"/>
          </a:xfrm>
        </p:grpSpPr>
        <p:grpSp>
          <p:nvGrpSpPr>
            <p:cNvPr id="7178" name="Group 2"/>
            <p:cNvGrpSpPr/>
            <p:nvPr/>
          </p:nvGrpSpPr>
          <p:grpSpPr>
            <a:xfrm>
              <a:off x="1371600" y="1676400"/>
              <a:ext cx="3338513" cy="682625"/>
              <a:chOff x="394" y="1491"/>
              <a:chExt cx="2103" cy="430"/>
            </a:xfrm>
          </p:grpSpPr>
          <p:sp>
            <p:nvSpPr>
              <p:cNvPr id="7181" name="AutoShape 3"/>
              <p:cNvSpPr/>
              <p:nvPr/>
            </p:nvSpPr>
            <p:spPr>
              <a:xfrm rot="-5400000">
                <a:off x="704" y="1180"/>
                <a:ext cx="430" cy="1051"/>
              </a:xfrm>
              <a:prstGeom prst="triangle">
                <a:avLst>
                  <a:gd name="adj" fmla="val 50000"/>
                </a:avLst>
              </a:prstGeom>
              <a:solidFill>
                <a:srgbClr val="4D4D4D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ahoma" panose="020B0604030504040204" pitchFamily="3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7182" name="AutoShape 4"/>
              <p:cNvSpPr/>
              <p:nvPr/>
            </p:nvSpPr>
            <p:spPr>
              <a:xfrm rot="5400000">
                <a:off x="1756" y="1180"/>
                <a:ext cx="430" cy="105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algun Gothic" panose="020B0503020000020004" pitchFamily="34" charset="-127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ahoma" panose="020B0604030504040204" pitchFamily="34" charset="0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7179" name="Text Box 5"/>
            <p:cNvSpPr txBox="1"/>
            <p:nvPr/>
          </p:nvSpPr>
          <p:spPr>
            <a:xfrm rot="10770618" flipV="1">
              <a:off x="457200" y="1981200"/>
              <a:ext cx="8509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990033"/>
                  </a:solidFill>
                  <a:latin typeface=".VnTime" panose="020B7200000000000000" pitchFamily="34" charset="0"/>
                  <a:ea typeface="Gulim" panose="020B0600000101010101" pitchFamily="34" charset="-127"/>
                </a:rPr>
                <a:t>N</a:t>
              </a:r>
            </a:p>
          </p:txBody>
        </p:sp>
        <p:sp>
          <p:nvSpPr>
            <p:cNvPr id="7180" name="Text Box 6"/>
            <p:cNvSpPr txBox="1"/>
            <p:nvPr/>
          </p:nvSpPr>
          <p:spPr>
            <a:xfrm rot="10746665" flipV="1">
              <a:off x="4648200" y="1981200"/>
              <a:ext cx="912813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algun Gothic" panose="020B0503020000020004" pitchFamily="34" charset="-127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990033"/>
                  </a:solidFill>
                  <a:latin typeface=".VnTime" panose="020B7200000000000000" pitchFamily="34" charset="0"/>
                  <a:ea typeface="Gulim" panose="020B0600000101010101" pitchFamily="34" charset="-127"/>
                </a:rPr>
                <a:t>S</a:t>
              </a:r>
            </a:p>
          </p:txBody>
        </p:sp>
      </p:grpSp>
      <p:sp>
        <p:nvSpPr>
          <p:cNvPr id="124935" name="Rectangle 7"/>
          <p:cNvSpPr/>
          <p:nvPr/>
        </p:nvSpPr>
        <p:spPr>
          <a:xfrm>
            <a:off x="1917770" y="2411418"/>
            <a:ext cx="547363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algun Gothic" panose="020B0503020000020004" pitchFamily="34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algun Gothic" panose="020B0503020000020004" pitchFamily="34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algun Gothic" panose="020B0503020000020004" pitchFamily="34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algun Gothic" panose="020B0503020000020004" pitchFamily="34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algun Gothic" panose="020B0503020000020004" pitchFamily="34" charset="-127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ea typeface="Gulim" panose="020B0600000101010101" pitchFamily="34" charset="-127"/>
              </a:rPr>
              <a:t>Kim nam châm và la bàn</a:t>
            </a:r>
          </a:p>
        </p:txBody>
      </p:sp>
      <p:pic>
        <p:nvPicPr>
          <p:cNvPr id="124936" name="Picture 8" descr="compa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724015"/>
            <a:ext cx="3232481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123CAE-DB8A-DF75-6616-CC611BFEC139}"/>
              </a:ext>
            </a:extLst>
          </p:cNvPr>
          <p:cNvSpPr/>
          <p:nvPr/>
        </p:nvSpPr>
        <p:spPr>
          <a:xfrm>
            <a:off x="9258300" y="6337301"/>
            <a:ext cx="2794000" cy="52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16F17-7728-ABC8-2BB5-8F662F17D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44464"/>
            <a:ext cx="4038600" cy="742950"/>
          </a:xfrm>
          <a:prstGeom prst="rect">
            <a:avLst/>
          </a:prstGeom>
        </p:spPr>
      </p:pic>
      <p:pic>
        <p:nvPicPr>
          <p:cNvPr id="8" name="Picture 7" descr="Phong cách đậm chất Hàn cùng áo len quả trám - Thời trang - Việt Giải Trí">
            <a:extLst>
              <a:ext uri="{FF2B5EF4-FFF2-40B4-BE49-F238E27FC236}">
                <a16:creationId xmlns:a16="http://schemas.microsoft.com/office/drawing/2014/main" id="{CFABC81D-F5BC-376F-DF80-702A703AE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4" b="4798"/>
          <a:stretch/>
        </p:blipFill>
        <p:spPr bwMode="auto">
          <a:xfrm>
            <a:off x="1917770" y="3325900"/>
            <a:ext cx="2942988" cy="25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20BF63-B290-9E15-BA32-FB299F4F3147}"/>
              </a:ext>
            </a:extLst>
          </p:cNvPr>
          <p:cNvSpPr txBox="1"/>
          <p:nvPr/>
        </p:nvSpPr>
        <p:spPr>
          <a:xfrm>
            <a:off x="1623593" y="5981922"/>
            <a:ext cx="387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32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2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Picture 35" descr="3">
            <a:extLst>
              <a:ext uri="{FF2B5EF4-FFF2-40B4-BE49-F238E27FC236}">
                <a16:creationId xmlns:a16="http://schemas.microsoft.com/office/drawing/2014/main" id="{473CF07E-D08D-CF49-59A0-42BD2AED5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818" y="3325900"/>
            <a:ext cx="3232482" cy="254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D3873-1F9C-6155-B761-C82BA9EED16F}"/>
              </a:ext>
            </a:extLst>
          </p:cNvPr>
          <p:cNvSpPr txBox="1"/>
          <p:nvPr/>
        </p:nvSpPr>
        <p:spPr>
          <a:xfrm>
            <a:off x="8091902" y="5874200"/>
            <a:ext cx="34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32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endParaRPr lang="en-US" sz="32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4" y="817841"/>
            <a:ext cx="2500157" cy="2103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98" y="3518842"/>
            <a:ext cx="2019628" cy="2766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70" y="1258516"/>
            <a:ext cx="2701001" cy="2701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31" y="3518841"/>
            <a:ext cx="2889464" cy="2880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7" y="499654"/>
            <a:ext cx="3019188" cy="3019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19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phông nề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546100" y="621303"/>
            <a:ext cx="11245579" cy="3417297"/>
            <a:chOff x="-278862" y="774007"/>
            <a:chExt cx="9080500" cy="2806871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-278862" y="774007"/>
              <a:ext cx="9080500" cy="12892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HÌNH CHỮ NHẬT – HÌNH THOI  </a:t>
              </a:r>
            </a:p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HÌNH BÌNH HÀNH- HÌNH THANG CÂN</a:t>
              </a:r>
            </a:p>
          </p:txBody>
        </p:sp>
        <p:sp>
          <p:nvSpPr>
            <p:cNvPr id="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8785" y="2881973"/>
              <a:ext cx="8772853" cy="698905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158"/>
                </a:avLst>
              </a:prstTxWarp>
            </a:bodyPr>
            <a:lstStyle/>
            <a:p>
              <a:pPr algn="ctr"/>
              <a:r>
                <a:rPr lang="en-US" sz="2400" b="1" kern="10" dirty="0"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TIẾT6:HÌNH THOI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ABCD.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A, B, C, D</a:t>
            </a: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AB, BC, CD, DA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AC, BD.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6EC935-14FA-282F-A471-2F0D357F99F5}"/>
              </a:ext>
            </a:extLst>
          </p:cNvPr>
          <p:cNvSpPr/>
          <p:nvPr/>
        </p:nvSpPr>
        <p:spPr>
          <a:xfrm>
            <a:off x="9053829" y="5530277"/>
            <a:ext cx="3138171" cy="132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6" grpId="0"/>
      <p:bldP spid="37" grpId="0"/>
      <p:bldP spid="52" grpId="0"/>
      <p:bldP spid="55" grpId="0"/>
      <p:bldP spid="56" grpId="0" animBg="1"/>
      <p:bldP spid="3" grpId="0"/>
      <p:bldP spid="5" grpId="0"/>
      <p:bldP spid="7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4" y="1016000"/>
            <a:ext cx="117983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C0BD962-8C20-3DE9-D7CE-C6CDA1D49CB1}"/>
              </a:ext>
            </a:extLst>
          </p:cNvPr>
          <p:cNvSpPr/>
          <p:nvPr/>
        </p:nvSpPr>
        <p:spPr>
          <a:xfrm>
            <a:off x="9336505" y="5359400"/>
            <a:ext cx="2177716" cy="149860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3B4C5F-F534-CC37-FD16-F17540906E6E}"/>
              </a:ext>
            </a:extLst>
          </p:cNvPr>
          <p:cNvSpPr/>
          <p:nvPr/>
        </p:nvSpPr>
        <p:spPr>
          <a:xfrm>
            <a:off x="2769663" y="513234"/>
            <a:ext cx="591713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67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en-US" sz="26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787400"/>
            <a:ext cx="10691368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 descr="3cm">
            <a:extLst>
              <a:ext uri="{FF2B5EF4-FFF2-40B4-BE49-F238E27FC236}">
                <a16:creationId xmlns:a16="http://schemas.microsoft.com/office/drawing/2014/main" id="{DB13577E-E9F3-4AB4-9B15-8A18E69D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7800">
            <a:off x="6110248" y="-558391"/>
            <a:ext cx="3672899" cy="25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3cm">
            <a:extLst>
              <a:ext uri="{FF2B5EF4-FFF2-40B4-BE49-F238E27FC236}">
                <a16:creationId xmlns:a16="http://schemas.microsoft.com/office/drawing/2014/main" id="{E065406C-AB6F-4438-9E2B-AD309690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0497">
            <a:off x="9122173" y="-589751"/>
            <a:ext cx="3672899" cy="25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3644FDD5-AA13-4259-9D80-CE352D4E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77" y="2240757"/>
            <a:ext cx="1949451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09E3045-C6D7-F126-2CD5-47955CC0E88B}"/>
              </a:ext>
            </a:extLst>
          </p:cNvPr>
          <p:cNvSpPr/>
          <p:nvPr/>
        </p:nvSpPr>
        <p:spPr>
          <a:xfrm>
            <a:off x="9491128" y="6388768"/>
            <a:ext cx="1782461" cy="324853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FBB6C1-D13E-1908-38B5-A74616B91925}"/>
              </a:ext>
            </a:extLst>
          </p:cNvPr>
          <p:cNvCxnSpPr/>
          <p:nvPr/>
        </p:nvCxnSpPr>
        <p:spPr>
          <a:xfrm>
            <a:off x="5955258" y="-1064516"/>
            <a:ext cx="7458679" cy="474941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6EEADB-4632-F559-8F22-17B6C2EB69A6}"/>
              </a:ext>
            </a:extLst>
          </p:cNvPr>
          <p:cNvCxnSpPr/>
          <p:nvPr/>
        </p:nvCxnSpPr>
        <p:spPr>
          <a:xfrm>
            <a:off x="6044184" y="926986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7ED5C31-E117-9C3D-E17F-C263E11C27BC}"/>
              </a:ext>
            </a:extLst>
          </p:cNvPr>
          <p:cNvSpPr/>
          <p:nvPr/>
        </p:nvSpPr>
        <p:spPr>
          <a:xfrm>
            <a:off x="828964" y="4401949"/>
            <a:ext cx="10791536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Giải:</a:t>
            </a:r>
          </a:p>
          <a:p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ác cạnh của hình thoi có độ dài bằng nhau: AB = BC = CD = DA.</a:t>
            </a:r>
          </a:p>
          <a:p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ai cặp cạnh AB và CD, BC và AD song song với nhau.</a:t>
            </a:r>
          </a:p>
          <a:p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ai đường chéo AC và BD vuông góc với nhau.</a:t>
            </a:r>
            <a:endParaRPr lang="en-US" sz="266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1049 L 0.13159 0.1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-0.01049 L -0.13211 0.150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844219"/>
            <a:ext cx="115697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DF86B14-5E4C-BD0F-12F0-2FD2CB43F93B}"/>
              </a:ext>
            </a:extLst>
          </p:cNvPr>
          <p:cNvSpPr/>
          <p:nvPr/>
        </p:nvSpPr>
        <p:spPr>
          <a:xfrm>
            <a:off x="8975558" y="6364704"/>
            <a:ext cx="3216442" cy="493295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B2CABB2-EDC9-2F2E-B1B7-35127B73E17B}"/>
              </a:ext>
            </a:extLst>
          </p:cNvPr>
          <p:cNvSpPr/>
          <p:nvPr/>
        </p:nvSpPr>
        <p:spPr>
          <a:xfrm>
            <a:off x="8975558" y="5715001"/>
            <a:ext cx="3104147" cy="1034716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8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2340</TotalTime>
  <Words>867</Words>
  <Application>Microsoft Office PowerPoint</Application>
  <PresentationFormat>Widescreen</PresentationFormat>
  <Paragraphs>142</Paragraphs>
  <Slides>29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Impact</vt:lpstr>
      <vt:lpstr>Karla</vt:lpstr>
      <vt:lpstr>Roboto Condensed Light</vt:lpstr>
      <vt:lpstr>Tahoma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hello whatname</cp:lastModifiedBy>
  <cp:revision>140</cp:revision>
  <dcterms:created xsi:type="dcterms:W3CDTF">2021-06-07T13:44:30Z</dcterms:created>
  <dcterms:modified xsi:type="dcterms:W3CDTF">2025-03-06T13:20:42Z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