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18"/>
  </p:notesMasterIdLst>
  <p:sldIdLst>
    <p:sldId id="377" r:id="rId2"/>
    <p:sldId id="391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2" r:id="rId12"/>
    <p:sldId id="403" r:id="rId13"/>
    <p:sldId id="404" r:id="rId14"/>
    <p:sldId id="405" r:id="rId15"/>
    <p:sldId id="406" r:id="rId16"/>
    <p:sldId id="407" r:id="rId1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6600FF"/>
    <a:srgbClr val="CC0000"/>
    <a:srgbClr val="6C1E6E"/>
    <a:srgbClr val="FFFF00"/>
    <a:srgbClr val="CC33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101" autoAdjust="0"/>
  </p:normalViewPr>
  <p:slideViewPr>
    <p:cSldViewPr>
      <p:cViewPr varScale="1">
        <p:scale>
          <a:sx n="97" d="100"/>
          <a:sy n="97" d="100"/>
        </p:scale>
        <p:origin x="630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31.wmf"/><Relationship Id="rId5" Type="http://schemas.openxmlformats.org/officeDocument/2006/relationships/image" Target="../media/image30.e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647E0176-9CB2-4A57-A8CF-D507CE71A199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3AEA4F-9950-4F24-B3CF-B8A369741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38BE4BE1-C6ED-4350-B700-F00D5F9200CB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3D157063-18BA-4490-9498-0DB99B6BDE5A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BD3D208C-6A2E-4721-AFE5-077827E55DCF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AB527A6B-7ED6-4EFE-A635-F6554F5C748B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35160557-18DE-440B-A6B1-01031DFF121B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8D3AF5E5-8DAE-480E-B37F-D3A3AFE84DD3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599C7179-1BE1-4D3D-B73C-D22E52DB23AC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32D37032-7CFD-4AE8-BA24-1D9F062DAE16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DADC42DD-C8DB-4329-9D5A-6FD870C62B3C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B1391AA7-BEEE-411C-B8D5-6AA08A08C636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C2710A0D-BCB5-4894-A19A-572F340DEAC1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427E9CFF-46A1-4550-8040-D4A1E5DB8C94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9E21CD44-CCAC-46AA-8F0B-461B0C02C7A7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23F2134D-3466-44E6-AE4A-599CE6EFFDBE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9525"/>
            <a:ext cx="8896350" cy="508476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176213"/>
            <a:ext cx="3787775" cy="13335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147483646 w 794"/>
                <a:gd name="T1" fmla="*/ 2147483646 h 414"/>
                <a:gd name="T2" fmla="*/ 2147483646 w 794"/>
                <a:gd name="T3" fmla="*/ 2147483646 h 414"/>
                <a:gd name="T4" fmla="*/ 2147483646 w 794"/>
                <a:gd name="T5" fmla="*/ 2147483646 h 414"/>
                <a:gd name="T6" fmla="*/ 2147483646 w 794"/>
                <a:gd name="T7" fmla="*/ 0 h 414"/>
                <a:gd name="T8" fmla="*/ 2147483646 w 794"/>
                <a:gd name="T9" fmla="*/ 2147483646 h 414"/>
                <a:gd name="T10" fmla="*/ 0 w 794"/>
                <a:gd name="T11" fmla="*/ 2147483646 h 414"/>
                <a:gd name="T12" fmla="*/ 2147483646 w 794"/>
                <a:gd name="T13" fmla="*/ 2147483646 h 414"/>
                <a:gd name="T14" fmla="*/ 2147483646 w 794"/>
                <a:gd name="T15" fmla="*/ 2147483646 h 414"/>
                <a:gd name="T16" fmla="*/ 2147483646 w 794"/>
                <a:gd name="T17" fmla="*/ 2147483646 h 414"/>
                <a:gd name="T18" fmla="*/ 2147483646 w 794"/>
                <a:gd name="T19" fmla="*/ 2147483646 h 414"/>
                <a:gd name="T20" fmla="*/ 2147483646 w 794"/>
                <a:gd name="T21" fmla="*/ 2147483646 h 414"/>
                <a:gd name="T22" fmla="*/ 2147483646 w 794"/>
                <a:gd name="T23" fmla="*/ 2147483646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803148 w 1586"/>
                <a:gd name="T1" fmla="*/ 0 h 821"/>
                <a:gd name="T2" fmla="*/ 7800775 w 1586"/>
                <a:gd name="T3" fmla="*/ 85557 h 821"/>
                <a:gd name="T4" fmla="*/ 8368824 w 1586"/>
                <a:gd name="T5" fmla="*/ 105181 h 821"/>
                <a:gd name="T6" fmla="*/ 9296061 w 1586"/>
                <a:gd name="T7" fmla="*/ 130551 h 821"/>
                <a:gd name="T8" fmla="*/ 9173079 w 1586"/>
                <a:gd name="T9" fmla="*/ 135348 h 821"/>
                <a:gd name="T10" fmla="*/ 7910711 w 1586"/>
                <a:gd name="T11" fmla="*/ 129725 h 821"/>
                <a:gd name="T12" fmla="*/ 6709673 w 1586"/>
                <a:gd name="T13" fmla="*/ 133708 h 821"/>
                <a:gd name="T14" fmla="*/ 242628 w 1586"/>
                <a:gd name="T15" fmla="*/ 49262 h 821"/>
                <a:gd name="T16" fmla="*/ 0 w 1586"/>
                <a:gd name="T17" fmla="*/ 24737 h 821"/>
                <a:gd name="T18" fmla="*/ 269038 w 1586"/>
                <a:gd name="T19" fmla="*/ 5215 h 821"/>
                <a:gd name="T20" fmla="*/ 803148 w 1586"/>
                <a:gd name="T21" fmla="*/ 0 h 821"/>
                <a:gd name="T22" fmla="*/ 80314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57735 h 747"/>
                <a:gd name="T2" fmla="*/ 5759081 w 1049"/>
                <a:gd name="T3" fmla="*/ 132824 h 747"/>
                <a:gd name="T4" fmla="*/ 5866202 w 1049"/>
                <a:gd name="T5" fmla="*/ 94960 h 747"/>
                <a:gd name="T6" fmla="*/ 6553186 w 1049"/>
                <a:gd name="T7" fmla="*/ 75065 h 747"/>
                <a:gd name="T8" fmla="*/ 487190 w 1049"/>
                <a:gd name="T9" fmla="*/ 0 h 747"/>
                <a:gd name="T10" fmla="*/ 0 w 1049"/>
                <a:gd name="T11" fmla="*/ 22493 h 747"/>
                <a:gd name="T12" fmla="*/ 0 w 1049"/>
                <a:gd name="T13" fmla="*/ 57735 h 747"/>
                <a:gd name="T14" fmla="*/ 0 w 1049"/>
                <a:gd name="T15" fmla="*/ 5773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626220 w 150"/>
                  <a:gd name="T1" fmla="*/ 0 h 173"/>
                  <a:gd name="T2" fmla="*/ 230501 w 150"/>
                  <a:gd name="T3" fmla="*/ 13531 h 173"/>
                  <a:gd name="T4" fmla="*/ 0 w 150"/>
                  <a:gd name="T5" fmla="*/ 35299 h 173"/>
                  <a:gd name="T6" fmla="*/ 455649 w 150"/>
                  <a:gd name="T7" fmla="*/ 32624 h 173"/>
                  <a:gd name="T8" fmla="*/ 586964 w 150"/>
                  <a:gd name="T9" fmla="*/ 17236 h 173"/>
                  <a:gd name="T10" fmla="*/ 856474 w 150"/>
                  <a:gd name="T11" fmla="*/ 5474 h 173"/>
                  <a:gd name="T12" fmla="*/ 626220 w 150"/>
                  <a:gd name="T13" fmla="*/ 0 h 173"/>
                  <a:gd name="T14" fmla="*/ 62622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946518 w 1684"/>
                  <a:gd name="T1" fmla="*/ 0 h 880"/>
                  <a:gd name="T2" fmla="*/ 382682 w 1684"/>
                  <a:gd name="T3" fmla="*/ 8912 h 880"/>
                  <a:gd name="T4" fmla="*/ 0 w 1684"/>
                  <a:gd name="T5" fmla="*/ 35634 h 880"/>
                  <a:gd name="T6" fmla="*/ 408186 w 1684"/>
                  <a:gd name="T7" fmla="*/ 61451 h 880"/>
                  <a:gd name="T8" fmla="*/ 7174485 w 1684"/>
                  <a:gd name="T9" fmla="*/ 148450 h 880"/>
                  <a:gd name="T10" fmla="*/ 8632085 w 1684"/>
                  <a:gd name="T11" fmla="*/ 143033 h 880"/>
                  <a:gd name="T12" fmla="*/ 9813216 w 1684"/>
                  <a:gd name="T13" fmla="*/ 150688 h 880"/>
                  <a:gd name="T14" fmla="*/ 10223034 w 1684"/>
                  <a:gd name="T15" fmla="*/ 138524 h 880"/>
                  <a:gd name="T16" fmla="*/ 9117113 w 1684"/>
                  <a:gd name="T17" fmla="*/ 113660 h 880"/>
                  <a:gd name="T18" fmla="*/ 8667766 w 1684"/>
                  <a:gd name="T19" fmla="*/ 87765 h 880"/>
                  <a:gd name="T20" fmla="*/ 8313131 w 1684"/>
                  <a:gd name="T21" fmla="*/ 90254 h 880"/>
                  <a:gd name="T22" fmla="*/ 8734479 w 1684"/>
                  <a:gd name="T23" fmla="*/ 113660 h 880"/>
                  <a:gd name="T24" fmla="*/ 9579257 w 1684"/>
                  <a:gd name="T25" fmla="*/ 138620 h 880"/>
                  <a:gd name="T26" fmla="*/ 8578560 w 1684"/>
                  <a:gd name="T27" fmla="*/ 134791 h 880"/>
                  <a:gd name="T28" fmla="*/ 7398647 w 1684"/>
                  <a:gd name="T29" fmla="*/ 139240 h 880"/>
                  <a:gd name="T30" fmla="*/ 7617017 w 1684"/>
                  <a:gd name="T31" fmla="*/ 111229 h 880"/>
                  <a:gd name="T32" fmla="*/ 8122924 w 1684"/>
                  <a:gd name="T33" fmla="*/ 92142 h 880"/>
                  <a:gd name="T34" fmla="*/ 7530676 w 1684"/>
                  <a:gd name="T35" fmla="*/ 94520 h 880"/>
                  <a:gd name="T36" fmla="*/ 7071527 w 1684"/>
                  <a:gd name="T37" fmla="*/ 112767 h 880"/>
                  <a:gd name="T38" fmla="*/ 6915482 w 1684"/>
                  <a:gd name="T39" fmla="*/ 135495 h 880"/>
                  <a:gd name="T40" fmla="*/ 650300 w 1684"/>
                  <a:gd name="T41" fmla="*/ 53072 h 880"/>
                  <a:gd name="T42" fmla="*/ 484182 w 1684"/>
                  <a:gd name="T43" fmla="*/ 36760 h 880"/>
                  <a:gd name="T44" fmla="*/ 624945 w 1684"/>
                  <a:gd name="T45" fmla="*/ 16370 h 880"/>
                  <a:gd name="T46" fmla="*/ 1315183 w 1684"/>
                  <a:gd name="T47" fmla="*/ 0 h 880"/>
                  <a:gd name="T48" fmla="*/ 946518 w 1684"/>
                  <a:gd name="T49" fmla="*/ 0 h 880"/>
                  <a:gd name="T50" fmla="*/ 94651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607258 w 1190"/>
                  <a:gd name="T1" fmla="*/ 0 h 500"/>
                  <a:gd name="T2" fmla="*/ 7217749 w 1190"/>
                  <a:gd name="T3" fmla="*/ 83199 h 500"/>
                  <a:gd name="T4" fmla="*/ 6521843 w 1190"/>
                  <a:gd name="T5" fmla="*/ 84888 h 500"/>
                  <a:gd name="T6" fmla="*/ 0 w 1190"/>
                  <a:gd name="T7" fmla="*/ 4578 h 500"/>
                  <a:gd name="T8" fmla="*/ 607258 w 1190"/>
                  <a:gd name="T9" fmla="*/ 0 h 500"/>
                  <a:gd name="T10" fmla="*/ 607258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729459 w 160"/>
                  <a:gd name="T1" fmla="*/ 0 h 335"/>
                  <a:gd name="T2" fmla="*/ 119449 w 160"/>
                  <a:gd name="T3" fmla="*/ 16646 h 335"/>
                  <a:gd name="T4" fmla="*/ 0 w 160"/>
                  <a:gd name="T5" fmla="*/ 35860 h 335"/>
                  <a:gd name="T6" fmla="*/ 209324 w 160"/>
                  <a:gd name="T7" fmla="*/ 49015 h 335"/>
                  <a:gd name="T8" fmla="*/ 588170 w 160"/>
                  <a:gd name="T9" fmla="*/ 52265 h 335"/>
                  <a:gd name="T10" fmla="*/ 477536 w 160"/>
                  <a:gd name="T11" fmla="*/ 23940 h 335"/>
                  <a:gd name="T12" fmla="*/ 1003417 w 160"/>
                  <a:gd name="T13" fmla="*/ 2726 h 335"/>
                  <a:gd name="T14" fmla="*/ 729459 w 160"/>
                  <a:gd name="T15" fmla="*/ 0 h 335"/>
                  <a:gd name="T16" fmla="*/ 729459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81360 w 489"/>
                  <a:gd name="T1" fmla="*/ 6049 h 296"/>
                  <a:gd name="T2" fmla="*/ 906787 w 489"/>
                  <a:gd name="T3" fmla="*/ 11676 h 296"/>
                  <a:gd name="T4" fmla="*/ 1839973 w 489"/>
                  <a:gd name="T5" fmla="*/ 24140 h 296"/>
                  <a:gd name="T6" fmla="*/ 2498895 w 489"/>
                  <a:gd name="T7" fmla="*/ 42813 h 296"/>
                  <a:gd name="T8" fmla="*/ 1851111 w 489"/>
                  <a:gd name="T9" fmla="*/ 40483 h 296"/>
                  <a:gd name="T10" fmla="*/ 787115 w 489"/>
                  <a:gd name="T11" fmla="*/ 25726 h 296"/>
                  <a:gd name="T12" fmla="*/ 283251 w 489"/>
                  <a:gd name="T13" fmla="*/ 14074 h 296"/>
                  <a:gd name="T14" fmla="*/ 605843 w 489"/>
                  <a:gd name="T15" fmla="*/ 28679 h 296"/>
                  <a:gd name="T16" fmla="*/ 1544149 w 489"/>
                  <a:gd name="T17" fmla="*/ 47461 h 296"/>
                  <a:gd name="T18" fmla="*/ 2644878 w 489"/>
                  <a:gd name="T19" fmla="*/ 52219 h 296"/>
                  <a:gd name="T20" fmla="*/ 2776041 w 489"/>
                  <a:gd name="T21" fmla="*/ 39413 h 296"/>
                  <a:gd name="T22" fmla="*/ 2237450 w 489"/>
                  <a:gd name="T23" fmla="*/ 21194 h 296"/>
                  <a:gd name="T24" fmla="*/ 964127 w 489"/>
                  <a:gd name="T25" fmla="*/ 3053 h 296"/>
                  <a:gd name="T26" fmla="*/ 0 w 489"/>
                  <a:gd name="T27" fmla="*/ 0 h 296"/>
                  <a:gd name="T28" fmla="*/ 81360 w 489"/>
                  <a:gd name="T29" fmla="*/ 6049 h 296"/>
                  <a:gd name="T30" fmla="*/ 81360 w 489"/>
                  <a:gd name="T31" fmla="*/ 604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3276600"/>
            <a:ext cx="742950" cy="793750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2 w 794"/>
                <a:gd name="T1" fmla="*/ 1 h 414"/>
                <a:gd name="T2" fmla="*/ 2 w 794"/>
                <a:gd name="T3" fmla="*/ 1 h 414"/>
                <a:gd name="T4" fmla="*/ 2 w 794"/>
                <a:gd name="T5" fmla="*/ 1 h 414"/>
                <a:gd name="T6" fmla="*/ 2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1 h 414"/>
                <a:gd name="T14" fmla="*/ 2 w 794"/>
                <a:gd name="T15" fmla="*/ 1 h 414"/>
                <a:gd name="T16" fmla="*/ 2 w 794"/>
                <a:gd name="T17" fmla="*/ 1 h 414"/>
                <a:gd name="T18" fmla="*/ 2 w 794"/>
                <a:gd name="T19" fmla="*/ 1 h 414"/>
                <a:gd name="T20" fmla="*/ 2 w 794"/>
                <a:gd name="T21" fmla="*/ 1 h 414"/>
                <a:gd name="T22" fmla="*/ 2 w 794"/>
                <a:gd name="T23" fmla="*/ 1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3790950"/>
            <a:ext cx="6807200" cy="546100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447800"/>
            <a:ext cx="889000" cy="28575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133476"/>
            <a:ext cx="6400800" cy="1704975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3038476"/>
            <a:ext cx="6032500" cy="752475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78DFB-3555-4464-A2B8-CBDB500AC6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7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84438-6B29-4BF4-926D-81262D592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82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14300"/>
            <a:ext cx="1924050" cy="4000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"/>
            <a:ext cx="5619750" cy="40005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95563-98AA-41DF-8ECF-0C63EE068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85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FCAA-BD75-4248-B04A-725512CD7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11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311BF-E7D7-499A-90CA-E35AD7EB3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06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719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7719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5EC65-172E-48D7-AFFA-C15F8E55F5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30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EFB3-EEFB-4E57-ADD8-F18C5ECAB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74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CD9D-EFBB-4D10-A2BF-3940DAD26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65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04B61-A8A9-4232-95DE-4D68EFEA8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64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6A960-BCAA-4C31-9158-23CA18F92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5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EA916-3096-4072-B18F-7458E4C02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35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923213" y="-271462"/>
            <a:ext cx="871537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"/>
            <a:ext cx="687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9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6C65385-C330-41E0-9F0F-3FFCF1C08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8011319" y="-243681"/>
            <a:ext cx="8731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959726" y="-52388"/>
            <a:ext cx="768350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4154488"/>
            <a:ext cx="1784350" cy="935037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1587500"/>
            <a:ext cx="385763" cy="3230563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68263"/>
            <a:ext cx="2133600" cy="1433512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39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wmf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1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55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oleObject" Target="../embeddings/oleObject6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wmf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1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44.wmf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6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wmf"/><Relationship Id="rId12" Type="http://schemas.openxmlformats.org/officeDocument/2006/relationships/image" Target="../media/image5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54.emf"/><Relationship Id="rId5" Type="http://schemas.openxmlformats.org/officeDocument/2006/relationships/image" Target="../media/image1.wmf"/><Relationship Id="rId10" Type="http://schemas.openxmlformats.org/officeDocument/2006/relationships/image" Target="../media/image53.e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52.emf"/><Relationship Id="rId14" Type="http://schemas.openxmlformats.org/officeDocument/2006/relationships/image" Target="../media/image5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oleObject" Target="../embeddings/oleObject7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wmf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9.bin"/><Relationship Id="rId11" Type="http://schemas.openxmlformats.org/officeDocument/2006/relationships/oleObject" Target="../embeddings/oleObject71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58.wmf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6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6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12" Type="http://schemas.openxmlformats.org/officeDocument/2006/relationships/image" Target="../media/image12.wmf"/><Relationship Id="rId17" Type="http://schemas.openxmlformats.org/officeDocument/2006/relationships/image" Target="../media/image5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0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27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wmf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23.wmf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5.emf"/><Relationship Id="rId1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30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29.wmf"/><Relationship Id="rId5" Type="http://schemas.openxmlformats.org/officeDocument/2006/relationships/image" Target="../media/image1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4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33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539750" y="41275"/>
            <a:ext cx="8229600" cy="730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2400" b="1" cap="all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254000" y="735013"/>
            <a:ext cx="8001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0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0668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0" y="4095750"/>
          <a:ext cx="152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095750"/>
                        <a:ext cx="1524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48138" y="3084513"/>
          <a:ext cx="8477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" name="Equation" r:id="rId7" imgW="494870" imgH="253780" progId="Equation.DSMT4">
                  <p:embed/>
                </p:oleObj>
              </mc:Choice>
              <mc:Fallback>
                <p:oleObj name="Equation" r:id="rId7" imgW="494870" imgH="2537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8" y="3084513"/>
                        <a:ext cx="84772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54500" y="3640138"/>
          <a:ext cx="89058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" name="Equation" r:id="rId9" imgW="457200" imgH="457200" progId="Equation.DSMT4">
                  <p:embed/>
                </p:oleObj>
              </mc:Choice>
              <mc:Fallback>
                <p:oleObj name="Equation" r:id="rId9" imgW="4572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3640138"/>
                        <a:ext cx="89058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" y="1276350"/>
            <a:ext cx="8837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nl-NL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nl-NL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biểu sau đúng hay sai? Nếu sai, hãy phát biểu lại cho đúng. 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81200" y="3105150"/>
            <a:ext cx="2673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lphaLcParenR"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Sai. 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FontTx/>
              <a:buAutoNum type="alphaLcParenR"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spcBef>
                <a:spcPct val="0"/>
              </a:spcBef>
              <a:buFontTx/>
              <a:buAutoNum type="alphaLcParenR"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Sai.  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</a:p>
          <a:p>
            <a:pPr algn="just">
              <a:spcBef>
                <a:spcPct val="0"/>
              </a:spcBef>
              <a:buFontTx/>
              <a:buAutoNum type="alphaLcParenR"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03375" y="2192338"/>
            <a:ext cx="6718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        	 b)      	             c) 		d)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859213" y="2182813"/>
          <a:ext cx="111283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" name="Equation" r:id="rId11" imgW="596641" imgH="266584" progId="Equation.DSMT4">
                  <p:embed/>
                </p:oleObj>
              </mc:Choice>
              <mc:Fallback>
                <p:oleObj name="Equation" r:id="rId11" imgW="596641" imgH="26658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3" y="2182813"/>
                        <a:ext cx="1112837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981200" y="2176463"/>
          <a:ext cx="11430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" name="Equation" r:id="rId13" imgW="596641" imgH="266584" progId="Equation.DSMT4">
                  <p:embed/>
                </p:oleObj>
              </mc:Choice>
              <mc:Fallback>
                <p:oleObj name="Equation" r:id="rId13" imgW="596641" imgH="26658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176463"/>
                        <a:ext cx="114300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705475" y="1962150"/>
          <a:ext cx="1020763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" name="Equation" r:id="rId15" imgW="495085" imgH="457002" progId="Equation.DSMT4">
                  <p:embed/>
                </p:oleObj>
              </mc:Choice>
              <mc:Fallback>
                <p:oleObj name="Equation" r:id="rId15" imgW="495085" imgH="45700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1962150"/>
                        <a:ext cx="1020763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475538" y="2230438"/>
          <a:ext cx="12080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" name="Equation" r:id="rId17" imgW="558800" imgH="190500" progId="Equation.DSMT4">
                  <p:embed/>
                </p:oleObj>
              </mc:Choice>
              <mc:Fallback>
                <p:oleObj name="Equation" r:id="rId17" imgW="558800" imgH="1905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538" y="2230438"/>
                        <a:ext cx="12080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733800" y="2660650"/>
            <a:ext cx="12541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943600" y="3084513"/>
          <a:ext cx="9588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" name="Equation" r:id="rId19" imgW="558558" imgH="253890" progId="Equation.DSMT4">
                  <p:embed/>
                </p:oleObj>
              </mc:Choice>
              <mc:Fallback>
                <p:oleObj name="Equation" r:id="rId19" imgW="558558" imgH="25389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84513"/>
                        <a:ext cx="9588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178425" y="3100388"/>
            <a:ext cx="841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6" grpId="0" animBg="1"/>
      <p:bldP spid="10" grpId="0"/>
      <p:bldP spid="12" grpId="0"/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533400" y="274638"/>
            <a:ext cx="8229600" cy="730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nl-NL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SỐ THỰC. GIÁ TRỊ TUYỆT ĐỐI </a:t>
            </a:r>
          </a:p>
          <a:p>
            <a:pPr algn="ctr">
              <a:defRPr/>
            </a:pPr>
            <a:r>
              <a:rPr lang="nl-NL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MỘT SỐ THỰC</a:t>
            </a:r>
            <a:endParaRPr lang="en-US" sz="2500" b="1" cap="all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1004888"/>
            <a:ext cx="8001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Giá trị tuyệt đối của một số thực </a:t>
            </a:r>
          </a:p>
        </p:txBody>
      </p:sp>
      <p:graphicFrame>
        <p:nvGraphicFramePr>
          <p:cNvPr id="37892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0668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3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0" y="4095750"/>
          <a:ext cx="152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4"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095750"/>
                        <a:ext cx="1524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30163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&gt;</a:t>
            </a:r>
            <a:endParaRPr lang="en-US" altLang="en-US"/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0163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7896" name="Rectangle 16"/>
          <p:cNvSpPr>
            <a:spLocks noChangeArrowheads="1"/>
          </p:cNvSpPr>
          <p:nvPr/>
        </p:nvSpPr>
        <p:spPr bwMode="auto">
          <a:xfrm>
            <a:off x="563563" y="2176463"/>
            <a:ext cx="7696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5" b="-1463"/>
          <a:stretch>
            <a:fillRect/>
          </a:stretch>
        </p:blipFill>
        <p:spPr bwMode="auto">
          <a:xfrm>
            <a:off x="457200" y="1581150"/>
            <a:ext cx="68802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262188" y="2124075"/>
          <a:ext cx="42799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5" name="Equation" r:id="rId9" imgW="2781300" imgH="406400" progId="Equation.DSMT4">
                  <p:embed/>
                </p:oleObj>
              </mc:Choice>
              <mc:Fallback>
                <p:oleObj name="Equation" r:id="rId9" imgW="2781300" imgH="406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2124075"/>
                        <a:ext cx="42799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438400" y="3441700"/>
          <a:ext cx="20986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6" name="Equation" r:id="rId11" imgW="1434477" imgH="355446" progId="Equation.DSMT4">
                  <p:embed/>
                </p:oleObj>
              </mc:Choice>
              <mc:Fallback>
                <p:oleObj name="Equation" r:id="rId11" imgW="1434477" imgH="35544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41700"/>
                        <a:ext cx="20986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106988" y="3460750"/>
          <a:ext cx="13176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7" name="Equation" r:id="rId13" imgW="901309" imgH="355446" progId="Equation.DSMT4">
                  <p:embed/>
                </p:oleObj>
              </mc:Choice>
              <mc:Fallback>
                <p:oleObj name="Equation" r:id="rId13" imgW="901309" imgH="35544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988" y="3460750"/>
                        <a:ext cx="13176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133600" y="4191000"/>
          <a:ext cx="11890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8" name="Equation" r:id="rId15" imgW="812447" imgH="355446" progId="Equation.DSMT4">
                  <p:embed/>
                </p:oleObj>
              </mc:Choice>
              <mc:Fallback>
                <p:oleObj name="Equation" r:id="rId15" imgW="812447" imgH="355446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91000"/>
                        <a:ext cx="118903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556000" y="4187825"/>
          <a:ext cx="2006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9" name="Equation" r:id="rId17" imgW="1371600" imgH="355600" progId="Equation.DSMT4">
                  <p:embed/>
                </p:oleObj>
              </mc:Choice>
              <mc:Fallback>
                <p:oleObj name="Equation" r:id="rId17" imgW="1371600" imgH="355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4187825"/>
                        <a:ext cx="2006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872163" y="4075113"/>
          <a:ext cx="1671637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0" name="Equation" r:id="rId19" imgW="1143000" imgH="482600" progId="Equation.DSMT4">
                  <p:embed/>
                </p:oleObj>
              </mc:Choice>
              <mc:Fallback>
                <p:oleObj name="Equation" r:id="rId19" imgW="1143000" imgH="482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163" y="4075113"/>
                        <a:ext cx="1671637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521075" y="2684463"/>
            <a:ext cx="1176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  <a:endParaRPr lang="en-US" alt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914400" y="131763"/>
            <a:ext cx="80010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fr-FR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fr-F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939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0668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8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0" y="4095750"/>
          <a:ext cx="152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9"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095750"/>
                        <a:ext cx="1524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30163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&gt;</a:t>
            </a:r>
            <a:endParaRPr lang="en-US" altLang="en-US"/>
          </a:p>
        </p:txBody>
      </p:sp>
      <p:sp>
        <p:nvSpPr>
          <p:cNvPr id="39942" name="Rectangle 16"/>
          <p:cNvSpPr>
            <a:spLocks noChangeArrowheads="1"/>
          </p:cNvSpPr>
          <p:nvPr/>
        </p:nvSpPr>
        <p:spPr bwMode="auto">
          <a:xfrm>
            <a:off x="563563" y="2176463"/>
            <a:ext cx="7696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48137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800100"/>
            <a:ext cx="7312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62188"/>
            <a:ext cx="42608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87725" y="1714500"/>
            <a:ext cx="1343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autoUpdateAnimBg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0668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5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0" y="4095750"/>
          <a:ext cx="152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6"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095750"/>
                        <a:ext cx="1524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0163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&gt;</a:t>
            </a:r>
            <a:endParaRPr lang="en-US" alt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0163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1990" name="Rectangle 16"/>
          <p:cNvSpPr>
            <a:spLocks noChangeArrowheads="1"/>
          </p:cNvSpPr>
          <p:nvPr/>
        </p:nvSpPr>
        <p:spPr bwMode="auto">
          <a:xfrm>
            <a:off x="563563" y="2176463"/>
            <a:ext cx="7696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5018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46150"/>
            <a:ext cx="4800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3"/>
          <p:cNvSpPr txBox="1">
            <a:spLocks noChangeArrowheads="1"/>
          </p:cNvSpPr>
          <p:nvPr/>
        </p:nvSpPr>
        <p:spPr bwMode="auto">
          <a:xfrm>
            <a:off x="914400" y="131763"/>
            <a:ext cx="80010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fr-FR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fr-F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87725" y="1714500"/>
            <a:ext cx="1343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28775" y="2508250"/>
          <a:ext cx="1565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7" name="Equation" r:id="rId9" imgW="723586" imgH="253890" progId="Equation.DSMT4">
                  <p:embed/>
                </p:oleObj>
              </mc:Choice>
              <mc:Fallback>
                <p:oleObj name="Equation" r:id="rId9" imgW="723586" imgH="25389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508250"/>
                        <a:ext cx="15652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38638" y="2393950"/>
          <a:ext cx="11064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8" name="Equation" r:id="rId11" imgW="533169" imgH="431613" progId="Equation.DSMT4">
                  <p:embed/>
                </p:oleObj>
              </mc:Choice>
              <mc:Fallback>
                <p:oleObj name="Equation" r:id="rId11" imgW="533169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38" y="2393950"/>
                        <a:ext cx="1106487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57350" y="3409950"/>
          <a:ext cx="8064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9" name="Equation" r:id="rId13" imgW="393529" imgH="253890" progId="Equation.DSMT4">
                  <p:embed/>
                </p:oleObj>
              </mc:Choice>
              <mc:Fallback>
                <p:oleObj name="Equation" r:id="rId13" imgW="393529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3409950"/>
                        <a:ext cx="8064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338638" y="3484563"/>
          <a:ext cx="20716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0" name="Equation" r:id="rId15" imgW="1002865" imgH="253890" progId="Equation.DSMT4">
                  <p:embed/>
                </p:oleObj>
              </mc:Choice>
              <mc:Fallback>
                <p:oleObj name="Equation" r:id="rId15" imgW="1002865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38" y="3484563"/>
                        <a:ext cx="207168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0668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9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0" y="4095750"/>
          <a:ext cx="152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0"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095750"/>
                        <a:ext cx="1524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0163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&gt;</a:t>
            </a:r>
            <a:endParaRPr lang="en-US" altLang="en-US"/>
          </a:p>
        </p:txBody>
      </p:sp>
      <p:sp>
        <p:nvSpPr>
          <p:cNvPr id="44037" name="Rectangle 16"/>
          <p:cNvSpPr>
            <a:spLocks noChangeArrowheads="1"/>
          </p:cNvSpPr>
          <p:nvPr/>
        </p:nvSpPr>
        <p:spPr bwMode="auto">
          <a:xfrm>
            <a:off x="563563" y="2176463"/>
            <a:ext cx="7696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4038" name="Text Box 3"/>
          <p:cNvSpPr txBox="1">
            <a:spLocks noChangeArrowheads="1"/>
          </p:cNvSpPr>
          <p:nvPr/>
        </p:nvSpPr>
        <p:spPr bwMode="auto">
          <a:xfrm>
            <a:off x="914400" y="131763"/>
            <a:ext cx="80010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fr-FR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fr-F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381000" y="776288"/>
            <a:ext cx="7772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altLang="vi-VN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3:</a:t>
            </a:r>
            <a:r>
              <a:rPr lang="en-US" altLang="vi-VN" sz="2400" b="1" i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Các </a:t>
            </a:r>
            <a:r>
              <a:rPr lang="en-US" altLang="vi-VN" sz="2400" b="1" i="1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khẳng</a:t>
            </a:r>
            <a:r>
              <a:rPr lang="en-US" altLang="vi-VN" sz="2400" b="1" i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b="1" i="1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định</a:t>
            </a:r>
            <a:r>
              <a:rPr lang="en-US" altLang="vi-VN" sz="2400" b="1" i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b="1" i="1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altLang="vi-VN" sz="2400" b="1" i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b="1" i="1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đúng</a:t>
            </a:r>
            <a:r>
              <a:rPr lang="en-US" altLang="vi-VN" sz="2400" b="1" i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hay </a:t>
            </a:r>
            <a:r>
              <a:rPr lang="en-US" altLang="vi-VN" sz="2400" b="1" i="1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sai</a:t>
            </a:r>
            <a:r>
              <a:rPr lang="en-US" altLang="vi-VN" sz="2400" i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altLang="vi-VN" sz="2400" i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)                   </a:t>
            </a:r>
            <a:r>
              <a:rPr lang="en-US" altLang="vi-VN" sz="24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à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vô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altLang="vi-VN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b)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vô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phải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altLang="vi-VN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                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hữu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vi-VN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vi-VN" sz="2400" dirty="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d)0,1; 0; 9 ; 99 %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hữu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vi-VN" sz="2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vi-VN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1323074"/>
            <a:ext cx="1295400" cy="410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2280336"/>
            <a:ext cx="1295400" cy="4904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6825" y="3257550"/>
            <a:ext cx="1510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4861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Tx/>
              <a:buAutoNum type="alphaLcParenR"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Sai.  </a:t>
            </a:r>
          </a:p>
          <a:p>
            <a:pPr algn="just">
              <a:buFontTx/>
              <a:buAutoNum type="alphaLcParenR"/>
            </a:pP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Sai.    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AutoNum type="alphaLcParenR"/>
            </a:pP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AutoNum type="alphaLcParenR"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0668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6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0" y="4095750"/>
          <a:ext cx="152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7"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095750"/>
                        <a:ext cx="1524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0163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&gt;</a:t>
            </a:r>
            <a:endParaRPr lang="en-US" alt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163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6086" name="Rectangle 16"/>
          <p:cNvSpPr>
            <a:spLocks noChangeArrowheads="1"/>
          </p:cNvSpPr>
          <p:nvPr/>
        </p:nvSpPr>
        <p:spPr bwMode="auto">
          <a:xfrm>
            <a:off x="563563" y="2176463"/>
            <a:ext cx="7696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6087" name="Text Box 3"/>
          <p:cNvSpPr txBox="1">
            <a:spLocks noChangeArrowheads="1"/>
          </p:cNvSpPr>
          <p:nvPr/>
        </p:nvSpPr>
        <p:spPr bwMode="auto">
          <a:xfrm>
            <a:off x="914400" y="131763"/>
            <a:ext cx="80010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fr-FR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fr-F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6" name="Rectangle 21"/>
          <p:cNvSpPr>
            <a:spLocks noChangeArrowheads="1"/>
          </p:cNvSpPr>
          <p:nvPr/>
        </p:nvSpPr>
        <p:spPr bwMode="auto">
          <a:xfrm>
            <a:off x="339725" y="1030436"/>
            <a:ext cx="7716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4:Tìm x </a:t>
            </a:r>
            <a:r>
              <a:rPr lang="en-US" alt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1528961"/>
            <a:ext cx="1981200" cy="433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200" y="1962150"/>
            <a:ext cx="1025771" cy="434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0129" y="2390776"/>
            <a:ext cx="1106271" cy="400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0" y="2823966"/>
            <a:ext cx="809910" cy="400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0672" y="3231148"/>
            <a:ext cx="753328" cy="42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0672" y="3714750"/>
            <a:ext cx="677128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0000" y="1053269"/>
            <a:ext cx="1676399" cy="414239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0668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8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0" y="4095750"/>
          <a:ext cx="152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9"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095750"/>
                        <a:ext cx="1524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0163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&gt;</a:t>
            </a:r>
            <a:endParaRPr lang="en-US" alt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0163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8134" name="Rectangle 16"/>
          <p:cNvSpPr>
            <a:spLocks noChangeArrowheads="1"/>
          </p:cNvSpPr>
          <p:nvPr/>
        </p:nvSpPr>
        <p:spPr bwMode="auto">
          <a:xfrm>
            <a:off x="563563" y="2176463"/>
            <a:ext cx="7696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4813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727075"/>
            <a:ext cx="68754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81200" y="2724150"/>
          <a:ext cx="166052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0" name="Equation" r:id="rId9" imgW="939392" imgH="431613" progId="Equation.DSMT4">
                  <p:embed/>
                </p:oleObj>
              </mc:Choice>
              <mc:Fallback>
                <p:oleObj name="Equation" r:id="rId9" imgW="939392" imgH="43161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24150"/>
                        <a:ext cx="166052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495800" y="2865438"/>
          <a:ext cx="12192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1" name="Equation" r:id="rId11" imgW="698197" imgH="266584" progId="Equation.DSMT4">
                  <p:embed/>
                </p:oleObj>
              </mc:Choice>
              <mc:Fallback>
                <p:oleObj name="Equation" r:id="rId11" imgW="698197" imgH="26658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865438"/>
                        <a:ext cx="12192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981200" y="3586163"/>
          <a:ext cx="18748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2" name="Equation" r:id="rId13" imgW="1066337" imgH="266584" progId="Equation.DSMT4">
                  <p:embed/>
                </p:oleObj>
              </mc:Choice>
              <mc:Fallback>
                <p:oleObj name="Equation" r:id="rId13" imgW="1066337" imgH="26658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86163"/>
                        <a:ext cx="1874838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495800" y="3567113"/>
          <a:ext cx="19558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3" name="Equation" r:id="rId15" imgW="1117115" imgH="266584" progId="Equation.DSMT4">
                  <p:embed/>
                </p:oleObj>
              </mc:Choice>
              <mc:Fallback>
                <p:oleObj name="Equation" r:id="rId15" imgW="1117115" imgH="26658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567113"/>
                        <a:ext cx="19558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0" name="Text Box 3"/>
          <p:cNvSpPr txBox="1">
            <a:spLocks noChangeArrowheads="1"/>
          </p:cNvSpPr>
          <p:nvPr/>
        </p:nvSpPr>
        <p:spPr bwMode="auto">
          <a:xfrm>
            <a:off x="914400" y="131763"/>
            <a:ext cx="80010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fr-FR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fr-F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427413" y="2044700"/>
            <a:ext cx="1222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Trả lời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33400" y="1012825"/>
            <a:ext cx="76200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5, 6, 7, 9 (SGK-tr38)+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SBT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 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28800" y="268288"/>
            <a:ext cx="5181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6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u="sng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487363" y="114299"/>
            <a:ext cx="8229600" cy="103822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nl-NL" sz="2500" b="1" cap="all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ii. Số thực</a:t>
            </a:r>
          </a:p>
          <a:p>
            <a:pPr algn="ctr">
              <a:defRPr/>
            </a:pPr>
            <a:r>
              <a:rPr lang="nl-NL" sz="2500" b="1" cap="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</a:t>
            </a:r>
            <a:r>
              <a:rPr lang="nl-NL" sz="2500" b="1" cap="all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.§2. SỐ THỰC. GIÁ TRỊ TUYỆT ĐỐI </a:t>
            </a:r>
          </a:p>
          <a:p>
            <a:pPr algn="ctr">
              <a:defRPr/>
            </a:pPr>
            <a:r>
              <a:rPr lang="nl-NL" sz="2500" b="1" cap="all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MỘT SỐ THỰC</a:t>
            </a:r>
            <a:endParaRPr lang="en-US" sz="2500" b="1" cap="all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411163" y="1120775"/>
            <a:ext cx="8001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08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0668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0" y="4095750"/>
          <a:ext cx="152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095750"/>
                        <a:ext cx="1524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30163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&gt;</a:t>
            </a:r>
            <a:endParaRPr lang="en-US" altLang="en-US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30163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1512" name="Rectangle 16"/>
          <p:cNvSpPr>
            <a:spLocks noChangeArrowheads="1"/>
          </p:cNvSpPr>
          <p:nvPr/>
        </p:nvSpPr>
        <p:spPr bwMode="auto">
          <a:xfrm>
            <a:off x="563563" y="2176463"/>
            <a:ext cx="7696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25609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457325"/>
            <a:ext cx="842803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28800" y="388620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4,5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OA’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4,5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OA = OA’.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56013" y="3559175"/>
            <a:ext cx="1176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autoUpdateAnimBg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533400" y="274638"/>
            <a:ext cx="8229600" cy="730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nl-NL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SỐ THỰC. GIÁ TRỊ TUYỆT ĐỐI </a:t>
            </a:r>
          </a:p>
          <a:p>
            <a:pPr algn="ctr">
              <a:defRPr/>
            </a:pPr>
            <a:r>
              <a:rPr lang="nl-NL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MỘT SỐ THỰC</a:t>
            </a:r>
            <a:endParaRPr lang="en-US" sz="2500" b="1" cap="all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533400" y="1004888"/>
            <a:ext cx="80010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x. Ta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+ (-x) = 0.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6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0668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0" y="4095750"/>
          <a:ext cx="152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095750"/>
                        <a:ext cx="1524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30163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&gt;</a:t>
            </a:r>
            <a:endParaRPr lang="en-US" altLang="en-US"/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30163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3560" name="Rectangle 16"/>
          <p:cNvSpPr>
            <a:spLocks noChangeArrowheads="1"/>
          </p:cNvSpPr>
          <p:nvPr/>
        </p:nvSpPr>
        <p:spPr bwMode="auto">
          <a:xfrm>
            <a:off x="563563" y="2176463"/>
            <a:ext cx="7696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533400" y="225425"/>
            <a:ext cx="8229600" cy="730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nl-NL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SỐ THỰC. GIÁ TRỊ TUYỆT ĐỐI </a:t>
            </a:r>
          </a:p>
          <a:p>
            <a:pPr algn="ctr">
              <a:defRPr/>
            </a:pPr>
            <a:r>
              <a:rPr lang="nl-NL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MỘT SỐ THỰC</a:t>
            </a:r>
            <a:endParaRPr lang="en-US" sz="2500" b="1" cap="all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3400" y="1004888"/>
            <a:ext cx="8001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Số đối của một số thực</a:t>
            </a:r>
          </a:p>
        </p:txBody>
      </p:sp>
      <p:graphicFrame>
        <p:nvGraphicFramePr>
          <p:cNvPr id="25604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0668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3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0" y="4095750"/>
          <a:ext cx="152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4"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095750"/>
                        <a:ext cx="1524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30163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&gt;</a:t>
            </a:r>
            <a:endParaRPr lang="en-US" altLang="en-US"/>
          </a:p>
        </p:txBody>
      </p:sp>
      <p:sp>
        <p:nvSpPr>
          <p:cNvPr id="25607" name="Rectangle 16"/>
          <p:cNvSpPr>
            <a:spLocks noChangeArrowheads="1"/>
          </p:cNvSpPr>
          <p:nvPr/>
        </p:nvSpPr>
        <p:spPr bwMode="auto">
          <a:xfrm>
            <a:off x="563563" y="2176463"/>
            <a:ext cx="7696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566863"/>
            <a:ext cx="7442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38438" y="2952750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Số đối của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là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286250" y="3006725"/>
          <a:ext cx="6667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5" name="Equation" r:id="rId9" imgW="469900" imgH="279400" progId="Equation.DSMT4">
                  <p:embed/>
                </p:oleObj>
              </mc:Choice>
              <mc:Fallback>
                <p:oleObj name="Equation" r:id="rId9" imgW="469900" imgH="279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3006725"/>
                        <a:ext cx="66675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365750" y="3006725"/>
          <a:ext cx="8826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6" name="Equation" r:id="rId11" imgW="622030" imgH="279279" progId="Equation.DSMT4">
                  <p:embed/>
                </p:oleObj>
              </mc:Choice>
              <mc:Fallback>
                <p:oleObj name="Equation" r:id="rId11" imgW="622030" imgH="27927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006725"/>
                        <a:ext cx="88265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744788" y="3362325"/>
            <a:ext cx="247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Số đối của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là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124450" y="3408363"/>
          <a:ext cx="7397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7" name="Equation" r:id="rId13" imgW="355446" imgH="190417" progId="Equation.DSMT4">
                  <p:embed/>
                </p:oleObj>
              </mc:Choice>
              <mc:Fallback>
                <p:oleObj name="Equation" r:id="rId13" imgW="355446" imgH="190417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3408363"/>
                        <a:ext cx="7397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738438" y="3732213"/>
            <a:ext cx="3586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đối </a:t>
            </a:r>
            <a:r>
              <a:rPr lang="vi-VN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294188" y="3384550"/>
          <a:ext cx="4222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8" name="Equation" r:id="rId15" imgW="203112" imgH="190417" progId="Equation.DSMT4">
                  <p:embed/>
                </p:oleObj>
              </mc:Choice>
              <mc:Fallback>
                <p:oleObj name="Equation" r:id="rId15" imgW="203112" imgH="190417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3384550"/>
                        <a:ext cx="4222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654425" y="2149475"/>
            <a:ext cx="117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  <a:endParaRPr lang="en-US" alt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21452" y="3735548"/>
                <a:ext cx="1244298" cy="496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2400" dirty="0" smtClean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452" y="3735548"/>
                <a:ext cx="1244298" cy="4964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28212" y="3735548"/>
                <a:ext cx="880497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212" y="3735548"/>
                <a:ext cx="880497" cy="49648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20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533400" y="274638"/>
            <a:ext cx="8229600" cy="730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nl-NL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SỐ THỰC. GIÁ TRỊ TUYỆT ĐỐI </a:t>
            </a:r>
          </a:p>
          <a:p>
            <a:pPr algn="ctr">
              <a:defRPr/>
            </a:pPr>
            <a:r>
              <a:rPr lang="nl-NL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MỘT SỐ THỰC</a:t>
            </a:r>
            <a:endParaRPr lang="en-US" sz="2500" b="1" cap="all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3400" y="1004888"/>
            <a:ext cx="8001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Số đối của một số thực</a:t>
            </a:r>
          </a:p>
        </p:txBody>
      </p:sp>
      <p:graphicFrame>
        <p:nvGraphicFramePr>
          <p:cNvPr id="27652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0668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7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0" y="4095750"/>
          <a:ext cx="152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8"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095750"/>
                        <a:ext cx="1524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30163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&gt;</a:t>
            </a:r>
            <a:endParaRPr lang="en-US" altLang="en-US"/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30163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7656" name="Rectangle 16"/>
          <p:cNvSpPr>
            <a:spLocks noChangeArrowheads="1"/>
          </p:cNvSpPr>
          <p:nvPr/>
        </p:nvSpPr>
        <p:spPr bwMode="auto">
          <a:xfrm>
            <a:off x="563563" y="2176463"/>
            <a:ext cx="7696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5750"/>
            <a:ext cx="692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65450" y="3802063"/>
            <a:ext cx="85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có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767138" y="3787775"/>
          <a:ext cx="10953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9" name="Equation" r:id="rId9" imgW="914400" imgH="330200" progId="Equation.DSMT4">
                  <p:embed/>
                </p:oleObj>
              </mc:Choice>
              <mc:Fallback>
                <p:oleObj name="Equation" r:id="rId9" imgW="914400" imgH="330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3787775"/>
                        <a:ext cx="10953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95838" y="3787775"/>
            <a:ext cx="628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438775" y="3787775"/>
          <a:ext cx="14605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0" name="Equation" r:id="rId11" imgW="1219200" imgH="330200" progId="Equation.DSMT4">
                  <p:embed/>
                </p:oleObj>
              </mc:Choice>
              <mc:Fallback>
                <p:oleObj name="Equation" r:id="rId11" imgW="1219200" imgH="330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775" y="3787775"/>
                        <a:ext cx="14605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901950" y="2652713"/>
            <a:ext cx="2474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Số đối của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là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895600" y="3143250"/>
            <a:ext cx="247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Số đối của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là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406900" y="2647950"/>
          <a:ext cx="4270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1" name="Equation" r:id="rId13" imgW="355446" imgH="330057" progId="Equation.DSMT4">
                  <p:embed/>
                </p:oleObj>
              </mc:Choice>
              <mc:Fallback>
                <p:oleObj name="Equation" r:id="rId13" imgW="355446" imgH="330057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2647950"/>
                        <a:ext cx="42703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308600" y="2665413"/>
          <a:ext cx="6096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2" name="Equation" r:id="rId15" imgW="508000" imgH="330200" progId="Equation.DSMT4">
                  <p:embed/>
                </p:oleObj>
              </mc:Choice>
              <mc:Fallback>
                <p:oleObj name="Equation" r:id="rId15" imgW="508000" imgH="330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2665413"/>
                        <a:ext cx="6096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446588" y="3143250"/>
          <a:ext cx="412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3" name="Equation" r:id="rId17" imgW="342751" imgH="330057" progId="Equation.DSMT4">
                  <p:embed/>
                </p:oleObj>
              </mc:Choice>
              <mc:Fallback>
                <p:oleObj name="Equation" r:id="rId17" imgW="342751" imgH="330057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3143250"/>
                        <a:ext cx="412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381625" y="3143250"/>
          <a:ext cx="5953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4" name="Equation" r:id="rId19" imgW="495085" imgH="330057" progId="Equation.DSMT4">
                  <p:embed/>
                </p:oleObj>
              </mc:Choice>
              <mc:Fallback>
                <p:oleObj name="Equation" r:id="rId19" imgW="495085" imgH="330057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3143250"/>
                        <a:ext cx="59531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54425" y="2149475"/>
            <a:ext cx="117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  <a:endParaRPr lang="en-US" alt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639888" y="3252788"/>
          <a:ext cx="7046912" cy="18605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04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1" marR="91441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248400" y="3913188"/>
          <a:ext cx="569913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4" name="Equation" r:id="rId4" imgW="355446" imgH="330057" progId="Equation.DSMT4">
                  <p:embed/>
                </p:oleObj>
              </mc:Choice>
              <mc:Fallback>
                <p:oleObj name="Equation" r:id="rId4" imgW="355446" imgH="330057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913188"/>
                        <a:ext cx="569913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684588" y="4251325"/>
          <a:ext cx="6588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5" name="Equation" r:id="rId6" imgW="508000" imgH="330200" progId="Equation.DSMT4">
                  <p:embed/>
                </p:oleObj>
              </mc:Choice>
              <mc:Fallback>
                <p:oleObj name="Equation" r:id="rId6" imgW="508000" imgH="330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4251325"/>
                        <a:ext cx="6588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15200" y="3916363"/>
          <a:ext cx="3873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6" name="Equation" r:id="rId8" imgW="163004" imgH="239383" progId="Equation.DSMT4">
                  <p:embed/>
                </p:oleObj>
              </mc:Choice>
              <mc:Fallback>
                <p:oleObj name="Equation" r:id="rId8" imgW="163004" imgH="239383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916363"/>
                        <a:ext cx="3873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876800" y="4300538"/>
          <a:ext cx="3873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7" name="Equation" r:id="rId10" imgW="163004" imgH="239383" progId="Equation.DSMT4">
                  <p:embed/>
                </p:oleObj>
              </mc:Choice>
              <mc:Fallback>
                <p:oleObj name="Equation" r:id="rId10" imgW="163004" imgH="239383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300538"/>
                        <a:ext cx="3873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533400" y="274638"/>
            <a:ext cx="8229600" cy="730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nl-NL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SỐ THỰC. GIÁ TRỊ TUYỆT ĐỐI </a:t>
            </a:r>
          </a:p>
          <a:p>
            <a:pPr algn="ctr">
              <a:defRPr/>
            </a:pPr>
            <a:r>
              <a:rPr lang="nl-NL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MỘT SỐ THỰC</a:t>
            </a:r>
            <a:endParaRPr lang="en-US" sz="2500" b="1" cap="all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1" name="Text Box 3"/>
          <p:cNvSpPr txBox="1">
            <a:spLocks noChangeArrowheads="1"/>
          </p:cNvSpPr>
          <p:nvPr/>
        </p:nvSpPr>
        <p:spPr bwMode="auto">
          <a:xfrm>
            <a:off x="190500" y="912813"/>
            <a:ext cx="8001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Giá trị tuyệt đối của một số thực </a:t>
            </a:r>
          </a:p>
        </p:txBody>
      </p:sp>
      <p:graphicFrame>
        <p:nvGraphicFramePr>
          <p:cNvPr id="29712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0668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8" name="Clip" r:id="rId11" imgW="1278331" imgH="1273759" progId="MS_ClipArt_Gallery.2">
                  <p:embed/>
                </p:oleObj>
              </mc:Choice>
              <mc:Fallback>
                <p:oleObj name="Clip" r:id="rId11" imgW="1278331" imgH="1273759" progId="MS_ClipArt_Gallery.2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3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0" y="4095750"/>
          <a:ext cx="152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9" name="Clip" r:id="rId13" imgW="1999793" imgH="1831543" progId="MS_ClipArt_Gallery.2">
                  <p:embed/>
                </p:oleObj>
              </mc:Choice>
              <mc:Fallback>
                <p:oleObj name="Clip" r:id="rId13" imgW="1999793" imgH="1831543" progId="MS_ClipArt_Gallery.2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095750"/>
                        <a:ext cx="1524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4" name="Rectangle 4"/>
          <p:cNvSpPr>
            <a:spLocks noChangeArrowheads="1"/>
          </p:cNvSpPr>
          <p:nvPr/>
        </p:nvSpPr>
        <p:spPr bwMode="auto">
          <a:xfrm>
            <a:off x="30163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&gt;</a:t>
            </a:r>
            <a:endParaRPr lang="en-US" altLang="en-US"/>
          </a:p>
        </p:txBody>
      </p:sp>
      <p:sp>
        <p:nvSpPr>
          <p:cNvPr id="29715" name="Rectangle 5"/>
          <p:cNvSpPr>
            <a:spLocks noChangeArrowheads="1"/>
          </p:cNvSpPr>
          <p:nvPr/>
        </p:nvSpPr>
        <p:spPr bwMode="auto">
          <a:xfrm>
            <a:off x="30163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9716" name="Rectangle 16"/>
          <p:cNvSpPr>
            <a:spLocks noChangeArrowheads="1"/>
          </p:cNvSpPr>
          <p:nvPr/>
        </p:nvSpPr>
        <p:spPr bwMode="auto">
          <a:xfrm>
            <a:off x="563563" y="2176463"/>
            <a:ext cx="7696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333500"/>
            <a:ext cx="7726363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533400" y="101600"/>
            <a:ext cx="8229600" cy="730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nl-NL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SỐ THỰC. GIÁ TRỊ TUYỆT ĐỐI </a:t>
            </a:r>
          </a:p>
          <a:p>
            <a:pPr algn="ctr">
              <a:defRPr/>
            </a:pPr>
            <a:r>
              <a:rPr lang="nl-NL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MỘT SỐ THỰC</a:t>
            </a:r>
            <a:endParaRPr lang="en-US" sz="2500" b="1" cap="all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" y="744538"/>
            <a:ext cx="8001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Giá trị tuyệt đối của một số thực </a:t>
            </a:r>
          </a:p>
        </p:txBody>
      </p:sp>
      <p:graphicFrame>
        <p:nvGraphicFramePr>
          <p:cNvPr id="31748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0668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8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0" y="4095750"/>
          <a:ext cx="152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9"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095750"/>
                        <a:ext cx="1524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30163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&gt;</a:t>
            </a:r>
            <a:endParaRPr lang="en-US" altLang="en-US"/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30163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1752" name="Rectangle 16"/>
          <p:cNvSpPr>
            <a:spLocks noChangeArrowheads="1"/>
          </p:cNvSpPr>
          <p:nvPr/>
        </p:nvSpPr>
        <p:spPr bwMode="auto">
          <a:xfrm>
            <a:off x="563563" y="2176463"/>
            <a:ext cx="7696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259013"/>
            <a:ext cx="6667500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8" b="2"/>
          <a:stretch>
            <a:fillRect/>
          </a:stretch>
        </p:blipFill>
        <p:spPr bwMode="auto">
          <a:xfrm>
            <a:off x="517525" y="1257300"/>
            <a:ext cx="772636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1775" y="2335213"/>
            <a:ext cx="1670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thích: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533400" y="274638"/>
            <a:ext cx="8229600" cy="730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nl-NL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SỐ THỰC. GIÁ TRỊ TUYỆT ĐỐI </a:t>
            </a:r>
          </a:p>
          <a:p>
            <a:pPr algn="ctr">
              <a:defRPr/>
            </a:pPr>
            <a:r>
              <a:rPr lang="nl-NL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MỘT SỐ THỰC</a:t>
            </a:r>
            <a:endParaRPr lang="en-US" sz="2500" b="1" cap="all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3400" y="1004888"/>
            <a:ext cx="8001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Giá trị tuyệt đối của một số thực </a:t>
            </a:r>
          </a:p>
        </p:txBody>
      </p:sp>
      <p:graphicFrame>
        <p:nvGraphicFramePr>
          <p:cNvPr id="33796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0668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8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0" y="4095750"/>
          <a:ext cx="152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9"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095750"/>
                        <a:ext cx="1524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30163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&gt;</a:t>
            </a:r>
            <a:endParaRPr lang="en-US" altLang="en-US"/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30163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25450" y="1490663"/>
            <a:ext cx="75755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tuyệt đối của một số thực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từ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điểm 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trục số. 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000" y="2874963"/>
            <a:ext cx="6705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tuyệt đối của một số thực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 là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945313" y="2938463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0" name="Equation" r:id="rId8" imgW="253780" imgH="355292" progId="Equation.DSMT4">
                  <p:embed/>
                </p:oleObj>
              </mc:Choice>
              <mc:Fallback>
                <p:oleObj name="Equation" r:id="rId8" imgW="253780" imgH="35529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313" y="2938463"/>
                        <a:ext cx="2825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989888" y="1962150"/>
          <a:ext cx="315912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1" name="Equation" r:id="rId10" imgW="177646" imgH="190335" progId="Equation.DSMT4">
                  <p:embed/>
                </p:oleObj>
              </mc:Choice>
              <mc:Fallback>
                <p:oleObj name="Equation" r:id="rId10" imgW="177646" imgH="19033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888" y="1962150"/>
                        <a:ext cx="315912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449247"/>
              </p:ext>
            </p:extLst>
          </p:nvPr>
        </p:nvGraphicFramePr>
        <p:xfrm>
          <a:off x="4668838" y="2925763"/>
          <a:ext cx="31591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2" name="Equation" r:id="rId12" imgW="186034" imgH="196481" progId="Equation.DSMT4">
                  <p:embed/>
                </p:oleObj>
              </mc:Choice>
              <mc:Fallback>
                <p:oleObj name="Equation" r:id="rId12" imgW="186034" imgH="19648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2925763"/>
                        <a:ext cx="31591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752600" y="2297113"/>
          <a:ext cx="228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3" name="Equation" r:id="rId14" imgW="164957" imgH="241091" progId="Equation.DSMT4">
                  <p:embed/>
                </p:oleObj>
              </mc:Choice>
              <mc:Fallback>
                <p:oleObj name="Equation" r:id="rId14" imgW="164957" imgH="241091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97113"/>
                        <a:ext cx="2286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721225" y="1962150"/>
          <a:ext cx="315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4" name="Equation" r:id="rId16" imgW="177646" imgH="190335" progId="Equation.DSMT4">
                  <p:embed/>
                </p:oleObj>
              </mc:Choice>
              <mc:Fallback>
                <p:oleObj name="Equation" r:id="rId16" imgW="177646" imgH="19033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1962150"/>
                        <a:ext cx="315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533400" y="274638"/>
            <a:ext cx="8229600" cy="730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nl-NL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SỐ THỰC. GIÁ TRỊ TUYỆT ĐỐI </a:t>
            </a:r>
          </a:p>
          <a:p>
            <a:pPr algn="ctr">
              <a:defRPr/>
            </a:pPr>
            <a:r>
              <a:rPr lang="nl-NL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MỘT SỐ THỰC</a:t>
            </a:r>
            <a:endParaRPr lang="en-US" sz="2500" b="1" cap="all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533400" y="1004888"/>
            <a:ext cx="8001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Giá trị tuyệt đối của một số thực </a:t>
            </a:r>
          </a:p>
        </p:txBody>
      </p:sp>
      <p:graphicFrame>
        <p:nvGraphicFramePr>
          <p:cNvPr id="35844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0668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0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0" y="4095750"/>
          <a:ext cx="152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1"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095750"/>
                        <a:ext cx="1524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30163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&gt;</a:t>
            </a:r>
            <a:endParaRPr lang="en-US" altLang="en-US"/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30163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5848" name="Rectangle 16"/>
          <p:cNvSpPr>
            <a:spLocks noChangeArrowheads="1"/>
          </p:cNvSpPr>
          <p:nvPr/>
        </p:nvSpPr>
        <p:spPr bwMode="auto">
          <a:xfrm>
            <a:off x="563563" y="2176463"/>
            <a:ext cx="7696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359150" y="1746250"/>
          <a:ext cx="2124075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2" name="Equation" r:id="rId8" imgW="1866900" imgH="1117600" progId="Equation.DSMT4">
                  <p:embed/>
                </p:oleObj>
              </mc:Choice>
              <mc:Fallback>
                <p:oleObj name="Equation" r:id="rId8" imgW="1866900" imgH="1117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1746250"/>
                        <a:ext cx="2124075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359150" y="3236913"/>
            <a:ext cx="2105025" cy="461962"/>
            <a:chOff x="5029200" y="2190362"/>
            <a:chExt cx="2103748" cy="461665"/>
          </a:xfrm>
        </p:grpSpPr>
        <p:graphicFrame>
          <p:nvGraphicFramePr>
            <p:cNvPr id="35852" name="Object 12"/>
            <p:cNvGraphicFramePr>
              <a:graphicFrameLocks noChangeAspect="1"/>
            </p:cNvGraphicFramePr>
            <p:nvPr/>
          </p:nvGraphicFramePr>
          <p:xfrm>
            <a:off x="5029200" y="2221445"/>
            <a:ext cx="746384" cy="426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63" name="Equation" r:id="rId10" imgW="622030" imgH="355446" progId="Equation.DSMT4">
                    <p:embed/>
                  </p:oleObj>
                </mc:Choice>
                <mc:Fallback>
                  <p:oleObj name="Equation" r:id="rId10" imgW="622030" imgH="355446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2221445"/>
                          <a:ext cx="746384" cy="4265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5752171" y="2190362"/>
              <a:ext cx="12027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mọi</a:t>
              </a:r>
              <a:endParaRPr lang="en-US" altLang="vi-VN" sz="2400"/>
            </a:p>
          </p:txBody>
        </p:sp>
        <p:graphicFrame>
          <p:nvGraphicFramePr>
            <p:cNvPr id="35854" name="Object 14"/>
            <p:cNvGraphicFramePr>
              <a:graphicFrameLocks noChangeAspect="1"/>
            </p:cNvGraphicFramePr>
            <p:nvPr/>
          </p:nvGraphicFramePr>
          <p:xfrm>
            <a:off x="6891183" y="2312876"/>
            <a:ext cx="241765" cy="259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64" name="Equation" r:id="rId12" imgW="177646" imgH="190335" progId="Equation.DSMT4">
                    <p:embed/>
                  </p:oleObj>
                </mc:Choice>
                <mc:Fallback>
                  <p:oleObj name="Equation" r:id="rId12" imgW="177646" imgH="190335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1183" y="2312876"/>
                          <a:ext cx="241765" cy="259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05000" y="1495425"/>
            <a:ext cx="147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Nhận xét:</a:t>
            </a:r>
            <a:endParaRPr lang="nl-NL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6" grpId="0" animBg="1" autoUpdateAnimBg="0"/>
      <p:bldP spid="374787" grpId="0" autoUpdateAnimBg="0"/>
      <p:bldP spid="16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loan</Template>
  <TotalTime>0</TotalTime>
  <Words>625</Words>
  <Application>Microsoft Office PowerPoint</Application>
  <PresentationFormat>On-screen Show (16:9)</PresentationFormat>
  <Paragraphs>116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Times New Roman</vt:lpstr>
      <vt:lpstr>Wingdings</vt:lpstr>
      <vt:lpstr>Crayons</vt:lpstr>
      <vt:lpstr>Clip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2025-03-06T14:04:44Z</dcterms:created>
  <dcterms:modified xsi:type="dcterms:W3CDTF">2025-03-06T14:05:26Z</dcterms:modified>
</cp:coreProperties>
</file>