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67" r:id="rId3"/>
    <p:sldId id="266" r:id="rId4"/>
    <p:sldId id="269" r:id="rId5"/>
    <p:sldId id="268" r:id="rId6"/>
    <p:sldId id="273" r:id="rId7"/>
    <p:sldId id="270" r:id="rId8"/>
    <p:sldId id="272" r:id="rId9"/>
    <p:sldId id="271" r:id="rId10"/>
    <p:sldId id="274" r:id="rId11"/>
    <p:sldId id="257" r:id="rId12"/>
    <p:sldId id="275" r:id="rId13"/>
    <p:sldId id="276" r:id="rId14"/>
    <p:sldId id="277" r:id="rId15"/>
    <p:sldId id="279" r:id="rId16"/>
    <p:sldId id="280" r:id="rId17"/>
    <p:sldId id="278" r:id="rId18"/>
    <p:sldId id="281" r:id="rId19"/>
    <p:sldId id="282" r:id="rId20"/>
    <p:sldId id="284" r:id="rId21"/>
    <p:sldId id="283" r:id="rId22"/>
    <p:sldId id="285" r:id="rId23"/>
    <p:sldId id="289" r:id="rId24"/>
    <p:sldId id="288" r:id="rId25"/>
    <p:sldId id="286" r:id="rId26"/>
    <p:sldId id="290" r:id="rId27"/>
    <p:sldId id="287" r:id="rId28"/>
    <p:sldId id="258" r:id="rId29"/>
    <p:sldId id="291" r:id="rId30"/>
    <p:sldId id="292" r:id="rId31"/>
    <p:sldId id="293" r:id="rId32"/>
    <p:sldId id="294" r:id="rId33"/>
    <p:sldId id="295" r:id="rId34"/>
    <p:sldId id="296" r:id="rId35"/>
    <p:sldId id="298" r:id="rId36"/>
    <p:sldId id="297" r:id="rId37"/>
    <p:sldId id="299" r:id="rId38"/>
    <p:sldId id="300" r:id="rId39"/>
    <p:sldId id="301" r:id="rId40"/>
    <p:sldId id="303" r:id="rId41"/>
    <p:sldId id="304" r:id="rId42"/>
    <p:sldId id="305" r:id="rId43"/>
    <p:sldId id="306" r:id="rId44"/>
    <p:sldId id="307" r:id="rId45"/>
    <p:sldId id="308" r:id="rId46"/>
    <p:sldId id="309" r:id="rId47"/>
    <p:sldId id="262" r:id="rId48"/>
    <p:sldId id="261" r:id="rId49"/>
    <p:sldId id="264" r:id="rId50"/>
    <p:sldId id="310" r:id="rId51"/>
    <p:sldId id="260" r:id="rId52"/>
    <p:sldId id="265" r:id="rId5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51" d="100"/>
          <a:sy n="51" d="100"/>
        </p:scale>
        <p:origin x="-45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smtClean="0"/>
              <a:t>Click to edit Master title style</a:t>
            </a:r>
            <a:endParaRPr lang="en-US"/>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AF6199F-9AE4-45D4-B2DC-EE9C8D19449C}" type="datetimeFigureOut">
              <a:rPr lang="en-US" smtClean="0">
                <a:solidFill>
                  <a:prstClr val="black">
                    <a:tint val="75000"/>
                  </a:prstClr>
                </a:solidFill>
              </a:rPr>
              <a:pPr/>
              <a:t>3/6/2025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3303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F6199F-9AE4-45D4-B2DC-EE9C8D19449C}" type="datetimeFigureOut">
              <a:rPr lang="en-US" smtClean="0">
                <a:solidFill>
                  <a:prstClr val="black">
                    <a:tint val="75000"/>
                  </a:prstClr>
                </a:solidFill>
              </a:rPr>
              <a:pPr/>
              <a:t>3/6/2025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2491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2"/>
          </a:xfrm>
        </p:spPr>
        <p:txBody>
          <a:bodyPr anchor="t"/>
          <a:lstStyle>
            <a:lvl1pPr algn="l">
              <a:defRPr sz="8000" b="1" cap="all"/>
            </a:lvl1pPr>
          </a:lstStyle>
          <a:p>
            <a:r>
              <a:rPr lang="en-US" smtClean="0"/>
              <a:t>Click to edit Master title style</a:t>
            </a:r>
            <a:endParaRPr lang="en-US"/>
          </a:p>
        </p:txBody>
      </p:sp>
      <p:sp>
        <p:nvSpPr>
          <p:cNvPr id="3" name="Text Placeholder 2"/>
          <p:cNvSpPr>
            <a:spLocks noGrp="1"/>
          </p:cNvSpPr>
          <p:nvPr>
            <p:ph type="body" idx="1"/>
          </p:nvPr>
        </p:nvSpPr>
        <p:spPr>
          <a:xfrm>
            <a:off x="1444626" y="4360070"/>
            <a:ext cx="15544800" cy="2250280"/>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F6199F-9AE4-45D4-B2DC-EE9C8D19449C}" type="datetimeFigureOut">
              <a:rPr lang="en-US" smtClean="0">
                <a:solidFill>
                  <a:prstClr val="black">
                    <a:tint val="75000"/>
                  </a:prstClr>
                </a:solidFill>
              </a:rPr>
              <a:pPr/>
              <a:t>3/6/2025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54869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800226"/>
            <a:ext cx="8077200" cy="5091112"/>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1800226"/>
            <a:ext cx="8077200" cy="5091112"/>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AF6199F-9AE4-45D4-B2DC-EE9C8D19449C}" type="datetimeFigureOut">
              <a:rPr lang="en-US" smtClean="0">
                <a:solidFill>
                  <a:prstClr val="black">
                    <a:tint val="75000"/>
                  </a:prstClr>
                </a:solidFill>
              </a:rPr>
              <a:pPr/>
              <a:t>3/6/2025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84144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8"/>
            <a:ext cx="16459200" cy="1714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2302670"/>
            <a:ext cx="8080376"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4" name="Content Placeholder 3"/>
          <p:cNvSpPr>
            <a:spLocks noGrp="1"/>
          </p:cNvSpPr>
          <p:nvPr>
            <p:ph sz="half" idx="2"/>
          </p:nvPr>
        </p:nvSpPr>
        <p:spPr>
          <a:xfrm>
            <a:off x="914400" y="3262312"/>
            <a:ext cx="8080376"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90053" y="2302670"/>
            <a:ext cx="8083550"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6" name="Content Placeholder 5"/>
          <p:cNvSpPr>
            <a:spLocks noGrp="1"/>
          </p:cNvSpPr>
          <p:nvPr>
            <p:ph sz="quarter" idx="4"/>
          </p:nvPr>
        </p:nvSpPr>
        <p:spPr>
          <a:xfrm>
            <a:off x="9290053" y="3262312"/>
            <a:ext cx="8083550"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AF6199F-9AE4-45D4-B2DC-EE9C8D19449C}" type="datetimeFigureOut">
              <a:rPr lang="en-US" smtClean="0">
                <a:solidFill>
                  <a:prstClr val="black">
                    <a:tint val="75000"/>
                  </a:prstClr>
                </a:solidFill>
              </a:rPr>
              <a:pPr/>
              <a:t>3/6/2025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71620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AF6199F-9AE4-45D4-B2DC-EE9C8D19449C}" type="datetimeFigureOut">
              <a:rPr lang="en-US" smtClean="0">
                <a:solidFill>
                  <a:prstClr val="black">
                    <a:tint val="75000"/>
                  </a:prstClr>
                </a:solidFill>
              </a:rPr>
              <a:pPr/>
              <a:t>3/6/2025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9428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F6199F-9AE4-45D4-B2DC-EE9C8D19449C}" type="datetimeFigureOut">
              <a:rPr lang="en-US" smtClean="0">
                <a:solidFill>
                  <a:prstClr val="black">
                    <a:tint val="75000"/>
                  </a:prstClr>
                </a:solidFill>
              </a:rPr>
              <a:pPr/>
              <a:t>3/6/2025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82126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3" y="409574"/>
            <a:ext cx="6016626" cy="1743076"/>
          </a:xfrm>
        </p:spPr>
        <p:txBody>
          <a:bodyPr anchor="b"/>
          <a:lstStyle>
            <a:lvl1pPr algn="l">
              <a:defRPr sz="4000" b="1"/>
            </a:lvl1pPr>
          </a:lstStyle>
          <a:p>
            <a:r>
              <a:rPr lang="en-US" smtClean="0"/>
              <a:t>Click to edit Master title style</a:t>
            </a:r>
            <a:endParaRPr lang="en-US"/>
          </a:p>
        </p:txBody>
      </p:sp>
      <p:sp>
        <p:nvSpPr>
          <p:cNvPr id="3" name="Content Placeholder 2"/>
          <p:cNvSpPr>
            <a:spLocks noGrp="1"/>
          </p:cNvSpPr>
          <p:nvPr>
            <p:ph idx="1"/>
          </p:nvPr>
        </p:nvSpPr>
        <p:spPr>
          <a:xfrm>
            <a:off x="7150100" y="409577"/>
            <a:ext cx="10223500" cy="877967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3" y="2152653"/>
            <a:ext cx="6016626" cy="70365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solidFill>
                  <a:prstClr val="black">
                    <a:tint val="75000"/>
                  </a:prstClr>
                </a:solidFill>
              </a:rPr>
              <a:pPr/>
              <a:t>3/6/2025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8124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8"/>
          </a:xfrm>
        </p:spPr>
        <p:txBody>
          <a:bodyPr anchor="b"/>
          <a:lstStyle>
            <a:lvl1pPr algn="l">
              <a:defRPr sz="4000" b="1"/>
            </a:lvl1pPr>
          </a:lstStyle>
          <a:p>
            <a:r>
              <a:rPr lang="en-US" smtClean="0"/>
              <a:t>Click to edit Master title style</a:t>
            </a:r>
            <a:endParaRPr lang="en-US"/>
          </a:p>
        </p:txBody>
      </p:sp>
      <p:sp>
        <p:nvSpPr>
          <p:cNvPr id="3" name="Picture Placeholder 2"/>
          <p:cNvSpPr>
            <a:spLocks noGrp="1"/>
          </p:cNvSpPr>
          <p:nvPr>
            <p:ph type="pic" idx="1"/>
          </p:nvPr>
        </p:nvSpPr>
        <p:spPr>
          <a:xfrm>
            <a:off x="3584576" y="919162"/>
            <a:ext cx="10972800" cy="61722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3584576" y="8051007"/>
            <a:ext cx="10972800" cy="12072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solidFill>
                  <a:prstClr val="black">
                    <a:tint val="75000"/>
                  </a:prstClr>
                </a:solidFill>
              </a:rPr>
              <a:pPr/>
              <a:t>3/6/2025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40519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F6199F-9AE4-45D4-B2DC-EE9C8D19449C}" type="datetimeFigureOut">
              <a:rPr lang="en-US" smtClean="0">
                <a:solidFill>
                  <a:prstClr val="black">
                    <a:tint val="75000"/>
                  </a:prstClr>
                </a:solidFill>
              </a:rPr>
              <a:pPr/>
              <a:t>3/6/2025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47311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309562"/>
            <a:ext cx="4114800" cy="658177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309562"/>
            <a:ext cx="12039600" cy="658177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F6199F-9AE4-45D4-B2DC-EE9C8D19449C}" type="datetimeFigureOut">
              <a:rPr lang="en-US" smtClean="0">
                <a:solidFill>
                  <a:prstClr val="black">
                    <a:tint val="75000"/>
                  </a:prstClr>
                </a:solidFill>
              </a:rPr>
              <a:pPr/>
              <a:t>3/6/2025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8336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8"/>
            <a:ext cx="16459200" cy="1714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914400" y="2400302"/>
            <a:ext cx="16459200" cy="678894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2400">
                <a:solidFill>
                  <a:schemeClr val="tx1">
                    <a:tint val="75000"/>
                  </a:schemeClr>
                </a:solidFill>
              </a:defRPr>
            </a:lvl1pPr>
          </a:lstStyle>
          <a:p>
            <a:fld id="{CAF6199F-9AE4-45D4-B2DC-EE9C8D19449C}" type="datetimeFigureOut">
              <a:rPr lang="en-US" smtClean="0">
                <a:solidFill>
                  <a:prstClr val="black">
                    <a:tint val="75000"/>
                  </a:prstClr>
                </a:solidFill>
              </a:rPr>
              <a:pPr/>
              <a:t>3/6/2025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2400">
                <a:solidFill>
                  <a:schemeClr val="tx1">
                    <a:tint val="75000"/>
                  </a:schemeClr>
                </a:solidFill>
              </a:defRPr>
            </a:lvl1pPr>
          </a:lstStyle>
          <a:p>
            <a:fld id="{B996DD1F-5C14-4F73-98CB-D9283BC8D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99191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8288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1828800" rtl="0" eaLnBrk="1" latinLnBrk="0" hangingPunct="1">
        <a:spcBef>
          <a:spcPct val="20000"/>
        </a:spcBef>
        <a:buFont typeface="Arial" panose="020B0604020202020204" pitchFamily="34" charset="0"/>
        <a:buChar char="•"/>
        <a:defRPr sz="6400" kern="1200">
          <a:solidFill>
            <a:schemeClr val="tx1"/>
          </a:solidFill>
          <a:latin typeface="+mn-lt"/>
          <a:ea typeface="+mn-ea"/>
          <a:cs typeface="+mn-cs"/>
        </a:defRPr>
      </a:lvl1pPr>
      <a:lvl2pPr marL="1485900" indent="-571500" algn="l" defTabSz="1828800"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2pPr>
      <a:lvl3pPr marL="2286000" indent="-457200" algn="l" defTabSz="18288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3pPr>
      <a:lvl4pPr marL="3200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4pPr>
      <a:lvl5pPr marL="41148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NUL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NUL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image" Target="../media/image27.png"/><Relationship Id="rId4" Type="http://schemas.openxmlformats.org/officeDocument/2006/relationships/image" Target="../media/image6.svg"/><Relationship Id="rId9" Type="http://schemas.openxmlformats.org/officeDocument/2006/relationships/image" Target="../media/image14.png"/><Relationship Id="rId14" Type="http://schemas.openxmlformats.org/officeDocument/2006/relationships/image" Target="../media/image17.svg"/></Relationships>
</file>

<file path=ppt/slides/_rels/slide1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12.png"/><Relationship Id="rId10" Type="http://schemas.openxmlformats.org/officeDocument/2006/relationships/image" Target="../media/image27.png"/><Relationship Id="rId4" Type="http://schemas.openxmlformats.org/officeDocument/2006/relationships/image" Target="../media/image6.sv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12.png"/><Relationship Id="rId4" Type="http://schemas.openxmlformats.org/officeDocument/2006/relationships/image" Target="../media/image6.svg"/><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2.svg"/><Relationship Id="rId5" Type="http://schemas.openxmlformats.org/officeDocument/2006/relationships/image" Target="../media/image12.png"/><Relationship Id="rId10" Type="http://schemas.openxmlformats.org/officeDocument/2006/relationships/image" Target="../media/image23.png"/><Relationship Id="rId4" Type="http://schemas.openxmlformats.org/officeDocument/2006/relationships/image" Target="../media/image6.svg"/><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2.svg"/><Relationship Id="rId3" Type="http://schemas.openxmlformats.org/officeDocument/2006/relationships/image" Target="../media/image22.png"/><Relationship Id="rId7" Type="http://schemas.openxmlformats.org/officeDocument/2006/relationships/image" Target="../media/image6.svg"/><Relationship Id="rId12"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0.svg"/><Relationship Id="rId5" Type="http://schemas.openxmlformats.org/officeDocument/2006/relationships/image" Target="../media/image14.png"/><Relationship Id="rId10" Type="http://schemas.openxmlformats.org/officeDocument/2006/relationships/image" Target="../media/image13.png"/><Relationship Id="rId4" Type="http://schemas.openxmlformats.org/officeDocument/2006/relationships/image" Target="../media/image3.svg"/><Relationship Id="rId9" Type="http://schemas.openxmlformats.org/officeDocument/2006/relationships/image" Target="../media/image8.svg"/></Relationships>
</file>

<file path=ppt/slides/_rels/slide1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0.sv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27.png"/><Relationship Id="rId5" Type="http://schemas.openxmlformats.org/officeDocument/2006/relationships/image" Target="../media/image12.png"/><Relationship Id="rId10" Type="http://schemas.openxmlformats.org/officeDocument/2006/relationships/image" Target="../media/image26.jpeg"/><Relationship Id="rId4" Type="http://schemas.openxmlformats.org/officeDocument/2006/relationships/image" Target="../media/image6.svg"/><Relationship Id="rId9"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0.sv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26.svg"/><Relationship Id="rId5" Type="http://schemas.openxmlformats.org/officeDocument/2006/relationships/image" Target="../media/image12.png"/><Relationship Id="rId15" Type="http://schemas.openxmlformats.org/officeDocument/2006/relationships/image" Target="../media/image12.svg"/><Relationship Id="rId10" Type="http://schemas.openxmlformats.org/officeDocument/2006/relationships/image" Target="../media/image24.png"/><Relationship Id="rId4" Type="http://schemas.openxmlformats.org/officeDocument/2006/relationships/image" Target="../media/image6.svg"/><Relationship Id="rId9" Type="http://schemas.openxmlformats.org/officeDocument/2006/relationships/image" Target="../media/image14.png"/><Relationship Id="rId1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2.svg"/><Relationship Id="rId5" Type="http://schemas.openxmlformats.org/officeDocument/2006/relationships/image" Target="../media/image12.png"/><Relationship Id="rId10" Type="http://schemas.openxmlformats.org/officeDocument/2006/relationships/image" Target="../media/image23.png"/><Relationship Id="rId4" Type="http://schemas.openxmlformats.org/officeDocument/2006/relationships/image" Target="../media/image6.svg"/><Relationship Id="rId9"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3.svg"/><Relationship Id="rId5" Type="http://schemas.openxmlformats.org/officeDocument/2006/relationships/image" Target="../media/image12.png"/><Relationship Id="rId10" Type="http://schemas.openxmlformats.org/officeDocument/2006/relationships/image" Target="../media/image22.png"/><Relationship Id="rId4" Type="http://schemas.openxmlformats.org/officeDocument/2006/relationships/image" Target="../media/image6.svg"/><Relationship Id="rId9"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2.svg"/><Relationship Id="rId3" Type="http://schemas.openxmlformats.org/officeDocument/2006/relationships/image" Target="../media/image22.png"/><Relationship Id="rId7" Type="http://schemas.openxmlformats.org/officeDocument/2006/relationships/image" Target="../media/image6.svg"/><Relationship Id="rId12"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0.svg"/><Relationship Id="rId5" Type="http://schemas.openxmlformats.org/officeDocument/2006/relationships/image" Target="../media/image14.png"/><Relationship Id="rId10" Type="http://schemas.openxmlformats.org/officeDocument/2006/relationships/image" Target="../media/image13.png"/><Relationship Id="rId4" Type="http://schemas.openxmlformats.org/officeDocument/2006/relationships/image" Target="../media/image3.sv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NUL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2.svg"/><Relationship Id="rId5" Type="http://schemas.openxmlformats.org/officeDocument/2006/relationships/image" Target="../media/image12.png"/><Relationship Id="rId10" Type="http://schemas.openxmlformats.org/officeDocument/2006/relationships/image" Target="../media/image23.png"/><Relationship Id="rId4" Type="http://schemas.openxmlformats.org/officeDocument/2006/relationships/image" Target="../media/image6.svg"/><Relationship Id="rId9"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2.svg"/><Relationship Id="rId3" Type="http://schemas.openxmlformats.org/officeDocument/2006/relationships/image" Target="../media/image22.png"/><Relationship Id="rId7" Type="http://schemas.openxmlformats.org/officeDocument/2006/relationships/image" Target="../media/image6.svg"/><Relationship Id="rId12"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0.svg"/><Relationship Id="rId5" Type="http://schemas.openxmlformats.org/officeDocument/2006/relationships/image" Target="../media/image14.png"/><Relationship Id="rId10" Type="http://schemas.openxmlformats.org/officeDocument/2006/relationships/image" Target="../media/image13.png"/><Relationship Id="rId4" Type="http://schemas.openxmlformats.org/officeDocument/2006/relationships/image" Target="../media/image3.svg"/><Relationship Id="rId9" Type="http://schemas.openxmlformats.org/officeDocument/2006/relationships/image" Target="../media/image8.svg"/></Relationships>
</file>

<file path=ppt/slides/_rels/slide2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2.svg"/><Relationship Id="rId3" Type="http://schemas.openxmlformats.org/officeDocument/2006/relationships/image" Target="../media/image22.png"/><Relationship Id="rId7" Type="http://schemas.openxmlformats.org/officeDocument/2006/relationships/image" Target="../media/image6.svg"/><Relationship Id="rId12"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0.svg"/><Relationship Id="rId5" Type="http://schemas.openxmlformats.org/officeDocument/2006/relationships/image" Target="../media/image14.png"/><Relationship Id="rId10" Type="http://schemas.openxmlformats.org/officeDocument/2006/relationships/image" Target="../media/image13.png"/><Relationship Id="rId4" Type="http://schemas.openxmlformats.org/officeDocument/2006/relationships/image" Target="../media/image3.svg"/><Relationship Id="rId9" Type="http://schemas.openxmlformats.org/officeDocument/2006/relationships/image" Target="../media/image8.sv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svg"/><Relationship Id="rId4" Type="http://schemas.openxmlformats.org/officeDocument/2006/relationships/image" Target="../media/image6.svg"/></Relationships>
</file>

<file path=ppt/slides/_rels/slide2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svg"/><Relationship Id="rId4" Type="http://schemas.openxmlformats.org/officeDocument/2006/relationships/image" Target="../media/image6.svg"/></Relationships>
</file>

<file path=ppt/slides/_rels/slide29.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0.sv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26.svg"/><Relationship Id="rId5" Type="http://schemas.openxmlformats.org/officeDocument/2006/relationships/image" Target="../media/image12.png"/><Relationship Id="rId15" Type="http://schemas.openxmlformats.org/officeDocument/2006/relationships/image" Target="../media/image12.svg"/><Relationship Id="rId10" Type="http://schemas.openxmlformats.org/officeDocument/2006/relationships/image" Target="../media/image24.png"/><Relationship Id="rId4" Type="http://schemas.openxmlformats.org/officeDocument/2006/relationships/image" Target="../media/image6.svg"/><Relationship Id="rId9" Type="http://schemas.openxmlformats.org/officeDocument/2006/relationships/image" Target="../media/image14.png"/><Relationship Id="rId14"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Layout" Target="../slideLayouts/slideLayout7.xml"/><Relationship Id="rId7" Type="http://schemas.openxmlformats.org/officeDocument/2006/relationships/image" Target="../media/image12.png"/><Relationship Id="rId12"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svg"/><Relationship Id="rId11" Type="http://schemas.openxmlformats.org/officeDocument/2006/relationships/image" Target="../media/image14.png"/><Relationship Id="rId5" Type="http://schemas.openxmlformats.org/officeDocument/2006/relationships/image" Target="../media/image11.png"/><Relationship Id="rId15" Type="http://schemas.openxmlformats.org/officeDocument/2006/relationships/image" Target="../media/image16.png"/><Relationship Id="rId10" Type="http://schemas.openxmlformats.org/officeDocument/2006/relationships/image" Target="../media/image10.svg"/><Relationship Id="rId4" Type="http://schemas.openxmlformats.org/officeDocument/2006/relationships/image" Target="../media/image10.png"/><Relationship Id="rId9" Type="http://schemas.openxmlformats.org/officeDocument/2006/relationships/image" Target="../media/image13.png"/><Relationship Id="rId14" Type="http://schemas.openxmlformats.org/officeDocument/2006/relationships/image" Target="../media/image17.svg"/></Relationships>
</file>

<file path=ppt/slides/_rels/slide3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11" Type="http://schemas.openxmlformats.org/officeDocument/2006/relationships/image" Target="../media/image3.svg"/><Relationship Id="rId5" Type="http://schemas.openxmlformats.org/officeDocument/2006/relationships/image" Target="../media/image13.png"/><Relationship Id="rId10" Type="http://schemas.openxmlformats.org/officeDocument/2006/relationships/image" Target="../media/image22.png"/><Relationship Id="rId4" Type="http://schemas.openxmlformats.org/officeDocument/2006/relationships/image" Target="../media/image6.svg"/><Relationship Id="rId9" Type="http://schemas.openxmlformats.org/officeDocument/2006/relationships/image" Target="../media/image14.png"/></Relationships>
</file>

<file path=ppt/slides/_rels/slide3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12.png"/><Relationship Id="rId4" Type="http://schemas.openxmlformats.org/officeDocument/2006/relationships/image" Target="../media/image6.svg"/><Relationship Id="rId9" Type="http://schemas.openxmlformats.org/officeDocument/2006/relationships/image" Target="../media/image14.png"/></Relationships>
</file>

<file path=ppt/slides/_rels/slide3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2.svg"/><Relationship Id="rId3" Type="http://schemas.openxmlformats.org/officeDocument/2006/relationships/image" Target="../media/image22.png"/><Relationship Id="rId7" Type="http://schemas.openxmlformats.org/officeDocument/2006/relationships/image" Target="../media/image6.svg"/><Relationship Id="rId12"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0.svg"/><Relationship Id="rId5" Type="http://schemas.openxmlformats.org/officeDocument/2006/relationships/image" Target="../media/image14.png"/><Relationship Id="rId10" Type="http://schemas.openxmlformats.org/officeDocument/2006/relationships/image" Target="../media/image13.png"/><Relationship Id="rId4" Type="http://schemas.openxmlformats.org/officeDocument/2006/relationships/image" Target="../media/image3.svg"/><Relationship Id="rId9" Type="http://schemas.openxmlformats.org/officeDocument/2006/relationships/image" Target="../media/image8.svg"/></Relationships>
</file>

<file path=ppt/slides/_rels/slide33.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0.sv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27.png"/><Relationship Id="rId5" Type="http://schemas.openxmlformats.org/officeDocument/2006/relationships/image" Target="../media/image12.png"/><Relationship Id="rId10" Type="http://schemas.openxmlformats.org/officeDocument/2006/relationships/image" Target="../media/image26.jpeg"/><Relationship Id="rId4" Type="http://schemas.openxmlformats.org/officeDocument/2006/relationships/image" Target="../media/image6.svg"/><Relationship Id="rId9" Type="http://schemas.openxmlformats.org/officeDocument/2006/relationships/image" Target="../media/image14.png"/></Relationships>
</file>

<file path=ppt/slides/_rels/slide34.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0.sv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27.png"/><Relationship Id="rId5" Type="http://schemas.openxmlformats.org/officeDocument/2006/relationships/image" Target="../media/image12.png"/><Relationship Id="rId10" Type="http://schemas.openxmlformats.org/officeDocument/2006/relationships/image" Target="../media/image26.jpeg"/><Relationship Id="rId4" Type="http://schemas.openxmlformats.org/officeDocument/2006/relationships/image" Target="../media/image6.svg"/><Relationship Id="rId9" Type="http://schemas.openxmlformats.org/officeDocument/2006/relationships/image" Target="../media/image14.png"/></Relationships>
</file>

<file path=ppt/slides/_rels/slide3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0.sv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27.png"/><Relationship Id="rId5" Type="http://schemas.openxmlformats.org/officeDocument/2006/relationships/image" Target="../media/image12.png"/><Relationship Id="rId10" Type="http://schemas.openxmlformats.org/officeDocument/2006/relationships/image" Target="../media/image26.jpeg"/><Relationship Id="rId4" Type="http://schemas.openxmlformats.org/officeDocument/2006/relationships/image" Target="../media/image6.svg"/><Relationship Id="rId9"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NULL"/><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5.wdp"/><Relationship Id="rId18" Type="http://schemas.openxmlformats.org/officeDocument/2006/relationships/image" Target="../media/image35.png"/><Relationship Id="rId26" Type="http://schemas.openxmlformats.org/officeDocument/2006/relationships/image" Target="../media/image39.png"/><Relationship Id="rId3" Type="http://schemas.openxmlformats.org/officeDocument/2006/relationships/slideLayout" Target="../slideLayouts/slideLayout12.xml"/><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32.png"/><Relationship Id="rId17" Type="http://schemas.microsoft.com/office/2007/relationships/hdphoto" Target="../media/hdphoto7.wdp"/><Relationship Id="rId25" Type="http://schemas.microsoft.com/office/2007/relationships/hdphoto" Target="../media/hdphoto11.wdp"/><Relationship Id="rId2" Type="http://schemas.openxmlformats.org/officeDocument/2006/relationships/audio" Target="../media/media2.MP3"/><Relationship Id="rId16" Type="http://schemas.openxmlformats.org/officeDocument/2006/relationships/image" Target="../media/image34.png"/><Relationship Id="rId20" Type="http://schemas.openxmlformats.org/officeDocument/2006/relationships/image" Target="../media/image36.png"/><Relationship Id="rId29" Type="http://schemas.microsoft.com/office/2007/relationships/hdphoto" Target="../media/hdphoto13.wdp"/><Relationship Id="rId1" Type="http://schemas.microsoft.com/office/2007/relationships/media" Target="../media/media2.MP3"/><Relationship Id="rId6" Type="http://schemas.openxmlformats.org/officeDocument/2006/relationships/image" Target="../media/image29.png"/><Relationship Id="rId11" Type="http://schemas.microsoft.com/office/2007/relationships/hdphoto" Target="../media/hdphoto4.wdp"/><Relationship Id="rId24" Type="http://schemas.openxmlformats.org/officeDocument/2006/relationships/image" Target="../media/image38.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40.png"/><Relationship Id="rId10" Type="http://schemas.openxmlformats.org/officeDocument/2006/relationships/image" Target="../media/image31.png"/><Relationship Id="rId19" Type="http://schemas.microsoft.com/office/2007/relationships/hdphoto" Target="../media/hdphoto8.wdp"/><Relationship Id="rId31" Type="http://schemas.openxmlformats.org/officeDocument/2006/relationships/image" Target="../media/image42.png"/><Relationship Id="rId4" Type="http://schemas.openxmlformats.org/officeDocument/2006/relationships/image" Target="../media/image28.jpeg"/><Relationship Id="rId9" Type="http://schemas.microsoft.com/office/2007/relationships/hdphoto" Target="../media/hdphoto3.wdp"/><Relationship Id="rId14" Type="http://schemas.openxmlformats.org/officeDocument/2006/relationships/image" Target="../media/image33.png"/><Relationship Id="rId22" Type="http://schemas.openxmlformats.org/officeDocument/2006/relationships/image" Target="../media/image37.png"/><Relationship Id="rId27" Type="http://schemas.microsoft.com/office/2007/relationships/hdphoto" Target="../media/hdphoto12.wdp"/><Relationship Id="rId30"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2.xml"/><Relationship Id="rId5" Type="http://schemas.openxmlformats.org/officeDocument/2006/relationships/image" Target="../media/image45.png"/><Relationship Id="rId4" Type="http://schemas.microsoft.com/office/2007/relationships/hdphoto" Target="../media/hdphoto14.wdp"/></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slide" Target="slide39.xml"/><Relationship Id="rId4" Type="http://schemas.microsoft.com/office/2007/relationships/hdphoto" Target="../media/hdphoto14.wdp"/></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6.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3.svg"/><Relationship Id="rId9" Type="http://schemas.openxmlformats.org/officeDocument/2006/relationships/image" Target="../media/image8.sv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slide" Target="slide39.xml"/><Relationship Id="rId4" Type="http://schemas.microsoft.com/office/2007/relationships/hdphoto" Target="../media/hdphoto14.wdp"/></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slide" Target="slide39.xml"/><Relationship Id="rId4" Type="http://schemas.microsoft.com/office/2007/relationships/hdphoto" Target="../media/hdphoto14.wdp"/></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slide" Target="slide39.xml"/><Relationship Id="rId4" Type="http://schemas.microsoft.com/office/2007/relationships/hdphoto" Target="../media/hdphoto14.wdp"/></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slide" Target="slide39.xml"/><Relationship Id="rId4" Type="http://schemas.microsoft.com/office/2007/relationships/hdphoto" Target="../media/hdphoto14.wdp"/></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slide" Target="slide39.xml"/><Relationship Id="rId4" Type="http://schemas.microsoft.com/office/2007/relationships/hdphoto" Target="../media/hdphoto14.wdp"/></Relationships>
</file>

<file path=ppt/slides/_rels/slide45.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NULL"/><Relationship Id="rId4" Type="http://schemas.openxmlformats.org/officeDocument/2006/relationships/image" Target="../media/image8.png"/></Relationships>
</file>

<file path=ppt/slides/_rels/slide4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12.png"/><Relationship Id="rId4" Type="http://schemas.openxmlformats.org/officeDocument/2006/relationships/image" Target="../media/image6.svg"/><Relationship Id="rId9" Type="http://schemas.openxmlformats.org/officeDocument/2006/relationships/image" Target="../media/image14.png"/></Relationships>
</file>

<file path=ppt/slides/_rels/slide47.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2.svg"/><Relationship Id="rId5" Type="http://schemas.openxmlformats.org/officeDocument/2006/relationships/image" Target="../media/image12.png"/><Relationship Id="rId10" Type="http://schemas.openxmlformats.org/officeDocument/2006/relationships/image" Target="../media/image23.png"/><Relationship Id="rId4" Type="http://schemas.openxmlformats.org/officeDocument/2006/relationships/image" Target="../media/image6.svg"/><Relationship Id="rId9" Type="http://schemas.openxmlformats.org/officeDocument/2006/relationships/image" Target="../media/image14.png"/></Relationships>
</file>

<file path=ppt/slides/_rels/slide48.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0.sv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26.svg"/><Relationship Id="rId5" Type="http://schemas.openxmlformats.org/officeDocument/2006/relationships/image" Target="../media/image12.png"/><Relationship Id="rId15" Type="http://schemas.openxmlformats.org/officeDocument/2006/relationships/image" Target="../media/image12.svg"/><Relationship Id="rId10" Type="http://schemas.openxmlformats.org/officeDocument/2006/relationships/image" Target="../media/image24.png"/><Relationship Id="rId4" Type="http://schemas.openxmlformats.org/officeDocument/2006/relationships/image" Target="../media/image6.svg"/><Relationship Id="rId9" Type="http://schemas.openxmlformats.org/officeDocument/2006/relationships/image" Target="../media/image14.png"/><Relationship Id="rId14" Type="http://schemas.openxmlformats.org/officeDocument/2006/relationships/image" Target="../media/image23.png"/></Relationships>
</file>

<file path=ppt/slides/_rels/slide4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sv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2.svg"/><Relationship Id="rId3" Type="http://schemas.openxmlformats.org/officeDocument/2006/relationships/image" Target="../media/image22.png"/><Relationship Id="rId7" Type="http://schemas.openxmlformats.org/officeDocument/2006/relationships/image" Target="../media/image6.svg"/><Relationship Id="rId12"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0.svg"/><Relationship Id="rId5" Type="http://schemas.openxmlformats.org/officeDocument/2006/relationships/image" Target="../media/image14.png"/><Relationship Id="rId10" Type="http://schemas.openxmlformats.org/officeDocument/2006/relationships/image" Target="../media/image13.png"/><Relationship Id="rId4" Type="http://schemas.openxmlformats.org/officeDocument/2006/relationships/image" Target="../media/image3.svg"/><Relationship Id="rId9" Type="http://schemas.openxmlformats.org/officeDocument/2006/relationships/image" Target="../media/image8.svg"/></Relationships>
</file>

<file path=ppt/slides/_rels/slide50.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0.sv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27.png"/><Relationship Id="rId5" Type="http://schemas.openxmlformats.org/officeDocument/2006/relationships/image" Target="../media/image12.png"/><Relationship Id="rId10" Type="http://schemas.openxmlformats.org/officeDocument/2006/relationships/image" Target="../media/image26.jpeg"/><Relationship Id="rId4" Type="http://schemas.openxmlformats.org/officeDocument/2006/relationships/image" Target="../media/image6.svg"/><Relationship Id="rId9" Type="http://schemas.openxmlformats.org/officeDocument/2006/relationships/image" Target="../media/image14.png"/></Relationships>
</file>

<file path=ppt/slides/_rels/slide5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2.svg"/><Relationship Id="rId3" Type="http://schemas.openxmlformats.org/officeDocument/2006/relationships/image" Target="../media/image22.png"/><Relationship Id="rId7" Type="http://schemas.openxmlformats.org/officeDocument/2006/relationships/image" Target="../media/image6.svg"/><Relationship Id="rId12"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0.svg"/><Relationship Id="rId5" Type="http://schemas.openxmlformats.org/officeDocument/2006/relationships/image" Target="../media/image14.png"/><Relationship Id="rId10" Type="http://schemas.openxmlformats.org/officeDocument/2006/relationships/image" Target="../media/image13.png"/><Relationship Id="rId4" Type="http://schemas.openxmlformats.org/officeDocument/2006/relationships/image" Target="../media/image3.svg"/><Relationship Id="rId9" Type="http://schemas.openxmlformats.org/officeDocument/2006/relationships/image" Target="../media/image8.svg"/></Relationships>
</file>

<file path=ppt/slides/_rels/slide6.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0.sv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26.svg"/><Relationship Id="rId5" Type="http://schemas.openxmlformats.org/officeDocument/2006/relationships/image" Target="../media/image12.png"/><Relationship Id="rId15" Type="http://schemas.openxmlformats.org/officeDocument/2006/relationships/image" Target="../media/image12.svg"/><Relationship Id="rId10" Type="http://schemas.openxmlformats.org/officeDocument/2006/relationships/image" Target="../media/image24.png"/><Relationship Id="rId4" Type="http://schemas.openxmlformats.org/officeDocument/2006/relationships/image" Target="../media/image6.svg"/><Relationship Id="rId9" Type="http://schemas.openxmlformats.org/officeDocument/2006/relationships/image" Target="../media/image14.pn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0.sv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26.svg"/><Relationship Id="rId5" Type="http://schemas.openxmlformats.org/officeDocument/2006/relationships/image" Target="../media/image12.png"/><Relationship Id="rId15" Type="http://schemas.openxmlformats.org/officeDocument/2006/relationships/image" Target="../media/image12.svg"/><Relationship Id="rId10" Type="http://schemas.openxmlformats.org/officeDocument/2006/relationships/image" Target="../media/image24.png"/><Relationship Id="rId4" Type="http://schemas.openxmlformats.org/officeDocument/2006/relationships/image" Target="../media/image6.svg"/><Relationship Id="rId9" Type="http://schemas.openxmlformats.org/officeDocument/2006/relationships/image" Target="../media/image14.png"/><Relationship Id="rId1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0.sv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26.svg"/><Relationship Id="rId5" Type="http://schemas.openxmlformats.org/officeDocument/2006/relationships/image" Target="../media/image12.png"/><Relationship Id="rId15" Type="http://schemas.openxmlformats.org/officeDocument/2006/relationships/image" Target="../media/image12.svg"/><Relationship Id="rId10" Type="http://schemas.openxmlformats.org/officeDocument/2006/relationships/image" Target="../media/image24.png"/><Relationship Id="rId4" Type="http://schemas.openxmlformats.org/officeDocument/2006/relationships/image" Target="../media/image6.svg"/><Relationship Id="rId9" Type="http://schemas.openxmlformats.org/officeDocument/2006/relationships/image" Target="../media/image14.png"/><Relationship Id="rId1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0.sv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27.png"/><Relationship Id="rId5" Type="http://schemas.openxmlformats.org/officeDocument/2006/relationships/image" Target="../media/image12.png"/><Relationship Id="rId10" Type="http://schemas.openxmlformats.org/officeDocument/2006/relationships/image" Target="../media/image26.jpeg"/><Relationship Id="rId4" Type="http://schemas.openxmlformats.org/officeDocument/2006/relationships/image" Target="../media/image6.sv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4197636" y="162017"/>
            <a:ext cx="10894904" cy="5066130"/>
          </a:xfrm>
          <a:custGeom>
            <a:avLst/>
            <a:gdLst/>
            <a:ahLst/>
            <a:cxnLst/>
            <a:rect l="l" t="t" r="r" b="b"/>
            <a:pathLst>
              <a:path w="10894904" h="5066130">
                <a:moveTo>
                  <a:pt x="0" y="0"/>
                </a:moveTo>
                <a:lnTo>
                  <a:pt x="10894904" y="0"/>
                </a:lnTo>
                <a:lnTo>
                  <a:pt x="10894904" y="5066130"/>
                </a:lnTo>
                <a:lnTo>
                  <a:pt x="0" y="5066130"/>
                </a:lnTo>
                <a:lnTo>
                  <a:pt x="0" y="0"/>
                </a:lnTo>
                <a:close/>
              </a:path>
            </a:pathLst>
          </a:custGeom>
          <a:blipFill>
            <a:blip r:embed="rId3">
              <a:alphaModFix amt="71000"/>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311404" y="2593319"/>
            <a:ext cx="2271461" cy="1266340"/>
          </a:xfrm>
          <a:custGeom>
            <a:avLst/>
            <a:gdLst/>
            <a:ahLst/>
            <a:cxnLst/>
            <a:rect l="l" t="t" r="r" b="b"/>
            <a:pathLst>
              <a:path w="2271461" h="1266340">
                <a:moveTo>
                  <a:pt x="0" y="0"/>
                </a:moveTo>
                <a:lnTo>
                  <a:pt x="2271461" y="0"/>
                </a:lnTo>
                <a:lnTo>
                  <a:pt x="2271461" y="1266340"/>
                </a:lnTo>
                <a:lnTo>
                  <a:pt x="0" y="1266340"/>
                </a:lnTo>
                <a:lnTo>
                  <a:pt x="0" y="0"/>
                </a:lnTo>
                <a:close/>
              </a:path>
            </a:pathLst>
          </a:custGeom>
          <a:blipFill>
            <a:blip r:embed="rId5"/>
            <a:stretch>
              <a:fillRect/>
            </a:stretch>
          </a:blipFill>
        </p:spPr>
      </p:sp>
      <p:sp>
        <p:nvSpPr>
          <p:cNvPr id="5" name="Freeform 5"/>
          <p:cNvSpPr/>
          <p:nvPr/>
        </p:nvSpPr>
        <p:spPr>
          <a:xfrm>
            <a:off x="4914900" y="3824"/>
            <a:ext cx="7353300" cy="4613952"/>
          </a:xfrm>
          <a:custGeom>
            <a:avLst/>
            <a:gdLst/>
            <a:ahLst/>
            <a:cxnLst/>
            <a:rect l="l" t="t" r="r" b="b"/>
            <a:pathLst>
              <a:path w="6255662" h="4541887">
                <a:moveTo>
                  <a:pt x="0" y="0"/>
                </a:moveTo>
                <a:lnTo>
                  <a:pt x="6255662" y="0"/>
                </a:lnTo>
                <a:lnTo>
                  <a:pt x="6255662" y="4541887"/>
                </a:lnTo>
                <a:lnTo>
                  <a:pt x="0" y="45418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6705600" y="-893"/>
            <a:ext cx="4800600" cy="4229993"/>
          </a:xfrm>
          <a:custGeom>
            <a:avLst/>
            <a:gdLst/>
            <a:ahLst/>
            <a:cxnLst/>
            <a:rect l="l" t="t" r="r" b="b"/>
            <a:pathLst>
              <a:path w="4327639" h="4821882">
                <a:moveTo>
                  <a:pt x="0" y="0"/>
                </a:moveTo>
                <a:lnTo>
                  <a:pt x="4327639" y="0"/>
                </a:lnTo>
                <a:lnTo>
                  <a:pt x="4327639" y="4821882"/>
                </a:lnTo>
                <a:lnTo>
                  <a:pt x="0" y="4821882"/>
                </a:lnTo>
                <a:lnTo>
                  <a:pt x="0" y="0"/>
                </a:lnTo>
                <a:close/>
              </a:path>
            </a:pathLst>
          </a:custGeom>
          <a:blipFill>
            <a:blip r:embed="rId8"/>
            <a:stretch>
              <a:fillRect/>
            </a:stretch>
          </a:blipFill>
        </p:spPr>
      </p:sp>
      <p:sp>
        <p:nvSpPr>
          <p:cNvPr id="7" name="Freeform 7"/>
          <p:cNvSpPr/>
          <p:nvPr/>
        </p:nvSpPr>
        <p:spPr>
          <a:xfrm>
            <a:off x="15595037" y="3351435"/>
            <a:ext cx="2271461" cy="1266340"/>
          </a:xfrm>
          <a:custGeom>
            <a:avLst/>
            <a:gdLst/>
            <a:ahLst/>
            <a:cxnLst/>
            <a:rect l="l" t="t" r="r" b="b"/>
            <a:pathLst>
              <a:path w="2271461" h="1266340">
                <a:moveTo>
                  <a:pt x="0" y="0"/>
                </a:moveTo>
                <a:lnTo>
                  <a:pt x="2271462" y="0"/>
                </a:lnTo>
                <a:lnTo>
                  <a:pt x="2271462" y="1266339"/>
                </a:lnTo>
                <a:lnTo>
                  <a:pt x="0" y="1266339"/>
                </a:lnTo>
                <a:lnTo>
                  <a:pt x="0" y="0"/>
                </a:lnTo>
                <a:close/>
              </a:path>
            </a:pathLst>
          </a:custGeom>
          <a:blipFill>
            <a:blip r:embed="rId5"/>
            <a:stretch>
              <a:fillRect/>
            </a:stretch>
          </a:blipFill>
        </p:spPr>
      </p:sp>
      <p:sp>
        <p:nvSpPr>
          <p:cNvPr id="8" name="Freeform 8"/>
          <p:cNvSpPr/>
          <p:nvPr/>
        </p:nvSpPr>
        <p:spPr>
          <a:xfrm>
            <a:off x="16454377" y="1306987"/>
            <a:ext cx="2271461" cy="1266340"/>
          </a:xfrm>
          <a:custGeom>
            <a:avLst/>
            <a:gdLst/>
            <a:ahLst/>
            <a:cxnLst/>
            <a:rect l="l" t="t" r="r" b="b"/>
            <a:pathLst>
              <a:path w="2271461" h="1266340">
                <a:moveTo>
                  <a:pt x="0" y="0"/>
                </a:moveTo>
                <a:lnTo>
                  <a:pt x="2271462" y="0"/>
                </a:lnTo>
                <a:lnTo>
                  <a:pt x="2271462" y="1266340"/>
                </a:lnTo>
                <a:lnTo>
                  <a:pt x="0" y="1266340"/>
                </a:lnTo>
                <a:lnTo>
                  <a:pt x="0" y="0"/>
                </a:lnTo>
                <a:close/>
              </a:path>
            </a:pathLst>
          </a:custGeom>
          <a:blipFill>
            <a:blip r:embed="rId5"/>
            <a:stretch>
              <a:fillRect/>
            </a:stretch>
          </a:blipFill>
        </p:spPr>
      </p:sp>
      <p:sp>
        <p:nvSpPr>
          <p:cNvPr id="9" name="Freeform 9"/>
          <p:cNvSpPr/>
          <p:nvPr/>
        </p:nvSpPr>
        <p:spPr>
          <a:xfrm>
            <a:off x="-634608" y="-63657"/>
            <a:ext cx="2271461" cy="1266340"/>
          </a:xfrm>
          <a:custGeom>
            <a:avLst/>
            <a:gdLst/>
            <a:ahLst/>
            <a:cxnLst/>
            <a:rect l="l" t="t" r="r" b="b"/>
            <a:pathLst>
              <a:path w="2271461" h="1266340">
                <a:moveTo>
                  <a:pt x="0" y="0"/>
                </a:moveTo>
                <a:lnTo>
                  <a:pt x="2271461" y="0"/>
                </a:lnTo>
                <a:lnTo>
                  <a:pt x="2271461" y="1266340"/>
                </a:lnTo>
                <a:lnTo>
                  <a:pt x="0" y="1266340"/>
                </a:lnTo>
                <a:lnTo>
                  <a:pt x="0" y="0"/>
                </a:lnTo>
                <a:close/>
              </a:path>
            </a:pathLst>
          </a:custGeom>
          <a:blipFill>
            <a:blip r:embed="rId5"/>
            <a:stretch>
              <a:fillRect/>
            </a:stretch>
          </a:blipFill>
        </p:spPr>
      </p:sp>
      <p:sp>
        <p:nvSpPr>
          <p:cNvPr id="10" name="Freeform 10"/>
          <p:cNvSpPr/>
          <p:nvPr/>
        </p:nvSpPr>
        <p:spPr>
          <a:xfrm>
            <a:off x="10472743" y="4744430"/>
            <a:ext cx="4619797" cy="4947574"/>
          </a:xfrm>
          <a:custGeom>
            <a:avLst/>
            <a:gdLst/>
            <a:ahLst/>
            <a:cxnLst/>
            <a:rect l="l" t="t" r="r" b="b"/>
            <a:pathLst>
              <a:path w="4619797" h="4947574">
                <a:moveTo>
                  <a:pt x="0" y="0"/>
                </a:moveTo>
                <a:lnTo>
                  <a:pt x="4619798" y="0"/>
                </a:lnTo>
                <a:lnTo>
                  <a:pt x="4619798" y="4947574"/>
                </a:lnTo>
                <a:lnTo>
                  <a:pt x="0" y="4947574"/>
                </a:lnTo>
                <a:lnTo>
                  <a:pt x="0" y="0"/>
                </a:lnTo>
                <a:close/>
              </a:path>
            </a:pathLst>
          </a:custGeom>
          <a:blipFill>
            <a:blip r:embed="rId9"/>
            <a:stretch>
              <a:fillRect/>
            </a:stretch>
          </a:blipFill>
        </p:spPr>
      </p:sp>
      <p:sp>
        <p:nvSpPr>
          <p:cNvPr id="11" name="TextBox 11"/>
          <p:cNvSpPr txBox="1"/>
          <p:nvPr/>
        </p:nvSpPr>
        <p:spPr>
          <a:xfrm>
            <a:off x="7388" y="4617775"/>
            <a:ext cx="18287999" cy="553997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en-US" sz="7200" b="1" smtClean="0">
                <a:solidFill>
                  <a:srgbClr val="FF0000"/>
                </a:solidFill>
                <a:latin typeface="Times New Roman" pitchFamily="18" charset="0"/>
                <a:cs typeface="Times New Roman" pitchFamily="18" charset="0"/>
              </a:rPr>
              <a:t>TIẾT 73,74</a:t>
            </a:r>
          </a:p>
          <a:p>
            <a:pPr algn="ctr"/>
            <a:r>
              <a:rPr lang="en-US" sz="7200" b="1" smtClean="0">
                <a:solidFill>
                  <a:srgbClr val="FF0000"/>
                </a:solidFill>
                <a:latin typeface="Times New Roman" pitchFamily="18" charset="0"/>
                <a:cs typeface="Times New Roman" pitchFamily="18" charset="0"/>
              </a:rPr>
              <a:t>BÀI </a:t>
            </a:r>
            <a:r>
              <a:rPr lang="en-US" sz="7200" b="1" smtClean="0">
                <a:solidFill>
                  <a:srgbClr val="FF0000"/>
                </a:solidFill>
                <a:latin typeface="Times New Roman" pitchFamily="18" charset="0"/>
                <a:cs typeface="Times New Roman" pitchFamily="18" charset="0"/>
              </a:rPr>
              <a:t>6</a:t>
            </a:r>
            <a:r>
              <a:rPr lang="en-US" sz="7200" b="1" smtClean="0">
                <a:solidFill>
                  <a:srgbClr val="FF0000"/>
                </a:solidFill>
                <a:latin typeface="Times New Roman" pitchFamily="18" charset="0"/>
                <a:cs typeface="Times New Roman" pitchFamily="18" charset="0"/>
              </a:rPr>
              <a:t>: NHỮNG VẤN ĐỀ TOÀN CẦU</a:t>
            </a:r>
          </a:p>
          <a:p>
            <a:pPr algn="ctr"/>
            <a:r>
              <a:rPr lang="en-US" sz="5400" b="1" u="sng" smtClean="0">
                <a:solidFill>
                  <a:srgbClr val="00B050"/>
                </a:solidFill>
                <a:latin typeface="Times New Roman" pitchFamily="18" charset="0"/>
                <a:cs typeface="Times New Roman" pitchFamily="18" charset="0"/>
              </a:rPr>
              <a:t>VĂN BẢN 1</a:t>
            </a:r>
            <a:r>
              <a:rPr lang="en-US" sz="5400" b="1" smtClean="0">
                <a:solidFill>
                  <a:srgbClr val="00B050"/>
                </a:solidFill>
                <a:latin typeface="Times New Roman" pitchFamily="18" charset="0"/>
                <a:cs typeface="Times New Roman" pitchFamily="18" charset="0"/>
              </a:rPr>
              <a:t>: </a:t>
            </a:r>
            <a:r>
              <a:rPr lang="en-US" sz="5400" b="1" smtClean="0">
                <a:solidFill>
                  <a:srgbClr val="00B050"/>
                </a:solidFill>
                <a:latin typeface="Times New Roman" pitchFamily="18" charset="0"/>
                <a:cs typeface="Times New Roman" pitchFamily="18" charset="0"/>
              </a:rPr>
              <a:t> </a:t>
            </a:r>
            <a:r>
              <a:rPr lang="vi-VN" sz="7200" b="1" smtClean="0">
                <a:solidFill>
                  <a:srgbClr val="00B050"/>
                </a:solidFill>
                <a:latin typeface="Times New Roman" pitchFamily="18" charset="0"/>
                <a:cs typeface="Times New Roman" pitchFamily="18" charset="0"/>
              </a:rPr>
              <a:t>ĐẤU </a:t>
            </a:r>
            <a:r>
              <a:rPr lang="vi-VN" sz="7200" b="1">
                <a:solidFill>
                  <a:srgbClr val="00B050"/>
                </a:solidFill>
                <a:latin typeface="Times New Roman" pitchFamily="18" charset="0"/>
                <a:cs typeface="Times New Roman" pitchFamily="18" charset="0"/>
              </a:rPr>
              <a:t>TRANH CHO MỘT THẾ GIỚI HOÀ </a:t>
            </a:r>
            <a:r>
              <a:rPr lang="vi-VN" sz="7200" b="1" smtClean="0">
                <a:solidFill>
                  <a:srgbClr val="00B050"/>
                </a:solidFill>
                <a:latin typeface="Times New Roman" pitchFamily="18" charset="0"/>
                <a:cs typeface="Times New Roman" pitchFamily="18" charset="0"/>
              </a:rPr>
              <a:t>BÌNH</a:t>
            </a:r>
            <a:r>
              <a:rPr lang="en-US" sz="7200" b="1" smtClean="0">
                <a:solidFill>
                  <a:srgbClr val="00B050"/>
                </a:solidFill>
                <a:latin typeface="Times New Roman" pitchFamily="18" charset="0"/>
                <a:cs typeface="Times New Roman" pitchFamily="18" charset="0"/>
              </a:rPr>
              <a:t>(Văn bản nghị luận)</a:t>
            </a:r>
            <a:endParaRPr lang="en-GB" sz="7200">
              <a:solidFill>
                <a:srgbClr val="00B050"/>
              </a:solidFill>
              <a:latin typeface="Times New Roman" pitchFamily="18" charset="0"/>
              <a:cs typeface="Times New Roman" pitchFamily="18" charset="0"/>
            </a:endParaRPr>
          </a:p>
          <a:p>
            <a:r>
              <a:rPr lang="vi-VN" sz="7200" b="1">
                <a:latin typeface="Times New Roman" pitchFamily="18" charset="0"/>
                <a:cs typeface="Times New Roman" pitchFamily="18" charset="0"/>
              </a:rPr>
              <a:t>                 </a:t>
            </a:r>
            <a:r>
              <a:rPr lang="vi-VN" sz="4400" b="1">
                <a:latin typeface="Times New Roman" pitchFamily="18" charset="0"/>
                <a:cs typeface="Times New Roman" pitchFamily="18" charset="0"/>
              </a:rPr>
              <a:t> </a:t>
            </a:r>
            <a:r>
              <a:rPr lang="vi-VN" sz="4400" b="1" smtClean="0">
                <a:solidFill>
                  <a:srgbClr val="00B050"/>
                </a:solidFill>
                <a:latin typeface="Times New Roman" pitchFamily="18" charset="0"/>
                <a:cs typeface="Times New Roman" pitchFamily="18" charset="0"/>
              </a:rPr>
              <a:t>- </a:t>
            </a:r>
            <a:r>
              <a:rPr lang="vi-VN" sz="4400" b="1">
                <a:solidFill>
                  <a:srgbClr val="00B050"/>
                </a:solidFill>
                <a:latin typeface="Times New Roman" pitchFamily="18" charset="0"/>
                <a:cs typeface="Times New Roman" pitchFamily="18" charset="0"/>
              </a:rPr>
              <a:t>G.G. Mác-két (G.G.Marquez) -  </a:t>
            </a:r>
            <a:r>
              <a:rPr lang="vi-VN" sz="7200">
                <a:solidFill>
                  <a:srgbClr val="00B050"/>
                </a:solidFill>
                <a:latin typeface="Times New Roman" pitchFamily="18" charset="0"/>
                <a:cs typeface="Times New Roman" pitchFamily="18" charset="0"/>
              </a:rPr>
              <a:t>  </a:t>
            </a:r>
            <a:r>
              <a:rPr lang="vi-VN" sz="4000">
                <a:solidFill>
                  <a:srgbClr val="00B050"/>
                </a:solidFill>
              </a:rPr>
              <a:t>  </a:t>
            </a:r>
            <a:r>
              <a:rPr lang="vi-VN" sz="4000"/>
              <a:t>        </a:t>
            </a:r>
            <a:endParaRPr lang="en-GB" sz="4000"/>
          </a:p>
        </p:txBody>
      </p:sp>
      <p:sp>
        <p:nvSpPr>
          <p:cNvPr id="13" name="Rectangle 1"/>
          <p:cNvSpPr>
            <a:spLocks noChangeArrowheads="1"/>
          </p:cNvSpPr>
          <p:nvPr/>
        </p:nvSpPr>
        <p:spPr bwMode="auto">
          <a:xfrm>
            <a:off x="0" y="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1300" b="1" i="0" u="none" strike="noStrike" cap="none" normalizeH="0" baseline="0" smtClean="0">
                <a:ln>
                  <a:noFill/>
                </a:ln>
                <a:solidFill>
                  <a:srgbClr val="FF0000"/>
                </a:solidFill>
                <a:effectLst/>
                <a:latin typeface="Arial" pitchFamily="34" charset="0"/>
                <a:ea typeface="Times New Roman" pitchFamily="18" charset="0"/>
                <a:cs typeface="Arial" pitchFamily="34" charset="0"/>
              </a:rPr>
              <a:t>Văn bản nghị luận</a:t>
            </a:r>
            <a:r>
              <a:rPr kumimoji="0" lang="en-US" sz="1600" b="0" i="0" u="none" strike="noStrike" cap="none" normalizeH="0" baseline="0" smtClean="0">
                <a:ln>
                  <a:noFill/>
                </a:ln>
                <a:solidFill>
                  <a:schemeClr val="tx1"/>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997443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1275193" y="1366843"/>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8" name="Group 8"/>
          <p:cNvGrpSpPr/>
          <p:nvPr/>
        </p:nvGrpSpPr>
        <p:grpSpPr>
          <a:xfrm>
            <a:off x="4423442" y="184903"/>
            <a:ext cx="9149836" cy="1524508"/>
            <a:chOff x="0" y="0"/>
            <a:chExt cx="2409833" cy="401517"/>
          </a:xfrm>
        </p:grpSpPr>
        <p:sp>
          <p:nvSpPr>
            <p:cNvPr id="9" name="Freeform 9"/>
            <p:cNvSpPr/>
            <p:nvPr/>
          </p:nvSpPr>
          <p:spPr>
            <a:xfrm>
              <a:off x="0" y="0"/>
              <a:ext cx="2409833" cy="401517"/>
            </a:xfrm>
            <a:custGeom>
              <a:avLst/>
              <a:gdLst/>
              <a:ahLst/>
              <a:cxnLst/>
              <a:rect l="l" t="t" r="r" b="b"/>
              <a:pathLst>
                <a:path w="2409833" h="401517">
                  <a:moveTo>
                    <a:pt x="43152" y="0"/>
                  </a:moveTo>
                  <a:lnTo>
                    <a:pt x="2366681" y="0"/>
                  </a:lnTo>
                  <a:cubicBezTo>
                    <a:pt x="2378126" y="0"/>
                    <a:pt x="2389102" y="4546"/>
                    <a:pt x="2397194" y="12639"/>
                  </a:cubicBezTo>
                  <a:cubicBezTo>
                    <a:pt x="2405287" y="20732"/>
                    <a:pt x="2409833" y="31708"/>
                    <a:pt x="2409833" y="43152"/>
                  </a:cubicBezTo>
                  <a:lnTo>
                    <a:pt x="2409833" y="358364"/>
                  </a:lnTo>
                  <a:cubicBezTo>
                    <a:pt x="2409833" y="382197"/>
                    <a:pt x="2390513" y="401517"/>
                    <a:pt x="2366681" y="401517"/>
                  </a:cubicBezTo>
                  <a:lnTo>
                    <a:pt x="43152" y="401517"/>
                  </a:lnTo>
                  <a:cubicBezTo>
                    <a:pt x="19320" y="401517"/>
                    <a:pt x="0" y="382197"/>
                    <a:pt x="0" y="358364"/>
                  </a:cubicBezTo>
                  <a:lnTo>
                    <a:pt x="0" y="43152"/>
                  </a:lnTo>
                  <a:cubicBezTo>
                    <a:pt x="0" y="19320"/>
                    <a:pt x="19320" y="0"/>
                    <a:pt x="43152" y="0"/>
                  </a:cubicBezTo>
                  <a:close/>
                </a:path>
              </a:pathLst>
            </a:custGeom>
            <a:solidFill>
              <a:srgbClr val="FFC656"/>
            </a:solidFill>
          </p:spPr>
        </p:sp>
        <p:sp>
          <p:nvSpPr>
            <p:cNvPr id="10" name="TextBox 10"/>
            <p:cNvSpPr txBox="1"/>
            <p:nvPr/>
          </p:nvSpPr>
          <p:spPr>
            <a:xfrm>
              <a:off x="0" y="-38100"/>
              <a:ext cx="2409833" cy="439617"/>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3502377" y="6405347"/>
            <a:ext cx="6171574" cy="4358674"/>
          </a:xfrm>
          <a:custGeom>
            <a:avLst/>
            <a:gdLst/>
            <a:ahLst/>
            <a:cxnLst/>
            <a:rect l="l" t="t" r="r" b="b"/>
            <a:pathLst>
              <a:path w="6171574" h="4358674">
                <a:moveTo>
                  <a:pt x="0" y="0"/>
                </a:moveTo>
                <a:lnTo>
                  <a:pt x="6171574" y="0"/>
                </a:lnTo>
                <a:lnTo>
                  <a:pt x="6171574" y="4358673"/>
                </a:lnTo>
                <a:lnTo>
                  <a:pt x="0" y="4358673"/>
                </a:lnTo>
                <a:lnTo>
                  <a:pt x="0" y="0"/>
                </a:lnTo>
                <a:close/>
              </a:path>
            </a:pathLst>
          </a:custGeom>
          <a:blipFill>
            <a:blip r:embed="rId9"/>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sp>
      <p:sp>
        <p:nvSpPr>
          <p:cNvPr id="15" name="Freeform 15"/>
          <p:cNvSpPr/>
          <p:nvPr/>
        </p:nvSpPr>
        <p:spPr>
          <a:xfrm rot="21431153">
            <a:off x="216130" y="3706925"/>
            <a:ext cx="4788006" cy="3936601"/>
          </a:xfrm>
          <a:custGeom>
            <a:avLst/>
            <a:gdLst/>
            <a:ahLst/>
            <a:cxnLst/>
            <a:rect l="l" t="t" r="r" b="b"/>
            <a:pathLst>
              <a:path w="3136392" h="2258568">
                <a:moveTo>
                  <a:pt x="3136392" y="2258568"/>
                </a:moveTo>
                <a:lnTo>
                  <a:pt x="0" y="2258568"/>
                </a:lnTo>
                <a:lnTo>
                  <a:pt x="0" y="0"/>
                </a:lnTo>
                <a:lnTo>
                  <a:pt x="3136392" y="0"/>
                </a:lnTo>
                <a:lnTo>
                  <a:pt x="3136392" y="2258568"/>
                </a:lnTo>
                <a:close/>
              </a:path>
            </a:pathLst>
          </a:custGeom>
          <a:blipFill>
            <a:blip r:embed="rId10"/>
            <a:stretch>
              <a:fillRect l="-8" r="-8"/>
            </a:stretch>
          </a:blipFill>
        </p:spPr>
      </p:sp>
      <p:sp>
        <p:nvSpPr>
          <p:cNvPr id="18" name="Freeform 18"/>
          <p:cNvSpPr/>
          <p:nvPr/>
        </p:nvSpPr>
        <p:spPr>
          <a:xfrm rot="164400">
            <a:off x="5427852" y="3703579"/>
            <a:ext cx="6157608" cy="4433519"/>
          </a:xfrm>
          <a:custGeom>
            <a:avLst/>
            <a:gdLst/>
            <a:ahLst/>
            <a:cxnLst/>
            <a:rect l="l" t="t" r="r" b="b"/>
            <a:pathLst>
              <a:path w="3136392" h="2258568">
                <a:moveTo>
                  <a:pt x="3136392" y="2258568"/>
                </a:moveTo>
                <a:lnTo>
                  <a:pt x="0" y="2258568"/>
                </a:lnTo>
                <a:lnTo>
                  <a:pt x="0" y="0"/>
                </a:lnTo>
                <a:lnTo>
                  <a:pt x="3136392" y="0"/>
                </a:lnTo>
                <a:lnTo>
                  <a:pt x="3136392" y="2258568"/>
                </a:lnTo>
                <a:close/>
              </a:path>
            </a:pathLst>
          </a:custGeom>
          <a:blipFill>
            <a:blip r:embed="rId10"/>
            <a:stretch>
              <a:fillRect l="-8" r="-8"/>
            </a:stretch>
          </a:blipFill>
        </p:spPr>
      </p:sp>
      <p:sp>
        <p:nvSpPr>
          <p:cNvPr id="21" name="Freeform 21"/>
          <p:cNvSpPr/>
          <p:nvPr/>
        </p:nvSpPr>
        <p:spPr>
          <a:xfrm rot="164400">
            <a:off x="11835576" y="3943246"/>
            <a:ext cx="5442657" cy="4226609"/>
          </a:xfrm>
          <a:custGeom>
            <a:avLst/>
            <a:gdLst/>
            <a:ahLst/>
            <a:cxnLst/>
            <a:rect l="l" t="t" r="r" b="b"/>
            <a:pathLst>
              <a:path w="3136392" h="2258568">
                <a:moveTo>
                  <a:pt x="3136392" y="2258568"/>
                </a:moveTo>
                <a:lnTo>
                  <a:pt x="0" y="2258568"/>
                </a:lnTo>
                <a:lnTo>
                  <a:pt x="0" y="0"/>
                </a:lnTo>
                <a:lnTo>
                  <a:pt x="3136392" y="0"/>
                </a:lnTo>
                <a:lnTo>
                  <a:pt x="3136392" y="2258568"/>
                </a:lnTo>
                <a:close/>
              </a:path>
            </a:pathLst>
          </a:custGeom>
          <a:blipFill>
            <a:blip r:embed="rId10"/>
            <a:stretch>
              <a:fillRect l="-8" r="-8"/>
            </a:stretch>
          </a:blipFill>
        </p:spPr>
      </p:sp>
      <p:sp>
        <p:nvSpPr>
          <p:cNvPr id="22" name="Freeform 22"/>
          <p:cNvSpPr/>
          <p:nvPr/>
        </p:nvSpPr>
        <p:spPr>
          <a:xfrm>
            <a:off x="3990755" y="3063024"/>
            <a:ext cx="734324" cy="734324"/>
          </a:xfrm>
          <a:custGeom>
            <a:avLst/>
            <a:gdLst/>
            <a:ahLst/>
            <a:cxnLst/>
            <a:rect l="l" t="t" r="r" b="b"/>
            <a:pathLst>
              <a:path w="734324" h="734324">
                <a:moveTo>
                  <a:pt x="0" y="0"/>
                </a:moveTo>
                <a:lnTo>
                  <a:pt x="734324" y="0"/>
                </a:lnTo>
                <a:lnTo>
                  <a:pt x="734324" y="734323"/>
                </a:lnTo>
                <a:lnTo>
                  <a:pt x="0" y="734323"/>
                </a:lnTo>
                <a:lnTo>
                  <a:pt x="0" y="0"/>
                </a:lnTo>
                <a:close/>
              </a:path>
            </a:pathLst>
          </a:custGeom>
          <a:blipFill>
            <a:blip r:embed="rId11">
              <a:extLst>
                <a:ext uri="{96DAC541-7B7A-43D3-8B79-37D633B846F1}">
                  <asvg:svgBlip xmlns:asvg="http://schemas.microsoft.com/office/drawing/2016/SVG/main" xmlns="" r:embed="rId14"/>
                </a:ext>
              </a:extLst>
            </a:blip>
            <a:stretch>
              <a:fillRect/>
            </a:stretch>
          </a:blipFill>
        </p:spPr>
      </p:sp>
      <p:sp>
        <p:nvSpPr>
          <p:cNvPr id="23" name="TextBox 23"/>
          <p:cNvSpPr txBox="1"/>
          <p:nvPr/>
        </p:nvSpPr>
        <p:spPr>
          <a:xfrm>
            <a:off x="4621360" y="260386"/>
            <a:ext cx="8951918" cy="1477328"/>
          </a:xfrm>
          <a:prstGeom prst="rect">
            <a:avLst/>
          </a:prstGeom>
        </p:spPr>
        <p:txBody>
          <a:bodyPr wrap="square" lIns="0" tIns="0" rIns="0" bIns="0" rtlCol="0" anchor="t">
            <a:spAutoFit/>
          </a:bodyPr>
          <a:lstStyle/>
          <a:p>
            <a:pPr algn="ctr"/>
            <a:r>
              <a:rPr lang="vi-VN" sz="4800" b="1">
                <a:latin typeface="+mj-lt"/>
              </a:rPr>
              <a:t>b. Quá trình phát triển từ ý tưởng thành thông điệp</a:t>
            </a:r>
            <a:endParaRPr lang="en-US" sz="6000">
              <a:solidFill>
                <a:srgbClr val="557034"/>
              </a:solidFill>
              <a:latin typeface="+mj-lt"/>
              <a:ea typeface="เอฟซี เดซี่"/>
              <a:cs typeface="เอฟซี เดซี่"/>
              <a:sym typeface="เอฟซี เดซี่"/>
            </a:endParaRPr>
          </a:p>
        </p:txBody>
      </p:sp>
      <p:sp>
        <p:nvSpPr>
          <p:cNvPr id="24" name="TextBox 24"/>
          <p:cNvSpPr txBox="1"/>
          <p:nvPr/>
        </p:nvSpPr>
        <p:spPr>
          <a:xfrm rot="-216081">
            <a:off x="714174" y="4164158"/>
            <a:ext cx="3834135" cy="2872581"/>
          </a:xfrm>
          <a:prstGeom prst="rect">
            <a:avLst/>
          </a:prstGeom>
        </p:spPr>
        <p:txBody>
          <a:bodyPr wrap="square" lIns="0" tIns="0" rIns="0" bIns="0" rtlCol="0" anchor="t">
            <a:spAutoFit/>
          </a:bodyPr>
          <a:lstStyle/>
          <a:p>
            <a:pPr algn="just">
              <a:lnSpc>
                <a:spcPts val="5638"/>
              </a:lnSpc>
            </a:pPr>
            <a:r>
              <a:rPr lang="en-US" sz="5400">
                <a:latin typeface="Times New Roman" panose="02020603050405020304" pitchFamily="18" charset="0"/>
                <a:cs typeface="Times New Roman" panose="02020603050405020304" pitchFamily="18" charset="0"/>
              </a:rPr>
              <a:t>Hình thành ý tưởng (suy nghĩ, dự định, mục </a:t>
            </a:r>
            <a:endParaRPr lang="en-US" sz="4800">
              <a:solidFill>
                <a:srgbClr val="000000"/>
              </a:solidFill>
              <a:latin typeface="Times New Roman" panose="02020603050405020304" pitchFamily="18" charset="0"/>
              <a:ea typeface="Dreaming Outloud Sans"/>
              <a:cs typeface="Times New Roman" panose="02020603050405020304" pitchFamily="18" charset="0"/>
              <a:sym typeface="Dreaming Outloud Sans"/>
            </a:endParaRPr>
          </a:p>
        </p:txBody>
      </p:sp>
      <p:sp>
        <p:nvSpPr>
          <p:cNvPr id="25" name="TextBox 25"/>
          <p:cNvSpPr txBox="1"/>
          <p:nvPr/>
        </p:nvSpPr>
        <p:spPr>
          <a:xfrm rot="197716">
            <a:off x="12231888" y="4635076"/>
            <a:ext cx="4409804" cy="2954655"/>
          </a:xfrm>
          <a:prstGeom prst="rect">
            <a:avLst/>
          </a:prstGeom>
        </p:spPr>
        <p:txBody>
          <a:bodyPr wrap="square" lIns="0" tIns="0" rIns="0" bIns="0" rtlCol="0" anchor="t">
            <a:spAutoFit/>
          </a:bodyPr>
          <a:lstStyle/>
          <a:p>
            <a:pPr algn="just"/>
            <a:r>
              <a:rPr lang="en-US" sz="4800">
                <a:latin typeface="Times New Roman" panose="02020603050405020304" pitchFamily="18" charset="0"/>
                <a:cs typeface="Times New Roman" panose="02020603050405020304" pitchFamily="18" charset="0"/>
              </a:rPr>
              <a:t>Tiếp nhận, hiểu thông điệp, nâng cao nhận thức và cách ứng xử</a:t>
            </a:r>
            <a:endParaRPr lang="en-GB" sz="4800">
              <a:latin typeface="Times New Roman" panose="02020603050405020304" pitchFamily="18" charset="0"/>
              <a:cs typeface="Times New Roman" panose="02020603050405020304" pitchFamily="18" charset="0"/>
            </a:endParaRPr>
          </a:p>
        </p:txBody>
      </p:sp>
      <p:sp>
        <p:nvSpPr>
          <p:cNvPr id="26" name="TextBox 26"/>
          <p:cNvSpPr txBox="1"/>
          <p:nvPr/>
        </p:nvSpPr>
        <p:spPr>
          <a:xfrm rot="114364">
            <a:off x="5988613" y="4407097"/>
            <a:ext cx="4907329" cy="2954655"/>
          </a:xfrm>
          <a:prstGeom prst="rect">
            <a:avLst/>
          </a:prstGeom>
        </p:spPr>
        <p:txBody>
          <a:bodyPr wrap="square" lIns="0" tIns="0" rIns="0" bIns="0" rtlCol="0" anchor="t">
            <a:spAutoFit/>
          </a:bodyPr>
          <a:lstStyle/>
          <a:p>
            <a:pPr algn="just"/>
            <a:r>
              <a:rPr lang="en-US" sz="4800">
                <a:latin typeface="Times New Roman" panose="02020603050405020304" pitchFamily="18" charset="0"/>
                <a:cs typeface="Times New Roman" panose="02020603050405020304" pitchFamily="18" charset="0"/>
              </a:rPr>
              <a:t>Ý tưởng phát triển thành thông điệp (bài học, tư tưởng,…) trong VB</a:t>
            </a:r>
            <a:endParaRPr lang="en-GB" sz="4800">
              <a:latin typeface="Times New Roman" panose="02020603050405020304" pitchFamily="18" charset="0"/>
              <a:cs typeface="Times New Roman" panose="02020603050405020304" pitchFamily="18" charset="0"/>
            </a:endParaRPr>
          </a:p>
        </p:txBody>
      </p:sp>
      <p:sp>
        <p:nvSpPr>
          <p:cNvPr id="27" name="Freeform 27"/>
          <p:cNvSpPr/>
          <p:nvPr/>
        </p:nvSpPr>
        <p:spPr>
          <a:xfrm>
            <a:off x="8776838" y="3106474"/>
            <a:ext cx="734324" cy="734324"/>
          </a:xfrm>
          <a:custGeom>
            <a:avLst/>
            <a:gdLst/>
            <a:ahLst/>
            <a:cxnLst/>
            <a:rect l="l" t="t" r="r" b="b"/>
            <a:pathLst>
              <a:path w="734324" h="734324">
                <a:moveTo>
                  <a:pt x="0" y="0"/>
                </a:moveTo>
                <a:lnTo>
                  <a:pt x="734324" y="0"/>
                </a:lnTo>
                <a:lnTo>
                  <a:pt x="734324" y="734324"/>
                </a:lnTo>
                <a:lnTo>
                  <a:pt x="0" y="734324"/>
                </a:lnTo>
                <a:lnTo>
                  <a:pt x="0" y="0"/>
                </a:lnTo>
                <a:close/>
              </a:path>
            </a:pathLst>
          </a:custGeom>
          <a:blipFill>
            <a:blip r:embed="rId11">
              <a:extLst>
                <a:ext uri="{96DAC541-7B7A-43D3-8B79-37D633B846F1}">
                  <asvg:svgBlip xmlns:asvg="http://schemas.microsoft.com/office/drawing/2016/SVG/main" xmlns="" r:embed="rId14"/>
                </a:ext>
              </a:extLst>
            </a:blip>
            <a:stretch>
              <a:fillRect/>
            </a:stretch>
          </a:blipFill>
        </p:spPr>
      </p:sp>
      <p:sp>
        <p:nvSpPr>
          <p:cNvPr id="28" name="Freeform 28"/>
          <p:cNvSpPr/>
          <p:nvPr/>
        </p:nvSpPr>
        <p:spPr>
          <a:xfrm>
            <a:off x="13756694" y="3224601"/>
            <a:ext cx="734324" cy="734324"/>
          </a:xfrm>
          <a:custGeom>
            <a:avLst/>
            <a:gdLst/>
            <a:ahLst/>
            <a:cxnLst/>
            <a:rect l="l" t="t" r="r" b="b"/>
            <a:pathLst>
              <a:path w="734324" h="734324">
                <a:moveTo>
                  <a:pt x="0" y="0"/>
                </a:moveTo>
                <a:lnTo>
                  <a:pt x="734323" y="0"/>
                </a:lnTo>
                <a:lnTo>
                  <a:pt x="734323" y="734323"/>
                </a:lnTo>
                <a:lnTo>
                  <a:pt x="0" y="734323"/>
                </a:lnTo>
                <a:lnTo>
                  <a:pt x="0" y="0"/>
                </a:lnTo>
                <a:close/>
              </a:path>
            </a:pathLst>
          </a:custGeom>
          <a:blipFill>
            <a:blip r:embed="rId11">
              <a:extLst>
                <a:ext uri="{96DAC541-7B7A-43D3-8B79-37D633B846F1}">
                  <asvg:svgBlip xmlns:asvg="http://schemas.microsoft.com/office/drawing/2016/SVG/main" xmlns="" r:embed="rId14"/>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par>
                                <p:cTn id="20" presetID="16" presetClass="entr" presetSubtype="21"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16" presetClass="entr" presetSubtype="21"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barn(inVertical)">
                                      <p:cBhvr>
                                        <p:cTn id="33" dur="500"/>
                                        <p:tgtEl>
                                          <p:spTgt spid="26"/>
                                        </p:tgtEl>
                                      </p:cBhvr>
                                    </p:animEffect>
                                  </p:childTnLst>
                                </p:cTn>
                              </p:par>
                              <p:par>
                                <p:cTn id="34" presetID="16" presetClass="entr" presetSubtype="21"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barn(inVertical)">
                                      <p:cBhvr>
                                        <p:cTn id="41" dur="500"/>
                                        <p:tgtEl>
                                          <p:spTgt spid="25"/>
                                        </p:tgtEl>
                                      </p:cBhvr>
                                    </p:animEffect>
                                  </p:childTnLst>
                                </p:cTn>
                              </p:par>
                              <p:par>
                                <p:cTn id="42" presetID="16" presetClass="entr" presetSubtype="21"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barn(inVertical)">
                                      <p:cBhvr>
                                        <p:cTn id="44" dur="500"/>
                                        <p:tgtEl>
                                          <p:spTgt spid="21"/>
                                        </p:tgtEl>
                                      </p:cBhvr>
                                    </p:animEffect>
                                  </p:childTnLst>
                                </p:cTn>
                              </p:par>
                              <p:par>
                                <p:cTn id="45" presetID="16" presetClass="entr" presetSubtype="21"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8" name="Group 8"/>
          <p:cNvGrpSpPr/>
          <p:nvPr/>
        </p:nvGrpSpPr>
        <p:grpSpPr>
          <a:xfrm>
            <a:off x="4487655" y="1349557"/>
            <a:ext cx="9149836" cy="1524508"/>
            <a:chOff x="0" y="0"/>
            <a:chExt cx="2409833" cy="401517"/>
          </a:xfrm>
        </p:grpSpPr>
        <p:sp>
          <p:nvSpPr>
            <p:cNvPr id="9" name="Freeform 9"/>
            <p:cNvSpPr/>
            <p:nvPr/>
          </p:nvSpPr>
          <p:spPr>
            <a:xfrm>
              <a:off x="0" y="0"/>
              <a:ext cx="2409833" cy="401517"/>
            </a:xfrm>
            <a:custGeom>
              <a:avLst/>
              <a:gdLst/>
              <a:ahLst/>
              <a:cxnLst/>
              <a:rect l="l" t="t" r="r" b="b"/>
              <a:pathLst>
                <a:path w="2409833" h="401517">
                  <a:moveTo>
                    <a:pt x="43152" y="0"/>
                  </a:moveTo>
                  <a:lnTo>
                    <a:pt x="2366681" y="0"/>
                  </a:lnTo>
                  <a:cubicBezTo>
                    <a:pt x="2378126" y="0"/>
                    <a:pt x="2389102" y="4546"/>
                    <a:pt x="2397194" y="12639"/>
                  </a:cubicBezTo>
                  <a:cubicBezTo>
                    <a:pt x="2405287" y="20732"/>
                    <a:pt x="2409833" y="31708"/>
                    <a:pt x="2409833" y="43152"/>
                  </a:cubicBezTo>
                  <a:lnTo>
                    <a:pt x="2409833" y="358364"/>
                  </a:lnTo>
                  <a:cubicBezTo>
                    <a:pt x="2409833" y="382197"/>
                    <a:pt x="2390513" y="401517"/>
                    <a:pt x="2366681" y="401517"/>
                  </a:cubicBezTo>
                  <a:lnTo>
                    <a:pt x="43152" y="401517"/>
                  </a:lnTo>
                  <a:cubicBezTo>
                    <a:pt x="19320" y="401517"/>
                    <a:pt x="0" y="382197"/>
                    <a:pt x="0" y="358364"/>
                  </a:cubicBezTo>
                  <a:lnTo>
                    <a:pt x="0" y="43152"/>
                  </a:lnTo>
                  <a:cubicBezTo>
                    <a:pt x="0" y="19320"/>
                    <a:pt x="19320" y="0"/>
                    <a:pt x="43152" y="0"/>
                  </a:cubicBezTo>
                  <a:close/>
                </a:path>
              </a:pathLst>
            </a:custGeom>
            <a:solidFill>
              <a:srgbClr val="FFC656"/>
            </a:solidFill>
          </p:spPr>
        </p:sp>
        <p:sp>
          <p:nvSpPr>
            <p:cNvPr id="10" name="TextBox 10"/>
            <p:cNvSpPr txBox="1"/>
            <p:nvPr/>
          </p:nvSpPr>
          <p:spPr>
            <a:xfrm>
              <a:off x="0" y="-38100"/>
              <a:ext cx="2409833" cy="43961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1" name="Freeform 11"/>
          <p:cNvSpPr/>
          <p:nvPr/>
        </p:nvSpPr>
        <p:spPr>
          <a:xfrm>
            <a:off x="-3502377" y="6755690"/>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sp>
      <p:sp>
        <p:nvSpPr>
          <p:cNvPr id="15" name="Freeform 15"/>
          <p:cNvSpPr/>
          <p:nvPr/>
        </p:nvSpPr>
        <p:spPr>
          <a:xfrm>
            <a:off x="533400" y="3804231"/>
            <a:ext cx="5400906" cy="3790461"/>
          </a:xfrm>
          <a:custGeom>
            <a:avLst/>
            <a:gdLst/>
            <a:ahLst/>
            <a:cxnLst/>
            <a:rect l="l" t="t" r="r" b="b"/>
            <a:pathLst>
              <a:path w="3136392" h="2258568">
                <a:moveTo>
                  <a:pt x="3136392" y="2258568"/>
                </a:moveTo>
                <a:lnTo>
                  <a:pt x="0" y="2258568"/>
                </a:lnTo>
                <a:lnTo>
                  <a:pt x="0" y="0"/>
                </a:lnTo>
                <a:lnTo>
                  <a:pt x="3136392" y="0"/>
                </a:lnTo>
                <a:lnTo>
                  <a:pt x="3136392" y="2258568"/>
                </a:lnTo>
                <a:close/>
              </a:path>
            </a:pathLst>
          </a:custGeom>
          <a:blipFill>
            <a:blip r:embed="rId10"/>
            <a:stretch>
              <a:fillRect l="-8" r="-8"/>
            </a:stretch>
          </a:blipFill>
        </p:spPr>
      </p:sp>
      <p:sp>
        <p:nvSpPr>
          <p:cNvPr id="18" name="Freeform 18"/>
          <p:cNvSpPr/>
          <p:nvPr/>
        </p:nvSpPr>
        <p:spPr>
          <a:xfrm>
            <a:off x="6508800" y="3803853"/>
            <a:ext cx="4949290" cy="3950106"/>
          </a:xfrm>
          <a:custGeom>
            <a:avLst/>
            <a:gdLst/>
            <a:ahLst/>
            <a:cxnLst/>
            <a:rect l="l" t="t" r="r" b="b"/>
            <a:pathLst>
              <a:path w="3136392" h="2258568">
                <a:moveTo>
                  <a:pt x="3136392" y="2258568"/>
                </a:moveTo>
                <a:lnTo>
                  <a:pt x="0" y="2258568"/>
                </a:lnTo>
                <a:lnTo>
                  <a:pt x="0" y="0"/>
                </a:lnTo>
                <a:lnTo>
                  <a:pt x="3136392" y="0"/>
                </a:lnTo>
                <a:lnTo>
                  <a:pt x="3136392" y="2258568"/>
                </a:lnTo>
                <a:close/>
              </a:path>
            </a:pathLst>
          </a:custGeom>
          <a:blipFill>
            <a:blip r:embed="rId10"/>
            <a:stretch>
              <a:fillRect l="-8" r="-8"/>
            </a:stretch>
          </a:blipFill>
        </p:spPr>
      </p:sp>
      <p:sp>
        <p:nvSpPr>
          <p:cNvPr id="21" name="Freeform 21"/>
          <p:cNvSpPr/>
          <p:nvPr/>
        </p:nvSpPr>
        <p:spPr>
          <a:xfrm>
            <a:off x="11692420" y="3872333"/>
            <a:ext cx="6062180" cy="4083639"/>
          </a:xfrm>
          <a:custGeom>
            <a:avLst/>
            <a:gdLst/>
            <a:ahLst/>
            <a:cxnLst/>
            <a:rect l="l" t="t" r="r" b="b"/>
            <a:pathLst>
              <a:path w="3136392" h="2258568">
                <a:moveTo>
                  <a:pt x="3136392" y="2258568"/>
                </a:moveTo>
                <a:lnTo>
                  <a:pt x="0" y="2258568"/>
                </a:lnTo>
                <a:lnTo>
                  <a:pt x="0" y="0"/>
                </a:lnTo>
                <a:lnTo>
                  <a:pt x="3136392" y="0"/>
                </a:lnTo>
                <a:lnTo>
                  <a:pt x="3136392" y="2258568"/>
                </a:lnTo>
                <a:close/>
              </a:path>
            </a:pathLst>
          </a:custGeom>
          <a:blipFill>
            <a:blip r:embed="rId10"/>
            <a:stretch>
              <a:fillRect l="-8" r="-8"/>
            </a:stretch>
          </a:blipFill>
        </p:spPr>
      </p:sp>
      <p:sp>
        <p:nvSpPr>
          <p:cNvPr id="22" name="TextBox 22"/>
          <p:cNvSpPr txBox="1"/>
          <p:nvPr/>
        </p:nvSpPr>
        <p:spPr>
          <a:xfrm>
            <a:off x="5637360" y="1657350"/>
            <a:ext cx="7513705" cy="1014701"/>
          </a:xfrm>
          <a:prstGeom prst="rect">
            <a:avLst/>
          </a:prstGeom>
        </p:spPr>
        <p:txBody>
          <a:bodyPr lIns="0" tIns="0" rIns="0" bIns="0" rtlCol="0" anchor="t">
            <a:spAutoFit/>
          </a:bodyPr>
          <a:lstStyle/>
          <a:p>
            <a:pPr algn="ctr">
              <a:lnSpc>
                <a:spcPts val="7668"/>
              </a:lnSpc>
            </a:pPr>
            <a:r>
              <a:rPr lang="en-US" sz="8000" b="1" smtClean="0">
                <a:latin typeface="Times New Roman" panose="02020603050405020304" pitchFamily="18" charset="0"/>
                <a:cs typeface="Times New Roman" panose="02020603050405020304" pitchFamily="18" charset="0"/>
              </a:rPr>
              <a:t>Ví </a:t>
            </a:r>
            <a:r>
              <a:rPr lang="en-US" sz="8000" b="1">
                <a:latin typeface="Times New Roman" panose="02020603050405020304" pitchFamily="18" charset="0"/>
                <a:cs typeface="Times New Roman" panose="02020603050405020304" pitchFamily="18" charset="0"/>
              </a:rPr>
              <a:t>dụ minh hoạ</a:t>
            </a:r>
            <a:endParaRPr lang="en-US" sz="9600">
              <a:solidFill>
                <a:srgbClr val="557034"/>
              </a:solidFill>
              <a:latin typeface="Times New Roman" panose="02020603050405020304" pitchFamily="18" charset="0"/>
              <a:ea typeface="เอฟซี เดซี่"/>
              <a:cs typeface="Times New Roman" panose="02020603050405020304" pitchFamily="18" charset="0"/>
              <a:sym typeface="เอฟซี เดซี่"/>
            </a:endParaRPr>
          </a:p>
        </p:txBody>
      </p:sp>
      <p:sp>
        <p:nvSpPr>
          <p:cNvPr id="23" name="Rectangle 22"/>
          <p:cNvSpPr/>
          <p:nvPr/>
        </p:nvSpPr>
        <p:spPr>
          <a:xfrm>
            <a:off x="846341" y="4360371"/>
            <a:ext cx="4775023" cy="2668679"/>
          </a:xfrm>
          <a:prstGeom prst="rect">
            <a:avLst/>
          </a:prstGeom>
        </p:spPr>
        <p:txBody>
          <a:bodyPr wrap="square">
            <a:spAutoFit/>
          </a:bodyPr>
          <a:lstStyle/>
          <a:p>
            <a:pPr algn="ctr">
              <a:lnSpc>
                <a:spcPct val="107000"/>
              </a:lnSpc>
              <a:spcAft>
                <a:spcPts val="800"/>
              </a:spcAft>
            </a:pPr>
            <a:r>
              <a:rPr lang="en-US" sz="3600" b="1" kern="100">
                <a:latin typeface="Times New Roman" panose="02020603050405020304" pitchFamily="18" charset="0"/>
                <a:ea typeface="Calibri" panose="020F0502020204030204" pitchFamily="34" charset="0"/>
                <a:cs typeface="Times New Roman" panose="02020603050405020304" pitchFamily="18" charset="0"/>
              </a:rPr>
              <a:t>Ý TƯỞNG CỦA </a:t>
            </a:r>
            <a:endParaRPr lang="vi-VN" sz="3600" b="1" kern="100" smtClean="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3600" b="1" kern="100" smtClean="0">
                <a:latin typeface="Times New Roman" panose="02020603050405020304" pitchFamily="18" charset="0"/>
                <a:ea typeface="Calibri" panose="020F0502020204030204" pitchFamily="34" charset="0"/>
                <a:cs typeface="Times New Roman" panose="02020603050405020304" pitchFamily="18" charset="0"/>
              </a:rPr>
              <a:t>TÁC GIẢ</a:t>
            </a:r>
            <a:endParaRPr lang="en-GB" sz="3600" kern="1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3600" kern="100">
                <a:latin typeface="Times New Roman" panose="02020603050405020304" pitchFamily="18" charset="0"/>
                <a:ea typeface="Calibri" panose="020F0502020204030204" pitchFamily="34" charset="0"/>
                <a:cs typeface="Times New Roman" panose="02020603050405020304" pitchFamily="18" charset="0"/>
              </a:rPr>
              <a:t>Mối quan hệ giữa người da đỏ với thiên nhiên</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Rectangle 23"/>
          <p:cNvSpPr/>
          <p:nvPr/>
        </p:nvSpPr>
        <p:spPr>
          <a:xfrm>
            <a:off x="6871581" y="4231312"/>
            <a:ext cx="4101220" cy="3158878"/>
          </a:xfrm>
          <a:prstGeom prst="rect">
            <a:avLst/>
          </a:prstGeom>
        </p:spPr>
        <p:txBody>
          <a:bodyPr wrap="square">
            <a:spAutoFit/>
          </a:bodyPr>
          <a:lstStyle/>
          <a:p>
            <a:pPr algn="ctr">
              <a:lnSpc>
                <a:spcPct val="107000"/>
              </a:lnSpc>
              <a:spcAft>
                <a:spcPts val="800"/>
              </a:spcAft>
            </a:pPr>
            <a:r>
              <a:rPr lang="en-US" sz="3600" b="1" kern="100">
                <a:latin typeface="Times New Roman" panose="02020603050405020304" pitchFamily="18" charset="0"/>
                <a:ea typeface="Calibri" panose="020F0502020204030204" pitchFamily="34" charset="0"/>
                <a:cs typeface="Times New Roman" panose="02020603050405020304" pitchFamily="18" charset="0"/>
              </a:rPr>
              <a:t>THÔNG ĐIỆP TRONG </a:t>
            </a:r>
            <a:r>
              <a:rPr lang="en-US" sz="3600" b="1" kern="100" smtClean="0">
                <a:latin typeface="Times New Roman" panose="02020603050405020304" pitchFamily="18" charset="0"/>
                <a:ea typeface="Calibri" panose="020F0502020204030204" pitchFamily="34" charset="0"/>
                <a:cs typeface="Times New Roman" panose="02020603050405020304" pitchFamily="18" charset="0"/>
              </a:rPr>
              <a:t>VB</a:t>
            </a:r>
            <a:endParaRPr lang="en-GB" sz="3600" kern="1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3600" kern="100">
                <a:latin typeface="Times New Roman" panose="02020603050405020304" pitchFamily="18" charset="0"/>
                <a:ea typeface="Calibri" panose="020F0502020204030204" pitchFamily="34" charset="0"/>
                <a:cs typeface="Times New Roman" panose="02020603050405020304" pitchFamily="18" charset="0"/>
              </a:rPr>
              <a:t>Bài học về thái độ sống tôn trọng và hài hoà với tự nhiên</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Rectangle 24"/>
          <p:cNvSpPr/>
          <p:nvPr/>
        </p:nvSpPr>
        <p:spPr>
          <a:xfrm>
            <a:off x="12307674" y="4422988"/>
            <a:ext cx="4640746" cy="3158878"/>
          </a:xfrm>
          <a:prstGeom prst="rect">
            <a:avLst/>
          </a:prstGeom>
        </p:spPr>
        <p:txBody>
          <a:bodyPr wrap="square">
            <a:spAutoFit/>
          </a:bodyPr>
          <a:lstStyle/>
          <a:p>
            <a:pPr algn="ctr">
              <a:lnSpc>
                <a:spcPct val="107000"/>
              </a:lnSpc>
              <a:spcAft>
                <a:spcPts val="800"/>
              </a:spcAft>
            </a:pPr>
            <a:r>
              <a:rPr lang="en-US" sz="3600" b="1" kern="100">
                <a:latin typeface="Times New Roman" panose="02020603050405020304" pitchFamily="18" charset="0"/>
                <a:ea typeface="Calibri" panose="020F0502020204030204" pitchFamily="34" charset="0"/>
                <a:cs typeface="Times New Roman" panose="02020603050405020304" pitchFamily="18" charset="0"/>
              </a:rPr>
              <a:t>TÁC ĐỘNG ĐẾN NGƯỜI </a:t>
            </a:r>
            <a:r>
              <a:rPr lang="en-US" sz="3600" b="1" kern="100" smtClean="0">
                <a:latin typeface="Times New Roman" panose="02020603050405020304" pitchFamily="18" charset="0"/>
                <a:ea typeface="Calibri" panose="020F0502020204030204" pitchFamily="34" charset="0"/>
                <a:cs typeface="Times New Roman" panose="02020603050405020304" pitchFamily="18" charset="0"/>
              </a:rPr>
              <a:t>ĐỌC</a:t>
            </a:r>
            <a:endParaRPr lang="en-GB" sz="3600" kern="1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3600" kern="100">
                <a:latin typeface="Times New Roman" panose="02020603050405020304" pitchFamily="18" charset="0"/>
                <a:ea typeface="Calibri" panose="020F0502020204030204" pitchFamily="34" charset="0"/>
                <a:cs typeface="Times New Roman" panose="02020603050405020304" pitchFamily="18" charset="0"/>
              </a:rPr>
              <a:t>Nâng cao nhận thức và có hành xử phù hợp với tự nhiên</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6335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arn(inVertical)">
                                      <p:cBhvr>
                                        <p:cTn id="39" dur="500"/>
                                        <p:tgtEl>
                                          <p:spTgt spid="25"/>
                                        </p:tgtEl>
                                      </p:cBhvr>
                                    </p:animEffect>
                                  </p:childTnLst>
                                </p:cTn>
                              </p:par>
                              <p:par>
                                <p:cTn id="40" presetID="16" presetClass="entr" presetSubtype="21"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4167065" y="690228"/>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8" name="Group 8"/>
          <p:cNvGrpSpPr/>
          <p:nvPr/>
        </p:nvGrpSpPr>
        <p:grpSpPr>
          <a:xfrm>
            <a:off x="4487655" y="428233"/>
            <a:ext cx="9149836" cy="1524508"/>
            <a:chOff x="0" y="0"/>
            <a:chExt cx="2409833" cy="401517"/>
          </a:xfrm>
        </p:grpSpPr>
        <p:sp>
          <p:nvSpPr>
            <p:cNvPr id="9" name="Freeform 9"/>
            <p:cNvSpPr/>
            <p:nvPr/>
          </p:nvSpPr>
          <p:spPr>
            <a:xfrm>
              <a:off x="0" y="0"/>
              <a:ext cx="2409833" cy="401517"/>
            </a:xfrm>
            <a:custGeom>
              <a:avLst/>
              <a:gdLst/>
              <a:ahLst/>
              <a:cxnLst/>
              <a:rect l="l" t="t" r="r" b="b"/>
              <a:pathLst>
                <a:path w="2409833" h="401517">
                  <a:moveTo>
                    <a:pt x="43152" y="0"/>
                  </a:moveTo>
                  <a:lnTo>
                    <a:pt x="2366681" y="0"/>
                  </a:lnTo>
                  <a:cubicBezTo>
                    <a:pt x="2378126" y="0"/>
                    <a:pt x="2389102" y="4546"/>
                    <a:pt x="2397194" y="12639"/>
                  </a:cubicBezTo>
                  <a:cubicBezTo>
                    <a:pt x="2405287" y="20732"/>
                    <a:pt x="2409833" y="31708"/>
                    <a:pt x="2409833" y="43152"/>
                  </a:cubicBezTo>
                  <a:lnTo>
                    <a:pt x="2409833" y="358364"/>
                  </a:lnTo>
                  <a:cubicBezTo>
                    <a:pt x="2409833" y="382197"/>
                    <a:pt x="2390513" y="401517"/>
                    <a:pt x="2366681" y="401517"/>
                  </a:cubicBezTo>
                  <a:lnTo>
                    <a:pt x="43152" y="401517"/>
                  </a:lnTo>
                  <a:cubicBezTo>
                    <a:pt x="19320" y="401517"/>
                    <a:pt x="0" y="382197"/>
                    <a:pt x="0" y="358364"/>
                  </a:cubicBezTo>
                  <a:lnTo>
                    <a:pt x="0" y="43152"/>
                  </a:lnTo>
                  <a:cubicBezTo>
                    <a:pt x="0" y="19320"/>
                    <a:pt x="19320" y="0"/>
                    <a:pt x="43152" y="0"/>
                  </a:cubicBezTo>
                  <a:close/>
                </a:path>
              </a:pathLst>
            </a:custGeom>
            <a:solidFill>
              <a:srgbClr val="FFC656"/>
            </a:solidFill>
          </p:spPr>
        </p:sp>
        <p:sp>
          <p:nvSpPr>
            <p:cNvPr id="10" name="TextBox 10"/>
            <p:cNvSpPr txBox="1"/>
            <p:nvPr/>
          </p:nvSpPr>
          <p:spPr>
            <a:xfrm>
              <a:off x="0" y="-38100"/>
              <a:ext cx="2409833" cy="43961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1" name="Freeform 11"/>
          <p:cNvSpPr/>
          <p:nvPr/>
        </p:nvSpPr>
        <p:spPr>
          <a:xfrm>
            <a:off x="-3502377" y="6755690"/>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sp>
      <p:sp>
        <p:nvSpPr>
          <p:cNvPr id="13" name="TextBox 13"/>
          <p:cNvSpPr txBox="1"/>
          <p:nvPr/>
        </p:nvSpPr>
        <p:spPr>
          <a:xfrm>
            <a:off x="5324019" y="516752"/>
            <a:ext cx="7636808" cy="1354217"/>
          </a:xfrm>
          <a:prstGeom prst="rect">
            <a:avLst/>
          </a:prstGeom>
        </p:spPr>
        <p:txBody>
          <a:bodyPr wrap="square" lIns="0" tIns="0" rIns="0" bIns="0" rtlCol="0" anchor="t">
            <a:spAutoFit/>
          </a:bodyPr>
          <a:lstStyle/>
          <a:p>
            <a:pPr algn="ctr"/>
            <a:r>
              <a:rPr lang="en-US" sz="4400" b="1">
                <a:latin typeface="Times New Roman" panose="02020603050405020304" pitchFamily="18" charset="0"/>
                <a:cs typeface="Times New Roman" panose="02020603050405020304" pitchFamily="18" charset="0"/>
              </a:rPr>
              <a:t>2. Bối cảnh lịch sử, văn hoá, xã hội trong việc đọc hiểu văn bản</a:t>
            </a:r>
            <a:endParaRPr lang="en-GB" sz="4400">
              <a:latin typeface="Times New Roman" panose="02020603050405020304" pitchFamily="18" charset="0"/>
              <a:cs typeface="Times New Roman" panose="02020603050405020304" pitchFamily="18" charset="0"/>
            </a:endParaRPr>
          </a:p>
        </p:txBody>
      </p:sp>
      <p:grpSp>
        <p:nvGrpSpPr>
          <p:cNvPr id="17" name="Group 8"/>
          <p:cNvGrpSpPr/>
          <p:nvPr/>
        </p:nvGrpSpPr>
        <p:grpSpPr>
          <a:xfrm>
            <a:off x="12989558" y="2956820"/>
            <a:ext cx="4612642" cy="5691880"/>
            <a:chOff x="0" y="0"/>
            <a:chExt cx="2409833" cy="401517"/>
          </a:xfrm>
        </p:grpSpPr>
        <p:sp>
          <p:nvSpPr>
            <p:cNvPr id="18" name="Freeform 9"/>
            <p:cNvSpPr/>
            <p:nvPr/>
          </p:nvSpPr>
          <p:spPr>
            <a:xfrm>
              <a:off x="0" y="0"/>
              <a:ext cx="2409833" cy="401517"/>
            </a:xfrm>
            <a:custGeom>
              <a:avLst/>
              <a:gdLst/>
              <a:ahLst/>
              <a:cxnLst/>
              <a:rect l="l" t="t" r="r" b="b"/>
              <a:pathLst>
                <a:path w="2409833" h="401517">
                  <a:moveTo>
                    <a:pt x="43152" y="0"/>
                  </a:moveTo>
                  <a:lnTo>
                    <a:pt x="2366681" y="0"/>
                  </a:lnTo>
                  <a:cubicBezTo>
                    <a:pt x="2378126" y="0"/>
                    <a:pt x="2389102" y="4546"/>
                    <a:pt x="2397194" y="12639"/>
                  </a:cubicBezTo>
                  <a:cubicBezTo>
                    <a:pt x="2405287" y="20732"/>
                    <a:pt x="2409833" y="31708"/>
                    <a:pt x="2409833" y="43152"/>
                  </a:cubicBezTo>
                  <a:lnTo>
                    <a:pt x="2409833" y="358364"/>
                  </a:lnTo>
                  <a:cubicBezTo>
                    <a:pt x="2409833" y="382197"/>
                    <a:pt x="2390513" y="401517"/>
                    <a:pt x="2366681" y="401517"/>
                  </a:cubicBezTo>
                  <a:lnTo>
                    <a:pt x="43152" y="401517"/>
                  </a:lnTo>
                  <a:cubicBezTo>
                    <a:pt x="19320" y="401517"/>
                    <a:pt x="0" y="382197"/>
                    <a:pt x="0" y="358364"/>
                  </a:cubicBezTo>
                  <a:lnTo>
                    <a:pt x="0" y="43152"/>
                  </a:lnTo>
                  <a:cubicBezTo>
                    <a:pt x="0" y="19320"/>
                    <a:pt x="19320" y="0"/>
                    <a:pt x="43152" y="0"/>
                  </a:cubicBezTo>
                  <a:close/>
                </a:path>
              </a:pathLst>
            </a:custGeom>
            <a:solidFill>
              <a:srgbClr val="FFC656"/>
            </a:solidFill>
          </p:spPr>
        </p:sp>
        <p:sp>
          <p:nvSpPr>
            <p:cNvPr id="19" name="TextBox 10"/>
            <p:cNvSpPr txBox="1"/>
            <p:nvPr/>
          </p:nvSpPr>
          <p:spPr>
            <a:xfrm>
              <a:off x="0" y="-38100"/>
              <a:ext cx="2409833" cy="43961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20" name="Group 8"/>
          <p:cNvGrpSpPr/>
          <p:nvPr/>
        </p:nvGrpSpPr>
        <p:grpSpPr>
          <a:xfrm>
            <a:off x="6049574" y="5731750"/>
            <a:ext cx="6408177" cy="2688349"/>
            <a:chOff x="0" y="0"/>
            <a:chExt cx="2409833" cy="401517"/>
          </a:xfrm>
        </p:grpSpPr>
        <p:sp>
          <p:nvSpPr>
            <p:cNvPr id="21" name="Freeform 9"/>
            <p:cNvSpPr/>
            <p:nvPr/>
          </p:nvSpPr>
          <p:spPr>
            <a:xfrm>
              <a:off x="0" y="0"/>
              <a:ext cx="2409833" cy="401517"/>
            </a:xfrm>
            <a:custGeom>
              <a:avLst/>
              <a:gdLst/>
              <a:ahLst/>
              <a:cxnLst/>
              <a:rect l="l" t="t" r="r" b="b"/>
              <a:pathLst>
                <a:path w="2409833" h="401517">
                  <a:moveTo>
                    <a:pt x="43152" y="0"/>
                  </a:moveTo>
                  <a:lnTo>
                    <a:pt x="2366681" y="0"/>
                  </a:lnTo>
                  <a:cubicBezTo>
                    <a:pt x="2378126" y="0"/>
                    <a:pt x="2389102" y="4546"/>
                    <a:pt x="2397194" y="12639"/>
                  </a:cubicBezTo>
                  <a:cubicBezTo>
                    <a:pt x="2405287" y="20732"/>
                    <a:pt x="2409833" y="31708"/>
                    <a:pt x="2409833" y="43152"/>
                  </a:cubicBezTo>
                  <a:lnTo>
                    <a:pt x="2409833" y="358364"/>
                  </a:lnTo>
                  <a:cubicBezTo>
                    <a:pt x="2409833" y="382197"/>
                    <a:pt x="2390513" y="401517"/>
                    <a:pt x="2366681" y="401517"/>
                  </a:cubicBezTo>
                  <a:lnTo>
                    <a:pt x="43152" y="401517"/>
                  </a:lnTo>
                  <a:cubicBezTo>
                    <a:pt x="19320" y="401517"/>
                    <a:pt x="0" y="382197"/>
                    <a:pt x="0" y="358364"/>
                  </a:cubicBezTo>
                  <a:lnTo>
                    <a:pt x="0" y="43152"/>
                  </a:lnTo>
                  <a:cubicBezTo>
                    <a:pt x="0" y="19320"/>
                    <a:pt x="19320" y="0"/>
                    <a:pt x="43152" y="0"/>
                  </a:cubicBezTo>
                  <a:close/>
                </a:path>
              </a:pathLst>
            </a:custGeom>
            <a:solidFill>
              <a:srgbClr val="FFC656"/>
            </a:solidFill>
          </p:spPr>
        </p:sp>
        <p:sp>
          <p:nvSpPr>
            <p:cNvPr id="22" name="TextBox 10"/>
            <p:cNvSpPr txBox="1"/>
            <p:nvPr/>
          </p:nvSpPr>
          <p:spPr>
            <a:xfrm>
              <a:off x="0" y="-38100"/>
              <a:ext cx="2409833" cy="43961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23" name="Group 8"/>
          <p:cNvGrpSpPr/>
          <p:nvPr/>
        </p:nvGrpSpPr>
        <p:grpSpPr>
          <a:xfrm>
            <a:off x="6049574" y="3029150"/>
            <a:ext cx="6447225" cy="2480345"/>
            <a:chOff x="0" y="0"/>
            <a:chExt cx="2409833" cy="401517"/>
          </a:xfrm>
        </p:grpSpPr>
        <p:sp>
          <p:nvSpPr>
            <p:cNvPr id="24" name="Freeform 9"/>
            <p:cNvSpPr/>
            <p:nvPr/>
          </p:nvSpPr>
          <p:spPr>
            <a:xfrm>
              <a:off x="0" y="0"/>
              <a:ext cx="2409833" cy="401517"/>
            </a:xfrm>
            <a:custGeom>
              <a:avLst/>
              <a:gdLst/>
              <a:ahLst/>
              <a:cxnLst/>
              <a:rect l="l" t="t" r="r" b="b"/>
              <a:pathLst>
                <a:path w="2409833" h="401517">
                  <a:moveTo>
                    <a:pt x="43152" y="0"/>
                  </a:moveTo>
                  <a:lnTo>
                    <a:pt x="2366681" y="0"/>
                  </a:lnTo>
                  <a:cubicBezTo>
                    <a:pt x="2378126" y="0"/>
                    <a:pt x="2389102" y="4546"/>
                    <a:pt x="2397194" y="12639"/>
                  </a:cubicBezTo>
                  <a:cubicBezTo>
                    <a:pt x="2405287" y="20732"/>
                    <a:pt x="2409833" y="31708"/>
                    <a:pt x="2409833" y="43152"/>
                  </a:cubicBezTo>
                  <a:lnTo>
                    <a:pt x="2409833" y="358364"/>
                  </a:lnTo>
                  <a:cubicBezTo>
                    <a:pt x="2409833" y="382197"/>
                    <a:pt x="2390513" y="401517"/>
                    <a:pt x="2366681" y="401517"/>
                  </a:cubicBezTo>
                  <a:lnTo>
                    <a:pt x="43152" y="401517"/>
                  </a:lnTo>
                  <a:cubicBezTo>
                    <a:pt x="19320" y="401517"/>
                    <a:pt x="0" y="382197"/>
                    <a:pt x="0" y="358364"/>
                  </a:cubicBezTo>
                  <a:lnTo>
                    <a:pt x="0" y="43152"/>
                  </a:lnTo>
                  <a:cubicBezTo>
                    <a:pt x="0" y="19320"/>
                    <a:pt x="19320" y="0"/>
                    <a:pt x="43152" y="0"/>
                  </a:cubicBezTo>
                  <a:close/>
                </a:path>
              </a:pathLst>
            </a:custGeom>
            <a:solidFill>
              <a:srgbClr val="FFC656"/>
            </a:solidFill>
          </p:spPr>
        </p:sp>
        <p:sp>
          <p:nvSpPr>
            <p:cNvPr id="25" name="TextBox 10"/>
            <p:cNvSpPr txBox="1"/>
            <p:nvPr/>
          </p:nvSpPr>
          <p:spPr>
            <a:xfrm>
              <a:off x="0" y="-38100"/>
              <a:ext cx="2409833" cy="43961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26" name="Group 8"/>
          <p:cNvGrpSpPr/>
          <p:nvPr/>
        </p:nvGrpSpPr>
        <p:grpSpPr>
          <a:xfrm>
            <a:off x="1024922" y="2937250"/>
            <a:ext cx="4741824" cy="5711450"/>
            <a:chOff x="0" y="0"/>
            <a:chExt cx="2409833" cy="401517"/>
          </a:xfrm>
        </p:grpSpPr>
        <p:sp>
          <p:nvSpPr>
            <p:cNvPr id="27" name="Freeform 9"/>
            <p:cNvSpPr/>
            <p:nvPr/>
          </p:nvSpPr>
          <p:spPr>
            <a:xfrm>
              <a:off x="0" y="0"/>
              <a:ext cx="2409833" cy="401517"/>
            </a:xfrm>
            <a:custGeom>
              <a:avLst/>
              <a:gdLst/>
              <a:ahLst/>
              <a:cxnLst/>
              <a:rect l="l" t="t" r="r" b="b"/>
              <a:pathLst>
                <a:path w="2409833" h="401517">
                  <a:moveTo>
                    <a:pt x="43152" y="0"/>
                  </a:moveTo>
                  <a:lnTo>
                    <a:pt x="2366681" y="0"/>
                  </a:lnTo>
                  <a:cubicBezTo>
                    <a:pt x="2378126" y="0"/>
                    <a:pt x="2389102" y="4546"/>
                    <a:pt x="2397194" y="12639"/>
                  </a:cubicBezTo>
                  <a:cubicBezTo>
                    <a:pt x="2405287" y="20732"/>
                    <a:pt x="2409833" y="31708"/>
                    <a:pt x="2409833" y="43152"/>
                  </a:cubicBezTo>
                  <a:lnTo>
                    <a:pt x="2409833" y="358364"/>
                  </a:lnTo>
                  <a:cubicBezTo>
                    <a:pt x="2409833" y="382197"/>
                    <a:pt x="2390513" y="401517"/>
                    <a:pt x="2366681" y="401517"/>
                  </a:cubicBezTo>
                  <a:lnTo>
                    <a:pt x="43152" y="401517"/>
                  </a:lnTo>
                  <a:cubicBezTo>
                    <a:pt x="19320" y="401517"/>
                    <a:pt x="0" y="382197"/>
                    <a:pt x="0" y="358364"/>
                  </a:cubicBezTo>
                  <a:lnTo>
                    <a:pt x="0" y="43152"/>
                  </a:lnTo>
                  <a:cubicBezTo>
                    <a:pt x="0" y="19320"/>
                    <a:pt x="19320" y="0"/>
                    <a:pt x="43152" y="0"/>
                  </a:cubicBezTo>
                  <a:close/>
                </a:path>
              </a:pathLst>
            </a:custGeom>
            <a:solidFill>
              <a:srgbClr val="FFC656"/>
            </a:solidFill>
          </p:spPr>
        </p:sp>
        <p:sp>
          <p:nvSpPr>
            <p:cNvPr id="28" name="TextBox 10"/>
            <p:cNvSpPr txBox="1"/>
            <p:nvPr/>
          </p:nvSpPr>
          <p:spPr>
            <a:xfrm>
              <a:off x="0" y="-38100"/>
              <a:ext cx="2409833" cy="43961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29" name="Rectangle 28"/>
          <p:cNvSpPr/>
          <p:nvPr/>
        </p:nvSpPr>
        <p:spPr>
          <a:xfrm>
            <a:off x="1325169" y="3322086"/>
            <a:ext cx="4296096" cy="4189288"/>
          </a:xfrm>
          <a:prstGeom prst="rect">
            <a:avLst/>
          </a:prstGeom>
        </p:spPr>
        <p:txBody>
          <a:bodyPr wrap="square">
            <a:spAutoFit/>
          </a:bodyPr>
          <a:lstStyle/>
          <a:p>
            <a:pPr algn="ctr">
              <a:lnSpc>
                <a:spcPct val="107000"/>
              </a:lnSpc>
              <a:spcAft>
                <a:spcPts val="800"/>
              </a:spcAft>
            </a:pPr>
            <a:r>
              <a:rPr lang="en-US" sz="3600" b="1" kern="100">
                <a:latin typeface="Times New Roman" panose="02020603050405020304" pitchFamily="18" charset="0"/>
                <a:ea typeface="Calibri" panose="020F0502020204030204" pitchFamily="34" charset="0"/>
                <a:cs typeface="Times New Roman" panose="02020603050405020304" pitchFamily="18" charset="0"/>
              </a:rPr>
              <a:t>Bối cảnh,</a:t>
            </a:r>
            <a:br>
              <a:rPr lang="en-US" sz="3600" b="1" kern="100">
                <a:latin typeface="Times New Roman" panose="02020603050405020304" pitchFamily="18" charset="0"/>
                <a:ea typeface="Calibri" panose="020F0502020204030204" pitchFamily="34" charset="0"/>
                <a:cs typeface="Times New Roman" panose="02020603050405020304" pitchFamily="18" charset="0"/>
              </a:rPr>
            </a:br>
            <a:r>
              <a:rPr lang="en-US" sz="3600" b="1" kern="100">
                <a:latin typeface="Times New Roman" panose="02020603050405020304" pitchFamily="18" charset="0"/>
                <a:ea typeface="Calibri" panose="020F0502020204030204" pitchFamily="34" charset="0"/>
                <a:cs typeface="Times New Roman" panose="02020603050405020304" pitchFamily="18" charset="0"/>
              </a:rPr>
              <a:t>lịch sử,</a:t>
            </a:r>
            <a:br>
              <a:rPr lang="en-US" sz="3600" b="1" kern="100">
                <a:latin typeface="Times New Roman" panose="02020603050405020304" pitchFamily="18" charset="0"/>
                <a:ea typeface="Calibri" panose="020F0502020204030204" pitchFamily="34" charset="0"/>
                <a:cs typeface="Times New Roman" panose="02020603050405020304" pitchFamily="18" charset="0"/>
              </a:rPr>
            </a:br>
            <a:r>
              <a:rPr lang="en-US" sz="3600" b="1" kern="100">
                <a:latin typeface="Times New Roman" panose="02020603050405020304" pitchFamily="18" charset="0"/>
                <a:ea typeface="Calibri" panose="020F0502020204030204" pitchFamily="34" charset="0"/>
                <a:cs typeface="Times New Roman" panose="02020603050405020304" pitchFamily="18" charset="0"/>
              </a:rPr>
              <a:t>văn hoá, xã hội là:</a:t>
            </a:r>
            <a:endParaRPr lang="en-GB" sz="3600" kern="100">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3600">
                <a:latin typeface="Times New Roman" panose="02020603050405020304" pitchFamily="18" charset="0"/>
                <a:ea typeface="Calibri" panose="020F0502020204030204" pitchFamily="34" charset="0"/>
                <a:cs typeface="Times New Roman" panose="02020603050405020304" pitchFamily="18" charset="0"/>
              </a:rPr>
              <a:t>Hoàn cảnh,</a:t>
            </a:r>
            <a:br>
              <a:rPr lang="en-US" sz="3600">
                <a:latin typeface="Times New Roman" panose="02020603050405020304" pitchFamily="18" charset="0"/>
                <a:ea typeface="Calibri" panose="020F0502020204030204" pitchFamily="34" charset="0"/>
                <a:cs typeface="Times New Roman" panose="02020603050405020304" pitchFamily="18" charset="0"/>
              </a:rPr>
            </a:br>
            <a:r>
              <a:rPr lang="en-US" sz="3600">
                <a:latin typeface="Times New Roman" panose="02020603050405020304" pitchFamily="18" charset="0"/>
                <a:ea typeface="Calibri" panose="020F0502020204030204" pitchFamily="34" charset="0"/>
                <a:cs typeface="Times New Roman" panose="02020603050405020304" pitchFamily="18" charset="0"/>
              </a:rPr>
              <a:t>điều kiện</a:t>
            </a:r>
            <a:br>
              <a:rPr lang="en-US" sz="3600">
                <a:latin typeface="Times New Roman" panose="02020603050405020304" pitchFamily="18" charset="0"/>
                <a:ea typeface="Calibri" panose="020F0502020204030204" pitchFamily="34" charset="0"/>
                <a:cs typeface="Times New Roman" panose="02020603050405020304" pitchFamily="18" charset="0"/>
              </a:rPr>
            </a:br>
            <a:r>
              <a:rPr lang="en-US" sz="3600">
                <a:latin typeface="Times New Roman" panose="02020603050405020304" pitchFamily="18" charset="0"/>
                <a:ea typeface="Calibri" panose="020F0502020204030204" pitchFamily="34" charset="0"/>
                <a:cs typeface="Times New Roman" panose="02020603050405020304" pitchFamily="18" charset="0"/>
              </a:rPr>
              <a:t>lịch sử,</a:t>
            </a:r>
            <a:br>
              <a:rPr lang="en-US" sz="3600">
                <a:latin typeface="Times New Roman" panose="02020603050405020304" pitchFamily="18" charset="0"/>
                <a:ea typeface="Calibri" panose="020F0502020204030204" pitchFamily="34" charset="0"/>
                <a:cs typeface="Times New Roman" panose="02020603050405020304" pitchFamily="18" charset="0"/>
              </a:rPr>
            </a:br>
            <a:r>
              <a:rPr lang="en-US" sz="3600">
                <a:latin typeface="Times New Roman" panose="02020603050405020304" pitchFamily="18" charset="0"/>
                <a:ea typeface="Calibri" panose="020F0502020204030204" pitchFamily="34" charset="0"/>
                <a:cs typeface="Times New Roman" panose="02020603050405020304" pitchFamily="18" charset="0"/>
              </a:rPr>
              <a:t>văn hoá, xã </a:t>
            </a:r>
            <a:endParaRPr lang="en-GB" sz="3600">
              <a:latin typeface="Times New Roman" panose="02020603050405020304" pitchFamily="18" charset="0"/>
              <a:cs typeface="Times New Roman" panose="02020603050405020304" pitchFamily="18" charset="0"/>
            </a:endParaRPr>
          </a:p>
        </p:txBody>
      </p:sp>
      <p:sp>
        <p:nvSpPr>
          <p:cNvPr id="30" name="Rectangle 29"/>
          <p:cNvSpPr/>
          <p:nvPr/>
        </p:nvSpPr>
        <p:spPr>
          <a:xfrm>
            <a:off x="6465059" y="3282551"/>
            <a:ext cx="5593831" cy="1973297"/>
          </a:xfrm>
          <a:prstGeom prst="rect">
            <a:avLst/>
          </a:prstGeom>
        </p:spPr>
        <p:txBody>
          <a:bodyPr wrap="square">
            <a:spAutoFit/>
          </a:bodyPr>
          <a:lstStyle/>
          <a:p>
            <a:pPr algn="ctr">
              <a:lnSpc>
                <a:spcPct val="107000"/>
              </a:lnSpc>
              <a:spcAft>
                <a:spcPts val="800"/>
              </a:spcAft>
            </a:pPr>
            <a:r>
              <a:rPr lang="en-US" sz="3600" b="1" kern="100">
                <a:latin typeface="Times New Roman" panose="02020603050405020304" pitchFamily="18" charset="0"/>
                <a:ea typeface="Calibri" panose="020F0502020204030204" pitchFamily="34" charset="0"/>
                <a:cs typeface="Times New Roman" panose="02020603050405020304" pitchFamily="18" charset="0"/>
              </a:rPr>
              <a:t>Loại </a:t>
            </a:r>
            <a:r>
              <a:rPr lang="en-US" sz="3600" b="1" kern="100" smtClean="0">
                <a:latin typeface="Times New Roman" panose="02020603050405020304" pitchFamily="18" charset="0"/>
                <a:ea typeface="Calibri" panose="020F0502020204030204" pitchFamily="34" charset="0"/>
                <a:cs typeface="Times New Roman" panose="02020603050405020304" pitchFamily="18" charset="0"/>
              </a:rPr>
              <a:t>1</a:t>
            </a:r>
            <a:endParaRPr lang="en-GB" sz="3600" kern="10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3600" kern="100">
                <a:latin typeface="Times New Roman" panose="02020603050405020304" pitchFamily="18" charset="0"/>
                <a:ea typeface="Calibri" panose="020F0502020204030204" pitchFamily="34" charset="0"/>
                <a:cs typeface="Times New Roman" panose="02020603050405020304" pitchFamily="18" charset="0"/>
              </a:rPr>
              <a:t>Bối cảnh lịch sử, văn hoá, xã hội tại thời điểm VB ra đời</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1" name="Rectangle 30"/>
          <p:cNvSpPr/>
          <p:nvPr/>
        </p:nvSpPr>
        <p:spPr>
          <a:xfrm>
            <a:off x="13122139" y="3303849"/>
            <a:ext cx="4406073" cy="4897238"/>
          </a:xfrm>
          <a:prstGeom prst="rect">
            <a:avLst/>
          </a:prstGeom>
        </p:spPr>
        <p:txBody>
          <a:bodyPr wrap="square">
            <a:spAutoFit/>
          </a:bodyPr>
          <a:lstStyle/>
          <a:p>
            <a:pPr algn="ctr">
              <a:lnSpc>
                <a:spcPct val="107000"/>
              </a:lnSpc>
              <a:spcAft>
                <a:spcPts val="800"/>
              </a:spcAft>
            </a:pPr>
            <a:r>
              <a:rPr lang="en-US" sz="3600" b="1" kern="100">
                <a:latin typeface="Times New Roman" panose="02020603050405020304" pitchFamily="18" charset="0"/>
                <a:ea typeface="Calibri" panose="020F0502020204030204" pitchFamily="34" charset="0"/>
                <a:cs typeface="Times New Roman" panose="02020603050405020304" pitchFamily="18" charset="0"/>
              </a:rPr>
              <a:t>Tác dụng trong việc đọc hiểu </a:t>
            </a:r>
            <a:r>
              <a:rPr lang="en-US" sz="3600" b="1" kern="100" smtClean="0">
                <a:latin typeface="Times New Roman" panose="02020603050405020304" pitchFamily="18" charset="0"/>
                <a:ea typeface="Calibri" panose="020F0502020204030204" pitchFamily="34" charset="0"/>
                <a:cs typeface="Times New Roman" panose="02020603050405020304" pitchFamily="18" charset="0"/>
              </a:rPr>
              <a:t>VB</a:t>
            </a:r>
            <a:endParaRPr lang="vi-VN" sz="3600" b="1" kern="10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3600" kern="100" smtClean="0">
                <a:latin typeface="Times New Roman" panose="02020603050405020304" pitchFamily="18" charset="0"/>
                <a:ea typeface="Calibri" panose="020F0502020204030204" pitchFamily="34" charset="0"/>
                <a:cs typeface="Times New Roman" panose="02020603050405020304" pitchFamily="18" charset="0"/>
              </a:rPr>
              <a:t> </a:t>
            </a:r>
            <a:r>
              <a:rPr lang="en-US" sz="3600" kern="100">
                <a:latin typeface="Times New Roman" panose="02020603050405020304" pitchFamily="18" charset="0"/>
                <a:ea typeface="Calibri" panose="020F0502020204030204" pitchFamily="34" charset="0"/>
                <a:cs typeface="Times New Roman" panose="02020603050405020304" pitchFamily="18" charset="0"/>
              </a:rPr>
              <a:t>Hiểu thêm về mục đích viết và nội dung của VB, tác động đến cách hiểu, cách suy nghĩ, cảm xúc của người đọc</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2" name="Rectangle 31"/>
          <p:cNvSpPr/>
          <p:nvPr/>
        </p:nvSpPr>
        <p:spPr>
          <a:xfrm>
            <a:off x="5930729" y="5951103"/>
            <a:ext cx="6645865" cy="1973297"/>
          </a:xfrm>
          <a:prstGeom prst="rect">
            <a:avLst/>
          </a:prstGeom>
        </p:spPr>
        <p:txBody>
          <a:bodyPr wrap="square">
            <a:spAutoFit/>
          </a:bodyPr>
          <a:lstStyle/>
          <a:p>
            <a:pPr algn="ctr">
              <a:lnSpc>
                <a:spcPct val="107000"/>
              </a:lnSpc>
              <a:spcAft>
                <a:spcPts val="800"/>
              </a:spcAft>
            </a:pPr>
            <a:r>
              <a:rPr lang="en-US" sz="3600" b="1" kern="100">
                <a:latin typeface="Times New Roman" panose="02020603050405020304" pitchFamily="18" charset="0"/>
                <a:ea typeface="Calibri" panose="020F0502020204030204" pitchFamily="34" charset="0"/>
                <a:cs typeface="Times New Roman" panose="02020603050405020304" pitchFamily="18" charset="0"/>
              </a:rPr>
              <a:t>Loại </a:t>
            </a:r>
            <a:r>
              <a:rPr lang="en-US" sz="3600" b="1" kern="100" smtClean="0">
                <a:latin typeface="Times New Roman" panose="02020603050405020304" pitchFamily="18" charset="0"/>
                <a:ea typeface="Calibri" panose="020F0502020204030204" pitchFamily="34" charset="0"/>
                <a:cs typeface="Times New Roman" panose="02020603050405020304" pitchFamily="18" charset="0"/>
              </a:rPr>
              <a:t>2</a:t>
            </a:r>
            <a:endParaRPr lang="en-GB" sz="3600" kern="10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3600" kern="100">
                <a:latin typeface="Times New Roman" panose="02020603050405020304" pitchFamily="18" charset="0"/>
                <a:ea typeface="Calibri" panose="020F0502020204030204" pitchFamily="34" charset="0"/>
                <a:cs typeface="Times New Roman" panose="02020603050405020304" pitchFamily="18" charset="0"/>
              </a:rPr>
              <a:t>Bối cảnh lịch sử, văn hoá, xã hội tại thời điểm đọc VB</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797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1000" fill="hold"/>
                                        <p:tgtEl>
                                          <p:spTgt spid="2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inVertical)">
                                      <p:cBhvr>
                                        <p:cTn id="31" dur="500"/>
                                        <p:tgtEl>
                                          <p:spTgt spid="30"/>
                                        </p:tgtEl>
                                      </p:cBhvr>
                                    </p:animEffect>
                                  </p:childTnLst>
                                </p:cTn>
                              </p:par>
                              <p:par>
                                <p:cTn id="32" presetID="16" presetClass="entr" presetSubtype="21"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arn(inVertical)">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barn(inVertical)">
                                      <p:cBhvr>
                                        <p:cTn id="39" dur="500"/>
                                        <p:tgtEl>
                                          <p:spTgt spid="32"/>
                                        </p:tgtEl>
                                      </p:cBhvr>
                                    </p:animEffect>
                                  </p:childTnLst>
                                </p:cTn>
                              </p:par>
                              <p:par>
                                <p:cTn id="40" presetID="16" presetClass="entr" presetSubtype="21"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barn(inVertical)">
                                      <p:cBhvr>
                                        <p:cTn id="47" dur="500"/>
                                        <p:tgtEl>
                                          <p:spTgt spid="31"/>
                                        </p:tgtEl>
                                      </p:cBhvr>
                                    </p:animEffect>
                                  </p:childTnLst>
                                </p:cTn>
                              </p:par>
                              <p:par>
                                <p:cTn id="48" presetID="16" presetClass="entr" presetSubtype="21"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arn(inVertical)">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9" grpId="0"/>
      <p:bldP spid="30" grpId="0"/>
      <p:bldP spid="31" grpId="0"/>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255679" y="9019981"/>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400800" y="8724900"/>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5203398" y="-1219220"/>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5033113" y="550648"/>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8" name="Group 8"/>
          <p:cNvGrpSpPr/>
          <p:nvPr/>
        </p:nvGrpSpPr>
        <p:grpSpPr>
          <a:xfrm>
            <a:off x="4487655" y="193882"/>
            <a:ext cx="9149836" cy="1524508"/>
            <a:chOff x="0" y="0"/>
            <a:chExt cx="2409833" cy="401517"/>
          </a:xfrm>
        </p:grpSpPr>
        <p:sp>
          <p:nvSpPr>
            <p:cNvPr id="9" name="Freeform 9"/>
            <p:cNvSpPr/>
            <p:nvPr/>
          </p:nvSpPr>
          <p:spPr>
            <a:xfrm>
              <a:off x="0" y="0"/>
              <a:ext cx="2409833" cy="401517"/>
            </a:xfrm>
            <a:custGeom>
              <a:avLst/>
              <a:gdLst/>
              <a:ahLst/>
              <a:cxnLst/>
              <a:rect l="l" t="t" r="r" b="b"/>
              <a:pathLst>
                <a:path w="2409833" h="401517">
                  <a:moveTo>
                    <a:pt x="43152" y="0"/>
                  </a:moveTo>
                  <a:lnTo>
                    <a:pt x="2366681" y="0"/>
                  </a:lnTo>
                  <a:cubicBezTo>
                    <a:pt x="2378126" y="0"/>
                    <a:pt x="2389102" y="4546"/>
                    <a:pt x="2397194" y="12639"/>
                  </a:cubicBezTo>
                  <a:cubicBezTo>
                    <a:pt x="2405287" y="20732"/>
                    <a:pt x="2409833" y="31708"/>
                    <a:pt x="2409833" y="43152"/>
                  </a:cubicBezTo>
                  <a:lnTo>
                    <a:pt x="2409833" y="358364"/>
                  </a:lnTo>
                  <a:cubicBezTo>
                    <a:pt x="2409833" y="382197"/>
                    <a:pt x="2390513" y="401517"/>
                    <a:pt x="2366681" y="401517"/>
                  </a:cubicBezTo>
                  <a:lnTo>
                    <a:pt x="43152" y="401517"/>
                  </a:lnTo>
                  <a:cubicBezTo>
                    <a:pt x="19320" y="401517"/>
                    <a:pt x="0" y="382197"/>
                    <a:pt x="0" y="358364"/>
                  </a:cubicBezTo>
                  <a:lnTo>
                    <a:pt x="0" y="43152"/>
                  </a:lnTo>
                  <a:cubicBezTo>
                    <a:pt x="0" y="19320"/>
                    <a:pt x="19320" y="0"/>
                    <a:pt x="43152" y="0"/>
                  </a:cubicBezTo>
                  <a:close/>
                </a:path>
              </a:pathLst>
            </a:custGeom>
            <a:solidFill>
              <a:srgbClr val="FFC656"/>
            </a:solidFill>
          </p:spPr>
        </p:sp>
        <p:sp>
          <p:nvSpPr>
            <p:cNvPr id="10" name="TextBox 10"/>
            <p:cNvSpPr txBox="1"/>
            <p:nvPr/>
          </p:nvSpPr>
          <p:spPr>
            <a:xfrm>
              <a:off x="0" y="-38100"/>
              <a:ext cx="2409833" cy="43961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1" name="Freeform 11"/>
          <p:cNvSpPr/>
          <p:nvPr/>
        </p:nvSpPr>
        <p:spPr>
          <a:xfrm>
            <a:off x="-3502377" y="6755690"/>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sp>
      <p:sp>
        <p:nvSpPr>
          <p:cNvPr id="15" name="Freeform 15"/>
          <p:cNvSpPr/>
          <p:nvPr/>
        </p:nvSpPr>
        <p:spPr>
          <a:xfrm>
            <a:off x="1028700" y="4928874"/>
            <a:ext cx="1100761" cy="1146205"/>
          </a:xfrm>
          <a:custGeom>
            <a:avLst/>
            <a:gdLst/>
            <a:ahLst/>
            <a:cxnLst/>
            <a:rect l="l" t="t" r="r" b="b"/>
            <a:pathLst>
              <a:path w="1100761" h="1146205">
                <a:moveTo>
                  <a:pt x="0" y="0"/>
                </a:moveTo>
                <a:lnTo>
                  <a:pt x="1100761" y="0"/>
                </a:lnTo>
                <a:lnTo>
                  <a:pt x="1100761" y="1146205"/>
                </a:lnTo>
                <a:lnTo>
                  <a:pt x="0" y="114620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6" name="Freeform 16"/>
          <p:cNvSpPr/>
          <p:nvPr/>
        </p:nvSpPr>
        <p:spPr>
          <a:xfrm flipH="1">
            <a:off x="16308661" y="4928874"/>
            <a:ext cx="1100761" cy="1146205"/>
          </a:xfrm>
          <a:custGeom>
            <a:avLst/>
            <a:gdLst/>
            <a:ahLst/>
            <a:cxnLst/>
            <a:rect l="l" t="t" r="r" b="b"/>
            <a:pathLst>
              <a:path w="1100761" h="1146205">
                <a:moveTo>
                  <a:pt x="1100761" y="0"/>
                </a:moveTo>
                <a:lnTo>
                  <a:pt x="0" y="0"/>
                </a:lnTo>
                <a:lnTo>
                  <a:pt x="0" y="1146205"/>
                </a:lnTo>
                <a:lnTo>
                  <a:pt x="1100761" y="1146205"/>
                </a:lnTo>
                <a:lnTo>
                  <a:pt x="1100761"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7" name="Rectangle 16"/>
          <p:cNvSpPr/>
          <p:nvPr/>
        </p:nvSpPr>
        <p:spPr>
          <a:xfrm>
            <a:off x="5980151" y="313015"/>
            <a:ext cx="6314549" cy="1200329"/>
          </a:xfrm>
          <a:prstGeom prst="rect">
            <a:avLst/>
          </a:prstGeom>
        </p:spPr>
        <p:txBody>
          <a:bodyPr wrap="none">
            <a:spAutoFit/>
          </a:bodyPr>
          <a:lstStyle/>
          <a:p>
            <a:r>
              <a:rPr lang="en-US" sz="7200" b="1" ker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Times New Roman" panose="02020603050405020304" pitchFamily="18" charset="0"/>
              </a:rPr>
              <a:t>Ví dụ minh hoạ</a:t>
            </a:r>
            <a:endParaRPr lang="en-GB" sz="7200" b="1">
              <a:ln w="6600">
                <a:solidFill>
                  <a:schemeClr val="accent2"/>
                </a:solidFill>
                <a:prstDash val="solid"/>
              </a:ln>
              <a:solidFill>
                <a:srgbClr val="FFFFFF"/>
              </a:solidFill>
              <a:effectLst>
                <a:outerShdw dist="38100" dir="2700000" algn="tl" rotWithShape="0">
                  <a:schemeClr val="accent2"/>
                </a:outerShdw>
              </a:effectLst>
            </a:endParaRPr>
          </a:p>
        </p:txBody>
      </p:sp>
      <p:graphicFrame>
        <p:nvGraphicFramePr>
          <p:cNvPr id="18" name="Table 17"/>
          <p:cNvGraphicFramePr>
            <a:graphicFrameLocks noGrp="1"/>
          </p:cNvGraphicFramePr>
          <p:nvPr>
            <p:extLst>
              <p:ext uri="{D42A27DB-BD31-4B8C-83A1-F6EECF244321}">
                <p14:modId xmlns:p14="http://schemas.microsoft.com/office/powerpoint/2010/main" val="326782302"/>
              </p:ext>
            </p:extLst>
          </p:nvPr>
        </p:nvGraphicFramePr>
        <p:xfrm>
          <a:off x="3386535" y="2112679"/>
          <a:ext cx="12512626" cy="7132320"/>
        </p:xfrm>
        <a:graphic>
          <a:graphicData uri="http://schemas.openxmlformats.org/drawingml/2006/table">
            <a:tbl>
              <a:tblPr firstRow="1" firstCol="1" bandRow="1"/>
              <a:tblGrid>
                <a:gridCol w="6595665"/>
                <a:gridCol w="5916961"/>
              </a:tblGrid>
              <a:tr h="0">
                <a:tc gridSpan="2">
                  <a:txBody>
                    <a:bodyPr/>
                    <a:lstStyle/>
                    <a:p>
                      <a:pPr algn="ctr">
                        <a:lnSpc>
                          <a:spcPct val="130000"/>
                        </a:lnSpc>
                        <a:spcAft>
                          <a:spcPts val="0"/>
                        </a:spcAft>
                      </a:pPr>
                      <a:r>
                        <a:rPr lang="en-US" sz="4000" b="1" kern="0">
                          <a:effectLst/>
                          <a:latin typeface="Times New Roman" panose="02020603050405020304" pitchFamily="18" charset="0"/>
                          <a:ea typeface="Times New Roman" panose="02020603050405020304" pitchFamily="18" charset="0"/>
                          <a:cs typeface="Times New Roman" panose="02020603050405020304" pitchFamily="18" charset="0"/>
                        </a:rPr>
                        <a:t>Văn bản </a:t>
                      </a:r>
                      <a:r>
                        <a:rPr lang="en-US" sz="4000" b="1" i="1" kern="0">
                          <a:effectLst/>
                          <a:latin typeface="Times New Roman" panose="02020603050405020304" pitchFamily="18" charset="0"/>
                          <a:ea typeface="Times New Roman" panose="02020603050405020304" pitchFamily="18" charset="0"/>
                          <a:cs typeface="Times New Roman" panose="02020603050405020304" pitchFamily="18" charset="0"/>
                        </a:rPr>
                        <a:t>Bức thư của thủ lĩnh da đỏ</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r>
              <a:tr h="0">
                <a:tc>
                  <a:txBody>
                    <a:bodyPr/>
                    <a:lstStyle/>
                    <a:p>
                      <a:pPr>
                        <a:lnSpc>
                          <a:spcPct val="130000"/>
                        </a:lnSpc>
                        <a:spcAft>
                          <a:spcPts val="0"/>
                        </a:spcAft>
                      </a:pPr>
                      <a:r>
                        <a:rPr lang="en-US" sz="4000" i="1" kern="0">
                          <a:effectLst/>
                          <a:latin typeface="Times New Roman" panose="02020603050405020304" pitchFamily="18" charset="0"/>
                          <a:ea typeface="Calibri" panose="020F0502020204030204" pitchFamily="34" charset="0"/>
                          <a:cs typeface="Times New Roman" panose="02020603050405020304" pitchFamily="18" charset="0"/>
                        </a:rPr>
                        <a:t>Bối cảnh lịch sử, văn hoá, xã hội tại thời điểm VB ra:</a:t>
                      </a:r>
                      <a:r>
                        <a:rPr lang="en-US" sz="4000" kern="0">
                          <a:effectLst/>
                          <a:latin typeface="Times New Roman" panose="02020603050405020304" pitchFamily="18" charset="0"/>
                          <a:ea typeface="Calibri" panose="020F0502020204030204" pitchFamily="34" charset="0"/>
                          <a:cs typeface="Times New Roman" panose="02020603050405020304" pitchFamily="18" charset="0"/>
                        </a:rPr>
                        <a:t> Truyền thống sống hoà hợp tự nhiên của người da đỏ =&gt; người đọc sẽ hiểu được quan điểm bảo vệ thiên nhiên và tình cảm yêu quý, gắn bó máu thịt với thiên nhiên của tác giả.</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4000" i="1" kern="0">
                          <a:effectLst/>
                          <a:latin typeface="Times New Roman" panose="02020603050405020304" pitchFamily="18" charset="0"/>
                          <a:ea typeface="Calibri" panose="020F0502020204030204" pitchFamily="34" charset="0"/>
                          <a:cs typeface="Times New Roman" panose="02020603050405020304" pitchFamily="18" charset="0"/>
                        </a:rPr>
                        <a:t>Bối cảnh lịch sử, văn hoá, xã hội tại thời điểm đọc VB: </a:t>
                      </a:r>
                      <a:r>
                        <a:rPr lang="en-US" sz="4000" kern="0">
                          <a:effectLst/>
                          <a:latin typeface="Times New Roman" panose="02020603050405020304" pitchFamily="18" charset="0"/>
                          <a:ea typeface="Calibri" panose="020F0502020204030204" pitchFamily="34" charset="0"/>
                          <a:cs typeface="Times New Roman" panose="02020603050405020304" pitchFamily="18" charset="0"/>
                        </a:rPr>
                        <a:t>Môi trường bị tàn phá =&gt; người đọc càng hiểu rõ hơn sự cấp bách của việc bảo vệ môi trường sống và sống hài hoà với thiên nhiên.</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4000" b="1"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32995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4117781" y="9178"/>
            <a:ext cx="11050134" cy="6717262"/>
          </a:xfrm>
          <a:custGeom>
            <a:avLst/>
            <a:gdLst/>
            <a:ahLst/>
            <a:cxnLst/>
            <a:rect l="l" t="t" r="r" b="b"/>
            <a:pathLst>
              <a:path w="8014087" h="6717262">
                <a:moveTo>
                  <a:pt x="0" y="0"/>
                </a:moveTo>
                <a:lnTo>
                  <a:pt x="8014088" y="0"/>
                </a:lnTo>
                <a:lnTo>
                  <a:pt x="8014088" y="6717262"/>
                </a:lnTo>
                <a:lnTo>
                  <a:pt x="0" y="671726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469011" y="5603191"/>
            <a:ext cx="5750444" cy="4061251"/>
          </a:xfrm>
          <a:custGeom>
            <a:avLst/>
            <a:gdLst/>
            <a:ahLst/>
            <a:cxnLst/>
            <a:rect l="l" t="t" r="r" b="b"/>
            <a:pathLst>
              <a:path w="5750444" h="4061251">
                <a:moveTo>
                  <a:pt x="0" y="0"/>
                </a:moveTo>
                <a:lnTo>
                  <a:pt x="5750444" y="0"/>
                </a:lnTo>
                <a:lnTo>
                  <a:pt x="5750444" y="4061251"/>
                </a:lnTo>
                <a:lnTo>
                  <a:pt x="0" y="4061251"/>
                </a:lnTo>
                <a:lnTo>
                  <a:pt x="0" y="0"/>
                </a:lnTo>
                <a:close/>
              </a:path>
            </a:pathLst>
          </a:custGeom>
          <a:blipFill>
            <a:blip r:embed="rId5"/>
            <a:stretch>
              <a:fillRect/>
            </a:stretch>
          </a:blipFill>
        </p:spPr>
      </p:sp>
      <p:sp>
        <p:nvSpPr>
          <p:cNvPr id="6" name="Freeform 6"/>
          <p:cNvSpPr/>
          <p:nvPr/>
        </p:nvSpPr>
        <p:spPr>
          <a:xfrm>
            <a:off x="12379999" y="5491916"/>
            <a:ext cx="5908001" cy="4172526"/>
          </a:xfrm>
          <a:custGeom>
            <a:avLst/>
            <a:gdLst/>
            <a:ahLst/>
            <a:cxnLst/>
            <a:rect l="l" t="t" r="r" b="b"/>
            <a:pathLst>
              <a:path w="5908001" h="4172526">
                <a:moveTo>
                  <a:pt x="0" y="0"/>
                </a:moveTo>
                <a:lnTo>
                  <a:pt x="5908001" y="0"/>
                </a:lnTo>
                <a:lnTo>
                  <a:pt x="5908001" y="4172526"/>
                </a:lnTo>
                <a:lnTo>
                  <a:pt x="0" y="4172526"/>
                </a:lnTo>
                <a:lnTo>
                  <a:pt x="0" y="0"/>
                </a:lnTo>
                <a:close/>
              </a:path>
            </a:pathLst>
          </a:custGeom>
          <a:blipFill>
            <a:blip r:embed="rId5"/>
            <a:stretch>
              <a:fillRect/>
            </a:stretch>
          </a:blipFill>
        </p:spPr>
      </p:sp>
      <p:sp>
        <p:nvSpPr>
          <p:cNvPr id="7" name="Freeform 7"/>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13"/>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a:off x="3714268" y="4117889"/>
            <a:ext cx="1319550" cy="1374027"/>
          </a:xfrm>
          <a:custGeom>
            <a:avLst/>
            <a:gdLst/>
            <a:ahLst/>
            <a:cxnLst/>
            <a:rect l="l" t="t" r="r" b="b"/>
            <a:pathLst>
              <a:path w="1319550" h="1374027">
                <a:moveTo>
                  <a:pt x="0" y="0"/>
                </a:moveTo>
                <a:lnTo>
                  <a:pt x="1319550" y="0"/>
                </a:lnTo>
                <a:lnTo>
                  <a:pt x="1319550" y="1374027"/>
                </a:lnTo>
                <a:lnTo>
                  <a:pt x="0" y="137402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5" name="TextBox 15"/>
          <p:cNvSpPr txBox="1"/>
          <p:nvPr/>
        </p:nvSpPr>
        <p:spPr>
          <a:xfrm>
            <a:off x="4998051" y="372919"/>
            <a:ext cx="9416980" cy="3323987"/>
          </a:xfrm>
          <a:prstGeom prst="rect">
            <a:avLst/>
          </a:prstGeom>
        </p:spPr>
        <p:txBody>
          <a:bodyPr wrap="square" lIns="0" tIns="0" rIns="0" bIns="0" rtlCol="0" anchor="t">
            <a:spAutoFit/>
          </a:bodyPr>
          <a:lstStyle/>
          <a:p>
            <a:pPr algn="ctr"/>
            <a:r>
              <a:rPr lang="en-US" sz="7200" b="1" smtClean="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II</a:t>
            </a:r>
            <a:r>
              <a:rPr lang="en-US" sz="7200" b="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Trải nghiệm cùng văn bản </a:t>
            </a:r>
            <a:r>
              <a:rPr lang="en-US" sz="7200" b="1" i="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“Đấu tranh cho một thế giới hoà bình”</a:t>
            </a:r>
            <a:endParaRPr lang="en-GB" sz="7200" b="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714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11"/>
          <p:cNvSpPr/>
          <p:nvPr/>
        </p:nvSpPr>
        <p:spPr>
          <a:xfrm>
            <a:off x="-3085787" y="6755690"/>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sp>
      <p:grpSp>
        <p:nvGrpSpPr>
          <p:cNvPr id="13" name="Group 13"/>
          <p:cNvGrpSpPr>
            <a:grpSpLocks noChangeAspect="1"/>
          </p:cNvGrpSpPr>
          <p:nvPr/>
        </p:nvGrpSpPr>
        <p:grpSpPr>
          <a:xfrm rot="-168847">
            <a:off x="738991" y="3734566"/>
            <a:ext cx="4771814" cy="3436263"/>
            <a:chOff x="0" y="0"/>
            <a:chExt cx="3136392" cy="2258568"/>
          </a:xfrm>
        </p:grpSpPr>
        <p:sp>
          <p:nvSpPr>
            <p:cNvPr id="14" name="Freeform 14"/>
            <p:cNvSpPr/>
            <p:nvPr/>
          </p:nvSpPr>
          <p:spPr>
            <a:xfrm>
              <a:off x="114300" y="125984"/>
              <a:ext cx="2882900" cy="1993900"/>
            </a:xfrm>
            <a:custGeom>
              <a:avLst/>
              <a:gdLst/>
              <a:ahLst/>
              <a:cxnLst/>
              <a:rect l="l" t="t" r="r" b="b"/>
              <a:pathLst>
                <a:path w="2882900" h="1993900">
                  <a:moveTo>
                    <a:pt x="2882900" y="1993900"/>
                  </a:moveTo>
                  <a:lnTo>
                    <a:pt x="0" y="1993900"/>
                  </a:lnTo>
                  <a:lnTo>
                    <a:pt x="0" y="0"/>
                  </a:lnTo>
                  <a:lnTo>
                    <a:pt x="2882900" y="0"/>
                  </a:lnTo>
                  <a:lnTo>
                    <a:pt x="2882900" y="1993900"/>
                  </a:lnTo>
                  <a:close/>
                </a:path>
              </a:pathLst>
            </a:custGeom>
            <a:blipFill>
              <a:blip r:embed="rId10"/>
              <a:stretch>
                <a:fillRect l="-1807" r="-1807"/>
              </a:stretch>
            </a:blipFill>
          </p:spPr>
        </p:sp>
        <p:sp>
          <p:nvSpPr>
            <p:cNvPr id="15" name="Freeform 15"/>
            <p:cNvSpPr/>
            <p:nvPr/>
          </p:nvSpPr>
          <p:spPr>
            <a:xfrm>
              <a:off x="0" y="-1016"/>
              <a:ext cx="3136392" cy="2258568"/>
            </a:xfrm>
            <a:custGeom>
              <a:avLst/>
              <a:gdLst/>
              <a:ahLst/>
              <a:cxnLst/>
              <a:rect l="l" t="t" r="r" b="b"/>
              <a:pathLst>
                <a:path w="3136392" h="2258568">
                  <a:moveTo>
                    <a:pt x="3136392" y="2258568"/>
                  </a:moveTo>
                  <a:lnTo>
                    <a:pt x="0" y="2258568"/>
                  </a:lnTo>
                  <a:lnTo>
                    <a:pt x="0" y="0"/>
                  </a:lnTo>
                  <a:lnTo>
                    <a:pt x="3136392" y="0"/>
                  </a:lnTo>
                  <a:lnTo>
                    <a:pt x="3136392" y="2258568"/>
                  </a:lnTo>
                  <a:close/>
                </a:path>
              </a:pathLst>
            </a:custGeom>
            <a:blipFill>
              <a:blip r:embed="rId11"/>
              <a:stretch>
                <a:fillRect l="-8" r="-8"/>
              </a:stretch>
            </a:blipFill>
          </p:spPr>
        </p:sp>
      </p:grpSp>
      <p:sp>
        <p:nvSpPr>
          <p:cNvPr id="16" name="Freeform 16"/>
          <p:cNvSpPr/>
          <p:nvPr/>
        </p:nvSpPr>
        <p:spPr>
          <a:xfrm rot="-1349716">
            <a:off x="4143599" y="3240375"/>
            <a:ext cx="2014801" cy="527512"/>
          </a:xfrm>
          <a:custGeom>
            <a:avLst/>
            <a:gdLst/>
            <a:ahLst/>
            <a:cxnLst/>
            <a:rect l="l" t="t" r="r" b="b"/>
            <a:pathLst>
              <a:path w="2014801" h="527512">
                <a:moveTo>
                  <a:pt x="0" y="0"/>
                </a:moveTo>
                <a:lnTo>
                  <a:pt x="2014801" y="0"/>
                </a:lnTo>
                <a:lnTo>
                  <a:pt x="2014801" y="527512"/>
                </a:lnTo>
                <a:lnTo>
                  <a:pt x="0" y="52751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TextBox 17"/>
          <p:cNvSpPr txBox="1"/>
          <p:nvPr/>
        </p:nvSpPr>
        <p:spPr>
          <a:xfrm>
            <a:off x="6081721" y="549475"/>
            <a:ext cx="9436017" cy="2954655"/>
          </a:xfrm>
          <a:prstGeom prst="rect">
            <a:avLst/>
          </a:prstGeom>
        </p:spPr>
        <p:txBody>
          <a:bodyPr wrap="square" lIns="0" tIns="0" rIns="0" bIns="0" rtlCol="0" anchor="t">
            <a:spAutoFit/>
          </a:bodyPr>
          <a:lstStyle/>
          <a:p>
            <a:pPr algn="ctr"/>
            <a:r>
              <a:rPr lang="en-US" sz="9600" b="1">
                <a:latin typeface="Times New Roman" panose="02020603050405020304" pitchFamily="18" charset="0"/>
                <a:cs typeface="Times New Roman" panose="02020603050405020304" pitchFamily="18" charset="0"/>
              </a:rPr>
              <a:t> 1. Đọc văn bản, giải thích từ khó</a:t>
            </a:r>
            <a:endParaRPr lang="en-US" sz="11981">
              <a:solidFill>
                <a:srgbClr val="557034"/>
              </a:solidFill>
              <a:latin typeface="Times New Roman" panose="02020603050405020304" pitchFamily="18" charset="0"/>
              <a:ea typeface="เอฟซี เดซี่"/>
              <a:cs typeface="Times New Roman" panose="02020603050405020304" pitchFamily="18" charset="0"/>
              <a:sym typeface="เอฟซี เดซี่"/>
            </a:endParaRPr>
          </a:p>
        </p:txBody>
      </p:sp>
      <p:sp>
        <p:nvSpPr>
          <p:cNvPr id="18" name="TextBox 18"/>
          <p:cNvSpPr txBox="1"/>
          <p:nvPr/>
        </p:nvSpPr>
        <p:spPr>
          <a:xfrm>
            <a:off x="7086600" y="4496914"/>
            <a:ext cx="8691680" cy="1231106"/>
          </a:xfrm>
          <a:prstGeom prst="rect">
            <a:avLst/>
          </a:prstGeom>
        </p:spPr>
        <p:txBody>
          <a:bodyPr lIns="0" tIns="0" rIns="0" bIns="0" rtlCol="0" anchor="t">
            <a:spAutoFit/>
          </a:bodyPr>
          <a:lstStyle/>
          <a:p>
            <a:r>
              <a:rPr lang="en-US" sz="8000" b="1">
                <a:latin typeface="Times New Roman" panose="02020603050405020304" pitchFamily="18" charset="0"/>
                <a:cs typeface="Times New Roman" panose="02020603050405020304" pitchFamily="18" charset="0"/>
              </a:rPr>
              <a:t>2</a:t>
            </a:r>
            <a:r>
              <a:rPr lang="vi-VN" sz="8000" b="1">
                <a:latin typeface="Times New Roman" panose="02020603050405020304" pitchFamily="18" charset="0"/>
                <a:cs typeface="Times New Roman" panose="02020603050405020304" pitchFamily="18" charset="0"/>
              </a:rPr>
              <a:t>. Văn bản</a:t>
            </a:r>
            <a:endParaRPr lang="en-GB" sz="8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981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337721" y="321163"/>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11"/>
          <p:cNvSpPr/>
          <p:nvPr/>
        </p:nvSpPr>
        <p:spPr>
          <a:xfrm>
            <a:off x="-3085787" y="6332056"/>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sp>
      <p:sp>
        <p:nvSpPr>
          <p:cNvPr id="13" name="Freeform 13"/>
          <p:cNvSpPr/>
          <p:nvPr/>
        </p:nvSpPr>
        <p:spPr>
          <a:xfrm>
            <a:off x="2566175" y="419101"/>
            <a:ext cx="12685211" cy="9023546"/>
          </a:xfrm>
          <a:custGeom>
            <a:avLst/>
            <a:gdLst/>
            <a:ahLst/>
            <a:cxnLst/>
            <a:rect l="l" t="t" r="r" b="b"/>
            <a:pathLst>
              <a:path w="11044369" h="4982516">
                <a:moveTo>
                  <a:pt x="0" y="0"/>
                </a:moveTo>
                <a:lnTo>
                  <a:pt x="11044370" y="0"/>
                </a:lnTo>
                <a:lnTo>
                  <a:pt x="11044370" y="4982516"/>
                </a:lnTo>
                <a:lnTo>
                  <a:pt x="0" y="498251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rot="-1349716">
            <a:off x="1502712" y="319143"/>
            <a:ext cx="2904833" cy="760538"/>
          </a:xfrm>
          <a:custGeom>
            <a:avLst/>
            <a:gdLst/>
            <a:ahLst/>
            <a:cxnLst/>
            <a:rect l="l" t="t" r="r" b="b"/>
            <a:pathLst>
              <a:path w="2904833" h="760538">
                <a:moveTo>
                  <a:pt x="0" y="0"/>
                </a:moveTo>
                <a:lnTo>
                  <a:pt x="2904833" y="0"/>
                </a:lnTo>
                <a:lnTo>
                  <a:pt x="2904833" y="760538"/>
                </a:lnTo>
                <a:lnTo>
                  <a:pt x="0" y="76053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6" name="Freeform 16"/>
          <p:cNvSpPr/>
          <p:nvPr/>
        </p:nvSpPr>
        <p:spPr>
          <a:xfrm>
            <a:off x="794189" y="3917486"/>
            <a:ext cx="992116" cy="1033074"/>
          </a:xfrm>
          <a:custGeom>
            <a:avLst/>
            <a:gdLst/>
            <a:ahLst/>
            <a:cxnLst/>
            <a:rect l="l" t="t" r="r" b="b"/>
            <a:pathLst>
              <a:path w="992116" h="1033074">
                <a:moveTo>
                  <a:pt x="0" y="0"/>
                </a:moveTo>
                <a:lnTo>
                  <a:pt x="992116" y="0"/>
                </a:lnTo>
                <a:lnTo>
                  <a:pt x="992116" y="1033074"/>
                </a:lnTo>
                <a:lnTo>
                  <a:pt x="0" y="103307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aphicFrame>
        <p:nvGraphicFramePr>
          <p:cNvPr id="8" name="Table 7"/>
          <p:cNvGraphicFramePr>
            <a:graphicFrameLocks noGrp="1"/>
          </p:cNvGraphicFramePr>
          <p:nvPr>
            <p:extLst>
              <p:ext uri="{D42A27DB-BD31-4B8C-83A1-F6EECF244321}">
                <p14:modId xmlns:p14="http://schemas.microsoft.com/office/powerpoint/2010/main" val="5108930"/>
              </p:ext>
            </p:extLst>
          </p:nvPr>
        </p:nvGraphicFramePr>
        <p:xfrm>
          <a:off x="3085787" y="912072"/>
          <a:ext cx="11764401" cy="7845552"/>
        </p:xfrm>
        <a:graphic>
          <a:graphicData uri="http://schemas.openxmlformats.org/drawingml/2006/table">
            <a:tbl>
              <a:tblPr firstRow="1" firstCol="1" bandRow="1"/>
              <a:tblGrid>
                <a:gridCol w="6261019"/>
                <a:gridCol w="5503382"/>
              </a:tblGrid>
              <a:tr h="0">
                <a:tc gridSpan="2">
                  <a:txBody>
                    <a:bodyPr/>
                    <a:lstStyle/>
                    <a:p>
                      <a:pPr algn="ctr">
                        <a:lnSpc>
                          <a:spcPct val="130000"/>
                        </a:lnSpc>
                        <a:spcAft>
                          <a:spcPts val="0"/>
                        </a:spcAft>
                      </a:pPr>
                      <a:r>
                        <a:rPr lang="en-US" sz="3600" b="1" ker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HT </a:t>
                      </a:r>
                      <a:r>
                        <a:rPr lang="vi-VN" sz="3600" b="1" ker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3600" b="1" ker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4: Tìm hiểu khái quát tác giả và văn bản</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3600" b="1" ker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Đọc văn bản </a:t>
                      </a:r>
                      <a:r>
                        <a:rPr lang="en-US" sz="3600" b="1" i="1" ker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Đấu tranh cho một thế giới hoà bình</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3600" b="1" ker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 trả lời các câu hỏi sau:</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tr>
              <a:tr h="0">
                <a:tc>
                  <a:txBody>
                    <a:bodyPr/>
                    <a:lstStyle/>
                    <a:p>
                      <a:pPr algn="ctr">
                        <a:lnSpc>
                          <a:spcPct val="130000"/>
                        </a:lnSpc>
                        <a:spcAft>
                          <a:spcPts val="0"/>
                        </a:spcAft>
                      </a:pPr>
                      <a:r>
                        <a:rPr lang="en-US" sz="3600" b="1" kern="0">
                          <a:solidFill>
                            <a:srgbClr val="003366"/>
                          </a:solidFill>
                          <a:effectLst/>
                          <a:latin typeface="Times New Roman" panose="02020603050405020304" pitchFamily="18" charset="0"/>
                          <a:ea typeface="Times New Roman" panose="02020603050405020304" pitchFamily="18" charset="0"/>
                          <a:cs typeface="Times New Roman" panose="02020603050405020304" pitchFamily="18" charset="0"/>
                        </a:rPr>
                        <a:t>Câu hỏi tìm ý</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pPr>
                      <a:r>
                        <a:rPr lang="en-US" sz="3600" b="1" kern="0">
                          <a:solidFill>
                            <a:srgbClr val="003366"/>
                          </a:solidFill>
                          <a:effectLst/>
                          <a:latin typeface="Times New Roman" panose="02020603050405020304" pitchFamily="18" charset="0"/>
                          <a:ea typeface="Times New Roman" panose="02020603050405020304" pitchFamily="18" charset="0"/>
                          <a:cs typeface="Times New Roman" panose="02020603050405020304" pitchFamily="18" charset="0"/>
                        </a:rPr>
                        <a:t>Trả lời</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just">
                        <a:lnSpc>
                          <a:spcPct val="130000"/>
                        </a:lnSpc>
                        <a:spcAft>
                          <a:spcPts val="0"/>
                        </a:spcAft>
                      </a:pPr>
                      <a:r>
                        <a:rPr lang="en-US"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biết gì về </a:t>
                      </a:r>
                      <a:r>
                        <a:rPr lang="en-US"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 văn G.G. Mác-két</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spcAft>
                          <a:spcPts val="0"/>
                        </a:spcAft>
                      </a:pPr>
                      <a:r>
                        <a:rPr lang="en-US" sz="3600" kern="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just">
                        <a:lnSpc>
                          <a:spcPct val="130000"/>
                        </a:lnSpc>
                        <a:spcAft>
                          <a:spcPts val="0"/>
                        </a:spcAft>
                      </a:pPr>
                      <a:r>
                        <a:rPr lang="en-US"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Nêu xuất </a:t>
                      </a:r>
                      <a:r>
                        <a:rPr lang="vi-VN"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xứ, </a:t>
                      </a:r>
                      <a:r>
                        <a:rPr lang="en-US"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hoàn cảnh ra đời </a:t>
                      </a:r>
                      <a:r>
                        <a:rPr lang="vi-VN"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 VB?</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spcAft>
                          <a:spcPts val="0"/>
                        </a:spcAft>
                      </a:pPr>
                      <a:r>
                        <a:rPr lang="en-US" sz="3600" kern="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nSpc>
                          <a:spcPct val="130000"/>
                        </a:lnSpc>
                        <a:spcAft>
                          <a:spcPts val="0"/>
                        </a:spcAft>
                      </a:pPr>
                      <a:r>
                        <a:rPr lang="en-US"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Xác định thể loại, phương thức biểu đạt chính của văn bản.</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spcAft>
                          <a:spcPts val="0"/>
                        </a:spcAft>
                      </a:pPr>
                      <a:r>
                        <a:rPr lang="en-US" sz="3600" kern="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fontAlgn="base">
                        <a:lnSpc>
                          <a:spcPct val="130000"/>
                        </a:lnSpc>
                        <a:spcAft>
                          <a:spcPts val="0"/>
                        </a:spcAft>
                      </a:pPr>
                      <a:r>
                        <a:rPr lang="en-US"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 bố cục của văn bản.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spcAft>
                          <a:spcPts val="0"/>
                        </a:spcAft>
                      </a:pPr>
                      <a:r>
                        <a:rPr lang="en-US" sz="3600" kern="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223597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1641127" y="643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4534553" y="698011"/>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645324" y="82461"/>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8" name="Group 8"/>
          <p:cNvGrpSpPr/>
          <p:nvPr/>
        </p:nvGrpSpPr>
        <p:grpSpPr>
          <a:xfrm>
            <a:off x="5033818" y="571923"/>
            <a:ext cx="9149836" cy="1524508"/>
            <a:chOff x="0" y="0"/>
            <a:chExt cx="2409833" cy="401517"/>
          </a:xfrm>
        </p:grpSpPr>
        <p:sp>
          <p:nvSpPr>
            <p:cNvPr id="9" name="Freeform 9"/>
            <p:cNvSpPr/>
            <p:nvPr/>
          </p:nvSpPr>
          <p:spPr>
            <a:xfrm>
              <a:off x="0" y="0"/>
              <a:ext cx="2409833" cy="401517"/>
            </a:xfrm>
            <a:custGeom>
              <a:avLst/>
              <a:gdLst/>
              <a:ahLst/>
              <a:cxnLst/>
              <a:rect l="l" t="t" r="r" b="b"/>
              <a:pathLst>
                <a:path w="2409833" h="401517">
                  <a:moveTo>
                    <a:pt x="43152" y="0"/>
                  </a:moveTo>
                  <a:lnTo>
                    <a:pt x="2366681" y="0"/>
                  </a:lnTo>
                  <a:cubicBezTo>
                    <a:pt x="2378126" y="0"/>
                    <a:pt x="2389102" y="4546"/>
                    <a:pt x="2397194" y="12639"/>
                  </a:cubicBezTo>
                  <a:cubicBezTo>
                    <a:pt x="2405287" y="20732"/>
                    <a:pt x="2409833" y="31708"/>
                    <a:pt x="2409833" y="43152"/>
                  </a:cubicBezTo>
                  <a:lnTo>
                    <a:pt x="2409833" y="358364"/>
                  </a:lnTo>
                  <a:cubicBezTo>
                    <a:pt x="2409833" y="382197"/>
                    <a:pt x="2390513" y="401517"/>
                    <a:pt x="2366681" y="401517"/>
                  </a:cubicBezTo>
                  <a:lnTo>
                    <a:pt x="43152" y="401517"/>
                  </a:lnTo>
                  <a:cubicBezTo>
                    <a:pt x="19320" y="401517"/>
                    <a:pt x="0" y="382197"/>
                    <a:pt x="0" y="358364"/>
                  </a:cubicBezTo>
                  <a:lnTo>
                    <a:pt x="0" y="43152"/>
                  </a:lnTo>
                  <a:cubicBezTo>
                    <a:pt x="0" y="19320"/>
                    <a:pt x="19320" y="0"/>
                    <a:pt x="43152" y="0"/>
                  </a:cubicBezTo>
                  <a:close/>
                </a:path>
              </a:pathLst>
            </a:custGeom>
            <a:solidFill>
              <a:srgbClr val="FFC656"/>
            </a:solidFill>
          </p:spPr>
        </p:sp>
        <p:sp>
          <p:nvSpPr>
            <p:cNvPr id="10" name="TextBox 10"/>
            <p:cNvSpPr txBox="1"/>
            <p:nvPr/>
          </p:nvSpPr>
          <p:spPr>
            <a:xfrm>
              <a:off x="0" y="-38100"/>
              <a:ext cx="2409833" cy="43961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1" name="Freeform 11"/>
          <p:cNvSpPr/>
          <p:nvPr/>
        </p:nvSpPr>
        <p:spPr>
          <a:xfrm>
            <a:off x="-3502377" y="6755690"/>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sp>
      <p:sp>
        <p:nvSpPr>
          <p:cNvPr id="13" name="TextBox 13"/>
          <p:cNvSpPr txBox="1"/>
          <p:nvPr/>
        </p:nvSpPr>
        <p:spPr>
          <a:xfrm>
            <a:off x="4666330" y="745656"/>
            <a:ext cx="9500735" cy="987450"/>
          </a:xfrm>
          <a:prstGeom prst="rect">
            <a:avLst/>
          </a:prstGeom>
        </p:spPr>
        <p:txBody>
          <a:bodyPr wrap="square" lIns="0" tIns="0" rIns="0" bIns="0" rtlCol="0" anchor="t">
            <a:spAutoFit/>
          </a:bodyPr>
          <a:lstStyle/>
          <a:p>
            <a:pPr algn="ctr">
              <a:lnSpc>
                <a:spcPts val="7668"/>
              </a:lnSpc>
            </a:pPr>
            <a:r>
              <a:rPr lang="en-US" sz="6600" i="1"/>
              <a:t> </a:t>
            </a:r>
            <a:r>
              <a:rPr lang="vi-VN" sz="6600" b="1" i="1" spc="5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a. Hoàn cảnh sáng tác</a:t>
            </a:r>
            <a:endParaRPr lang="en-US" sz="8000">
              <a:solidFill>
                <a:srgbClr val="557034"/>
              </a:solidFill>
              <a:latin typeface="Times New Roman" panose="02020603050405020304" pitchFamily="18" charset="0"/>
              <a:ea typeface="เอฟซี เดซี่"/>
              <a:cs typeface="Times New Roman" panose="02020603050405020304" pitchFamily="18" charset="0"/>
              <a:sym typeface="เอฟซี เดซี่"/>
            </a:endParaRPr>
          </a:p>
        </p:txBody>
      </p:sp>
      <p:sp>
        <p:nvSpPr>
          <p:cNvPr id="14" name="TextBox 14"/>
          <p:cNvSpPr txBox="1"/>
          <p:nvPr/>
        </p:nvSpPr>
        <p:spPr>
          <a:xfrm>
            <a:off x="2129461" y="2351549"/>
            <a:ext cx="13643939" cy="5539978"/>
          </a:xfrm>
          <a:prstGeom prst="rect">
            <a:avLst/>
          </a:prstGeom>
        </p:spPr>
        <p:txBody>
          <a:bodyPr wrap="square" lIns="0" tIns="0" rIns="0" bIns="0" rtlCol="0" anchor="t">
            <a:spAutoFit/>
          </a:bodyPr>
          <a:lstStyle/>
          <a:p>
            <a:pPr algn="just">
              <a:lnSpc>
                <a:spcPct val="150000"/>
              </a:lnSpc>
            </a:pPr>
            <a:r>
              <a:rPr lang="en-US" sz="4000">
                <a:latin typeface="Times New Roman" panose="02020603050405020304" pitchFamily="18" charset="0"/>
                <a:cs typeface="Times New Roman" panose="02020603050405020304" pitchFamily="18" charset="0"/>
              </a:rPr>
              <a:t>Tháng 8/1986, nguyên thủ sáu nước Ấn Độ, Mê-hi-cô, Thuỵ Điển, Ác-hen-ti-na, Hy Lạp, Tan-da-ni-a họp lần thứ hai tại Mê-hi-cô, đã ra một bản tuyên bố kêu gọi chấm dứt chạy đua vũ trang, thủ tiêu vũ khí hạt nhân để đảm bảo an ninh và hoà bình thế giới. Nhà văn Mác-két được mời tham dự cuộc gặp gỡ này. Văn bản được trích từ tham luận của ông.</a:t>
            </a:r>
            <a:endParaRPr lang="en-GB" sz="4000">
              <a:latin typeface="Times New Roman" panose="02020603050405020304" pitchFamily="18" charset="0"/>
              <a:cs typeface="Times New Roman" panose="02020603050405020304" pitchFamily="18" charset="0"/>
            </a:endParaRPr>
          </a:p>
        </p:txBody>
      </p:sp>
      <p:sp>
        <p:nvSpPr>
          <p:cNvPr id="15" name="Freeform 15"/>
          <p:cNvSpPr/>
          <p:nvPr/>
        </p:nvSpPr>
        <p:spPr>
          <a:xfrm>
            <a:off x="400302" y="5085936"/>
            <a:ext cx="1100761" cy="1146205"/>
          </a:xfrm>
          <a:custGeom>
            <a:avLst/>
            <a:gdLst/>
            <a:ahLst/>
            <a:cxnLst/>
            <a:rect l="l" t="t" r="r" b="b"/>
            <a:pathLst>
              <a:path w="1100761" h="1146205">
                <a:moveTo>
                  <a:pt x="0" y="0"/>
                </a:moveTo>
                <a:lnTo>
                  <a:pt x="1100761" y="0"/>
                </a:lnTo>
                <a:lnTo>
                  <a:pt x="1100761" y="1146205"/>
                </a:lnTo>
                <a:lnTo>
                  <a:pt x="0" y="114620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6" name="Freeform 16"/>
          <p:cNvSpPr/>
          <p:nvPr/>
        </p:nvSpPr>
        <p:spPr>
          <a:xfrm flipH="1">
            <a:off x="16308661" y="4928874"/>
            <a:ext cx="1100761" cy="1146205"/>
          </a:xfrm>
          <a:custGeom>
            <a:avLst/>
            <a:gdLst/>
            <a:ahLst/>
            <a:cxnLst/>
            <a:rect l="l" t="t" r="r" b="b"/>
            <a:pathLst>
              <a:path w="1100761" h="1146205">
                <a:moveTo>
                  <a:pt x="1100761" y="0"/>
                </a:moveTo>
                <a:lnTo>
                  <a:pt x="0" y="0"/>
                </a:lnTo>
                <a:lnTo>
                  <a:pt x="0" y="1146205"/>
                </a:lnTo>
                <a:lnTo>
                  <a:pt x="1100761" y="1146205"/>
                </a:lnTo>
                <a:lnTo>
                  <a:pt x="1100761"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308731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11"/>
          <p:cNvSpPr/>
          <p:nvPr/>
        </p:nvSpPr>
        <p:spPr>
          <a:xfrm>
            <a:off x="-3502377" y="5776636"/>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sp>
      <p:sp>
        <p:nvSpPr>
          <p:cNvPr id="14" name="Freeform 14"/>
          <p:cNvSpPr/>
          <p:nvPr/>
        </p:nvSpPr>
        <p:spPr>
          <a:xfrm>
            <a:off x="4473013" y="5194533"/>
            <a:ext cx="5512709" cy="4620652"/>
          </a:xfrm>
          <a:custGeom>
            <a:avLst/>
            <a:gdLst/>
            <a:ahLst/>
            <a:cxnLst/>
            <a:rect l="l" t="t" r="r" b="b"/>
            <a:pathLst>
              <a:path w="5512709" h="4620652">
                <a:moveTo>
                  <a:pt x="0" y="0"/>
                </a:moveTo>
                <a:lnTo>
                  <a:pt x="5512709" y="0"/>
                </a:lnTo>
                <a:lnTo>
                  <a:pt x="5512709" y="4620652"/>
                </a:lnTo>
                <a:lnTo>
                  <a:pt x="0" y="462065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a:off x="11441941" y="3986900"/>
            <a:ext cx="5512709" cy="4620652"/>
          </a:xfrm>
          <a:custGeom>
            <a:avLst/>
            <a:gdLst/>
            <a:ahLst/>
            <a:cxnLst/>
            <a:rect l="l" t="t" r="r" b="b"/>
            <a:pathLst>
              <a:path w="5512709" h="4620652">
                <a:moveTo>
                  <a:pt x="0" y="0"/>
                </a:moveTo>
                <a:lnTo>
                  <a:pt x="5512709" y="0"/>
                </a:lnTo>
                <a:lnTo>
                  <a:pt x="5512709" y="4620652"/>
                </a:lnTo>
                <a:lnTo>
                  <a:pt x="0" y="462065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6" name="TextBox 16"/>
          <p:cNvSpPr txBox="1"/>
          <p:nvPr/>
        </p:nvSpPr>
        <p:spPr>
          <a:xfrm>
            <a:off x="4516933" y="6581050"/>
            <a:ext cx="5113386" cy="2492990"/>
          </a:xfrm>
          <a:prstGeom prst="rect">
            <a:avLst/>
          </a:prstGeom>
        </p:spPr>
        <p:txBody>
          <a:bodyPr wrap="square" lIns="0" tIns="0" rIns="0" bIns="0" rtlCol="0" anchor="t">
            <a:spAutoFit/>
          </a:bodyPr>
          <a:lstStyle/>
          <a:p>
            <a:pPr algn="ctr"/>
            <a:r>
              <a:rPr lang="en-US" sz="5400">
                <a:latin typeface="Times New Roman" panose="02020603050405020304" pitchFamily="18" charset="0"/>
                <a:cs typeface="Times New Roman" panose="02020603050405020304" pitchFamily="18" charset="0"/>
              </a:rPr>
              <a:t> </a:t>
            </a:r>
            <a:r>
              <a:rPr lang="vi-VN" sz="5400" b="1">
                <a:latin typeface="Times New Roman" panose="02020603050405020304" pitchFamily="18" charset="0"/>
                <a:cs typeface="Times New Roman" panose="02020603050405020304" pitchFamily="18" charset="0"/>
              </a:rPr>
              <a:t>c.</a:t>
            </a:r>
            <a:r>
              <a:rPr lang="vi-VN" sz="5400">
                <a:latin typeface="Times New Roman" panose="02020603050405020304" pitchFamily="18" charset="0"/>
                <a:cs typeface="Times New Roman" panose="02020603050405020304" pitchFamily="18" charset="0"/>
              </a:rPr>
              <a:t> </a:t>
            </a:r>
            <a:r>
              <a:rPr lang="en-US" sz="5400" b="1" i="1">
                <a:latin typeface="Times New Roman" panose="02020603050405020304" pitchFamily="18" charset="0"/>
                <a:cs typeface="Times New Roman" panose="02020603050405020304" pitchFamily="18" charset="0"/>
              </a:rPr>
              <a:t>Phương thức biểu đạt </a:t>
            </a:r>
            <a:r>
              <a:rPr lang="en-US" sz="5400" b="1" i="1" smtClean="0">
                <a:latin typeface="Times New Roman" panose="02020603050405020304" pitchFamily="18" charset="0"/>
                <a:cs typeface="Times New Roman" panose="02020603050405020304" pitchFamily="18" charset="0"/>
              </a:rPr>
              <a:t>chính</a:t>
            </a:r>
            <a:endParaRPr lang="vi-VN" sz="5400" i="1">
              <a:latin typeface="Times New Roman" panose="02020603050405020304" pitchFamily="18" charset="0"/>
              <a:cs typeface="Times New Roman" panose="02020603050405020304" pitchFamily="18" charset="0"/>
            </a:endParaRPr>
          </a:p>
          <a:p>
            <a:pPr algn="ctr"/>
            <a:r>
              <a:rPr lang="en-US" sz="5400" i="1" smtClean="0">
                <a:latin typeface="Times New Roman" panose="02020603050405020304" pitchFamily="18" charset="0"/>
                <a:cs typeface="Times New Roman" panose="02020603050405020304" pitchFamily="18" charset="0"/>
              </a:rPr>
              <a:t> </a:t>
            </a:r>
            <a:r>
              <a:rPr lang="vi-VN" sz="5400">
                <a:latin typeface="Times New Roman" panose="02020603050405020304" pitchFamily="18" charset="0"/>
                <a:cs typeface="Times New Roman" panose="02020603050405020304" pitchFamily="18" charset="0"/>
              </a:rPr>
              <a:t>Nghị luận</a:t>
            </a:r>
            <a:endParaRPr lang="en-US" sz="5400">
              <a:solidFill>
                <a:srgbClr val="000000"/>
              </a:solidFill>
              <a:latin typeface="Times New Roman" panose="02020603050405020304" pitchFamily="18" charset="0"/>
              <a:ea typeface="Dreaming Outloud Sans"/>
              <a:cs typeface="Times New Roman" panose="02020603050405020304" pitchFamily="18" charset="0"/>
              <a:sym typeface="Dreaming Outloud Sans"/>
            </a:endParaRPr>
          </a:p>
        </p:txBody>
      </p:sp>
      <p:sp>
        <p:nvSpPr>
          <p:cNvPr id="17" name="TextBox 17"/>
          <p:cNvSpPr txBox="1"/>
          <p:nvPr/>
        </p:nvSpPr>
        <p:spPr>
          <a:xfrm>
            <a:off x="11563320" y="4904088"/>
            <a:ext cx="4972080" cy="3323987"/>
          </a:xfrm>
          <a:prstGeom prst="rect">
            <a:avLst/>
          </a:prstGeom>
        </p:spPr>
        <p:txBody>
          <a:bodyPr wrap="square" lIns="0" tIns="0" rIns="0" bIns="0" rtlCol="0" anchor="t">
            <a:spAutoFit/>
          </a:bodyPr>
          <a:lstStyle/>
          <a:p>
            <a:pPr algn="ctr"/>
            <a:r>
              <a:rPr lang="vi-VN" sz="5400" b="1">
                <a:latin typeface="Times New Roman" panose="02020603050405020304" pitchFamily="18" charset="0"/>
                <a:cs typeface="Times New Roman" panose="02020603050405020304" pitchFamily="18" charset="0"/>
              </a:rPr>
              <a:t>d.</a:t>
            </a:r>
            <a:r>
              <a:rPr lang="vi-VN" sz="5400" b="1" i="1">
                <a:latin typeface="Times New Roman" panose="02020603050405020304" pitchFamily="18" charset="0"/>
                <a:cs typeface="Times New Roman" panose="02020603050405020304" pitchFamily="18" charset="0"/>
              </a:rPr>
              <a:t> Bố </a:t>
            </a:r>
            <a:r>
              <a:rPr lang="vi-VN" sz="5400" b="1" i="1" smtClean="0">
                <a:latin typeface="Times New Roman" panose="02020603050405020304" pitchFamily="18" charset="0"/>
                <a:cs typeface="Times New Roman" panose="02020603050405020304" pitchFamily="18" charset="0"/>
              </a:rPr>
              <a:t>cục</a:t>
            </a:r>
            <a:endParaRPr lang="vi-VN" sz="5400">
              <a:latin typeface="Times New Roman" panose="02020603050405020304" pitchFamily="18" charset="0"/>
              <a:cs typeface="Times New Roman" panose="02020603050405020304" pitchFamily="18" charset="0"/>
            </a:endParaRPr>
          </a:p>
          <a:p>
            <a:pPr algn="ctr"/>
            <a:r>
              <a:rPr lang="vi-VN" sz="5400" smtClean="0">
                <a:latin typeface="Times New Roman" panose="02020603050405020304" pitchFamily="18" charset="0"/>
                <a:cs typeface="Times New Roman" panose="02020603050405020304" pitchFamily="18" charset="0"/>
              </a:rPr>
              <a:t> </a:t>
            </a:r>
            <a:r>
              <a:rPr lang="vi-VN" sz="5400">
                <a:latin typeface="Times New Roman" panose="02020603050405020304" pitchFamily="18" charset="0"/>
                <a:cs typeface="Times New Roman" panose="02020603050405020304" pitchFamily="18" charset="0"/>
              </a:rPr>
              <a:t>4 phần (theo đánh số thứ tự trong sgk)</a:t>
            </a:r>
            <a:endParaRPr lang="en-US" sz="5400">
              <a:solidFill>
                <a:srgbClr val="000000"/>
              </a:solidFill>
              <a:latin typeface="Times New Roman" panose="02020603050405020304" pitchFamily="18" charset="0"/>
              <a:ea typeface="Dreaming Outloud Sans"/>
              <a:cs typeface="Times New Roman" panose="02020603050405020304" pitchFamily="18" charset="0"/>
              <a:sym typeface="Dreaming Outloud Sans"/>
            </a:endParaRPr>
          </a:p>
        </p:txBody>
      </p:sp>
      <p:sp>
        <p:nvSpPr>
          <p:cNvPr id="20" name="Freeform 14"/>
          <p:cNvSpPr/>
          <p:nvPr/>
        </p:nvSpPr>
        <p:spPr>
          <a:xfrm>
            <a:off x="536866" y="170334"/>
            <a:ext cx="6549734" cy="4620652"/>
          </a:xfrm>
          <a:custGeom>
            <a:avLst/>
            <a:gdLst/>
            <a:ahLst/>
            <a:cxnLst/>
            <a:rect l="l" t="t" r="r" b="b"/>
            <a:pathLst>
              <a:path w="5512709" h="4620652">
                <a:moveTo>
                  <a:pt x="0" y="0"/>
                </a:moveTo>
                <a:lnTo>
                  <a:pt x="5512709" y="0"/>
                </a:lnTo>
                <a:lnTo>
                  <a:pt x="5512709" y="4620652"/>
                </a:lnTo>
                <a:lnTo>
                  <a:pt x="0" y="462065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1" name="TextBox 16"/>
          <p:cNvSpPr txBox="1"/>
          <p:nvPr/>
        </p:nvSpPr>
        <p:spPr>
          <a:xfrm>
            <a:off x="536866" y="1253275"/>
            <a:ext cx="6178884" cy="2492990"/>
          </a:xfrm>
          <a:prstGeom prst="rect">
            <a:avLst/>
          </a:prstGeom>
        </p:spPr>
        <p:txBody>
          <a:bodyPr wrap="square" lIns="0" tIns="0" rIns="0" bIns="0" rtlCol="0" anchor="t">
            <a:spAutoFit/>
          </a:bodyPr>
          <a:lstStyle/>
          <a:p>
            <a:pPr algn="ctr"/>
            <a:r>
              <a:rPr lang="en-US" sz="5400" b="1">
                <a:latin typeface="Times New Roman" panose="02020603050405020304" pitchFamily="18" charset="0"/>
                <a:cs typeface="Times New Roman" panose="02020603050405020304" pitchFamily="18" charset="0"/>
              </a:rPr>
              <a:t> </a:t>
            </a:r>
            <a:r>
              <a:rPr lang="vi-VN" sz="5400" b="1">
                <a:latin typeface="Times New Roman" panose="02020603050405020304" pitchFamily="18" charset="0"/>
                <a:cs typeface="Times New Roman" panose="02020603050405020304" pitchFamily="18" charset="0"/>
              </a:rPr>
              <a:t>b. </a:t>
            </a:r>
            <a:r>
              <a:rPr lang="en-US" sz="5400" b="1" i="1">
                <a:latin typeface="Times New Roman" panose="02020603050405020304" pitchFamily="18" charset="0"/>
                <a:cs typeface="Times New Roman" panose="02020603050405020304" pitchFamily="18" charset="0"/>
              </a:rPr>
              <a:t>Thể </a:t>
            </a:r>
            <a:r>
              <a:rPr lang="en-US" sz="5400" b="1" i="1" smtClean="0">
                <a:latin typeface="Times New Roman" panose="02020603050405020304" pitchFamily="18" charset="0"/>
                <a:cs typeface="Times New Roman" panose="02020603050405020304" pitchFamily="18" charset="0"/>
              </a:rPr>
              <a:t>loại</a:t>
            </a:r>
            <a:r>
              <a:rPr lang="en-US" sz="5400" smtClean="0">
                <a:latin typeface="Times New Roman" panose="02020603050405020304" pitchFamily="18" charset="0"/>
                <a:cs typeface="Times New Roman" panose="02020603050405020304" pitchFamily="18" charset="0"/>
              </a:rPr>
              <a:t> </a:t>
            </a:r>
            <a:endParaRPr lang="vi-VN" sz="5400" smtClean="0">
              <a:latin typeface="Times New Roman" panose="02020603050405020304" pitchFamily="18" charset="0"/>
              <a:cs typeface="Times New Roman" panose="02020603050405020304" pitchFamily="18" charset="0"/>
            </a:endParaRPr>
          </a:p>
          <a:p>
            <a:pPr algn="ctr"/>
            <a:r>
              <a:rPr lang="en-US" sz="5400" smtClean="0">
                <a:latin typeface="Times New Roman" panose="02020603050405020304" pitchFamily="18" charset="0"/>
                <a:cs typeface="Times New Roman" panose="02020603050405020304" pitchFamily="18" charset="0"/>
              </a:rPr>
              <a:t>Văn </a:t>
            </a:r>
            <a:r>
              <a:rPr lang="en-US" sz="5400">
                <a:latin typeface="Times New Roman" panose="02020603050405020304" pitchFamily="18" charset="0"/>
                <a:cs typeface="Times New Roman" panose="02020603050405020304" pitchFamily="18" charset="0"/>
              </a:rPr>
              <a:t>bản </a:t>
            </a:r>
            <a:r>
              <a:rPr lang="vi-VN" sz="5400">
                <a:latin typeface="Times New Roman" panose="02020603050405020304" pitchFamily="18" charset="0"/>
                <a:cs typeface="Times New Roman" panose="02020603050405020304" pitchFamily="18" charset="0"/>
              </a:rPr>
              <a:t>nghị luận về một vấn đề đời sống</a:t>
            </a:r>
            <a:endParaRPr lang="en-US" sz="5400">
              <a:solidFill>
                <a:srgbClr val="000000"/>
              </a:solidFill>
              <a:latin typeface="Times New Roman" panose="02020603050405020304" pitchFamily="18" charset="0"/>
              <a:ea typeface="Dreaming Outloud Sans"/>
              <a:cs typeface="Times New Roman" panose="02020603050405020304" pitchFamily="18" charset="0"/>
              <a:sym typeface="Dreaming Outloud Sans"/>
            </a:endParaRPr>
          </a:p>
        </p:txBody>
      </p:sp>
    </p:spTree>
    <p:extLst>
      <p:ext uri="{BB962C8B-B14F-4D97-AF65-F5344CB8AC3E}">
        <p14:creationId xmlns:p14="http://schemas.microsoft.com/office/powerpoint/2010/main" val="372956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5136956" y="1050106"/>
            <a:ext cx="8014087" cy="6717262"/>
          </a:xfrm>
          <a:custGeom>
            <a:avLst/>
            <a:gdLst/>
            <a:ahLst/>
            <a:cxnLst/>
            <a:rect l="l" t="t" r="r" b="b"/>
            <a:pathLst>
              <a:path w="8014087" h="6717262">
                <a:moveTo>
                  <a:pt x="0" y="0"/>
                </a:moveTo>
                <a:lnTo>
                  <a:pt x="8014088" y="0"/>
                </a:lnTo>
                <a:lnTo>
                  <a:pt x="8014088" y="6717262"/>
                </a:lnTo>
                <a:lnTo>
                  <a:pt x="0" y="671726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469011" y="5603191"/>
            <a:ext cx="5750444" cy="4061251"/>
          </a:xfrm>
          <a:custGeom>
            <a:avLst/>
            <a:gdLst/>
            <a:ahLst/>
            <a:cxnLst/>
            <a:rect l="l" t="t" r="r" b="b"/>
            <a:pathLst>
              <a:path w="5750444" h="4061251">
                <a:moveTo>
                  <a:pt x="0" y="0"/>
                </a:moveTo>
                <a:lnTo>
                  <a:pt x="5750444" y="0"/>
                </a:lnTo>
                <a:lnTo>
                  <a:pt x="5750444" y="4061251"/>
                </a:lnTo>
                <a:lnTo>
                  <a:pt x="0" y="4061251"/>
                </a:lnTo>
                <a:lnTo>
                  <a:pt x="0" y="0"/>
                </a:lnTo>
                <a:close/>
              </a:path>
            </a:pathLst>
          </a:custGeom>
          <a:blipFill>
            <a:blip r:embed="rId5"/>
            <a:stretch>
              <a:fillRect/>
            </a:stretch>
          </a:blipFill>
        </p:spPr>
      </p:sp>
      <p:sp>
        <p:nvSpPr>
          <p:cNvPr id="6" name="Freeform 6"/>
          <p:cNvSpPr/>
          <p:nvPr/>
        </p:nvSpPr>
        <p:spPr>
          <a:xfrm>
            <a:off x="12379999" y="5491916"/>
            <a:ext cx="5908001" cy="4172526"/>
          </a:xfrm>
          <a:custGeom>
            <a:avLst/>
            <a:gdLst/>
            <a:ahLst/>
            <a:cxnLst/>
            <a:rect l="l" t="t" r="r" b="b"/>
            <a:pathLst>
              <a:path w="5908001" h="4172526">
                <a:moveTo>
                  <a:pt x="0" y="0"/>
                </a:moveTo>
                <a:lnTo>
                  <a:pt x="5908001" y="0"/>
                </a:lnTo>
                <a:lnTo>
                  <a:pt x="5908001" y="4172526"/>
                </a:lnTo>
                <a:lnTo>
                  <a:pt x="0" y="4172526"/>
                </a:lnTo>
                <a:lnTo>
                  <a:pt x="0" y="0"/>
                </a:lnTo>
                <a:close/>
              </a:path>
            </a:pathLst>
          </a:custGeom>
          <a:blipFill>
            <a:blip r:embed="rId5"/>
            <a:stretch>
              <a:fillRect/>
            </a:stretch>
          </a:blipFill>
        </p:spPr>
      </p:sp>
      <p:sp>
        <p:nvSpPr>
          <p:cNvPr id="7" name="Freeform 7"/>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13"/>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a:off x="3714268" y="4117889"/>
            <a:ext cx="1319550" cy="1374027"/>
          </a:xfrm>
          <a:custGeom>
            <a:avLst/>
            <a:gdLst/>
            <a:ahLst/>
            <a:cxnLst/>
            <a:rect l="l" t="t" r="r" b="b"/>
            <a:pathLst>
              <a:path w="1319550" h="1374027">
                <a:moveTo>
                  <a:pt x="0" y="0"/>
                </a:moveTo>
                <a:lnTo>
                  <a:pt x="1319550" y="0"/>
                </a:lnTo>
                <a:lnTo>
                  <a:pt x="1319550" y="1374027"/>
                </a:lnTo>
                <a:lnTo>
                  <a:pt x="0" y="137402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5" name="TextBox 15"/>
          <p:cNvSpPr txBox="1"/>
          <p:nvPr/>
        </p:nvSpPr>
        <p:spPr>
          <a:xfrm>
            <a:off x="5253268" y="2397720"/>
            <a:ext cx="7499818" cy="3819315"/>
          </a:xfrm>
          <a:prstGeom prst="rect">
            <a:avLst/>
          </a:prstGeom>
        </p:spPr>
        <p:txBody>
          <a:bodyPr wrap="square" lIns="0" tIns="0" rIns="0" bIns="0" rtlCol="0" anchor="t">
            <a:spAutoFit/>
          </a:bodyPr>
          <a:lstStyle/>
          <a:p>
            <a:pPr algn="ctr">
              <a:lnSpc>
                <a:spcPct val="150000"/>
              </a:lnSpc>
            </a:pPr>
            <a:r>
              <a:rPr lang="vi-VN" sz="88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III. Suy ngẫm và phản hồi</a:t>
            </a:r>
            <a:endParaRPr lang="en-GB" sz="88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2354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ECDC7"/>
        </a:solidFill>
        <a:effectLst/>
      </p:bgPr>
    </p:bg>
    <p:spTree>
      <p:nvGrpSpPr>
        <p:cNvPr id="1" name=""/>
        <p:cNvGrpSpPr/>
        <p:nvPr/>
      </p:nvGrpSpPr>
      <p:grpSpPr>
        <a:xfrm>
          <a:off x="0" y="0"/>
          <a:ext cx="0" cy="0"/>
          <a:chOff x="0" y="0"/>
          <a:chExt cx="0" cy="0"/>
        </a:xfrm>
      </p:grpSpPr>
      <p:sp>
        <p:nvSpPr>
          <p:cNvPr id="2" name="Freeform 2"/>
          <p:cNvSpPr/>
          <p:nvPr/>
        </p:nvSpPr>
        <p:spPr>
          <a:xfrm>
            <a:off x="-3093184" y="-2144955"/>
            <a:ext cx="9163086" cy="9163086"/>
          </a:xfrm>
          <a:custGeom>
            <a:avLst/>
            <a:gdLst/>
            <a:ahLst/>
            <a:cxnLst/>
            <a:rect l="l" t="t" r="r" b="b"/>
            <a:pathLst>
              <a:path w="9163086" h="9163086">
                <a:moveTo>
                  <a:pt x="0" y="0"/>
                </a:moveTo>
                <a:lnTo>
                  <a:pt x="9163086" y="0"/>
                </a:lnTo>
                <a:lnTo>
                  <a:pt x="9163086" y="9163086"/>
                </a:lnTo>
                <a:lnTo>
                  <a:pt x="0" y="9163086"/>
                </a:lnTo>
                <a:lnTo>
                  <a:pt x="0" y="0"/>
                </a:lnTo>
                <a:close/>
              </a:path>
            </a:pathLst>
          </a:custGeom>
          <a:blipFill>
            <a:blip r:embed="rId2">
              <a:alphaModFix amt="44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2947615" y="-339589"/>
            <a:ext cx="12625099" cy="12625099"/>
          </a:xfrm>
          <a:custGeom>
            <a:avLst/>
            <a:gdLst/>
            <a:ahLst/>
            <a:cxnLst/>
            <a:rect l="l" t="t" r="r" b="b"/>
            <a:pathLst>
              <a:path w="12625099" h="12625099">
                <a:moveTo>
                  <a:pt x="0" y="0"/>
                </a:moveTo>
                <a:lnTo>
                  <a:pt x="12625099" y="0"/>
                </a:lnTo>
                <a:lnTo>
                  <a:pt x="12625099" y="12625099"/>
                </a:lnTo>
                <a:lnTo>
                  <a:pt x="0" y="12625099"/>
                </a:lnTo>
                <a:lnTo>
                  <a:pt x="0" y="0"/>
                </a:lnTo>
                <a:close/>
              </a:path>
            </a:pathLst>
          </a:custGeom>
          <a:blipFill>
            <a:blip r:embed="rId2">
              <a:alphaModFix amt="44999"/>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3352800" y="3848100"/>
            <a:ext cx="10825637" cy="6438900"/>
          </a:xfrm>
          <a:custGeom>
            <a:avLst/>
            <a:gdLst/>
            <a:ahLst/>
            <a:cxnLst/>
            <a:rect l="l" t="t" r="r" b="b"/>
            <a:pathLst>
              <a:path w="10287000" h="5825014">
                <a:moveTo>
                  <a:pt x="0" y="0"/>
                </a:moveTo>
                <a:lnTo>
                  <a:pt x="10287000" y="0"/>
                </a:lnTo>
                <a:lnTo>
                  <a:pt x="10287000" y="5825014"/>
                </a:lnTo>
                <a:lnTo>
                  <a:pt x="0" y="582501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369727" y="258260"/>
            <a:ext cx="2927332" cy="2224773"/>
          </a:xfrm>
          <a:custGeom>
            <a:avLst/>
            <a:gdLst/>
            <a:ahLst/>
            <a:cxnLst/>
            <a:rect l="l" t="t" r="r" b="b"/>
            <a:pathLst>
              <a:path w="2927332" h="2224773">
                <a:moveTo>
                  <a:pt x="0" y="0"/>
                </a:moveTo>
                <a:lnTo>
                  <a:pt x="2927332" y="0"/>
                </a:lnTo>
                <a:lnTo>
                  <a:pt x="2927332" y="2224772"/>
                </a:lnTo>
                <a:lnTo>
                  <a:pt x="0" y="222477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flipH="1">
            <a:off x="16180015" y="4764502"/>
            <a:ext cx="2443153" cy="1856797"/>
          </a:xfrm>
          <a:custGeom>
            <a:avLst/>
            <a:gdLst/>
            <a:ahLst/>
            <a:cxnLst/>
            <a:rect l="l" t="t" r="r" b="b"/>
            <a:pathLst>
              <a:path w="2443153" h="1856797">
                <a:moveTo>
                  <a:pt x="2443153" y="0"/>
                </a:moveTo>
                <a:lnTo>
                  <a:pt x="0" y="0"/>
                </a:lnTo>
                <a:lnTo>
                  <a:pt x="0" y="1856796"/>
                </a:lnTo>
                <a:lnTo>
                  <a:pt x="2443153" y="1856796"/>
                </a:lnTo>
                <a:lnTo>
                  <a:pt x="2443153"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TextBox 10"/>
          <p:cNvSpPr txBox="1"/>
          <p:nvPr/>
        </p:nvSpPr>
        <p:spPr>
          <a:xfrm>
            <a:off x="1974450" y="529975"/>
            <a:ext cx="15021149" cy="2708434"/>
          </a:xfrm>
          <a:prstGeom prst="rect">
            <a:avLst/>
          </a:prstGeom>
          <a:ln>
            <a:noFill/>
          </a:ln>
          <a:effectLst>
            <a:outerShdw blurRad="149987" dist="250190" dir="8460000" algn="ctr">
              <a:srgbClr val="000000">
                <a:alpha val="28000"/>
              </a:srgbClr>
            </a:outerShdw>
          </a:effectLst>
          <a:scene3d>
            <a:camera prst="isometricOffAxis1Right"/>
            <a:lightRig rig="contrasting" dir="t">
              <a:rot lat="0" lon="0" rev="1500000"/>
            </a:lightRig>
          </a:scene3d>
          <a:sp3d prstMaterial="metal">
            <a:bevelT w="88900" h="88900"/>
          </a:sp3d>
        </p:spPr>
        <p:txBody>
          <a:bodyPr wrap="square" lIns="0" tIns="0" rIns="0" bIns="0" rtlCol="0" anchor="t">
            <a:spAutoFit/>
          </a:bodyPr>
          <a:lstStyle/>
          <a:p>
            <a:pPr algn="ctr">
              <a:spcBef>
                <a:spcPct val="0"/>
              </a:spcBef>
            </a:pPr>
            <a:r>
              <a:rPr lang="vi-VN" sz="8800" b="1">
                <a:solidFill>
                  <a:srgbClr val="0070C0"/>
                </a:solidFill>
                <a:latin typeface="+mj-lt"/>
              </a:rPr>
              <a:t>HOẠT ĐỘNG </a:t>
            </a:r>
            <a:r>
              <a:rPr lang="vi-VN" sz="8800" b="1" smtClean="0">
                <a:solidFill>
                  <a:srgbClr val="0070C0"/>
                </a:solidFill>
                <a:latin typeface="+mj-lt"/>
              </a:rPr>
              <a:t>1</a:t>
            </a:r>
          </a:p>
          <a:p>
            <a:pPr algn="ctr">
              <a:spcBef>
                <a:spcPct val="0"/>
              </a:spcBef>
            </a:pPr>
            <a:r>
              <a:rPr lang="vi-VN" sz="8800" b="1" smtClean="0">
                <a:solidFill>
                  <a:srgbClr val="0070C0"/>
                </a:solidFill>
                <a:latin typeface="+mj-lt"/>
              </a:rPr>
              <a:t> </a:t>
            </a:r>
            <a:r>
              <a:rPr lang="vi-VN" sz="8800" b="1">
                <a:solidFill>
                  <a:srgbClr val="0070C0"/>
                </a:solidFill>
                <a:latin typeface="+mj-lt"/>
              </a:rPr>
              <a:t>KHỞI </a:t>
            </a:r>
            <a:r>
              <a:rPr lang="vi-VN" sz="8800" b="1" smtClean="0">
                <a:solidFill>
                  <a:srgbClr val="0070C0"/>
                </a:solidFill>
                <a:latin typeface="+mj-lt"/>
              </a:rPr>
              <a:t>ĐỘNG</a:t>
            </a:r>
            <a:endParaRPr lang="en-GB" sz="8800">
              <a:solidFill>
                <a:srgbClr val="0070C0"/>
              </a:solidFill>
              <a:latin typeface="+mj-lt"/>
            </a:endParaRPr>
          </a:p>
        </p:txBody>
      </p:sp>
    </p:spTree>
    <p:extLst>
      <p:ext uri="{BB962C8B-B14F-4D97-AF65-F5344CB8AC3E}">
        <p14:creationId xmlns:p14="http://schemas.microsoft.com/office/powerpoint/2010/main" val="1757749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1217473" y="-339644"/>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4081662" y="1443817"/>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1753339" y="367625"/>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8" name="Group 8"/>
          <p:cNvGrpSpPr/>
          <p:nvPr/>
        </p:nvGrpSpPr>
        <p:grpSpPr>
          <a:xfrm>
            <a:off x="4487655" y="209497"/>
            <a:ext cx="9149836" cy="2800403"/>
            <a:chOff x="0" y="0"/>
            <a:chExt cx="2409833" cy="401517"/>
          </a:xfrm>
        </p:grpSpPr>
        <p:sp>
          <p:nvSpPr>
            <p:cNvPr id="9" name="Freeform 9"/>
            <p:cNvSpPr/>
            <p:nvPr/>
          </p:nvSpPr>
          <p:spPr>
            <a:xfrm>
              <a:off x="0" y="0"/>
              <a:ext cx="2409833" cy="401517"/>
            </a:xfrm>
            <a:custGeom>
              <a:avLst/>
              <a:gdLst/>
              <a:ahLst/>
              <a:cxnLst/>
              <a:rect l="l" t="t" r="r" b="b"/>
              <a:pathLst>
                <a:path w="2409833" h="401517">
                  <a:moveTo>
                    <a:pt x="43152" y="0"/>
                  </a:moveTo>
                  <a:lnTo>
                    <a:pt x="2366681" y="0"/>
                  </a:lnTo>
                  <a:cubicBezTo>
                    <a:pt x="2378126" y="0"/>
                    <a:pt x="2389102" y="4546"/>
                    <a:pt x="2397194" y="12639"/>
                  </a:cubicBezTo>
                  <a:cubicBezTo>
                    <a:pt x="2405287" y="20732"/>
                    <a:pt x="2409833" y="31708"/>
                    <a:pt x="2409833" y="43152"/>
                  </a:cubicBezTo>
                  <a:lnTo>
                    <a:pt x="2409833" y="358364"/>
                  </a:lnTo>
                  <a:cubicBezTo>
                    <a:pt x="2409833" y="382197"/>
                    <a:pt x="2390513" y="401517"/>
                    <a:pt x="2366681" y="401517"/>
                  </a:cubicBezTo>
                  <a:lnTo>
                    <a:pt x="43152" y="401517"/>
                  </a:lnTo>
                  <a:cubicBezTo>
                    <a:pt x="19320" y="401517"/>
                    <a:pt x="0" y="382197"/>
                    <a:pt x="0" y="358364"/>
                  </a:cubicBezTo>
                  <a:lnTo>
                    <a:pt x="0" y="43152"/>
                  </a:lnTo>
                  <a:cubicBezTo>
                    <a:pt x="0" y="19320"/>
                    <a:pt x="19320" y="0"/>
                    <a:pt x="43152" y="0"/>
                  </a:cubicBezTo>
                  <a:close/>
                </a:path>
              </a:pathLst>
            </a:custGeom>
            <a:solidFill>
              <a:srgbClr val="FFC656"/>
            </a:solidFill>
          </p:spPr>
        </p:sp>
        <p:sp>
          <p:nvSpPr>
            <p:cNvPr id="10" name="TextBox 10"/>
            <p:cNvSpPr txBox="1"/>
            <p:nvPr/>
          </p:nvSpPr>
          <p:spPr>
            <a:xfrm>
              <a:off x="0" y="-38100"/>
              <a:ext cx="2409833" cy="43961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1" name="Freeform 11"/>
          <p:cNvSpPr/>
          <p:nvPr/>
        </p:nvSpPr>
        <p:spPr>
          <a:xfrm>
            <a:off x="-3502377" y="6755690"/>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sp>
      <p:sp>
        <p:nvSpPr>
          <p:cNvPr id="15" name="Freeform 15"/>
          <p:cNvSpPr/>
          <p:nvPr/>
        </p:nvSpPr>
        <p:spPr>
          <a:xfrm>
            <a:off x="402770" y="458237"/>
            <a:ext cx="1100761" cy="1146205"/>
          </a:xfrm>
          <a:custGeom>
            <a:avLst/>
            <a:gdLst/>
            <a:ahLst/>
            <a:cxnLst/>
            <a:rect l="l" t="t" r="r" b="b"/>
            <a:pathLst>
              <a:path w="1100761" h="1146205">
                <a:moveTo>
                  <a:pt x="0" y="0"/>
                </a:moveTo>
                <a:lnTo>
                  <a:pt x="1100761" y="0"/>
                </a:lnTo>
                <a:lnTo>
                  <a:pt x="1100761" y="1146205"/>
                </a:lnTo>
                <a:lnTo>
                  <a:pt x="0" y="114620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6" name="Freeform 16"/>
          <p:cNvSpPr/>
          <p:nvPr/>
        </p:nvSpPr>
        <p:spPr>
          <a:xfrm flipH="1">
            <a:off x="17002957" y="5416608"/>
            <a:ext cx="1100761" cy="1146205"/>
          </a:xfrm>
          <a:custGeom>
            <a:avLst/>
            <a:gdLst/>
            <a:ahLst/>
            <a:cxnLst/>
            <a:rect l="l" t="t" r="r" b="b"/>
            <a:pathLst>
              <a:path w="1100761" h="1146205">
                <a:moveTo>
                  <a:pt x="1100761" y="0"/>
                </a:moveTo>
                <a:lnTo>
                  <a:pt x="0" y="0"/>
                </a:lnTo>
                <a:lnTo>
                  <a:pt x="0" y="1146205"/>
                </a:lnTo>
                <a:lnTo>
                  <a:pt x="1100761" y="1146205"/>
                </a:lnTo>
                <a:lnTo>
                  <a:pt x="1100761"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7" name="Rectangle 16"/>
          <p:cNvSpPr/>
          <p:nvPr/>
        </p:nvSpPr>
        <p:spPr>
          <a:xfrm>
            <a:off x="4547667" y="403227"/>
            <a:ext cx="8854186" cy="2425087"/>
          </a:xfrm>
          <a:prstGeom prst="rect">
            <a:avLst/>
          </a:prstGeom>
        </p:spPr>
        <p:txBody>
          <a:bodyPr wrap="square">
            <a:spAutoFit/>
          </a:bodyPr>
          <a:lstStyle/>
          <a:p>
            <a:pPr algn="ctr">
              <a:lnSpc>
                <a:spcPct val="130000"/>
              </a:lnSpc>
              <a:spcAft>
                <a:spcPts val="0"/>
              </a:spcAft>
            </a:pPr>
            <a:r>
              <a:rPr lang="vi-VN" sz="4000" b="1" ker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PHIẾU HỌC TẬP 0</a:t>
            </a:r>
            <a:r>
              <a:rPr lang="en-US" sz="4000" b="1" kern="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5</a:t>
            </a:r>
            <a:endParaRPr lang="vi-VN" sz="4000" b="1" ker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Aft>
                <a:spcPts val="0"/>
              </a:spcAft>
            </a:pPr>
            <a:r>
              <a:rPr lang="vi-VN" sz="4000" b="1" kern="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b="1" ker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HỆ THỐNG LUẬN Đ</a:t>
            </a:r>
            <a:r>
              <a:rPr lang="en-US" sz="4000" b="1" ker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Ề</a:t>
            </a:r>
            <a:r>
              <a:rPr lang="vi-VN" sz="4000" b="1" ker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ker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LUẬN ĐIỂM, </a:t>
            </a:r>
            <a:r>
              <a:rPr lang="vi-VN" sz="4000" b="1" ker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LÍ LẼ VÀ BẰNG CHỨNG CỦA VB</a:t>
            </a:r>
            <a:endParaRPr lang="en-GB" sz="4000" kern="10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8" name="Table 17"/>
          <p:cNvGraphicFramePr>
            <a:graphicFrameLocks noGrp="1"/>
          </p:cNvGraphicFramePr>
          <p:nvPr>
            <p:extLst>
              <p:ext uri="{D42A27DB-BD31-4B8C-83A1-F6EECF244321}">
                <p14:modId xmlns:p14="http://schemas.microsoft.com/office/powerpoint/2010/main" val="1211303174"/>
              </p:ext>
            </p:extLst>
          </p:nvPr>
        </p:nvGraphicFramePr>
        <p:xfrm>
          <a:off x="7103472" y="3414404"/>
          <a:ext cx="9677400" cy="4279392"/>
        </p:xfrm>
        <a:graphic>
          <a:graphicData uri="http://schemas.openxmlformats.org/drawingml/2006/table">
            <a:tbl>
              <a:tblPr firstRow="1" firstCol="1" bandRow="1"/>
              <a:tblGrid>
                <a:gridCol w="1819206"/>
                <a:gridCol w="3057594"/>
                <a:gridCol w="4800600"/>
              </a:tblGrid>
              <a:tr h="196781">
                <a:tc rowSpan="5">
                  <a:txBody>
                    <a:bodyPr/>
                    <a:lstStyle/>
                    <a:p>
                      <a:pPr algn="ctr">
                        <a:lnSpc>
                          <a:spcPct val="130000"/>
                        </a:lnSpc>
                        <a:spcAft>
                          <a:spcPts val="0"/>
                        </a:spcAft>
                      </a:pPr>
                      <a:r>
                        <a:rPr lang="en-US" sz="3600" b="1"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3600" b="1"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3600" b="1" kern="0" smtClean="0">
                          <a:effectLst/>
                          <a:latin typeface="Times New Roman" panose="02020603050405020304" pitchFamily="18" charset="0"/>
                          <a:ea typeface="Times New Roman" panose="02020603050405020304" pitchFamily="18" charset="0"/>
                          <a:cs typeface="Times New Roman" panose="02020603050405020304" pitchFamily="18" charset="0"/>
                        </a:rPr>
                        <a:t>Luận đề</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3600" b="1" kern="0">
                          <a:effectLst/>
                          <a:latin typeface="Times New Roman" panose="02020603050405020304" pitchFamily="18" charset="0"/>
                          <a:ea typeface="Times New Roman" panose="02020603050405020304" pitchFamily="18" charset="0"/>
                          <a:cs typeface="Times New Roman" panose="02020603050405020304" pitchFamily="18" charset="0"/>
                        </a:rPr>
                        <a:t>Luận điểm</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3600" b="1" kern="0">
                          <a:effectLst/>
                          <a:latin typeface="Times New Roman" panose="02020603050405020304" pitchFamily="18" charset="0"/>
                          <a:ea typeface="Times New Roman" panose="02020603050405020304" pitchFamily="18" charset="0"/>
                          <a:cs typeface="Times New Roman" panose="02020603050405020304" pitchFamily="18" charset="0"/>
                        </a:rPr>
                        <a:t>Lí lẽ và bằng chứng</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0617">
                <a:tc vMerge="1">
                  <a:txBody>
                    <a:bodyPr/>
                    <a:lstStyle/>
                    <a:p>
                      <a:endParaRPr lang="en-GB"/>
                    </a:p>
                  </a:txBody>
                  <a:tcPr/>
                </a:tc>
                <a:tc>
                  <a:txBody>
                    <a:bodyPr/>
                    <a:lstStyle/>
                    <a:p>
                      <a:pPr>
                        <a:lnSpc>
                          <a:spcPct val="130000"/>
                        </a:lnSpc>
                        <a:spcAft>
                          <a:spcPts val="0"/>
                        </a:spcAft>
                      </a:pPr>
                      <a:r>
                        <a:rPr lang="vi-VN" sz="3600" b="0" kern="0">
                          <a:effectLst/>
                          <a:latin typeface="Times New Roman" panose="02020603050405020304" pitchFamily="18" charset="0"/>
                          <a:ea typeface="Times New Roman" panose="02020603050405020304" pitchFamily="18" charset="0"/>
                          <a:cs typeface="Times New Roman" panose="02020603050405020304" pitchFamily="18" charset="0"/>
                        </a:rPr>
                        <a:t>Luận điểm 1: </a:t>
                      </a:r>
                      <a:endParaRPr lang="en-GB" sz="36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vi-VN" sz="3600" b="0" kern="0">
                          <a:effectLst/>
                          <a:latin typeface="Times New Roman" panose="02020603050405020304" pitchFamily="18" charset="0"/>
                          <a:ea typeface="Times New Roman" panose="02020603050405020304" pitchFamily="18" charset="0"/>
                          <a:cs typeface="Times New Roman" panose="02020603050405020304" pitchFamily="18" charset="0"/>
                        </a:rPr>
                        <a:t>- Lí lẽ</a:t>
                      </a:r>
                      <a:r>
                        <a:rPr lang="vi-VN" sz="3600" b="0" kern="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b="0" kern="1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vi-VN" sz="3600" b="0" kern="0">
                          <a:effectLst/>
                          <a:latin typeface="Times New Roman" panose="02020603050405020304" pitchFamily="18" charset="0"/>
                          <a:ea typeface="Times New Roman" panose="02020603050405020304" pitchFamily="18" charset="0"/>
                          <a:cs typeface="Times New Roman" panose="02020603050405020304" pitchFamily="18" charset="0"/>
                        </a:rPr>
                        <a:t>- Bằng </a:t>
                      </a:r>
                      <a:r>
                        <a:rPr lang="vi-VN" sz="3600" b="0" kern="0" smtClean="0">
                          <a:effectLst/>
                          <a:latin typeface="Times New Roman" panose="02020603050405020304" pitchFamily="18" charset="0"/>
                          <a:ea typeface="Times New Roman" panose="02020603050405020304" pitchFamily="18" charset="0"/>
                          <a:cs typeface="Times New Roman" panose="02020603050405020304" pitchFamily="18" charset="0"/>
                        </a:rPr>
                        <a:t>chứng:................</a:t>
                      </a:r>
                      <a:endParaRPr lang="en-GB" sz="36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4800">
                <a:tc vMerge="1">
                  <a:txBody>
                    <a:bodyPr/>
                    <a:lstStyle/>
                    <a:p>
                      <a:endParaRPr lang="en-GB"/>
                    </a:p>
                  </a:txBody>
                  <a:tcPr/>
                </a:tc>
                <a:tc>
                  <a:txBody>
                    <a:bodyPr/>
                    <a:lstStyle/>
                    <a:p>
                      <a:pPr>
                        <a:lnSpc>
                          <a:spcPct val="130000"/>
                        </a:lnSpc>
                        <a:spcAft>
                          <a:spcPts val="0"/>
                        </a:spcAft>
                      </a:pPr>
                      <a:r>
                        <a:rPr lang="vi-VN" sz="3600" b="0" kern="0">
                          <a:effectLst/>
                          <a:latin typeface="Times New Roman" panose="02020603050405020304" pitchFamily="18" charset="0"/>
                          <a:ea typeface="Times New Roman" panose="02020603050405020304" pitchFamily="18" charset="0"/>
                          <a:cs typeface="Times New Roman" panose="02020603050405020304" pitchFamily="18" charset="0"/>
                        </a:rPr>
                        <a:t>Luận điểm 2: </a:t>
                      </a:r>
                      <a:endParaRPr lang="en-GB" sz="36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3600" b="0" kern="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600" b="0"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1831">
                <a:tc vMerge="1">
                  <a:txBody>
                    <a:bodyPr/>
                    <a:lstStyle/>
                    <a:p>
                      <a:endParaRPr lang="en-GB"/>
                    </a:p>
                  </a:txBody>
                  <a:tcPr/>
                </a:tc>
                <a:tc>
                  <a:txBody>
                    <a:bodyPr/>
                    <a:lstStyle/>
                    <a:p>
                      <a:pPr>
                        <a:lnSpc>
                          <a:spcPct val="130000"/>
                        </a:lnSpc>
                        <a:spcAft>
                          <a:spcPts val="0"/>
                        </a:spcAft>
                      </a:pPr>
                      <a:r>
                        <a:rPr lang="vi-VN" sz="3600" b="0" kern="0">
                          <a:effectLst/>
                          <a:latin typeface="Times New Roman" panose="02020603050405020304" pitchFamily="18" charset="0"/>
                          <a:ea typeface="Times New Roman" panose="02020603050405020304" pitchFamily="18" charset="0"/>
                          <a:cs typeface="Times New Roman" panose="02020603050405020304" pitchFamily="18" charset="0"/>
                        </a:rPr>
                        <a:t>Luận điểm 3: </a:t>
                      </a:r>
                      <a:endParaRPr lang="en-GB" sz="36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3600" b="0" kern="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600" b="0"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2778">
                <a:tc vMerge="1">
                  <a:txBody>
                    <a:bodyPr/>
                    <a:lstStyle/>
                    <a:p>
                      <a:endParaRPr lang="en-GB"/>
                    </a:p>
                  </a:txBody>
                  <a:tcPr/>
                </a:tc>
                <a:tc>
                  <a:txBody>
                    <a:bodyPr/>
                    <a:lstStyle/>
                    <a:p>
                      <a:pPr>
                        <a:lnSpc>
                          <a:spcPct val="130000"/>
                        </a:lnSpc>
                        <a:spcAft>
                          <a:spcPts val="0"/>
                        </a:spcAft>
                      </a:pPr>
                      <a:r>
                        <a:rPr lang="en-US" sz="3600" b="0" kern="0">
                          <a:effectLst/>
                          <a:latin typeface="Times New Roman" panose="02020603050405020304" pitchFamily="18" charset="0"/>
                          <a:ea typeface="Times New Roman" panose="02020603050405020304" pitchFamily="18" charset="0"/>
                          <a:cs typeface="Times New Roman" panose="02020603050405020304" pitchFamily="18" charset="0"/>
                        </a:rPr>
                        <a:t>Luận điểm 4</a:t>
                      </a:r>
                      <a:r>
                        <a:rPr lang="en-US" sz="3600" b="0" kern="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3600" b="0"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9" name="Rectangle 18"/>
          <p:cNvSpPr/>
          <p:nvPr/>
        </p:nvSpPr>
        <p:spPr>
          <a:xfrm>
            <a:off x="761806" y="3045502"/>
            <a:ext cx="5973375" cy="4413516"/>
          </a:xfrm>
          <a:prstGeom prst="rect">
            <a:avLst/>
          </a:prstGeom>
        </p:spPr>
        <p:txBody>
          <a:bodyPr wrap="square">
            <a:spAutoFit/>
          </a:bodyPr>
          <a:lstStyle/>
          <a:p>
            <a:pPr algn="just">
              <a:lnSpc>
                <a:spcPct val="130000"/>
              </a:lnSpc>
              <a:spcAft>
                <a:spcPts val="0"/>
              </a:spcAft>
            </a:pPr>
            <a:r>
              <a:rPr lang="en-US" sz="3600" u="sng" kern="0">
                <a:latin typeface="Times New Roman" panose="02020603050405020304" pitchFamily="18" charset="0"/>
                <a:ea typeface="Calibri" panose="020F0502020204030204" pitchFamily="34" charset="0"/>
                <a:cs typeface="Times New Roman" panose="02020603050405020304" pitchFamily="18" charset="0"/>
              </a:rPr>
              <a:t>Nhóm 1, 2:</a:t>
            </a:r>
            <a:r>
              <a:rPr lang="en-US" sz="3600" kern="0">
                <a:latin typeface="Times New Roman" panose="02020603050405020304" pitchFamily="18" charset="0"/>
                <a:ea typeface="Calibri" panose="020F0502020204030204" pitchFamily="34" charset="0"/>
                <a:cs typeface="Times New Roman" panose="02020603050405020304" pitchFamily="18" charset="0"/>
              </a:rPr>
              <a:t> </a:t>
            </a:r>
            <a:r>
              <a:rPr lang="vi-VN" sz="3600" kern="0">
                <a:latin typeface="Times New Roman" panose="02020603050405020304" pitchFamily="18" charset="0"/>
                <a:ea typeface="Calibri" panose="020F0502020204030204" pitchFamily="34" charset="0"/>
                <a:cs typeface="Times New Roman" panose="02020603050405020304" pitchFamily="18" charset="0"/>
              </a:rPr>
              <a:t>Tìm lí lẽ, bằng chứng cho LĐ 1</a:t>
            </a:r>
            <a:endParaRPr lang="en-GB" sz="3600" kern="1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3600" u="sng" kern="0">
                <a:latin typeface="Times New Roman" panose="02020603050405020304" pitchFamily="18" charset="0"/>
                <a:ea typeface="Calibri" panose="020F0502020204030204" pitchFamily="34" charset="0"/>
                <a:cs typeface="Times New Roman" panose="02020603050405020304" pitchFamily="18" charset="0"/>
              </a:rPr>
              <a:t>Nhóm </a:t>
            </a:r>
            <a:r>
              <a:rPr lang="vi-VN" sz="3600" u="sng" kern="0">
                <a:latin typeface="Times New Roman" panose="02020603050405020304" pitchFamily="18" charset="0"/>
                <a:ea typeface="Calibri" panose="020F0502020204030204" pitchFamily="34" charset="0"/>
                <a:cs typeface="Times New Roman" panose="02020603050405020304" pitchFamily="18" charset="0"/>
              </a:rPr>
              <a:t>3</a:t>
            </a:r>
            <a:r>
              <a:rPr lang="en-US" sz="3600" u="sng" kern="0">
                <a:latin typeface="Times New Roman" panose="02020603050405020304" pitchFamily="18" charset="0"/>
                <a:ea typeface="Calibri" panose="020F0502020204030204" pitchFamily="34" charset="0"/>
                <a:cs typeface="Times New Roman" panose="02020603050405020304" pitchFamily="18" charset="0"/>
              </a:rPr>
              <a:t>, 4</a:t>
            </a:r>
            <a:r>
              <a:rPr lang="en-US" sz="3600" kern="0">
                <a:latin typeface="Times New Roman" panose="02020603050405020304" pitchFamily="18" charset="0"/>
                <a:ea typeface="Calibri" panose="020F0502020204030204" pitchFamily="34" charset="0"/>
                <a:cs typeface="Times New Roman" panose="02020603050405020304" pitchFamily="18" charset="0"/>
              </a:rPr>
              <a:t>: </a:t>
            </a:r>
            <a:r>
              <a:rPr lang="vi-VN" sz="3600" kern="0">
                <a:latin typeface="Times New Roman" panose="02020603050405020304" pitchFamily="18" charset="0"/>
                <a:ea typeface="Calibri" panose="020F0502020204030204" pitchFamily="34" charset="0"/>
                <a:cs typeface="Times New Roman" panose="02020603050405020304" pitchFamily="18" charset="0"/>
              </a:rPr>
              <a:t>Tìm lí lẽ, bằng chứng cho LĐ 2</a:t>
            </a:r>
            <a:endParaRPr lang="en-GB" sz="3600" kern="1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vi-VN" sz="3600" u="sng" kern="0">
                <a:latin typeface="Times New Roman" panose="02020603050405020304" pitchFamily="18" charset="0"/>
                <a:ea typeface="Calibri" panose="020F0502020204030204" pitchFamily="34" charset="0"/>
                <a:cs typeface="Times New Roman" panose="02020603050405020304" pitchFamily="18" charset="0"/>
              </a:rPr>
              <a:t>Nhóm 5, 6</a:t>
            </a:r>
            <a:r>
              <a:rPr lang="vi-VN" sz="3600" kern="0">
                <a:latin typeface="Times New Roman" panose="02020603050405020304" pitchFamily="18" charset="0"/>
                <a:ea typeface="Calibri" panose="020F0502020204030204" pitchFamily="34" charset="0"/>
                <a:cs typeface="Times New Roman" panose="02020603050405020304" pitchFamily="18" charset="0"/>
              </a:rPr>
              <a:t>: Tìm lí lẽ, bằng chứng cho LĐ 3, 4</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8764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3620510" y="647700"/>
            <a:ext cx="10546555" cy="7119668"/>
          </a:xfrm>
          <a:custGeom>
            <a:avLst/>
            <a:gdLst/>
            <a:ahLst/>
            <a:cxnLst/>
            <a:rect l="l" t="t" r="r" b="b"/>
            <a:pathLst>
              <a:path w="8014087" h="6717262">
                <a:moveTo>
                  <a:pt x="0" y="0"/>
                </a:moveTo>
                <a:lnTo>
                  <a:pt x="8014088" y="0"/>
                </a:lnTo>
                <a:lnTo>
                  <a:pt x="8014088" y="6717262"/>
                </a:lnTo>
                <a:lnTo>
                  <a:pt x="0" y="671726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059415" y="5775408"/>
            <a:ext cx="5750444" cy="4061251"/>
          </a:xfrm>
          <a:custGeom>
            <a:avLst/>
            <a:gdLst/>
            <a:ahLst/>
            <a:cxnLst/>
            <a:rect l="l" t="t" r="r" b="b"/>
            <a:pathLst>
              <a:path w="5750444" h="4061251">
                <a:moveTo>
                  <a:pt x="0" y="0"/>
                </a:moveTo>
                <a:lnTo>
                  <a:pt x="5750444" y="0"/>
                </a:lnTo>
                <a:lnTo>
                  <a:pt x="5750444" y="4061251"/>
                </a:lnTo>
                <a:lnTo>
                  <a:pt x="0" y="4061251"/>
                </a:lnTo>
                <a:lnTo>
                  <a:pt x="0" y="0"/>
                </a:lnTo>
                <a:close/>
              </a:path>
            </a:pathLst>
          </a:custGeom>
          <a:blipFill>
            <a:blip r:embed="rId5"/>
            <a:stretch>
              <a:fillRect/>
            </a:stretch>
          </a:blipFill>
        </p:spPr>
      </p:sp>
      <p:sp>
        <p:nvSpPr>
          <p:cNvPr id="6" name="Freeform 6"/>
          <p:cNvSpPr/>
          <p:nvPr/>
        </p:nvSpPr>
        <p:spPr>
          <a:xfrm>
            <a:off x="13442684" y="5775408"/>
            <a:ext cx="5908001" cy="4172526"/>
          </a:xfrm>
          <a:custGeom>
            <a:avLst/>
            <a:gdLst/>
            <a:ahLst/>
            <a:cxnLst/>
            <a:rect l="l" t="t" r="r" b="b"/>
            <a:pathLst>
              <a:path w="5908001" h="4172526">
                <a:moveTo>
                  <a:pt x="0" y="0"/>
                </a:moveTo>
                <a:lnTo>
                  <a:pt x="5908001" y="0"/>
                </a:lnTo>
                <a:lnTo>
                  <a:pt x="5908001" y="4172526"/>
                </a:lnTo>
                <a:lnTo>
                  <a:pt x="0" y="4172526"/>
                </a:lnTo>
                <a:lnTo>
                  <a:pt x="0" y="0"/>
                </a:lnTo>
                <a:close/>
              </a:path>
            </a:pathLst>
          </a:custGeom>
          <a:blipFill>
            <a:blip r:embed="rId5"/>
            <a:stretch>
              <a:fillRect/>
            </a:stretch>
          </a:blipFill>
        </p:spPr>
      </p:sp>
      <p:sp>
        <p:nvSpPr>
          <p:cNvPr id="7" name="Freeform 7"/>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13"/>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a:off x="368925" y="3187452"/>
            <a:ext cx="1319550" cy="1374027"/>
          </a:xfrm>
          <a:custGeom>
            <a:avLst/>
            <a:gdLst/>
            <a:ahLst/>
            <a:cxnLst/>
            <a:rect l="l" t="t" r="r" b="b"/>
            <a:pathLst>
              <a:path w="1319550" h="1374027">
                <a:moveTo>
                  <a:pt x="0" y="0"/>
                </a:moveTo>
                <a:lnTo>
                  <a:pt x="1319550" y="0"/>
                </a:lnTo>
                <a:lnTo>
                  <a:pt x="1319550" y="1374027"/>
                </a:lnTo>
                <a:lnTo>
                  <a:pt x="0" y="137402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5" name="TextBox 15"/>
          <p:cNvSpPr txBox="1"/>
          <p:nvPr/>
        </p:nvSpPr>
        <p:spPr>
          <a:xfrm>
            <a:off x="4115545" y="2424570"/>
            <a:ext cx="9556484" cy="1661993"/>
          </a:xfrm>
          <a:prstGeom prst="rect">
            <a:avLst/>
          </a:prstGeom>
        </p:spPr>
        <p:txBody>
          <a:bodyPr wrap="square" lIns="0" tIns="0" rIns="0" bIns="0" rtlCol="0" anchor="t">
            <a:spAutoFit/>
          </a:bodyPr>
          <a:lstStyle/>
          <a:p>
            <a:pPr algn="just"/>
            <a:r>
              <a:rPr lang="vi-VN" sz="5400" b="1">
                <a:latin typeface="Times New Roman" panose="02020603050405020304" pitchFamily="18" charset="0"/>
                <a:cs typeface="Times New Roman" panose="02020603050405020304" pitchFamily="18" charset="0"/>
              </a:rPr>
              <a:t>1.  Hệ thống luận đề, luận điểm, lí lẽ, bằng chứng của VB</a:t>
            </a:r>
            <a:endParaRPr lang="en-GB" sz="5400">
              <a:latin typeface="Times New Roman" panose="02020603050405020304" pitchFamily="18" charset="0"/>
              <a:cs typeface="Times New Roman" panose="02020603050405020304" pitchFamily="18" charset="0"/>
            </a:endParaRPr>
          </a:p>
        </p:txBody>
      </p:sp>
      <p:sp>
        <p:nvSpPr>
          <p:cNvPr id="10" name="Rectangle 9"/>
          <p:cNvSpPr/>
          <p:nvPr/>
        </p:nvSpPr>
        <p:spPr>
          <a:xfrm>
            <a:off x="3841264" y="4639376"/>
            <a:ext cx="10105046" cy="1754326"/>
          </a:xfrm>
          <a:prstGeom prst="rect">
            <a:avLst/>
          </a:prstGeom>
        </p:spPr>
        <p:txBody>
          <a:bodyPr wrap="square">
            <a:spAutoFit/>
          </a:bodyPr>
          <a:lstStyle/>
          <a:p>
            <a:pPr algn="just"/>
            <a:r>
              <a:rPr lang="vi-VN" sz="5400"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5400" b="1"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Mối liên hệ giữa luận đề, luận điểm, lí lẽ, bằng chứng của VB</a:t>
            </a:r>
            <a:endParaRPr lang="en-GB" sz="5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334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5136956" y="1050106"/>
            <a:ext cx="8014087" cy="6717262"/>
          </a:xfrm>
          <a:custGeom>
            <a:avLst/>
            <a:gdLst/>
            <a:ahLst/>
            <a:cxnLst/>
            <a:rect l="l" t="t" r="r" b="b"/>
            <a:pathLst>
              <a:path w="8014087" h="6717262">
                <a:moveTo>
                  <a:pt x="0" y="0"/>
                </a:moveTo>
                <a:lnTo>
                  <a:pt x="8014088" y="0"/>
                </a:lnTo>
                <a:lnTo>
                  <a:pt x="8014088" y="6717262"/>
                </a:lnTo>
                <a:lnTo>
                  <a:pt x="0" y="671726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469011" y="5603191"/>
            <a:ext cx="5750444" cy="4061251"/>
          </a:xfrm>
          <a:custGeom>
            <a:avLst/>
            <a:gdLst/>
            <a:ahLst/>
            <a:cxnLst/>
            <a:rect l="l" t="t" r="r" b="b"/>
            <a:pathLst>
              <a:path w="5750444" h="4061251">
                <a:moveTo>
                  <a:pt x="0" y="0"/>
                </a:moveTo>
                <a:lnTo>
                  <a:pt x="5750444" y="0"/>
                </a:lnTo>
                <a:lnTo>
                  <a:pt x="5750444" y="4061251"/>
                </a:lnTo>
                <a:lnTo>
                  <a:pt x="0" y="4061251"/>
                </a:lnTo>
                <a:lnTo>
                  <a:pt x="0" y="0"/>
                </a:lnTo>
                <a:close/>
              </a:path>
            </a:pathLst>
          </a:custGeom>
          <a:blipFill>
            <a:blip r:embed="rId5"/>
            <a:stretch>
              <a:fillRect/>
            </a:stretch>
          </a:blipFill>
        </p:spPr>
      </p:sp>
      <p:sp>
        <p:nvSpPr>
          <p:cNvPr id="6" name="Freeform 6"/>
          <p:cNvSpPr/>
          <p:nvPr/>
        </p:nvSpPr>
        <p:spPr>
          <a:xfrm>
            <a:off x="12379999" y="5491916"/>
            <a:ext cx="5908001" cy="4172526"/>
          </a:xfrm>
          <a:custGeom>
            <a:avLst/>
            <a:gdLst/>
            <a:ahLst/>
            <a:cxnLst/>
            <a:rect l="l" t="t" r="r" b="b"/>
            <a:pathLst>
              <a:path w="5908001" h="4172526">
                <a:moveTo>
                  <a:pt x="0" y="0"/>
                </a:moveTo>
                <a:lnTo>
                  <a:pt x="5908001" y="0"/>
                </a:lnTo>
                <a:lnTo>
                  <a:pt x="5908001" y="4172526"/>
                </a:lnTo>
                <a:lnTo>
                  <a:pt x="0" y="4172526"/>
                </a:lnTo>
                <a:lnTo>
                  <a:pt x="0" y="0"/>
                </a:lnTo>
                <a:close/>
              </a:path>
            </a:pathLst>
          </a:custGeom>
          <a:blipFill>
            <a:blip r:embed="rId5"/>
            <a:stretch>
              <a:fillRect/>
            </a:stretch>
          </a:blipFill>
        </p:spPr>
      </p:sp>
      <p:sp>
        <p:nvSpPr>
          <p:cNvPr id="7" name="Freeform 7"/>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13"/>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a:off x="3714268" y="4117889"/>
            <a:ext cx="1319550" cy="1374027"/>
          </a:xfrm>
          <a:custGeom>
            <a:avLst/>
            <a:gdLst/>
            <a:ahLst/>
            <a:cxnLst/>
            <a:rect l="l" t="t" r="r" b="b"/>
            <a:pathLst>
              <a:path w="1319550" h="1374027">
                <a:moveTo>
                  <a:pt x="0" y="0"/>
                </a:moveTo>
                <a:lnTo>
                  <a:pt x="1319550" y="0"/>
                </a:lnTo>
                <a:lnTo>
                  <a:pt x="1319550" y="1374027"/>
                </a:lnTo>
                <a:lnTo>
                  <a:pt x="0" y="137402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5" name="TextBox 15"/>
          <p:cNvSpPr txBox="1"/>
          <p:nvPr/>
        </p:nvSpPr>
        <p:spPr>
          <a:xfrm>
            <a:off x="5408032" y="2273463"/>
            <a:ext cx="7190290" cy="4801314"/>
          </a:xfrm>
          <a:prstGeom prst="rect">
            <a:avLst/>
          </a:prstGeom>
        </p:spPr>
        <p:txBody>
          <a:bodyPr wrap="square" lIns="0" tIns="0" rIns="0" bIns="0" rtlCol="0" anchor="t">
            <a:spAutoFit/>
          </a:bodyPr>
          <a:lstStyle/>
          <a:p>
            <a:pPr algn="ctr">
              <a:lnSpc>
                <a:spcPct val="130000"/>
              </a:lnSpc>
              <a:spcAft>
                <a:spcPts val="0"/>
              </a:spcAft>
            </a:pPr>
            <a:r>
              <a:rPr lang="vi-VN" sz="6000" b="1" i="1" kern="0">
                <a:latin typeface="Times New Roman" panose="02020603050405020304" pitchFamily="18" charset="0"/>
                <a:ea typeface="Times New Roman" panose="02020603050405020304" pitchFamily="18" charset="0"/>
                <a:cs typeface="Times New Roman" panose="02020603050405020304" pitchFamily="18" charset="0"/>
              </a:rPr>
              <a:t>Luận </a:t>
            </a:r>
            <a:r>
              <a:rPr lang="vi-VN" sz="6000" b="1" i="1" kern="0" smtClean="0">
                <a:latin typeface="Times New Roman" panose="02020603050405020304" pitchFamily="18" charset="0"/>
                <a:ea typeface="Times New Roman" panose="02020603050405020304" pitchFamily="18" charset="0"/>
                <a:cs typeface="Times New Roman" panose="02020603050405020304" pitchFamily="18" charset="0"/>
              </a:rPr>
              <a:t>đề</a:t>
            </a:r>
          </a:p>
          <a:p>
            <a:pPr algn="ctr">
              <a:lnSpc>
                <a:spcPct val="130000"/>
              </a:lnSpc>
              <a:spcAft>
                <a:spcPts val="0"/>
              </a:spcAft>
            </a:pPr>
            <a:r>
              <a:rPr lang="vi-VN" sz="6000" b="1" kern="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6000" b="1" kern="0">
                <a:latin typeface="Times New Roman" panose="02020603050405020304" pitchFamily="18" charset="0"/>
                <a:ea typeface="Times New Roman" panose="02020603050405020304" pitchFamily="18" charset="0"/>
                <a:cs typeface="Times New Roman" panose="02020603050405020304" pitchFamily="18" charset="0"/>
              </a:rPr>
              <a:t>Vấn đề chạy đua vũ khí hạt nhân trên toàn cầu</a:t>
            </a:r>
            <a:endParaRPr lang="en-GB" sz="6000" kern="1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8242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971800" y="9156256"/>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8915400" y="9156256"/>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11" name="Freeform 11"/>
          <p:cNvSpPr/>
          <p:nvPr/>
        </p:nvSpPr>
        <p:spPr>
          <a:xfrm>
            <a:off x="-3505200" y="7429500"/>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3"/>
            <a:stretch>
              <a:fillRect/>
            </a:stretch>
          </a:blipFill>
        </p:spPr>
      </p:sp>
      <p:sp>
        <p:nvSpPr>
          <p:cNvPr id="12" name="Freeform 12"/>
          <p:cNvSpPr/>
          <p:nvPr/>
        </p:nvSpPr>
        <p:spPr>
          <a:xfrm>
            <a:off x="16002000" y="742950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3"/>
            <a:stretch>
              <a:fillRect/>
            </a:stretch>
          </a:blipFill>
        </p:spPr>
      </p:sp>
      <p:graphicFrame>
        <p:nvGraphicFramePr>
          <p:cNvPr id="5" name="Table 4"/>
          <p:cNvGraphicFramePr>
            <a:graphicFrameLocks noGrp="1"/>
          </p:cNvGraphicFramePr>
          <p:nvPr>
            <p:extLst>
              <p:ext uri="{D42A27DB-BD31-4B8C-83A1-F6EECF244321}">
                <p14:modId xmlns:p14="http://schemas.microsoft.com/office/powerpoint/2010/main" val="3605856034"/>
              </p:ext>
            </p:extLst>
          </p:nvPr>
        </p:nvGraphicFramePr>
        <p:xfrm>
          <a:off x="1187116" y="479187"/>
          <a:ext cx="16186484" cy="8558784"/>
        </p:xfrm>
        <a:graphic>
          <a:graphicData uri="http://schemas.openxmlformats.org/drawingml/2006/table">
            <a:tbl>
              <a:tblPr firstRow="1" firstCol="1" bandRow="1"/>
              <a:tblGrid>
                <a:gridCol w="4751256"/>
                <a:gridCol w="11435228"/>
              </a:tblGrid>
              <a:tr h="226298">
                <a:tc>
                  <a:txBody>
                    <a:bodyPr/>
                    <a:lstStyle/>
                    <a:p>
                      <a:pPr algn="ctr">
                        <a:lnSpc>
                          <a:spcPct val="130000"/>
                        </a:lnSpc>
                        <a:spcAft>
                          <a:spcPts val="0"/>
                        </a:spcAft>
                      </a:pPr>
                      <a:r>
                        <a:rPr lang="vi-VN" sz="3600" b="1" kern="0">
                          <a:effectLst/>
                          <a:latin typeface="Times New Roman" panose="02020603050405020304" pitchFamily="18" charset="0"/>
                          <a:ea typeface="Times New Roman" panose="02020603050405020304" pitchFamily="18" charset="0"/>
                          <a:cs typeface="Times New Roman" panose="02020603050405020304" pitchFamily="18" charset="0"/>
                        </a:rPr>
                        <a:t>Luận điểm</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0257" marR="60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3600" b="1" kern="0">
                          <a:effectLst/>
                          <a:latin typeface="Times New Roman" panose="02020603050405020304" pitchFamily="18" charset="0"/>
                          <a:ea typeface="Times New Roman" panose="02020603050405020304" pitchFamily="18" charset="0"/>
                          <a:cs typeface="Times New Roman" panose="02020603050405020304" pitchFamily="18" charset="0"/>
                        </a:rPr>
                        <a:t>Lí lẽ và bằng chứng</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0257" marR="60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99664">
                <a:tc>
                  <a:txBody>
                    <a:bodyPr/>
                    <a:lstStyle/>
                    <a:p>
                      <a:pPr algn="ctr">
                        <a:lnSpc>
                          <a:spcPct val="130000"/>
                        </a:lnSpc>
                        <a:spcAft>
                          <a:spcPts val="0"/>
                        </a:spcAft>
                      </a:pPr>
                      <a:endParaRPr lang="vi-VN" sz="3600" b="1" kern="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Aft>
                          <a:spcPts val="0"/>
                        </a:spcAft>
                      </a:pPr>
                      <a:endParaRPr lang="vi-VN" sz="3600" b="1" kern="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Aft>
                          <a:spcPts val="0"/>
                        </a:spcAft>
                      </a:pPr>
                      <a:endParaRPr lang="vi-VN" sz="3600" b="1" kern="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Aft>
                          <a:spcPts val="0"/>
                        </a:spcAft>
                      </a:pPr>
                      <a:r>
                        <a:rPr lang="vi-VN" sz="3600" b="1" kern="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Luận </a:t>
                      </a:r>
                      <a:r>
                        <a:rPr lang="vi-VN" sz="3600" b="1" ker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điểm </a:t>
                      </a:r>
                      <a:r>
                        <a:rPr lang="vi-VN" sz="3600" b="1" kern="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a:t>
                      </a:r>
                    </a:p>
                    <a:p>
                      <a:pPr algn="ctr">
                        <a:lnSpc>
                          <a:spcPct val="130000"/>
                        </a:lnSpc>
                        <a:spcAft>
                          <a:spcPts val="0"/>
                        </a:spcAft>
                      </a:pPr>
                      <a:r>
                        <a:rPr lang="vi-VN" sz="3600" b="1" kern="0" smtClean="0">
                          <a:effectLst/>
                          <a:latin typeface="Times New Roman" panose="02020603050405020304" pitchFamily="18" charset="0"/>
                          <a:ea typeface="Times New Roman" panose="02020603050405020304" pitchFamily="18" charset="0"/>
                          <a:cs typeface="Times New Roman" panose="02020603050405020304" pitchFamily="18" charset="0"/>
                        </a:rPr>
                        <a:t>Thực </a:t>
                      </a:r>
                      <a:r>
                        <a:rPr lang="vi-VN" sz="3600" b="1" kern="0">
                          <a:effectLst/>
                          <a:latin typeface="Times New Roman" panose="02020603050405020304" pitchFamily="18" charset="0"/>
                          <a:ea typeface="Times New Roman" panose="02020603050405020304" pitchFamily="18" charset="0"/>
                          <a:cs typeface="Times New Roman" panose="02020603050405020304" pitchFamily="18" charset="0"/>
                        </a:rPr>
                        <a:t>trạng và các nguy cơ của việc chạy đua vũ trang trong bối cảnh thế giới hiện đại</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0257" marR="60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3600" b="1" kern="0">
                          <a:effectLst/>
                          <a:latin typeface="Times New Roman" panose="02020603050405020304" pitchFamily="18" charset="0"/>
                          <a:ea typeface="Times New Roman" panose="02020603050405020304" pitchFamily="18" charset="0"/>
                          <a:cs typeface="Times New Roman" panose="02020603050405020304" pitchFamily="18" charset="0"/>
                        </a:rPr>
                        <a:t>- Lí lẽ: </a:t>
                      </a:r>
                      <a:r>
                        <a:rPr lang="vi-VN" sz="3600" kern="0">
                          <a:effectLst/>
                          <a:latin typeface="Times New Roman" panose="02020603050405020304" pitchFamily="18" charset="0"/>
                          <a:ea typeface="Times New Roman" panose="02020603050405020304" pitchFamily="18" charset="0"/>
                          <a:cs typeface="Times New Roman" panose="02020603050405020304" pitchFamily="18" charset="0"/>
                        </a:rPr>
                        <a:t>Ngành công nghiệp hạt nhân có những tiến bộ ghê gớm và kho vũ khí hạt nhân</a:t>
                      </a:r>
                      <a:r>
                        <a:rPr lang="vi-VN" sz="3600" b="1" kern="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kern="0">
                          <a:effectLst/>
                          <a:latin typeface="Times New Roman" panose="02020603050405020304" pitchFamily="18" charset="0"/>
                          <a:ea typeface="Times New Roman" panose="02020603050405020304" pitchFamily="18" charset="0"/>
                          <a:cs typeface="Times New Roman" panose="02020603050405020304" pitchFamily="18" charset="0"/>
                        </a:rPr>
                        <a:t>đang được tàng trữ có khả năng huỷ diệt cả trái đất và các hành tinh khác trong hệ mặt trời.</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vi-VN" sz="3600" b="1" kern="0">
                          <a:effectLst/>
                          <a:latin typeface="Times New Roman" panose="02020603050405020304" pitchFamily="18" charset="0"/>
                          <a:ea typeface="Times New Roman" panose="02020603050405020304" pitchFamily="18" charset="0"/>
                          <a:cs typeface="Times New Roman" panose="02020603050405020304" pitchFamily="18" charset="0"/>
                        </a:rPr>
                        <a:t>- Bằng chứng: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vi-VN" sz="3600" kern="0">
                          <a:effectLst/>
                          <a:latin typeface="Times New Roman" panose="02020603050405020304" pitchFamily="18" charset="0"/>
                          <a:ea typeface="Times New Roman" panose="02020603050405020304" pitchFamily="18" charset="0"/>
                          <a:cs typeface="Times New Roman" panose="02020603050405020304" pitchFamily="18" charset="0"/>
                        </a:rPr>
                        <a:t>+ Đưa ra con số cụ thể: “</a:t>
                      </a:r>
                      <a:r>
                        <a:rPr lang="vi-VN" sz="3600" kern="0" smtClean="0">
                          <a:effectLst/>
                          <a:latin typeface="Times New Roman" panose="02020603050405020304" pitchFamily="18" charset="0"/>
                          <a:ea typeface="Times New Roman" panose="02020603050405020304" pitchFamily="18" charset="0"/>
                          <a:cs typeface="Times New Roman" panose="02020603050405020304" pitchFamily="18" charset="0"/>
                        </a:rPr>
                        <a:t>50000 </a:t>
                      </a:r>
                      <a:r>
                        <a:rPr lang="vi-VN" sz="3600" kern="0">
                          <a:effectLst/>
                          <a:latin typeface="Times New Roman" panose="02020603050405020304" pitchFamily="18" charset="0"/>
                          <a:ea typeface="Times New Roman" panose="02020603050405020304" pitchFamily="18" charset="0"/>
                          <a:cs typeface="Times New Roman" panose="02020603050405020304" pitchFamily="18" charset="0"/>
                        </a:rPr>
                        <a:t>đầu đạt hạt nhân…, mỗi người ngồi trên 4 tấn thuốc nổ.</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vi-VN" sz="3600" kern="0">
                          <a:effectLst/>
                          <a:latin typeface="Times New Roman" panose="02020603050405020304" pitchFamily="18" charset="0"/>
                          <a:ea typeface="Times New Roman" panose="02020603050405020304" pitchFamily="18" charset="0"/>
                          <a:cs typeface="Times New Roman" panose="02020603050405020304" pitchFamily="18" charset="0"/>
                        </a:rPr>
                        <a:t>+ Nguy cơ huỷ diệt của những đầu đạn hạt nhân nói trên: “Tất cả chỗ đó sẽ nổ tung lên…sự sống trên Trái Đất”.</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vi-VN" sz="3600" kern="0">
                          <a:effectLst/>
                          <a:latin typeface="Times New Roman" panose="02020603050405020304" pitchFamily="18" charset="0"/>
                          <a:ea typeface="Times New Roman" panose="02020603050405020304" pitchFamily="18" charset="0"/>
                          <a:cs typeface="Times New Roman" panose="02020603050405020304" pitchFamily="18" charset="0"/>
                        </a:rPr>
                        <a:t>+ Về lí thuyết có thể tiêu diệt tất cả các hành tinh xoay quanh Mặt Trời, cộng thêm bốn hành tinh nữa, và phá huỷ thế cân bằng của hệ Mặt Trời.</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0257" marR="602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21491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971800" y="9156256"/>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8915400" y="9156256"/>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11" name="Freeform 11"/>
          <p:cNvSpPr/>
          <p:nvPr/>
        </p:nvSpPr>
        <p:spPr>
          <a:xfrm>
            <a:off x="-3505200" y="7429500"/>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3"/>
            <a:stretch>
              <a:fillRect/>
            </a:stretch>
          </a:blipFill>
        </p:spPr>
      </p:sp>
      <p:sp>
        <p:nvSpPr>
          <p:cNvPr id="12" name="Freeform 12"/>
          <p:cNvSpPr/>
          <p:nvPr/>
        </p:nvSpPr>
        <p:spPr>
          <a:xfrm>
            <a:off x="16002000" y="742950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3"/>
            <a:stretch>
              <a:fillRect/>
            </a:stretch>
          </a:blipFill>
        </p:spPr>
      </p:sp>
      <p:graphicFrame>
        <p:nvGraphicFramePr>
          <p:cNvPr id="18" name="Table 17"/>
          <p:cNvGraphicFramePr>
            <a:graphicFrameLocks noGrp="1"/>
          </p:cNvGraphicFramePr>
          <p:nvPr>
            <p:extLst>
              <p:ext uri="{D42A27DB-BD31-4B8C-83A1-F6EECF244321}">
                <p14:modId xmlns:p14="http://schemas.microsoft.com/office/powerpoint/2010/main" val="3669488784"/>
              </p:ext>
            </p:extLst>
          </p:nvPr>
        </p:nvGraphicFramePr>
        <p:xfrm>
          <a:off x="304800" y="2171700"/>
          <a:ext cx="17602200" cy="5705856"/>
        </p:xfrm>
        <a:graphic>
          <a:graphicData uri="http://schemas.openxmlformats.org/drawingml/2006/table">
            <a:tbl>
              <a:tblPr firstRow="1" firstCol="1" bandRow="1"/>
              <a:tblGrid>
                <a:gridCol w="6400800"/>
                <a:gridCol w="11201400"/>
              </a:tblGrid>
              <a:tr h="0">
                <a:tc>
                  <a:txBody>
                    <a:bodyPr/>
                    <a:lstStyle/>
                    <a:p>
                      <a:pPr algn="ctr">
                        <a:lnSpc>
                          <a:spcPct val="130000"/>
                        </a:lnSpc>
                        <a:spcAft>
                          <a:spcPts val="0"/>
                        </a:spcAft>
                      </a:pPr>
                      <a:r>
                        <a:rPr lang="vi-VN" sz="4800" b="1" ker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Luận điểm </a:t>
                      </a:r>
                      <a:r>
                        <a:rPr lang="vi-VN" sz="4800" b="1" kern="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a:t>
                      </a:r>
                    </a:p>
                    <a:p>
                      <a:pPr algn="ctr">
                        <a:lnSpc>
                          <a:spcPct val="130000"/>
                        </a:lnSpc>
                        <a:spcAft>
                          <a:spcPts val="0"/>
                        </a:spcAft>
                      </a:pPr>
                      <a:r>
                        <a:rPr lang="vi-VN" sz="4800" b="1" kern="0" smtClean="0">
                          <a:effectLst/>
                          <a:latin typeface="Times New Roman" panose="02020603050405020304" pitchFamily="18" charset="0"/>
                          <a:ea typeface="Times New Roman" panose="02020603050405020304" pitchFamily="18" charset="0"/>
                          <a:cs typeface="Times New Roman" panose="02020603050405020304" pitchFamily="18" charset="0"/>
                        </a:rPr>
                        <a:t>Việc </a:t>
                      </a:r>
                      <a:r>
                        <a:rPr lang="vi-VN" sz="4800" b="1" kern="0">
                          <a:effectLst/>
                          <a:latin typeface="Times New Roman" panose="02020603050405020304" pitchFamily="18" charset="0"/>
                          <a:ea typeface="Times New Roman" panose="02020603050405020304" pitchFamily="18" charset="0"/>
                          <a:cs typeface="Times New Roman" panose="02020603050405020304" pitchFamily="18" charset="0"/>
                        </a:rPr>
                        <a:t>chạy đua vũ trang làm cho nhân loại mất đi cơ hội được sống tốt đẹp hơn</a:t>
                      </a:r>
                      <a:endParaRPr lang="en-GB" sz="4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4800" b="1" kern="0">
                          <a:effectLst/>
                          <a:latin typeface="Times New Roman" panose="02020603050405020304" pitchFamily="18" charset="0"/>
                          <a:ea typeface="Times New Roman" panose="02020603050405020304" pitchFamily="18" charset="0"/>
                          <a:cs typeface="Times New Roman" panose="02020603050405020304" pitchFamily="18" charset="0"/>
                        </a:rPr>
                        <a:t>- Lí lẽ: </a:t>
                      </a:r>
                      <a:r>
                        <a:rPr lang="vi-VN" sz="4800" kern="0">
                          <a:effectLst/>
                          <a:latin typeface="Times New Roman" panose="02020603050405020304" pitchFamily="18" charset="0"/>
                          <a:ea typeface="Times New Roman" panose="02020603050405020304" pitchFamily="18" charset="0"/>
                          <a:cs typeface="Times New Roman" panose="02020603050405020304" pitchFamily="18" charset="0"/>
                        </a:rPr>
                        <a:t>Bảo tồn sự sống trên Trái Đất ít tốn kém so với “dịch hạch” hạt nhân.</a:t>
                      </a:r>
                      <a:endParaRPr lang="en-GB" sz="48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vi-VN" sz="4800" b="1" kern="0">
                          <a:effectLst/>
                          <a:latin typeface="Times New Roman" panose="02020603050405020304" pitchFamily="18" charset="0"/>
                          <a:ea typeface="Times New Roman" panose="02020603050405020304" pitchFamily="18" charset="0"/>
                          <a:cs typeface="Times New Roman" panose="02020603050405020304" pitchFamily="18" charset="0"/>
                        </a:rPr>
                        <a:t>- Bằng chứng</a:t>
                      </a:r>
                      <a:r>
                        <a:rPr lang="vi-VN" sz="4800" kern="0">
                          <a:effectLst/>
                          <a:latin typeface="Times New Roman" panose="02020603050405020304" pitchFamily="18" charset="0"/>
                          <a:ea typeface="Times New Roman" panose="02020603050405020304" pitchFamily="18" charset="0"/>
                          <a:cs typeface="Times New Roman" panose="02020603050405020304" pitchFamily="18" charset="0"/>
                        </a:rPr>
                        <a:t>: So sánh các nguồn kinh phí các hoạt động trong lĩnh vực cứu trẻ em, y tế, tiếp tế thực phẩm, giáo dục,…với kinh phí của việc chạy đua vũ trang.</a:t>
                      </a:r>
                      <a:endParaRPr lang="en-GB" sz="4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52816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971800" y="9156256"/>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8915400" y="9156256"/>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11" name="Freeform 11"/>
          <p:cNvSpPr/>
          <p:nvPr/>
        </p:nvSpPr>
        <p:spPr>
          <a:xfrm>
            <a:off x="-3505200" y="7429500"/>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3"/>
            <a:stretch>
              <a:fillRect/>
            </a:stretch>
          </a:blipFill>
        </p:spPr>
      </p:sp>
      <p:sp>
        <p:nvSpPr>
          <p:cNvPr id="12" name="Freeform 12"/>
          <p:cNvSpPr/>
          <p:nvPr/>
        </p:nvSpPr>
        <p:spPr>
          <a:xfrm>
            <a:off x="16002000" y="742950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3"/>
            <a:stretch>
              <a:fillRect/>
            </a:stretch>
          </a:blipFill>
        </p:spPr>
      </p:sp>
      <p:graphicFrame>
        <p:nvGraphicFramePr>
          <p:cNvPr id="4" name="Table 3"/>
          <p:cNvGraphicFramePr>
            <a:graphicFrameLocks noGrp="1"/>
          </p:cNvGraphicFramePr>
          <p:nvPr>
            <p:extLst>
              <p:ext uri="{D42A27DB-BD31-4B8C-83A1-F6EECF244321}">
                <p14:modId xmlns:p14="http://schemas.microsoft.com/office/powerpoint/2010/main" val="8864004"/>
              </p:ext>
            </p:extLst>
          </p:nvPr>
        </p:nvGraphicFramePr>
        <p:xfrm>
          <a:off x="1219200" y="876300"/>
          <a:ext cx="15849600" cy="7924800"/>
        </p:xfrm>
        <a:graphic>
          <a:graphicData uri="http://schemas.openxmlformats.org/drawingml/2006/table">
            <a:tbl>
              <a:tblPr firstRow="1" firstCol="1" bandRow="1"/>
              <a:tblGrid>
                <a:gridCol w="3733800"/>
                <a:gridCol w="12115800"/>
              </a:tblGrid>
              <a:tr h="4525963">
                <a:tc>
                  <a:txBody>
                    <a:bodyPr/>
                    <a:lstStyle/>
                    <a:p>
                      <a:pPr algn="ctr">
                        <a:lnSpc>
                          <a:spcPct val="130000"/>
                        </a:lnSpc>
                        <a:spcAft>
                          <a:spcPts val="0"/>
                        </a:spcAft>
                      </a:pPr>
                      <a:endParaRPr lang="vi-VN" sz="4000" b="1" kern="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Aft>
                          <a:spcPts val="0"/>
                        </a:spcAft>
                      </a:pPr>
                      <a:endParaRPr lang="vi-VN" sz="4000" b="1" kern="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Aft>
                          <a:spcPts val="0"/>
                        </a:spcAft>
                      </a:pPr>
                      <a:r>
                        <a:rPr lang="vi-VN" sz="4000" b="1" kern="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Luận </a:t>
                      </a:r>
                      <a:r>
                        <a:rPr lang="vi-VN" sz="4000" b="1" ker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điểm </a:t>
                      </a:r>
                      <a:r>
                        <a:rPr lang="vi-VN" sz="4000" b="1" kern="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a:t>
                      </a:r>
                    </a:p>
                    <a:p>
                      <a:pPr algn="ctr">
                        <a:lnSpc>
                          <a:spcPct val="130000"/>
                        </a:lnSpc>
                        <a:spcAft>
                          <a:spcPts val="0"/>
                        </a:spcAft>
                      </a:pPr>
                      <a:r>
                        <a:rPr lang="vi-VN" sz="4000" b="1" kern="0" smtClean="0">
                          <a:effectLst/>
                          <a:latin typeface="Times New Roman" panose="02020603050405020304" pitchFamily="18" charset="0"/>
                          <a:ea typeface="Times New Roman" panose="02020603050405020304" pitchFamily="18" charset="0"/>
                          <a:cs typeface="Times New Roman" panose="02020603050405020304" pitchFamily="18" charset="0"/>
                        </a:rPr>
                        <a:t>Việc </a:t>
                      </a:r>
                      <a:r>
                        <a:rPr lang="vi-VN" sz="4000" b="1" kern="0">
                          <a:effectLst/>
                          <a:latin typeface="Times New Roman" panose="02020603050405020304" pitchFamily="18" charset="0"/>
                          <a:ea typeface="Times New Roman" panose="02020603050405020304" pitchFamily="18" charset="0"/>
                          <a:cs typeface="Times New Roman" panose="02020603050405020304" pitchFamily="18" charset="0"/>
                        </a:rPr>
                        <a:t>chạy đua vũ trang là đi ngược lại lí trí  con người và lí trí tự nhiên</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952" marR="669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4000" b="1" kern="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000" b="1" kern="0">
                          <a:effectLst/>
                          <a:latin typeface="Times New Roman" panose="02020603050405020304" pitchFamily="18" charset="0"/>
                          <a:ea typeface="Times New Roman" panose="02020603050405020304" pitchFamily="18" charset="0"/>
                          <a:cs typeface="Times New Roman" panose="02020603050405020304" pitchFamily="18" charset="0"/>
                        </a:rPr>
                        <a:t>Lí lẽ: </a:t>
                      </a:r>
                      <a:r>
                        <a:rPr lang="vi-VN" sz="4000" kern="0">
                          <a:effectLst/>
                          <a:latin typeface="Times New Roman" panose="02020603050405020304" pitchFamily="18" charset="0"/>
                          <a:ea typeface="Times New Roman" panose="02020603050405020304" pitchFamily="18" charset="0"/>
                          <a:cs typeface="Times New Roman" panose="02020603050405020304" pitchFamily="18" charset="0"/>
                        </a:rPr>
                        <a:t>Ý nghĩ dai dẳng cho rằng Trái Đất là nơi độc nhất có phép màu của sự sống trong hệ Mặt Trời đã đẩy chúng ta tới kết luận chạy đua vũ trang là đi ngược lại lí trí</a:t>
                      </a:r>
                      <a:r>
                        <a:rPr lang="vi-VN" sz="4000" b="1" kern="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000" kern="0">
                          <a:effectLst/>
                          <a:latin typeface="Times New Roman" panose="02020603050405020304" pitchFamily="18" charset="0"/>
                          <a:ea typeface="Times New Roman" panose="02020603050405020304" pitchFamily="18" charset="0"/>
                          <a:cs typeface="Times New Roman" panose="02020603050405020304" pitchFamily="18" charset="0"/>
                        </a:rPr>
                        <a:t>và việc so sánh Trái Đất đã có quá trình tiến hoá vô cùng dài và chiến tranh sẽ đưa thành quả về vạch xuất phát.</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vi-VN" sz="4000" b="1" kern="0">
                          <a:effectLst/>
                          <a:latin typeface="Times New Roman" panose="02020603050405020304" pitchFamily="18" charset="0"/>
                          <a:ea typeface="Times New Roman" panose="02020603050405020304" pitchFamily="18" charset="0"/>
                          <a:cs typeface="Times New Roman" panose="02020603050405020304" pitchFamily="18" charset="0"/>
                        </a:rPr>
                        <a:t>- Bằng chứng: </a:t>
                      </a:r>
                      <a:r>
                        <a:rPr lang="vi-VN" sz="4000" kern="0">
                          <a:effectLst/>
                          <a:latin typeface="Times New Roman" panose="02020603050405020304" pitchFamily="18" charset="0"/>
                          <a:ea typeface="Times New Roman" panose="02020603050405020304" pitchFamily="18" charset="0"/>
                          <a:cs typeface="Times New Roman" panose="02020603050405020304" pitchFamily="18" charset="0"/>
                        </a:rPr>
                        <a:t>“Từ khi mới nhen nhúm sự sống trên Trái Đất…mới chết vì yêu.”. “Trong thời đại hoàng kim này…điểm xuất phát của nó”=&gt; Chiến tranh hạt nhân đẩy lùi quá trình tiến hoá, tiêu huỷ mọi thành quả của quá trình tiến hoá.</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952" marR="669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37901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971800" y="9156256"/>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8915400" y="9156256"/>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11" name="Freeform 11"/>
          <p:cNvSpPr/>
          <p:nvPr/>
        </p:nvSpPr>
        <p:spPr>
          <a:xfrm>
            <a:off x="-3505200" y="7429500"/>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3"/>
            <a:stretch>
              <a:fillRect/>
            </a:stretch>
          </a:blipFill>
        </p:spPr>
      </p:sp>
      <p:sp>
        <p:nvSpPr>
          <p:cNvPr id="12" name="Freeform 12"/>
          <p:cNvSpPr/>
          <p:nvPr/>
        </p:nvSpPr>
        <p:spPr>
          <a:xfrm>
            <a:off x="16002000" y="742950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3"/>
            <a:stretch>
              <a:fillRect/>
            </a:stretch>
          </a:blipFill>
        </p:spPr>
      </p:sp>
      <p:graphicFrame>
        <p:nvGraphicFramePr>
          <p:cNvPr id="4" name="Table 3"/>
          <p:cNvGraphicFramePr>
            <a:graphicFrameLocks noGrp="1"/>
          </p:cNvGraphicFramePr>
          <p:nvPr>
            <p:extLst>
              <p:ext uri="{D42A27DB-BD31-4B8C-83A1-F6EECF244321}">
                <p14:modId xmlns:p14="http://schemas.microsoft.com/office/powerpoint/2010/main" val="3443633474"/>
              </p:ext>
            </p:extLst>
          </p:nvPr>
        </p:nvGraphicFramePr>
        <p:xfrm>
          <a:off x="2171074" y="1152207"/>
          <a:ext cx="15163800" cy="6973824"/>
        </p:xfrm>
        <a:graphic>
          <a:graphicData uri="http://schemas.openxmlformats.org/drawingml/2006/table">
            <a:tbl>
              <a:tblPr firstRow="1" firstCol="1" bandRow="1"/>
              <a:tblGrid>
                <a:gridCol w="5082838"/>
                <a:gridCol w="10080962"/>
              </a:tblGrid>
              <a:tr h="6858000">
                <a:tc>
                  <a:txBody>
                    <a:bodyPr/>
                    <a:lstStyle/>
                    <a:p>
                      <a:pPr algn="ctr">
                        <a:lnSpc>
                          <a:spcPct val="130000"/>
                        </a:lnSpc>
                        <a:spcAft>
                          <a:spcPts val="0"/>
                        </a:spcAft>
                      </a:pPr>
                      <a:endParaRPr lang="vi-VN" sz="4400" b="1" kern="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Aft>
                          <a:spcPts val="0"/>
                        </a:spcAft>
                      </a:pPr>
                      <a:endParaRPr lang="vi-VN" sz="4400" b="1" kern="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Aft>
                          <a:spcPts val="0"/>
                        </a:spcAft>
                      </a:pPr>
                      <a:r>
                        <a:rPr lang="vi-VN" sz="4400" b="1" kern="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Luận </a:t>
                      </a:r>
                      <a:r>
                        <a:rPr lang="vi-VN" sz="4400" b="1" ker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điểm </a:t>
                      </a:r>
                      <a:r>
                        <a:rPr lang="vi-VN" sz="4400" b="1" kern="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4</a:t>
                      </a:r>
                    </a:p>
                    <a:p>
                      <a:pPr algn="ctr">
                        <a:lnSpc>
                          <a:spcPct val="130000"/>
                        </a:lnSpc>
                        <a:spcAft>
                          <a:spcPts val="0"/>
                        </a:spcAft>
                      </a:pPr>
                      <a:r>
                        <a:rPr lang="vi-VN" sz="4400" b="1" kern="0" smtClean="0">
                          <a:effectLst/>
                          <a:latin typeface="Times New Roman" panose="02020603050405020304" pitchFamily="18" charset="0"/>
                          <a:ea typeface="Times New Roman" panose="02020603050405020304" pitchFamily="18" charset="0"/>
                          <a:cs typeface="Times New Roman" panose="02020603050405020304" pitchFamily="18" charset="0"/>
                        </a:rPr>
                        <a:t>Lời </a:t>
                      </a:r>
                      <a:r>
                        <a:rPr lang="vi-VN" sz="4400" b="1" kern="0">
                          <a:effectLst/>
                          <a:latin typeface="Times New Roman" panose="02020603050405020304" pitchFamily="18" charset="0"/>
                          <a:ea typeface="Times New Roman" panose="02020603050405020304" pitchFamily="18" charset="0"/>
                          <a:cs typeface="Times New Roman" panose="02020603050405020304" pitchFamily="18" charset="0"/>
                        </a:rPr>
                        <a:t>kêu gọi chấm dứt việc chạy đua vũ trang</a:t>
                      </a:r>
                      <a:endParaRPr lang="en-GB" sz="4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4400" b="1" kern="0">
                          <a:effectLst/>
                          <a:latin typeface="Times New Roman" panose="02020603050405020304" pitchFamily="18" charset="0"/>
                          <a:ea typeface="Times New Roman" panose="02020603050405020304" pitchFamily="18" charset="0"/>
                          <a:cs typeface="Times New Roman" panose="02020603050405020304" pitchFamily="18" charset="0"/>
                        </a:rPr>
                        <a:t>- Lí lẽ: </a:t>
                      </a:r>
                      <a:r>
                        <a:rPr lang="vi-VN" sz="4400" kern="0">
                          <a:effectLst/>
                          <a:latin typeface="Times New Roman" panose="02020603050405020304" pitchFamily="18" charset="0"/>
                          <a:ea typeface="Times New Roman" panose="02020603050405020304" pitchFamily="18" charset="0"/>
                          <a:cs typeface="Times New Roman" panose="02020603050405020304" pitchFamily="18" charset="0"/>
                        </a:rPr>
                        <a:t>Tất cả chúng ta phải có nhiệm vụ ngăn chặn cuộc chiến tranh hạt nhân, đấu tranh vì một thế giới hoà bình; tác giả đưa ra các giải pháp để ngăn chặn các cuộc chạy đua vũ trang này.</a:t>
                      </a:r>
                      <a:endParaRPr lang="en-GB" sz="44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vi-VN" sz="4400" kern="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400" b="1" kern="0">
                          <a:effectLst/>
                          <a:latin typeface="Times New Roman" panose="02020603050405020304" pitchFamily="18" charset="0"/>
                          <a:ea typeface="Times New Roman" panose="02020603050405020304" pitchFamily="18" charset="0"/>
                          <a:cs typeface="Times New Roman" panose="02020603050405020304" pitchFamily="18" charset="0"/>
                        </a:rPr>
                        <a:t>Bằng chứng: </a:t>
                      </a:r>
                      <a:r>
                        <a:rPr lang="vi-VN" sz="4400" kern="0">
                          <a:effectLst/>
                          <a:latin typeface="Times New Roman" panose="02020603050405020304" pitchFamily="18" charset="0"/>
                          <a:ea typeface="Times New Roman" panose="02020603050405020304" pitchFamily="18" charset="0"/>
                          <a:cs typeface="Times New Roman" panose="02020603050405020304" pitchFamily="18" charset="0"/>
                        </a:rPr>
                        <a:t>Đề nghị lập ra nhà băng lưu trữ trí nhớ để cho nhân loại tương lai biết rằng sự sống đã từng tồn tại tại đây.</a:t>
                      </a:r>
                      <a:endParaRPr lang="en-GB" sz="4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29252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614584" y="9563100"/>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642285" y="9563100"/>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5" name="Freeform 5"/>
          <p:cNvSpPr/>
          <p:nvPr/>
        </p:nvSpPr>
        <p:spPr>
          <a:xfrm>
            <a:off x="15167915" y="-1602036"/>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4435555" y="518057"/>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7">
              <a:extLst>
                <a:ext uri="{96DAC541-7B7A-43D3-8B79-37D633B846F1}">
                  <asvg:svgBlip xmlns:asvg="http://schemas.microsoft.com/office/drawing/2016/SVG/main" xmlns="" r:embed="rId4"/>
                </a:ext>
              </a:extLst>
            </a:blip>
            <a:stretch>
              <a:fillRect/>
            </a:stretch>
          </a:blipFill>
        </p:spPr>
      </p:sp>
      <p:grpSp>
        <p:nvGrpSpPr>
          <p:cNvPr id="8" name="Group 8"/>
          <p:cNvGrpSpPr/>
          <p:nvPr/>
        </p:nvGrpSpPr>
        <p:grpSpPr>
          <a:xfrm>
            <a:off x="1524000" y="212906"/>
            <a:ext cx="13643915" cy="2568393"/>
            <a:chOff x="0" y="0"/>
            <a:chExt cx="2409833" cy="401517"/>
          </a:xfrm>
        </p:grpSpPr>
        <p:sp>
          <p:nvSpPr>
            <p:cNvPr id="9" name="Freeform 9"/>
            <p:cNvSpPr/>
            <p:nvPr/>
          </p:nvSpPr>
          <p:spPr>
            <a:xfrm>
              <a:off x="0" y="0"/>
              <a:ext cx="2409833" cy="401517"/>
            </a:xfrm>
            <a:custGeom>
              <a:avLst/>
              <a:gdLst/>
              <a:ahLst/>
              <a:cxnLst/>
              <a:rect l="l" t="t" r="r" b="b"/>
              <a:pathLst>
                <a:path w="2409833" h="401517">
                  <a:moveTo>
                    <a:pt x="43152" y="0"/>
                  </a:moveTo>
                  <a:lnTo>
                    <a:pt x="2366681" y="0"/>
                  </a:lnTo>
                  <a:cubicBezTo>
                    <a:pt x="2378126" y="0"/>
                    <a:pt x="2389102" y="4546"/>
                    <a:pt x="2397194" y="12639"/>
                  </a:cubicBezTo>
                  <a:cubicBezTo>
                    <a:pt x="2405287" y="20732"/>
                    <a:pt x="2409833" y="31708"/>
                    <a:pt x="2409833" y="43152"/>
                  </a:cubicBezTo>
                  <a:lnTo>
                    <a:pt x="2409833" y="358364"/>
                  </a:lnTo>
                  <a:cubicBezTo>
                    <a:pt x="2409833" y="382197"/>
                    <a:pt x="2390513" y="401517"/>
                    <a:pt x="2366681" y="401517"/>
                  </a:cubicBezTo>
                  <a:lnTo>
                    <a:pt x="43152" y="401517"/>
                  </a:lnTo>
                  <a:cubicBezTo>
                    <a:pt x="19320" y="401517"/>
                    <a:pt x="0" y="382197"/>
                    <a:pt x="0" y="358364"/>
                  </a:cubicBezTo>
                  <a:lnTo>
                    <a:pt x="0" y="43152"/>
                  </a:lnTo>
                  <a:cubicBezTo>
                    <a:pt x="0" y="19320"/>
                    <a:pt x="19320" y="0"/>
                    <a:pt x="43152" y="0"/>
                  </a:cubicBezTo>
                  <a:close/>
                </a:path>
              </a:pathLst>
            </a:custGeom>
            <a:solidFill>
              <a:srgbClr val="FFC656"/>
            </a:solidFill>
          </p:spPr>
        </p:sp>
        <p:sp>
          <p:nvSpPr>
            <p:cNvPr id="10" name="TextBox 10"/>
            <p:cNvSpPr txBox="1"/>
            <p:nvPr/>
          </p:nvSpPr>
          <p:spPr>
            <a:xfrm>
              <a:off x="0" y="-38100"/>
              <a:ext cx="2409833" cy="439617"/>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866587" y="7429500"/>
            <a:ext cx="6171574" cy="368486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8"/>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8"/>
            <a:stretch>
              <a:fillRect/>
            </a:stretch>
          </a:blipFill>
        </p:spPr>
      </p:sp>
      <p:sp>
        <p:nvSpPr>
          <p:cNvPr id="14" name="TextBox 14"/>
          <p:cNvSpPr txBox="1"/>
          <p:nvPr/>
        </p:nvSpPr>
        <p:spPr>
          <a:xfrm>
            <a:off x="1877477" y="361608"/>
            <a:ext cx="12994424" cy="2083263"/>
          </a:xfrm>
          <a:prstGeom prst="rect">
            <a:avLst/>
          </a:prstGeom>
        </p:spPr>
        <p:txBody>
          <a:bodyPr wrap="square" lIns="0" tIns="0" rIns="0" bIns="0" rtlCol="0" anchor="t">
            <a:spAutoFit/>
          </a:bodyPr>
          <a:lstStyle/>
          <a:p>
            <a:pPr algn="just">
              <a:lnSpc>
                <a:spcPct val="150000"/>
              </a:lnSpc>
            </a:pPr>
            <a:r>
              <a:rPr lang="vi-VN" sz="4800" b="1">
                <a:latin typeface="Times New Roman" panose="02020603050405020304" pitchFamily="18" charset="0"/>
                <a:cs typeface="Times New Roman" panose="02020603050405020304" pitchFamily="18" charset="0"/>
              </a:rPr>
              <a:t>b. Phân tích các lí lẽ, bằng chứng tiêu biểu nhận xét, đánh giá tính đúng – sai của vấn đề trong VB</a:t>
            </a:r>
            <a:endParaRPr lang="en-GB" sz="4800">
              <a:latin typeface="Times New Roman" panose="02020603050405020304" pitchFamily="18" charset="0"/>
              <a:cs typeface="Times New Roman" panose="02020603050405020304" pitchFamily="18" charset="0"/>
            </a:endParaRPr>
          </a:p>
        </p:txBody>
      </p:sp>
      <p:sp>
        <p:nvSpPr>
          <p:cNvPr id="17" name="Rectangle 16"/>
          <p:cNvSpPr/>
          <p:nvPr/>
        </p:nvSpPr>
        <p:spPr>
          <a:xfrm>
            <a:off x="1524000" y="2991227"/>
            <a:ext cx="14087511" cy="769441"/>
          </a:xfrm>
          <a:prstGeom prst="rect">
            <a:avLst/>
          </a:prstGeom>
        </p:spPr>
        <p:txBody>
          <a:bodyPr wrap="none">
            <a:spAutoFit/>
          </a:bodyPr>
          <a:lstStyle/>
          <a:p>
            <a:r>
              <a:rPr lang="vi-VN" sz="4400" b="1" kern="0" smtClean="0">
                <a:latin typeface="Times New Roman" panose="02020603050405020304" pitchFamily="18" charset="0"/>
                <a:ea typeface="Times New Roman" panose="02020603050405020304" pitchFamily="18" charset="0"/>
              </a:rPr>
              <a:t>Nhận </a:t>
            </a:r>
            <a:r>
              <a:rPr lang="vi-VN" sz="4400" b="1" kern="0">
                <a:latin typeface="Times New Roman" panose="02020603050405020304" pitchFamily="18" charset="0"/>
                <a:ea typeface="Times New Roman" panose="02020603050405020304" pitchFamily="18" charset="0"/>
              </a:rPr>
              <a:t>xét những bằng chứng tác giả đưa ra trong phần 2</a:t>
            </a:r>
            <a:endParaRPr lang="en-GB" sz="4400"/>
          </a:p>
        </p:txBody>
      </p:sp>
      <p:sp>
        <p:nvSpPr>
          <p:cNvPr id="18" name="Rectangle 17"/>
          <p:cNvSpPr/>
          <p:nvPr/>
        </p:nvSpPr>
        <p:spPr>
          <a:xfrm>
            <a:off x="1219200" y="3796978"/>
            <a:ext cx="14935200" cy="4352410"/>
          </a:xfrm>
          <a:prstGeom prst="rect">
            <a:avLst/>
          </a:prstGeom>
        </p:spPr>
        <p:txBody>
          <a:bodyPr wrap="square">
            <a:spAutoFit/>
          </a:bodyPr>
          <a:lstStyle/>
          <a:p>
            <a:pPr indent="182880" algn="just">
              <a:lnSpc>
                <a:spcPct val="130000"/>
              </a:lnSpc>
              <a:spcAft>
                <a:spcPts val="0"/>
              </a:spcAft>
            </a:pPr>
            <a:r>
              <a:rPr lang="vi-VN" sz="3600" kern="0">
                <a:latin typeface="Times New Roman" panose="02020603050405020304" pitchFamily="18" charset="0"/>
                <a:ea typeface="Times New Roman" panose="02020603050405020304" pitchFamily="18" charset="0"/>
                <a:cs typeface="Times New Roman" panose="02020603050405020304" pitchFamily="18" charset="0"/>
              </a:rPr>
              <a:t>+ </a:t>
            </a:r>
            <a:r>
              <a:rPr lang="vi-VN" sz="3600" kern="100">
                <a:latin typeface="Times New Roman" panose="02020603050405020304" pitchFamily="18" charset="0"/>
                <a:ea typeface="Calibri" panose="020F0502020204030204" pitchFamily="34" charset="0"/>
                <a:cs typeface="Times New Roman" panose="02020603050405020304" pitchFamily="18" charset="0"/>
              </a:rPr>
              <a:t>Những bằng chứng trong phần 2 của VB được trình bày dưới dạng so sánh, để cho thấy số tiền chạy đua vũ trang đã cướp đi cơ hội phát triển, xây dựng cuộc sống ấm no cho nhân loại như thế nào. </a:t>
            </a:r>
            <a:endParaRPr lang="vi-VN" sz="3600" kern="100" smtClean="0">
              <a:latin typeface="Times New Roman" panose="02020603050405020304" pitchFamily="18" charset="0"/>
              <a:ea typeface="Calibri" panose="020F0502020204030204" pitchFamily="34" charset="0"/>
              <a:cs typeface="Times New Roman" panose="02020603050405020304" pitchFamily="18" charset="0"/>
            </a:endParaRPr>
          </a:p>
          <a:p>
            <a:pPr indent="182880" algn="just">
              <a:lnSpc>
                <a:spcPct val="130000"/>
              </a:lnSpc>
              <a:spcAft>
                <a:spcPts val="0"/>
              </a:spcAft>
            </a:pPr>
            <a:r>
              <a:rPr lang="vi-VN" sz="3600" kern="100" smtClean="0">
                <a:latin typeface="Times New Roman" panose="02020603050405020304" pitchFamily="18" charset="0"/>
                <a:ea typeface="Calibri" panose="020F0502020204030204" pitchFamily="34" charset="0"/>
                <a:cs typeface="Times New Roman" panose="02020603050405020304" pitchFamily="18" charset="0"/>
              </a:rPr>
              <a:t>+ </a:t>
            </a:r>
            <a:r>
              <a:rPr lang="vi-VN" sz="3600" kern="100">
                <a:latin typeface="Times New Roman" panose="02020603050405020304" pitchFamily="18" charset="0"/>
                <a:ea typeface="Calibri" panose="020F0502020204030204" pitchFamily="34" charset="0"/>
                <a:cs typeface="Times New Roman" panose="02020603050405020304" pitchFamily="18" charset="0"/>
              </a:rPr>
              <a:t>Ngoài ra, tác giả đã triển khai các bằng chứng một cách đa dạng trên nhiều lĩnh vực: Cứu trợ trẻ em, y tế, tiếp tế thực phẩm, giáo dục. Cách triển khai này cho thấy tác giả đã nhìn nhận, xem xét vấn đề một cách toàn diện.</a:t>
            </a:r>
            <a:endParaRPr lang="en-GB" sz="3600" kern="10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614584" y="9563100"/>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642285" y="9563100"/>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5" name="Freeform 5"/>
          <p:cNvSpPr/>
          <p:nvPr/>
        </p:nvSpPr>
        <p:spPr>
          <a:xfrm>
            <a:off x="15167915" y="-1602036"/>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4435555" y="518057"/>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7">
              <a:extLst>
                <a:ext uri="{96DAC541-7B7A-43D3-8B79-37D633B846F1}">
                  <asvg:svgBlip xmlns:asvg="http://schemas.microsoft.com/office/drawing/2016/SVG/main" xmlns="" r:embed="rId4"/>
                </a:ext>
              </a:extLst>
            </a:blip>
            <a:stretch>
              <a:fillRect/>
            </a:stretch>
          </a:blipFill>
        </p:spPr>
      </p:sp>
      <p:sp>
        <p:nvSpPr>
          <p:cNvPr id="11" name="Freeform 11"/>
          <p:cNvSpPr/>
          <p:nvPr/>
        </p:nvSpPr>
        <p:spPr>
          <a:xfrm>
            <a:off x="-3502377" y="6755690"/>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8"/>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8"/>
            <a:stretch>
              <a:fillRect/>
            </a:stretch>
          </a:blipFill>
        </p:spPr>
      </p:sp>
      <p:sp>
        <p:nvSpPr>
          <p:cNvPr id="17" name="Rectangle 16"/>
          <p:cNvSpPr/>
          <p:nvPr/>
        </p:nvSpPr>
        <p:spPr>
          <a:xfrm>
            <a:off x="3048000" y="169217"/>
            <a:ext cx="12012600" cy="1569660"/>
          </a:xfrm>
          <a:prstGeom prst="rect">
            <a:avLst/>
          </a:prstGeom>
        </p:spPr>
        <p:txBody>
          <a:bodyPr wrap="square">
            <a:spAutoFit/>
          </a:bodyPr>
          <a:lstStyle/>
          <a:p>
            <a:pPr algn="ctr"/>
            <a:r>
              <a:rPr lang="vi-VN" sz="4800" b="1" smtClean="0">
                <a:latin typeface="Times New Roman" panose="02020603050405020304" pitchFamily="18" charset="0"/>
                <a:cs typeface="Times New Roman" panose="02020603050405020304" pitchFamily="18" charset="0"/>
              </a:rPr>
              <a:t>Nhận </a:t>
            </a:r>
            <a:r>
              <a:rPr lang="vi-VN" sz="4800" b="1">
                <a:latin typeface="Times New Roman" panose="02020603050405020304" pitchFamily="18" charset="0"/>
                <a:cs typeface="Times New Roman" panose="02020603050405020304" pitchFamily="18" charset="0"/>
              </a:rPr>
              <a:t>xét, đánh giá tính đúng – sai của các giải pháp tác giả đưa ra trong phần 4</a:t>
            </a:r>
            <a:endParaRPr lang="en-GB" sz="4800">
              <a:solidFill>
                <a:prstClr val="black"/>
              </a:solidFill>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867845786"/>
              </p:ext>
            </p:extLst>
          </p:nvPr>
        </p:nvGraphicFramePr>
        <p:xfrm>
          <a:off x="0" y="2014093"/>
          <a:ext cx="18288001" cy="4876800"/>
        </p:xfrm>
        <a:graphic>
          <a:graphicData uri="http://schemas.openxmlformats.org/drawingml/2006/table">
            <a:tbl>
              <a:tblPr firstRow="1" firstCol="1" bandRow="1"/>
              <a:tblGrid>
                <a:gridCol w="4518896"/>
                <a:gridCol w="9578104"/>
                <a:gridCol w="4191001"/>
              </a:tblGrid>
              <a:tr h="553720">
                <a:tc>
                  <a:txBody>
                    <a:bodyPr/>
                    <a:lstStyle/>
                    <a:p>
                      <a:pPr algn="ctr">
                        <a:lnSpc>
                          <a:spcPct val="100000"/>
                        </a:lnSpc>
                        <a:spcAft>
                          <a:spcPts val="0"/>
                        </a:spcAft>
                      </a:pPr>
                      <a:r>
                        <a:rPr lang="en-US" sz="3200" b="1" kern="0">
                          <a:effectLst/>
                          <a:latin typeface="Times New Roman" panose="02020603050405020304" pitchFamily="18" charset="0"/>
                          <a:ea typeface="Calibri" panose="020F0502020204030204" pitchFamily="34" charset="0"/>
                          <a:cs typeface="Times New Roman" panose="02020603050405020304" pitchFamily="18" charset="0"/>
                        </a:rPr>
                        <a:t>Đối tượng </a:t>
                      </a:r>
                      <a:br>
                        <a:rPr lang="en-US" sz="3200" b="1" kern="0">
                          <a:effectLst/>
                          <a:latin typeface="Times New Roman" panose="02020603050405020304" pitchFamily="18" charset="0"/>
                          <a:ea typeface="Calibri" panose="020F0502020204030204" pitchFamily="34" charset="0"/>
                          <a:cs typeface="Times New Roman" panose="02020603050405020304" pitchFamily="18" charset="0"/>
                        </a:rPr>
                      </a:br>
                      <a:r>
                        <a:rPr lang="en-US" sz="3200" b="1" kern="0">
                          <a:effectLst/>
                          <a:latin typeface="Times New Roman" panose="02020603050405020304" pitchFamily="18" charset="0"/>
                          <a:ea typeface="Calibri" panose="020F0502020204030204" pitchFamily="34" charset="0"/>
                          <a:cs typeface="Times New Roman" panose="02020603050405020304" pitchFamily="18" charset="0"/>
                        </a:rPr>
                        <a:t>hướng đến</a:t>
                      </a:r>
                      <a:endParaRPr lang="en-GB"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0000"/>
                        </a:lnSpc>
                        <a:spcAft>
                          <a:spcPts val="0"/>
                        </a:spcAft>
                      </a:pPr>
                      <a:r>
                        <a:rPr lang="en-US" sz="3200" b="1" kern="0">
                          <a:effectLst/>
                          <a:latin typeface="Times New Roman" panose="02020603050405020304" pitchFamily="18" charset="0"/>
                          <a:ea typeface="Calibri" panose="020F0502020204030204" pitchFamily="34" charset="0"/>
                          <a:cs typeface="Times New Roman" panose="02020603050405020304" pitchFamily="18" charset="0"/>
                        </a:rPr>
                        <a:t>Mục đích đối với từng đối tượng</a:t>
                      </a:r>
                      <a:endParaRPr lang="en-GB"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0000"/>
                        </a:lnSpc>
                        <a:spcAft>
                          <a:spcPts val="0"/>
                        </a:spcAft>
                      </a:pPr>
                      <a:r>
                        <a:rPr lang="en-US" sz="3200" b="1" kern="0">
                          <a:effectLst/>
                          <a:latin typeface="Times New Roman" panose="02020603050405020304" pitchFamily="18" charset="0"/>
                          <a:ea typeface="Calibri" panose="020F0502020204030204" pitchFamily="34" charset="0"/>
                          <a:cs typeface="Times New Roman" panose="02020603050405020304" pitchFamily="18" charset="0"/>
                        </a:rPr>
                        <a:t>Mục đích chung</a:t>
                      </a:r>
                      <a:endParaRPr lang="en-GB"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r>
              <a:tr h="0">
                <a:tc>
                  <a:txBody>
                    <a:bodyPr/>
                    <a:lstStyle/>
                    <a:p>
                      <a:pPr algn="just">
                        <a:lnSpc>
                          <a:spcPct val="100000"/>
                        </a:lnSpc>
                        <a:spcAft>
                          <a:spcPts val="0"/>
                        </a:spcAft>
                      </a:pPr>
                      <a:r>
                        <a:rPr lang="en-US" sz="3200" kern="0">
                          <a:effectLst/>
                          <a:latin typeface="Times New Roman" panose="02020603050405020304" pitchFamily="18" charset="0"/>
                          <a:ea typeface="Calibri" panose="020F0502020204030204" pitchFamily="34" charset="0"/>
                          <a:cs typeface="Times New Roman" panose="02020603050405020304" pitchFamily="18" charset="0"/>
                        </a:rPr>
                        <a:t>Nguyên thủ sáu nước tham gia cuộc họp</a:t>
                      </a:r>
                      <a:endParaRPr lang="en-GB"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kern="0">
                          <a:effectLst/>
                          <a:latin typeface="Times New Roman" panose="02020603050405020304" pitchFamily="18" charset="0"/>
                          <a:ea typeface="Calibri" panose="020F0502020204030204" pitchFamily="34" charset="0"/>
                          <a:cs typeface="Times New Roman" panose="02020603050405020304" pitchFamily="18" charset="0"/>
                        </a:rPr>
                        <a:t>Khẳng định thiện chí kêu gọi chấm dứt chạy đua vũ khí hạt nhân để đảm bảo an ninh và hoà bình cho thế giới</a:t>
                      </a:r>
                      <a:endParaRPr lang="en-GB"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just">
                        <a:lnSpc>
                          <a:spcPct val="100000"/>
                        </a:lnSpc>
                        <a:spcAft>
                          <a:spcPts val="0"/>
                        </a:spcAft>
                      </a:pPr>
                      <a:r>
                        <a:rPr lang="en-US" sz="3200" kern="0">
                          <a:effectLst/>
                          <a:latin typeface="Times New Roman" panose="02020603050405020304" pitchFamily="18" charset="0"/>
                          <a:ea typeface="Calibri" panose="020F0502020204030204" pitchFamily="34" charset="0"/>
                          <a:cs typeface="Times New Roman" panose="02020603050405020304" pitchFamily="18" charset="0"/>
                        </a:rPr>
                        <a:t>Thuyết phục từ bỏ cuộc chạy đua vũ trang để đảm bảo một cuộc sống hoà bình, công bằng</a:t>
                      </a:r>
                      <a:endParaRPr lang="en-GB"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00000"/>
                        </a:lnSpc>
                        <a:spcAft>
                          <a:spcPts val="0"/>
                        </a:spcAft>
                      </a:pPr>
                      <a:r>
                        <a:rPr lang="en-US" sz="3200" kern="0">
                          <a:effectLst/>
                          <a:latin typeface="Times New Roman" panose="02020603050405020304" pitchFamily="18" charset="0"/>
                          <a:ea typeface="Calibri" panose="020F0502020204030204" pitchFamily="34" charset="0"/>
                          <a:cs typeface="Times New Roman" panose="02020603050405020304" pitchFamily="18" charset="0"/>
                        </a:rPr>
                        <a:t>Nhân dân thế giới</a:t>
                      </a:r>
                      <a:endParaRPr lang="en-GB"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kern="0">
                          <a:effectLst/>
                          <a:latin typeface="Times New Roman" panose="02020603050405020304" pitchFamily="18" charset="0"/>
                          <a:ea typeface="Calibri" panose="020F0502020204030204" pitchFamily="34" charset="0"/>
                          <a:cs typeface="Times New Roman" panose="02020603050405020304" pitchFamily="18" charset="0"/>
                        </a:rPr>
                        <a:t>Nâng cao nhận thức về hiểm hoạ hạt nhân để từ đó khích lệ, kêu gọi tiếng nói đấu tranh chống chạy đua vũ trang, đòi hỏi cuộc sống hoà bình, công bằng</a:t>
                      </a:r>
                      <a:endParaRPr lang="en-GB"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tr>
              <a:tr h="0">
                <a:tc>
                  <a:txBody>
                    <a:bodyPr/>
                    <a:lstStyle/>
                    <a:p>
                      <a:pPr algn="just">
                        <a:lnSpc>
                          <a:spcPct val="100000"/>
                        </a:lnSpc>
                        <a:spcAft>
                          <a:spcPts val="0"/>
                        </a:spcAft>
                      </a:pPr>
                      <a:r>
                        <a:rPr lang="en-US" sz="3200" kern="0">
                          <a:effectLst/>
                          <a:latin typeface="Times New Roman" panose="02020603050405020304" pitchFamily="18" charset="0"/>
                          <a:ea typeface="Calibri" panose="020F0502020204030204" pitchFamily="34" charset="0"/>
                          <a:cs typeface="Times New Roman" panose="02020603050405020304" pitchFamily="18" charset="0"/>
                        </a:rPr>
                        <a:t>Các nước đang tham gia chạy đua vũ trang trên thế giới</a:t>
                      </a:r>
                      <a:endParaRPr lang="en-GB"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kern="0">
                          <a:effectLst/>
                          <a:latin typeface="Times New Roman" panose="02020603050405020304" pitchFamily="18" charset="0"/>
                          <a:ea typeface="Calibri" panose="020F0502020204030204" pitchFamily="34" charset="0"/>
                          <a:cs typeface="Times New Roman" panose="02020603050405020304" pitchFamily="18" charset="0"/>
                        </a:rPr>
                        <a:t>Cảnh báo các nguy cơ về hiểm hoạ hạt nhân và kêu gọi chấm dứt chạy đua vũ trang</a:t>
                      </a:r>
                      <a:endParaRPr lang="en-GB"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tr>
            </a:tbl>
          </a:graphicData>
        </a:graphic>
      </p:graphicFrame>
    </p:spTree>
    <p:extLst>
      <p:ext uri="{BB962C8B-B14F-4D97-AF65-F5344CB8AC3E}">
        <p14:creationId xmlns:p14="http://schemas.microsoft.com/office/powerpoint/2010/main" val="388825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11"/>
          <p:cNvSpPr/>
          <p:nvPr/>
        </p:nvSpPr>
        <p:spPr>
          <a:xfrm>
            <a:off x="-3085787" y="6332056"/>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sp>
      <p:sp>
        <p:nvSpPr>
          <p:cNvPr id="13" name="Freeform 13"/>
          <p:cNvSpPr/>
          <p:nvPr/>
        </p:nvSpPr>
        <p:spPr>
          <a:xfrm>
            <a:off x="3576026" y="1424723"/>
            <a:ext cx="12240761" cy="5813261"/>
          </a:xfrm>
          <a:custGeom>
            <a:avLst/>
            <a:gdLst/>
            <a:ahLst/>
            <a:cxnLst/>
            <a:rect l="l" t="t" r="r" b="b"/>
            <a:pathLst>
              <a:path w="11044369" h="4982516">
                <a:moveTo>
                  <a:pt x="0" y="0"/>
                </a:moveTo>
                <a:lnTo>
                  <a:pt x="11044370" y="0"/>
                </a:lnTo>
                <a:lnTo>
                  <a:pt x="11044370" y="4982516"/>
                </a:lnTo>
                <a:lnTo>
                  <a:pt x="0" y="498251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rot="-1349716">
            <a:off x="3043138" y="1353736"/>
            <a:ext cx="2904833" cy="760538"/>
          </a:xfrm>
          <a:custGeom>
            <a:avLst/>
            <a:gdLst/>
            <a:ahLst/>
            <a:cxnLst/>
            <a:rect l="l" t="t" r="r" b="b"/>
            <a:pathLst>
              <a:path w="2904833" h="760538">
                <a:moveTo>
                  <a:pt x="0" y="0"/>
                </a:moveTo>
                <a:lnTo>
                  <a:pt x="2904833" y="0"/>
                </a:lnTo>
                <a:lnTo>
                  <a:pt x="2904833" y="760538"/>
                </a:lnTo>
                <a:lnTo>
                  <a:pt x="0" y="76053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6" name="Freeform 16"/>
          <p:cNvSpPr/>
          <p:nvPr/>
        </p:nvSpPr>
        <p:spPr>
          <a:xfrm>
            <a:off x="2459071" y="6076950"/>
            <a:ext cx="992116" cy="1033074"/>
          </a:xfrm>
          <a:custGeom>
            <a:avLst/>
            <a:gdLst/>
            <a:ahLst/>
            <a:cxnLst/>
            <a:rect l="l" t="t" r="r" b="b"/>
            <a:pathLst>
              <a:path w="992116" h="1033074">
                <a:moveTo>
                  <a:pt x="0" y="0"/>
                </a:moveTo>
                <a:lnTo>
                  <a:pt x="992116" y="0"/>
                </a:lnTo>
                <a:lnTo>
                  <a:pt x="992116" y="1033074"/>
                </a:lnTo>
                <a:lnTo>
                  <a:pt x="0" y="103307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7" name="Rectangle 16"/>
          <p:cNvSpPr/>
          <p:nvPr/>
        </p:nvSpPr>
        <p:spPr>
          <a:xfrm>
            <a:off x="3909759" y="1875598"/>
            <a:ext cx="11258156" cy="4247317"/>
          </a:xfrm>
          <a:prstGeom prst="rect">
            <a:avLst/>
          </a:prstGeom>
        </p:spPr>
        <p:txBody>
          <a:bodyPr wrap="square">
            <a:spAutoFit/>
          </a:bodyPr>
          <a:lstStyle/>
          <a:p>
            <a:pPr algn="ctr">
              <a:lnSpc>
                <a:spcPct val="150000"/>
              </a:lnSpc>
            </a:pPr>
            <a:r>
              <a:rPr lang="en-US" sz="6000" b="1" smtClean="0">
                <a:latin typeface="Times New Roman" panose="02020603050405020304" pitchFamily="18" charset="0"/>
                <a:ea typeface="Calibri" panose="020F0502020204030204" pitchFamily="34" charset="0"/>
              </a:rPr>
              <a:t>Kết luận</a:t>
            </a:r>
            <a:endParaRPr lang="vi-VN" sz="6000">
              <a:latin typeface="Times New Roman" panose="02020603050405020304" pitchFamily="18" charset="0"/>
              <a:ea typeface="Calibri" panose="020F0502020204030204" pitchFamily="34" charset="0"/>
            </a:endParaRPr>
          </a:p>
          <a:p>
            <a:pPr algn="ctr">
              <a:lnSpc>
                <a:spcPct val="150000"/>
              </a:lnSpc>
            </a:pPr>
            <a:r>
              <a:rPr lang="en-US" sz="6000" smtClean="0">
                <a:latin typeface="Times New Roman" panose="02020603050405020304" pitchFamily="18" charset="0"/>
                <a:ea typeface="Calibri" panose="020F0502020204030204" pitchFamily="34" charset="0"/>
              </a:rPr>
              <a:t>Cách </a:t>
            </a:r>
            <a:r>
              <a:rPr lang="en-US" sz="6000">
                <a:latin typeface="Times New Roman" panose="02020603050405020304" pitchFamily="18" charset="0"/>
                <a:ea typeface="Calibri" panose="020F0502020204030204" pitchFamily="34" charset="0"/>
              </a:rPr>
              <a:t>nhận biết, phân tích lí lẽ, bằng chứng tiêu biểu trong VB nghị luận</a:t>
            </a:r>
            <a:endParaRPr lang="en-GB" sz="6000"/>
          </a:p>
        </p:txBody>
      </p:sp>
    </p:spTree>
    <p:extLst>
      <p:ext uri="{BB962C8B-B14F-4D97-AF65-F5344CB8AC3E}">
        <p14:creationId xmlns:p14="http://schemas.microsoft.com/office/powerpoint/2010/main" val="262935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4"/>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4"/>
            <a:stretch>
              <a:fillRect/>
            </a:stretch>
          </a:blipFill>
        </p:spPr>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8" name="Group 8"/>
          <p:cNvGrpSpPr/>
          <p:nvPr/>
        </p:nvGrpSpPr>
        <p:grpSpPr>
          <a:xfrm>
            <a:off x="5638800" y="155240"/>
            <a:ext cx="7543800" cy="1674312"/>
            <a:chOff x="0" y="0"/>
            <a:chExt cx="2409833" cy="401517"/>
          </a:xfrm>
        </p:grpSpPr>
        <p:sp>
          <p:nvSpPr>
            <p:cNvPr id="9" name="Freeform 9"/>
            <p:cNvSpPr/>
            <p:nvPr/>
          </p:nvSpPr>
          <p:spPr>
            <a:xfrm>
              <a:off x="0" y="0"/>
              <a:ext cx="2409833" cy="401517"/>
            </a:xfrm>
            <a:custGeom>
              <a:avLst/>
              <a:gdLst/>
              <a:ahLst/>
              <a:cxnLst/>
              <a:rect l="l" t="t" r="r" b="b"/>
              <a:pathLst>
                <a:path w="2409833" h="401517">
                  <a:moveTo>
                    <a:pt x="43152" y="0"/>
                  </a:moveTo>
                  <a:lnTo>
                    <a:pt x="2366681" y="0"/>
                  </a:lnTo>
                  <a:cubicBezTo>
                    <a:pt x="2378126" y="0"/>
                    <a:pt x="2389102" y="4546"/>
                    <a:pt x="2397194" y="12639"/>
                  </a:cubicBezTo>
                  <a:cubicBezTo>
                    <a:pt x="2405287" y="20732"/>
                    <a:pt x="2409833" y="31708"/>
                    <a:pt x="2409833" y="43152"/>
                  </a:cubicBezTo>
                  <a:lnTo>
                    <a:pt x="2409833" y="358364"/>
                  </a:lnTo>
                  <a:cubicBezTo>
                    <a:pt x="2409833" y="382197"/>
                    <a:pt x="2390513" y="401517"/>
                    <a:pt x="2366681" y="401517"/>
                  </a:cubicBezTo>
                  <a:lnTo>
                    <a:pt x="43152" y="401517"/>
                  </a:lnTo>
                  <a:cubicBezTo>
                    <a:pt x="19320" y="401517"/>
                    <a:pt x="0" y="382197"/>
                    <a:pt x="0" y="358364"/>
                  </a:cubicBezTo>
                  <a:lnTo>
                    <a:pt x="0" y="43152"/>
                  </a:lnTo>
                  <a:cubicBezTo>
                    <a:pt x="0" y="19320"/>
                    <a:pt x="19320" y="0"/>
                    <a:pt x="43152" y="0"/>
                  </a:cubicBezTo>
                  <a:close/>
                </a:path>
              </a:pathLst>
            </a:custGeom>
            <a:solidFill>
              <a:srgbClr val="FFC656"/>
            </a:solidFill>
          </p:spPr>
        </p:sp>
        <p:sp>
          <p:nvSpPr>
            <p:cNvPr id="10" name="TextBox 10"/>
            <p:cNvSpPr txBox="1"/>
            <p:nvPr/>
          </p:nvSpPr>
          <p:spPr>
            <a:xfrm>
              <a:off x="0" y="-38100"/>
              <a:ext cx="2409833" cy="43961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1" name="Freeform 11"/>
          <p:cNvSpPr/>
          <p:nvPr/>
        </p:nvSpPr>
        <p:spPr>
          <a:xfrm>
            <a:off x="-3502377" y="6405347"/>
            <a:ext cx="6171574" cy="4358674"/>
          </a:xfrm>
          <a:custGeom>
            <a:avLst/>
            <a:gdLst/>
            <a:ahLst/>
            <a:cxnLst/>
            <a:rect l="l" t="t" r="r" b="b"/>
            <a:pathLst>
              <a:path w="6171574" h="4358674">
                <a:moveTo>
                  <a:pt x="0" y="0"/>
                </a:moveTo>
                <a:lnTo>
                  <a:pt x="6171574" y="0"/>
                </a:lnTo>
                <a:lnTo>
                  <a:pt x="6171574" y="4358673"/>
                </a:lnTo>
                <a:lnTo>
                  <a:pt x="0" y="4358673"/>
                </a:lnTo>
                <a:lnTo>
                  <a:pt x="0" y="0"/>
                </a:lnTo>
                <a:close/>
              </a:path>
            </a:pathLst>
          </a:custGeom>
          <a:blipFill>
            <a:blip r:embed="rId11"/>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11"/>
            <a:stretch>
              <a:fillRect/>
            </a:stretch>
          </a:blipFill>
        </p:spPr>
      </p:sp>
      <p:sp>
        <p:nvSpPr>
          <p:cNvPr id="22" name="Freeform 22"/>
          <p:cNvSpPr/>
          <p:nvPr/>
        </p:nvSpPr>
        <p:spPr>
          <a:xfrm>
            <a:off x="8976283" y="-105055"/>
            <a:ext cx="734324" cy="734324"/>
          </a:xfrm>
          <a:custGeom>
            <a:avLst/>
            <a:gdLst/>
            <a:ahLst/>
            <a:cxnLst/>
            <a:rect l="l" t="t" r="r" b="b"/>
            <a:pathLst>
              <a:path w="734324" h="734324">
                <a:moveTo>
                  <a:pt x="0" y="0"/>
                </a:moveTo>
                <a:lnTo>
                  <a:pt x="734324" y="0"/>
                </a:lnTo>
                <a:lnTo>
                  <a:pt x="734324" y="734323"/>
                </a:lnTo>
                <a:lnTo>
                  <a:pt x="0" y="734323"/>
                </a:lnTo>
                <a:lnTo>
                  <a:pt x="0" y="0"/>
                </a:lnTo>
                <a:close/>
              </a:path>
            </a:pathLst>
          </a:custGeom>
          <a:blipFill>
            <a:blip r:embed="rId12">
              <a:extLst>
                <a:ext uri="{96DAC541-7B7A-43D3-8B79-37D633B846F1}">
                  <asvg:svgBlip xmlns:asvg="http://schemas.microsoft.com/office/drawing/2016/SVG/main" xmlns="" r:embed="rId14"/>
                </a:ext>
              </a:extLst>
            </a:blip>
            <a:stretch>
              <a:fillRect/>
            </a:stretch>
          </a:blipFill>
        </p:spPr>
      </p:sp>
      <p:sp>
        <p:nvSpPr>
          <p:cNvPr id="23" name="TextBox 23"/>
          <p:cNvSpPr txBox="1"/>
          <p:nvPr/>
        </p:nvSpPr>
        <p:spPr>
          <a:xfrm>
            <a:off x="5929591" y="167559"/>
            <a:ext cx="6827707" cy="1661993"/>
          </a:xfrm>
          <a:prstGeom prst="rect">
            <a:avLst/>
          </a:prstGeom>
        </p:spPr>
        <p:txBody>
          <a:bodyPr wrap="square" lIns="0" tIns="0" rIns="0" bIns="0" rtlCol="0" anchor="t">
            <a:spAutoFit/>
          </a:bodyPr>
          <a:lstStyle/>
          <a:p>
            <a:pPr algn="ctr"/>
            <a:r>
              <a:rPr lang="vi-VN" sz="5400">
                <a:latin typeface="+mj-lt"/>
              </a:rPr>
              <a:t>Video trên gợi cho em những suy nghĩ gì?</a:t>
            </a:r>
            <a:endParaRPr lang="en-GB" sz="5400">
              <a:latin typeface="+mj-lt"/>
            </a:endParaRPr>
          </a:p>
        </p:txBody>
      </p:sp>
      <p:pic>
        <p:nvPicPr>
          <p:cNvPr id="13" name="Video Bài 6.1. Tóm tắt vụ Mỹ ném bom nguyên tử xuống hai thành phố Hiroshima &amp; Nagasaki của Nhật Bả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3738484" y="2019348"/>
            <a:ext cx="11146151" cy="833634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3215484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vol="80000">
                <p:cTn id="7" fill="hold" display="0">
                  <p:stCondLst>
                    <p:cond delay="indefinite"/>
                  </p:stCondLst>
                </p:cTn>
                <p:tgtEl>
                  <p:spTgt spid="1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5">
              <a:extLst>
                <a:ext uri="{96DAC541-7B7A-43D3-8B79-37D633B846F1}">
                  <asvg:svgBlip xmlns:asvg="http://schemas.microsoft.com/office/drawing/2016/SVG/main" xmlns="" r:embed="rId8"/>
                </a:ext>
              </a:extLst>
            </a:blip>
            <a:stretch>
              <a:fillRect/>
            </a:stretch>
          </a:blipFill>
        </p:spPr>
      </p:sp>
      <p:sp>
        <p:nvSpPr>
          <p:cNvPr id="11" name="Freeform 11"/>
          <p:cNvSpPr/>
          <p:nvPr/>
        </p:nvSpPr>
        <p:spPr>
          <a:xfrm>
            <a:off x="-3502377" y="5776636"/>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sp>
      <p:sp>
        <p:nvSpPr>
          <p:cNvPr id="14" name="Freeform 14"/>
          <p:cNvSpPr/>
          <p:nvPr/>
        </p:nvSpPr>
        <p:spPr>
          <a:xfrm>
            <a:off x="4473013" y="5194533"/>
            <a:ext cx="5512709" cy="4620652"/>
          </a:xfrm>
          <a:custGeom>
            <a:avLst/>
            <a:gdLst/>
            <a:ahLst/>
            <a:cxnLst/>
            <a:rect l="l" t="t" r="r" b="b"/>
            <a:pathLst>
              <a:path w="5512709" h="4620652">
                <a:moveTo>
                  <a:pt x="0" y="0"/>
                </a:moveTo>
                <a:lnTo>
                  <a:pt x="5512709" y="0"/>
                </a:lnTo>
                <a:lnTo>
                  <a:pt x="5512709" y="4620652"/>
                </a:lnTo>
                <a:lnTo>
                  <a:pt x="0" y="462065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a:off x="11250159" y="3949918"/>
            <a:ext cx="6736930" cy="4620652"/>
          </a:xfrm>
          <a:custGeom>
            <a:avLst/>
            <a:gdLst/>
            <a:ahLst/>
            <a:cxnLst/>
            <a:rect l="l" t="t" r="r" b="b"/>
            <a:pathLst>
              <a:path w="5512709" h="4620652">
                <a:moveTo>
                  <a:pt x="0" y="0"/>
                </a:moveTo>
                <a:lnTo>
                  <a:pt x="5512709" y="0"/>
                </a:lnTo>
                <a:lnTo>
                  <a:pt x="5512709" y="4620652"/>
                </a:lnTo>
                <a:lnTo>
                  <a:pt x="0" y="462065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6" name="TextBox 16"/>
          <p:cNvSpPr txBox="1"/>
          <p:nvPr/>
        </p:nvSpPr>
        <p:spPr>
          <a:xfrm>
            <a:off x="4890610" y="5682278"/>
            <a:ext cx="4558189" cy="3877985"/>
          </a:xfrm>
          <a:prstGeom prst="rect">
            <a:avLst/>
          </a:prstGeom>
        </p:spPr>
        <p:txBody>
          <a:bodyPr wrap="square" lIns="0" tIns="0" rIns="0" bIns="0" rtlCol="0" anchor="t">
            <a:spAutoFit/>
          </a:bodyPr>
          <a:lstStyle/>
          <a:p>
            <a:pPr algn="ctr"/>
            <a:r>
              <a:rPr lang="en-US" sz="3600" b="1">
                <a:latin typeface="Times New Roman" panose="02020603050405020304" pitchFamily="18" charset="0"/>
                <a:cs typeface="Times New Roman" panose="02020603050405020304" pitchFamily="18" charset="0"/>
              </a:rPr>
              <a:t>THÔNG ĐIỆP TRONG </a:t>
            </a:r>
            <a:r>
              <a:rPr lang="en-US" sz="3600" b="1" smtClean="0">
                <a:latin typeface="Times New Roman" panose="02020603050405020304" pitchFamily="18" charset="0"/>
                <a:cs typeface="Times New Roman" panose="02020603050405020304" pitchFamily="18" charset="0"/>
              </a:rPr>
              <a:t>VB</a:t>
            </a:r>
            <a:endParaRPr lang="en-GB" sz="3600">
              <a:latin typeface="Times New Roman" panose="02020603050405020304" pitchFamily="18" charset="0"/>
              <a:cs typeface="Times New Roman" panose="02020603050405020304" pitchFamily="18" charset="0"/>
            </a:endParaRPr>
          </a:p>
          <a:p>
            <a:pPr algn="just"/>
            <a:r>
              <a:rPr lang="en-US" sz="3600">
                <a:latin typeface="Times New Roman" panose="02020603050405020304" pitchFamily="18" charset="0"/>
                <a:cs typeface="Times New Roman" panose="02020603050405020304" pitchFamily="18" charset="0"/>
              </a:rPr>
              <a:t>Tất cả chúng ta phải có nhiệm vụ ngăn chặn cuộc chiến tranh hạt nhân, đấu tranh vì một thế giới hoà bình.</a:t>
            </a:r>
            <a:endParaRPr lang="en-GB" sz="3600">
              <a:latin typeface="Times New Roman" panose="02020603050405020304" pitchFamily="18" charset="0"/>
              <a:cs typeface="Times New Roman" panose="02020603050405020304" pitchFamily="18" charset="0"/>
            </a:endParaRPr>
          </a:p>
        </p:txBody>
      </p:sp>
      <p:sp>
        <p:nvSpPr>
          <p:cNvPr id="17" name="TextBox 17"/>
          <p:cNvSpPr txBox="1"/>
          <p:nvPr/>
        </p:nvSpPr>
        <p:spPr>
          <a:xfrm>
            <a:off x="12042699" y="4359262"/>
            <a:ext cx="5270502" cy="3877985"/>
          </a:xfrm>
          <a:prstGeom prst="rect">
            <a:avLst/>
          </a:prstGeom>
        </p:spPr>
        <p:txBody>
          <a:bodyPr wrap="square" lIns="0" tIns="0" rIns="0" bIns="0" rtlCol="0" anchor="t">
            <a:spAutoFit/>
          </a:bodyPr>
          <a:lstStyle/>
          <a:p>
            <a:pPr algn="ctr"/>
            <a:r>
              <a:rPr lang="en-US" sz="3600" b="1">
                <a:latin typeface="Times New Roman" panose="02020603050405020304" pitchFamily="18" charset="0"/>
                <a:cs typeface="Times New Roman" panose="02020603050405020304" pitchFamily="18" charset="0"/>
              </a:rPr>
              <a:t>TÁC ĐỘNG ĐẾN </a:t>
            </a:r>
            <a:endParaRPr lang="vi-VN" sz="3600" b="1" smtClean="0">
              <a:latin typeface="Times New Roman" panose="02020603050405020304" pitchFamily="18" charset="0"/>
              <a:cs typeface="Times New Roman" panose="02020603050405020304" pitchFamily="18" charset="0"/>
            </a:endParaRPr>
          </a:p>
          <a:p>
            <a:pPr algn="ctr"/>
            <a:r>
              <a:rPr lang="en-US" sz="3600" b="1" smtClean="0">
                <a:latin typeface="Times New Roman" panose="02020603050405020304" pitchFamily="18" charset="0"/>
                <a:cs typeface="Times New Roman" panose="02020603050405020304" pitchFamily="18" charset="0"/>
              </a:rPr>
              <a:t>NGƯỜI ĐỌC</a:t>
            </a:r>
            <a:endParaRPr lang="en-GB" sz="3600">
              <a:latin typeface="Times New Roman" panose="02020603050405020304" pitchFamily="18" charset="0"/>
              <a:cs typeface="Times New Roman" panose="02020603050405020304" pitchFamily="18" charset="0"/>
            </a:endParaRPr>
          </a:p>
          <a:p>
            <a:pPr algn="just"/>
            <a:r>
              <a:rPr lang="en-US" sz="3600">
                <a:latin typeface="Times New Roman" panose="02020603050405020304" pitchFamily="18" charset="0"/>
                <a:cs typeface="Times New Roman" panose="02020603050405020304" pitchFamily="18" charset="0"/>
              </a:rPr>
              <a:t>Nâng cao nhận thức về hiểm hoạ vũ khí hạt nhân và có ý thức kêu gọi tiếng nói chống chạy đua vũ trang vì cuộc sống hoà bình.</a:t>
            </a:r>
            <a:endParaRPr lang="en-GB" sz="3600">
              <a:latin typeface="Times New Roman" panose="02020603050405020304" pitchFamily="18" charset="0"/>
              <a:cs typeface="Times New Roman" panose="02020603050405020304" pitchFamily="18" charset="0"/>
            </a:endParaRPr>
          </a:p>
        </p:txBody>
      </p:sp>
      <p:sp>
        <p:nvSpPr>
          <p:cNvPr id="20" name="Freeform 14"/>
          <p:cNvSpPr/>
          <p:nvPr/>
        </p:nvSpPr>
        <p:spPr>
          <a:xfrm>
            <a:off x="536866" y="170334"/>
            <a:ext cx="5512709" cy="4620652"/>
          </a:xfrm>
          <a:custGeom>
            <a:avLst/>
            <a:gdLst/>
            <a:ahLst/>
            <a:cxnLst/>
            <a:rect l="l" t="t" r="r" b="b"/>
            <a:pathLst>
              <a:path w="5512709" h="4620652">
                <a:moveTo>
                  <a:pt x="0" y="0"/>
                </a:moveTo>
                <a:lnTo>
                  <a:pt x="5512709" y="0"/>
                </a:lnTo>
                <a:lnTo>
                  <a:pt x="5512709" y="4620652"/>
                </a:lnTo>
                <a:lnTo>
                  <a:pt x="0" y="462065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1" name="TextBox 16"/>
          <p:cNvSpPr txBox="1"/>
          <p:nvPr/>
        </p:nvSpPr>
        <p:spPr>
          <a:xfrm>
            <a:off x="780306" y="590854"/>
            <a:ext cx="5000359" cy="3877985"/>
          </a:xfrm>
          <a:prstGeom prst="rect">
            <a:avLst/>
          </a:prstGeom>
        </p:spPr>
        <p:txBody>
          <a:bodyPr wrap="square" lIns="0" tIns="0" rIns="0" bIns="0" rtlCol="0" anchor="t">
            <a:spAutoFit/>
          </a:bodyPr>
          <a:lstStyle/>
          <a:p>
            <a:pPr algn="ctr"/>
            <a:r>
              <a:rPr lang="en-US" sz="3600" b="1" smtClean="0">
                <a:latin typeface="Times New Roman" panose="02020603050405020304" pitchFamily="18" charset="0"/>
                <a:cs typeface="Times New Roman" panose="02020603050405020304" pitchFamily="18" charset="0"/>
              </a:rPr>
              <a:t>Ý TƯỞNG CỦA </a:t>
            </a:r>
            <a:endParaRPr lang="vi-VN" sz="3600" b="1" smtClean="0">
              <a:latin typeface="Times New Roman" panose="02020603050405020304" pitchFamily="18" charset="0"/>
              <a:cs typeface="Times New Roman" panose="02020603050405020304" pitchFamily="18" charset="0"/>
            </a:endParaRPr>
          </a:p>
          <a:p>
            <a:pPr algn="ctr"/>
            <a:r>
              <a:rPr lang="en-US" sz="3600" b="1" smtClean="0">
                <a:latin typeface="Times New Roman" panose="02020603050405020304" pitchFamily="18" charset="0"/>
                <a:cs typeface="Times New Roman" panose="02020603050405020304" pitchFamily="18" charset="0"/>
              </a:rPr>
              <a:t>TÁC GIẢ</a:t>
            </a:r>
            <a:endParaRPr lang="en-GB" sz="3600" smtClean="0">
              <a:latin typeface="Times New Roman" panose="02020603050405020304" pitchFamily="18" charset="0"/>
              <a:cs typeface="Times New Roman" panose="02020603050405020304" pitchFamily="18" charset="0"/>
            </a:endParaRPr>
          </a:p>
          <a:p>
            <a:pPr algn="just"/>
            <a:r>
              <a:rPr lang="en-US" sz="3600" smtClean="0">
                <a:latin typeface="Times New Roman" panose="02020603050405020304" pitchFamily="18" charset="0"/>
                <a:cs typeface="Times New Roman" panose="02020603050405020304" pitchFamily="18" charset="0"/>
              </a:rPr>
              <a:t>Những tiến bộ vượt bậc của ngành công nghiệp hạt nhân và những cuộc chiến tranh vũ trang có nguy cơ đe doạ đến toàn nhân loại.</a:t>
            </a:r>
            <a:endParaRPr lang="en-GB" sz="3600">
              <a:latin typeface="Times New Roman" panose="02020603050405020304" pitchFamily="18" charset="0"/>
              <a:cs typeface="Times New Roman" panose="02020603050405020304" pitchFamily="18" charset="0"/>
            </a:endParaRPr>
          </a:p>
        </p:txBody>
      </p:sp>
      <p:sp>
        <p:nvSpPr>
          <p:cNvPr id="8" name="Rectangle 7"/>
          <p:cNvSpPr/>
          <p:nvPr/>
        </p:nvSpPr>
        <p:spPr>
          <a:xfrm>
            <a:off x="6418941" y="341525"/>
            <a:ext cx="11568148" cy="1692771"/>
          </a:xfrm>
          <a:prstGeom prst="rect">
            <a:avLst/>
          </a:prstGeom>
        </p:spPr>
        <p:txBody>
          <a:bodyPr wrap="square">
            <a:spAutoFit/>
          </a:bodyPr>
          <a:lstStyle/>
          <a:p>
            <a:pPr algn="just">
              <a:lnSpc>
                <a:spcPct val="130000"/>
              </a:lnSpc>
              <a:spcAft>
                <a:spcPts val="0"/>
              </a:spcAft>
            </a:pPr>
            <a:r>
              <a:rPr lang="en-US" sz="4000" b="1" kern="0">
                <a:latin typeface="Times New Roman" panose="02020603050405020304" pitchFamily="18" charset="0"/>
                <a:ea typeface="Times New Roman" panose="02020603050405020304" pitchFamily="18" charset="0"/>
                <a:cs typeface="Times New Roman" panose="02020603050405020304" pitchFamily="18" charset="0"/>
              </a:rPr>
              <a:t>2</a:t>
            </a:r>
            <a:r>
              <a:rPr lang="vi-VN" sz="4000" b="1" kern="0">
                <a:latin typeface="Times New Roman" panose="02020603050405020304" pitchFamily="18" charset="0"/>
                <a:ea typeface="Times New Roman" panose="02020603050405020304" pitchFamily="18" charset="0"/>
                <a:cs typeface="Times New Roman" panose="02020603050405020304" pitchFamily="18" charset="0"/>
              </a:rPr>
              <a:t>.</a:t>
            </a:r>
            <a:r>
              <a:rPr lang="en-US" sz="4000" b="1" kern="0">
                <a:latin typeface="Times New Roman" panose="02020603050405020304" pitchFamily="18" charset="0"/>
                <a:ea typeface="Times New Roman" panose="02020603050405020304" pitchFamily="18" charset="0"/>
                <a:cs typeface="Times New Roman" panose="02020603050405020304" pitchFamily="18" charset="0"/>
              </a:rPr>
              <a:t> Mối liên hệ giữa ý tưởng, thông điệp với bối cảnh lịch sử, văn hoá, xã hội trong việc đọc hiểu văn bản</a:t>
            </a:r>
            <a:endParaRPr lang="en-GB" sz="40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6527423" y="2308379"/>
            <a:ext cx="11351184" cy="812723"/>
          </a:xfrm>
          <a:prstGeom prst="rect">
            <a:avLst/>
          </a:prstGeom>
        </p:spPr>
        <p:txBody>
          <a:bodyPr wrap="none">
            <a:spAutoFit/>
          </a:bodyPr>
          <a:lstStyle/>
          <a:p>
            <a:pPr marL="342900" lvl="0" indent="-342900">
              <a:lnSpc>
                <a:spcPct val="130000"/>
              </a:lnSpc>
              <a:spcAft>
                <a:spcPts val="0"/>
              </a:spcAft>
              <a:buFont typeface="+mj-lt"/>
              <a:buAutoNum type="alphaLcPeriod"/>
            </a:pPr>
            <a:r>
              <a:rPr lang="en-US" sz="4000" b="1">
                <a:latin typeface="Times New Roman" panose="02020603050405020304" pitchFamily="18" charset="0"/>
                <a:ea typeface="Times New Roman" panose="02020603050405020304" pitchFamily="18" charset="0"/>
                <a:cs typeface="Times New Roman" panose="02020603050405020304" pitchFamily="18" charset="0"/>
              </a:rPr>
              <a:t>Quá trình phát triển từ ý tưởng thành thông điệp</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783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par>
                                <p:cTn id="36" presetID="16" presetClass="entr" presetSubtype="21"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4167065" y="690228"/>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8" name="Group 8"/>
          <p:cNvGrpSpPr/>
          <p:nvPr/>
        </p:nvGrpSpPr>
        <p:grpSpPr>
          <a:xfrm>
            <a:off x="4876800" y="308035"/>
            <a:ext cx="9149836" cy="2108681"/>
            <a:chOff x="0" y="0"/>
            <a:chExt cx="2409833" cy="401517"/>
          </a:xfrm>
        </p:grpSpPr>
        <p:sp>
          <p:nvSpPr>
            <p:cNvPr id="9" name="Freeform 9"/>
            <p:cNvSpPr/>
            <p:nvPr/>
          </p:nvSpPr>
          <p:spPr>
            <a:xfrm>
              <a:off x="0" y="0"/>
              <a:ext cx="2409833" cy="401517"/>
            </a:xfrm>
            <a:custGeom>
              <a:avLst/>
              <a:gdLst/>
              <a:ahLst/>
              <a:cxnLst/>
              <a:rect l="l" t="t" r="r" b="b"/>
              <a:pathLst>
                <a:path w="2409833" h="401517">
                  <a:moveTo>
                    <a:pt x="43152" y="0"/>
                  </a:moveTo>
                  <a:lnTo>
                    <a:pt x="2366681" y="0"/>
                  </a:lnTo>
                  <a:cubicBezTo>
                    <a:pt x="2378126" y="0"/>
                    <a:pt x="2389102" y="4546"/>
                    <a:pt x="2397194" y="12639"/>
                  </a:cubicBezTo>
                  <a:cubicBezTo>
                    <a:pt x="2405287" y="20732"/>
                    <a:pt x="2409833" y="31708"/>
                    <a:pt x="2409833" y="43152"/>
                  </a:cubicBezTo>
                  <a:lnTo>
                    <a:pt x="2409833" y="358364"/>
                  </a:lnTo>
                  <a:cubicBezTo>
                    <a:pt x="2409833" y="382197"/>
                    <a:pt x="2390513" y="401517"/>
                    <a:pt x="2366681" y="401517"/>
                  </a:cubicBezTo>
                  <a:lnTo>
                    <a:pt x="43152" y="401517"/>
                  </a:lnTo>
                  <a:cubicBezTo>
                    <a:pt x="19320" y="401517"/>
                    <a:pt x="0" y="382197"/>
                    <a:pt x="0" y="358364"/>
                  </a:cubicBezTo>
                  <a:lnTo>
                    <a:pt x="0" y="43152"/>
                  </a:lnTo>
                  <a:cubicBezTo>
                    <a:pt x="0" y="19320"/>
                    <a:pt x="19320" y="0"/>
                    <a:pt x="43152" y="0"/>
                  </a:cubicBezTo>
                  <a:close/>
                </a:path>
              </a:pathLst>
            </a:custGeom>
            <a:solidFill>
              <a:srgbClr val="FFC656"/>
            </a:solidFill>
          </p:spPr>
        </p:sp>
        <p:sp>
          <p:nvSpPr>
            <p:cNvPr id="10" name="TextBox 10"/>
            <p:cNvSpPr txBox="1"/>
            <p:nvPr/>
          </p:nvSpPr>
          <p:spPr>
            <a:xfrm>
              <a:off x="0" y="-38100"/>
              <a:ext cx="2409833" cy="43961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1" name="Freeform 11"/>
          <p:cNvSpPr/>
          <p:nvPr/>
        </p:nvSpPr>
        <p:spPr>
          <a:xfrm>
            <a:off x="-3502377" y="6755690"/>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sp>
      <p:sp>
        <p:nvSpPr>
          <p:cNvPr id="13" name="TextBox 13"/>
          <p:cNvSpPr txBox="1"/>
          <p:nvPr/>
        </p:nvSpPr>
        <p:spPr>
          <a:xfrm>
            <a:off x="5324018" y="516752"/>
            <a:ext cx="8544381" cy="1477328"/>
          </a:xfrm>
          <a:prstGeom prst="rect">
            <a:avLst/>
          </a:prstGeom>
        </p:spPr>
        <p:txBody>
          <a:bodyPr wrap="square" lIns="0" tIns="0" rIns="0" bIns="0" rtlCol="0" anchor="t">
            <a:spAutoFit/>
          </a:bodyPr>
          <a:lstStyle/>
          <a:p>
            <a:pPr algn="ctr"/>
            <a:r>
              <a:rPr lang="en-US" sz="4800" b="1">
                <a:latin typeface="Times New Roman" panose="02020603050405020304" pitchFamily="18" charset="0"/>
                <a:cs typeface="Times New Roman" panose="02020603050405020304" pitchFamily="18" charset="0"/>
              </a:rPr>
              <a:t>b. Bối cảnh lịch sử, văn hoá, xã hội trong việc đọc hiểu văn </a:t>
            </a:r>
            <a:r>
              <a:rPr lang="en-US" sz="4800" b="1" smtClean="0">
                <a:latin typeface="Times New Roman" panose="02020603050405020304" pitchFamily="18" charset="0"/>
                <a:cs typeface="Times New Roman" panose="02020603050405020304" pitchFamily="18" charset="0"/>
              </a:rPr>
              <a:t>bản</a:t>
            </a:r>
            <a:endParaRPr lang="en-GB" sz="4800">
              <a:latin typeface="Times New Roman" panose="02020603050405020304" pitchFamily="18" charset="0"/>
              <a:cs typeface="Times New Roman" panose="02020603050405020304" pitchFamily="18" charset="0"/>
            </a:endParaRPr>
          </a:p>
        </p:txBody>
      </p:sp>
      <p:grpSp>
        <p:nvGrpSpPr>
          <p:cNvPr id="17" name="Group 8"/>
          <p:cNvGrpSpPr/>
          <p:nvPr/>
        </p:nvGrpSpPr>
        <p:grpSpPr>
          <a:xfrm>
            <a:off x="7924800" y="2956820"/>
            <a:ext cx="9677400" cy="5691880"/>
            <a:chOff x="0" y="0"/>
            <a:chExt cx="2409833" cy="401517"/>
          </a:xfrm>
        </p:grpSpPr>
        <p:sp>
          <p:nvSpPr>
            <p:cNvPr id="18" name="Freeform 9"/>
            <p:cNvSpPr/>
            <p:nvPr/>
          </p:nvSpPr>
          <p:spPr>
            <a:xfrm>
              <a:off x="0" y="0"/>
              <a:ext cx="2409833" cy="401517"/>
            </a:xfrm>
            <a:custGeom>
              <a:avLst/>
              <a:gdLst/>
              <a:ahLst/>
              <a:cxnLst/>
              <a:rect l="l" t="t" r="r" b="b"/>
              <a:pathLst>
                <a:path w="2409833" h="401517">
                  <a:moveTo>
                    <a:pt x="43152" y="0"/>
                  </a:moveTo>
                  <a:lnTo>
                    <a:pt x="2366681" y="0"/>
                  </a:lnTo>
                  <a:cubicBezTo>
                    <a:pt x="2378126" y="0"/>
                    <a:pt x="2389102" y="4546"/>
                    <a:pt x="2397194" y="12639"/>
                  </a:cubicBezTo>
                  <a:cubicBezTo>
                    <a:pt x="2405287" y="20732"/>
                    <a:pt x="2409833" y="31708"/>
                    <a:pt x="2409833" y="43152"/>
                  </a:cubicBezTo>
                  <a:lnTo>
                    <a:pt x="2409833" y="358364"/>
                  </a:lnTo>
                  <a:cubicBezTo>
                    <a:pt x="2409833" y="382197"/>
                    <a:pt x="2390513" y="401517"/>
                    <a:pt x="2366681" y="401517"/>
                  </a:cubicBezTo>
                  <a:lnTo>
                    <a:pt x="43152" y="401517"/>
                  </a:lnTo>
                  <a:cubicBezTo>
                    <a:pt x="19320" y="401517"/>
                    <a:pt x="0" y="382197"/>
                    <a:pt x="0" y="358364"/>
                  </a:cubicBezTo>
                  <a:lnTo>
                    <a:pt x="0" y="43152"/>
                  </a:lnTo>
                  <a:cubicBezTo>
                    <a:pt x="0" y="19320"/>
                    <a:pt x="19320" y="0"/>
                    <a:pt x="43152" y="0"/>
                  </a:cubicBezTo>
                  <a:close/>
                </a:path>
              </a:pathLst>
            </a:custGeom>
            <a:solidFill>
              <a:srgbClr val="FFC656"/>
            </a:solidFill>
          </p:spPr>
        </p:sp>
        <p:sp>
          <p:nvSpPr>
            <p:cNvPr id="19" name="TextBox 10"/>
            <p:cNvSpPr txBox="1"/>
            <p:nvPr/>
          </p:nvSpPr>
          <p:spPr>
            <a:xfrm>
              <a:off x="0" y="-38100"/>
              <a:ext cx="2409833" cy="43961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26" name="Group 8"/>
          <p:cNvGrpSpPr/>
          <p:nvPr/>
        </p:nvGrpSpPr>
        <p:grpSpPr>
          <a:xfrm>
            <a:off x="1024922" y="2937250"/>
            <a:ext cx="6671278" cy="5799098"/>
            <a:chOff x="0" y="0"/>
            <a:chExt cx="2409833" cy="401517"/>
          </a:xfrm>
        </p:grpSpPr>
        <p:sp>
          <p:nvSpPr>
            <p:cNvPr id="27" name="Freeform 9"/>
            <p:cNvSpPr/>
            <p:nvPr/>
          </p:nvSpPr>
          <p:spPr>
            <a:xfrm>
              <a:off x="0" y="0"/>
              <a:ext cx="2409833" cy="401517"/>
            </a:xfrm>
            <a:custGeom>
              <a:avLst/>
              <a:gdLst/>
              <a:ahLst/>
              <a:cxnLst/>
              <a:rect l="l" t="t" r="r" b="b"/>
              <a:pathLst>
                <a:path w="2409833" h="401517">
                  <a:moveTo>
                    <a:pt x="43152" y="0"/>
                  </a:moveTo>
                  <a:lnTo>
                    <a:pt x="2366681" y="0"/>
                  </a:lnTo>
                  <a:cubicBezTo>
                    <a:pt x="2378126" y="0"/>
                    <a:pt x="2389102" y="4546"/>
                    <a:pt x="2397194" y="12639"/>
                  </a:cubicBezTo>
                  <a:cubicBezTo>
                    <a:pt x="2405287" y="20732"/>
                    <a:pt x="2409833" y="31708"/>
                    <a:pt x="2409833" y="43152"/>
                  </a:cubicBezTo>
                  <a:lnTo>
                    <a:pt x="2409833" y="358364"/>
                  </a:lnTo>
                  <a:cubicBezTo>
                    <a:pt x="2409833" y="382197"/>
                    <a:pt x="2390513" y="401517"/>
                    <a:pt x="2366681" y="401517"/>
                  </a:cubicBezTo>
                  <a:lnTo>
                    <a:pt x="43152" y="401517"/>
                  </a:lnTo>
                  <a:cubicBezTo>
                    <a:pt x="19320" y="401517"/>
                    <a:pt x="0" y="382197"/>
                    <a:pt x="0" y="358364"/>
                  </a:cubicBezTo>
                  <a:lnTo>
                    <a:pt x="0" y="43152"/>
                  </a:lnTo>
                  <a:cubicBezTo>
                    <a:pt x="0" y="19320"/>
                    <a:pt x="19320" y="0"/>
                    <a:pt x="43152" y="0"/>
                  </a:cubicBezTo>
                  <a:close/>
                </a:path>
              </a:pathLst>
            </a:custGeom>
            <a:solidFill>
              <a:srgbClr val="FFC656"/>
            </a:solidFill>
          </p:spPr>
        </p:sp>
        <p:sp>
          <p:nvSpPr>
            <p:cNvPr id="28" name="TextBox 10"/>
            <p:cNvSpPr txBox="1"/>
            <p:nvPr/>
          </p:nvSpPr>
          <p:spPr>
            <a:xfrm>
              <a:off x="0" y="-38100"/>
              <a:ext cx="2409833" cy="43961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29" name="Rectangle 28"/>
          <p:cNvSpPr/>
          <p:nvPr/>
        </p:nvSpPr>
        <p:spPr>
          <a:xfrm>
            <a:off x="1163310" y="3037313"/>
            <a:ext cx="6228090" cy="5632311"/>
          </a:xfrm>
          <a:prstGeom prst="rect">
            <a:avLst/>
          </a:prstGeom>
        </p:spPr>
        <p:txBody>
          <a:bodyPr wrap="square">
            <a:spAutoFit/>
          </a:bodyPr>
          <a:lstStyle/>
          <a:p>
            <a:pPr algn="just"/>
            <a:r>
              <a:rPr lang="en-US" sz="3600" b="1" smtClean="0">
                <a:latin typeface="Times New Roman" panose="02020603050405020304" pitchFamily="18" charset="0"/>
                <a:cs typeface="Times New Roman" panose="02020603050405020304" pitchFamily="18" charset="0"/>
              </a:rPr>
              <a:t>Ở </a:t>
            </a:r>
            <a:r>
              <a:rPr lang="en-US" sz="3600" b="1">
                <a:latin typeface="Times New Roman" panose="02020603050405020304" pitchFamily="18" charset="0"/>
                <a:cs typeface="Times New Roman" panose="02020603050405020304" pitchFamily="18" charset="0"/>
              </a:rPr>
              <a:t>thời điểm văn bản ra </a:t>
            </a:r>
            <a:r>
              <a:rPr lang="en-US" sz="3600" b="1" smtClean="0">
                <a:latin typeface="Times New Roman" panose="02020603050405020304" pitchFamily="18" charset="0"/>
                <a:cs typeface="Times New Roman" panose="02020603050405020304" pitchFamily="18" charset="0"/>
              </a:rPr>
              <a:t>đời </a:t>
            </a:r>
            <a:r>
              <a:rPr lang="en-US" sz="3600">
                <a:latin typeface="Times New Roman" panose="02020603050405020304" pitchFamily="18" charset="0"/>
                <a:cs typeface="Times New Roman" panose="02020603050405020304" pitchFamily="18" charset="0"/>
              </a:rPr>
              <a:t>Thời điểm tháng 8/1986, ngành công nghiệp hạt nhân đang phát triển mạnh, hơn 50 000 đầu đạn hạt nhân đang được bố trí trên khắp hành tinh; các nước đang nỗ lực để kêu gọi chấm dứt chạy đua vũ trang, thủ tiêu vũ khí hạt nhân để đảm bảo an ninh và hoà bình thế giới.</a:t>
            </a:r>
            <a:endParaRPr lang="en-GB" sz="3600">
              <a:latin typeface="Times New Roman" panose="02020603050405020304" pitchFamily="18" charset="0"/>
              <a:cs typeface="Times New Roman" panose="02020603050405020304" pitchFamily="18" charset="0"/>
            </a:endParaRPr>
          </a:p>
        </p:txBody>
      </p:sp>
      <p:sp>
        <p:nvSpPr>
          <p:cNvPr id="31" name="Rectangle 30"/>
          <p:cNvSpPr/>
          <p:nvPr/>
        </p:nvSpPr>
        <p:spPr>
          <a:xfrm>
            <a:off x="8278334" y="3060423"/>
            <a:ext cx="8870699" cy="5078313"/>
          </a:xfrm>
          <a:prstGeom prst="rect">
            <a:avLst/>
          </a:prstGeom>
        </p:spPr>
        <p:txBody>
          <a:bodyPr wrap="square">
            <a:spAutoFit/>
          </a:bodyPr>
          <a:lstStyle/>
          <a:p>
            <a:pPr algn="ctr"/>
            <a:r>
              <a:rPr lang="en-US" sz="3600" b="1">
                <a:latin typeface="Times New Roman" panose="02020603050405020304" pitchFamily="18" charset="0"/>
                <a:cs typeface="Times New Roman" panose="02020603050405020304" pitchFamily="18" charset="0"/>
              </a:rPr>
              <a:t>Liên hệ với bối cảnh hiện </a:t>
            </a:r>
            <a:r>
              <a:rPr lang="en-US" sz="3600" b="1" smtClean="0">
                <a:latin typeface="Times New Roman" panose="02020603050405020304" pitchFamily="18" charset="0"/>
                <a:cs typeface="Times New Roman" panose="02020603050405020304" pitchFamily="18" charset="0"/>
              </a:rPr>
              <a:t>nay</a:t>
            </a:r>
            <a:endParaRPr lang="vi-VN" sz="3600" b="1" smtClean="0">
              <a:latin typeface="Times New Roman" panose="02020603050405020304" pitchFamily="18" charset="0"/>
              <a:cs typeface="Times New Roman" panose="02020603050405020304" pitchFamily="18" charset="0"/>
            </a:endParaRPr>
          </a:p>
          <a:p>
            <a:pPr algn="just"/>
            <a:r>
              <a:rPr lang="en-US" sz="3600" b="1" smtClean="0">
                <a:latin typeface="Times New Roman" panose="02020603050405020304" pitchFamily="18"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Công nghiệp hạt nhân vẫn đang phát triển với những tiến bộ vượt bậc; đặc biệt năng lượng hạt nhân nếu không dùng để sản xuất vũ khí huỷ diệt có thể trở thành nguồn năng lượng có ích cho nhân loại. Vì vậy, ngoài việc kêu gọi chấm dứt vũ khí hạt nhân thì chúng ta cần khuyến khích, thúc đẩy sử dụng năng lượng hạt nhân một cách hiệu quả, an toàn.</a:t>
            </a:r>
            <a:endParaRPr lang="en-GB"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865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par>
                                <p:cTn id="16" presetID="16" presetClass="entr" presetSubtype="21"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16" presetClass="entr" presetSubtype="21"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9" grpId="0"/>
      <p:bldP spid="31"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5136956" y="1050106"/>
            <a:ext cx="9030109" cy="6717262"/>
          </a:xfrm>
          <a:custGeom>
            <a:avLst/>
            <a:gdLst/>
            <a:ahLst/>
            <a:cxnLst/>
            <a:rect l="l" t="t" r="r" b="b"/>
            <a:pathLst>
              <a:path w="8014087" h="6717262">
                <a:moveTo>
                  <a:pt x="0" y="0"/>
                </a:moveTo>
                <a:lnTo>
                  <a:pt x="8014088" y="0"/>
                </a:lnTo>
                <a:lnTo>
                  <a:pt x="8014088" y="6717262"/>
                </a:lnTo>
                <a:lnTo>
                  <a:pt x="0" y="671726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469011" y="5603191"/>
            <a:ext cx="5750444" cy="4061251"/>
          </a:xfrm>
          <a:custGeom>
            <a:avLst/>
            <a:gdLst/>
            <a:ahLst/>
            <a:cxnLst/>
            <a:rect l="l" t="t" r="r" b="b"/>
            <a:pathLst>
              <a:path w="5750444" h="4061251">
                <a:moveTo>
                  <a:pt x="0" y="0"/>
                </a:moveTo>
                <a:lnTo>
                  <a:pt x="5750444" y="0"/>
                </a:lnTo>
                <a:lnTo>
                  <a:pt x="5750444" y="4061251"/>
                </a:lnTo>
                <a:lnTo>
                  <a:pt x="0" y="4061251"/>
                </a:lnTo>
                <a:lnTo>
                  <a:pt x="0" y="0"/>
                </a:lnTo>
                <a:close/>
              </a:path>
            </a:pathLst>
          </a:custGeom>
          <a:blipFill>
            <a:blip r:embed="rId5"/>
            <a:stretch>
              <a:fillRect/>
            </a:stretch>
          </a:blipFill>
        </p:spPr>
      </p:sp>
      <p:sp>
        <p:nvSpPr>
          <p:cNvPr id="6" name="Freeform 6"/>
          <p:cNvSpPr/>
          <p:nvPr/>
        </p:nvSpPr>
        <p:spPr>
          <a:xfrm>
            <a:off x="12379999" y="5491916"/>
            <a:ext cx="5908001" cy="4172526"/>
          </a:xfrm>
          <a:custGeom>
            <a:avLst/>
            <a:gdLst/>
            <a:ahLst/>
            <a:cxnLst/>
            <a:rect l="l" t="t" r="r" b="b"/>
            <a:pathLst>
              <a:path w="5908001" h="4172526">
                <a:moveTo>
                  <a:pt x="0" y="0"/>
                </a:moveTo>
                <a:lnTo>
                  <a:pt x="5908001" y="0"/>
                </a:lnTo>
                <a:lnTo>
                  <a:pt x="5908001" y="4172526"/>
                </a:lnTo>
                <a:lnTo>
                  <a:pt x="0" y="4172526"/>
                </a:lnTo>
                <a:lnTo>
                  <a:pt x="0" y="0"/>
                </a:lnTo>
                <a:close/>
              </a:path>
            </a:pathLst>
          </a:custGeom>
          <a:blipFill>
            <a:blip r:embed="rId5"/>
            <a:stretch>
              <a:fillRect/>
            </a:stretch>
          </a:blipFill>
        </p:spPr>
      </p:sp>
      <p:sp>
        <p:nvSpPr>
          <p:cNvPr id="7" name="Freeform 7"/>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13"/>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a:off x="3714268" y="4117889"/>
            <a:ext cx="1319550" cy="1374027"/>
          </a:xfrm>
          <a:custGeom>
            <a:avLst/>
            <a:gdLst/>
            <a:ahLst/>
            <a:cxnLst/>
            <a:rect l="l" t="t" r="r" b="b"/>
            <a:pathLst>
              <a:path w="1319550" h="1374027">
                <a:moveTo>
                  <a:pt x="0" y="0"/>
                </a:moveTo>
                <a:lnTo>
                  <a:pt x="1319550" y="0"/>
                </a:lnTo>
                <a:lnTo>
                  <a:pt x="1319550" y="1374027"/>
                </a:lnTo>
                <a:lnTo>
                  <a:pt x="0" y="137402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5" name="TextBox 15"/>
          <p:cNvSpPr txBox="1"/>
          <p:nvPr/>
        </p:nvSpPr>
        <p:spPr>
          <a:xfrm>
            <a:off x="5637382" y="3606135"/>
            <a:ext cx="9907418" cy="1769715"/>
          </a:xfrm>
          <a:prstGeom prst="rect">
            <a:avLst/>
          </a:prstGeom>
        </p:spPr>
        <p:txBody>
          <a:bodyPr wrap="square" lIns="0" tIns="0" rIns="0" bIns="0" rtlCol="0" anchor="t">
            <a:spAutoFit/>
          </a:bodyPr>
          <a:lstStyle/>
          <a:p>
            <a:r>
              <a:rPr lang="vi-VN" sz="115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IV. Tổng kết</a:t>
            </a:r>
            <a:endParaRPr lang="en-GB" sz="115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149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8" name="Group 8"/>
          <p:cNvGrpSpPr/>
          <p:nvPr/>
        </p:nvGrpSpPr>
        <p:grpSpPr>
          <a:xfrm>
            <a:off x="4487655" y="1182403"/>
            <a:ext cx="9149836" cy="1524508"/>
            <a:chOff x="0" y="0"/>
            <a:chExt cx="2409833" cy="401517"/>
          </a:xfrm>
        </p:grpSpPr>
        <p:sp>
          <p:nvSpPr>
            <p:cNvPr id="9" name="Freeform 9"/>
            <p:cNvSpPr/>
            <p:nvPr/>
          </p:nvSpPr>
          <p:spPr>
            <a:xfrm>
              <a:off x="0" y="0"/>
              <a:ext cx="2409833" cy="401517"/>
            </a:xfrm>
            <a:custGeom>
              <a:avLst/>
              <a:gdLst/>
              <a:ahLst/>
              <a:cxnLst/>
              <a:rect l="l" t="t" r="r" b="b"/>
              <a:pathLst>
                <a:path w="2409833" h="401517">
                  <a:moveTo>
                    <a:pt x="43152" y="0"/>
                  </a:moveTo>
                  <a:lnTo>
                    <a:pt x="2366681" y="0"/>
                  </a:lnTo>
                  <a:cubicBezTo>
                    <a:pt x="2378126" y="0"/>
                    <a:pt x="2389102" y="4546"/>
                    <a:pt x="2397194" y="12639"/>
                  </a:cubicBezTo>
                  <a:cubicBezTo>
                    <a:pt x="2405287" y="20732"/>
                    <a:pt x="2409833" y="31708"/>
                    <a:pt x="2409833" y="43152"/>
                  </a:cubicBezTo>
                  <a:lnTo>
                    <a:pt x="2409833" y="358364"/>
                  </a:lnTo>
                  <a:cubicBezTo>
                    <a:pt x="2409833" y="382197"/>
                    <a:pt x="2390513" y="401517"/>
                    <a:pt x="2366681" y="401517"/>
                  </a:cubicBezTo>
                  <a:lnTo>
                    <a:pt x="43152" y="401517"/>
                  </a:lnTo>
                  <a:cubicBezTo>
                    <a:pt x="19320" y="401517"/>
                    <a:pt x="0" y="382197"/>
                    <a:pt x="0" y="358364"/>
                  </a:cubicBezTo>
                  <a:lnTo>
                    <a:pt x="0" y="43152"/>
                  </a:lnTo>
                  <a:cubicBezTo>
                    <a:pt x="0" y="19320"/>
                    <a:pt x="19320" y="0"/>
                    <a:pt x="43152" y="0"/>
                  </a:cubicBezTo>
                  <a:close/>
                </a:path>
              </a:pathLst>
            </a:custGeom>
            <a:solidFill>
              <a:srgbClr val="FFC656"/>
            </a:solidFill>
          </p:spPr>
        </p:sp>
        <p:sp>
          <p:nvSpPr>
            <p:cNvPr id="10" name="TextBox 10"/>
            <p:cNvSpPr txBox="1"/>
            <p:nvPr/>
          </p:nvSpPr>
          <p:spPr>
            <a:xfrm>
              <a:off x="0" y="-38100"/>
              <a:ext cx="2409833" cy="43961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1" name="Freeform 11"/>
          <p:cNvSpPr/>
          <p:nvPr/>
        </p:nvSpPr>
        <p:spPr>
          <a:xfrm>
            <a:off x="-3085787" y="6755690"/>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sp>
      <p:grpSp>
        <p:nvGrpSpPr>
          <p:cNvPr id="13" name="Group 13"/>
          <p:cNvGrpSpPr>
            <a:grpSpLocks noChangeAspect="1"/>
          </p:cNvGrpSpPr>
          <p:nvPr/>
        </p:nvGrpSpPr>
        <p:grpSpPr>
          <a:xfrm rot="-168847">
            <a:off x="1585645" y="3854968"/>
            <a:ext cx="4771814" cy="3436263"/>
            <a:chOff x="0" y="0"/>
            <a:chExt cx="3136392" cy="2258568"/>
          </a:xfrm>
        </p:grpSpPr>
        <p:sp>
          <p:nvSpPr>
            <p:cNvPr id="14" name="Freeform 14"/>
            <p:cNvSpPr/>
            <p:nvPr/>
          </p:nvSpPr>
          <p:spPr>
            <a:xfrm>
              <a:off x="114300" y="125984"/>
              <a:ext cx="2882900" cy="1993900"/>
            </a:xfrm>
            <a:custGeom>
              <a:avLst/>
              <a:gdLst/>
              <a:ahLst/>
              <a:cxnLst/>
              <a:rect l="l" t="t" r="r" b="b"/>
              <a:pathLst>
                <a:path w="2882900" h="1993900">
                  <a:moveTo>
                    <a:pt x="2882900" y="1993900"/>
                  </a:moveTo>
                  <a:lnTo>
                    <a:pt x="0" y="1993900"/>
                  </a:lnTo>
                  <a:lnTo>
                    <a:pt x="0" y="0"/>
                  </a:lnTo>
                  <a:lnTo>
                    <a:pt x="2882900" y="0"/>
                  </a:lnTo>
                  <a:lnTo>
                    <a:pt x="2882900" y="1993900"/>
                  </a:lnTo>
                  <a:close/>
                </a:path>
              </a:pathLst>
            </a:custGeom>
            <a:blipFill>
              <a:blip r:embed="rId10"/>
              <a:stretch>
                <a:fillRect l="-1807" r="-1807"/>
              </a:stretch>
            </a:blipFill>
          </p:spPr>
        </p:sp>
        <p:sp>
          <p:nvSpPr>
            <p:cNvPr id="15" name="Freeform 15"/>
            <p:cNvSpPr/>
            <p:nvPr/>
          </p:nvSpPr>
          <p:spPr>
            <a:xfrm>
              <a:off x="0" y="-1016"/>
              <a:ext cx="3136392" cy="2258568"/>
            </a:xfrm>
            <a:custGeom>
              <a:avLst/>
              <a:gdLst/>
              <a:ahLst/>
              <a:cxnLst/>
              <a:rect l="l" t="t" r="r" b="b"/>
              <a:pathLst>
                <a:path w="3136392" h="2258568">
                  <a:moveTo>
                    <a:pt x="3136392" y="2258568"/>
                  </a:moveTo>
                  <a:lnTo>
                    <a:pt x="0" y="2258568"/>
                  </a:lnTo>
                  <a:lnTo>
                    <a:pt x="0" y="0"/>
                  </a:lnTo>
                  <a:lnTo>
                    <a:pt x="3136392" y="0"/>
                  </a:lnTo>
                  <a:lnTo>
                    <a:pt x="3136392" y="2258568"/>
                  </a:lnTo>
                  <a:close/>
                </a:path>
              </a:pathLst>
            </a:custGeom>
            <a:blipFill>
              <a:blip r:embed="rId11"/>
              <a:stretch>
                <a:fillRect l="-8" r="-8"/>
              </a:stretch>
            </a:blipFill>
          </p:spPr>
        </p:sp>
      </p:grpSp>
      <p:sp>
        <p:nvSpPr>
          <p:cNvPr id="16" name="Freeform 16"/>
          <p:cNvSpPr/>
          <p:nvPr/>
        </p:nvSpPr>
        <p:spPr>
          <a:xfrm rot="-1349716">
            <a:off x="2448591" y="3575151"/>
            <a:ext cx="2014801" cy="527512"/>
          </a:xfrm>
          <a:custGeom>
            <a:avLst/>
            <a:gdLst/>
            <a:ahLst/>
            <a:cxnLst/>
            <a:rect l="l" t="t" r="r" b="b"/>
            <a:pathLst>
              <a:path w="2014801" h="527512">
                <a:moveTo>
                  <a:pt x="0" y="0"/>
                </a:moveTo>
                <a:lnTo>
                  <a:pt x="2014801" y="0"/>
                </a:lnTo>
                <a:lnTo>
                  <a:pt x="2014801" y="527512"/>
                </a:lnTo>
                <a:lnTo>
                  <a:pt x="0" y="52751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TextBox 17"/>
          <p:cNvSpPr txBox="1"/>
          <p:nvPr/>
        </p:nvSpPr>
        <p:spPr>
          <a:xfrm>
            <a:off x="4458530" y="1540612"/>
            <a:ext cx="8818048" cy="1974900"/>
          </a:xfrm>
          <a:prstGeom prst="rect">
            <a:avLst/>
          </a:prstGeom>
        </p:spPr>
        <p:txBody>
          <a:bodyPr wrap="square" lIns="0" tIns="0" rIns="0" bIns="0" rtlCol="0" anchor="t">
            <a:spAutoFit/>
          </a:bodyPr>
          <a:lstStyle/>
          <a:p>
            <a:pPr algn="ctr">
              <a:lnSpc>
                <a:spcPts val="7668"/>
              </a:lnSpc>
            </a:pPr>
            <a:r>
              <a:rPr lang="vi-VN" sz="88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1. Nghệ thuật</a:t>
            </a:r>
            <a:r>
              <a:rPr lang="vi-VN" sz="9600" b="1">
                <a:latin typeface="Times New Roman" panose="02020603050405020304" pitchFamily="18" charset="0"/>
                <a:cs typeface="Times New Roman" panose="02020603050405020304" pitchFamily="18" charset="0"/>
              </a:rPr>
              <a:t> </a:t>
            </a:r>
            <a:endParaRPr lang="en-GB" sz="9600">
              <a:latin typeface="Times New Roman" panose="02020603050405020304" pitchFamily="18" charset="0"/>
              <a:cs typeface="Times New Roman" panose="02020603050405020304" pitchFamily="18" charset="0"/>
            </a:endParaRPr>
          </a:p>
          <a:p>
            <a:pPr algn="ctr">
              <a:lnSpc>
                <a:spcPts val="7668"/>
              </a:lnSpc>
            </a:pPr>
            <a:r>
              <a:rPr lang="en-US" sz="11981" smtClean="0">
                <a:solidFill>
                  <a:srgbClr val="557034"/>
                </a:solidFill>
                <a:latin typeface="Times New Roman" panose="02020603050405020304" pitchFamily="18" charset="0"/>
                <a:ea typeface="เอฟซี เดซี่"/>
                <a:cs typeface="Times New Roman" panose="02020603050405020304" pitchFamily="18" charset="0"/>
                <a:sym typeface="เอฟซี เดซี่"/>
              </a:rPr>
              <a:t> </a:t>
            </a:r>
            <a:endParaRPr lang="en-US" sz="11981">
              <a:solidFill>
                <a:srgbClr val="557034"/>
              </a:solidFill>
              <a:latin typeface="Times New Roman" panose="02020603050405020304" pitchFamily="18" charset="0"/>
              <a:ea typeface="เอฟซี เดซี่"/>
              <a:cs typeface="Times New Roman" panose="02020603050405020304" pitchFamily="18" charset="0"/>
              <a:sym typeface="เอฟซี เดซี่"/>
            </a:endParaRPr>
          </a:p>
        </p:txBody>
      </p:sp>
      <p:sp>
        <p:nvSpPr>
          <p:cNvPr id="18" name="TextBox 18"/>
          <p:cNvSpPr txBox="1"/>
          <p:nvPr/>
        </p:nvSpPr>
        <p:spPr>
          <a:xfrm>
            <a:off x="6844402" y="3209781"/>
            <a:ext cx="8691680" cy="4739759"/>
          </a:xfrm>
          <a:prstGeom prst="rect">
            <a:avLst/>
          </a:prstGeom>
        </p:spPr>
        <p:txBody>
          <a:bodyPr lIns="0" tIns="0" rIns="0" bIns="0" rtlCol="0" anchor="t">
            <a:spAutoFit/>
          </a:bodyPr>
          <a:lstStyle/>
          <a:p>
            <a:pPr algn="just"/>
            <a:r>
              <a:rPr lang="vi-VN" sz="4400">
                <a:latin typeface="Times New Roman" panose="02020603050405020304" pitchFamily="18" charset="0"/>
                <a:cs typeface="Times New Roman" panose="02020603050405020304" pitchFamily="18" charset="0"/>
              </a:rPr>
              <a:t>- Bài viết nêu rõ vấn đề cần bàn luận.</a:t>
            </a:r>
            <a:endParaRPr lang="en-GB" sz="4400">
              <a:latin typeface="Times New Roman" panose="02020603050405020304" pitchFamily="18" charset="0"/>
              <a:cs typeface="Times New Roman" panose="02020603050405020304" pitchFamily="18" charset="0"/>
            </a:endParaRPr>
          </a:p>
          <a:p>
            <a:pPr algn="just"/>
            <a:r>
              <a:rPr lang="vi-VN" sz="4400">
                <a:latin typeface="Times New Roman" panose="02020603050405020304" pitchFamily="18" charset="0"/>
                <a:cs typeface="Times New Roman" panose="02020603050405020304" pitchFamily="18" charset="0"/>
              </a:rPr>
              <a:t>- Luận điểm rõ ràng, góp phần làm sáng tỏ luận đề.</a:t>
            </a:r>
            <a:endParaRPr lang="en-GB" sz="4400">
              <a:latin typeface="Times New Roman" panose="02020603050405020304" pitchFamily="18" charset="0"/>
              <a:cs typeface="Times New Roman" panose="02020603050405020304" pitchFamily="18" charset="0"/>
            </a:endParaRPr>
          </a:p>
          <a:p>
            <a:pPr algn="just"/>
            <a:r>
              <a:rPr lang="vi-VN" sz="4400">
                <a:latin typeface="Times New Roman" panose="02020603050405020304" pitchFamily="18" charset="0"/>
                <a:cs typeface="Times New Roman" panose="02020603050405020304" pitchFamily="18" charset="0"/>
              </a:rPr>
              <a:t>- Lí lẽ, bằng chứng cụ thể, thuyết phục giúp làm sáng tỏ luận điểm.</a:t>
            </a:r>
            <a:endParaRPr lang="en-GB" sz="4400">
              <a:latin typeface="Times New Roman" panose="02020603050405020304" pitchFamily="18" charset="0"/>
              <a:cs typeface="Times New Roman" panose="02020603050405020304" pitchFamily="18" charset="0"/>
            </a:endParaRPr>
          </a:p>
          <a:p>
            <a:pPr algn="just"/>
            <a:r>
              <a:rPr lang="vi-VN" sz="4400">
                <a:latin typeface="Times New Roman" panose="02020603050405020304" pitchFamily="18" charset="0"/>
                <a:cs typeface="Times New Roman" panose="02020603050405020304" pitchFamily="18" charset="0"/>
              </a:rPr>
              <a:t>- Cách triển khai mạch lạc từ ý tưởng đến thông điệp của văn bản.</a:t>
            </a:r>
            <a:endParaRPr lang="en-GB" sz="4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469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8" name="Group 8"/>
          <p:cNvGrpSpPr/>
          <p:nvPr/>
        </p:nvGrpSpPr>
        <p:grpSpPr>
          <a:xfrm>
            <a:off x="4318869" y="1287252"/>
            <a:ext cx="9149836" cy="1524508"/>
            <a:chOff x="0" y="0"/>
            <a:chExt cx="2409833" cy="401517"/>
          </a:xfrm>
        </p:grpSpPr>
        <p:sp>
          <p:nvSpPr>
            <p:cNvPr id="9" name="Freeform 9"/>
            <p:cNvSpPr/>
            <p:nvPr/>
          </p:nvSpPr>
          <p:spPr>
            <a:xfrm>
              <a:off x="0" y="0"/>
              <a:ext cx="2409833" cy="401517"/>
            </a:xfrm>
            <a:custGeom>
              <a:avLst/>
              <a:gdLst/>
              <a:ahLst/>
              <a:cxnLst/>
              <a:rect l="l" t="t" r="r" b="b"/>
              <a:pathLst>
                <a:path w="2409833" h="401517">
                  <a:moveTo>
                    <a:pt x="43152" y="0"/>
                  </a:moveTo>
                  <a:lnTo>
                    <a:pt x="2366681" y="0"/>
                  </a:lnTo>
                  <a:cubicBezTo>
                    <a:pt x="2378126" y="0"/>
                    <a:pt x="2389102" y="4546"/>
                    <a:pt x="2397194" y="12639"/>
                  </a:cubicBezTo>
                  <a:cubicBezTo>
                    <a:pt x="2405287" y="20732"/>
                    <a:pt x="2409833" y="31708"/>
                    <a:pt x="2409833" y="43152"/>
                  </a:cubicBezTo>
                  <a:lnTo>
                    <a:pt x="2409833" y="358364"/>
                  </a:lnTo>
                  <a:cubicBezTo>
                    <a:pt x="2409833" y="382197"/>
                    <a:pt x="2390513" y="401517"/>
                    <a:pt x="2366681" y="401517"/>
                  </a:cubicBezTo>
                  <a:lnTo>
                    <a:pt x="43152" y="401517"/>
                  </a:lnTo>
                  <a:cubicBezTo>
                    <a:pt x="19320" y="401517"/>
                    <a:pt x="0" y="382197"/>
                    <a:pt x="0" y="358364"/>
                  </a:cubicBezTo>
                  <a:lnTo>
                    <a:pt x="0" y="43152"/>
                  </a:lnTo>
                  <a:cubicBezTo>
                    <a:pt x="0" y="19320"/>
                    <a:pt x="19320" y="0"/>
                    <a:pt x="43152" y="0"/>
                  </a:cubicBezTo>
                  <a:close/>
                </a:path>
              </a:pathLst>
            </a:custGeom>
            <a:solidFill>
              <a:srgbClr val="FFC656"/>
            </a:solidFill>
          </p:spPr>
        </p:sp>
        <p:sp>
          <p:nvSpPr>
            <p:cNvPr id="10" name="TextBox 10"/>
            <p:cNvSpPr txBox="1"/>
            <p:nvPr/>
          </p:nvSpPr>
          <p:spPr>
            <a:xfrm>
              <a:off x="0" y="-38100"/>
              <a:ext cx="2409833" cy="43961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1" name="Freeform 11"/>
          <p:cNvSpPr/>
          <p:nvPr/>
        </p:nvSpPr>
        <p:spPr>
          <a:xfrm>
            <a:off x="-3085787" y="6755690"/>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sp>
      <p:grpSp>
        <p:nvGrpSpPr>
          <p:cNvPr id="13" name="Group 13"/>
          <p:cNvGrpSpPr>
            <a:grpSpLocks noChangeAspect="1"/>
          </p:cNvGrpSpPr>
          <p:nvPr/>
        </p:nvGrpSpPr>
        <p:grpSpPr>
          <a:xfrm rot="-168847">
            <a:off x="2647911" y="4348225"/>
            <a:ext cx="4771814" cy="3436263"/>
            <a:chOff x="0" y="0"/>
            <a:chExt cx="3136392" cy="2258568"/>
          </a:xfrm>
        </p:grpSpPr>
        <p:sp>
          <p:nvSpPr>
            <p:cNvPr id="14" name="Freeform 14"/>
            <p:cNvSpPr/>
            <p:nvPr/>
          </p:nvSpPr>
          <p:spPr>
            <a:xfrm>
              <a:off x="114300" y="125984"/>
              <a:ext cx="2882900" cy="1993900"/>
            </a:xfrm>
            <a:custGeom>
              <a:avLst/>
              <a:gdLst/>
              <a:ahLst/>
              <a:cxnLst/>
              <a:rect l="l" t="t" r="r" b="b"/>
              <a:pathLst>
                <a:path w="2882900" h="1993900">
                  <a:moveTo>
                    <a:pt x="2882900" y="1993900"/>
                  </a:moveTo>
                  <a:lnTo>
                    <a:pt x="0" y="1993900"/>
                  </a:lnTo>
                  <a:lnTo>
                    <a:pt x="0" y="0"/>
                  </a:lnTo>
                  <a:lnTo>
                    <a:pt x="2882900" y="0"/>
                  </a:lnTo>
                  <a:lnTo>
                    <a:pt x="2882900" y="1993900"/>
                  </a:lnTo>
                  <a:close/>
                </a:path>
              </a:pathLst>
            </a:custGeom>
            <a:blipFill>
              <a:blip r:embed="rId10"/>
              <a:stretch>
                <a:fillRect l="-1807" r="-1807"/>
              </a:stretch>
            </a:blipFill>
          </p:spPr>
        </p:sp>
        <p:sp>
          <p:nvSpPr>
            <p:cNvPr id="15" name="Freeform 15"/>
            <p:cNvSpPr/>
            <p:nvPr/>
          </p:nvSpPr>
          <p:spPr>
            <a:xfrm>
              <a:off x="0" y="-1016"/>
              <a:ext cx="3136392" cy="2258568"/>
            </a:xfrm>
            <a:custGeom>
              <a:avLst/>
              <a:gdLst/>
              <a:ahLst/>
              <a:cxnLst/>
              <a:rect l="l" t="t" r="r" b="b"/>
              <a:pathLst>
                <a:path w="3136392" h="2258568">
                  <a:moveTo>
                    <a:pt x="3136392" y="2258568"/>
                  </a:moveTo>
                  <a:lnTo>
                    <a:pt x="0" y="2258568"/>
                  </a:lnTo>
                  <a:lnTo>
                    <a:pt x="0" y="0"/>
                  </a:lnTo>
                  <a:lnTo>
                    <a:pt x="3136392" y="0"/>
                  </a:lnTo>
                  <a:lnTo>
                    <a:pt x="3136392" y="2258568"/>
                  </a:lnTo>
                  <a:close/>
                </a:path>
              </a:pathLst>
            </a:custGeom>
            <a:blipFill>
              <a:blip r:embed="rId11"/>
              <a:stretch>
                <a:fillRect l="-8" r="-8"/>
              </a:stretch>
            </a:blipFill>
          </p:spPr>
        </p:sp>
      </p:grpSp>
      <p:sp>
        <p:nvSpPr>
          <p:cNvPr id="16" name="Freeform 16"/>
          <p:cNvSpPr/>
          <p:nvPr/>
        </p:nvSpPr>
        <p:spPr>
          <a:xfrm rot="-1349716">
            <a:off x="4026418" y="4233158"/>
            <a:ext cx="2014801" cy="527512"/>
          </a:xfrm>
          <a:custGeom>
            <a:avLst/>
            <a:gdLst/>
            <a:ahLst/>
            <a:cxnLst/>
            <a:rect l="l" t="t" r="r" b="b"/>
            <a:pathLst>
              <a:path w="2014801" h="527512">
                <a:moveTo>
                  <a:pt x="0" y="0"/>
                </a:moveTo>
                <a:lnTo>
                  <a:pt x="2014801" y="0"/>
                </a:lnTo>
                <a:lnTo>
                  <a:pt x="2014801" y="527512"/>
                </a:lnTo>
                <a:lnTo>
                  <a:pt x="0" y="52751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TextBox 17"/>
          <p:cNvSpPr txBox="1"/>
          <p:nvPr/>
        </p:nvSpPr>
        <p:spPr>
          <a:xfrm>
            <a:off x="4405265" y="1403420"/>
            <a:ext cx="12854035" cy="1107996"/>
          </a:xfrm>
          <a:prstGeom prst="rect">
            <a:avLst/>
          </a:prstGeom>
        </p:spPr>
        <p:txBody>
          <a:bodyPr wrap="square" lIns="0" tIns="0" rIns="0" bIns="0" rtlCol="0" anchor="t">
            <a:spAutoFit/>
          </a:bodyPr>
          <a:lstStyle/>
          <a:p>
            <a:r>
              <a:rPr lang="vi-VN" sz="72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2. Nội dung – Ý nghĩa</a:t>
            </a:r>
            <a:endParaRPr lang="en-GB" sz="72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18" name="TextBox 18"/>
          <p:cNvSpPr txBox="1"/>
          <p:nvPr/>
        </p:nvSpPr>
        <p:spPr>
          <a:xfrm>
            <a:off x="7636910" y="4156958"/>
            <a:ext cx="8691680" cy="3323987"/>
          </a:xfrm>
          <a:prstGeom prst="rect">
            <a:avLst/>
          </a:prstGeom>
        </p:spPr>
        <p:txBody>
          <a:bodyPr lIns="0" tIns="0" rIns="0" bIns="0" rtlCol="0" anchor="t">
            <a:spAutoFit/>
          </a:bodyPr>
          <a:lstStyle/>
          <a:p>
            <a:pPr algn="just"/>
            <a:r>
              <a:rPr lang="vi-VN" sz="7200">
                <a:latin typeface="Times New Roman" panose="02020603050405020304" pitchFamily="18" charset="0"/>
                <a:cs typeface="Times New Roman" panose="02020603050405020304" pitchFamily="18" charset="0"/>
              </a:rPr>
              <a:t>Văn bản bàn về vấn đề chạy đua vũ khí hạt nhân trên toàn cầu.</a:t>
            </a:r>
            <a:endParaRPr lang="en-GB" sz="7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242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fade">
                                      <p:cBhvr>
                                        <p:cTn id="19" dur="1000"/>
                                        <p:tgtEl>
                                          <p:spTgt spid="18">
                                            <p:txEl>
                                              <p:pRg st="0" end="0"/>
                                            </p:txEl>
                                          </p:spTgt>
                                        </p:tgtEl>
                                      </p:cBhvr>
                                    </p:animEffect>
                                    <p:anim calcmode="lin" valueType="num">
                                      <p:cBhvr>
                                        <p:cTn id="20"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958969" y="-951562"/>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4458544" y="1117238"/>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8" name="Group 8"/>
          <p:cNvGrpSpPr/>
          <p:nvPr/>
        </p:nvGrpSpPr>
        <p:grpSpPr>
          <a:xfrm>
            <a:off x="4487654" y="745996"/>
            <a:ext cx="9609345" cy="2128069"/>
            <a:chOff x="0" y="0"/>
            <a:chExt cx="2409833" cy="401517"/>
          </a:xfrm>
        </p:grpSpPr>
        <p:sp>
          <p:nvSpPr>
            <p:cNvPr id="9" name="Freeform 9"/>
            <p:cNvSpPr/>
            <p:nvPr/>
          </p:nvSpPr>
          <p:spPr>
            <a:xfrm>
              <a:off x="0" y="0"/>
              <a:ext cx="2409833" cy="401517"/>
            </a:xfrm>
            <a:custGeom>
              <a:avLst/>
              <a:gdLst/>
              <a:ahLst/>
              <a:cxnLst/>
              <a:rect l="l" t="t" r="r" b="b"/>
              <a:pathLst>
                <a:path w="2409833" h="401517">
                  <a:moveTo>
                    <a:pt x="43152" y="0"/>
                  </a:moveTo>
                  <a:lnTo>
                    <a:pt x="2366681" y="0"/>
                  </a:lnTo>
                  <a:cubicBezTo>
                    <a:pt x="2378126" y="0"/>
                    <a:pt x="2389102" y="4546"/>
                    <a:pt x="2397194" y="12639"/>
                  </a:cubicBezTo>
                  <a:cubicBezTo>
                    <a:pt x="2405287" y="20732"/>
                    <a:pt x="2409833" y="31708"/>
                    <a:pt x="2409833" y="43152"/>
                  </a:cubicBezTo>
                  <a:lnTo>
                    <a:pt x="2409833" y="358364"/>
                  </a:lnTo>
                  <a:cubicBezTo>
                    <a:pt x="2409833" y="382197"/>
                    <a:pt x="2390513" y="401517"/>
                    <a:pt x="2366681" y="401517"/>
                  </a:cubicBezTo>
                  <a:lnTo>
                    <a:pt x="43152" y="401517"/>
                  </a:lnTo>
                  <a:cubicBezTo>
                    <a:pt x="19320" y="401517"/>
                    <a:pt x="0" y="382197"/>
                    <a:pt x="0" y="358364"/>
                  </a:cubicBezTo>
                  <a:lnTo>
                    <a:pt x="0" y="43152"/>
                  </a:lnTo>
                  <a:cubicBezTo>
                    <a:pt x="0" y="19320"/>
                    <a:pt x="19320" y="0"/>
                    <a:pt x="43152" y="0"/>
                  </a:cubicBezTo>
                  <a:close/>
                </a:path>
              </a:pathLst>
            </a:custGeom>
            <a:solidFill>
              <a:srgbClr val="FFC656"/>
            </a:solidFill>
          </p:spPr>
        </p:sp>
        <p:sp>
          <p:nvSpPr>
            <p:cNvPr id="10" name="TextBox 10"/>
            <p:cNvSpPr txBox="1"/>
            <p:nvPr/>
          </p:nvSpPr>
          <p:spPr>
            <a:xfrm>
              <a:off x="0" y="-38100"/>
              <a:ext cx="2409833" cy="43961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1" name="Freeform 11"/>
          <p:cNvSpPr/>
          <p:nvPr/>
        </p:nvSpPr>
        <p:spPr>
          <a:xfrm>
            <a:off x="-3085787" y="6755690"/>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sp>
      <p:grpSp>
        <p:nvGrpSpPr>
          <p:cNvPr id="13" name="Group 13"/>
          <p:cNvGrpSpPr>
            <a:grpSpLocks noChangeAspect="1"/>
          </p:cNvGrpSpPr>
          <p:nvPr/>
        </p:nvGrpSpPr>
        <p:grpSpPr>
          <a:xfrm rot="-168847">
            <a:off x="187532" y="3964904"/>
            <a:ext cx="4771814" cy="3436263"/>
            <a:chOff x="0" y="0"/>
            <a:chExt cx="3136392" cy="2258568"/>
          </a:xfrm>
        </p:grpSpPr>
        <p:sp>
          <p:nvSpPr>
            <p:cNvPr id="14" name="Freeform 14"/>
            <p:cNvSpPr/>
            <p:nvPr/>
          </p:nvSpPr>
          <p:spPr>
            <a:xfrm>
              <a:off x="114300" y="125984"/>
              <a:ext cx="2882900" cy="1993900"/>
            </a:xfrm>
            <a:custGeom>
              <a:avLst/>
              <a:gdLst/>
              <a:ahLst/>
              <a:cxnLst/>
              <a:rect l="l" t="t" r="r" b="b"/>
              <a:pathLst>
                <a:path w="2882900" h="1993900">
                  <a:moveTo>
                    <a:pt x="2882900" y="1993900"/>
                  </a:moveTo>
                  <a:lnTo>
                    <a:pt x="0" y="1993900"/>
                  </a:lnTo>
                  <a:lnTo>
                    <a:pt x="0" y="0"/>
                  </a:lnTo>
                  <a:lnTo>
                    <a:pt x="2882900" y="0"/>
                  </a:lnTo>
                  <a:lnTo>
                    <a:pt x="2882900" y="1993900"/>
                  </a:lnTo>
                  <a:close/>
                </a:path>
              </a:pathLst>
            </a:custGeom>
            <a:blipFill>
              <a:blip r:embed="rId10"/>
              <a:stretch>
                <a:fillRect l="-1807" r="-1807"/>
              </a:stretch>
            </a:blipFill>
          </p:spPr>
        </p:sp>
        <p:sp>
          <p:nvSpPr>
            <p:cNvPr id="15" name="Freeform 15"/>
            <p:cNvSpPr/>
            <p:nvPr/>
          </p:nvSpPr>
          <p:spPr>
            <a:xfrm>
              <a:off x="0" y="-1016"/>
              <a:ext cx="3136392" cy="2258568"/>
            </a:xfrm>
            <a:custGeom>
              <a:avLst/>
              <a:gdLst/>
              <a:ahLst/>
              <a:cxnLst/>
              <a:rect l="l" t="t" r="r" b="b"/>
              <a:pathLst>
                <a:path w="3136392" h="2258568">
                  <a:moveTo>
                    <a:pt x="3136392" y="2258568"/>
                  </a:moveTo>
                  <a:lnTo>
                    <a:pt x="0" y="2258568"/>
                  </a:lnTo>
                  <a:lnTo>
                    <a:pt x="0" y="0"/>
                  </a:lnTo>
                  <a:lnTo>
                    <a:pt x="3136392" y="0"/>
                  </a:lnTo>
                  <a:lnTo>
                    <a:pt x="3136392" y="2258568"/>
                  </a:lnTo>
                  <a:close/>
                </a:path>
              </a:pathLst>
            </a:custGeom>
            <a:blipFill>
              <a:blip r:embed="rId11"/>
              <a:stretch>
                <a:fillRect l="-8" r="-8"/>
              </a:stretch>
            </a:blipFill>
          </p:spPr>
        </p:sp>
      </p:grpSp>
      <p:sp>
        <p:nvSpPr>
          <p:cNvPr id="16" name="Freeform 16"/>
          <p:cNvSpPr/>
          <p:nvPr/>
        </p:nvSpPr>
        <p:spPr>
          <a:xfrm rot="-1349716">
            <a:off x="1546650" y="3797684"/>
            <a:ext cx="2014801" cy="527512"/>
          </a:xfrm>
          <a:custGeom>
            <a:avLst/>
            <a:gdLst/>
            <a:ahLst/>
            <a:cxnLst/>
            <a:rect l="l" t="t" r="r" b="b"/>
            <a:pathLst>
              <a:path w="2014801" h="527512">
                <a:moveTo>
                  <a:pt x="0" y="0"/>
                </a:moveTo>
                <a:lnTo>
                  <a:pt x="2014801" y="0"/>
                </a:lnTo>
                <a:lnTo>
                  <a:pt x="2014801" y="527512"/>
                </a:lnTo>
                <a:lnTo>
                  <a:pt x="0" y="52751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TextBox 17"/>
          <p:cNvSpPr txBox="1"/>
          <p:nvPr/>
        </p:nvSpPr>
        <p:spPr>
          <a:xfrm>
            <a:off x="4621360" y="1071366"/>
            <a:ext cx="8982350" cy="1661993"/>
          </a:xfrm>
          <a:prstGeom prst="rect">
            <a:avLst/>
          </a:prstGeom>
        </p:spPr>
        <p:txBody>
          <a:bodyPr wrap="square" lIns="0" tIns="0" rIns="0" bIns="0" rtlCol="0" anchor="t">
            <a:spAutoFit/>
          </a:bodyPr>
          <a:lstStyle/>
          <a:p>
            <a:pPr algn="ctr"/>
            <a:r>
              <a:rPr lang="vi-VN" sz="54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3. Cách đọc hiểu văn bản nghị luận về một vấn đề xã hội</a:t>
            </a:r>
            <a:endParaRPr lang="en-GB" sz="54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18" name="TextBox 18"/>
          <p:cNvSpPr txBox="1"/>
          <p:nvPr/>
        </p:nvSpPr>
        <p:spPr>
          <a:xfrm>
            <a:off x="5348521" y="3235431"/>
            <a:ext cx="10661261" cy="4924425"/>
          </a:xfrm>
          <a:prstGeom prst="rect">
            <a:avLst/>
          </a:prstGeom>
        </p:spPr>
        <p:txBody>
          <a:bodyPr wrap="square" lIns="0" tIns="0" rIns="0" bIns="0" rtlCol="0" anchor="t">
            <a:spAutoFit/>
          </a:bodyPr>
          <a:lstStyle/>
          <a:p>
            <a:pPr algn="just"/>
            <a:r>
              <a:rPr lang="vi-VN" sz="4000">
                <a:latin typeface="Times New Roman" panose="02020603050405020304" pitchFamily="18" charset="0"/>
                <a:cs typeface="Times New Roman" panose="02020603050405020304" pitchFamily="18" charset="0"/>
              </a:rPr>
              <a:t>- Xác định luận đề, luận điểm, lí lẽ, bằng chứng được nêu trong VB; vẽ sơ đồ thể hiện mối quan hệ giữa các yếu tố này.</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Nhận biết, phân tích lí lẽ, bằng chứng tiêu biểu.</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Chỉ ra mục đích viết của VB và mối quan hệ giữa mục đích viết với đặc điểm của VB</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Nhận biết ý tưởng, thông điệp; bối cảnh lịch sử, văn hoá, xã hội của văn bản.</a:t>
            </a:r>
            <a:endParaRPr lang="en-US" sz="4000">
              <a:solidFill>
                <a:srgbClr val="000000"/>
              </a:solidFill>
              <a:latin typeface="Times New Roman" panose="02020603050405020304" pitchFamily="18" charset="0"/>
              <a:ea typeface="Dreaming Outloud Sans"/>
              <a:cs typeface="Times New Roman" panose="02020603050405020304" pitchFamily="18" charset="0"/>
              <a:sym typeface="Dreaming Outloud Sans"/>
            </a:endParaRPr>
          </a:p>
        </p:txBody>
      </p:sp>
    </p:spTree>
    <p:extLst>
      <p:ext uri="{BB962C8B-B14F-4D97-AF65-F5344CB8AC3E}">
        <p14:creationId xmlns:p14="http://schemas.microsoft.com/office/powerpoint/2010/main" val="247413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9ECDC7"/>
        </a:solidFill>
        <a:effectLst/>
      </p:bgPr>
    </p:bg>
    <p:spTree>
      <p:nvGrpSpPr>
        <p:cNvPr id="1" name=""/>
        <p:cNvGrpSpPr/>
        <p:nvPr/>
      </p:nvGrpSpPr>
      <p:grpSpPr>
        <a:xfrm>
          <a:off x="0" y="0"/>
          <a:ext cx="0" cy="0"/>
          <a:chOff x="0" y="0"/>
          <a:chExt cx="0" cy="0"/>
        </a:xfrm>
      </p:grpSpPr>
      <p:sp>
        <p:nvSpPr>
          <p:cNvPr id="2" name="Freeform 2"/>
          <p:cNvSpPr/>
          <p:nvPr/>
        </p:nvSpPr>
        <p:spPr>
          <a:xfrm>
            <a:off x="-3093184" y="-2144955"/>
            <a:ext cx="9163086" cy="9163086"/>
          </a:xfrm>
          <a:custGeom>
            <a:avLst/>
            <a:gdLst/>
            <a:ahLst/>
            <a:cxnLst/>
            <a:rect l="l" t="t" r="r" b="b"/>
            <a:pathLst>
              <a:path w="9163086" h="9163086">
                <a:moveTo>
                  <a:pt x="0" y="0"/>
                </a:moveTo>
                <a:lnTo>
                  <a:pt x="9163086" y="0"/>
                </a:lnTo>
                <a:lnTo>
                  <a:pt x="9163086" y="9163086"/>
                </a:lnTo>
                <a:lnTo>
                  <a:pt x="0" y="9163086"/>
                </a:lnTo>
                <a:lnTo>
                  <a:pt x="0" y="0"/>
                </a:lnTo>
                <a:close/>
              </a:path>
            </a:pathLst>
          </a:custGeom>
          <a:blipFill>
            <a:blip r:embed="rId2">
              <a:alphaModFix amt="44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2947615" y="-339589"/>
            <a:ext cx="12625099" cy="12625099"/>
          </a:xfrm>
          <a:custGeom>
            <a:avLst/>
            <a:gdLst/>
            <a:ahLst/>
            <a:cxnLst/>
            <a:rect l="l" t="t" r="r" b="b"/>
            <a:pathLst>
              <a:path w="12625099" h="12625099">
                <a:moveTo>
                  <a:pt x="0" y="0"/>
                </a:moveTo>
                <a:lnTo>
                  <a:pt x="12625099" y="0"/>
                </a:lnTo>
                <a:lnTo>
                  <a:pt x="12625099" y="12625099"/>
                </a:lnTo>
                <a:lnTo>
                  <a:pt x="0" y="12625099"/>
                </a:lnTo>
                <a:lnTo>
                  <a:pt x="0" y="0"/>
                </a:lnTo>
                <a:close/>
              </a:path>
            </a:pathLst>
          </a:custGeom>
          <a:blipFill>
            <a:blip r:embed="rId2">
              <a:alphaModFix amt="44999"/>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3352800" y="3848100"/>
            <a:ext cx="10825637" cy="6438900"/>
          </a:xfrm>
          <a:custGeom>
            <a:avLst/>
            <a:gdLst/>
            <a:ahLst/>
            <a:cxnLst/>
            <a:rect l="l" t="t" r="r" b="b"/>
            <a:pathLst>
              <a:path w="10287000" h="5825014">
                <a:moveTo>
                  <a:pt x="0" y="0"/>
                </a:moveTo>
                <a:lnTo>
                  <a:pt x="10287000" y="0"/>
                </a:lnTo>
                <a:lnTo>
                  <a:pt x="10287000" y="5825014"/>
                </a:lnTo>
                <a:lnTo>
                  <a:pt x="0" y="582501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369727" y="258260"/>
            <a:ext cx="2927332" cy="2224773"/>
          </a:xfrm>
          <a:custGeom>
            <a:avLst/>
            <a:gdLst/>
            <a:ahLst/>
            <a:cxnLst/>
            <a:rect l="l" t="t" r="r" b="b"/>
            <a:pathLst>
              <a:path w="2927332" h="2224773">
                <a:moveTo>
                  <a:pt x="0" y="0"/>
                </a:moveTo>
                <a:lnTo>
                  <a:pt x="2927332" y="0"/>
                </a:lnTo>
                <a:lnTo>
                  <a:pt x="2927332" y="2224772"/>
                </a:lnTo>
                <a:lnTo>
                  <a:pt x="0" y="222477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flipH="1">
            <a:off x="16180015" y="4764502"/>
            <a:ext cx="2443153" cy="1856797"/>
          </a:xfrm>
          <a:custGeom>
            <a:avLst/>
            <a:gdLst/>
            <a:ahLst/>
            <a:cxnLst/>
            <a:rect l="l" t="t" r="r" b="b"/>
            <a:pathLst>
              <a:path w="2443153" h="1856797">
                <a:moveTo>
                  <a:pt x="2443153" y="0"/>
                </a:moveTo>
                <a:lnTo>
                  <a:pt x="0" y="0"/>
                </a:lnTo>
                <a:lnTo>
                  <a:pt x="0" y="1856796"/>
                </a:lnTo>
                <a:lnTo>
                  <a:pt x="2443153" y="1856796"/>
                </a:lnTo>
                <a:lnTo>
                  <a:pt x="2443153"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TextBox 10"/>
          <p:cNvSpPr txBox="1"/>
          <p:nvPr/>
        </p:nvSpPr>
        <p:spPr>
          <a:xfrm>
            <a:off x="1974450" y="529975"/>
            <a:ext cx="15021149" cy="2954655"/>
          </a:xfrm>
          <a:prstGeom prst="rect">
            <a:avLst/>
          </a:prstGeom>
        </p:spPr>
        <p:txBody>
          <a:bodyPr wrap="square" lIns="0" tIns="0" rIns="0" bIns="0" rtlCol="0" anchor="t">
            <a:spAutoFit/>
          </a:bodyPr>
          <a:lstStyle/>
          <a:p>
            <a:pPr algn="ctr"/>
            <a:r>
              <a:rPr lang="vi-VN" sz="96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Hoạt động </a:t>
            </a:r>
            <a:r>
              <a:rPr lang="vi-VN" sz="9600" b="1"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3</a:t>
            </a:r>
          </a:p>
          <a:p>
            <a:pPr algn="ctr"/>
            <a:r>
              <a:rPr lang="vi-VN" sz="9600" b="1"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vi-VN" sz="96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Luyện tập</a:t>
            </a:r>
            <a:endParaRPr lang="en-GB" sz="96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57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barn(inVertical)">
                                      <p:cBhvr>
                                        <p:cTn id="10"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9309ac64-8288-4ea0-aa2f-061f9418d41f.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5400" y="0"/>
            <a:ext cx="183134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Lam tac\tải xuống.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657600" y="6819900"/>
            <a:ext cx="1943100" cy="235267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Lam tac\800px_COLOURBOX9774185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3194954" y="7996239"/>
            <a:ext cx="2133600" cy="14152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Lam tac\800px_COLOURBOX9774185 (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620249" y="7996238"/>
            <a:ext cx="3574706" cy="12112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ADMIN\Desktop\Lam tac\800px_COLOURBOX9774185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00800" y="7996239"/>
            <a:ext cx="1524000" cy="10109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ADMIN\Desktop\Lam tac\800px_COLOURBOX9774185 (3).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7996239"/>
            <a:ext cx="2133600" cy="14152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ADMIN\Desktop\Lam tac\800px_COLOURBOX9774185 (3).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6256002" y="7942691"/>
            <a:ext cx="1828800" cy="111801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ADMIN\Desktop\Lam tac\il_570xN.938660066_slvo.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2039600" y="5520904"/>
            <a:ext cx="2949964" cy="52613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Lam tac\lumberjack-lean-on-the-wood-log-vector-7780327.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a:off x="14783987" y="5745828"/>
            <a:ext cx="3671618" cy="554640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có li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8534399" y="-3390899"/>
            <a:ext cx="18563654" cy="1649754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Users\ADMIN\Desktop\Tai nguyen thiet ke tro choi\Giai cuu rung xanh\playful-wild-monkeys_1308-2930 (4).jp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1828803" y="-200476"/>
            <a:ext cx="1828798" cy="263887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ình ảnh có liên quan"/>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1269935" y="4867225"/>
            <a:ext cx="2031274" cy="198376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Tai nguyen thiet ke tro choi\Bảng gỗ\images.jpg"/>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19400" y="-1257300"/>
            <a:ext cx="13868400" cy="52350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001672" y="1506048"/>
            <a:ext cx="9503856" cy="1446550"/>
          </a:xfrm>
          <a:prstGeom prst="rect">
            <a:avLst/>
          </a:prstGeom>
          <a:noFill/>
        </p:spPr>
        <p:txBody>
          <a:bodyPr wrap="square" rtlCol="0">
            <a:spAutoFit/>
          </a:bodyPr>
          <a:lstStyle/>
          <a:p>
            <a:pPr algn="ctr"/>
            <a:r>
              <a:rPr lang="vi-VN" sz="88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Vùng xanh an toàn</a:t>
            </a:r>
            <a:endParaRPr lang="en-US" sz="8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pic>
        <p:nvPicPr>
          <p:cNvPr id="1034" name="Picture 10" descr="C:\Users\ADMIN\Desktop\Tai nguyen thiet ke tro choi\Angry birds epic birds\1505573783630 (2).png">
            <a:hlinkClick r:id="" action="ppaction://hlinkshowjump?jump=nextslide"/>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8251533" y="4119068"/>
            <a:ext cx="2304386" cy="1401836"/>
          </a:xfrm>
          <a:prstGeom prst="rect">
            <a:avLst/>
          </a:prstGeom>
          <a:noFill/>
          <a:extLst>
            <a:ext uri="{909E8E84-426E-40DD-AFC4-6F175D3DCCD1}">
              <a14:hiddenFill xmlns:a14="http://schemas.microsoft.com/office/drawing/2010/main">
                <a:solidFill>
                  <a:srgbClr val="FFFFFF"/>
                </a:solidFill>
              </a14:hiddenFill>
            </a:ext>
          </a:extLst>
        </p:spPr>
      </p:pic>
      <p:pic>
        <p:nvPicPr>
          <p:cNvPr id="18"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9354800" y="9010312"/>
            <a:ext cx="1219200" cy="1219200"/>
          </a:xfrm>
          <a:prstGeom prst="rect">
            <a:avLst/>
          </a:prstGeom>
        </p:spPr>
      </p:pic>
    </p:spTree>
    <p:extLst>
      <p:ext uri="{BB962C8B-B14F-4D97-AF65-F5344CB8AC3E}">
        <p14:creationId xmlns:p14="http://schemas.microsoft.com/office/powerpoint/2010/main" val="427266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26" presetClass="entr" presetSubtype="0" fill="hold" nodeType="withEffect">
                                  <p:stCondLst>
                                    <p:cond delay="0"/>
                                  </p:stCondLst>
                                  <p:childTnLst>
                                    <p:set>
                                      <p:cBhvr>
                                        <p:cTn id="8" dur="1" fill="hold">
                                          <p:stCondLst>
                                            <p:cond delay="0"/>
                                          </p:stCondLst>
                                        </p:cTn>
                                        <p:tgtEl>
                                          <p:spTgt spid="1033"/>
                                        </p:tgtEl>
                                        <p:attrNameLst>
                                          <p:attrName>style.visibility</p:attrName>
                                        </p:attrNameLst>
                                      </p:cBhvr>
                                      <p:to>
                                        <p:strVal val="visible"/>
                                      </p:to>
                                    </p:set>
                                    <p:animEffect transition="in" filter="wipe(down)">
                                      <p:cBhvr>
                                        <p:cTn id="9" dur="580">
                                          <p:stCondLst>
                                            <p:cond delay="0"/>
                                          </p:stCondLst>
                                        </p:cTn>
                                        <p:tgtEl>
                                          <p:spTgt spid="1033"/>
                                        </p:tgtEl>
                                      </p:cBhvr>
                                    </p:animEffect>
                                    <p:anim calcmode="lin" valueType="num">
                                      <p:cBhvr>
                                        <p:cTn id="10" dur="1822" tmFilter="0,0; 0.14,0.36; 0.43,0.73; 0.71,0.91; 1.0,1.0">
                                          <p:stCondLst>
                                            <p:cond delay="0"/>
                                          </p:stCondLst>
                                        </p:cTn>
                                        <p:tgtEl>
                                          <p:spTgt spid="103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03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03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03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033"/>
                                        </p:tgtEl>
                                        <p:attrNameLst>
                                          <p:attrName>ppt_y</p:attrName>
                                        </p:attrNameLst>
                                      </p:cBhvr>
                                      <p:tavLst>
                                        <p:tav tm="0" fmla="#ppt_y-sin(pi*$)/81">
                                          <p:val>
                                            <p:fltVal val="0"/>
                                          </p:val>
                                        </p:tav>
                                        <p:tav tm="100000">
                                          <p:val>
                                            <p:fltVal val="1"/>
                                          </p:val>
                                        </p:tav>
                                      </p:tavLst>
                                    </p:anim>
                                    <p:animScale>
                                      <p:cBhvr>
                                        <p:cTn id="15" dur="26">
                                          <p:stCondLst>
                                            <p:cond delay="650"/>
                                          </p:stCondLst>
                                        </p:cTn>
                                        <p:tgtEl>
                                          <p:spTgt spid="1033"/>
                                        </p:tgtEl>
                                      </p:cBhvr>
                                      <p:to x="100000" y="60000"/>
                                    </p:animScale>
                                    <p:animScale>
                                      <p:cBhvr>
                                        <p:cTn id="16" dur="166" decel="50000">
                                          <p:stCondLst>
                                            <p:cond delay="676"/>
                                          </p:stCondLst>
                                        </p:cTn>
                                        <p:tgtEl>
                                          <p:spTgt spid="1033"/>
                                        </p:tgtEl>
                                      </p:cBhvr>
                                      <p:to x="100000" y="100000"/>
                                    </p:animScale>
                                    <p:animScale>
                                      <p:cBhvr>
                                        <p:cTn id="17" dur="26">
                                          <p:stCondLst>
                                            <p:cond delay="1312"/>
                                          </p:stCondLst>
                                        </p:cTn>
                                        <p:tgtEl>
                                          <p:spTgt spid="1033"/>
                                        </p:tgtEl>
                                      </p:cBhvr>
                                      <p:to x="100000" y="80000"/>
                                    </p:animScale>
                                    <p:animScale>
                                      <p:cBhvr>
                                        <p:cTn id="18" dur="166" decel="50000">
                                          <p:stCondLst>
                                            <p:cond delay="1338"/>
                                          </p:stCondLst>
                                        </p:cTn>
                                        <p:tgtEl>
                                          <p:spTgt spid="1033"/>
                                        </p:tgtEl>
                                      </p:cBhvr>
                                      <p:to x="100000" y="100000"/>
                                    </p:animScale>
                                    <p:animScale>
                                      <p:cBhvr>
                                        <p:cTn id="19" dur="26">
                                          <p:stCondLst>
                                            <p:cond delay="1642"/>
                                          </p:stCondLst>
                                        </p:cTn>
                                        <p:tgtEl>
                                          <p:spTgt spid="1033"/>
                                        </p:tgtEl>
                                      </p:cBhvr>
                                      <p:to x="100000" y="90000"/>
                                    </p:animScale>
                                    <p:animScale>
                                      <p:cBhvr>
                                        <p:cTn id="20" dur="166" decel="50000">
                                          <p:stCondLst>
                                            <p:cond delay="1668"/>
                                          </p:stCondLst>
                                        </p:cTn>
                                        <p:tgtEl>
                                          <p:spTgt spid="1033"/>
                                        </p:tgtEl>
                                      </p:cBhvr>
                                      <p:to x="100000" y="100000"/>
                                    </p:animScale>
                                    <p:animScale>
                                      <p:cBhvr>
                                        <p:cTn id="21" dur="26">
                                          <p:stCondLst>
                                            <p:cond delay="1808"/>
                                          </p:stCondLst>
                                        </p:cTn>
                                        <p:tgtEl>
                                          <p:spTgt spid="1033"/>
                                        </p:tgtEl>
                                      </p:cBhvr>
                                      <p:to x="100000" y="95000"/>
                                    </p:animScale>
                                    <p:animScale>
                                      <p:cBhvr>
                                        <p:cTn id="22" dur="166" decel="50000">
                                          <p:stCondLst>
                                            <p:cond delay="1834"/>
                                          </p:stCondLst>
                                        </p:cTn>
                                        <p:tgtEl>
                                          <p:spTgt spid="1033"/>
                                        </p:tgtEl>
                                      </p:cBhvr>
                                      <p:to x="100000" y="100000"/>
                                    </p:animScale>
                                  </p:childTnLst>
                                </p:cTn>
                              </p:par>
                              <p:par>
                                <p:cTn id="23" presetID="26"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animEffect transition="in" filter="fade">
                                      <p:cBhvr>
                                        <p:cTn id="47" dur="1000"/>
                                        <p:tgtEl>
                                          <p:spTgt spid="4">
                                            <p:txEl>
                                              <p:pRg st="0" end="0"/>
                                            </p:txEl>
                                          </p:spTgt>
                                        </p:tgtEl>
                                      </p:cBhvr>
                                    </p:animEffect>
                                    <p:anim calcmode="lin" valueType="num">
                                      <p:cBhvr>
                                        <p:cTn id="4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50" repeatCount="indefinite" fill="hold" display="0">
                  <p:stCondLst>
                    <p:cond delay="indefinite"/>
                  </p:stCondLst>
                  <p:endCondLst>
                    <p:cond evt="onStopAudio" delay="0">
                      <p:tgtEl>
                        <p:sldTgt/>
                      </p:tgtEl>
                    </p:cond>
                  </p:endCondLst>
                </p:cTn>
                <p:tgtEl>
                  <p:spTgt spid="18"/>
                </p:tgtEl>
              </p:cMediaNode>
            </p:audio>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0500"/>
            <a:ext cx="18440400" cy="104775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14400" y="19610"/>
            <a:ext cx="16916400" cy="10272832"/>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3980543" y="2324100"/>
            <a:ext cx="11277600" cy="4524315"/>
          </a:xfrm>
          <a:prstGeom prst="rect">
            <a:avLst/>
          </a:prstGeom>
          <a:noFill/>
        </p:spPr>
        <p:txBody>
          <a:bodyPr wrap="square" rtlCol="0">
            <a:spAutoFit/>
          </a:bodyPr>
          <a:lstStyle/>
          <a:p>
            <a:pPr algn="ctr"/>
            <a:r>
              <a:rPr lang="vi-VN" sz="4800" b="1" smtClean="0">
                <a:latin typeface="Times New Roman" panose="02020603050405020304" pitchFamily="18" charset="0"/>
                <a:cs typeface="Times New Roman" panose="02020603050405020304" pitchFamily="18" charset="0"/>
              </a:rPr>
              <a:t>Hướng </a:t>
            </a:r>
            <a:r>
              <a:rPr lang="vi-VN" sz="4800" b="1">
                <a:latin typeface="Times New Roman" panose="02020603050405020304" pitchFamily="18" charset="0"/>
                <a:cs typeface="Times New Roman" panose="02020603050405020304" pitchFamily="18" charset="0"/>
              </a:rPr>
              <a:t>dẫn trò </a:t>
            </a:r>
            <a:r>
              <a:rPr lang="vi-VN" sz="4800" b="1" smtClean="0">
                <a:latin typeface="Times New Roman" panose="02020603050405020304" pitchFamily="18" charset="0"/>
                <a:cs typeface="Times New Roman" panose="02020603050405020304" pitchFamily="18" charset="0"/>
              </a:rPr>
              <a:t>chơi</a:t>
            </a:r>
          </a:p>
          <a:p>
            <a:pPr algn="just"/>
            <a:r>
              <a:rPr lang="vi-VN" sz="4800" b="1" smtClean="0">
                <a:latin typeface="Times New Roman" panose="02020603050405020304" pitchFamily="18" charset="0"/>
                <a:cs typeface="Times New Roman" panose="02020603050405020304" pitchFamily="18" charset="0"/>
              </a:rPr>
              <a:t> </a:t>
            </a:r>
            <a:r>
              <a:rPr lang="vi-VN" sz="4800">
                <a:latin typeface="Times New Roman" panose="02020603050405020304" pitchFamily="18" charset="0"/>
                <a:cs typeface="Times New Roman" panose="02020603050405020304" pitchFamily="18" charset="0"/>
              </a:rPr>
              <a:t>Chiếc xe oto đang di chuyển đến “vùng xanh an toàn” thì gặp phải các chướng ngại vật. Các bạn hãy trả lời đúng các câu hỏi để xe ô tô vượt qua được chướng ngại vật và về đích nhé.</a:t>
            </a:r>
            <a:r>
              <a:rPr lang="vi-VN" sz="4800" b="1">
                <a:latin typeface="Times New Roman" panose="02020603050405020304" pitchFamily="18" charset="0"/>
                <a:cs typeface="Times New Roman" panose="02020603050405020304" pitchFamily="18" charset="0"/>
              </a:rPr>
              <a:t> </a:t>
            </a:r>
            <a:endParaRPr lang="en-GB" sz="4800">
              <a:latin typeface="Times New Roman" panose="02020603050405020304" pitchFamily="18" charset="0"/>
              <a:cs typeface="Times New Roman" panose="02020603050405020304" pitchFamily="18" charset="0"/>
            </a:endParaRPr>
          </a:p>
        </p:txBody>
      </p:sp>
      <p:pic>
        <p:nvPicPr>
          <p:cNvPr id="8" name="Picture 2" descr="C:\Users\ADMIN\Desktop\Tai nguyen thiet ke tro choi\Bảng gỗ\Picture1 (2).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69029" y="8953500"/>
            <a:ext cx="2536654" cy="1078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28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0500"/>
            <a:ext cx="18440400" cy="104775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4800" y="-952500"/>
            <a:ext cx="17754600" cy="829412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304055" y="5689396"/>
            <a:ext cx="9832290" cy="5212026"/>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3878943" y="656265"/>
            <a:ext cx="11353800" cy="4154984"/>
          </a:xfrm>
          <a:prstGeom prst="rect">
            <a:avLst/>
          </a:prstGeom>
          <a:noFill/>
        </p:spPr>
        <p:txBody>
          <a:bodyPr wrap="square" rtlCol="0">
            <a:spAutoFit/>
          </a:bodyPr>
          <a:lstStyle/>
          <a:p>
            <a:pPr algn="just"/>
            <a:r>
              <a:rPr lang="vi-VN" sz="4400" b="1">
                <a:latin typeface="Times New Roman" panose="02020603050405020304" pitchFamily="18" charset="0"/>
                <a:cs typeface="Times New Roman" panose="02020603050405020304" pitchFamily="18" charset="0"/>
              </a:rPr>
              <a:t>Câu 1: </a:t>
            </a:r>
            <a:r>
              <a:rPr lang="vi-VN" sz="4400">
                <a:latin typeface="Times New Roman" panose="02020603050405020304" pitchFamily="18" charset="0"/>
                <a:cs typeface="Times New Roman" panose="02020603050405020304" pitchFamily="18" charset="0"/>
              </a:rPr>
              <a:t>Xác định luận đề của văn bản:</a:t>
            </a:r>
            <a:endParaRPr lang="en-GB" sz="4400">
              <a:latin typeface="Times New Roman" panose="02020603050405020304" pitchFamily="18" charset="0"/>
              <a:cs typeface="Times New Roman" panose="02020603050405020304" pitchFamily="18" charset="0"/>
            </a:endParaRPr>
          </a:p>
          <a:p>
            <a:pPr algn="just"/>
            <a:r>
              <a:rPr lang="vi-VN" sz="4400">
                <a:latin typeface="Times New Roman" panose="02020603050405020304" pitchFamily="18" charset="0"/>
                <a:cs typeface="Times New Roman" panose="02020603050405020304" pitchFamily="18" charset="0"/>
              </a:rPr>
              <a:t>A. Bàn về hậu quả của chiến tranh</a:t>
            </a:r>
            <a:endParaRPr lang="en-GB" sz="4400">
              <a:latin typeface="Times New Roman" panose="02020603050405020304" pitchFamily="18" charset="0"/>
              <a:cs typeface="Times New Roman" panose="02020603050405020304" pitchFamily="18" charset="0"/>
            </a:endParaRPr>
          </a:p>
          <a:p>
            <a:pPr algn="just"/>
            <a:r>
              <a:rPr lang="vi-VN" sz="4400">
                <a:latin typeface="Times New Roman" panose="02020603050405020304" pitchFamily="18" charset="0"/>
                <a:cs typeface="Times New Roman" panose="02020603050405020304" pitchFamily="18" charset="0"/>
              </a:rPr>
              <a:t>B. Bàn về vấn đề chạy đua vũ khí hạt nhân trên toàn cầu</a:t>
            </a:r>
            <a:endParaRPr lang="en-GB" sz="4400">
              <a:latin typeface="Times New Roman" panose="02020603050405020304" pitchFamily="18" charset="0"/>
              <a:cs typeface="Times New Roman" panose="02020603050405020304" pitchFamily="18" charset="0"/>
            </a:endParaRPr>
          </a:p>
          <a:p>
            <a:pPr algn="just"/>
            <a:r>
              <a:rPr lang="vi-VN" sz="4400">
                <a:latin typeface="Times New Roman" panose="02020603050405020304" pitchFamily="18" charset="0"/>
                <a:cs typeface="Times New Roman" panose="02020603050405020304" pitchFamily="18" charset="0"/>
              </a:rPr>
              <a:t>C. Bàn về ô nhiễm môi trường</a:t>
            </a:r>
            <a:endParaRPr lang="en-GB" sz="4400">
              <a:latin typeface="Times New Roman" panose="02020603050405020304" pitchFamily="18" charset="0"/>
              <a:cs typeface="Times New Roman" panose="02020603050405020304" pitchFamily="18" charset="0"/>
            </a:endParaRPr>
          </a:p>
          <a:p>
            <a:pPr algn="just"/>
            <a:r>
              <a:rPr lang="vi-VN" sz="4400">
                <a:latin typeface="Times New Roman" panose="02020603050405020304" pitchFamily="18" charset="0"/>
                <a:cs typeface="Times New Roman" panose="02020603050405020304" pitchFamily="18" charset="0"/>
              </a:rPr>
              <a:t>D. Bàn về biến đổi khí hậu</a:t>
            </a:r>
            <a:endParaRPr lang="en-GB" sz="4400">
              <a:latin typeface="Times New Roman" panose="02020603050405020304" pitchFamily="18" charset="0"/>
              <a:cs typeface="Times New Roman" panose="02020603050405020304" pitchFamily="18" charset="0"/>
            </a:endParaRPr>
          </a:p>
        </p:txBody>
      </p:sp>
      <p:sp>
        <p:nvSpPr>
          <p:cNvPr id="43" name="TextBox 42"/>
          <p:cNvSpPr txBox="1"/>
          <p:nvPr/>
        </p:nvSpPr>
        <p:spPr>
          <a:xfrm>
            <a:off x="6477000" y="6819900"/>
            <a:ext cx="5795113" cy="2308324"/>
          </a:xfrm>
          <a:prstGeom prst="rect">
            <a:avLst/>
          </a:prstGeom>
          <a:noFill/>
        </p:spPr>
        <p:txBody>
          <a:bodyPr wrap="square" rtlCol="0">
            <a:spAutoFit/>
          </a:bodyPr>
          <a:lstStyle/>
          <a:p>
            <a:pPr algn="just"/>
            <a:r>
              <a:rPr lang="vi-VN" sz="4800">
                <a:latin typeface="Times New Roman" panose="02020603050405020304" pitchFamily="18" charset="0"/>
                <a:cs typeface="Times New Roman" panose="02020603050405020304" pitchFamily="18" charset="0"/>
              </a:rPr>
              <a:t>B. Bàn về vấn đề chạy đua vũ khí hạt nhân trên toàn cầu</a:t>
            </a:r>
            <a:endParaRPr lang="en-GB" sz="4800">
              <a:latin typeface="Times New Roman" panose="02020603050405020304" pitchFamily="18" charset="0"/>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69029" y="8953500"/>
            <a:ext cx="2536654" cy="1078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78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555" b="-13555"/>
            </a:stretch>
          </a:blipFill>
        </p:spPr>
      </p:sp>
      <p:grpSp>
        <p:nvGrpSpPr>
          <p:cNvPr id="3" name="Group 3"/>
          <p:cNvGrpSpPr/>
          <p:nvPr/>
        </p:nvGrpSpPr>
        <p:grpSpPr>
          <a:xfrm>
            <a:off x="0" y="8156531"/>
            <a:ext cx="18288000" cy="3086100"/>
            <a:chOff x="0" y="0"/>
            <a:chExt cx="2971210" cy="812800"/>
          </a:xfrm>
        </p:grpSpPr>
        <p:sp>
          <p:nvSpPr>
            <p:cNvPr id="4" name="Freeform 4"/>
            <p:cNvSpPr/>
            <p:nvPr/>
          </p:nvSpPr>
          <p:spPr>
            <a:xfrm>
              <a:off x="0" y="0"/>
              <a:ext cx="2971210" cy="812800"/>
            </a:xfrm>
            <a:custGeom>
              <a:avLst/>
              <a:gdLst/>
              <a:ahLst/>
              <a:cxnLst/>
              <a:rect l="l" t="t" r="r" b="b"/>
              <a:pathLst>
                <a:path w="2971210" h="812800">
                  <a:moveTo>
                    <a:pt x="0" y="0"/>
                  </a:moveTo>
                  <a:lnTo>
                    <a:pt x="2971210" y="0"/>
                  </a:lnTo>
                  <a:lnTo>
                    <a:pt x="2971210" y="812800"/>
                  </a:lnTo>
                  <a:lnTo>
                    <a:pt x="0" y="812800"/>
                  </a:lnTo>
                  <a:close/>
                </a:path>
              </a:pathLst>
            </a:custGeom>
            <a:solidFill>
              <a:srgbClr val="248CBF"/>
            </a:solidFill>
          </p:spPr>
        </p:sp>
        <p:sp>
          <p:nvSpPr>
            <p:cNvPr id="5" name="TextBox 5"/>
            <p:cNvSpPr txBox="1"/>
            <p:nvPr/>
          </p:nvSpPr>
          <p:spPr>
            <a:xfrm>
              <a:off x="0" y="-38100"/>
              <a:ext cx="297121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a:off x="0" y="5999098"/>
            <a:ext cx="18288000" cy="2404586"/>
          </a:xfrm>
          <a:custGeom>
            <a:avLst/>
            <a:gdLst/>
            <a:ahLst/>
            <a:cxnLst/>
            <a:rect l="l" t="t" r="r" b="b"/>
            <a:pathLst>
              <a:path w="10287000" h="2404586">
                <a:moveTo>
                  <a:pt x="0" y="0"/>
                </a:moveTo>
                <a:lnTo>
                  <a:pt x="10287000" y="0"/>
                </a:lnTo>
                <a:lnTo>
                  <a:pt x="10287000" y="2404586"/>
                </a:lnTo>
                <a:lnTo>
                  <a:pt x="0" y="24045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4038600" y="2932778"/>
            <a:ext cx="9144000" cy="5944522"/>
          </a:xfrm>
          <a:custGeom>
            <a:avLst/>
            <a:gdLst/>
            <a:ahLst/>
            <a:cxnLst/>
            <a:rect l="l" t="t" r="r" b="b"/>
            <a:pathLst>
              <a:path w="6225588" h="4427949">
                <a:moveTo>
                  <a:pt x="0" y="0"/>
                </a:moveTo>
                <a:lnTo>
                  <a:pt x="6225588" y="0"/>
                </a:lnTo>
                <a:lnTo>
                  <a:pt x="6225588" y="4427950"/>
                </a:lnTo>
                <a:lnTo>
                  <a:pt x="0" y="4427950"/>
                </a:lnTo>
                <a:lnTo>
                  <a:pt x="0" y="0"/>
                </a:lnTo>
                <a:close/>
              </a:path>
            </a:pathLst>
          </a:custGeom>
          <a:blipFill>
            <a:blip r:embed="rId5"/>
            <a:stretch>
              <a:fillRect/>
            </a:stretch>
          </a:blipFill>
        </p:spPr>
      </p:sp>
      <p:grpSp>
        <p:nvGrpSpPr>
          <p:cNvPr id="8" name="Group 8"/>
          <p:cNvGrpSpPr/>
          <p:nvPr/>
        </p:nvGrpSpPr>
        <p:grpSpPr>
          <a:xfrm>
            <a:off x="4876800" y="8608026"/>
            <a:ext cx="7753494" cy="1710033"/>
            <a:chOff x="0" y="0"/>
            <a:chExt cx="1226230" cy="247212"/>
          </a:xfrm>
        </p:grpSpPr>
        <p:sp>
          <p:nvSpPr>
            <p:cNvPr id="9" name="Freeform 9"/>
            <p:cNvSpPr/>
            <p:nvPr/>
          </p:nvSpPr>
          <p:spPr>
            <a:xfrm>
              <a:off x="0" y="0"/>
              <a:ext cx="1226230" cy="247212"/>
            </a:xfrm>
            <a:custGeom>
              <a:avLst/>
              <a:gdLst/>
              <a:ahLst/>
              <a:cxnLst/>
              <a:rect l="l" t="t" r="r" b="b"/>
              <a:pathLst>
                <a:path w="1226230" h="247212">
                  <a:moveTo>
                    <a:pt x="613115" y="0"/>
                  </a:moveTo>
                  <a:cubicBezTo>
                    <a:pt x="274501" y="0"/>
                    <a:pt x="0" y="55340"/>
                    <a:pt x="0" y="123606"/>
                  </a:cubicBezTo>
                  <a:cubicBezTo>
                    <a:pt x="0" y="191872"/>
                    <a:pt x="274501" y="247212"/>
                    <a:pt x="613115" y="247212"/>
                  </a:cubicBezTo>
                  <a:cubicBezTo>
                    <a:pt x="951729" y="247212"/>
                    <a:pt x="1226230" y="191872"/>
                    <a:pt x="1226230" y="123606"/>
                  </a:cubicBezTo>
                  <a:cubicBezTo>
                    <a:pt x="1226230" y="55340"/>
                    <a:pt x="951729" y="0"/>
                    <a:pt x="613115" y="0"/>
                  </a:cubicBezTo>
                  <a:close/>
                </a:path>
              </a:pathLst>
            </a:custGeom>
            <a:solidFill>
              <a:srgbClr val="4DA639">
                <a:alpha val="63922"/>
              </a:srgbClr>
            </a:solidFill>
          </p:spPr>
        </p:sp>
        <p:sp>
          <p:nvSpPr>
            <p:cNvPr id="10" name="TextBox 10"/>
            <p:cNvSpPr txBox="1"/>
            <p:nvPr/>
          </p:nvSpPr>
          <p:spPr>
            <a:xfrm>
              <a:off x="114959" y="-14924"/>
              <a:ext cx="996312" cy="23896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1" name="Freeform 11"/>
          <p:cNvSpPr/>
          <p:nvPr/>
        </p:nvSpPr>
        <p:spPr>
          <a:xfrm>
            <a:off x="6380915" y="5581122"/>
            <a:ext cx="4791456" cy="4204663"/>
          </a:xfrm>
          <a:custGeom>
            <a:avLst/>
            <a:gdLst/>
            <a:ahLst/>
            <a:cxnLst/>
            <a:rect l="l" t="t" r="r" b="b"/>
            <a:pathLst>
              <a:path w="3526912" h="3006692">
                <a:moveTo>
                  <a:pt x="0" y="0"/>
                </a:moveTo>
                <a:lnTo>
                  <a:pt x="3526912" y="0"/>
                </a:lnTo>
                <a:lnTo>
                  <a:pt x="3526912" y="3006692"/>
                </a:lnTo>
                <a:lnTo>
                  <a:pt x="0" y="300669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5" name="Freeform 15"/>
          <p:cNvSpPr/>
          <p:nvPr/>
        </p:nvSpPr>
        <p:spPr>
          <a:xfrm>
            <a:off x="490452" y="8565977"/>
            <a:ext cx="2454756" cy="1752082"/>
          </a:xfrm>
          <a:custGeom>
            <a:avLst/>
            <a:gdLst/>
            <a:ahLst/>
            <a:cxnLst/>
            <a:rect l="l" t="t" r="r" b="b"/>
            <a:pathLst>
              <a:path w="2454756" h="1752082">
                <a:moveTo>
                  <a:pt x="0" y="0"/>
                </a:moveTo>
                <a:lnTo>
                  <a:pt x="2454756" y="0"/>
                </a:lnTo>
                <a:lnTo>
                  <a:pt x="2454756" y="1752082"/>
                </a:lnTo>
                <a:lnTo>
                  <a:pt x="0" y="175208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6" name="Freeform 16"/>
          <p:cNvSpPr/>
          <p:nvPr/>
        </p:nvSpPr>
        <p:spPr>
          <a:xfrm flipH="1">
            <a:off x="16051487" y="8504075"/>
            <a:ext cx="2454756" cy="1752082"/>
          </a:xfrm>
          <a:custGeom>
            <a:avLst/>
            <a:gdLst/>
            <a:ahLst/>
            <a:cxnLst/>
            <a:rect l="l" t="t" r="r" b="b"/>
            <a:pathLst>
              <a:path w="2454756" h="1752082">
                <a:moveTo>
                  <a:pt x="2454756" y="0"/>
                </a:moveTo>
                <a:lnTo>
                  <a:pt x="0" y="0"/>
                </a:lnTo>
                <a:lnTo>
                  <a:pt x="0" y="1752082"/>
                </a:lnTo>
                <a:lnTo>
                  <a:pt x="2454756" y="1752082"/>
                </a:lnTo>
                <a:lnTo>
                  <a:pt x="2454756"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8" name="Rectangle 17"/>
          <p:cNvSpPr/>
          <p:nvPr/>
        </p:nvSpPr>
        <p:spPr>
          <a:xfrm>
            <a:off x="3810000" y="210630"/>
            <a:ext cx="11061041" cy="2621039"/>
          </a:xfrm>
          <a:prstGeom prst="rect">
            <a:avLst/>
          </a:prstGeom>
          <a:ln>
            <a:noFill/>
          </a:ln>
          <a:effectLst>
            <a:outerShdw blurRad="149987" dist="250190" dir="8460000" algn="ctr">
              <a:srgbClr val="000000">
                <a:alpha val="28000"/>
              </a:srgbClr>
            </a:outerShdw>
          </a:effectLst>
          <a:scene3d>
            <a:camera prst="isometricOffAxis1Right"/>
            <a:lightRig rig="contrasting" dir="t">
              <a:rot lat="0" lon="0" rev="1500000"/>
            </a:lightRig>
          </a:scene3d>
          <a:sp3d prstMaterial="metal">
            <a:bevelT w="88900" h="88900"/>
          </a:sp3d>
        </p:spPr>
        <p:txBody>
          <a:bodyPr wrap="none">
            <a:spAutoFit/>
          </a:bodyPr>
          <a:lstStyle/>
          <a:p>
            <a:pPr algn="ctr">
              <a:lnSpc>
                <a:spcPct val="130000"/>
              </a:lnSpc>
              <a:spcAft>
                <a:spcPts val="0"/>
              </a:spcAft>
            </a:pPr>
            <a:r>
              <a:rPr lang="vi-VN" sz="6600" b="1" ker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HOẠT ĐỘNG </a:t>
            </a:r>
            <a:r>
              <a:rPr lang="vi-VN" sz="6600" b="1" kern="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a:t>
            </a:r>
          </a:p>
          <a:p>
            <a:pPr algn="ctr">
              <a:lnSpc>
                <a:spcPct val="130000"/>
              </a:lnSpc>
              <a:spcAft>
                <a:spcPts val="0"/>
              </a:spcAft>
            </a:pPr>
            <a:r>
              <a:rPr lang="vi-VN" sz="6600" b="1" kern="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6600" b="1" ker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HÌNH THÀNH KIẾN THỨC</a:t>
            </a:r>
            <a:endParaRPr lang="en-GB" sz="6600" kern="1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681405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0500"/>
            <a:ext cx="18440400" cy="104775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2400" y="-1104900"/>
            <a:ext cx="18592800" cy="861059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340911" y="5814086"/>
            <a:ext cx="9832290" cy="5212026"/>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399056" y="628891"/>
            <a:ext cx="13716000" cy="4708981"/>
          </a:xfrm>
          <a:prstGeom prst="rect">
            <a:avLst/>
          </a:prstGeom>
          <a:noFill/>
        </p:spPr>
        <p:txBody>
          <a:bodyPr wrap="square" rtlCol="0">
            <a:spAutoFit/>
          </a:bodyPr>
          <a:lstStyle/>
          <a:p>
            <a:r>
              <a:rPr lang="vi-VN" sz="3600" b="1">
                <a:latin typeface="Times New Roman" panose="02020603050405020304" pitchFamily="18" charset="0"/>
                <a:cs typeface="Times New Roman" panose="02020603050405020304" pitchFamily="18" charset="0"/>
              </a:rPr>
              <a:t>Câu 2. </a:t>
            </a:r>
            <a:r>
              <a:rPr lang="vi-VN" sz="3600">
                <a:latin typeface="Times New Roman" panose="02020603050405020304" pitchFamily="18" charset="0"/>
                <a:cs typeface="Times New Roman" panose="02020603050405020304" pitchFamily="18" charset="0"/>
              </a:rPr>
              <a:t>Đâu </a:t>
            </a:r>
            <a:r>
              <a:rPr lang="vi-VN" sz="3600" i="1">
                <a:latin typeface="Times New Roman" panose="02020603050405020304" pitchFamily="18" charset="0"/>
                <a:cs typeface="Times New Roman" panose="02020603050405020304" pitchFamily="18" charset="0"/>
              </a:rPr>
              <a:t>không phải</a:t>
            </a:r>
            <a:r>
              <a:rPr lang="vi-VN" sz="3600">
                <a:latin typeface="Times New Roman" panose="02020603050405020304" pitchFamily="18" charset="0"/>
                <a:cs typeface="Times New Roman" panose="02020603050405020304" pitchFamily="18" charset="0"/>
              </a:rPr>
              <a:t> là luận điểm của văn bản?</a:t>
            </a:r>
            <a:endParaRPr lang="en-GB" sz="3600">
              <a:latin typeface="Times New Roman" panose="02020603050405020304" pitchFamily="18" charset="0"/>
              <a:cs typeface="Times New Roman" panose="02020603050405020304" pitchFamily="18" charset="0"/>
            </a:endParaRPr>
          </a:p>
          <a:p>
            <a:r>
              <a:rPr lang="vi-VN" sz="3600">
                <a:latin typeface="Times New Roman" panose="02020603050405020304" pitchFamily="18" charset="0"/>
                <a:cs typeface="Times New Roman" panose="02020603050405020304" pitchFamily="18" charset="0"/>
              </a:rPr>
              <a:t>A. Thực trạng và các nguy cơ của việc chạy đua vũ trang trong bối cảnh thế giới hiện đại</a:t>
            </a:r>
            <a:endParaRPr lang="en-GB" sz="3600">
              <a:latin typeface="Times New Roman" panose="02020603050405020304" pitchFamily="18" charset="0"/>
              <a:cs typeface="Times New Roman" panose="02020603050405020304" pitchFamily="18" charset="0"/>
            </a:endParaRPr>
          </a:p>
          <a:p>
            <a:r>
              <a:rPr lang="vi-VN" sz="3600">
                <a:latin typeface="Times New Roman" panose="02020603050405020304" pitchFamily="18" charset="0"/>
                <a:cs typeface="Times New Roman" panose="02020603050405020304" pitchFamily="18" charset="0"/>
              </a:rPr>
              <a:t>B. Việc chạy đua vũ trang làm cho nhân loại mất đi khả năng sống tốt đẹp hơn</a:t>
            </a:r>
            <a:endParaRPr lang="en-GB" sz="3600">
              <a:latin typeface="Times New Roman" panose="02020603050405020304" pitchFamily="18" charset="0"/>
              <a:cs typeface="Times New Roman" panose="02020603050405020304" pitchFamily="18" charset="0"/>
            </a:endParaRPr>
          </a:p>
          <a:p>
            <a:r>
              <a:rPr lang="vi-VN" sz="3600">
                <a:latin typeface="Times New Roman" panose="02020603050405020304" pitchFamily="18" charset="0"/>
                <a:cs typeface="Times New Roman" panose="02020603050405020304" pitchFamily="18" charset="0"/>
              </a:rPr>
              <a:t>C. Việc chạy đua vũ trang là đi ngược lại lí trí con người và lí trí tự nhiên</a:t>
            </a:r>
            <a:endParaRPr lang="en-GB" sz="3600">
              <a:latin typeface="Times New Roman" panose="02020603050405020304" pitchFamily="18" charset="0"/>
              <a:cs typeface="Times New Roman" panose="02020603050405020304" pitchFamily="18" charset="0"/>
            </a:endParaRPr>
          </a:p>
          <a:p>
            <a:r>
              <a:rPr lang="vi-VN" sz="3600">
                <a:latin typeface="Times New Roman" panose="02020603050405020304" pitchFamily="18" charset="0"/>
                <a:cs typeface="Times New Roman" panose="02020603050405020304" pitchFamily="18" charset="0"/>
              </a:rPr>
              <a:t>D. Việc chạy đua vũ trang mang lại quyền lợi lớn cho các nước phát triển</a:t>
            </a:r>
            <a:endParaRPr lang="en-GB" sz="3600">
              <a:latin typeface="Times New Roman" panose="02020603050405020304" pitchFamily="18" charset="0"/>
              <a:cs typeface="Times New Roman" panose="02020603050405020304" pitchFamily="18" charset="0"/>
            </a:endParaRPr>
          </a:p>
          <a:p>
            <a:pPr algn="ctr"/>
            <a:endParaRPr lang="en-US" sz="4800" dirty="0">
              <a:solidFill>
                <a:srgbClr val="008000"/>
              </a:solidFill>
              <a:latin typeface="Times New Roman" panose="02020603050405020304" pitchFamily="18" charset="0"/>
              <a:cs typeface="Times New Roman" panose="02020603050405020304" pitchFamily="18" charset="0"/>
            </a:endParaRPr>
          </a:p>
        </p:txBody>
      </p:sp>
      <p:sp>
        <p:nvSpPr>
          <p:cNvPr id="43" name="TextBox 42"/>
          <p:cNvSpPr txBox="1"/>
          <p:nvPr/>
        </p:nvSpPr>
        <p:spPr>
          <a:xfrm>
            <a:off x="5828056" y="7062621"/>
            <a:ext cx="6858000" cy="2308324"/>
          </a:xfrm>
          <a:prstGeom prst="rect">
            <a:avLst/>
          </a:prstGeom>
          <a:noFill/>
        </p:spPr>
        <p:txBody>
          <a:bodyPr wrap="square" rtlCol="0">
            <a:spAutoFit/>
          </a:bodyPr>
          <a:lstStyle/>
          <a:p>
            <a:pPr algn="ctr"/>
            <a:r>
              <a:rPr lang="vi-VN" sz="4800">
                <a:latin typeface="Times New Roman" panose="02020603050405020304" pitchFamily="18" charset="0"/>
                <a:cs typeface="Times New Roman" panose="02020603050405020304" pitchFamily="18" charset="0"/>
              </a:rPr>
              <a:t>D. Việc chạy đua vũ trang mang lại quyền lợi lớn cho các nước phát triển</a:t>
            </a:r>
            <a:endParaRPr lang="en-GB" sz="4800">
              <a:latin typeface="Times New Roman" panose="02020603050405020304" pitchFamily="18" charset="0"/>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69029" y="8953500"/>
            <a:ext cx="2536654" cy="1078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0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0500"/>
            <a:ext cx="18440400" cy="104775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723900"/>
            <a:ext cx="18440400" cy="769219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340911" y="5448301"/>
            <a:ext cx="9832290" cy="5212026"/>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483899" y="840931"/>
            <a:ext cx="14020800" cy="3970318"/>
          </a:xfrm>
          <a:prstGeom prst="rect">
            <a:avLst/>
          </a:prstGeom>
          <a:noFill/>
        </p:spPr>
        <p:txBody>
          <a:bodyPr wrap="square" rtlCol="0">
            <a:spAutoFit/>
          </a:bodyPr>
          <a:lstStyle/>
          <a:p>
            <a:r>
              <a:rPr lang="vi-VN" sz="3600" b="1">
                <a:latin typeface="Times New Roman" panose="02020603050405020304" pitchFamily="18" charset="0"/>
                <a:cs typeface="Times New Roman" panose="02020603050405020304" pitchFamily="18" charset="0"/>
              </a:rPr>
              <a:t>Câu 3. </a:t>
            </a:r>
            <a:r>
              <a:rPr lang="vi-VN" sz="3600">
                <a:latin typeface="Times New Roman" panose="02020603050405020304" pitchFamily="18" charset="0"/>
                <a:cs typeface="Times New Roman" panose="02020603050405020304" pitchFamily="18" charset="0"/>
              </a:rPr>
              <a:t>Trong đoạn 2 của văn bản, bằng chứng được tác giả triển khai như thế nào?</a:t>
            </a:r>
            <a:endParaRPr lang="en-GB" sz="3600">
              <a:latin typeface="Times New Roman" panose="02020603050405020304" pitchFamily="18" charset="0"/>
              <a:cs typeface="Times New Roman" panose="02020603050405020304" pitchFamily="18" charset="0"/>
            </a:endParaRPr>
          </a:p>
          <a:p>
            <a:r>
              <a:rPr lang="vi-VN" sz="3600">
                <a:latin typeface="Times New Roman" panose="02020603050405020304" pitchFamily="18" charset="0"/>
                <a:cs typeface="Times New Roman" panose="02020603050405020304" pitchFamily="18" charset="0"/>
              </a:rPr>
              <a:t>A. Triển khai dưới dạng liệt kê</a:t>
            </a:r>
            <a:endParaRPr lang="en-GB" sz="3600">
              <a:latin typeface="Times New Roman" panose="02020603050405020304" pitchFamily="18" charset="0"/>
              <a:cs typeface="Times New Roman" panose="02020603050405020304" pitchFamily="18" charset="0"/>
            </a:endParaRPr>
          </a:p>
          <a:p>
            <a:r>
              <a:rPr lang="vi-VN" sz="3600">
                <a:latin typeface="Times New Roman" panose="02020603050405020304" pitchFamily="18" charset="0"/>
                <a:cs typeface="Times New Roman" panose="02020603050405020304" pitchFamily="18" charset="0"/>
              </a:rPr>
              <a:t>B. Triển khai bằng thủ pháp cường điệu, phóng đại</a:t>
            </a:r>
            <a:endParaRPr lang="en-GB" sz="3600">
              <a:latin typeface="Times New Roman" panose="02020603050405020304" pitchFamily="18" charset="0"/>
              <a:cs typeface="Times New Roman" panose="02020603050405020304" pitchFamily="18" charset="0"/>
            </a:endParaRPr>
          </a:p>
          <a:p>
            <a:r>
              <a:rPr lang="vi-VN" sz="3600">
                <a:latin typeface="Times New Roman" panose="02020603050405020304" pitchFamily="18" charset="0"/>
                <a:cs typeface="Times New Roman" panose="02020603050405020304" pitchFamily="18" charset="0"/>
              </a:rPr>
              <a:t>C. Triển khai dưới dạng so sánh, đa dạng trên nhiều lĩnh vực</a:t>
            </a:r>
            <a:endParaRPr lang="en-GB" sz="3600">
              <a:latin typeface="Times New Roman" panose="02020603050405020304" pitchFamily="18" charset="0"/>
              <a:cs typeface="Times New Roman" panose="02020603050405020304" pitchFamily="18" charset="0"/>
            </a:endParaRPr>
          </a:p>
          <a:p>
            <a:r>
              <a:rPr lang="vi-VN" sz="3600">
                <a:latin typeface="Times New Roman" panose="02020603050405020304" pitchFamily="18" charset="0"/>
                <a:cs typeface="Times New Roman" panose="02020603050405020304" pitchFamily="18" charset="0"/>
              </a:rPr>
              <a:t>D. Triển khai theo phạm vi từ rộng đến hẹp, từ toàn cầu đên các quốc gia</a:t>
            </a:r>
            <a:endParaRPr lang="en-GB" sz="3600">
              <a:latin typeface="Times New Roman" panose="02020603050405020304" pitchFamily="18" charset="0"/>
              <a:cs typeface="Times New Roman" panose="02020603050405020304" pitchFamily="18" charset="0"/>
            </a:endParaRPr>
          </a:p>
          <a:p>
            <a:pPr algn="ctr"/>
            <a:endParaRPr lang="en-US" sz="3600" dirty="0">
              <a:solidFill>
                <a:srgbClr val="008000"/>
              </a:solidFill>
              <a:latin typeface="Arial" panose="020B0604020202020204" pitchFamily="34" charset="0"/>
              <a:cs typeface="Arial" panose="020B0604020202020204" pitchFamily="34" charset="0"/>
            </a:endParaRPr>
          </a:p>
        </p:txBody>
      </p:sp>
      <p:sp>
        <p:nvSpPr>
          <p:cNvPr id="43" name="TextBox 42"/>
          <p:cNvSpPr txBox="1"/>
          <p:nvPr/>
        </p:nvSpPr>
        <p:spPr>
          <a:xfrm>
            <a:off x="5791200" y="6654247"/>
            <a:ext cx="6858000" cy="2308324"/>
          </a:xfrm>
          <a:prstGeom prst="rect">
            <a:avLst/>
          </a:prstGeom>
          <a:noFill/>
        </p:spPr>
        <p:txBody>
          <a:bodyPr wrap="square" rtlCol="0">
            <a:spAutoFit/>
          </a:bodyPr>
          <a:lstStyle/>
          <a:p>
            <a:pPr algn="ctr"/>
            <a:r>
              <a:rPr lang="vi-VN" sz="4800">
                <a:latin typeface="Times New Roman" panose="02020603050405020304" pitchFamily="18" charset="0"/>
                <a:cs typeface="Times New Roman" panose="02020603050405020304" pitchFamily="18" charset="0"/>
              </a:rPr>
              <a:t>C. Triển khai dưới dạng so sánh, đa dạng trên nhiều lĩnh vực</a:t>
            </a:r>
            <a:endParaRPr lang="en-GB" sz="4800">
              <a:latin typeface="Times New Roman" panose="02020603050405020304" pitchFamily="18" charset="0"/>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69029" y="8953500"/>
            <a:ext cx="2536654" cy="1078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04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0500"/>
            <a:ext cx="18440400" cy="104775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400" y="-1028700"/>
            <a:ext cx="19278600" cy="741221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340911" y="5448301"/>
            <a:ext cx="9832290" cy="5212026"/>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362200" y="553112"/>
            <a:ext cx="13868400" cy="4154984"/>
          </a:xfrm>
          <a:prstGeom prst="rect">
            <a:avLst/>
          </a:prstGeom>
          <a:noFill/>
        </p:spPr>
        <p:txBody>
          <a:bodyPr wrap="square" rtlCol="0">
            <a:spAutoFit/>
          </a:bodyPr>
          <a:lstStyle/>
          <a:p>
            <a:r>
              <a:rPr lang="vi-VN" sz="3600" b="1">
                <a:latin typeface="Times New Roman" panose="02020603050405020304" pitchFamily="18" charset="0"/>
                <a:cs typeface="Times New Roman" panose="02020603050405020304" pitchFamily="18" charset="0"/>
              </a:rPr>
              <a:t>Câu 4. </a:t>
            </a:r>
            <a:r>
              <a:rPr lang="vi-VN" sz="3600">
                <a:latin typeface="Times New Roman" panose="02020603050405020304" pitchFamily="18" charset="0"/>
                <a:cs typeface="Times New Roman" panose="02020603050405020304" pitchFamily="18" charset="0"/>
              </a:rPr>
              <a:t>Trong lời kêu gọi chấm dứt việc chạy đua vũ trang, tác giả bài viết</a:t>
            </a:r>
            <a:r>
              <a:rPr lang="vi-VN" sz="3600" i="1">
                <a:latin typeface="Times New Roman" panose="02020603050405020304" pitchFamily="18" charset="0"/>
                <a:cs typeface="Times New Roman" panose="02020603050405020304" pitchFamily="18" charset="0"/>
              </a:rPr>
              <a:t> không</a:t>
            </a:r>
            <a:r>
              <a:rPr lang="vi-VN" sz="3600">
                <a:latin typeface="Times New Roman" panose="02020603050405020304" pitchFamily="18" charset="0"/>
                <a:cs typeface="Times New Roman" panose="02020603050405020304" pitchFamily="18" charset="0"/>
              </a:rPr>
              <a:t> hướng đến những đối tượng nào trong những đối tượng sau đây?</a:t>
            </a:r>
            <a:endParaRPr lang="en-GB" sz="3600">
              <a:latin typeface="Times New Roman" panose="02020603050405020304" pitchFamily="18" charset="0"/>
              <a:cs typeface="Times New Roman" panose="02020603050405020304" pitchFamily="18" charset="0"/>
            </a:endParaRPr>
          </a:p>
          <a:p>
            <a:r>
              <a:rPr lang="vi-VN" sz="3600">
                <a:latin typeface="Times New Roman" panose="02020603050405020304" pitchFamily="18" charset="0"/>
                <a:cs typeface="Times New Roman" panose="02020603050405020304" pitchFamily="18" charset="0"/>
              </a:rPr>
              <a:t>A. Nguyên thủ sáu nước tham gia cuộc họp</a:t>
            </a:r>
            <a:endParaRPr lang="en-GB" sz="3600">
              <a:latin typeface="Times New Roman" panose="02020603050405020304" pitchFamily="18" charset="0"/>
              <a:cs typeface="Times New Roman" panose="02020603050405020304" pitchFamily="18" charset="0"/>
            </a:endParaRPr>
          </a:p>
          <a:p>
            <a:r>
              <a:rPr lang="vi-VN" sz="3600">
                <a:latin typeface="Times New Roman" panose="02020603050405020304" pitchFamily="18" charset="0"/>
                <a:cs typeface="Times New Roman" panose="02020603050405020304" pitchFamily="18" charset="0"/>
              </a:rPr>
              <a:t>B. Nhân dân thế giới</a:t>
            </a:r>
            <a:endParaRPr lang="en-GB" sz="3600">
              <a:latin typeface="Times New Roman" panose="02020603050405020304" pitchFamily="18" charset="0"/>
              <a:cs typeface="Times New Roman" panose="02020603050405020304" pitchFamily="18" charset="0"/>
            </a:endParaRPr>
          </a:p>
          <a:p>
            <a:r>
              <a:rPr lang="vi-VN" sz="3600">
                <a:latin typeface="Times New Roman" panose="02020603050405020304" pitchFamily="18" charset="0"/>
                <a:cs typeface="Times New Roman" panose="02020603050405020304" pitchFamily="18" charset="0"/>
              </a:rPr>
              <a:t>C. Các nước đang tham gia chạy đua vũ trang trên thế giới</a:t>
            </a:r>
            <a:endParaRPr lang="en-GB" sz="3600">
              <a:latin typeface="Times New Roman" panose="02020603050405020304" pitchFamily="18" charset="0"/>
              <a:cs typeface="Times New Roman" panose="02020603050405020304" pitchFamily="18" charset="0"/>
            </a:endParaRPr>
          </a:p>
          <a:p>
            <a:r>
              <a:rPr lang="vi-VN" sz="3600">
                <a:latin typeface="Times New Roman" panose="02020603050405020304" pitchFamily="18" charset="0"/>
                <a:cs typeface="Times New Roman" panose="02020603050405020304" pitchFamily="18" charset="0"/>
              </a:rPr>
              <a:t>D. Lãnh đạo nước Cô-lôm-bi-a, nơi nhà văn đang sinh sống</a:t>
            </a:r>
            <a:endParaRPr lang="en-GB" sz="3600">
              <a:latin typeface="Times New Roman" panose="02020603050405020304" pitchFamily="18" charset="0"/>
              <a:cs typeface="Times New Roman" panose="02020603050405020304" pitchFamily="18" charset="0"/>
            </a:endParaRPr>
          </a:p>
          <a:p>
            <a:pPr algn="ctr"/>
            <a:endParaRPr lang="en-US" sz="4800" dirty="0">
              <a:solidFill>
                <a:srgbClr val="008000"/>
              </a:solidFill>
              <a:latin typeface="Arial" panose="020B0604020202020204" pitchFamily="34" charset="0"/>
              <a:cs typeface="Arial" panose="020B0604020202020204" pitchFamily="34" charset="0"/>
            </a:endParaRPr>
          </a:p>
        </p:txBody>
      </p:sp>
      <p:sp>
        <p:nvSpPr>
          <p:cNvPr id="43" name="TextBox 42"/>
          <p:cNvSpPr txBox="1"/>
          <p:nvPr/>
        </p:nvSpPr>
        <p:spPr>
          <a:xfrm>
            <a:off x="6096000" y="6645176"/>
            <a:ext cx="6400800" cy="2308324"/>
          </a:xfrm>
          <a:prstGeom prst="rect">
            <a:avLst/>
          </a:prstGeom>
          <a:noFill/>
        </p:spPr>
        <p:txBody>
          <a:bodyPr wrap="square" rtlCol="0">
            <a:spAutoFit/>
          </a:bodyPr>
          <a:lstStyle/>
          <a:p>
            <a:pPr algn="ctr"/>
            <a:r>
              <a:rPr lang="vi-VN" sz="4800">
                <a:latin typeface="Times New Roman" panose="02020603050405020304" pitchFamily="18" charset="0"/>
                <a:cs typeface="Times New Roman" panose="02020603050405020304" pitchFamily="18" charset="0"/>
              </a:rPr>
              <a:t>D. Lãnh đạo nước Cô-lôm-bi-a, nơi nhà văn đang sinh sống</a:t>
            </a:r>
            <a:endParaRPr lang="en-GB" sz="4800">
              <a:latin typeface="Times New Roman" panose="02020603050405020304" pitchFamily="18" charset="0"/>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69029" y="8953500"/>
            <a:ext cx="2536654" cy="1078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27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0500"/>
            <a:ext cx="18440400" cy="104775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1000" y="-1333500"/>
            <a:ext cx="18669000" cy="89154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505200" y="5905499"/>
            <a:ext cx="11125199" cy="4754827"/>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171700" y="631210"/>
            <a:ext cx="13792200" cy="4985980"/>
          </a:xfrm>
          <a:prstGeom prst="rect">
            <a:avLst/>
          </a:prstGeom>
          <a:noFill/>
        </p:spPr>
        <p:txBody>
          <a:bodyPr wrap="square" rtlCol="0">
            <a:spAutoFit/>
          </a:bodyPr>
          <a:lstStyle/>
          <a:p>
            <a:pPr algn="just"/>
            <a:r>
              <a:rPr lang="vi-VN" sz="3000" b="1">
                <a:latin typeface="Times New Roman" panose="02020603050405020304" pitchFamily="18" charset="0"/>
                <a:cs typeface="Times New Roman" panose="02020603050405020304" pitchFamily="18" charset="0"/>
              </a:rPr>
              <a:t>Câu 5. </a:t>
            </a:r>
            <a:r>
              <a:rPr lang="vi-VN" sz="3000">
                <a:latin typeface="Times New Roman" panose="02020603050405020304" pitchFamily="18" charset="0"/>
                <a:cs typeface="Times New Roman" panose="02020603050405020304" pitchFamily="18" charset="0"/>
              </a:rPr>
              <a:t>Câu văn nào sau đây thể hiện ý kiến, đánh giá chủ quan của người viết trong văn bản?</a:t>
            </a:r>
            <a:endParaRPr lang="en-GB" sz="3000">
              <a:latin typeface="Times New Roman" panose="02020603050405020304" pitchFamily="18" charset="0"/>
              <a:cs typeface="Times New Roman" panose="02020603050405020304" pitchFamily="18" charset="0"/>
            </a:endParaRPr>
          </a:p>
          <a:p>
            <a:pPr algn="just"/>
            <a:r>
              <a:rPr lang="vi-VN" sz="3000">
                <a:latin typeface="Times New Roman" panose="02020603050405020304" pitchFamily="18" charset="0"/>
                <a:cs typeface="Times New Roman" panose="02020603050405020304" pitchFamily="18" charset="0"/>
              </a:rPr>
              <a:t>A. Tất cả chỗ đó nổ tung lên sẽ làm biến mất hết thảy, không phải một lần mà là mười hai lần, mọi dấu vết của sự sống trên Trái Đất.</a:t>
            </a:r>
            <a:endParaRPr lang="en-GB" sz="3000">
              <a:latin typeface="Times New Roman" panose="02020603050405020304" pitchFamily="18" charset="0"/>
              <a:cs typeface="Times New Roman" panose="02020603050405020304" pitchFamily="18" charset="0"/>
            </a:endParaRPr>
          </a:p>
          <a:p>
            <a:pPr algn="just"/>
            <a:r>
              <a:rPr lang="vi-VN" sz="3000">
                <a:latin typeface="Times New Roman" panose="02020603050405020304" pitchFamily="18" charset="0"/>
                <a:cs typeface="Times New Roman" panose="02020603050405020304" pitchFamily="18" charset="0"/>
              </a:rPr>
              <a:t>B. Chỉ hai tàu ngầm mang vũ khí hạt nhân là đủ tiền xoá nạn mù chữ cho toàn thế giới.</a:t>
            </a:r>
            <a:endParaRPr lang="en-GB" sz="3000">
              <a:latin typeface="Times New Roman" panose="02020603050405020304" pitchFamily="18" charset="0"/>
              <a:cs typeface="Times New Roman" panose="02020603050405020304" pitchFamily="18" charset="0"/>
            </a:endParaRPr>
          </a:p>
          <a:p>
            <a:pPr algn="just"/>
            <a:r>
              <a:rPr lang="vi-VN" sz="3000">
                <a:latin typeface="Times New Roman" panose="02020603050405020304" pitchFamily="18" charset="0"/>
                <a:cs typeface="Times New Roman" panose="02020603050405020304" pitchFamily="18" charset="0"/>
              </a:rPr>
              <a:t>C. Từ khi mới nhen nhúm sự sống trên Trái Đất, đã phải trải qua 380 năm triệu năm con bướm mới bay được…chỉ để làm đẹp mà thôi.</a:t>
            </a:r>
            <a:endParaRPr lang="en-GB" sz="3000">
              <a:latin typeface="Times New Roman" panose="02020603050405020304" pitchFamily="18" charset="0"/>
              <a:cs typeface="Times New Roman" panose="02020603050405020304" pitchFamily="18" charset="0"/>
            </a:endParaRPr>
          </a:p>
          <a:p>
            <a:pPr algn="just"/>
            <a:r>
              <a:rPr lang="vi-VN" sz="3000">
                <a:latin typeface="Times New Roman" panose="02020603050405020304" pitchFamily="18" charset="0"/>
                <a:cs typeface="Times New Roman" panose="02020603050405020304" pitchFamily="18" charset="0"/>
              </a:rPr>
              <a:t>D. Nhưng dù cho tai hoạ có xảy ra thì sự có mặt của chúng ta ở đây cũng không phải là vô ích. </a:t>
            </a:r>
            <a:endParaRPr lang="en-GB" sz="3000">
              <a:latin typeface="Times New Roman" panose="02020603050405020304" pitchFamily="18" charset="0"/>
              <a:cs typeface="Times New Roman" panose="02020603050405020304" pitchFamily="18" charset="0"/>
            </a:endParaRPr>
          </a:p>
          <a:p>
            <a:pPr algn="ctr"/>
            <a:endParaRPr lang="en-US" sz="4800" dirty="0">
              <a:solidFill>
                <a:srgbClr val="008000"/>
              </a:solidFill>
              <a:latin typeface="Times New Roman" panose="02020603050405020304" pitchFamily="18" charset="0"/>
              <a:cs typeface="Times New Roman" panose="02020603050405020304" pitchFamily="18" charset="0"/>
            </a:endParaRPr>
          </a:p>
        </p:txBody>
      </p:sp>
      <p:sp>
        <p:nvSpPr>
          <p:cNvPr id="43" name="TextBox 42"/>
          <p:cNvSpPr txBox="1"/>
          <p:nvPr/>
        </p:nvSpPr>
        <p:spPr>
          <a:xfrm>
            <a:off x="5219699" y="6892563"/>
            <a:ext cx="7696200" cy="3139321"/>
          </a:xfrm>
          <a:prstGeom prst="rect">
            <a:avLst/>
          </a:prstGeom>
          <a:noFill/>
        </p:spPr>
        <p:txBody>
          <a:bodyPr wrap="square" rtlCol="0">
            <a:spAutoFit/>
          </a:bodyPr>
          <a:lstStyle/>
          <a:p>
            <a:pPr algn="ctr"/>
            <a:r>
              <a:rPr lang="vi-VN" sz="4400">
                <a:latin typeface="Times New Roman" panose="02020603050405020304" pitchFamily="18" charset="0"/>
                <a:cs typeface="Times New Roman" panose="02020603050405020304" pitchFamily="18" charset="0"/>
              </a:rPr>
              <a:t>D. Nhưng dù cho tai hoạ có xảy ra thì sự có mặt của chúng ta ở đây cũng không phải là vô ích. </a:t>
            </a:r>
            <a:endParaRPr lang="en-GB" sz="4400">
              <a:latin typeface="Times New Roman" panose="02020603050405020304" pitchFamily="18" charset="0"/>
              <a:cs typeface="Times New Roman" panose="02020603050405020304" pitchFamily="18" charset="0"/>
            </a:endParaRPr>
          </a:p>
          <a:p>
            <a:pPr algn="ctr"/>
            <a:endParaRPr lang="en-US" sz="6600" dirty="0">
              <a:solidFill>
                <a:srgbClr val="008000"/>
              </a:solidFill>
              <a:latin typeface="Times New Roman" panose="02020603050405020304" pitchFamily="18" charset="0"/>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69029" y="8953500"/>
            <a:ext cx="2536654" cy="1078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80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0500"/>
            <a:ext cx="18440400" cy="104775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1000" y="-240948"/>
            <a:ext cx="18669000" cy="789904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00400" y="6057900"/>
            <a:ext cx="13030200" cy="5029199"/>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133600" y="1539284"/>
            <a:ext cx="13563600" cy="3416320"/>
          </a:xfrm>
          <a:prstGeom prst="rect">
            <a:avLst/>
          </a:prstGeom>
          <a:noFill/>
        </p:spPr>
        <p:txBody>
          <a:bodyPr wrap="square" rtlCol="0">
            <a:spAutoFit/>
          </a:bodyPr>
          <a:lstStyle/>
          <a:p>
            <a:r>
              <a:rPr lang="vi-VN" sz="3600" b="1">
                <a:latin typeface="Times New Roman" panose="02020603050405020304" pitchFamily="18" charset="0"/>
                <a:cs typeface="Times New Roman" panose="02020603050405020304" pitchFamily="18" charset="0"/>
              </a:rPr>
              <a:t>Câu 6. </a:t>
            </a:r>
            <a:r>
              <a:rPr lang="vi-VN" sz="3600">
                <a:latin typeface="Times New Roman" panose="02020603050405020304" pitchFamily="18" charset="0"/>
                <a:cs typeface="Times New Roman" panose="02020603050405020304" pitchFamily="18" charset="0"/>
              </a:rPr>
              <a:t>Thông điệp nào sau đây phù hợp với nội dung của văn bản?</a:t>
            </a:r>
            <a:endParaRPr lang="en-GB" sz="3600">
              <a:latin typeface="Times New Roman" panose="02020603050405020304" pitchFamily="18" charset="0"/>
              <a:cs typeface="Times New Roman" panose="02020603050405020304" pitchFamily="18" charset="0"/>
            </a:endParaRPr>
          </a:p>
          <a:p>
            <a:r>
              <a:rPr lang="vi-VN" sz="3600">
                <a:latin typeface="Times New Roman" panose="02020603050405020304" pitchFamily="18" charset="0"/>
                <a:cs typeface="Times New Roman" panose="02020603050405020304" pitchFamily="18" charset="0"/>
              </a:rPr>
              <a:t>A. Chúng ta cần ngừng sử dụng năng lượng hạt nhân trên toàn cầu</a:t>
            </a:r>
            <a:endParaRPr lang="en-GB" sz="3600">
              <a:latin typeface="Times New Roman" panose="02020603050405020304" pitchFamily="18" charset="0"/>
              <a:cs typeface="Times New Roman" panose="02020603050405020304" pitchFamily="18" charset="0"/>
            </a:endParaRPr>
          </a:p>
          <a:p>
            <a:r>
              <a:rPr lang="vi-VN" sz="3600">
                <a:latin typeface="Times New Roman" panose="02020603050405020304" pitchFamily="18" charset="0"/>
                <a:cs typeface="Times New Roman" panose="02020603050405020304" pitchFamily="18" charset="0"/>
              </a:rPr>
              <a:t>B. Tất cả chúng ta phải có nhiệm vụ ngăn chặn cuộc chiến tranh hạt nhân, đấu tranh vì một thế giới hoà bình.</a:t>
            </a:r>
            <a:endParaRPr lang="en-GB" sz="3600">
              <a:latin typeface="Times New Roman" panose="02020603050405020304" pitchFamily="18" charset="0"/>
              <a:cs typeface="Times New Roman" panose="02020603050405020304" pitchFamily="18" charset="0"/>
            </a:endParaRPr>
          </a:p>
          <a:p>
            <a:r>
              <a:rPr lang="vi-VN" sz="3600">
                <a:latin typeface="Times New Roman" panose="02020603050405020304" pitchFamily="18" charset="0"/>
                <a:cs typeface="Times New Roman" panose="02020603050405020304" pitchFamily="18" charset="0"/>
              </a:rPr>
              <a:t>C. Chúng ta cần chung tay vì một hành tinh xanh</a:t>
            </a:r>
            <a:endParaRPr lang="en-GB" sz="3600">
              <a:latin typeface="Times New Roman" panose="02020603050405020304" pitchFamily="18" charset="0"/>
              <a:cs typeface="Times New Roman" panose="02020603050405020304" pitchFamily="18" charset="0"/>
            </a:endParaRPr>
          </a:p>
          <a:p>
            <a:r>
              <a:rPr lang="vi-VN" sz="3600">
                <a:latin typeface="Times New Roman" panose="02020603050405020304" pitchFamily="18" charset="0"/>
                <a:cs typeface="Times New Roman" panose="02020603050405020304" pitchFamily="18" charset="0"/>
              </a:rPr>
              <a:t>D. Chúng ta cần tăng cường, giao lưu hợp tác giữa các quốc gia</a:t>
            </a:r>
            <a:endParaRPr lang="en-GB" sz="3600">
              <a:latin typeface="Times New Roman" panose="02020603050405020304" pitchFamily="18" charset="0"/>
              <a:cs typeface="Times New Roman" panose="02020603050405020304" pitchFamily="18" charset="0"/>
            </a:endParaRPr>
          </a:p>
        </p:txBody>
      </p:sp>
      <p:sp>
        <p:nvSpPr>
          <p:cNvPr id="43" name="TextBox 42"/>
          <p:cNvSpPr txBox="1"/>
          <p:nvPr/>
        </p:nvSpPr>
        <p:spPr>
          <a:xfrm>
            <a:off x="4914900" y="7243971"/>
            <a:ext cx="9601200" cy="2123658"/>
          </a:xfrm>
          <a:prstGeom prst="rect">
            <a:avLst/>
          </a:prstGeom>
          <a:noFill/>
        </p:spPr>
        <p:txBody>
          <a:bodyPr wrap="square" rtlCol="0">
            <a:spAutoFit/>
          </a:bodyPr>
          <a:lstStyle/>
          <a:p>
            <a:pPr algn="ctr"/>
            <a:r>
              <a:rPr lang="vi-VN" sz="4400">
                <a:latin typeface="Times New Roman" panose="02020603050405020304" pitchFamily="18" charset="0"/>
                <a:cs typeface="Times New Roman" panose="02020603050405020304" pitchFamily="18" charset="0"/>
              </a:rPr>
              <a:t>B. Tất cả chúng ta phải có nhiệm vụ ngăn chặn cuộc chiến tranh hạt nhân, đấu tranh vì một thế giới hoà bình.</a:t>
            </a:r>
            <a:endParaRPr lang="en-GB" sz="4400">
              <a:latin typeface="Times New Roman" panose="02020603050405020304" pitchFamily="18" charset="0"/>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69029" y="8953500"/>
            <a:ext cx="2536654" cy="1078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48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9ECDC7"/>
        </a:solidFill>
        <a:effectLst/>
      </p:bgPr>
    </p:bg>
    <p:spTree>
      <p:nvGrpSpPr>
        <p:cNvPr id="1" name=""/>
        <p:cNvGrpSpPr/>
        <p:nvPr/>
      </p:nvGrpSpPr>
      <p:grpSpPr>
        <a:xfrm>
          <a:off x="0" y="0"/>
          <a:ext cx="0" cy="0"/>
          <a:chOff x="0" y="0"/>
          <a:chExt cx="0" cy="0"/>
        </a:xfrm>
      </p:grpSpPr>
      <p:sp>
        <p:nvSpPr>
          <p:cNvPr id="2" name="Freeform 2"/>
          <p:cNvSpPr/>
          <p:nvPr/>
        </p:nvSpPr>
        <p:spPr>
          <a:xfrm>
            <a:off x="-3093184" y="-2144955"/>
            <a:ext cx="9163086" cy="9163086"/>
          </a:xfrm>
          <a:custGeom>
            <a:avLst/>
            <a:gdLst/>
            <a:ahLst/>
            <a:cxnLst/>
            <a:rect l="l" t="t" r="r" b="b"/>
            <a:pathLst>
              <a:path w="9163086" h="9163086">
                <a:moveTo>
                  <a:pt x="0" y="0"/>
                </a:moveTo>
                <a:lnTo>
                  <a:pt x="9163086" y="0"/>
                </a:lnTo>
                <a:lnTo>
                  <a:pt x="9163086" y="9163086"/>
                </a:lnTo>
                <a:lnTo>
                  <a:pt x="0" y="9163086"/>
                </a:lnTo>
                <a:lnTo>
                  <a:pt x="0" y="0"/>
                </a:lnTo>
                <a:close/>
              </a:path>
            </a:pathLst>
          </a:custGeom>
          <a:blipFill>
            <a:blip r:embed="rId2">
              <a:alphaModFix amt="44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2947615" y="-339589"/>
            <a:ext cx="12625099" cy="12625099"/>
          </a:xfrm>
          <a:custGeom>
            <a:avLst/>
            <a:gdLst/>
            <a:ahLst/>
            <a:cxnLst/>
            <a:rect l="l" t="t" r="r" b="b"/>
            <a:pathLst>
              <a:path w="12625099" h="12625099">
                <a:moveTo>
                  <a:pt x="0" y="0"/>
                </a:moveTo>
                <a:lnTo>
                  <a:pt x="12625099" y="0"/>
                </a:lnTo>
                <a:lnTo>
                  <a:pt x="12625099" y="12625099"/>
                </a:lnTo>
                <a:lnTo>
                  <a:pt x="0" y="12625099"/>
                </a:lnTo>
                <a:lnTo>
                  <a:pt x="0" y="0"/>
                </a:lnTo>
                <a:close/>
              </a:path>
            </a:pathLst>
          </a:custGeom>
          <a:blipFill>
            <a:blip r:embed="rId2">
              <a:alphaModFix amt="44999"/>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3352800" y="3848100"/>
            <a:ext cx="10825637" cy="6438900"/>
          </a:xfrm>
          <a:custGeom>
            <a:avLst/>
            <a:gdLst/>
            <a:ahLst/>
            <a:cxnLst/>
            <a:rect l="l" t="t" r="r" b="b"/>
            <a:pathLst>
              <a:path w="10287000" h="5825014">
                <a:moveTo>
                  <a:pt x="0" y="0"/>
                </a:moveTo>
                <a:lnTo>
                  <a:pt x="10287000" y="0"/>
                </a:lnTo>
                <a:lnTo>
                  <a:pt x="10287000" y="5825014"/>
                </a:lnTo>
                <a:lnTo>
                  <a:pt x="0" y="582501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369727" y="258260"/>
            <a:ext cx="2927332" cy="2224773"/>
          </a:xfrm>
          <a:custGeom>
            <a:avLst/>
            <a:gdLst/>
            <a:ahLst/>
            <a:cxnLst/>
            <a:rect l="l" t="t" r="r" b="b"/>
            <a:pathLst>
              <a:path w="2927332" h="2224773">
                <a:moveTo>
                  <a:pt x="0" y="0"/>
                </a:moveTo>
                <a:lnTo>
                  <a:pt x="2927332" y="0"/>
                </a:lnTo>
                <a:lnTo>
                  <a:pt x="2927332" y="2224772"/>
                </a:lnTo>
                <a:lnTo>
                  <a:pt x="0" y="222477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flipH="1">
            <a:off x="16180015" y="4764502"/>
            <a:ext cx="2443153" cy="1856797"/>
          </a:xfrm>
          <a:custGeom>
            <a:avLst/>
            <a:gdLst/>
            <a:ahLst/>
            <a:cxnLst/>
            <a:rect l="l" t="t" r="r" b="b"/>
            <a:pathLst>
              <a:path w="2443153" h="1856797">
                <a:moveTo>
                  <a:pt x="2443153" y="0"/>
                </a:moveTo>
                <a:lnTo>
                  <a:pt x="0" y="0"/>
                </a:lnTo>
                <a:lnTo>
                  <a:pt x="0" y="1856796"/>
                </a:lnTo>
                <a:lnTo>
                  <a:pt x="2443153" y="1856796"/>
                </a:lnTo>
                <a:lnTo>
                  <a:pt x="2443153"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TextBox 10"/>
          <p:cNvSpPr txBox="1"/>
          <p:nvPr/>
        </p:nvSpPr>
        <p:spPr>
          <a:xfrm>
            <a:off x="1974450" y="529975"/>
            <a:ext cx="15021149" cy="2954655"/>
          </a:xfrm>
          <a:prstGeom prst="rect">
            <a:avLst/>
          </a:prstGeom>
        </p:spPr>
        <p:txBody>
          <a:bodyPr wrap="square" lIns="0" tIns="0" rIns="0" bIns="0" rtlCol="0" anchor="t">
            <a:spAutoFit/>
          </a:bodyPr>
          <a:lstStyle/>
          <a:p>
            <a:pPr algn="ctr"/>
            <a:r>
              <a:rPr lang="en-US" sz="96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Hoạt động </a:t>
            </a:r>
            <a:r>
              <a:rPr lang="en-US" sz="9600" b="1"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4</a:t>
            </a:r>
            <a:endParaRPr lang="vi-VN" sz="9600" b="1"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a:p>
            <a:pPr algn="ctr"/>
            <a:r>
              <a:rPr lang="en-US" sz="9600" b="1"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96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Vận dụng</a:t>
            </a:r>
            <a:endParaRPr lang="en-GB" sz="96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712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1000"/>
                                        <p:tgtEl>
                                          <p:spTgt spid="10">
                                            <p:txEl>
                                              <p:pRg st="1" end="1"/>
                                            </p:txEl>
                                          </p:spTgt>
                                        </p:tgtEl>
                                      </p:cBhvr>
                                    </p:animEffect>
                                    <p:anim calcmode="lin" valueType="num">
                                      <p:cBhvr>
                                        <p:cTn id="13"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11"/>
          <p:cNvSpPr/>
          <p:nvPr/>
        </p:nvSpPr>
        <p:spPr>
          <a:xfrm>
            <a:off x="-3802813" y="5915266"/>
            <a:ext cx="6171574" cy="4358674"/>
          </a:xfrm>
          <a:custGeom>
            <a:avLst/>
            <a:gdLst/>
            <a:ahLst/>
            <a:cxnLst/>
            <a:rect l="l" t="t" r="r" b="b"/>
            <a:pathLst>
              <a:path w="6171574" h="4358674">
                <a:moveTo>
                  <a:pt x="0" y="0"/>
                </a:moveTo>
                <a:lnTo>
                  <a:pt x="6171574" y="0"/>
                </a:lnTo>
                <a:lnTo>
                  <a:pt x="6171574" y="4358673"/>
                </a:lnTo>
                <a:lnTo>
                  <a:pt x="0" y="4358673"/>
                </a:lnTo>
                <a:lnTo>
                  <a:pt x="0" y="0"/>
                </a:lnTo>
                <a:close/>
              </a:path>
            </a:pathLst>
          </a:custGeom>
          <a:blipFill>
            <a:blip r:embed="rId9"/>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sp>
      <p:sp>
        <p:nvSpPr>
          <p:cNvPr id="14" name="TextBox 14"/>
          <p:cNvSpPr txBox="1"/>
          <p:nvPr/>
        </p:nvSpPr>
        <p:spPr>
          <a:xfrm>
            <a:off x="4114033" y="793902"/>
            <a:ext cx="10470122" cy="6647974"/>
          </a:xfrm>
          <a:prstGeom prst="rect">
            <a:avLst/>
          </a:prstGeom>
        </p:spPr>
        <p:txBody>
          <a:bodyPr wrap="square" lIns="0" tIns="0" rIns="0" bIns="0" rtlCol="0" anchor="t">
            <a:spAutoFit/>
          </a:bodyPr>
          <a:lstStyle/>
          <a:p>
            <a:pPr algn="ctr"/>
            <a:r>
              <a:rPr lang="vi-VN" sz="5400" b="1">
                <a:latin typeface="Times New Roman" panose="02020603050405020304" pitchFamily="18" charset="0"/>
                <a:cs typeface="Times New Roman" panose="02020603050405020304" pitchFamily="18" charset="0"/>
              </a:rPr>
              <a:t>Đề </a:t>
            </a:r>
            <a:r>
              <a:rPr lang="vi-VN" sz="5400" b="1" smtClean="0">
                <a:latin typeface="Times New Roman" panose="02020603050405020304" pitchFamily="18" charset="0"/>
                <a:cs typeface="Times New Roman" panose="02020603050405020304" pitchFamily="18" charset="0"/>
              </a:rPr>
              <a:t>bài</a:t>
            </a:r>
          </a:p>
          <a:p>
            <a:pPr algn="just"/>
            <a:r>
              <a:rPr lang="en-US" sz="5400" i="1" smtClean="0">
                <a:latin typeface="Times New Roman" panose="02020603050405020304" pitchFamily="18" charset="0"/>
                <a:cs typeface="Times New Roman" panose="02020603050405020304" pitchFamily="18" charset="0"/>
              </a:rPr>
              <a:t>Năng </a:t>
            </a:r>
            <a:r>
              <a:rPr lang="en-US" sz="5400" i="1">
                <a:latin typeface="Times New Roman" panose="02020603050405020304" pitchFamily="18" charset="0"/>
                <a:cs typeface="Times New Roman" panose="02020603050405020304" pitchFamily="18" charset="0"/>
              </a:rPr>
              <a:t>lượng hạt nhân khi không dùng để sản xuất vũ khí huỷ diệt có thể trở thành nguồn năng lượng có ích cho nhân loại. Tìm hiểu những lợi ích của năng lượng hạt nhân và thiết kế sản phẩm sáng tạo để giới thiệu thông tin này trên góc truyền thông của lớp.</a:t>
            </a:r>
            <a:endParaRPr lang="en-GB" sz="54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8" name="Group 8"/>
          <p:cNvGrpSpPr/>
          <p:nvPr/>
        </p:nvGrpSpPr>
        <p:grpSpPr>
          <a:xfrm>
            <a:off x="4487655" y="1349557"/>
            <a:ext cx="9149836" cy="1524508"/>
            <a:chOff x="0" y="0"/>
            <a:chExt cx="2409833" cy="401517"/>
          </a:xfrm>
        </p:grpSpPr>
        <p:sp>
          <p:nvSpPr>
            <p:cNvPr id="9" name="Freeform 9"/>
            <p:cNvSpPr/>
            <p:nvPr/>
          </p:nvSpPr>
          <p:spPr>
            <a:xfrm>
              <a:off x="0" y="0"/>
              <a:ext cx="2409833" cy="401517"/>
            </a:xfrm>
            <a:custGeom>
              <a:avLst/>
              <a:gdLst/>
              <a:ahLst/>
              <a:cxnLst/>
              <a:rect l="l" t="t" r="r" b="b"/>
              <a:pathLst>
                <a:path w="2409833" h="401517">
                  <a:moveTo>
                    <a:pt x="43152" y="0"/>
                  </a:moveTo>
                  <a:lnTo>
                    <a:pt x="2366681" y="0"/>
                  </a:lnTo>
                  <a:cubicBezTo>
                    <a:pt x="2378126" y="0"/>
                    <a:pt x="2389102" y="4546"/>
                    <a:pt x="2397194" y="12639"/>
                  </a:cubicBezTo>
                  <a:cubicBezTo>
                    <a:pt x="2405287" y="20732"/>
                    <a:pt x="2409833" y="31708"/>
                    <a:pt x="2409833" y="43152"/>
                  </a:cubicBezTo>
                  <a:lnTo>
                    <a:pt x="2409833" y="358364"/>
                  </a:lnTo>
                  <a:cubicBezTo>
                    <a:pt x="2409833" y="382197"/>
                    <a:pt x="2390513" y="401517"/>
                    <a:pt x="2366681" y="401517"/>
                  </a:cubicBezTo>
                  <a:lnTo>
                    <a:pt x="43152" y="401517"/>
                  </a:lnTo>
                  <a:cubicBezTo>
                    <a:pt x="19320" y="401517"/>
                    <a:pt x="0" y="382197"/>
                    <a:pt x="0" y="358364"/>
                  </a:cubicBezTo>
                  <a:lnTo>
                    <a:pt x="0" y="43152"/>
                  </a:lnTo>
                  <a:cubicBezTo>
                    <a:pt x="0" y="19320"/>
                    <a:pt x="19320" y="0"/>
                    <a:pt x="43152" y="0"/>
                  </a:cubicBezTo>
                  <a:close/>
                </a:path>
              </a:pathLst>
            </a:custGeom>
            <a:solidFill>
              <a:srgbClr val="FFC656"/>
            </a:solidFill>
          </p:spPr>
        </p:sp>
        <p:sp>
          <p:nvSpPr>
            <p:cNvPr id="10" name="TextBox 10"/>
            <p:cNvSpPr txBox="1"/>
            <p:nvPr/>
          </p:nvSpPr>
          <p:spPr>
            <a:xfrm>
              <a:off x="0" y="-38100"/>
              <a:ext cx="2409833" cy="439617"/>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3502377" y="6755690"/>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sp>
      <p:sp>
        <p:nvSpPr>
          <p:cNvPr id="13" name="TextBox 13"/>
          <p:cNvSpPr txBox="1"/>
          <p:nvPr/>
        </p:nvSpPr>
        <p:spPr>
          <a:xfrm>
            <a:off x="6166691" y="1657350"/>
            <a:ext cx="6455043" cy="1069524"/>
          </a:xfrm>
          <a:prstGeom prst="rect">
            <a:avLst/>
          </a:prstGeom>
        </p:spPr>
        <p:txBody>
          <a:bodyPr lIns="0" tIns="0" rIns="0" bIns="0" rtlCol="0" anchor="t">
            <a:spAutoFit/>
          </a:bodyPr>
          <a:lstStyle/>
          <a:p>
            <a:pPr algn="ctr">
              <a:lnSpc>
                <a:spcPts val="7668"/>
              </a:lnSpc>
            </a:pPr>
            <a:r>
              <a:rPr lang="en-US" sz="9600" b="1">
                <a:latin typeface="Times New Roman" panose="02020603050405020304" pitchFamily="18" charset="0"/>
                <a:cs typeface="Times New Roman" panose="02020603050405020304" pitchFamily="18" charset="0"/>
              </a:rPr>
              <a:t>Gợi ý</a:t>
            </a:r>
            <a:endParaRPr lang="en-US" sz="11981" b="1">
              <a:solidFill>
                <a:srgbClr val="557034"/>
              </a:solidFill>
              <a:latin typeface="Times New Roman" panose="02020603050405020304" pitchFamily="18" charset="0"/>
              <a:ea typeface="เอฟซี เดซี่"/>
              <a:cs typeface="Times New Roman" panose="02020603050405020304" pitchFamily="18" charset="0"/>
              <a:sym typeface="เอฟซี เดซี่"/>
            </a:endParaRPr>
          </a:p>
        </p:txBody>
      </p:sp>
      <p:sp>
        <p:nvSpPr>
          <p:cNvPr id="14" name="TextBox 14"/>
          <p:cNvSpPr txBox="1"/>
          <p:nvPr/>
        </p:nvSpPr>
        <p:spPr>
          <a:xfrm>
            <a:off x="4141268" y="3665253"/>
            <a:ext cx="11299933" cy="3323987"/>
          </a:xfrm>
          <a:prstGeom prst="rect">
            <a:avLst/>
          </a:prstGeom>
        </p:spPr>
        <p:txBody>
          <a:bodyPr wrap="square" lIns="0" tIns="0" rIns="0" bIns="0" rtlCol="0" anchor="t">
            <a:spAutoFit/>
          </a:bodyPr>
          <a:lstStyle/>
          <a:p>
            <a:pPr algn="just"/>
            <a:r>
              <a:rPr lang="en-US" sz="5400" i="1">
                <a:latin typeface="Times New Roman" panose="02020603050405020304" pitchFamily="18" charset="0"/>
                <a:cs typeface="Times New Roman" panose="02020603050405020304" pitchFamily="18" charset="0"/>
              </a:rPr>
              <a:t>+</a:t>
            </a:r>
            <a:r>
              <a:rPr lang="en-US" sz="5400" b="1" i="1">
                <a:latin typeface="Times New Roman" panose="02020603050405020304" pitchFamily="18" charset="0"/>
                <a:cs typeface="Times New Roman" panose="02020603050405020304" pitchFamily="18" charset="0"/>
              </a:rPr>
              <a:t> </a:t>
            </a:r>
            <a:r>
              <a:rPr lang="en-US" sz="5400" i="1">
                <a:latin typeface="Times New Roman" panose="02020603050405020304" pitchFamily="18" charset="0"/>
                <a:cs typeface="Times New Roman" panose="02020603050405020304" pitchFamily="18" charset="0"/>
              </a:rPr>
              <a:t>Tạo ra một số lượng lớn năng </a:t>
            </a:r>
            <a:r>
              <a:rPr lang="en-US" sz="5400" i="1" smtClean="0">
                <a:latin typeface="Times New Roman" panose="02020603050405020304" pitchFamily="18" charset="0"/>
                <a:cs typeface="Times New Roman" panose="02020603050405020304" pitchFamily="18" charset="0"/>
              </a:rPr>
              <a:t>lượng</a:t>
            </a:r>
            <a:endParaRPr lang="en-GB" sz="5400" b="1">
              <a:latin typeface="Times New Roman" panose="02020603050405020304" pitchFamily="18" charset="0"/>
              <a:cs typeface="Times New Roman" panose="02020603050405020304" pitchFamily="18" charset="0"/>
            </a:endParaRPr>
          </a:p>
          <a:p>
            <a:pPr algn="just"/>
            <a:r>
              <a:rPr lang="en-US" sz="5400" i="1" smtClean="0">
                <a:latin typeface="Times New Roman" panose="02020603050405020304" pitchFamily="18" charset="0"/>
                <a:cs typeface="Times New Roman" panose="02020603050405020304" pitchFamily="18" charset="0"/>
              </a:rPr>
              <a:t>+</a:t>
            </a:r>
            <a:r>
              <a:rPr lang="en-US" sz="5400" b="1" i="1" smtClean="0">
                <a:latin typeface="Times New Roman" panose="02020603050405020304" pitchFamily="18" charset="0"/>
                <a:cs typeface="Times New Roman" panose="02020603050405020304" pitchFamily="18" charset="0"/>
              </a:rPr>
              <a:t> </a:t>
            </a:r>
            <a:r>
              <a:rPr lang="en-US" sz="5400" i="1">
                <a:latin typeface="Times New Roman" panose="02020603050405020304" pitchFamily="18" charset="0"/>
                <a:cs typeface="Times New Roman" panose="02020603050405020304" pitchFamily="18" charset="0"/>
              </a:rPr>
              <a:t>Nguồn năng lượng </a:t>
            </a:r>
            <a:r>
              <a:rPr lang="en-US" sz="5400" i="1" smtClean="0">
                <a:latin typeface="Times New Roman" panose="02020603050405020304" pitchFamily="18" charset="0"/>
                <a:cs typeface="Times New Roman" panose="02020603050405020304" pitchFamily="18" charset="0"/>
              </a:rPr>
              <a:t>xanh</a:t>
            </a:r>
            <a:endParaRPr lang="en-GB" sz="5400" b="1">
              <a:latin typeface="Times New Roman" panose="02020603050405020304" pitchFamily="18" charset="0"/>
              <a:cs typeface="Times New Roman" panose="02020603050405020304" pitchFamily="18" charset="0"/>
            </a:endParaRPr>
          </a:p>
          <a:p>
            <a:pPr algn="just"/>
            <a:r>
              <a:rPr lang="en-US" sz="5400" i="1" smtClean="0">
                <a:latin typeface="Times New Roman" panose="02020603050405020304" pitchFamily="18" charset="0"/>
                <a:cs typeface="Times New Roman" panose="02020603050405020304" pitchFamily="18" charset="0"/>
              </a:rPr>
              <a:t>+</a:t>
            </a:r>
            <a:r>
              <a:rPr lang="en-US" sz="5400" b="1" i="1" smtClean="0">
                <a:latin typeface="Times New Roman" panose="02020603050405020304" pitchFamily="18" charset="0"/>
                <a:cs typeface="Times New Roman" panose="02020603050405020304" pitchFamily="18" charset="0"/>
              </a:rPr>
              <a:t> </a:t>
            </a:r>
            <a:r>
              <a:rPr lang="en-US" sz="5400" i="1">
                <a:latin typeface="Times New Roman" panose="02020603050405020304" pitchFamily="18" charset="0"/>
                <a:cs typeface="Times New Roman" panose="02020603050405020304" pitchFamily="18" charset="0"/>
              </a:rPr>
              <a:t>Không làm ô nhiễm không </a:t>
            </a:r>
            <a:r>
              <a:rPr lang="en-US" sz="5400" i="1" smtClean="0">
                <a:latin typeface="Times New Roman" panose="02020603050405020304" pitchFamily="18" charset="0"/>
                <a:cs typeface="Times New Roman" panose="02020603050405020304" pitchFamily="18" charset="0"/>
              </a:rPr>
              <a:t>khí</a:t>
            </a:r>
            <a:endParaRPr lang="en-GB" sz="5400" b="1">
              <a:latin typeface="Times New Roman" panose="02020603050405020304" pitchFamily="18" charset="0"/>
              <a:cs typeface="Times New Roman" panose="02020603050405020304" pitchFamily="18" charset="0"/>
            </a:endParaRPr>
          </a:p>
          <a:p>
            <a:pPr algn="just"/>
            <a:r>
              <a:rPr lang="en-US" sz="5400" i="1" smtClean="0">
                <a:latin typeface="Times New Roman" panose="02020603050405020304" pitchFamily="18" charset="0"/>
                <a:cs typeface="Times New Roman" panose="02020603050405020304" pitchFamily="18" charset="0"/>
              </a:rPr>
              <a:t>+</a:t>
            </a:r>
            <a:r>
              <a:rPr lang="en-US" sz="5400" b="1" i="1" smtClean="0">
                <a:latin typeface="Times New Roman" panose="02020603050405020304" pitchFamily="18" charset="0"/>
                <a:cs typeface="Times New Roman" panose="02020603050405020304" pitchFamily="18" charset="0"/>
              </a:rPr>
              <a:t> </a:t>
            </a:r>
            <a:r>
              <a:rPr lang="en-US" sz="5400" i="1">
                <a:latin typeface="Times New Roman" panose="02020603050405020304" pitchFamily="18" charset="0"/>
                <a:cs typeface="Times New Roman" panose="02020603050405020304" pitchFamily="18" charset="0"/>
              </a:rPr>
              <a:t>Nhiên liệu độc </a:t>
            </a:r>
            <a:r>
              <a:rPr lang="en-US" sz="5400" i="1" smtClean="0">
                <a:latin typeface="Times New Roman" panose="02020603050405020304" pitchFamily="18" charset="0"/>
                <a:cs typeface="Times New Roman" panose="02020603050405020304" pitchFamily="18" charset="0"/>
              </a:rPr>
              <a:t>lập</a:t>
            </a:r>
            <a:endParaRPr lang="en-GB" sz="5400" b="1">
              <a:latin typeface="Times New Roman" panose="02020603050405020304" pitchFamily="18" charset="0"/>
              <a:cs typeface="Times New Roman" panose="02020603050405020304" pitchFamily="18" charset="0"/>
            </a:endParaRPr>
          </a:p>
        </p:txBody>
      </p:sp>
      <p:sp>
        <p:nvSpPr>
          <p:cNvPr id="15" name="Freeform 15"/>
          <p:cNvSpPr/>
          <p:nvPr/>
        </p:nvSpPr>
        <p:spPr>
          <a:xfrm>
            <a:off x="1028700" y="4928874"/>
            <a:ext cx="1100761" cy="1146205"/>
          </a:xfrm>
          <a:custGeom>
            <a:avLst/>
            <a:gdLst/>
            <a:ahLst/>
            <a:cxnLst/>
            <a:rect l="l" t="t" r="r" b="b"/>
            <a:pathLst>
              <a:path w="1100761" h="1146205">
                <a:moveTo>
                  <a:pt x="0" y="0"/>
                </a:moveTo>
                <a:lnTo>
                  <a:pt x="1100761" y="0"/>
                </a:lnTo>
                <a:lnTo>
                  <a:pt x="1100761" y="1146205"/>
                </a:lnTo>
                <a:lnTo>
                  <a:pt x="0" y="114620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6" name="Freeform 16"/>
          <p:cNvSpPr/>
          <p:nvPr/>
        </p:nvSpPr>
        <p:spPr>
          <a:xfrm flipH="1">
            <a:off x="16308661" y="4928874"/>
            <a:ext cx="1100761" cy="1146205"/>
          </a:xfrm>
          <a:custGeom>
            <a:avLst/>
            <a:gdLst/>
            <a:ahLst/>
            <a:cxnLst/>
            <a:rect l="l" t="t" r="r" b="b"/>
            <a:pathLst>
              <a:path w="1100761" h="1146205">
                <a:moveTo>
                  <a:pt x="1100761" y="0"/>
                </a:moveTo>
                <a:lnTo>
                  <a:pt x="0" y="0"/>
                </a:lnTo>
                <a:lnTo>
                  <a:pt x="0" y="1146205"/>
                </a:lnTo>
                <a:lnTo>
                  <a:pt x="1100761" y="1146205"/>
                </a:lnTo>
                <a:lnTo>
                  <a:pt x="1100761"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11"/>
          <p:cNvSpPr/>
          <p:nvPr/>
        </p:nvSpPr>
        <p:spPr>
          <a:xfrm>
            <a:off x="-3085787" y="6332056"/>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sp>
      <p:sp>
        <p:nvSpPr>
          <p:cNvPr id="13" name="Freeform 13"/>
          <p:cNvSpPr/>
          <p:nvPr/>
        </p:nvSpPr>
        <p:spPr>
          <a:xfrm>
            <a:off x="3643183" y="2161499"/>
            <a:ext cx="11044369" cy="4982516"/>
          </a:xfrm>
          <a:custGeom>
            <a:avLst/>
            <a:gdLst/>
            <a:ahLst/>
            <a:cxnLst/>
            <a:rect l="l" t="t" r="r" b="b"/>
            <a:pathLst>
              <a:path w="11044369" h="4982516">
                <a:moveTo>
                  <a:pt x="0" y="0"/>
                </a:moveTo>
                <a:lnTo>
                  <a:pt x="11044370" y="0"/>
                </a:lnTo>
                <a:lnTo>
                  <a:pt x="11044370" y="4982516"/>
                </a:lnTo>
                <a:lnTo>
                  <a:pt x="0" y="498251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rot="-1349716">
            <a:off x="2725489" y="1956361"/>
            <a:ext cx="2904833" cy="760538"/>
          </a:xfrm>
          <a:custGeom>
            <a:avLst/>
            <a:gdLst/>
            <a:ahLst/>
            <a:cxnLst/>
            <a:rect l="l" t="t" r="r" b="b"/>
            <a:pathLst>
              <a:path w="2904833" h="760538">
                <a:moveTo>
                  <a:pt x="0" y="0"/>
                </a:moveTo>
                <a:lnTo>
                  <a:pt x="2904833" y="0"/>
                </a:lnTo>
                <a:lnTo>
                  <a:pt x="2904833" y="760538"/>
                </a:lnTo>
                <a:lnTo>
                  <a:pt x="0" y="76053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6" name="Freeform 16"/>
          <p:cNvSpPr/>
          <p:nvPr/>
        </p:nvSpPr>
        <p:spPr>
          <a:xfrm>
            <a:off x="2459071" y="6076950"/>
            <a:ext cx="992116" cy="1033074"/>
          </a:xfrm>
          <a:custGeom>
            <a:avLst/>
            <a:gdLst/>
            <a:ahLst/>
            <a:cxnLst/>
            <a:rect l="l" t="t" r="r" b="b"/>
            <a:pathLst>
              <a:path w="992116" h="1033074">
                <a:moveTo>
                  <a:pt x="0" y="0"/>
                </a:moveTo>
                <a:lnTo>
                  <a:pt x="992116" y="0"/>
                </a:lnTo>
                <a:lnTo>
                  <a:pt x="992116" y="1033074"/>
                </a:lnTo>
                <a:lnTo>
                  <a:pt x="0" y="103307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7" name="Rectangle 16"/>
          <p:cNvSpPr/>
          <p:nvPr/>
        </p:nvSpPr>
        <p:spPr>
          <a:xfrm>
            <a:off x="4394776" y="2600706"/>
            <a:ext cx="9580293" cy="2862322"/>
          </a:xfrm>
          <a:prstGeom prst="rect">
            <a:avLst/>
          </a:prstGeom>
        </p:spPr>
        <p:txBody>
          <a:bodyPr wrap="square">
            <a:spAutoFit/>
          </a:bodyPr>
          <a:lstStyle/>
          <a:p>
            <a:pPr algn="ctr"/>
            <a:r>
              <a:rPr lang="en-US" sz="6000" b="1" kern="0">
                <a:solidFill>
                  <a:srgbClr val="0070C0"/>
                </a:solidFill>
                <a:latin typeface="Times New Roman" panose="02020603050405020304" pitchFamily="18" charset="0"/>
                <a:ea typeface="Times New Roman" panose="02020603050405020304" pitchFamily="18" charset="0"/>
              </a:rPr>
              <a:t>Rubric đánh giá sản phẩm sáng tạo giới thiệu lợi ích của năng lượng hạt nhân</a:t>
            </a:r>
            <a:endParaRPr lang="en-GB" sz="6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614584" y="9563100"/>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642285" y="9563100"/>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5" name="Freeform 5"/>
          <p:cNvSpPr/>
          <p:nvPr/>
        </p:nvSpPr>
        <p:spPr>
          <a:xfrm>
            <a:off x="15167915" y="-1602036"/>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5696190" y="77354"/>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7">
              <a:extLst>
                <a:ext uri="{96DAC541-7B7A-43D3-8B79-37D633B846F1}">
                  <asvg:svgBlip xmlns:asvg="http://schemas.microsoft.com/office/drawing/2016/SVG/main" xmlns="" r:embed="rId4"/>
                </a:ext>
              </a:extLst>
            </a:blip>
            <a:stretch>
              <a:fillRect/>
            </a:stretch>
          </a:blipFill>
        </p:spPr>
      </p:sp>
      <p:sp>
        <p:nvSpPr>
          <p:cNvPr id="11" name="Freeform 11"/>
          <p:cNvSpPr/>
          <p:nvPr/>
        </p:nvSpPr>
        <p:spPr>
          <a:xfrm>
            <a:off x="-3502377" y="6755690"/>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8"/>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8"/>
            <a:stretch>
              <a:fillRect/>
            </a:stretch>
          </a:blipFill>
        </p:spPr>
      </p:sp>
      <p:graphicFrame>
        <p:nvGraphicFramePr>
          <p:cNvPr id="7" name="Table 6"/>
          <p:cNvGraphicFramePr>
            <a:graphicFrameLocks noGrp="1"/>
          </p:cNvGraphicFramePr>
          <p:nvPr>
            <p:extLst>
              <p:ext uri="{D42A27DB-BD31-4B8C-83A1-F6EECF244321}">
                <p14:modId xmlns:p14="http://schemas.microsoft.com/office/powerpoint/2010/main" val="4036749675"/>
              </p:ext>
            </p:extLst>
          </p:nvPr>
        </p:nvGraphicFramePr>
        <p:xfrm>
          <a:off x="858532" y="518057"/>
          <a:ext cx="16896068" cy="6973824"/>
        </p:xfrm>
        <a:graphic>
          <a:graphicData uri="http://schemas.openxmlformats.org/drawingml/2006/table">
            <a:tbl>
              <a:tblPr firstRow="1" firstCol="1" bandRow="1"/>
              <a:tblGrid>
                <a:gridCol w="2722868"/>
                <a:gridCol w="4648200"/>
                <a:gridCol w="5300983"/>
                <a:gridCol w="4224017"/>
              </a:tblGrid>
              <a:tr h="0">
                <a:tc>
                  <a:txBody>
                    <a:bodyPr/>
                    <a:lstStyle/>
                    <a:p>
                      <a:pPr algn="ctr">
                        <a:lnSpc>
                          <a:spcPct val="130000"/>
                        </a:lnSpc>
                        <a:spcAft>
                          <a:spcPts val="0"/>
                        </a:spcAft>
                      </a:pPr>
                      <a:r>
                        <a:rPr lang="en-US" sz="3200" b="1"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Mức </a:t>
                      </a:r>
                      <a:r>
                        <a:rPr lang="en-US" sz="3200" b="1" kern="0" smtClea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3200"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3200" b="1"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lgn="ctr">
                        <a:lnSpc>
                          <a:spcPct val="130000"/>
                        </a:lnSpc>
                        <a:spcAft>
                          <a:spcPts val="0"/>
                        </a:spcAft>
                      </a:pPr>
                      <a:r>
                        <a:rPr lang="en-US" sz="3200"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3200" b="1"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Mức 1</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lgn="ctr">
                        <a:lnSpc>
                          <a:spcPct val="130000"/>
                        </a:lnSpc>
                        <a:spcAft>
                          <a:spcPts val="0"/>
                        </a:spcAft>
                      </a:pPr>
                      <a:r>
                        <a:rPr lang="en-US" sz="3200"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3200" b="1"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Mức 2</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lgn="ctr">
                        <a:lnSpc>
                          <a:spcPct val="130000"/>
                        </a:lnSpc>
                        <a:spcAft>
                          <a:spcPts val="0"/>
                        </a:spcAft>
                      </a:pPr>
                      <a:r>
                        <a:rPr lang="en-US" sz="3200"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3200" b="1"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Mức 3</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r>
              <a:tr h="0">
                <a:tc>
                  <a:txBody>
                    <a:bodyPr/>
                    <a:lstStyle/>
                    <a:p>
                      <a:pPr algn="just">
                        <a:lnSpc>
                          <a:spcPct val="130000"/>
                        </a:lnSpc>
                        <a:spcAft>
                          <a:spcPts val="0"/>
                        </a:spcAft>
                      </a:pPr>
                      <a:r>
                        <a:rPr lang="en-US" sz="32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 thức</a:t>
                      </a:r>
                      <a:r>
                        <a:rPr lang="en-US" sz="3200" b="1"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(5 điểm)</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F9C8"/>
                    </a:solidFill>
                  </a:tcPr>
                </a:tc>
                <a:tc>
                  <a:txBody>
                    <a:bodyPr/>
                    <a:lstStyle/>
                    <a:p>
                      <a:pPr algn="just">
                        <a:lnSpc>
                          <a:spcPct val="130000"/>
                        </a:lnSpc>
                        <a:spcAft>
                          <a:spcPts val="0"/>
                        </a:spcAft>
                      </a:pPr>
                      <a:r>
                        <a:rPr lang="en-US" sz="3200"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Chưa thật khoa học, bắt mắt, kênh hình và kênh chữ chưa hài </a:t>
                      </a:r>
                      <a:r>
                        <a:rPr lang="en-US" sz="3200" kern="0" smtClea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hoà(1 </a:t>
                      </a:r>
                      <a:r>
                        <a:rPr lang="en-US" sz="3200"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3200"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Khoa học, hài hoà về kênh hình và kênh chữ nhưng chưa thật nổi bật, chưa có sự ấn tượng, sáng </a:t>
                      </a:r>
                      <a:r>
                        <a:rPr lang="vi-VN" sz="3200" kern="0" smtClea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3200"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(2 - 3 điểm)</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3200"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Khoa học, sáng tạo, bắt mắt, hài hoà về kênh hình và kênh chữ </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3200"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(4 - 5 điểm)</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30000"/>
                        </a:lnSpc>
                        <a:spcAft>
                          <a:spcPts val="0"/>
                        </a:spcAft>
                      </a:pPr>
                      <a:r>
                        <a:rPr lang="en-US" sz="32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 dung</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32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 điểm)</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F9C8"/>
                    </a:solidFill>
                  </a:tcPr>
                </a:tc>
                <a:tc>
                  <a:txBody>
                    <a:bodyPr/>
                    <a:lstStyle/>
                    <a:p>
                      <a:pPr algn="just">
                        <a:lnSpc>
                          <a:spcPct val="130000"/>
                        </a:lnSpc>
                        <a:spcAft>
                          <a:spcPts val="0"/>
                        </a:spcAft>
                      </a:pPr>
                      <a:r>
                        <a:rPr lang="en-US" sz="3200"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Nêu đúng lợi ích của năng lượng hạt nhân nhưng còn chung chung hoặc chỉ nêu được 1 </a:t>
                      </a:r>
                      <a:r>
                        <a:rPr lang="en-US" sz="3200" kern="0" smtClea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ý</a:t>
                      </a:r>
                      <a:r>
                        <a:rPr lang="vi-VN" sz="3200" kern="100" baseline="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smtClea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3200"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3200"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Nêu được ít nhất 2 lợi ích tiêu biểu của năng lượng hạt nhân một cách rõ ràng, đầy đủ</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3200"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(2 - 3 điểm)</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3200"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Nêu được ít nhất 4 lợi ích tiêu biểu của năng lượng hạt nhân một cách rõ ràng, đầy đủ</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3200"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(4-5 điểm)</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09615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5136956" y="1050106"/>
            <a:ext cx="9030109" cy="6717262"/>
          </a:xfrm>
          <a:custGeom>
            <a:avLst/>
            <a:gdLst/>
            <a:ahLst/>
            <a:cxnLst/>
            <a:rect l="l" t="t" r="r" b="b"/>
            <a:pathLst>
              <a:path w="8014087" h="6717262">
                <a:moveTo>
                  <a:pt x="0" y="0"/>
                </a:moveTo>
                <a:lnTo>
                  <a:pt x="8014088" y="0"/>
                </a:lnTo>
                <a:lnTo>
                  <a:pt x="8014088" y="6717262"/>
                </a:lnTo>
                <a:lnTo>
                  <a:pt x="0" y="671726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469011" y="5603191"/>
            <a:ext cx="5750444" cy="4061251"/>
          </a:xfrm>
          <a:custGeom>
            <a:avLst/>
            <a:gdLst/>
            <a:ahLst/>
            <a:cxnLst/>
            <a:rect l="l" t="t" r="r" b="b"/>
            <a:pathLst>
              <a:path w="5750444" h="4061251">
                <a:moveTo>
                  <a:pt x="0" y="0"/>
                </a:moveTo>
                <a:lnTo>
                  <a:pt x="5750444" y="0"/>
                </a:lnTo>
                <a:lnTo>
                  <a:pt x="5750444" y="4061251"/>
                </a:lnTo>
                <a:lnTo>
                  <a:pt x="0" y="4061251"/>
                </a:lnTo>
                <a:lnTo>
                  <a:pt x="0" y="0"/>
                </a:lnTo>
                <a:close/>
              </a:path>
            </a:pathLst>
          </a:custGeom>
          <a:blipFill>
            <a:blip r:embed="rId5"/>
            <a:stretch>
              <a:fillRect/>
            </a:stretch>
          </a:blipFill>
        </p:spPr>
      </p:sp>
      <p:sp>
        <p:nvSpPr>
          <p:cNvPr id="6" name="Freeform 6"/>
          <p:cNvSpPr/>
          <p:nvPr/>
        </p:nvSpPr>
        <p:spPr>
          <a:xfrm>
            <a:off x="12379999" y="5491916"/>
            <a:ext cx="5908001" cy="4172526"/>
          </a:xfrm>
          <a:custGeom>
            <a:avLst/>
            <a:gdLst/>
            <a:ahLst/>
            <a:cxnLst/>
            <a:rect l="l" t="t" r="r" b="b"/>
            <a:pathLst>
              <a:path w="5908001" h="4172526">
                <a:moveTo>
                  <a:pt x="0" y="0"/>
                </a:moveTo>
                <a:lnTo>
                  <a:pt x="5908001" y="0"/>
                </a:lnTo>
                <a:lnTo>
                  <a:pt x="5908001" y="4172526"/>
                </a:lnTo>
                <a:lnTo>
                  <a:pt x="0" y="4172526"/>
                </a:lnTo>
                <a:lnTo>
                  <a:pt x="0" y="0"/>
                </a:lnTo>
                <a:close/>
              </a:path>
            </a:pathLst>
          </a:custGeom>
          <a:blipFill>
            <a:blip r:embed="rId5"/>
            <a:stretch>
              <a:fillRect/>
            </a:stretch>
          </a:blipFill>
        </p:spPr>
      </p:sp>
      <p:sp>
        <p:nvSpPr>
          <p:cNvPr id="7" name="Freeform 7"/>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13"/>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a:off x="3714268" y="4117889"/>
            <a:ext cx="1319550" cy="1374027"/>
          </a:xfrm>
          <a:custGeom>
            <a:avLst/>
            <a:gdLst/>
            <a:ahLst/>
            <a:cxnLst/>
            <a:rect l="l" t="t" r="r" b="b"/>
            <a:pathLst>
              <a:path w="1319550" h="1374027">
                <a:moveTo>
                  <a:pt x="0" y="0"/>
                </a:moveTo>
                <a:lnTo>
                  <a:pt x="1319550" y="0"/>
                </a:lnTo>
                <a:lnTo>
                  <a:pt x="1319550" y="1374027"/>
                </a:lnTo>
                <a:lnTo>
                  <a:pt x="0" y="137402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5" name="TextBox 15"/>
          <p:cNvSpPr txBox="1"/>
          <p:nvPr/>
        </p:nvSpPr>
        <p:spPr>
          <a:xfrm>
            <a:off x="5526131" y="2285078"/>
            <a:ext cx="7947610" cy="4247317"/>
          </a:xfrm>
          <a:prstGeom prst="rect">
            <a:avLst/>
          </a:prstGeom>
        </p:spPr>
        <p:txBody>
          <a:bodyPr wrap="square" lIns="0" tIns="0" rIns="0" bIns="0" rtlCol="0" anchor="t">
            <a:spAutoFit/>
          </a:bodyPr>
          <a:lstStyle/>
          <a:p>
            <a:pPr algn="ctr"/>
            <a:r>
              <a:rPr lang="vi-VN" sz="13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I. Tri thức Ngữ văn</a:t>
            </a:r>
            <a:endParaRPr lang="en-GB" sz="13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ndParaRPr>
          </a:p>
        </p:txBody>
      </p:sp>
    </p:spTree>
    <p:extLst>
      <p:ext uri="{BB962C8B-B14F-4D97-AF65-F5344CB8AC3E}">
        <p14:creationId xmlns:p14="http://schemas.microsoft.com/office/powerpoint/2010/main" val="4331647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11"/>
          <p:cNvSpPr/>
          <p:nvPr/>
        </p:nvSpPr>
        <p:spPr>
          <a:xfrm>
            <a:off x="-3085787" y="6755690"/>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sp>
      <p:grpSp>
        <p:nvGrpSpPr>
          <p:cNvPr id="13" name="Group 13"/>
          <p:cNvGrpSpPr>
            <a:grpSpLocks noChangeAspect="1"/>
          </p:cNvGrpSpPr>
          <p:nvPr/>
        </p:nvGrpSpPr>
        <p:grpSpPr>
          <a:xfrm rot="-168847">
            <a:off x="1078446" y="3919255"/>
            <a:ext cx="4771814" cy="3436263"/>
            <a:chOff x="0" y="0"/>
            <a:chExt cx="3136392" cy="2258568"/>
          </a:xfrm>
        </p:grpSpPr>
        <p:sp>
          <p:nvSpPr>
            <p:cNvPr id="14" name="Freeform 14"/>
            <p:cNvSpPr/>
            <p:nvPr/>
          </p:nvSpPr>
          <p:spPr>
            <a:xfrm>
              <a:off x="114300" y="125984"/>
              <a:ext cx="2882900" cy="1993900"/>
            </a:xfrm>
            <a:custGeom>
              <a:avLst/>
              <a:gdLst/>
              <a:ahLst/>
              <a:cxnLst/>
              <a:rect l="l" t="t" r="r" b="b"/>
              <a:pathLst>
                <a:path w="2882900" h="1993900">
                  <a:moveTo>
                    <a:pt x="2882900" y="1993900"/>
                  </a:moveTo>
                  <a:lnTo>
                    <a:pt x="0" y="1993900"/>
                  </a:lnTo>
                  <a:lnTo>
                    <a:pt x="0" y="0"/>
                  </a:lnTo>
                  <a:lnTo>
                    <a:pt x="2882900" y="0"/>
                  </a:lnTo>
                  <a:lnTo>
                    <a:pt x="2882900" y="1993900"/>
                  </a:lnTo>
                  <a:close/>
                </a:path>
              </a:pathLst>
            </a:custGeom>
            <a:blipFill>
              <a:blip r:embed="rId10"/>
              <a:stretch>
                <a:fillRect l="-1807" r="-1807"/>
              </a:stretch>
            </a:blipFill>
          </p:spPr>
        </p:sp>
        <p:sp>
          <p:nvSpPr>
            <p:cNvPr id="15" name="Freeform 15"/>
            <p:cNvSpPr/>
            <p:nvPr/>
          </p:nvSpPr>
          <p:spPr>
            <a:xfrm>
              <a:off x="0" y="-1016"/>
              <a:ext cx="3136392" cy="2258568"/>
            </a:xfrm>
            <a:custGeom>
              <a:avLst/>
              <a:gdLst/>
              <a:ahLst/>
              <a:cxnLst/>
              <a:rect l="l" t="t" r="r" b="b"/>
              <a:pathLst>
                <a:path w="3136392" h="2258568">
                  <a:moveTo>
                    <a:pt x="3136392" y="2258568"/>
                  </a:moveTo>
                  <a:lnTo>
                    <a:pt x="0" y="2258568"/>
                  </a:lnTo>
                  <a:lnTo>
                    <a:pt x="0" y="0"/>
                  </a:lnTo>
                  <a:lnTo>
                    <a:pt x="3136392" y="0"/>
                  </a:lnTo>
                  <a:lnTo>
                    <a:pt x="3136392" y="2258568"/>
                  </a:lnTo>
                  <a:close/>
                </a:path>
              </a:pathLst>
            </a:custGeom>
            <a:blipFill>
              <a:blip r:embed="rId11"/>
              <a:stretch>
                <a:fillRect l="-8" r="-8"/>
              </a:stretch>
            </a:blipFill>
          </p:spPr>
        </p:sp>
      </p:grpSp>
      <p:sp>
        <p:nvSpPr>
          <p:cNvPr id="16" name="Freeform 16"/>
          <p:cNvSpPr/>
          <p:nvPr/>
        </p:nvSpPr>
        <p:spPr>
          <a:xfrm rot="-1349716">
            <a:off x="2112879" y="3599529"/>
            <a:ext cx="2014801" cy="527512"/>
          </a:xfrm>
          <a:custGeom>
            <a:avLst/>
            <a:gdLst/>
            <a:ahLst/>
            <a:cxnLst/>
            <a:rect l="l" t="t" r="r" b="b"/>
            <a:pathLst>
              <a:path w="2014801" h="527512">
                <a:moveTo>
                  <a:pt x="0" y="0"/>
                </a:moveTo>
                <a:lnTo>
                  <a:pt x="2014801" y="0"/>
                </a:lnTo>
                <a:lnTo>
                  <a:pt x="2014801" y="527512"/>
                </a:lnTo>
                <a:lnTo>
                  <a:pt x="0" y="52751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8" name="TextBox 18"/>
          <p:cNvSpPr txBox="1"/>
          <p:nvPr/>
        </p:nvSpPr>
        <p:spPr>
          <a:xfrm>
            <a:off x="5698975" y="325188"/>
            <a:ext cx="8691680" cy="4924425"/>
          </a:xfrm>
          <a:prstGeom prst="rect">
            <a:avLst/>
          </a:prstGeom>
        </p:spPr>
        <p:txBody>
          <a:bodyPr lIns="0" tIns="0" rIns="0" bIns="0" rtlCol="0" anchor="t">
            <a:spAutoFit/>
          </a:bodyPr>
          <a:lstStyle/>
          <a:p>
            <a:pPr algn="ctr"/>
            <a:r>
              <a:rPr lang="en-US" sz="4000" b="1"/>
              <a:t>         </a:t>
            </a:r>
            <a:r>
              <a:rPr lang="en-US" sz="4000" b="1" smtClean="0">
                <a:latin typeface="Times New Roman" panose="02020603050405020304" pitchFamily="18" charset="0"/>
                <a:cs typeface="Times New Roman" panose="02020603050405020304" pitchFamily="18" charset="0"/>
              </a:rPr>
              <a:t>HƯỚNG DẪN TỰ HỌC</a:t>
            </a:r>
            <a:endParaRPr lang="en-GB"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Vẽ sơ đồ tư duy về các đơn vị kiến thức của bài học.</a:t>
            </a:r>
            <a:endParaRPr lang="en-GB"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Tìm đọc các văn bản </a:t>
            </a:r>
            <a:r>
              <a:rPr lang="vi-VN" sz="4000">
                <a:latin typeface="Times New Roman" panose="02020603050405020304" pitchFamily="18" charset="0"/>
                <a:cs typeface="Times New Roman" panose="02020603050405020304" pitchFamily="18" charset="0"/>
              </a:rPr>
              <a:t>nghị luận khác viết về </a:t>
            </a:r>
            <a:r>
              <a:rPr lang="en-US" sz="4000">
                <a:latin typeface="Times New Roman" panose="02020603050405020304" pitchFamily="18" charset="0"/>
                <a:cs typeface="Times New Roman" panose="02020603050405020304" pitchFamily="18" charset="0"/>
              </a:rPr>
              <a:t>vấn đề toàn cầu.</a:t>
            </a:r>
            <a:endParaRPr lang="en-GB"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Chuẩn bị đọc hiểu VB2: </a:t>
            </a:r>
            <a:r>
              <a:rPr lang="en-US" sz="4000" i="1">
                <a:latin typeface="Times New Roman" panose="02020603050405020304" pitchFamily="18" charset="0"/>
                <a:cs typeface="Times New Roman" panose="02020603050405020304" pitchFamily="18" charset="0"/>
              </a:rPr>
              <a:t>Bài phát biểu của Tổng thư kí Liên hợp quốc về biến đổi khí hậu (An-tô-ni-ô Gu-tê-rét)</a:t>
            </a:r>
            <a:endParaRPr lang="en-GB" sz="40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5136956" y="1050106"/>
            <a:ext cx="8014087" cy="6717262"/>
          </a:xfrm>
          <a:custGeom>
            <a:avLst/>
            <a:gdLst/>
            <a:ahLst/>
            <a:cxnLst/>
            <a:rect l="l" t="t" r="r" b="b"/>
            <a:pathLst>
              <a:path w="8014087" h="6717262">
                <a:moveTo>
                  <a:pt x="0" y="0"/>
                </a:moveTo>
                <a:lnTo>
                  <a:pt x="8014088" y="0"/>
                </a:lnTo>
                <a:lnTo>
                  <a:pt x="8014088" y="6717262"/>
                </a:lnTo>
                <a:lnTo>
                  <a:pt x="0" y="671726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469011" y="5603191"/>
            <a:ext cx="5750444" cy="4061251"/>
          </a:xfrm>
          <a:custGeom>
            <a:avLst/>
            <a:gdLst/>
            <a:ahLst/>
            <a:cxnLst/>
            <a:rect l="l" t="t" r="r" b="b"/>
            <a:pathLst>
              <a:path w="5750444" h="4061251">
                <a:moveTo>
                  <a:pt x="0" y="0"/>
                </a:moveTo>
                <a:lnTo>
                  <a:pt x="5750444" y="0"/>
                </a:lnTo>
                <a:lnTo>
                  <a:pt x="5750444" y="4061251"/>
                </a:lnTo>
                <a:lnTo>
                  <a:pt x="0" y="4061251"/>
                </a:lnTo>
                <a:lnTo>
                  <a:pt x="0" y="0"/>
                </a:lnTo>
                <a:close/>
              </a:path>
            </a:pathLst>
          </a:custGeom>
          <a:blipFill>
            <a:blip r:embed="rId5"/>
            <a:stretch>
              <a:fillRect/>
            </a:stretch>
          </a:blipFill>
        </p:spPr>
      </p:sp>
      <p:sp>
        <p:nvSpPr>
          <p:cNvPr id="6" name="Freeform 6"/>
          <p:cNvSpPr/>
          <p:nvPr/>
        </p:nvSpPr>
        <p:spPr>
          <a:xfrm>
            <a:off x="12379999" y="5491916"/>
            <a:ext cx="5908001" cy="4172526"/>
          </a:xfrm>
          <a:custGeom>
            <a:avLst/>
            <a:gdLst/>
            <a:ahLst/>
            <a:cxnLst/>
            <a:rect l="l" t="t" r="r" b="b"/>
            <a:pathLst>
              <a:path w="5908001" h="4172526">
                <a:moveTo>
                  <a:pt x="0" y="0"/>
                </a:moveTo>
                <a:lnTo>
                  <a:pt x="5908001" y="0"/>
                </a:lnTo>
                <a:lnTo>
                  <a:pt x="5908001" y="4172526"/>
                </a:lnTo>
                <a:lnTo>
                  <a:pt x="0" y="4172526"/>
                </a:lnTo>
                <a:lnTo>
                  <a:pt x="0" y="0"/>
                </a:lnTo>
                <a:close/>
              </a:path>
            </a:pathLst>
          </a:custGeom>
          <a:blipFill>
            <a:blip r:embed="rId5"/>
            <a:stretch>
              <a:fillRect/>
            </a:stretch>
          </a:blipFill>
        </p:spPr>
      </p:sp>
      <p:sp>
        <p:nvSpPr>
          <p:cNvPr id="7" name="Freeform 7"/>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TextBox 11"/>
          <p:cNvSpPr txBox="1"/>
          <p:nvPr/>
        </p:nvSpPr>
        <p:spPr>
          <a:xfrm>
            <a:off x="6049575" y="2753180"/>
            <a:ext cx="7514025" cy="4124206"/>
          </a:xfrm>
          <a:prstGeom prst="rect">
            <a:avLst/>
          </a:prstGeom>
        </p:spPr>
        <p:txBody>
          <a:bodyPr wrap="square" lIns="0" tIns="0" rIns="0" bIns="0" rtlCol="0" anchor="t">
            <a:spAutoFit/>
          </a:bodyPr>
          <a:lstStyle/>
          <a:p>
            <a:pPr algn="ctr"/>
            <a:r>
              <a:rPr lang="en-US" sz="13400" b="1">
                <a:solidFill>
                  <a:srgbClr val="557034"/>
                </a:solidFill>
                <a:effectLst>
                  <a:outerShdw blurRad="38100" dist="38100" dir="2700000" algn="tl">
                    <a:srgbClr val="000000">
                      <a:alpha val="43137"/>
                    </a:srgbClr>
                  </a:outerShdw>
                </a:effectLst>
                <a:latin typeface="เอฟซี เดซี่"/>
                <a:ea typeface="เอฟซี เดซี่"/>
                <a:cs typeface="เอฟซี เดซี่"/>
                <a:sym typeface="เอฟซี เดซี่"/>
              </a:rPr>
              <a:t>Thank</a:t>
            </a:r>
          </a:p>
          <a:p>
            <a:pPr algn="ctr"/>
            <a:r>
              <a:rPr lang="en-US" sz="13400" b="1">
                <a:solidFill>
                  <a:srgbClr val="557034"/>
                </a:solidFill>
                <a:effectLst>
                  <a:outerShdw blurRad="38100" dist="38100" dir="2700000" algn="tl">
                    <a:srgbClr val="000000">
                      <a:alpha val="43137"/>
                    </a:srgbClr>
                  </a:outerShdw>
                </a:effectLst>
                <a:latin typeface="เอฟซี เดซี่"/>
                <a:ea typeface="เอฟซี เดซี่"/>
                <a:cs typeface="เอฟซี เดซี่"/>
                <a:sym typeface="เอฟซี เดซี่"/>
              </a:rPr>
              <a:t>You</a:t>
            </a:r>
          </a:p>
        </p:txBody>
      </p:sp>
      <p:sp>
        <p:nvSpPr>
          <p:cNvPr id="12" name="Freeform 12"/>
          <p:cNvSpPr/>
          <p:nvPr/>
        </p:nvSpPr>
        <p:spPr>
          <a:xfrm>
            <a:off x="3344233" y="4104205"/>
            <a:ext cx="1186591" cy="1235579"/>
          </a:xfrm>
          <a:custGeom>
            <a:avLst/>
            <a:gdLst/>
            <a:ahLst/>
            <a:cxnLst/>
            <a:rect l="l" t="t" r="r" b="b"/>
            <a:pathLst>
              <a:path w="1186591" h="1235579">
                <a:moveTo>
                  <a:pt x="0" y="0"/>
                </a:moveTo>
                <a:lnTo>
                  <a:pt x="1186591" y="0"/>
                </a:lnTo>
                <a:lnTo>
                  <a:pt x="1186591" y="1235578"/>
                </a:lnTo>
                <a:lnTo>
                  <a:pt x="0" y="123557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337721" y="321163"/>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11"/>
          <p:cNvSpPr/>
          <p:nvPr/>
        </p:nvSpPr>
        <p:spPr>
          <a:xfrm>
            <a:off x="-3085787" y="6332056"/>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sp>
      <p:sp>
        <p:nvSpPr>
          <p:cNvPr id="13" name="Freeform 13"/>
          <p:cNvSpPr/>
          <p:nvPr/>
        </p:nvSpPr>
        <p:spPr>
          <a:xfrm>
            <a:off x="2566175" y="1930149"/>
            <a:ext cx="12685211" cy="7512497"/>
          </a:xfrm>
          <a:custGeom>
            <a:avLst/>
            <a:gdLst/>
            <a:ahLst/>
            <a:cxnLst/>
            <a:rect l="l" t="t" r="r" b="b"/>
            <a:pathLst>
              <a:path w="11044369" h="4982516">
                <a:moveTo>
                  <a:pt x="0" y="0"/>
                </a:moveTo>
                <a:lnTo>
                  <a:pt x="11044370" y="0"/>
                </a:lnTo>
                <a:lnTo>
                  <a:pt x="11044370" y="4982516"/>
                </a:lnTo>
                <a:lnTo>
                  <a:pt x="0" y="498251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rot="-1349716">
            <a:off x="1782474" y="1571397"/>
            <a:ext cx="2904833" cy="760538"/>
          </a:xfrm>
          <a:custGeom>
            <a:avLst/>
            <a:gdLst/>
            <a:ahLst/>
            <a:cxnLst/>
            <a:rect l="l" t="t" r="r" b="b"/>
            <a:pathLst>
              <a:path w="2904833" h="760538">
                <a:moveTo>
                  <a:pt x="0" y="0"/>
                </a:moveTo>
                <a:lnTo>
                  <a:pt x="2904833" y="0"/>
                </a:lnTo>
                <a:lnTo>
                  <a:pt x="2904833" y="760538"/>
                </a:lnTo>
                <a:lnTo>
                  <a:pt x="0" y="76053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6" name="Freeform 16"/>
          <p:cNvSpPr/>
          <p:nvPr/>
        </p:nvSpPr>
        <p:spPr>
          <a:xfrm>
            <a:off x="2459071" y="6076950"/>
            <a:ext cx="992116" cy="1033074"/>
          </a:xfrm>
          <a:custGeom>
            <a:avLst/>
            <a:gdLst/>
            <a:ahLst/>
            <a:cxnLst/>
            <a:rect l="l" t="t" r="r" b="b"/>
            <a:pathLst>
              <a:path w="992116" h="1033074">
                <a:moveTo>
                  <a:pt x="0" y="0"/>
                </a:moveTo>
                <a:lnTo>
                  <a:pt x="992116" y="0"/>
                </a:lnTo>
                <a:lnTo>
                  <a:pt x="992116" y="1033074"/>
                </a:lnTo>
                <a:lnTo>
                  <a:pt x="0" y="103307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7" name="Rectangle 16"/>
          <p:cNvSpPr/>
          <p:nvPr/>
        </p:nvSpPr>
        <p:spPr>
          <a:xfrm>
            <a:off x="3177795" y="2372056"/>
            <a:ext cx="11508882" cy="6494085"/>
          </a:xfrm>
          <a:prstGeom prst="rect">
            <a:avLst/>
          </a:prstGeom>
        </p:spPr>
        <p:txBody>
          <a:bodyPr wrap="square">
            <a:spAutoFit/>
          </a:bodyPr>
          <a:lstStyle/>
          <a:p>
            <a:pPr algn="ctr">
              <a:lnSpc>
                <a:spcPct val="130000"/>
              </a:lnSpc>
              <a:spcAft>
                <a:spcPts val="0"/>
              </a:spcAft>
            </a:pPr>
            <a:r>
              <a:rPr lang="vi-VN" sz="4000" b="1" kern="100">
                <a:latin typeface="+mj-lt"/>
                <a:ea typeface="Calibri" panose="020F0502020204030204" pitchFamily="34" charset="0"/>
                <a:cs typeface="Times New Roman" panose="02020603050405020304" pitchFamily="18" charset="0"/>
              </a:rPr>
              <a:t>PHT SỐ 1: TÌM HIỂU VỀ Ý TƯỞNG, THÔNG ĐIỆP CỦA VB</a:t>
            </a:r>
            <a:endParaRPr lang="en-GB" sz="4000" kern="100">
              <a:latin typeface="+mj-lt"/>
              <a:ea typeface="Calibri" panose="020F0502020204030204" pitchFamily="34" charset="0"/>
              <a:cs typeface="Times New Roman" panose="02020603050405020304" pitchFamily="18" charset="0"/>
            </a:endParaRPr>
          </a:p>
          <a:p>
            <a:pPr>
              <a:lnSpc>
                <a:spcPct val="130000"/>
              </a:lnSpc>
              <a:spcAft>
                <a:spcPts val="0"/>
              </a:spcAft>
            </a:pPr>
            <a:r>
              <a:rPr lang="vi-VN" sz="4000" kern="100">
                <a:latin typeface="+mj-lt"/>
                <a:ea typeface="Calibri" panose="020F0502020204030204" pitchFamily="34" charset="0"/>
                <a:cs typeface="Times New Roman" panose="02020603050405020304" pitchFamily="18" charset="0"/>
              </a:rPr>
              <a:t>Ý tưởng của VB là </a:t>
            </a:r>
            <a:r>
              <a:rPr lang="vi-VN" sz="4000" kern="100" smtClean="0">
                <a:latin typeface="+mj-lt"/>
                <a:ea typeface="Calibri" panose="020F0502020204030204" pitchFamily="34" charset="0"/>
                <a:cs typeface="Times New Roman" panose="02020603050405020304" pitchFamily="18" charset="0"/>
              </a:rPr>
              <a:t>…………………….………………………………</a:t>
            </a:r>
            <a:endParaRPr lang="en-GB" sz="4000" kern="100">
              <a:latin typeface="+mj-lt"/>
              <a:ea typeface="Calibri" panose="020F0502020204030204" pitchFamily="34" charset="0"/>
              <a:cs typeface="Times New Roman" panose="02020603050405020304" pitchFamily="18" charset="0"/>
            </a:endParaRPr>
          </a:p>
          <a:p>
            <a:pPr>
              <a:lnSpc>
                <a:spcPct val="130000"/>
              </a:lnSpc>
              <a:spcAft>
                <a:spcPts val="0"/>
              </a:spcAft>
            </a:pPr>
            <a:r>
              <a:rPr lang="vi-VN" sz="4000" kern="100" smtClean="0">
                <a:latin typeface="+mj-lt"/>
                <a:ea typeface="Calibri" panose="020F0502020204030204" pitchFamily="34" charset="0"/>
                <a:cs typeface="Times New Roman" panose="02020603050405020304" pitchFamily="18" charset="0"/>
              </a:rPr>
              <a:t>Ý </a:t>
            </a:r>
            <a:r>
              <a:rPr lang="vi-VN" sz="4000" kern="100">
                <a:latin typeface="+mj-lt"/>
                <a:ea typeface="Calibri" panose="020F0502020204030204" pitchFamily="34" charset="0"/>
                <a:cs typeface="Times New Roman" panose="02020603050405020304" pitchFamily="18" charset="0"/>
              </a:rPr>
              <a:t>tưởng của VB thường được nảy sinh qua </a:t>
            </a:r>
            <a:r>
              <a:rPr lang="vi-VN" sz="4000" kern="100" smtClean="0">
                <a:latin typeface="+mj-lt"/>
                <a:ea typeface="Calibri" panose="020F0502020204030204" pitchFamily="34" charset="0"/>
                <a:cs typeface="Times New Roman" panose="02020603050405020304" pitchFamily="18" charset="0"/>
              </a:rPr>
              <a:t>……………………………………………</a:t>
            </a:r>
            <a:endParaRPr lang="en-GB" sz="4000" kern="100">
              <a:latin typeface="+mj-lt"/>
              <a:ea typeface="Calibri" panose="020F0502020204030204" pitchFamily="34" charset="0"/>
              <a:cs typeface="Times New Roman" panose="02020603050405020304" pitchFamily="18" charset="0"/>
            </a:endParaRPr>
          </a:p>
          <a:p>
            <a:pPr>
              <a:lnSpc>
                <a:spcPct val="130000"/>
              </a:lnSpc>
              <a:spcAft>
                <a:spcPts val="0"/>
              </a:spcAft>
            </a:pPr>
            <a:r>
              <a:rPr lang="vi-VN" sz="4000" kern="100" smtClean="0">
                <a:latin typeface="+mj-lt"/>
                <a:ea typeface="Calibri" panose="020F0502020204030204" pitchFamily="34" charset="0"/>
                <a:cs typeface="Times New Roman" panose="02020603050405020304" pitchFamily="18" charset="0"/>
              </a:rPr>
              <a:t>Thông </a:t>
            </a:r>
            <a:r>
              <a:rPr lang="vi-VN" sz="4000" kern="100">
                <a:latin typeface="+mj-lt"/>
                <a:ea typeface="Calibri" panose="020F0502020204030204" pitchFamily="34" charset="0"/>
                <a:cs typeface="Times New Roman" panose="02020603050405020304" pitchFamily="18" charset="0"/>
              </a:rPr>
              <a:t>điệp của VB là </a:t>
            </a:r>
            <a:r>
              <a:rPr lang="vi-VN" sz="4000" kern="100" smtClean="0">
                <a:latin typeface="+mj-lt"/>
                <a:ea typeface="Calibri" panose="020F0502020204030204" pitchFamily="34" charset="0"/>
                <a:cs typeface="Times New Roman" panose="02020603050405020304" pitchFamily="18" charset="0"/>
              </a:rPr>
              <a:t>...................…………………………………………</a:t>
            </a:r>
            <a:endParaRPr lang="en-GB" sz="4000" kern="10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862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337721" y="321163"/>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11"/>
          <p:cNvSpPr/>
          <p:nvPr/>
        </p:nvSpPr>
        <p:spPr>
          <a:xfrm>
            <a:off x="-3085787" y="6332056"/>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sp>
      <p:sp>
        <p:nvSpPr>
          <p:cNvPr id="13" name="Freeform 13"/>
          <p:cNvSpPr/>
          <p:nvPr/>
        </p:nvSpPr>
        <p:spPr>
          <a:xfrm>
            <a:off x="2583632" y="1235439"/>
            <a:ext cx="12685211" cy="8179524"/>
          </a:xfrm>
          <a:custGeom>
            <a:avLst/>
            <a:gdLst/>
            <a:ahLst/>
            <a:cxnLst/>
            <a:rect l="l" t="t" r="r" b="b"/>
            <a:pathLst>
              <a:path w="11044369" h="4982516">
                <a:moveTo>
                  <a:pt x="0" y="0"/>
                </a:moveTo>
                <a:lnTo>
                  <a:pt x="11044370" y="0"/>
                </a:lnTo>
                <a:lnTo>
                  <a:pt x="11044370" y="4982516"/>
                </a:lnTo>
                <a:lnTo>
                  <a:pt x="0" y="498251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rot="-1349716">
            <a:off x="1763392" y="1045106"/>
            <a:ext cx="2904833" cy="760538"/>
          </a:xfrm>
          <a:custGeom>
            <a:avLst/>
            <a:gdLst/>
            <a:ahLst/>
            <a:cxnLst/>
            <a:rect l="l" t="t" r="r" b="b"/>
            <a:pathLst>
              <a:path w="2904833" h="760538">
                <a:moveTo>
                  <a:pt x="0" y="0"/>
                </a:moveTo>
                <a:lnTo>
                  <a:pt x="2904833" y="0"/>
                </a:lnTo>
                <a:lnTo>
                  <a:pt x="2904833" y="760538"/>
                </a:lnTo>
                <a:lnTo>
                  <a:pt x="0" y="76053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6" name="Freeform 16"/>
          <p:cNvSpPr/>
          <p:nvPr/>
        </p:nvSpPr>
        <p:spPr>
          <a:xfrm>
            <a:off x="1408816" y="5815519"/>
            <a:ext cx="992116" cy="1033074"/>
          </a:xfrm>
          <a:custGeom>
            <a:avLst/>
            <a:gdLst/>
            <a:ahLst/>
            <a:cxnLst/>
            <a:rect l="l" t="t" r="r" b="b"/>
            <a:pathLst>
              <a:path w="992116" h="1033074">
                <a:moveTo>
                  <a:pt x="0" y="0"/>
                </a:moveTo>
                <a:lnTo>
                  <a:pt x="992116" y="0"/>
                </a:lnTo>
                <a:lnTo>
                  <a:pt x="992116" y="1033074"/>
                </a:lnTo>
                <a:lnTo>
                  <a:pt x="0" y="103307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7" name="Rectangle 16"/>
          <p:cNvSpPr/>
          <p:nvPr/>
        </p:nvSpPr>
        <p:spPr>
          <a:xfrm>
            <a:off x="3073715" y="1548864"/>
            <a:ext cx="11595505" cy="7201972"/>
          </a:xfrm>
          <a:prstGeom prst="rect">
            <a:avLst/>
          </a:prstGeom>
        </p:spPr>
        <p:txBody>
          <a:bodyPr wrap="square">
            <a:spAutoFit/>
          </a:bodyPr>
          <a:lstStyle/>
          <a:p>
            <a:pPr algn="ctr">
              <a:lnSpc>
                <a:spcPct val="150000"/>
              </a:lnSpc>
            </a:pPr>
            <a:r>
              <a:rPr lang="vi-VN" sz="4400" b="1">
                <a:latin typeface="+mj-lt"/>
              </a:rPr>
              <a:t>PHT SỐ </a:t>
            </a:r>
            <a:r>
              <a:rPr lang="vi-VN" sz="4400" b="1" smtClean="0">
                <a:latin typeface="+mj-lt"/>
              </a:rPr>
              <a:t>2</a:t>
            </a:r>
          </a:p>
          <a:p>
            <a:pPr algn="just">
              <a:lnSpc>
                <a:spcPct val="150000"/>
              </a:lnSpc>
            </a:pPr>
            <a:r>
              <a:rPr lang="vi-VN" sz="4400" b="1" smtClean="0">
                <a:latin typeface="+mj-lt"/>
              </a:rPr>
              <a:t>TÌM </a:t>
            </a:r>
            <a:r>
              <a:rPr lang="vi-VN" sz="4400" b="1">
                <a:latin typeface="+mj-lt"/>
              </a:rPr>
              <a:t>HIỂU QUÁ TRÌNH PHÁT TRIỂN TỪ Ý TƯỞNG THÀNH THÔNG ĐIỆP</a:t>
            </a:r>
            <a:endParaRPr lang="en-GB" sz="4400">
              <a:latin typeface="+mj-lt"/>
            </a:endParaRPr>
          </a:p>
          <a:p>
            <a:pPr algn="just">
              <a:lnSpc>
                <a:spcPct val="150000"/>
              </a:lnSpc>
            </a:pPr>
            <a:r>
              <a:rPr lang="vi-VN" sz="4400">
                <a:latin typeface="+mj-lt"/>
              </a:rPr>
              <a:t>(1) HS đọc SGK và khái quát quá trình phát triển từ ý tưởng thành thông điệp dưới dạng sơ đồ</a:t>
            </a:r>
            <a:r>
              <a:rPr lang="vi-VN" sz="4400" smtClean="0">
                <a:latin typeface="+mj-lt"/>
              </a:rPr>
              <a:t>.</a:t>
            </a:r>
            <a:endParaRPr lang="en-GB" sz="4400">
              <a:latin typeface="+mj-lt"/>
            </a:endParaRPr>
          </a:p>
          <a:p>
            <a:pPr algn="just">
              <a:lnSpc>
                <a:spcPct val="150000"/>
              </a:lnSpc>
            </a:pPr>
            <a:r>
              <a:rPr lang="vi-VN" sz="4400">
                <a:latin typeface="+mj-lt"/>
              </a:rPr>
              <a:t>(2 Phân tích ví dụ minh hoạ cho quá trình phát triển từ ý tưởng thành thông điệp trong sgk,tr.5</a:t>
            </a:r>
            <a:endParaRPr lang="en-GB" sz="4400">
              <a:latin typeface="+mj-lt"/>
            </a:endParaRPr>
          </a:p>
        </p:txBody>
      </p:sp>
    </p:spTree>
    <p:extLst>
      <p:ext uri="{BB962C8B-B14F-4D97-AF65-F5344CB8AC3E}">
        <p14:creationId xmlns:p14="http://schemas.microsoft.com/office/powerpoint/2010/main" val="50787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337721" y="321163"/>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11"/>
          <p:cNvSpPr/>
          <p:nvPr/>
        </p:nvSpPr>
        <p:spPr>
          <a:xfrm>
            <a:off x="-3085787" y="6332056"/>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sp>
      <p:sp>
        <p:nvSpPr>
          <p:cNvPr id="13" name="Freeform 13"/>
          <p:cNvSpPr/>
          <p:nvPr/>
        </p:nvSpPr>
        <p:spPr>
          <a:xfrm>
            <a:off x="2566175" y="321163"/>
            <a:ext cx="12685211" cy="9394337"/>
          </a:xfrm>
          <a:custGeom>
            <a:avLst/>
            <a:gdLst/>
            <a:ahLst/>
            <a:cxnLst/>
            <a:rect l="l" t="t" r="r" b="b"/>
            <a:pathLst>
              <a:path w="11044369" h="4982516">
                <a:moveTo>
                  <a:pt x="0" y="0"/>
                </a:moveTo>
                <a:lnTo>
                  <a:pt x="11044370" y="0"/>
                </a:lnTo>
                <a:lnTo>
                  <a:pt x="11044370" y="4982516"/>
                </a:lnTo>
                <a:lnTo>
                  <a:pt x="0" y="498251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rot="-1349716">
            <a:off x="1502712" y="235660"/>
            <a:ext cx="2904833" cy="760538"/>
          </a:xfrm>
          <a:custGeom>
            <a:avLst/>
            <a:gdLst/>
            <a:ahLst/>
            <a:cxnLst/>
            <a:rect l="l" t="t" r="r" b="b"/>
            <a:pathLst>
              <a:path w="2904833" h="760538">
                <a:moveTo>
                  <a:pt x="0" y="0"/>
                </a:moveTo>
                <a:lnTo>
                  <a:pt x="2904833" y="0"/>
                </a:lnTo>
                <a:lnTo>
                  <a:pt x="2904833" y="760538"/>
                </a:lnTo>
                <a:lnTo>
                  <a:pt x="0" y="76053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6" name="Freeform 16"/>
          <p:cNvSpPr/>
          <p:nvPr/>
        </p:nvSpPr>
        <p:spPr>
          <a:xfrm>
            <a:off x="2459071" y="6076950"/>
            <a:ext cx="992116" cy="1033074"/>
          </a:xfrm>
          <a:custGeom>
            <a:avLst/>
            <a:gdLst/>
            <a:ahLst/>
            <a:cxnLst/>
            <a:rect l="l" t="t" r="r" b="b"/>
            <a:pathLst>
              <a:path w="992116" h="1033074">
                <a:moveTo>
                  <a:pt x="0" y="0"/>
                </a:moveTo>
                <a:lnTo>
                  <a:pt x="992116" y="0"/>
                </a:lnTo>
                <a:lnTo>
                  <a:pt x="992116" y="1033074"/>
                </a:lnTo>
                <a:lnTo>
                  <a:pt x="0" y="103307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7" name="Rectangle 16"/>
          <p:cNvSpPr/>
          <p:nvPr/>
        </p:nvSpPr>
        <p:spPr>
          <a:xfrm>
            <a:off x="3099747" y="561359"/>
            <a:ext cx="12069686" cy="3785652"/>
          </a:xfrm>
          <a:prstGeom prst="rect">
            <a:avLst/>
          </a:prstGeom>
        </p:spPr>
        <p:txBody>
          <a:bodyPr wrap="square">
            <a:spAutoFit/>
          </a:bodyPr>
          <a:lstStyle/>
          <a:p>
            <a:pPr algn="ctr">
              <a:lnSpc>
                <a:spcPct val="150000"/>
              </a:lnSpc>
            </a:pPr>
            <a:r>
              <a:rPr lang="vi-VN" sz="4000" b="1">
                <a:latin typeface="+mj-lt"/>
              </a:rPr>
              <a:t>PHT 03: TÌM HIỂU BỐI CẢNH LỊCH SỬ, VĂN HOÁ, XÃ HỘI TRONG VIỆC ĐỌC HIỂU VĂN BẢN</a:t>
            </a:r>
            <a:endParaRPr lang="en-GB" sz="4000">
              <a:latin typeface="+mj-lt"/>
            </a:endParaRPr>
          </a:p>
          <a:p>
            <a:pPr>
              <a:lnSpc>
                <a:spcPct val="150000"/>
              </a:lnSpc>
            </a:pPr>
            <a:r>
              <a:rPr lang="vi-VN" sz="4000">
                <a:latin typeface="+mj-lt"/>
              </a:rPr>
              <a:t>(1) HS đọc mục </a:t>
            </a:r>
            <a:r>
              <a:rPr lang="vi-VN" sz="4000" i="1">
                <a:latin typeface="+mj-lt"/>
              </a:rPr>
              <a:t>Bối cảnh lịch sử, văn hoá, xã hội</a:t>
            </a:r>
            <a:r>
              <a:rPr lang="vi-VN" sz="4000">
                <a:latin typeface="+mj-lt"/>
              </a:rPr>
              <a:t> </a:t>
            </a:r>
            <a:r>
              <a:rPr lang="vi-VN" sz="4000" i="1">
                <a:latin typeface="+mj-lt"/>
              </a:rPr>
              <a:t>trong việc đọc hiểu VB </a:t>
            </a:r>
            <a:r>
              <a:rPr lang="vi-VN" sz="4000">
                <a:latin typeface="+mj-lt"/>
              </a:rPr>
              <a:t>ở SGK và hoàn thành sơ đồ sau</a:t>
            </a:r>
            <a:r>
              <a:rPr lang="vi-VN" sz="4000" smtClean="0">
                <a:latin typeface="+mj-lt"/>
              </a:rPr>
              <a:t>:</a:t>
            </a:r>
            <a:endParaRPr lang="en-GB" sz="4000">
              <a:latin typeface="+mj-lt"/>
            </a:endParaRPr>
          </a:p>
        </p:txBody>
      </p:sp>
      <p:grpSp>
        <p:nvGrpSpPr>
          <p:cNvPr id="15" name="Group 14"/>
          <p:cNvGrpSpPr>
            <a:grpSpLocks/>
          </p:cNvGrpSpPr>
          <p:nvPr/>
        </p:nvGrpSpPr>
        <p:grpSpPr>
          <a:xfrm>
            <a:off x="3350167" y="4510669"/>
            <a:ext cx="11280233" cy="3022329"/>
            <a:chOff x="0" y="0"/>
            <a:chExt cx="5907957" cy="1620571"/>
          </a:xfrm>
        </p:grpSpPr>
        <p:sp>
          <p:nvSpPr>
            <p:cNvPr id="18" name="Rectangle: Rounded Corners 11"/>
            <p:cNvSpPr/>
            <p:nvPr/>
          </p:nvSpPr>
          <p:spPr>
            <a:xfrm>
              <a:off x="0" y="199176"/>
              <a:ext cx="1430020" cy="1131570"/>
            </a:xfrm>
            <a:prstGeom prst="round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sz="13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Rounded Corners 11"/>
            <p:cNvSpPr/>
            <p:nvPr/>
          </p:nvSpPr>
          <p:spPr>
            <a:xfrm>
              <a:off x="1801640" y="0"/>
              <a:ext cx="1946275" cy="696595"/>
            </a:xfrm>
            <a:prstGeom prst="round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3200" b="1" kern="100">
                  <a:effectLst/>
                  <a:latin typeface="Times New Roman" panose="02020603050405020304" pitchFamily="18" charset="0"/>
                  <a:ea typeface="Calibri" panose="020F0502020204030204" pitchFamily="34" charset="0"/>
                  <a:cs typeface="Times New Roman" panose="02020603050405020304" pitchFamily="18" charset="0"/>
                </a:rPr>
                <a:t>Loại 1:</a:t>
              </a:r>
              <a:endParaRPr lang="en-GB" sz="3200" b="1"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3200" b="1" kern="10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b="1"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Rectangle: Rounded Corners 11"/>
            <p:cNvSpPr/>
            <p:nvPr/>
          </p:nvSpPr>
          <p:spPr>
            <a:xfrm>
              <a:off x="1801640" y="923454"/>
              <a:ext cx="1946495" cy="697117"/>
            </a:xfrm>
            <a:prstGeom prst="round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3200" b="1" kern="100">
                  <a:effectLst/>
                  <a:latin typeface="Times New Roman" panose="02020603050405020304" pitchFamily="18" charset="0"/>
                  <a:ea typeface="Calibri" panose="020F0502020204030204" pitchFamily="34" charset="0"/>
                  <a:cs typeface="Times New Roman" panose="02020603050405020304" pitchFamily="18" charset="0"/>
                </a:rPr>
                <a:t>Loại 2:</a:t>
              </a:r>
              <a:endParaRPr lang="en-GB" sz="3200" b="1"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3200" b="1" kern="10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b="1"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Rectangle: Rounded Corners 11"/>
            <p:cNvSpPr/>
            <p:nvPr/>
          </p:nvSpPr>
          <p:spPr>
            <a:xfrm>
              <a:off x="4101220" y="99588"/>
              <a:ext cx="1806737" cy="1131570"/>
            </a:xfrm>
            <a:prstGeom prst="round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3200" b="1" kern="100">
                  <a:effectLst/>
                  <a:latin typeface="Times New Roman" panose="02020603050405020304" pitchFamily="18" charset="0"/>
                  <a:ea typeface="Calibri" panose="020F0502020204030204" pitchFamily="34" charset="0"/>
                  <a:cs typeface="Times New Roman" panose="02020603050405020304" pitchFamily="18" charset="0"/>
                </a:rPr>
                <a:t>Tác dụng với việc đọc hiểu VB</a:t>
              </a:r>
              <a:endParaRPr lang="en-GB" sz="3200" b="1" kern="10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2" name="Straight Arrow Connector 21"/>
            <p:cNvCxnSpPr/>
            <p:nvPr/>
          </p:nvCxnSpPr>
          <p:spPr>
            <a:xfrm flipV="1">
              <a:off x="1430448" y="300651"/>
              <a:ext cx="371620" cy="397830"/>
            </a:xfrm>
            <a:prstGeom prst="straightConnector1">
              <a:avLst/>
            </a:prstGeom>
            <a:solidFill>
              <a:sysClr val="window" lastClr="FFFFFF"/>
            </a:solidFill>
            <a:ln w="12700" cap="flat" cmpd="sng" algn="ctr">
              <a:solidFill>
                <a:sysClr val="windowText" lastClr="000000"/>
              </a:solidFill>
              <a:prstDash val="solid"/>
              <a:miter lim="800000"/>
              <a:tailEnd type="triangle"/>
            </a:ln>
            <a:effectLst/>
          </p:spPr>
        </p:cxnSp>
        <p:cxnSp>
          <p:nvCxnSpPr>
            <p:cNvPr id="23" name="Straight Arrow Connector 22"/>
            <p:cNvCxnSpPr/>
            <p:nvPr/>
          </p:nvCxnSpPr>
          <p:spPr>
            <a:xfrm>
              <a:off x="1430448" y="697117"/>
              <a:ext cx="371903" cy="634151"/>
            </a:xfrm>
            <a:prstGeom prst="straightConnector1">
              <a:avLst/>
            </a:prstGeom>
            <a:solidFill>
              <a:sysClr val="window" lastClr="FFFFFF"/>
            </a:solidFill>
            <a:ln w="12700" cap="flat" cmpd="sng" algn="ctr">
              <a:solidFill>
                <a:sysClr val="windowText" lastClr="000000"/>
              </a:solidFill>
              <a:prstDash val="solid"/>
              <a:miter lim="800000"/>
              <a:tailEnd type="triangle"/>
            </a:ln>
            <a:effectLst/>
          </p:spPr>
        </p:cxnSp>
        <p:cxnSp>
          <p:nvCxnSpPr>
            <p:cNvPr id="24" name="Straight Arrow Connector 23"/>
            <p:cNvCxnSpPr/>
            <p:nvPr/>
          </p:nvCxnSpPr>
          <p:spPr>
            <a:xfrm>
              <a:off x="3748135" y="298765"/>
              <a:ext cx="353305" cy="305931"/>
            </a:xfrm>
            <a:prstGeom prst="straightConnector1">
              <a:avLst/>
            </a:prstGeom>
            <a:solidFill>
              <a:sysClr val="window" lastClr="FFFFFF"/>
            </a:solidFill>
            <a:ln w="12700" cap="flat" cmpd="sng" algn="ctr">
              <a:solidFill>
                <a:sysClr val="windowText" lastClr="000000"/>
              </a:solidFill>
              <a:prstDash val="solid"/>
              <a:miter lim="800000"/>
              <a:tailEnd type="triangle"/>
            </a:ln>
            <a:effectLst/>
          </p:spPr>
        </p:cxnSp>
        <p:cxnSp>
          <p:nvCxnSpPr>
            <p:cNvPr id="25" name="Straight Arrow Connector 24"/>
            <p:cNvCxnSpPr/>
            <p:nvPr/>
          </p:nvCxnSpPr>
          <p:spPr>
            <a:xfrm flipV="1">
              <a:off x="3748135" y="608469"/>
              <a:ext cx="353305" cy="626958"/>
            </a:xfrm>
            <a:prstGeom prst="straightConnector1">
              <a:avLst/>
            </a:prstGeom>
            <a:solidFill>
              <a:sysClr val="window" lastClr="FFFFFF"/>
            </a:solidFill>
            <a:ln w="12700" cap="flat" cmpd="sng" algn="ctr">
              <a:solidFill>
                <a:sysClr val="windowText" lastClr="000000"/>
              </a:solidFill>
              <a:prstDash val="solid"/>
              <a:miter lim="800000"/>
              <a:tailEnd type="triangle"/>
            </a:ln>
            <a:effectLst/>
          </p:spPr>
        </p:cxnSp>
      </p:grpSp>
      <p:sp>
        <p:nvSpPr>
          <p:cNvPr id="8" name="Rectangle 7"/>
          <p:cNvSpPr/>
          <p:nvPr/>
        </p:nvSpPr>
        <p:spPr>
          <a:xfrm>
            <a:off x="3192891" y="7449016"/>
            <a:ext cx="11437509" cy="1938992"/>
          </a:xfrm>
          <a:prstGeom prst="rect">
            <a:avLst/>
          </a:prstGeom>
        </p:spPr>
        <p:txBody>
          <a:bodyPr wrap="square">
            <a:spAutoFit/>
          </a:bodyPr>
          <a:lstStyle/>
          <a:p>
            <a:pPr>
              <a:lnSpc>
                <a:spcPct val="150000"/>
              </a:lnSpc>
              <a:spcAft>
                <a:spcPts val="800"/>
              </a:spcAft>
            </a:pPr>
            <a:r>
              <a:rPr lang="vi-VN" sz="4000" kern="100">
                <a:latin typeface="+mj-lt"/>
                <a:ea typeface="Calibri" panose="020F0502020204030204" pitchFamily="34" charset="0"/>
                <a:cs typeface="Times New Roman" panose="02020603050405020304" pitchFamily="18" charset="0"/>
              </a:rPr>
              <a:t>(2) Phân tích ví dụ minh hoạ cho lí thuyết về bối cảnh lịch sử, văn hoá, xã hội trong sgk, tr.5</a:t>
            </a:r>
            <a:endParaRPr lang="en-GB" sz="4000" kern="10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891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04746" y="8572500"/>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3" name="Freeform 3"/>
          <p:cNvSpPr/>
          <p:nvPr/>
        </p:nvSpPr>
        <p:spPr>
          <a:xfrm>
            <a:off x="6129425" y="8723689"/>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8" name="Group 8"/>
          <p:cNvGrpSpPr/>
          <p:nvPr/>
        </p:nvGrpSpPr>
        <p:grpSpPr>
          <a:xfrm>
            <a:off x="4567505" y="-625"/>
            <a:ext cx="9149836" cy="2208860"/>
            <a:chOff x="0" y="0"/>
            <a:chExt cx="2409833" cy="401517"/>
          </a:xfrm>
        </p:grpSpPr>
        <p:sp>
          <p:nvSpPr>
            <p:cNvPr id="9" name="Freeform 9"/>
            <p:cNvSpPr/>
            <p:nvPr/>
          </p:nvSpPr>
          <p:spPr>
            <a:xfrm>
              <a:off x="0" y="0"/>
              <a:ext cx="2409833" cy="401517"/>
            </a:xfrm>
            <a:custGeom>
              <a:avLst/>
              <a:gdLst/>
              <a:ahLst/>
              <a:cxnLst/>
              <a:rect l="l" t="t" r="r" b="b"/>
              <a:pathLst>
                <a:path w="2409833" h="401517">
                  <a:moveTo>
                    <a:pt x="43152" y="0"/>
                  </a:moveTo>
                  <a:lnTo>
                    <a:pt x="2366681" y="0"/>
                  </a:lnTo>
                  <a:cubicBezTo>
                    <a:pt x="2378126" y="0"/>
                    <a:pt x="2389102" y="4546"/>
                    <a:pt x="2397194" y="12639"/>
                  </a:cubicBezTo>
                  <a:cubicBezTo>
                    <a:pt x="2405287" y="20732"/>
                    <a:pt x="2409833" y="31708"/>
                    <a:pt x="2409833" y="43152"/>
                  </a:cubicBezTo>
                  <a:lnTo>
                    <a:pt x="2409833" y="358364"/>
                  </a:lnTo>
                  <a:cubicBezTo>
                    <a:pt x="2409833" y="382197"/>
                    <a:pt x="2390513" y="401517"/>
                    <a:pt x="2366681" y="401517"/>
                  </a:cubicBezTo>
                  <a:lnTo>
                    <a:pt x="43152" y="401517"/>
                  </a:lnTo>
                  <a:cubicBezTo>
                    <a:pt x="19320" y="401517"/>
                    <a:pt x="0" y="382197"/>
                    <a:pt x="0" y="358364"/>
                  </a:cubicBezTo>
                  <a:lnTo>
                    <a:pt x="0" y="43152"/>
                  </a:lnTo>
                  <a:cubicBezTo>
                    <a:pt x="0" y="19320"/>
                    <a:pt x="19320" y="0"/>
                    <a:pt x="43152" y="0"/>
                  </a:cubicBezTo>
                  <a:close/>
                </a:path>
              </a:pathLst>
            </a:custGeom>
            <a:solidFill>
              <a:srgbClr val="FFC656"/>
            </a:solidFill>
          </p:spPr>
        </p:sp>
        <p:sp>
          <p:nvSpPr>
            <p:cNvPr id="10" name="TextBox 10"/>
            <p:cNvSpPr txBox="1"/>
            <p:nvPr/>
          </p:nvSpPr>
          <p:spPr>
            <a:xfrm>
              <a:off x="0" y="-38100"/>
              <a:ext cx="2409833" cy="43961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1" name="Freeform 11"/>
          <p:cNvSpPr/>
          <p:nvPr/>
        </p:nvSpPr>
        <p:spPr>
          <a:xfrm>
            <a:off x="-3085787" y="6755690"/>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sp>
      <p:sp>
        <p:nvSpPr>
          <p:cNvPr id="12" name="Freeform 12"/>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sp>
      <p:grpSp>
        <p:nvGrpSpPr>
          <p:cNvPr id="13" name="Group 13"/>
          <p:cNvGrpSpPr>
            <a:grpSpLocks noChangeAspect="1"/>
          </p:cNvGrpSpPr>
          <p:nvPr/>
        </p:nvGrpSpPr>
        <p:grpSpPr>
          <a:xfrm rot="-168847">
            <a:off x="699880" y="3905304"/>
            <a:ext cx="4771814" cy="3436263"/>
            <a:chOff x="0" y="0"/>
            <a:chExt cx="3136392" cy="2258568"/>
          </a:xfrm>
        </p:grpSpPr>
        <p:sp>
          <p:nvSpPr>
            <p:cNvPr id="14" name="Freeform 14"/>
            <p:cNvSpPr/>
            <p:nvPr/>
          </p:nvSpPr>
          <p:spPr>
            <a:xfrm>
              <a:off x="114300" y="125984"/>
              <a:ext cx="2882900" cy="1993900"/>
            </a:xfrm>
            <a:custGeom>
              <a:avLst/>
              <a:gdLst/>
              <a:ahLst/>
              <a:cxnLst/>
              <a:rect l="l" t="t" r="r" b="b"/>
              <a:pathLst>
                <a:path w="2882900" h="1993900">
                  <a:moveTo>
                    <a:pt x="2882900" y="1993900"/>
                  </a:moveTo>
                  <a:lnTo>
                    <a:pt x="0" y="1993900"/>
                  </a:lnTo>
                  <a:lnTo>
                    <a:pt x="0" y="0"/>
                  </a:lnTo>
                  <a:lnTo>
                    <a:pt x="2882900" y="0"/>
                  </a:lnTo>
                  <a:lnTo>
                    <a:pt x="2882900" y="1993900"/>
                  </a:lnTo>
                  <a:close/>
                </a:path>
              </a:pathLst>
            </a:custGeom>
            <a:blipFill>
              <a:blip r:embed="rId10"/>
              <a:stretch>
                <a:fillRect l="-1807" r="-1807"/>
              </a:stretch>
            </a:blipFill>
          </p:spPr>
        </p:sp>
        <p:sp>
          <p:nvSpPr>
            <p:cNvPr id="15" name="Freeform 15"/>
            <p:cNvSpPr/>
            <p:nvPr/>
          </p:nvSpPr>
          <p:spPr>
            <a:xfrm>
              <a:off x="0" y="-1016"/>
              <a:ext cx="3136392" cy="2258568"/>
            </a:xfrm>
            <a:custGeom>
              <a:avLst/>
              <a:gdLst/>
              <a:ahLst/>
              <a:cxnLst/>
              <a:rect l="l" t="t" r="r" b="b"/>
              <a:pathLst>
                <a:path w="3136392" h="2258568">
                  <a:moveTo>
                    <a:pt x="3136392" y="2258568"/>
                  </a:moveTo>
                  <a:lnTo>
                    <a:pt x="0" y="2258568"/>
                  </a:lnTo>
                  <a:lnTo>
                    <a:pt x="0" y="0"/>
                  </a:lnTo>
                  <a:lnTo>
                    <a:pt x="3136392" y="0"/>
                  </a:lnTo>
                  <a:lnTo>
                    <a:pt x="3136392" y="2258568"/>
                  </a:lnTo>
                  <a:close/>
                </a:path>
              </a:pathLst>
            </a:custGeom>
            <a:blipFill>
              <a:blip r:embed="rId11"/>
              <a:stretch>
                <a:fillRect l="-8" r="-8"/>
              </a:stretch>
            </a:blipFill>
          </p:spPr>
        </p:sp>
      </p:grpSp>
      <p:sp>
        <p:nvSpPr>
          <p:cNvPr id="16" name="Freeform 16"/>
          <p:cNvSpPr/>
          <p:nvPr/>
        </p:nvSpPr>
        <p:spPr>
          <a:xfrm rot="-1349716">
            <a:off x="1945012" y="3559526"/>
            <a:ext cx="2014801" cy="527512"/>
          </a:xfrm>
          <a:custGeom>
            <a:avLst/>
            <a:gdLst/>
            <a:ahLst/>
            <a:cxnLst/>
            <a:rect l="l" t="t" r="r" b="b"/>
            <a:pathLst>
              <a:path w="2014801" h="527512">
                <a:moveTo>
                  <a:pt x="0" y="0"/>
                </a:moveTo>
                <a:lnTo>
                  <a:pt x="2014801" y="0"/>
                </a:lnTo>
                <a:lnTo>
                  <a:pt x="2014801" y="527512"/>
                </a:lnTo>
                <a:lnTo>
                  <a:pt x="0" y="52751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TextBox 17"/>
          <p:cNvSpPr txBox="1"/>
          <p:nvPr/>
        </p:nvSpPr>
        <p:spPr>
          <a:xfrm>
            <a:off x="4898504" y="226379"/>
            <a:ext cx="8055524" cy="1846659"/>
          </a:xfrm>
          <a:prstGeom prst="rect">
            <a:avLst/>
          </a:prstGeom>
        </p:spPr>
        <p:txBody>
          <a:bodyPr wrap="square" lIns="0" tIns="0" rIns="0" bIns="0" rtlCol="0" anchor="t">
            <a:spAutoFit/>
          </a:bodyPr>
          <a:lstStyle/>
          <a:p>
            <a:pPr algn="ctr"/>
            <a:r>
              <a:rPr lang="vi-VN" sz="6000" b="1">
                <a:latin typeface="+mj-lt"/>
              </a:rPr>
              <a:t>1. Ý tưởng, thông điệp của văn bản</a:t>
            </a:r>
            <a:endParaRPr lang="en-US" sz="7200">
              <a:solidFill>
                <a:srgbClr val="557034"/>
              </a:solidFill>
              <a:latin typeface="+mj-lt"/>
              <a:ea typeface="เอฟซี เดซี่"/>
              <a:cs typeface="เอฟซี เดซี่"/>
              <a:sym typeface="เอฟซี เดซี่"/>
            </a:endParaRPr>
          </a:p>
        </p:txBody>
      </p:sp>
      <p:sp>
        <p:nvSpPr>
          <p:cNvPr id="18" name="TextBox 18"/>
          <p:cNvSpPr txBox="1"/>
          <p:nvPr/>
        </p:nvSpPr>
        <p:spPr>
          <a:xfrm>
            <a:off x="7249946" y="2612294"/>
            <a:ext cx="8691680" cy="666849"/>
          </a:xfrm>
          <a:prstGeom prst="rect">
            <a:avLst/>
          </a:prstGeom>
        </p:spPr>
        <p:txBody>
          <a:bodyPr lIns="0" tIns="0" rIns="0" bIns="0" rtlCol="0" anchor="t">
            <a:spAutoFit/>
          </a:bodyPr>
          <a:lstStyle/>
          <a:p>
            <a:pPr>
              <a:lnSpc>
                <a:spcPts val="5151"/>
              </a:lnSpc>
            </a:pPr>
            <a:r>
              <a:rPr lang="vi-VN" sz="4800" b="1">
                <a:latin typeface="+mj-lt"/>
              </a:rPr>
              <a:t>a. Khái niệm</a:t>
            </a:r>
            <a:endParaRPr lang="en-US" sz="4800">
              <a:solidFill>
                <a:srgbClr val="000000"/>
              </a:solidFill>
              <a:latin typeface="+mj-lt"/>
              <a:ea typeface="Dreaming Outloud Sans"/>
              <a:cs typeface="Dreaming Outloud Sans"/>
              <a:sym typeface="Dreaming Outloud Sans"/>
            </a:endParaRPr>
          </a:p>
        </p:txBody>
      </p:sp>
      <p:sp>
        <p:nvSpPr>
          <p:cNvPr id="19" name="Rectangle 18"/>
          <p:cNvSpPr/>
          <p:nvPr/>
        </p:nvSpPr>
        <p:spPr>
          <a:xfrm>
            <a:off x="5514471" y="3589976"/>
            <a:ext cx="10585178" cy="5133713"/>
          </a:xfrm>
          <a:prstGeom prst="rect">
            <a:avLst/>
          </a:prstGeom>
        </p:spPr>
        <p:txBody>
          <a:bodyPr wrap="square">
            <a:spAutoFit/>
          </a:bodyPr>
          <a:lstStyle/>
          <a:p>
            <a:pPr algn="just">
              <a:lnSpc>
                <a:spcPct val="130000"/>
              </a:lnSpc>
              <a:spcAft>
                <a:spcPts val="0"/>
              </a:spcAft>
            </a:pPr>
            <a:r>
              <a:rPr lang="vi-VN" sz="3600" kern="0">
                <a:solidFill>
                  <a:srgbClr val="000000"/>
                </a:solidFill>
                <a:latin typeface="+mj-lt"/>
                <a:ea typeface="Times New Roman" panose="02020603050405020304" pitchFamily="18" charset="0"/>
                <a:cs typeface="Times New Roman" panose="02020603050405020304" pitchFamily="18" charset="0"/>
              </a:rPr>
              <a:t> - Ý tưởng là những suy nghĩ, dự định, mục tiêu của người viết.</a:t>
            </a:r>
            <a:endParaRPr lang="en-GB" sz="3600" kern="100">
              <a:latin typeface="+mj-lt"/>
              <a:ea typeface="Calibri" panose="020F0502020204030204" pitchFamily="34" charset="0"/>
              <a:cs typeface="Times New Roman" panose="02020603050405020304" pitchFamily="18" charset="0"/>
            </a:endParaRPr>
          </a:p>
          <a:p>
            <a:pPr algn="just">
              <a:lnSpc>
                <a:spcPct val="130000"/>
              </a:lnSpc>
              <a:spcAft>
                <a:spcPts val="0"/>
              </a:spcAft>
            </a:pPr>
            <a:r>
              <a:rPr lang="vi-VN" sz="3600" kern="0" smtClean="0">
                <a:solidFill>
                  <a:srgbClr val="000000"/>
                </a:solidFill>
                <a:latin typeface="+mj-lt"/>
                <a:ea typeface="Times New Roman" panose="02020603050405020304" pitchFamily="18" charset="0"/>
                <a:cs typeface="Times New Roman" panose="02020603050405020304" pitchFamily="18" charset="0"/>
              </a:rPr>
              <a:t> </a:t>
            </a:r>
            <a:r>
              <a:rPr lang="vi-VN" sz="3600" kern="0">
                <a:solidFill>
                  <a:srgbClr val="000000"/>
                </a:solidFill>
                <a:latin typeface="+mj-lt"/>
                <a:ea typeface="Times New Roman" panose="02020603050405020304" pitchFamily="18" charset="0"/>
                <a:cs typeface="Times New Roman" panose="02020603050405020304" pitchFamily="18" charset="0"/>
              </a:rPr>
              <a:t>- Ý tưởng thường nảy sinh qua quá trình người viết trải nghiệm, quan sát, khám phá, trăn trở trước cuộc sống. Từ đó, thôi thúc ý định viết.</a:t>
            </a:r>
            <a:endParaRPr lang="en-GB" sz="3600" kern="100">
              <a:latin typeface="+mj-lt"/>
              <a:ea typeface="Calibri" panose="020F0502020204030204" pitchFamily="34" charset="0"/>
              <a:cs typeface="Times New Roman" panose="02020603050405020304" pitchFamily="18" charset="0"/>
            </a:endParaRPr>
          </a:p>
          <a:p>
            <a:pPr algn="just">
              <a:lnSpc>
                <a:spcPct val="130000"/>
              </a:lnSpc>
              <a:spcAft>
                <a:spcPts val="0"/>
              </a:spcAft>
            </a:pPr>
            <a:r>
              <a:rPr lang="vi-VN" sz="3600" kern="0">
                <a:solidFill>
                  <a:srgbClr val="000000"/>
                </a:solidFill>
                <a:latin typeface="+mj-lt"/>
                <a:ea typeface="Times New Roman" panose="02020603050405020304" pitchFamily="18" charset="0"/>
                <a:cs typeface="Times New Roman" panose="02020603050405020304" pitchFamily="18" charset="0"/>
              </a:rPr>
              <a:t> </a:t>
            </a:r>
            <a:r>
              <a:rPr lang="vi-VN" sz="3600" kern="0" smtClean="0">
                <a:solidFill>
                  <a:srgbClr val="000000"/>
                </a:solidFill>
                <a:latin typeface="+mj-lt"/>
                <a:ea typeface="Times New Roman" panose="02020603050405020304" pitchFamily="18" charset="0"/>
                <a:cs typeface="Times New Roman" panose="02020603050405020304" pitchFamily="18" charset="0"/>
              </a:rPr>
              <a:t>- </a:t>
            </a:r>
            <a:r>
              <a:rPr lang="vi-VN" sz="3600" kern="0">
                <a:solidFill>
                  <a:srgbClr val="000000"/>
                </a:solidFill>
                <a:latin typeface="+mj-lt"/>
                <a:ea typeface="Times New Roman" panose="02020603050405020304" pitchFamily="18" charset="0"/>
                <a:cs typeface="Times New Roman" panose="02020603050405020304" pitchFamily="18" charset="0"/>
              </a:rPr>
              <a:t>Thông điệp là những ý tưởng quan trọng (bài học, tư tưởng, cách ứng xử,…) được gửi gắm trong văn bản.</a:t>
            </a:r>
            <a:endParaRPr lang="en-GB" sz="3600">
              <a:latin typeface="+mj-lt"/>
            </a:endParaRPr>
          </a:p>
        </p:txBody>
      </p:sp>
    </p:spTree>
    <p:extLst>
      <p:ext uri="{BB962C8B-B14F-4D97-AF65-F5344CB8AC3E}">
        <p14:creationId xmlns:p14="http://schemas.microsoft.com/office/powerpoint/2010/main" val="79881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TotalTime>
  <Words>3314</Words>
  <Application>Microsoft Office PowerPoint</Application>
  <PresentationFormat>Custom</PresentationFormat>
  <Paragraphs>257</Paragraphs>
  <Slides>51</Slides>
  <Notes>0</Notes>
  <HiddenSlides>0</HiddenSlides>
  <MMClips>2</MMClips>
  <ScaleCrop>false</ScaleCrop>
  <HeadingPairs>
    <vt:vector size="4" baseType="variant">
      <vt:variant>
        <vt:lpstr>Theme</vt:lpstr>
      </vt:variant>
      <vt:variant>
        <vt:i4>2</vt:i4>
      </vt:variant>
      <vt:variant>
        <vt:lpstr>Slide Titles</vt:lpstr>
      </vt:variant>
      <vt:variant>
        <vt:i4>51</vt:i4>
      </vt:variant>
    </vt:vector>
  </HeadingPairs>
  <TitlesOfParts>
    <vt:vector size="53"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Tosca Illustrative International Day of Peace Instagram Post (Bài thuyết trình)</dc:title>
  <cp:lastModifiedBy>user</cp:lastModifiedBy>
  <cp:revision>117</cp:revision>
  <dcterms:created xsi:type="dcterms:W3CDTF">2006-08-16T00:00:00Z</dcterms:created>
  <dcterms:modified xsi:type="dcterms:W3CDTF">2025-03-06T02:57:17Z</dcterms:modified>
  <dc:identifier>DAGRvzZVBlA</dc:identifier>
</cp:coreProperties>
</file>