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00" r:id="rId2"/>
    <p:sldId id="302" r:id="rId3"/>
    <p:sldId id="303" r:id="rId4"/>
    <p:sldId id="306" r:id="rId5"/>
    <p:sldId id="307" r:id="rId6"/>
    <p:sldId id="309" r:id="rId7"/>
    <p:sldId id="310" r:id="rId8"/>
    <p:sldId id="311" r:id="rId9"/>
    <p:sldId id="312" r:id="rId10"/>
    <p:sldId id="313" r:id="rId11"/>
    <p:sldId id="314" r:id="rId12"/>
    <p:sldId id="316" r:id="rId13"/>
    <p:sldId id="317" r:id="rId14"/>
    <p:sldId id="318" r:id="rId15"/>
    <p:sldId id="277" r:id="rId16"/>
    <p:sldId id="321" r:id="rId17"/>
    <p:sldId id="323" r:id="rId18"/>
    <p:sldId id="322" r:id="rId19"/>
    <p:sldId id="325" r:id="rId20"/>
    <p:sldId id="326" r:id="rId21"/>
    <p:sldId id="31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39BE1"/>
    <a:srgbClr val="FFFFFF"/>
    <a:srgbClr val="FFCCFF"/>
    <a:srgbClr val="7F7F7F"/>
    <a:srgbClr val="FBDFEB"/>
    <a:srgbClr val="76ABDC"/>
    <a:srgbClr val="A6DBE8"/>
    <a:srgbClr val="62C8CE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-1326" y="-102"/>
      </p:cViewPr>
      <p:guideLst>
        <p:guide orient="horz" pos="213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jpeg"/><Relationship Id="rId11" Type="http://schemas.openxmlformats.org/officeDocument/2006/relationships/slide" Target="slide9.xml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gif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jpeg"/><Relationship Id="rId11" Type="http://schemas.openxmlformats.org/officeDocument/2006/relationships/slide" Target="slide9.xml"/><Relationship Id="rId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23.png"/><Relationship Id="rId7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8" y="-225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852411" y="1002407"/>
            <a:ext cx="5943600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r>
              <a:rPr lang="en-GB" sz="4400" b="1" dirty="0" smtClean="0">
                <a:solidFill>
                  <a:srgbClr val="0000FF"/>
                </a:solidFill>
                <a:latin typeface="VNI-Ariston" pitchFamily="2" charset="0"/>
              </a:rPr>
              <a:t>Hello every one !!!</a:t>
            </a:r>
            <a:endParaRPr lang="en-US" sz="4400" b="1" dirty="0">
              <a:solidFill>
                <a:srgbClr val="0000FF"/>
              </a:solidFill>
              <a:latin typeface="VNI-Ariston" pitchFamily="2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65856" y="251138"/>
            <a:ext cx="5839649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4" rIns="91427" bIns="45714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SONG VE  SECONDARY SCHOOL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orizontal Scroll 7"/>
          <p:cNvSpPr/>
          <p:nvPr/>
        </p:nvSpPr>
        <p:spPr>
          <a:xfrm>
            <a:off x="5867400" y="6256958"/>
            <a:ext cx="2844800" cy="509657"/>
          </a:xfrm>
          <a:prstGeom prst="horizont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NGUYỄN THỊ THU BA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4093" y="2446958"/>
            <a:ext cx="3810000" cy="3810000"/>
          </a:xfrm>
          <a:prstGeom prst="rect">
            <a:avLst/>
          </a:prstGeom>
          <a:noFill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738093" y="3132758"/>
            <a:ext cx="1066800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love</a:t>
            </a:r>
          </a:p>
        </p:txBody>
      </p:sp>
    </p:spTree>
    <p:extLst>
      <p:ext uri="{BB962C8B-B14F-4D97-AF65-F5344CB8AC3E}">
        <p14:creationId xmlns:p14="http://schemas.microsoft.com/office/powerpoint/2010/main" val="155788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6161" y="1074510"/>
            <a:ext cx="7765576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______likes 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watching sport on TV.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27929" y="1214932"/>
            <a:ext cx="1106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Alice 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6960358" y="6353033"/>
            <a:ext cx="614149" cy="464024"/>
          </a:xfrm>
          <a:prstGeom prst="actionButtonHom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6868" y="433065"/>
            <a:ext cx="7390263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4. Alice </a:t>
            </a:r>
            <a:r>
              <a:rPr lang="en-GB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plays</a:t>
            </a:r>
            <a:r>
              <a:rPr lang="en-GB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________every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Saturday.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85997" y="573487"/>
            <a:ext cx="1109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chess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6960358" y="6353033"/>
            <a:ext cx="614149" cy="464024"/>
          </a:xfrm>
          <a:prstGeom prst="actionButtonHom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3" y="4756659"/>
            <a:ext cx="1880125" cy="126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41" y="4733637"/>
            <a:ext cx="1978288" cy="1285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68" y="4694039"/>
            <a:ext cx="1827297" cy="13646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75" y="4694466"/>
            <a:ext cx="1952396" cy="1301597"/>
          </a:xfrm>
          <a:prstGeom prst="rect">
            <a:avLst/>
          </a:prstGeom>
        </p:spPr>
      </p:pic>
      <p:pic>
        <p:nvPicPr>
          <p:cNvPr id="19" name="B2_14">
            <a:hlinkClick r:id="" action="ppaction://media"/>
            <a:extLst>
              <a:ext uri="{FF2B5EF4-FFF2-40B4-BE49-F238E27FC236}">
                <a16:creationId xmlns=""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2873" y="482725"/>
            <a:ext cx="487363" cy="487363"/>
          </a:xfrm>
          <a:prstGeom prst="rect">
            <a:avLst/>
          </a:prstGeom>
        </p:spPr>
      </p:pic>
      <p:sp>
        <p:nvSpPr>
          <p:cNvPr id="27" name="Rounded Rectangle 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6541" y="6185218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993" y="1061407"/>
            <a:ext cx="87176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plays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________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at school.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practises karate at the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club      ___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times a week.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_______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likes watching sport on TV.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4. Alice plays_________ every Saturday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75753" y="1258347"/>
            <a:ext cx="1614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volleyball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06878" y="1960280"/>
            <a:ext cx="1101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three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1961" y="3401704"/>
            <a:ext cx="11063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Alice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37758" y="4158236"/>
            <a:ext cx="11095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chess</a:t>
            </a:r>
          </a:p>
        </p:txBody>
      </p:sp>
    </p:spTree>
    <p:extLst>
      <p:ext uri="{BB962C8B-B14F-4D97-AF65-F5344CB8AC3E}">
        <p14:creationId xmlns:p14="http://schemas.microsoft.com/office/powerpoint/2010/main" val="130989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296291"/>
            <a:ext cx="9144000" cy="6137455"/>
            <a:chOff x="0" y="0"/>
            <a:chExt cx="9144000" cy="6137455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I often go cycling with my dad at the weekend. But my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sport is karate. 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I don't like doing sport very much, but I like watching sport on TV. My hobby is playing chess. My friend and I play chess every Saturday. I sometimes play computer games, too. I hope to create a new computer game one day.</a:t>
              </a:r>
              <a:endParaRPr lang="en-US" sz="2800" i="0" dirty="0">
                <a:effectLst/>
              </a:endParaRP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2_12">
            <a:hlinkClick r:id="" action="ppaction://media"/>
            <a:extLst>
              <a:ext uri="{FF2B5EF4-FFF2-40B4-BE49-F238E27FC236}">
                <a16:creationId xmlns=""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0375" y="0"/>
            <a:ext cx="487363" cy="4873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2453924" y="89670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.VnBodoniH" pitchFamily="34" charset="0"/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96440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5279587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Hello. My name's Hai. I love sport. I play volleyball at school and </a:t>
              </a:r>
              <a:r>
                <a:rPr lang="en-US" sz="2800" b="0" i="0" dirty="0">
                  <a:solidFill>
                    <a:srgbClr val="7030A0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often go cycling with my dad at the weekend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. But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my </a:t>
              </a:r>
              <a:r>
                <a:rPr lang="en-US" sz="2800" b="0" i="0" dirty="0" err="1">
                  <a:solidFill>
                    <a:srgbClr val="C00000"/>
                  </a:solidFill>
                  <a:effectLst/>
                  <a:latin typeface="Helvetica Neue"/>
                </a:rPr>
                <a:t>favourite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 sport is karate. 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I </a:t>
              </a:r>
              <a:r>
                <a:rPr lang="en-US" sz="2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practise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it three times a week. It makes me strong and confident.</a:t>
              </a:r>
            </a:p>
            <a:p>
              <a:pPr algn="just">
                <a:lnSpc>
                  <a:spcPct val="110000"/>
                </a:lnSpc>
              </a:pP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My name's Alice. I'm twelve years old.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I don't like doing sport very much,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 but I like watching sport on TV. My hobby is playing chess. My friend and I play chess every Saturday. </a:t>
              </a:r>
              <a:r>
                <a:rPr lang="en-US" sz="2800" b="0" i="0" dirty="0">
                  <a:solidFill>
                    <a:srgbClr val="C00000"/>
                  </a:solidFill>
                  <a:effectLst/>
                  <a:latin typeface="Helvetica Neue"/>
                </a:rPr>
                <a:t>I sometimes play computer games, too. </a:t>
              </a:r>
              <a:r>
                <a:rPr lang="en-US" sz="2800" b="0" i="0" dirty="0">
                  <a:solidFill>
                    <a:srgbClr val="333333"/>
                  </a:solidFill>
                  <a:effectLst/>
                  <a:latin typeface="Helvetica Neue"/>
                </a:rPr>
                <a:t>I hope to create a new computer game one day.</a:t>
              </a:r>
              <a:endParaRPr lang="en-US" sz="2800" i="0" dirty="0">
                <a:effectLst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9" name="Multiplication Sign 7">
            <a:hlinkClick r:id="rId5" action="ppaction://hlinksldjump"/>
            <a:extLst>
              <a:ext uri="{FF2B5EF4-FFF2-40B4-BE49-F238E27FC236}">
                <a16:creationId xmlns="" xmlns:a16="http://schemas.microsoft.com/office/drawing/2014/main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B2_12">
            <a:hlinkClick r:id="" action="ppaction://media"/>
            <a:extLst>
              <a:ext uri="{FF2B5EF4-FFF2-40B4-BE49-F238E27FC236}">
                <a16:creationId xmlns="" xmlns:a16="http://schemas.microsoft.com/office/drawing/2014/main" id="{610ED800-2520-4C70-B07A-5E58D60DA3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143.2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16592"/>
            <a:ext cx="487363" cy="487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655EF60-59B4-4757-B066-A4ACC7BA287F}"/>
              </a:ext>
            </a:extLst>
          </p:cNvPr>
          <p:cNvSpPr txBox="1"/>
          <p:nvPr/>
        </p:nvSpPr>
        <p:spPr>
          <a:xfrm>
            <a:off x="2453924" y="89670"/>
            <a:ext cx="2800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.VnBodoniH" pitchFamily="34" charset="0"/>
              </a:rPr>
              <a:t>AUDIO SCRIPT</a:t>
            </a:r>
          </a:p>
        </p:txBody>
      </p:sp>
    </p:spTree>
    <p:extLst>
      <p:ext uri="{BB962C8B-B14F-4D97-AF65-F5344CB8AC3E}">
        <p14:creationId xmlns:p14="http://schemas.microsoft.com/office/powerpoint/2010/main" val="313464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645688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963236" y="532273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699" y="1575383"/>
            <a:ext cx="71852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b="1" dirty="0"/>
              <a:t>What is the name of the sport / game?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b="1" dirty="0"/>
              <a:t>How many players are there?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b="1" dirty="0"/>
              <a:t>How often do you play it?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b="1" dirty="0"/>
              <a:t>What equipment does it need?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en-US" sz="2800" b="1" dirty="0"/>
              <a:t>Why do you like it?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7767" y="-6797"/>
            <a:ext cx="2293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II. Writing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54360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963236" y="40945"/>
            <a:ext cx="76775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Talk about the sport / game you like. Use the following questions as cues.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458" y="933497"/>
            <a:ext cx="84207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What is the name of the sport / game?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How many players are there?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How often do you play it?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What equipment does it need?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 dirty="0" smtClean="0"/>
              <a:t>Why do you like it?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406269" y="1101633"/>
            <a:ext cx="1918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badminton.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7689" y="1798443"/>
            <a:ext cx="21078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2 </a:t>
            </a:r>
            <a:r>
              <a:rPr lang="en-GB" sz="2800" b="1" dirty="0">
                <a:solidFill>
                  <a:srgbClr val="FF0000"/>
                </a:solidFill>
              </a:rPr>
              <a:t>or 4 player.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5111972" y="3028539"/>
            <a:ext cx="39135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 </a:t>
            </a:r>
            <a:r>
              <a:rPr lang="en-GB" sz="2800" b="1" dirty="0">
                <a:solidFill>
                  <a:srgbClr val="FF0000"/>
                </a:solidFill>
              </a:rPr>
              <a:t>racket, shuttlecock, net 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39544" y="2405036"/>
            <a:ext cx="3093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Three times a week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1211" y="358308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800" b="1" dirty="0">
                <a:solidFill>
                  <a:srgbClr val="FF0000"/>
                </a:solidFill>
              </a:rPr>
              <a:t>because it’s fun and good for health.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69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4" name="TextBox 3"/>
          <p:cNvSpPr txBox="1"/>
          <p:nvPr/>
        </p:nvSpPr>
        <p:spPr>
          <a:xfrm>
            <a:off x="95591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9" y="1310184"/>
            <a:ext cx="7920038" cy="519609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1990548" y="2647570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90548" y="317404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990548" y="370397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90548" y="423045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90548" y="4753461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61" y="4812092"/>
            <a:ext cx="4945477" cy="254298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87335" y="2095395"/>
            <a:ext cx="62829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i="1" dirty="0">
                <a:solidFill>
                  <a:srgbClr val="002060"/>
                </a:solidFill>
              </a:rPr>
              <a:t>I usually play badminton after school with my friend because to play this sport we need two players. I play badminton three times a week. To play badminton, I need two racquets ,</a:t>
            </a:r>
            <a:r>
              <a:rPr lang="en-GB" sz="2400" i="1" dirty="0" smtClean="0">
                <a:solidFill>
                  <a:srgbClr val="002060"/>
                </a:solidFill>
              </a:rPr>
              <a:t>one shuttlecock and net. </a:t>
            </a:r>
            <a:r>
              <a:rPr lang="en-GB" sz="2400" dirty="0">
                <a:solidFill>
                  <a:srgbClr val="002060"/>
                </a:solidFill>
              </a:rPr>
              <a:t> </a:t>
            </a:r>
            <a:r>
              <a:rPr lang="en-GB" sz="2400" i="1" dirty="0">
                <a:solidFill>
                  <a:srgbClr val="002060"/>
                </a:solidFill>
              </a:rPr>
              <a:t>I love badminton very much because it’s fun and good for health.</a:t>
            </a:r>
          </a:p>
          <a:p>
            <a:pPr>
              <a:lnSpc>
                <a:spcPct val="150000"/>
              </a:lnSpc>
            </a:pPr>
            <a:endParaRPr lang="en-GB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4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81" y="1042206"/>
            <a:ext cx="7920038" cy="51960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8990" y="1644174"/>
            <a:ext cx="624601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My </a:t>
            </a:r>
            <a:r>
              <a:rPr lang="en-GB" sz="2000" b="1" i="1" dirty="0" err="1">
                <a:latin typeface="Times New Roman" pitchFamily="18" charset="0"/>
                <a:cs typeface="Times New Roman" pitchFamily="18" charset="0"/>
              </a:rPr>
              <a:t>favorite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 sport is football. It’s a team sport. It usually lasts for 90 minutes for an </a:t>
            </a:r>
            <a:r>
              <a:rPr lang="en-GB" sz="2000" b="1" i="1" dirty="0" err="1">
                <a:latin typeface="Times New Roman" pitchFamily="18" charset="0"/>
                <a:cs typeface="Times New Roman" pitchFamily="18" charset="0"/>
              </a:rPr>
              <a:t>offical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 football match but we play only for 30 minutes. There are 11 player on each team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. It’s 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very easy to play because we need only one ball and sport shoes to play</a:t>
            </a:r>
            <a:r>
              <a:rPr lang="en-GB" sz="2000" b="1" i="1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GB" sz="2000" b="1" i="1" dirty="0">
                <a:latin typeface="Times New Roman" pitchFamily="18" charset="0"/>
                <a:cs typeface="Times New Roman" pitchFamily="18" charset="0"/>
              </a:rPr>
              <a:t>I usually play football with my friends in the afternoon. I love football very much because it’s fun and good for health.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955916" y="1"/>
            <a:ext cx="76775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paragraph of 40-50 words about the sport / game you talked about in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also refer to the listening passages.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47" y="4996740"/>
            <a:ext cx="3425589" cy="186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21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2428" y="2556600"/>
            <a:ext cx="7933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-     Rewrite </a:t>
            </a:r>
            <a:r>
              <a:rPr lang="en-GB" sz="3600" b="1" dirty="0"/>
              <a:t>the passage.</a:t>
            </a:r>
          </a:p>
          <a:p>
            <a:r>
              <a:rPr lang="en-GB" sz="3600" b="1" dirty="0"/>
              <a:t>- </a:t>
            </a:r>
            <a:r>
              <a:rPr lang="en-GB" sz="3600" b="1" dirty="0" smtClean="0"/>
              <a:t>    Prepare </a:t>
            </a:r>
            <a:r>
              <a:rPr lang="en-GB" sz="3600" b="1" dirty="0"/>
              <a:t>“ Looking back and project”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16" y="4067032"/>
            <a:ext cx="3437567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9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1555844" y="1659849"/>
            <a:ext cx="1514902" cy="198866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885947" y="1659849"/>
            <a:ext cx="1514902" cy="198866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57508" y="4324440"/>
            <a:ext cx="1514902" cy="1978523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84804" y="1661078"/>
            <a:ext cx="1514902" cy="1988661"/>
          </a:xfrm>
          <a:prstGeom prst="round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55844" y="4331299"/>
            <a:ext cx="1514902" cy="1978523"/>
          </a:xfrm>
          <a:prstGeom prst="round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917902" y="4331299"/>
            <a:ext cx="1514902" cy="197852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284804" y="1653704"/>
            <a:ext cx="1514902" cy="19886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3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917902" y="1637727"/>
            <a:ext cx="1514902" cy="19886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2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555844" y="1637727"/>
            <a:ext cx="1514902" cy="198866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1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55844" y="4296886"/>
            <a:ext cx="1514902" cy="19785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4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257508" y="4324440"/>
            <a:ext cx="1514902" cy="19785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6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26504" y="4304260"/>
            <a:ext cx="1514902" cy="197852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solidFill>
              <a:srgbClr val="FFC00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6000" b="1" dirty="0" smtClean="0">
                <a:solidFill>
                  <a:srgbClr val="FFFF00"/>
                </a:solidFill>
              </a:rPr>
              <a:t>5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353" y="27293"/>
            <a:ext cx="2688611" cy="584775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0000"/>
                </a:solidFill>
                <a:latin typeface=".VnArabia" pitchFamily="34" charset="0"/>
              </a:rPr>
              <a:t>* Warm  - up </a:t>
            </a:r>
            <a:endParaRPr lang="en-US" sz="32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19262" y="6402"/>
            <a:ext cx="45517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70C0"/>
                </a:solidFill>
              </a:rPr>
              <a:t>* Choose a number and answer the questions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8048" y="750626"/>
            <a:ext cx="672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2400" b="1" dirty="0" smtClean="0"/>
              <a:t>Who is she/ he?</a:t>
            </a:r>
          </a:p>
          <a:p>
            <a:pPr marL="342900" indent="-342900">
              <a:buFontTx/>
              <a:buAutoNum type="arabicPeriod"/>
            </a:pPr>
            <a:r>
              <a:rPr lang="en-US" sz="2400" b="1" i="1" dirty="0"/>
              <a:t>What sport does he (she)  play?</a:t>
            </a:r>
            <a:endParaRPr lang="en-US" sz="2400" b="1" dirty="0"/>
          </a:p>
          <a:p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95891" y="3684896"/>
            <a:ext cx="8282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8112"/>
            <a:ext cx="9525000" cy="714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2428" y="2556600"/>
            <a:ext cx="7933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 smtClean="0"/>
              <a:t>-     Rewrite </a:t>
            </a:r>
            <a:r>
              <a:rPr lang="en-GB" sz="3600" b="1" dirty="0"/>
              <a:t>the passage.</a:t>
            </a:r>
          </a:p>
          <a:p>
            <a:r>
              <a:rPr lang="en-GB" sz="3600" b="1" dirty="0"/>
              <a:t>- </a:t>
            </a:r>
            <a:r>
              <a:rPr lang="en-GB" sz="3600" b="1" dirty="0" smtClean="0"/>
              <a:t>    Prepare </a:t>
            </a:r>
            <a:r>
              <a:rPr lang="en-GB" sz="3600" b="1" dirty="0"/>
              <a:t>“ Looking back and project”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381002"/>
            <a:ext cx="5943600" cy="1015651"/>
          </a:xfrm>
          <a:prstGeom prst="rect">
            <a:avLst/>
          </a:prstGeom>
          <a:noFill/>
        </p:spPr>
        <p:txBody>
          <a:bodyPr lIns="91427" tIns="45714" rIns="91427" bIns="45714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 </a:t>
            </a:r>
            <a:r>
              <a:rPr kumimoji="0" lang="en-US" sz="6000" b="1" i="0" u="none" strike="noStrike" kern="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</a:rPr>
              <a:t>homework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016" y="4067032"/>
            <a:ext cx="3437567" cy="261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067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t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01881"/>
            <a:ext cx="9144000" cy="5227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17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889" y="911225"/>
            <a:ext cx="7886700" cy="4351338"/>
          </a:xfrm>
        </p:spPr>
        <p:txBody>
          <a:bodyPr/>
          <a:lstStyle/>
          <a:p>
            <a:r>
              <a:rPr lang="en-GB" dirty="0"/>
              <a:t>My favourite sport is badminton.</a:t>
            </a:r>
          </a:p>
          <a:p>
            <a:r>
              <a:rPr lang="en-GB" dirty="0" smtClean="0"/>
              <a:t> </a:t>
            </a:r>
            <a:r>
              <a:rPr lang="en-GB" dirty="0"/>
              <a:t>It’s an individual sport and a team sport.</a:t>
            </a:r>
          </a:p>
          <a:p>
            <a:r>
              <a:rPr lang="en-GB" dirty="0" smtClean="0"/>
              <a:t>It </a:t>
            </a:r>
            <a:r>
              <a:rPr lang="en-GB" dirty="0"/>
              <a:t>may last about 90 minutes.</a:t>
            </a:r>
          </a:p>
          <a:p>
            <a:r>
              <a:rPr lang="en-GB" dirty="0" smtClean="0"/>
              <a:t>There </a:t>
            </a:r>
            <a:r>
              <a:rPr lang="en-GB" dirty="0"/>
              <a:t>are about 2 or 4 player.</a:t>
            </a:r>
          </a:p>
          <a:p>
            <a:r>
              <a:rPr lang="en-GB" dirty="0" smtClean="0"/>
              <a:t>It </a:t>
            </a:r>
            <a:r>
              <a:rPr lang="en-GB" dirty="0"/>
              <a:t>needs some equipment: racket, shuttlecock, net .</a:t>
            </a:r>
          </a:p>
          <a:p>
            <a:r>
              <a:rPr lang="en-GB" dirty="0" smtClean="0"/>
              <a:t> </a:t>
            </a:r>
            <a:r>
              <a:rPr lang="en-GB" dirty="0"/>
              <a:t>I love badminton very much because it’s fun and good for health.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88609" y="6285215"/>
            <a:ext cx="2552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Liên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hệ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Côi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nguyễn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nhé</a:t>
            </a:r>
            <a:r>
              <a:rPr lang="en-GB" b="1" dirty="0" smtClean="0">
                <a:solidFill>
                  <a:srgbClr val="FF0000"/>
                </a:solidFill>
              </a:rPr>
              <a:t>.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1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6813"/>
            <a:ext cx="82296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399" y="-457200"/>
            <a:ext cx="92964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20321" y="269328"/>
            <a:ext cx="6864823" cy="769441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4400" b="1" dirty="0" smtClean="0">
                <a:solidFill>
                  <a:srgbClr val="FFFF00"/>
                </a:solidFill>
              </a:rPr>
              <a:t>UNIT 8: SPORTS AND GAMES</a:t>
            </a: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4743" y="1253406"/>
            <a:ext cx="449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latin typeface=".VnBahamasBH" pitchFamily="34" charset="0"/>
              </a:rPr>
              <a:t>LESSON </a:t>
            </a:r>
            <a:r>
              <a:rPr lang="en-GB" sz="3600" b="1" dirty="0" smtClean="0">
                <a:solidFill>
                  <a:schemeClr val="bg1"/>
                </a:solidFill>
                <a:latin typeface=".VnBahamasBH" pitchFamily="34" charset="0"/>
              </a:rPr>
              <a:t>6: </a:t>
            </a:r>
            <a:r>
              <a:rPr lang="en-GB" sz="3600" b="1" dirty="0" smtClean="0">
                <a:solidFill>
                  <a:schemeClr val="bg1"/>
                </a:solidFill>
                <a:latin typeface=".VnBahamasBH" pitchFamily="34" charset="0"/>
              </a:rPr>
              <a:t>SKILLS 2</a:t>
            </a:r>
            <a:endParaRPr lang="en-US" sz="3600" b="1" dirty="0">
              <a:solidFill>
                <a:schemeClr val="bg1"/>
              </a:solidFill>
              <a:latin typeface=".VnBahamasBH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94743" y="2573874"/>
            <a:ext cx="4258897" cy="3563699"/>
            <a:chOff x="2094743" y="1826837"/>
            <a:chExt cx="4258897" cy="3563699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4743" y="1826837"/>
              <a:ext cx="961782" cy="77761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796464" y="2835991"/>
              <a:ext cx="355717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smtClean="0">
                  <a:solidFill>
                    <a:srgbClr val="FFFF00"/>
                  </a:solidFill>
                </a:rPr>
                <a:t>* Listening</a:t>
              </a:r>
            </a:p>
            <a:p>
              <a:pPr algn="ctr"/>
              <a:r>
                <a:rPr lang="en-US" sz="4000" b="1" dirty="0" smtClean="0">
                  <a:solidFill>
                    <a:srgbClr val="FFFF00"/>
                  </a:solidFill>
                </a:rPr>
                <a:t>* Writing</a:t>
              </a:r>
              <a:endParaRPr lang="en-US" sz="4000" b="1" dirty="0">
                <a:solidFill>
                  <a:srgbClr val="FFFF00"/>
                </a:solidFill>
              </a:endParaRPr>
            </a:p>
            <a:p>
              <a:pPr algn="ctr"/>
              <a:endParaRPr lang="en-US" sz="4000" b="1" dirty="0" smtClean="0">
                <a:solidFill>
                  <a:srgbClr val="FFFF00"/>
                </a:solidFill>
              </a:endParaRPr>
            </a:p>
            <a:p>
              <a:pPr algn="ctr"/>
              <a:endParaRPr lang="en-US" sz="40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86" y="2576969"/>
            <a:ext cx="4176100" cy="73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2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4160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1" name="TextBox 10"/>
          <p:cNvSpPr txBox="1"/>
          <p:nvPr/>
        </p:nvSpPr>
        <p:spPr>
          <a:xfrm>
            <a:off x="827313" y="606897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passages. Who are they about?</a:t>
            </a:r>
          </a:p>
        </p:txBody>
      </p:sp>
      <p:pic>
        <p:nvPicPr>
          <p:cNvPr id="12" name="B2_12">
            <a:hlinkClick r:id="" action="ppaction://media"/>
            <a:extLst>
              <a:ext uri="{FF2B5EF4-FFF2-40B4-BE49-F238E27FC236}">
                <a16:creationId xmlns="" xmlns:a16="http://schemas.microsoft.com/office/drawing/2014/main" id="{F62B4394-8176-4BBE-8C17-12E947FAE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6256" y="223064"/>
            <a:ext cx="487363" cy="487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7F1B93B-3035-42BC-B3C7-3F49BF3F3CC0}"/>
              </a:ext>
            </a:extLst>
          </p:cNvPr>
          <p:cNvSpPr txBox="1"/>
          <p:nvPr/>
        </p:nvSpPr>
        <p:spPr>
          <a:xfrm>
            <a:off x="2127827" y="2833092"/>
            <a:ext cx="4888346" cy="119181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70C0"/>
                </a:solidFill>
                <a:effectLst/>
              </a:rPr>
              <a:t>The listening passages are about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Hai </a:t>
            </a:r>
            <a:r>
              <a:rPr lang="en-US" sz="3200" b="1" i="0" dirty="0">
                <a:solidFill>
                  <a:srgbClr val="0070C0"/>
                </a:solidFill>
                <a:effectLst/>
              </a:rPr>
              <a:t>and 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Alice.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01014" y="-6797"/>
            <a:ext cx="24665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 smtClean="0">
                <a:solidFill>
                  <a:schemeClr val="accent5">
                    <a:lumMod val="75000"/>
                  </a:schemeClr>
                </a:solidFill>
              </a:rPr>
              <a:t>I. Listening</a:t>
            </a:r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0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707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1033"/>
            <a:ext cx="78867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44245" y="81119"/>
            <a:ext cx="7906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passages again. Then tick (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 for each sentence. 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307652"/>
              </p:ext>
            </p:extLst>
          </p:nvPr>
        </p:nvGraphicFramePr>
        <p:xfrm>
          <a:off x="395786" y="1054316"/>
          <a:ext cx="8126492" cy="513426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5410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16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37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91574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The passages are about two sportsmen.</a:t>
                      </a:r>
                      <a:endParaRPr lang="en-US" sz="24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Hai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goes cycling at the weekend.</a:t>
                      </a:r>
                      <a:endParaRPr lang="en-US" sz="24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Hai’s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</a:rPr>
                        <a:t>favourite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sport is karate.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4.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Alice doesn’t like doing sport very much.</a:t>
                      </a:r>
                      <a:endParaRPr lang="en-US" sz="2400" b="1" i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88538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</a:rPr>
                        <a:t>5.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 Alice plays computer games every 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B2_13">
            <a:hlinkClick r:id="" action="ppaction://media"/>
            <a:extLst>
              <a:ext uri="{FF2B5EF4-FFF2-40B4-BE49-F238E27FC236}">
                <a16:creationId xmlns="" xmlns:a16="http://schemas.microsoft.com/office/drawing/2014/main" id="{7596677F-8B5B-4EC8-864C-A35AF9962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9088" y="456639"/>
            <a:ext cx="487363" cy="487363"/>
          </a:xfrm>
          <a:prstGeom prst="rect">
            <a:avLst/>
          </a:prstGeom>
        </p:spPr>
      </p:pic>
      <p:sp>
        <p:nvSpPr>
          <p:cNvPr id="9" name="Rounded Rectangle 3">
            <a:hlinkClick r:id="rId7" action="ppaction://hlinksldjump"/>
            <a:extLst>
              <a:ext uri="{FF2B5EF4-FFF2-40B4-BE49-F238E27FC236}">
                <a16:creationId xmlns="" xmlns:a16="http://schemas.microsoft.com/office/drawing/2014/main" id="{755CCFBB-FC88-4747-B9D1-9C41D35C8C3F}"/>
              </a:ext>
            </a:extLst>
          </p:cNvPr>
          <p:cNvSpPr/>
          <p:nvPr/>
        </p:nvSpPr>
        <p:spPr>
          <a:xfrm>
            <a:off x="2122509" y="6397307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FF0000"/>
                </a:solidFill>
              </a:rPr>
              <a:t>Audio script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B12151-2C92-4298-BDA1-AEB9467CDE62}"/>
              </a:ext>
            </a:extLst>
          </p:cNvPr>
          <p:cNvSpPr txBox="1"/>
          <p:nvPr/>
        </p:nvSpPr>
        <p:spPr>
          <a:xfrm>
            <a:off x="7835700" y="1967869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5782ED8-A260-474F-B47E-B7A7BF1E164F}"/>
              </a:ext>
            </a:extLst>
          </p:cNvPr>
          <p:cNvSpPr txBox="1"/>
          <p:nvPr/>
        </p:nvSpPr>
        <p:spPr>
          <a:xfrm>
            <a:off x="7032137" y="2851188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4C26E3A-5CFE-4166-9434-9FDF0C23C342}"/>
              </a:ext>
            </a:extLst>
          </p:cNvPr>
          <p:cNvSpPr txBox="1"/>
          <p:nvPr/>
        </p:nvSpPr>
        <p:spPr>
          <a:xfrm>
            <a:off x="7032137" y="3796509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8A6DA0-BC73-4DFD-9836-DFA16B27E3AF}"/>
              </a:ext>
            </a:extLst>
          </p:cNvPr>
          <p:cNvSpPr txBox="1"/>
          <p:nvPr/>
        </p:nvSpPr>
        <p:spPr>
          <a:xfrm>
            <a:off x="7081418" y="4685553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CEAA517-BD42-4264-AD8E-570765E743BA}"/>
              </a:ext>
            </a:extLst>
          </p:cNvPr>
          <p:cNvSpPr txBox="1"/>
          <p:nvPr/>
        </p:nvSpPr>
        <p:spPr>
          <a:xfrm>
            <a:off x="7897090" y="5527612"/>
            <a:ext cx="538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09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26926"/>
            <a:ext cx="81302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fill each blank with a word to complete each sentences.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3" y="4756659"/>
            <a:ext cx="1880125" cy="12624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641" y="4733637"/>
            <a:ext cx="1978288" cy="12854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268" y="4694039"/>
            <a:ext cx="1827297" cy="13646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75" y="4694466"/>
            <a:ext cx="1952396" cy="1301597"/>
          </a:xfrm>
          <a:prstGeom prst="rect">
            <a:avLst/>
          </a:prstGeom>
        </p:spPr>
      </p:pic>
      <p:pic>
        <p:nvPicPr>
          <p:cNvPr id="19" name="B2_14">
            <a:hlinkClick r:id="" action="ppaction://media"/>
            <a:extLst>
              <a:ext uri="{FF2B5EF4-FFF2-40B4-BE49-F238E27FC236}">
                <a16:creationId xmlns="" xmlns:a16="http://schemas.microsoft.com/office/drawing/2014/main" id="{C222FCC2-47A8-4C77-9FB7-8C12E3E8A6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2873" y="482725"/>
            <a:ext cx="487363" cy="487363"/>
          </a:xfrm>
          <a:prstGeom prst="rect">
            <a:avLst/>
          </a:prstGeom>
        </p:spPr>
      </p:pic>
      <p:sp>
        <p:nvSpPr>
          <p:cNvPr id="27" name="Rounded Rectangle 3">
            <a:hlinkClick r:id="rId11" action="ppaction://hlinksldjump"/>
            <a:extLst>
              <a:ext uri="{FF2B5EF4-FFF2-40B4-BE49-F238E27FC236}">
                <a16:creationId xmlns="" xmlns:a16="http://schemas.microsoft.com/office/drawing/2014/main" id="{21C21322-A98D-4ED8-8BAF-792672E486E7}"/>
              </a:ext>
            </a:extLst>
          </p:cNvPr>
          <p:cNvSpPr/>
          <p:nvPr/>
        </p:nvSpPr>
        <p:spPr>
          <a:xfrm>
            <a:off x="3856541" y="6185218"/>
            <a:ext cx="1432451" cy="433397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Audio script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993" y="1061407"/>
            <a:ext cx="87176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plays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________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at school.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32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practises karate at the club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___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times a week.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3. _________ likes watching sport on TV.</a:t>
            </a:r>
          </a:p>
          <a:p>
            <a:pPr>
              <a:lnSpc>
                <a:spcPct val="150000"/>
              </a:lnSpc>
            </a:pP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4. Alice plays_________ every Saturday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GB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2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9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575431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0462" y="1832825"/>
            <a:ext cx="3908738" cy="367047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7088" y="285997"/>
            <a:ext cx="4311732" cy="52320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 BIG WHEEL GAME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48043" y="1960405"/>
            <a:ext cx="3415316" cy="3415316"/>
            <a:chOff x="1664057" y="1470874"/>
            <a:chExt cx="4553755" cy="455375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4057" y="1470874"/>
              <a:ext cx="4553755" cy="455375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 rot="8423036">
              <a:off x="4976048" y="247340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0800000">
              <a:off x="5489849" y="344129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3924436">
              <a:off x="5022956" y="4404225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-20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15260811">
              <a:off x="4195604" y="50249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7460542">
              <a:off x="3201988" y="5040241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05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19555165">
              <a:off x="2324280" y="4445860"/>
              <a:ext cx="8852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-15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01338" y="3468022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2072863">
              <a:off x="2290337" y="2386958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3722183">
              <a:off x="3198200" y="1730530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latin typeface="Times New Roman" pitchFamily="18" charset="0"/>
                  <a:cs typeface="Times New Roman" pitchFamily="18" charset="0"/>
                </a:rPr>
                <a:t>10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338192">
              <a:off x="4207247" y="1745253"/>
              <a:ext cx="724985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40</a:t>
              </a:r>
            </a:p>
          </p:txBody>
        </p:sp>
      </p:grpSp>
      <p:sp>
        <p:nvSpPr>
          <p:cNvPr id="20" name="Isosceles Triangle 19"/>
          <p:cNvSpPr/>
          <p:nvPr/>
        </p:nvSpPr>
        <p:spPr>
          <a:xfrm rot="5400000">
            <a:off x="769829" y="3194508"/>
            <a:ext cx="396026" cy="916325"/>
          </a:xfrm>
          <a:prstGeom prst="triangle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22907" y="285997"/>
            <a:ext cx="2279765" cy="523208"/>
          </a:xfrm>
          <a:prstGeom prst="rect">
            <a:avLst/>
          </a:prstGeom>
          <a:noFill/>
        </p:spPr>
        <p:txBody>
          <a:bodyPr wrap="none" lIns="91427" tIns="45714" rIns="91427" bIns="45714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QUESTIONS</a:t>
            </a:r>
          </a:p>
        </p:txBody>
      </p:sp>
      <p:sp>
        <p:nvSpPr>
          <p:cNvPr id="22" name="Oval 21"/>
          <p:cNvSpPr/>
          <p:nvPr/>
        </p:nvSpPr>
        <p:spPr>
          <a:xfrm>
            <a:off x="2511915" y="3208884"/>
            <a:ext cx="887573" cy="88757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rgbClr val="0070C0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SPIN</a:t>
            </a:r>
          </a:p>
        </p:txBody>
      </p:sp>
      <p:sp>
        <p:nvSpPr>
          <p:cNvPr id="27" name="Heptagon 26">
            <a:hlinkClick r:id="rId4" action="ppaction://hlinksldjump"/>
          </p:cNvPr>
          <p:cNvSpPr/>
          <p:nvPr/>
        </p:nvSpPr>
        <p:spPr>
          <a:xfrm>
            <a:off x="6359856" y="2427799"/>
            <a:ext cx="900403" cy="764479"/>
          </a:xfrm>
          <a:prstGeom prst="heptagon">
            <a:avLst/>
          </a:prstGeom>
          <a:solidFill>
            <a:schemeClr val="accent6"/>
          </a:solidFill>
          <a:ln w="38100">
            <a:solidFill>
              <a:srgbClr val="C39BE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Heptagon 29">
            <a:hlinkClick r:id="rId5" action="ppaction://hlinksldjump"/>
          </p:cNvPr>
          <p:cNvSpPr/>
          <p:nvPr/>
        </p:nvSpPr>
        <p:spPr>
          <a:xfrm>
            <a:off x="7512166" y="2427012"/>
            <a:ext cx="900403" cy="764479"/>
          </a:xfrm>
          <a:prstGeom prst="heptagon">
            <a:avLst/>
          </a:prstGeom>
          <a:solidFill>
            <a:schemeClr val="accent6"/>
          </a:solidFill>
          <a:ln w="38100">
            <a:solidFill>
              <a:srgbClr val="C39BE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Heptagon 30">
            <a:hlinkClick r:id="rId6" action="ppaction://hlinksldjump"/>
          </p:cNvPr>
          <p:cNvSpPr/>
          <p:nvPr/>
        </p:nvSpPr>
        <p:spPr>
          <a:xfrm>
            <a:off x="6359856" y="3605570"/>
            <a:ext cx="900403" cy="764479"/>
          </a:xfrm>
          <a:prstGeom prst="heptagon">
            <a:avLst/>
          </a:prstGeom>
          <a:solidFill>
            <a:schemeClr val="accent6"/>
          </a:solidFill>
          <a:ln w="38100">
            <a:solidFill>
              <a:srgbClr val="C39BE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Heptagon 31">
            <a:hlinkClick r:id="rId7" action="ppaction://hlinksldjump"/>
          </p:cNvPr>
          <p:cNvSpPr/>
          <p:nvPr/>
        </p:nvSpPr>
        <p:spPr>
          <a:xfrm>
            <a:off x="7512166" y="3632079"/>
            <a:ext cx="900403" cy="764479"/>
          </a:xfrm>
          <a:prstGeom prst="heptagon">
            <a:avLst/>
          </a:prstGeom>
          <a:solidFill>
            <a:schemeClr val="accent6"/>
          </a:solidFill>
          <a:ln w="38100">
            <a:solidFill>
              <a:srgbClr val="C39BE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ight Arrow 32">
            <a:hlinkClick r:id="rId8" action="ppaction://hlinksldjump"/>
          </p:cNvPr>
          <p:cNvSpPr/>
          <p:nvPr/>
        </p:nvSpPr>
        <p:spPr>
          <a:xfrm>
            <a:off x="5029200" y="6114198"/>
            <a:ext cx="910595" cy="552734"/>
          </a:xfrm>
          <a:prstGeom prst="rightArrow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59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93928" y="760779"/>
            <a:ext cx="6339385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GB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GB" sz="32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plays ________ at school.</a:t>
            </a:r>
          </a:p>
        </p:txBody>
      </p:sp>
      <p:sp>
        <p:nvSpPr>
          <p:cNvPr id="6" name="Rectangle 5"/>
          <p:cNvSpPr/>
          <p:nvPr/>
        </p:nvSpPr>
        <p:spPr>
          <a:xfrm>
            <a:off x="2988207" y="969441"/>
            <a:ext cx="171797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volleyball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6960358" y="6353033"/>
            <a:ext cx="614149" cy="464024"/>
          </a:xfrm>
          <a:prstGeom prst="actionButtonHom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2137" y="879227"/>
            <a:ext cx="85707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practises karate at the club 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___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__</a:t>
            </a:r>
            <a:r>
              <a:rPr lang="en-GB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times a week.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7378" y="1069117"/>
            <a:ext cx="11017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three</a:t>
            </a:r>
          </a:p>
        </p:txBody>
      </p:sp>
      <p:sp>
        <p:nvSpPr>
          <p:cNvPr id="7" name="Action Button: Home 6">
            <a:hlinkClick r:id="rId3" action="ppaction://hlinksldjump" highlightClick="1"/>
          </p:cNvPr>
          <p:cNvSpPr/>
          <p:nvPr/>
        </p:nvSpPr>
        <p:spPr>
          <a:xfrm>
            <a:off x="6960358" y="6353033"/>
            <a:ext cx="614149" cy="464024"/>
          </a:xfrm>
          <a:prstGeom prst="actionButtonHom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62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2658</TotalTime>
  <Words>962</Words>
  <Application>Microsoft Office PowerPoint</Application>
  <PresentationFormat>On-screen Show (4:3)</PresentationFormat>
  <Paragraphs>118</Paragraphs>
  <Slides>21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 BA</cp:lastModifiedBy>
  <cp:revision>139</cp:revision>
  <dcterms:created xsi:type="dcterms:W3CDTF">2020-12-09T02:04:09Z</dcterms:created>
  <dcterms:modified xsi:type="dcterms:W3CDTF">2021-12-10T08:33:04Z</dcterms:modified>
</cp:coreProperties>
</file>