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theme/themeOverride12.xml" ContentType="application/vnd.openxmlformats-officedocument.themeOverr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theme/themeOverride5.xml" ContentType="application/vnd.openxmlformats-officedocument.themeOverr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theme/themeOverride17.xml" ContentType="application/vnd.openxmlformats-officedocument.themeOverr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theme/themeOverride15.xml" ContentType="application/vnd.openxmlformats-officedocument.themeOverr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theme/themeOverride13.xml" ContentType="application/vnd.openxmlformats-officedocument.themeOverr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theme/themeOverride8.xml" ContentType="application/vnd.openxmlformats-officedocument.themeOverride+xml"/>
  <Override PartName="/ppt/theme/themeOverride11.xml" ContentType="application/vnd.openxmlformats-officedocument.themeOverr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heme/themeOverride6.xml" ContentType="application/vnd.openxmlformats-officedocument.themeOverrid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theme/themeOverride4.xml" ContentType="application/vnd.openxmlformats-officedocument.themeOverride+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theme/themeOverride18.xml" ContentType="application/vnd.openxmlformats-officedocument.themeOverr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theme/themeOverride16.xml" ContentType="application/vnd.openxmlformats-officedocument.themeOverr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theme/themeOverride9.xml" ContentType="application/vnd.openxmlformats-officedocument.themeOverride+xml"/>
  <Override PartName="/ppt/theme/themeOverride14.xml" ContentType="application/vnd.openxmlformats-officedocument.themeOverride+xml"/>
  <Override PartName="/docProps/core.xml" ContentType="application/vnd.openxmlformats-package.core-properties+xml"/>
  <Default Extension="mp4" ContentType="video/mp4"/>
  <Override PartName="/ppt/slides/slide6.xml" ContentType="application/vnd.openxmlformats-officedocument.presentationml.slide+xml"/>
  <Override PartName="/ppt/slides/slide38.xml" ContentType="application/vnd.openxmlformats-officedocument.presentationml.slide+xml"/>
  <Override PartName="/ppt/theme/themeOverride7.xml" ContentType="application/vnd.openxmlformats-officedocument.themeOverride+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theme/themeOverride10.xml" ContentType="application/vnd.openxmlformats-officedocument.themeOverrid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theme/themeOverride3.xml" ContentType="application/vnd.openxmlformats-officedocument.themeOverr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258" r:id="rId3"/>
    <p:sldId id="323" r:id="rId4"/>
    <p:sldId id="322" r:id="rId5"/>
    <p:sldId id="280" r:id="rId6"/>
    <p:sldId id="407" r:id="rId7"/>
    <p:sldId id="260" r:id="rId8"/>
    <p:sldId id="7620" r:id="rId9"/>
    <p:sldId id="261" r:id="rId10"/>
    <p:sldId id="262" r:id="rId11"/>
    <p:sldId id="267" r:id="rId12"/>
    <p:sldId id="7621" r:id="rId13"/>
    <p:sldId id="263" r:id="rId14"/>
    <p:sldId id="264" r:id="rId15"/>
    <p:sldId id="265" r:id="rId16"/>
    <p:sldId id="266" r:id="rId17"/>
    <p:sldId id="269" r:id="rId18"/>
    <p:sldId id="7601" r:id="rId19"/>
    <p:sldId id="7597" r:id="rId20"/>
    <p:sldId id="7602" r:id="rId21"/>
    <p:sldId id="7622" r:id="rId22"/>
    <p:sldId id="7625" r:id="rId23"/>
    <p:sldId id="270" r:id="rId24"/>
    <p:sldId id="7623" r:id="rId25"/>
    <p:sldId id="7603" r:id="rId26"/>
    <p:sldId id="7604" r:id="rId27"/>
    <p:sldId id="7624" r:id="rId28"/>
    <p:sldId id="7605" r:id="rId29"/>
    <p:sldId id="7598" r:id="rId30"/>
    <p:sldId id="7606" r:id="rId31"/>
    <p:sldId id="7626" r:id="rId32"/>
    <p:sldId id="7610" r:id="rId33"/>
    <p:sldId id="7627" r:id="rId34"/>
    <p:sldId id="7607" r:id="rId35"/>
    <p:sldId id="7628" r:id="rId36"/>
    <p:sldId id="7608" r:id="rId37"/>
    <p:sldId id="7609" r:id="rId38"/>
    <p:sldId id="7611" r:id="rId39"/>
    <p:sldId id="7629" r:id="rId40"/>
    <p:sldId id="7612" r:id="rId41"/>
    <p:sldId id="7599" r:id="rId42"/>
    <p:sldId id="7618" r:id="rId43"/>
    <p:sldId id="7613" r:id="rId44"/>
    <p:sldId id="7619" r:id="rId45"/>
    <p:sldId id="7615" r:id="rId46"/>
    <p:sldId id="7630" r:id="rId47"/>
    <p:sldId id="7616" r:id="rId48"/>
    <p:sldId id="7631" r:id="rId49"/>
    <p:sldId id="7617" r:id="rId50"/>
    <p:sldId id="7632" r:id="rId51"/>
    <p:sldId id="7600" r:id="rId52"/>
  </p:sldIdLst>
  <p:sldSz cx="12192000" cy="6858000"/>
  <p:notesSz cx="6858000" cy="9144000"/>
  <p:custDataLst>
    <p:tags r:id="rId5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164897"/>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987" autoAdjust="0"/>
    <p:restoredTop sz="94620" autoAdjust="0"/>
  </p:normalViewPr>
  <p:slideViewPr>
    <p:cSldViewPr snapToGrid="0">
      <p:cViewPr varScale="1">
        <p:scale>
          <a:sx n="108" d="100"/>
          <a:sy n="108" d="100"/>
        </p:scale>
        <p:origin x="-618"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198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0E3122-561A-4204-9AB5-D98826BD03CD}" type="datetimeFigureOut">
              <a:rPr lang="zh-CN" altLang="en-US" smtClean="0"/>
              <a:pPr/>
              <a:t>2025/3/7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B4E2F7-1C04-4F47-A0DF-73FB871E6ABD}" type="slidenum">
              <a:rPr lang="zh-CN" altLang="en-US" smtClean="0"/>
              <a:pPr/>
              <a:t>‹#›</a:t>
            </a:fld>
            <a:endParaRPr lang="zh-CN" altLang="en-US"/>
          </a:p>
        </p:txBody>
      </p:sp>
    </p:spTree>
    <p:extLst>
      <p:ext uri="{BB962C8B-B14F-4D97-AF65-F5344CB8AC3E}">
        <p14:creationId xmlns:p14="http://schemas.microsoft.com/office/powerpoint/2010/main" xmlns="" val="3312129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B4E2F7-1C04-4F47-A0DF-73FB871E6ABD}" type="slidenum">
              <a:rPr lang="zh-CN" altLang="en-US" smtClean="0"/>
              <a:pPr/>
              <a:t>1</a:t>
            </a:fld>
            <a:endParaRPr lang="zh-CN" altLang="en-US"/>
          </a:p>
        </p:txBody>
      </p:sp>
    </p:spTree>
    <p:extLst>
      <p:ext uri="{BB962C8B-B14F-4D97-AF65-F5344CB8AC3E}">
        <p14:creationId xmlns:p14="http://schemas.microsoft.com/office/powerpoint/2010/main" xmlns="" val="3906167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pPr/>
              <a:t>13</a:t>
            </a:fld>
            <a:endParaRPr lang="zh-CN" altLang="en-US"/>
          </a:p>
        </p:txBody>
      </p:sp>
    </p:spTree>
    <p:extLst>
      <p:ext uri="{BB962C8B-B14F-4D97-AF65-F5344CB8AC3E}">
        <p14:creationId xmlns:p14="http://schemas.microsoft.com/office/powerpoint/2010/main" xmlns="" val="2063679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pPr/>
              <a:t>14</a:t>
            </a:fld>
            <a:endParaRPr lang="zh-CN" altLang="en-US"/>
          </a:p>
        </p:txBody>
      </p:sp>
    </p:spTree>
    <p:extLst>
      <p:ext uri="{BB962C8B-B14F-4D97-AF65-F5344CB8AC3E}">
        <p14:creationId xmlns:p14="http://schemas.microsoft.com/office/powerpoint/2010/main" xmlns="" val="69823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pPr/>
              <a:t>15</a:t>
            </a:fld>
            <a:endParaRPr lang="zh-CN" altLang="en-US"/>
          </a:p>
        </p:txBody>
      </p:sp>
    </p:spTree>
    <p:extLst>
      <p:ext uri="{BB962C8B-B14F-4D97-AF65-F5344CB8AC3E}">
        <p14:creationId xmlns:p14="http://schemas.microsoft.com/office/powerpoint/2010/main" xmlns="" val="2835664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pPr/>
              <a:t>16</a:t>
            </a:fld>
            <a:endParaRPr lang="zh-CN" altLang="en-US"/>
          </a:p>
        </p:txBody>
      </p:sp>
    </p:spTree>
    <p:extLst>
      <p:ext uri="{BB962C8B-B14F-4D97-AF65-F5344CB8AC3E}">
        <p14:creationId xmlns:p14="http://schemas.microsoft.com/office/powerpoint/2010/main" xmlns="" val="968557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pPr/>
              <a:t>17</a:t>
            </a:fld>
            <a:endParaRPr lang="zh-CN" altLang="en-US"/>
          </a:p>
        </p:txBody>
      </p:sp>
    </p:spTree>
    <p:extLst>
      <p:ext uri="{BB962C8B-B14F-4D97-AF65-F5344CB8AC3E}">
        <p14:creationId xmlns:p14="http://schemas.microsoft.com/office/powerpoint/2010/main" xmlns="" val="33875666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pPr/>
              <a:t>18</a:t>
            </a:fld>
            <a:endParaRPr lang="zh-CN" altLang="en-US"/>
          </a:p>
        </p:txBody>
      </p:sp>
    </p:spTree>
    <p:extLst>
      <p:ext uri="{BB962C8B-B14F-4D97-AF65-F5344CB8AC3E}">
        <p14:creationId xmlns:p14="http://schemas.microsoft.com/office/powerpoint/2010/main" xmlns="" val="1862007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B3CDE7-52FF-4F9D-8B1A-BFCA071F30C1}" type="slidenum">
              <a:rPr lang="zh-CN" altLang="en-US" smtClean="0"/>
              <a:pPr/>
              <a:t>19</a:t>
            </a:fld>
            <a:endParaRPr lang="zh-CN" altLang="en-US"/>
          </a:p>
        </p:txBody>
      </p:sp>
    </p:spTree>
    <p:extLst>
      <p:ext uri="{BB962C8B-B14F-4D97-AF65-F5344CB8AC3E}">
        <p14:creationId xmlns:p14="http://schemas.microsoft.com/office/powerpoint/2010/main" xmlns="" val="27613491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pPr/>
              <a:t>20</a:t>
            </a:fld>
            <a:endParaRPr lang="zh-CN" altLang="en-US"/>
          </a:p>
        </p:txBody>
      </p:sp>
    </p:spTree>
    <p:extLst>
      <p:ext uri="{BB962C8B-B14F-4D97-AF65-F5344CB8AC3E}">
        <p14:creationId xmlns:p14="http://schemas.microsoft.com/office/powerpoint/2010/main" xmlns="" val="4132846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pPr/>
              <a:t>23</a:t>
            </a:fld>
            <a:endParaRPr lang="zh-CN" altLang="en-US"/>
          </a:p>
        </p:txBody>
      </p:sp>
    </p:spTree>
    <p:extLst>
      <p:ext uri="{BB962C8B-B14F-4D97-AF65-F5344CB8AC3E}">
        <p14:creationId xmlns:p14="http://schemas.microsoft.com/office/powerpoint/2010/main" xmlns="" val="3448070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pPr/>
              <a:t>25</a:t>
            </a:fld>
            <a:endParaRPr lang="zh-CN" altLang="en-US"/>
          </a:p>
        </p:txBody>
      </p:sp>
    </p:spTree>
    <p:extLst>
      <p:ext uri="{BB962C8B-B14F-4D97-AF65-F5344CB8AC3E}">
        <p14:creationId xmlns:p14="http://schemas.microsoft.com/office/powerpoint/2010/main" xmlns="" val="121461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B3CDE7-52FF-4F9D-8B1A-BFCA071F30C1}" type="slidenum">
              <a:rPr lang="zh-CN" altLang="en-US" smtClean="0"/>
              <a:pPr/>
              <a:t>2</a:t>
            </a:fld>
            <a:endParaRPr lang="zh-CN" altLang="en-US"/>
          </a:p>
        </p:txBody>
      </p:sp>
    </p:spTree>
    <p:extLst>
      <p:ext uri="{BB962C8B-B14F-4D97-AF65-F5344CB8AC3E}">
        <p14:creationId xmlns:p14="http://schemas.microsoft.com/office/powerpoint/2010/main" xmlns="" val="8015965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pPr/>
              <a:t>26</a:t>
            </a:fld>
            <a:endParaRPr lang="zh-CN" altLang="en-US"/>
          </a:p>
        </p:txBody>
      </p:sp>
    </p:spTree>
    <p:extLst>
      <p:ext uri="{BB962C8B-B14F-4D97-AF65-F5344CB8AC3E}">
        <p14:creationId xmlns:p14="http://schemas.microsoft.com/office/powerpoint/2010/main" xmlns="" val="281311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pPr/>
              <a:t>28</a:t>
            </a:fld>
            <a:endParaRPr lang="zh-CN" altLang="en-US"/>
          </a:p>
        </p:txBody>
      </p:sp>
    </p:spTree>
    <p:extLst>
      <p:ext uri="{BB962C8B-B14F-4D97-AF65-F5344CB8AC3E}">
        <p14:creationId xmlns:p14="http://schemas.microsoft.com/office/powerpoint/2010/main" xmlns="" val="2874942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B3CDE7-52FF-4F9D-8B1A-BFCA071F30C1}" type="slidenum">
              <a:rPr lang="zh-CN" altLang="en-US" smtClean="0"/>
              <a:pPr/>
              <a:t>29</a:t>
            </a:fld>
            <a:endParaRPr lang="zh-CN" altLang="en-US"/>
          </a:p>
        </p:txBody>
      </p:sp>
    </p:spTree>
    <p:extLst>
      <p:ext uri="{BB962C8B-B14F-4D97-AF65-F5344CB8AC3E}">
        <p14:creationId xmlns:p14="http://schemas.microsoft.com/office/powerpoint/2010/main" xmlns="" val="23669473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pPr/>
              <a:t>30</a:t>
            </a:fld>
            <a:endParaRPr lang="zh-CN" altLang="en-US"/>
          </a:p>
        </p:txBody>
      </p:sp>
    </p:spTree>
    <p:extLst>
      <p:ext uri="{BB962C8B-B14F-4D97-AF65-F5344CB8AC3E}">
        <p14:creationId xmlns:p14="http://schemas.microsoft.com/office/powerpoint/2010/main" xmlns="" val="34557382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pPr/>
              <a:t>32</a:t>
            </a:fld>
            <a:endParaRPr lang="zh-CN" altLang="en-US"/>
          </a:p>
        </p:txBody>
      </p:sp>
    </p:spTree>
    <p:extLst>
      <p:ext uri="{BB962C8B-B14F-4D97-AF65-F5344CB8AC3E}">
        <p14:creationId xmlns:p14="http://schemas.microsoft.com/office/powerpoint/2010/main" xmlns="" val="40436126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pPr/>
              <a:t>34</a:t>
            </a:fld>
            <a:endParaRPr lang="zh-CN" altLang="en-US"/>
          </a:p>
        </p:txBody>
      </p:sp>
    </p:spTree>
    <p:extLst>
      <p:ext uri="{BB962C8B-B14F-4D97-AF65-F5344CB8AC3E}">
        <p14:creationId xmlns:p14="http://schemas.microsoft.com/office/powerpoint/2010/main" xmlns="" val="38172977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pPr/>
              <a:t>36</a:t>
            </a:fld>
            <a:endParaRPr lang="zh-CN" altLang="en-US"/>
          </a:p>
        </p:txBody>
      </p:sp>
    </p:spTree>
    <p:extLst>
      <p:ext uri="{BB962C8B-B14F-4D97-AF65-F5344CB8AC3E}">
        <p14:creationId xmlns:p14="http://schemas.microsoft.com/office/powerpoint/2010/main" xmlns="" val="10679910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pPr/>
              <a:t>37</a:t>
            </a:fld>
            <a:endParaRPr lang="zh-CN" altLang="en-US"/>
          </a:p>
        </p:txBody>
      </p:sp>
    </p:spTree>
    <p:extLst>
      <p:ext uri="{BB962C8B-B14F-4D97-AF65-F5344CB8AC3E}">
        <p14:creationId xmlns:p14="http://schemas.microsoft.com/office/powerpoint/2010/main" xmlns="" val="3410527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pPr/>
              <a:t>38</a:t>
            </a:fld>
            <a:endParaRPr lang="zh-CN" altLang="en-US"/>
          </a:p>
        </p:txBody>
      </p:sp>
    </p:spTree>
    <p:extLst>
      <p:ext uri="{BB962C8B-B14F-4D97-AF65-F5344CB8AC3E}">
        <p14:creationId xmlns:p14="http://schemas.microsoft.com/office/powerpoint/2010/main" xmlns="" val="38480703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pPr/>
              <a:t>40</a:t>
            </a:fld>
            <a:endParaRPr lang="zh-CN" altLang="en-US"/>
          </a:p>
        </p:txBody>
      </p:sp>
    </p:spTree>
    <p:extLst>
      <p:ext uri="{BB962C8B-B14F-4D97-AF65-F5344CB8AC3E}">
        <p14:creationId xmlns:p14="http://schemas.microsoft.com/office/powerpoint/2010/main" xmlns="" val="448322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pPr/>
              <a:t>3</a:t>
            </a:fld>
            <a:endParaRPr lang="zh-CN" altLang="en-US"/>
          </a:p>
        </p:txBody>
      </p:sp>
    </p:spTree>
    <p:extLst>
      <p:ext uri="{BB962C8B-B14F-4D97-AF65-F5344CB8AC3E}">
        <p14:creationId xmlns:p14="http://schemas.microsoft.com/office/powerpoint/2010/main" xmlns="" val="30705167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B3CDE7-52FF-4F9D-8B1A-BFCA071F30C1}" type="slidenum">
              <a:rPr lang="zh-CN" altLang="en-US" smtClean="0"/>
              <a:pPr/>
              <a:t>41</a:t>
            </a:fld>
            <a:endParaRPr lang="zh-CN" altLang="en-US"/>
          </a:p>
        </p:txBody>
      </p:sp>
    </p:spTree>
    <p:extLst>
      <p:ext uri="{BB962C8B-B14F-4D97-AF65-F5344CB8AC3E}">
        <p14:creationId xmlns:p14="http://schemas.microsoft.com/office/powerpoint/2010/main" xmlns="" val="22667353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pPr/>
              <a:t>42</a:t>
            </a:fld>
            <a:endParaRPr lang="zh-CN" altLang="en-US"/>
          </a:p>
        </p:txBody>
      </p:sp>
    </p:spTree>
    <p:extLst>
      <p:ext uri="{BB962C8B-B14F-4D97-AF65-F5344CB8AC3E}">
        <p14:creationId xmlns:p14="http://schemas.microsoft.com/office/powerpoint/2010/main" xmlns="" val="37482108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pPr/>
              <a:t>43</a:t>
            </a:fld>
            <a:endParaRPr lang="zh-CN" altLang="en-US"/>
          </a:p>
        </p:txBody>
      </p:sp>
    </p:spTree>
    <p:extLst>
      <p:ext uri="{BB962C8B-B14F-4D97-AF65-F5344CB8AC3E}">
        <p14:creationId xmlns:p14="http://schemas.microsoft.com/office/powerpoint/2010/main" xmlns="" val="14953642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pPr/>
              <a:t>44</a:t>
            </a:fld>
            <a:endParaRPr lang="zh-CN" altLang="en-US"/>
          </a:p>
        </p:txBody>
      </p:sp>
    </p:spTree>
    <p:extLst>
      <p:ext uri="{BB962C8B-B14F-4D97-AF65-F5344CB8AC3E}">
        <p14:creationId xmlns:p14="http://schemas.microsoft.com/office/powerpoint/2010/main" xmlns="" val="12882952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pPr/>
              <a:t>45</a:t>
            </a:fld>
            <a:endParaRPr lang="zh-CN" altLang="en-US"/>
          </a:p>
        </p:txBody>
      </p:sp>
    </p:spTree>
    <p:extLst>
      <p:ext uri="{BB962C8B-B14F-4D97-AF65-F5344CB8AC3E}">
        <p14:creationId xmlns:p14="http://schemas.microsoft.com/office/powerpoint/2010/main" xmlns="" val="13674618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pPr/>
              <a:t>47</a:t>
            </a:fld>
            <a:endParaRPr lang="zh-CN" altLang="en-US"/>
          </a:p>
        </p:txBody>
      </p:sp>
    </p:spTree>
    <p:extLst>
      <p:ext uri="{BB962C8B-B14F-4D97-AF65-F5344CB8AC3E}">
        <p14:creationId xmlns:p14="http://schemas.microsoft.com/office/powerpoint/2010/main" xmlns="" val="18740979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pPr/>
              <a:t>49</a:t>
            </a:fld>
            <a:endParaRPr lang="zh-CN" altLang="en-US"/>
          </a:p>
        </p:txBody>
      </p:sp>
    </p:spTree>
    <p:extLst>
      <p:ext uri="{BB962C8B-B14F-4D97-AF65-F5344CB8AC3E}">
        <p14:creationId xmlns:p14="http://schemas.microsoft.com/office/powerpoint/2010/main" xmlns="" val="32085211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B4E2F7-1C04-4F47-A0DF-73FB871E6ABD}" type="slidenum">
              <a:rPr lang="zh-CN" altLang="en-US" smtClean="0"/>
              <a:pPr/>
              <a:t>51</a:t>
            </a:fld>
            <a:endParaRPr lang="zh-CN" altLang="en-US"/>
          </a:p>
        </p:txBody>
      </p:sp>
    </p:spTree>
    <p:extLst>
      <p:ext uri="{BB962C8B-B14F-4D97-AF65-F5344CB8AC3E}">
        <p14:creationId xmlns:p14="http://schemas.microsoft.com/office/powerpoint/2010/main" xmlns="" val="4006574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B3CDE7-52FF-4F9D-8B1A-BFCA071F30C1}" type="slidenum">
              <a:rPr lang="zh-CN" altLang="en-US" smtClean="0"/>
              <a:pPr/>
              <a:t>4</a:t>
            </a:fld>
            <a:endParaRPr lang="zh-CN" altLang="en-US"/>
          </a:p>
        </p:txBody>
      </p:sp>
    </p:spTree>
    <p:extLst>
      <p:ext uri="{BB962C8B-B14F-4D97-AF65-F5344CB8AC3E}">
        <p14:creationId xmlns:p14="http://schemas.microsoft.com/office/powerpoint/2010/main" xmlns="" val="2573726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pPr/>
              <a:t>5</a:t>
            </a:fld>
            <a:endParaRPr lang="zh-CN" altLang="en-US"/>
          </a:p>
        </p:txBody>
      </p:sp>
    </p:spTree>
    <p:extLst>
      <p:ext uri="{BB962C8B-B14F-4D97-AF65-F5344CB8AC3E}">
        <p14:creationId xmlns:p14="http://schemas.microsoft.com/office/powerpoint/2010/main" xmlns="" val="212788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pPr/>
              <a:t>7</a:t>
            </a:fld>
            <a:endParaRPr lang="zh-CN" altLang="en-US"/>
          </a:p>
        </p:txBody>
      </p:sp>
    </p:spTree>
    <p:extLst>
      <p:ext uri="{BB962C8B-B14F-4D97-AF65-F5344CB8AC3E}">
        <p14:creationId xmlns:p14="http://schemas.microsoft.com/office/powerpoint/2010/main" xmlns="" val="4160128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pPr/>
              <a:t>9</a:t>
            </a:fld>
            <a:endParaRPr lang="zh-CN" altLang="en-US"/>
          </a:p>
        </p:txBody>
      </p:sp>
    </p:spTree>
    <p:extLst>
      <p:ext uri="{BB962C8B-B14F-4D97-AF65-F5344CB8AC3E}">
        <p14:creationId xmlns:p14="http://schemas.microsoft.com/office/powerpoint/2010/main" xmlns="" val="1810373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pPr/>
              <a:t>10</a:t>
            </a:fld>
            <a:endParaRPr lang="zh-CN" altLang="en-US"/>
          </a:p>
        </p:txBody>
      </p:sp>
    </p:spTree>
    <p:extLst>
      <p:ext uri="{BB962C8B-B14F-4D97-AF65-F5344CB8AC3E}">
        <p14:creationId xmlns:p14="http://schemas.microsoft.com/office/powerpoint/2010/main" xmlns="" val="1739805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pPr/>
              <a:t>11</a:t>
            </a:fld>
            <a:endParaRPr lang="zh-CN" altLang="en-US"/>
          </a:p>
        </p:txBody>
      </p:sp>
    </p:spTree>
    <p:extLst>
      <p:ext uri="{BB962C8B-B14F-4D97-AF65-F5344CB8AC3E}">
        <p14:creationId xmlns:p14="http://schemas.microsoft.com/office/powerpoint/2010/main" xmlns="" val="1685638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pPr/>
              <a:t>2025/3/7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xmlns="" val="276523006"/>
      </p:ext>
    </p:extLst>
  </p:cSld>
  <p:clrMapOvr>
    <a:masterClrMapping/>
  </p:clrMapOvr>
  <mc:AlternateContent xmlns:mc="http://schemas.openxmlformats.org/markup-compatibility/2006">
    <mc:Choice xmlns:p14="http://schemas.microsoft.com/office/powerpoint/2010/main" xmlns="" Requires="p14">
      <p:transition spd="slow" p14:dur="1500" advTm="3000">
        <p:random/>
      </p:transition>
    </mc:Choice>
    <mc:Fallback>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52FA595E-E8FC-43A5-BF25-F26D99428749}"/>
              </a:ext>
            </a:extLst>
          </p:cNvPr>
          <p:cNvPicPr>
            <a:picLocks noChangeAspect="1"/>
          </p:cNvPicPr>
          <p:nvPr userDrawn="1"/>
        </p:nvPicPr>
        <p:blipFill rotWithShape="1">
          <a:blip r:embed="rId2">
            <a:extLst>
              <a:ext uri="{28A0092B-C50C-407E-A947-70E740481C1C}">
                <a14:useLocalDpi xmlns:a14="http://schemas.microsoft.com/office/drawing/2010/main" xmlns="" val="0"/>
              </a:ext>
            </a:extLst>
          </a:blip>
          <a:srcRect l="2958" r="19843"/>
          <a:stretch/>
        </p:blipFill>
        <p:spPr>
          <a:xfrm>
            <a:off x="0" y="132347"/>
            <a:ext cx="12192000" cy="6741695"/>
          </a:xfrm>
          <a:prstGeom prst="rect">
            <a:avLst/>
          </a:prstGeom>
        </p:spPr>
      </p:pic>
      <p:sp>
        <p:nvSpPr>
          <p:cNvPr id="12" name="矩形: 圆角 11">
            <a:extLst>
              <a:ext uri="{FF2B5EF4-FFF2-40B4-BE49-F238E27FC236}">
                <a16:creationId xmlns:a16="http://schemas.microsoft.com/office/drawing/2014/main" xmlns="" id="{0D029902-7AFA-4834-B242-0B9B3E327AD6}"/>
              </a:ext>
            </a:extLst>
          </p:cNvPr>
          <p:cNvSpPr/>
          <p:nvPr userDrawn="1"/>
        </p:nvSpPr>
        <p:spPr>
          <a:xfrm>
            <a:off x="639679" y="806116"/>
            <a:ext cx="10912642" cy="5245768"/>
          </a:xfrm>
          <a:prstGeom prst="roundRect">
            <a:avLst>
              <a:gd name="adj" fmla="val 101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xmlns="" id="{FE753E24-DEE9-48A3-A086-CACF81D0B6B4}"/>
              </a:ext>
            </a:extLst>
          </p:cNvPr>
          <p:cNvPicPr>
            <a:picLocks noChangeAspect="1"/>
          </p:cNvPicPr>
          <p:nvPr userDrawn="1"/>
        </p:nvPicPr>
        <p:blipFill rotWithShape="1">
          <a:blip r:embed="rId3">
            <a:extLst>
              <a:ext uri="{28A0092B-C50C-407E-A947-70E740481C1C}">
                <a14:useLocalDpi xmlns:a14="http://schemas.microsoft.com/office/drawing/2010/main" xmlns="" val="0"/>
              </a:ext>
            </a:extLst>
          </a:blip>
          <a:srcRect t="54497" r="33259"/>
          <a:stretch/>
        </p:blipFill>
        <p:spPr>
          <a:xfrm>
            <a:off x="9415546" y="4981073"/>
            <a:ext cx="2776454" cy="1892967"/>
          </a:xfrm>
          <a:prstGeom prst="rect">
            <a:avLst/>
          </a:prstGeom>
        </p:spPr>
      </p:pic>
      <p:pic>
        <p:nvPicPr>
          <p:cNvPr id="13" name="图片 12">
            <a:extLst>
              <a:ext uri="{FF2B5EF4-FFF2-40B4-BE49-F238E27FC236}">
                <a16:creationId xmlns:a16="http://schemas.microsoft.com/office/drawing/2014/main" xmlns="" id="{497D4F38-3C7E-45EC-B1D4-2DA1AA6B0B0A}"/>
              </a:ext>
            </a:extLst>
          </p:cNvPr>
          <p:cNvPicPr>
            <a:picLocks noChangeAspect="1"/>
          </p:cNvPicPr>
          <p:nvPr userDrawn="1"/>
        </p:nvPicPr>
        <p:blipFill rotWithShape="1">
          <a:blip r:embed="rId3">
            <a:extLst>
              <a:ext uri="{28A0092B-C50C-407E-A947-70E740481C1C}">
                <a14:useLocalDpi xmlns:a14="http://schemas.microsoft.com/office/drawing/2010/main" xmlns="" val="0"/>
              </a:ext>
            </a:extLst>
          </a:blip>
          <a:srcRect t="31505" r="65169" b="42766"/>
          <a:stretch/>
        </p:blipFill>
        <p:spPr>
          <a:xfrm>
            <a:off x="-202531" y="132347"/>
            <a:ext cx="1983205" cy="1464981"/>
          </a:xfrm>
          <a:prstGeom prst="rect">
            <a:avLst/>
          </a:prstGeom>
        </p:spPr>
      </p:pic>
    </p:spTree>
    <p:extLst>
      <p:ext uri="{BB962C8B-B14F-4D97-AF65-F5344CB8AC3E}">
        <p14:creationId xmlns:p14="http://schemas.microsoft.com/office/powerpoint/2010/main" xmlns="" val="694758376"/>
      </p:ext>
    </p:extLst>
  </p:cSld>
  <p:clrMapOvr>
    <a:masterClrMapping/>
  </p:clrMapOvr>
  <mc:AlternateContent xmlns:mc="http://schemas.openxmlformats.org/markup-compatibility/2006">
    <mc:Choice xmlns:p14="http://schemas.microsoft.com/office/powerpoint/2010/main" xmlns="" Requires="p14">
      <p:transition spd="slow" p14:dur="1500" advTm="3000">
        <p:random/>
      </p:transition>
    </mc:Choice>
    <mc:Fallback>
      <p:transition spd="slow" advTm="300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pPr/>
              <a:t>2025/3/7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xmlns="" val="2003094035"/>
      </p:ext>
    </p:extLst>
  </p:cSld>
  <p:clrMap bg1="lt1" tx1="dk1" bg2="lt2" tx2="dk2" accent1="accent1" accent2="accent2" accent3="accent3" accent4="accent4" accent5="accent5" accent6="accent6" hlink="hlink" folHlink="folHlink"/>
  <p:sldLayoutIdLst>
    <p:sldLayoutId id="2147483655" r:id="rId1"/>
    <p:sldLayoutId id="2147483656" r:id="rId2"/>
  </p:sldLayoutIdLst>
  <mc:AlternateContent xmlns:mc="http://schemas.openxmlformats.org/markup-compatibility/2006">
    <mc:Choice xmlns:p14="http://schemas.microsoft.com/office/powerpoint/2010/main" xmlns="" Requires="p14">
      <p:transition spd="slow" p14:dur="1500" advTm="3000">
        <p:random/>
      </p:transition>
    </mc:Choice>
    <mc:Fallback>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8.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11.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microsoft.com/office/2007/relationships/media" Target="../media/media1.mp4"/><Relationship Id="rId3" Type="http://schemas.openxmlformats.org/officeDocument/2006/relationships/slideLayout" Target="../slideLayouts/slideLayout2.xml"/><Relationship Id="rId7" Type="http://schemas.openxmlformats.org/officeDocument/2006/relationships/image" Target="../media/image12.svg"/><Relationship Id="rId2" Type="http://schemas.openxmlformats.org/officeDocument/2006/relationships/video" Target="NULL" TargetMode="External"/><Relationship Id="rId1" Type="http://schemas.openxmlformats.org/officeDocument/2006/relationships/themeOverride" Target="../theme/themeOverride12.xml"/><Relationship Id="rId5" Type="http://schemas.openxmlformats.org/officeDocument/2006/relationships/image" Target="../media/image11.png"/><Relationship Id="rId4" Type="http://schemas.openxmlformats.org/officeDocument/2006/relationships/notesSlide" Target="../notesSlides/notesSlide12.xml"/><Relationship Id="rId9"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video" Target="NULL" TargetMode="External"/><Relationship Id="rId1" Type="http://schemas.openxmlformats.org/officeDocument/2006/relationships/themeOverride" Target="../theme/themeOverride13.xml"/><Relationship Id="rId6" Type="http://schemas.microsoft.com/office/2007/relationships/media" Target="../media/media2.mp4"/><Relationship Id="rId5" Type="http://schemas.openxmlformats.org/officeDocument/2006/relationships/image" Target="../media/image13.jpeg"/><Relationship Id="rId4" Type="http://schemas.openxmlformats.org/officeDocument/2006/relationships/notesSlide" Target="../notesSlides/notesSlide13.xml"/><Relationship Id="rId9" Type="http://schemas.openxmlformats.org/officeDocument/2006/relationships/image" Target="../media/image12.sv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hemeOverride" Target="../theme/themeOverr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hemeOverride" Target="../theme/themeOverride15.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hemeOverride" Target="../theme/themeOverride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hemeOverride" Target="../theme/themeOverride16.xml"/><Relationship Id="rId5" Type="http://schemas.openxmlformats.org/officeDocument/2006/relationships/image" Target="../media/image18.jpeg"/><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20.xml"/><Relationship Id="rId7" Type="http://schemas.microsoft.com/office/2007/relationships/media" Target="../media/media1.mp4"/><Relationship Id="rId12"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12.svg"/><Relationship Id="rId11" Type="http://schemas.openxmlformats.org/officeDocument/2006/relationships/image" Target="../media/image22.jpeg"/><Relationship Id="rId10" Type="http://schemas.openxmlformats.org/officeDocument/2006/relationships/image" Target="../media/image21.jpeg"/><Relationship Id="rId4" Type="http://schemas.openxmlformats.org/officeDocument/2006/relationships/image" Target="../media/image11.png"/><Relationship Id="rId9" Type="http://schemas.openxmlformats.org/officeDocument/2006/relationships/image" Target="../media/image2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hemeOverride" Target="../theme/themeOverride17.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28.xml"/><Relationship Id="rId7"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12.svg"/><Relationship Id="rId4" Type="http://schemas.openxmlformats.org/officeDocument/2006/relationships/image" Target="../media/image26.png"/><Relationship Id="rId9" Type="http://schemas.openxmlformats.org/officeDocument/2006/relationships/image" Target="../media/image2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hemeOverride" Target="../theme/themeOverride4.xml"/><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0.jpeg"/><Relationship Id="rId4" Type="http://schemas.openxmlformats.org/officeDocument/2006/relationships/image" Target="../media/image29.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themeOverride" Target="../theme/themeOverride18.xml"/><Relationship Id="rId5" Type="http://schemas.openxmlformats.org/officeDocument/2006/relationships/image" Target="../media/image3.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6.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A1A21E99-601C-44E6-A40E-D50E7AED6ECB}"/>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67226" y="132347"/>
            <a:ext cx="15792700" cy="6741695"/>
          </a:xfrm>
          <a:prstGeom prst="rect">
            <a:avLst/>
          </a:prstGeom>
        </p:spPr>
      </p:pic>
      <p:pic>
        <p:nvPicPr>
          <p:cNvPr id="5" name="图片 4">
            <a:extLst>
              <a:ext uri="{FF2B5EF4-FFF2-40B4-BE49-F238E27FC236}">
                <a16:creationId xmlns:a16="http://schemas.microsoft.com/office/drawing/2014/main" xmlns="" id="{F38AB61E-28B1-4840-AEA9-B0D10856E8F3}"/>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701589" y="0"/>
            <a:ext cx="6874042" cy="6874042"/>
          </a:xfrm>
          <a:prstGeom prst="rect">
            <a:avLst/>
          </a:prstGeom>
        </p:spPr>
      </p:pic>
      <p:sp>
        <p:nvSpPr>
          <p:cNvPr id="6" name="TextBox 5">
            <a:extLst>
              <a:ext uri="{FF2B5EF4-FFF2-40B4-BE49-F238E27FC236}">
                <a16:creationId xmlns:a16="http://schemas.microsoft.com/office/drawing/2014/main" xmlns="" id="{23F11E22-B9E9-47C7-9235-E3F7423596A3}"/>
              </a:ext>
            </a:extLst>
          </p:cNvPr>
          <p:cNvSpPr txBox="1"/>
          <p:nvPr/>
        </p:nvSpPr>
        <p:spPr>
          <a:xfrm>
            <a:off x="494885" y="1221593"/>
            <a:ext cx="8560905" cy="1015663"/>
          </a:xfrm>
          <a:prstGeom prst="rect">
            <a:avLst/>
          </a:prstGeom>
          <a:noFill/>
        </p:spPr>
        <p:txBody>
          <a:bodyPr wrap="square" rtlCol="0">
            <a:spAutoFit/>
          </a:bodyPr>
          <a:lstStyle/>
          <a:p>
            <a:r>
              <a:rPr lang="en-US" sz="6000" b="1" i="1" dirty="0" err="1">
                <a:solidFill>
                  <a:srgbClr val="FF0000"/>
                </a:solidFill>
                <a:latin typeface="Times New Roman" panose="02020603050405020304" pitchFamily="18" charset="0"/>
                <a:cs typeface="Times New Roman" panose="02020603050405020304" pitchFamily="18" charset="0"/>
              </a:rPr>
              <a:t>Chủ</a:t>
            </a:r>
            <a:r>
              <a:rPr lang="en-US" sz="6000" b="1" i="1" dirty="0">
                <a:solidFill>
                  <a:srgbClr val="FF0000"/>
                </a:solidFill>
                <a:latin typeface="Times New Roman" panose="02020603050405020304" pitchFamily="18" charset="0"/>
                <a:cs typeface="Times New Roman" panose="02020603050405020304" pitchFamily="18" charset="0"/>
              </a:rPr>
              <a:t> </a:t>
            </a:r>
            <a:r>
              <a:rPr lang="en-US" sz="6000" b="1" i="1" dirty="0" err="1">
                <a:solidFill>
                  <a:srgbClr val="FF0000"/>
                </a:solidFill>
                <a:latin typeface="Times New Roman" panose="02020603050405020304" pitchFamily="18" charset="0"/>
                <a:cs typeface="Times New Roman" panose="02020603050405020304" pitchFamily="18" charset="0"/>
              </a:rPr>
              <a:t>đề</a:t>
            </a:r>
            <a:r>
              <a:rPr lang="en-US" sz="6000" b="1" i="1" dirty="0">
                <a:solidFill>
                  <a:srgbClr val="FF0000"/>
                </a:solidFill>
                <a:latin typeface="Times New Roman" panose="02020603050405020304" pitchFamily="18" charset="0"/>
                <a:cs typeface="Times New Roman" panose="02020603050405020304" pitchFamily="18" charset="0"/>
              </a:rPr>
              <a:t> 2: PHÂN TỬ</a:t>
            </a:r>
            <a:endParaRPr lang="vi-VN" sz="6000" b="1" i="1"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8561849A-373B-4379-BC7C-E436AC1C8E8E}"/>
              </a:ext>
            </a:extLst>
          </p:cNvPr>
          <p:cNvSpPr txBox="1"/>
          <p:nvPr/>
        </p:nvSpPr>
        <p:spPr>
          <a:xfrm>
            <a:off x="153641" y="2833172"/>
            <a:ext cx="9243392" cy="1569660"/>
          </a:xfrm>
          <a:prstGeom prst="rect">
            <a:avLst/>
          </a:prstGeom>
          <a:noFill/>
        </p:spPr>
        <p:txBody>
          <a:bodyPr wrap="square" rtlCol="0">
            <a:spAutoFit/>
          </a:bodyPr>
          <a:lstStyle/>
          <a:p>
            <a:pPr algn="ctr"/>
            <a:r>
              <a:rPr lang="en-US" sz="4800" b="1" u="sng" dirty="0" err="1">
                <a:solidFill>
                  <a:srgbClr val="00B0F0"/>
                </a:solidFill>
                <a:latin typeface="Times New Roman" panose="02020603050405020304" pitchFamily="18" charset="0"/>
                <a:cs typeface="Times New Roman" panose="02020603050405020304" pitchFamily="18" charset="0"/>
              </a:rPr>
              <a:t>Bài</a:t>
            </a:r>
            <a:r>
              <a:rPr lang="en-US" sz="4800" b="1" u="sng" dirty="0">
                <a:solidFill>
                  <a:srgbClr val="00B0F0"/>
                </a:solidFill>
                <a:latin typeface="Times New Roman" panose="02020603050405020304" pitchFamily="18" charset="0"/>
                <a:cs typeface="Times New Roman" panose="02020603050405020304" pitchFamily="18" charset="0"/>
              </a:rPr>
              <a:t> 5:</a:t>
            </a:r>
            <a:r>
              <a:rPr lang="en-US" sz="4800" b="1" dirty="0">
                <a:solidFill>
                  <a:srgbClr val="00B0F0"/>
                </a:solidFill>
                <a:latin typeface="Times New Roman" panose="02020603050405020304" pitchFamily="18" charset="0"/>
                <a:cs typeface="Times New Roman" panose="02020603050405020304" pitchFamily="18" charset="0"/>
              </a:rPr>
              <a:t> </a:t>
            </a:r>
          </a:p>
          <a:p>
            <a:r>
              <a:rPr lang="en-US" sz="4800" b="1" dirty="0" err="1">
                <a:solidFill>
                  <a:srgbClr val="00B0F0"/>
                </a:solidFill>
                <a:latin typeface="Times New Roman" panose="02020603050405020304" pitchFamily="18" charset="0"/>
                <a:cs typeface="Times New Roman" panose="02020603050405020304" pitchFamily="18" charset="0"/>
              </a:rPr>
              <a:t>Phân</a:t>
            </a:r>
            <a:r>
              <a:rPr lang="en-US" sz="4800" b="1" dirty="0">
                <a:solidFill>
                  <a:srgbClr val="00B0F0"/>
                </a:solidFill>
                <a:latin typeface="Times New Roman" panose="02020603050405020304" pitchFamily="18" charset="0"/>
                <a:cs typeface="Times New Roman" panose="02020603050405020304" pitchFamily="18" charset="0"/>
              </a:rPr>
              <a:t> </a:t>
            </a:r>
            <a:r>
              <a:rPr lang="en-US" sz="4800" b="1" dirty="0" err="1">
                <a:solidFill>
                  <a:srgbClr val="00B0F0"/>
                </a:solidFill>
                <a:latin typeface="Times New Roman" panose="02020603050405020304" pitchFamily="18" charset="0"/>
                <a:cs typeface="Times New Roman" panose="02020603050405020304" pitchFamily="18" charset="0"/>
              </a:rPr>
              <a:t>tử</a:t>
            </a:r>
            <a:r>
              <a:rPr lang="en-US" sz="4800" b="1" dirty="0">
                <a:solidFill>
                  <a:srgbClr val="00B0F0"/>
                </a:solidFill>
                <a:latin typeface="Times New Roman" panose="02020603050405020304" pitchFamily="18" charset="0"/>
                <a:cs typeface="Times New Roman" panose="02020603050405020304" pitchFamily="18" charset="0"/>
              </a:rPr>
              <a:t> - </a:t>
            </a:r>
            <a:r>
              <a:rPr lang="en-US" sz="4800" b="1" dirty="0" err="1">
                <a:solidFill>
                  <a:srgbClr val="00B0F0"/>
                </a:solidFill>
                <a:latin typeface="Times New Roman" panose="02020603050405020304" pitchFamily="18" charset="0"/>
                <a:cs typeface="Times New Roman" panose="02020603050405020304" pitchFamily="18" charset="0"/>
              </a:rPr>
              <a:t>Đơn</a:t>
            </a:r>
            <a:r>
              <a:rPr lang="en-US" sz="4800" b="1" dirty="0">
                <a:solidFill>
                  <a:srgbClr val="00B0F0"/>
                </a:solidFill>
                <a:latin typeface="Times New Roman" panose="02020603050405020304" pitchFamily="18" charset="0"/>
                <a:cs typeface="Times New Roman" panose="02020603050405020304" pitchFamily="18" charset="0"/>
              </a:rPr>
              <a:t> </a:t>
            </a:r>
            <a:r>
              <a:rPr lang="en-US" sz="4800" b="1" dirty="0" err="1">
                <a:solidFill>
                  <a:srgbClr val="00B0F0"/>
                </a:solidFill>
                <a:latin typeface="Times New Roman" panose="02020603050405020304" pitchFamily="18" charset="0"/>
                <a:cs typeface="Times New Roman" panose="02020603050405020304" pitchFamily="18" charset="0"/>
              </a:rPr>
              <a:t>chất</a:t>
            </a:r>
            <a:r>
              <a:rPr lang="en-US" sz="4800" b="1" dirty="0">
                <a:solidFill>
                  <a:srgbClr val="00B0F0"/>
                </a:solidFill>
                <a:latin typeface="Times New Roman" panose="02020603050405020304" pitchFamily="18" charset="0"/>
                <a:cs typeface="Times New Roman" panose="02020603050405020304" pitchFamily="18" charset="0"/>
              </a:rPr>
              <a:t> – </a:t>
            </a:r>
            <a:r>
              <a:rPr lang="en-US" sz="4800" b="1" dirty="0" err="1">
                <a:solidFill>
                  <a:srgbClr val="00B0F0"/>
                </a:solidFill>
                <a:latin typeface="Times New Roman" panose="02020603050405020304" pitchFamily="18" charset="0"/>
                <a:cs typeface="Times New Roman" panose="02020603050405020304" pitchFamily="18" charset="0"/>
              </a:rPr>
              <a:t>Hợp</a:t>
            </a:r>
            <a:r>
              <a:rPr lang="en-US" sz="4800" b="1" dirty="0">
                <a:solidFill>
                  <a:srgbClr val="00B0F0"/>
                </a:solidFill>
                <a:latin typeface="Times New Roman" panose="02020603050405020304" pitchFamily="18" charset="0"/>
                <a:cs typeface="Times New Roman" panose="02020603050405020304" pitchFamily="18" charset="0"/>
              </a:rPr>
              <a:t> </a:t>
            </a:r>
            <a:r>
              <a:rPr lang="en-US" sz="4800" b="1" dirty="0" err="1">
                <a:solidFill>
                  <a:srgbClr val="00B0F0"/>
                </a:solidFill>
                <a:latin typeface="Times New Roman" panose="02020603050405020304" pitchFamily="18" charset="0"/>
                <a:cs typeface="Times New Roman" panose="02020603050405020304" pitchFamily="18" charset="0"/>
              </a:rPr>
              <a:t>chất</a:t>
            </a:r>
            <a:endParaRPr lang="vi-VN" sz="4800" b="1"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2893063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iterate type="lt">
                                    <p:tmPct val="0"/>
                                  </p:iterate>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4" presetClass="emph" presetSubtype="0" fill="hold" grpId="1" nodeType="clickEffect">
                                  <p:stCondLst>
                                    <p:cond delay="0"/>
                                  </p:stCondLst>
                                  <p:iterate type="lt">
                                    <p:tmPct val="10000"/>
                                  </p:iterate>
                                  <p:childTnLst>
                                    <p:animMotion origin="layout" path="M 0.0 0.0 L 0.0 -0.07213" pathEditMode="relative" ptsTypes="">
                                      <p:cBhvr>
                                        <p:cTn id="20" dur="250" accel="50000" decel="50000" autoRev="1" fill="hold">
                                          <p:stCondLst>
                                            <p:cond delay="0"/>
                                          </p:stCondLst>
                                        </p:cTn>
                                        <p:tgtEl>
                                          <p:spTgt spid="7"/>
                                        </p:tgtEl>
                                        <p:attrNameLst>
                                          <p:attrName>ppt_x</p:attrName>
                                          <p:attrName>ppt_y</p:attrName>
                                        </p:attrNameLst>
                                      </p:cBhvr>
                                    </p:animMotion>
                                    <p:animRot by="1500000">
                                      <p:cBhvr>
                                        <p:cTn id="21" dur="125" fill="hold">
                                          <p:stCondLst>
                                            <p:cond delay="0"/>
                                          </p:stCondLst>
                                        </p:cTn>
                                        <p:tgtEl>
                                          <p:spTgt spid="7"/>
                                        </p:tgtEl>
                                        <p:attrNameLst>
                                          <p:attrName>r</p:attrName>
                                        </p:attrNameLst>
                                      </p:cBhvr>
                                    </p:animRot>
                                    <p:animRot by="-1500000">
                                      <p:cBhvr>
                                        <p:cTn id="22" dur="125" fill="hold">
                                          <p:stCondLst>
                                            <p:cond delay="125"/>
                                          </p:stCondLst>
                                        </p:cTn>
                                        <p:tgtEl>
                                          <p:spTgt spid="7"/>
                                        </p:tgtEl>
                                        <p:attrNameLst>
                                          <p:attrName>r</p:attrName>
                                        </p:attrNameLst>
                                      </p:cBhvr>
                                    </p:animRot>
                                    <p:animRot by="-1500000">
                                      <p:cBhvr>
                                        <p:cTn id="23" dur="125" fill="hold">
                                          <p:stCondLst>
                                            <p:cond delay="250"/>
                                          </p:stCondLst>
                                        </p:cTn>
                                        <p:tgtEl>
                                          <p:spTgt spid="7"/>
                                        </p:tgtEl>
                                        <p:attrNameLst>
                                          <p:attrName>r</p:attrName>
                                        </p:attrNameLst>
                                      </p:cBhvr>
                                    </p:animRot>
                                    <p:animRot by="1500000">
                                      <p:cBhvr>
                                        <p:cTn id="24"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10B34B02-101E-4D6D-BE75-25189D6B8EA9}"/>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7620" y="4076942"/>
            <a:ext cx="2556979" cy="2561982"/>
          </a:xfrm>
          <a:prstGeom prst="rect">
            <a:avLst/>
          </a:prstGeom>
        </p:spPr>
      </p:pic>
      <p:sp>
        <p:nvSpPr>
          <p:cNvPr id="9" name="矩形 19">
            <a:extLst>
              <a:ext uri="{FF2B5EF4-FFF2-40B4-BE49-F238E27FC236}">
                <a16:creationId xmlns:a16="http://schemas.microsoft.com/office/drawing/2014/main" xmlns="" id="{B47B3B38-554F-4163-B721-E5E0678BA9B8}"/>
              </a:ext>
            </a:extLst>
          </p:cNvPr>
          <p:cNvSpPr/>
          <p:nvPr/>
        </p:nvSpPr>
        <p:spPr>
          <a:xfrm>
            <a:off x="856980" y="1428450"/>
            <a:ext cx="8587058" cy="1815874"/>
          </a:xfrm>
          <a:prstGeom prst="rect">
            <a:avLst/>
          </a:prstGeom>
        </p:spPr>
        <p:style>
          <a:lnRef idx="2">
            <a:schemeClr val="accent1"/>
          </a:lnRef>
          <a:fillRef idx="1">
            <a:schemeClr val="lt1"/>
          </a:fillRef>
          <a:effectRef idx="0">
            <a:schemeClr val="accent1"/>
          </a:effectRef>
          <a:fontRef idx="minor">
            <a:schemeClr val="dk1"/>
          </a:fontRef>
        </p:style>
        <p:txBody>
          <a:bodyPr wrap="square" lIns="91431" tIns="45716" rIns="91431" bIns="45716">
            <a:spAutoFit/>
          </a:bodyPr>
          <a:lstStyle/>
          <a:p>
            <a:pPr algn="just"/>
            <a:r>
              <a:rPr lang="vi-VN" sz="2800" i="1" dirty="0">
                <a:solidFill>
                  <a:schemeClr val="tx1"/>
                </a:solidFill>
                <a:effectLst/>
                <a:latin typeface="Times New Roman" panose="02020603050405020304" pitchFamily="18" charset="0"/>
                <a:ea typeface="Courier New" panose="02070309020205020404" pitchFamily="49" charset="0"/>
                <a:cs typeface="Times New Roman" panose="02020603050405020304" pitchFamily="18" charset="0"/>
              </a:rPr>
              <a:t>Có nhiều loại bình chữa cháy, hình bên là 1 loại bình chữa cháy chứa chất khí đã được hóa lỏng. </a:t>
            </a:r>
            <a:r>
              <a:rPr lang="vi-VN" sz="2800" i="1" dirty="0">
                <a:solidFill>
                  <a:schemeClr val="tx1"/>
                </a:solidFill>
                <a:latin typeface="Times New Roman" panose="02020603050405020304" pitchFamily="18" charset="0"/>
              </a:rPr>
              <a:t>Loại bình này dùng đế dập tắt hiệu quả các đám cháy nhỏ, nơi kín gió. Ưu điểm của nó là không lưu lại chất chữa cháy trên đồ vật.</a:t>
            </a:r>
            <a:endParaRPr lang="zh-CN" altLang="en-US" sz="2800" i="1" spc="300" dirty="0">
              <a:solidFill>
                <a:schemeClr val="tx1"/>
              </a:solidFill>
              <a:ea typeface="inpin heiti" panose="00000500000000000000" pitchFamily="2" charset="-122"/>
              <a:cs typeface="Times New Roman" panose="02020603050405020304" pitchFamily="18" charset="0"/>
              <a:sym typeface="inpin heiti" panose="00000500000000000000" pitchFamily="2" charset="-122"/>
            </a:endParaRPr>
          </a:p>
        </p:txBody>
      </p:sp>
      <p:sp>
        <p:nvSpPr>
          <p:cNvPr id="10" name="矩形 19">
            <a:extLst>
              <a:ext uri="{FF2B5EF4-FFF2-40B4-BE49-F238E27FC236}">
                <a16:creationId xmlns:a16="http://schemas.microsoft.com/office/drawing/2014/main" xmlns="" id="{403FA8B7-6A5F-44A3-8CEE-0859F30BDF34}"/>
              </a:ext>
            </a:extLst>
          </p:cNvPr>
          <p:cNvSpPr/>
          <p:nvPr/>
        </p:nvSpPr>
        <p:spPr>
          <a:xfrm>
            <a:off x="2252661" y="3890654"/>
            <a:ext cx="8587057" cy="1384986"/>
          </a:xfrm>
          <a:prstGeom prst="rect">
            <a:avLst/>
          </a:prstGeom>
        </p:spPr>
        <p:style>
          <a:lnRef idx="2">
            <a:schemeClr val="accent1"/>
          </a:lnRef>
          <a:fillRef idx="1">
            <a:schemeClr val="lt1"/>
          </a:fillRef>
          <a:effectRef idx="0">
            <a:schemeClr val="accent1"/>
          </a:effectRef>
          <a:fontRef idx="minor">
            <a:schemeClr val="dk1"/>
          </a:fontRef>
        </p:style>
        <p:txBody>
          <a:bodyPr wrap="square" lIns="91431" tIns="45716" rIns="91431" bIns="45716">
            <a:spAutoFit/>
          </a:bodyPr>
          <a:lstStyle/>
          <a:p>
            <a:pPr algn="just"/>
            <a:r>
              <a:rPr lang="vi-VN" sz="2800" i="1" dirty="0">
                <a:solidFill>
                  <a:schemeClr val="tx1"/>
                </a:solidFill>
                <a:latin typeface="Times New Roman" panose="02020603050405020304" pitchFamily="18" charset="0"/>
              </a:rPr>
              <a:t>Theo em, trong bình có chứa phân tử chất khí gì? Phân tử đó gồm những nguyên tố nào? Số lượng nguyên tử của mỗi nguyên tố có trong phân tử chất khí này là bao nhiêu?</a:t>
            </a:r>
            <a:endParaRPr lang="zh-CN" altLang="en-US" sz="2800" i="1" spc="300" dirty="0">
              <a:solidFill>
                <a:schemeClr val="tx1"/>
              </a:solidFill>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11" name="Picture 10">
            <a:extLst>
              <a:ext uri="{FF2B5EF4-FFF2-40B4-BE49-F238E27FC236}">
                <a16:creationId xmlns:a16="http://schemas.microsoft.com/office/drawing/2014/main" xmlns="" id="{C84877D5-AA27-4F45-A6CE-4726309B937A}"/>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l="31304" r="33612"/>
          <a:stretch/>
        </p:blipFill>
        <p:spPr>
          <a:xfrm rot="906662">
            <a:off x="9663069" y="371909"/>
            <a:ext cx="1870674" cy="3332526"/>
          </a:xfrm>
          <a:prstGeom prst="rect">
            <a:avLst/>
          </a:prstGeom>
        </p:spPr>
      </p:pic>
      <p:sp>
        <p:nvSpPr>
          <p:cNvPr id="12" name="Oval 11">
            <a:extLst>
              <a:ext uri="{FF2B5EF4-FFF2-40B4-BE49-F238E27FC236}">
                <a16:creationId xmlns:a16="http://schemas.microsoft.com/office/drawing/2014/main" xmlns="" id="{17EB3DF5-420D-4FBD-8122-3ADF31D403CE}"/>
              </a:ext>
            </a:extLst>
          </p:cNvPr>
          <p:cNvSpPr/>
          <p:nvPr/>
        </p:nvSpPr>
        <p:spPr>
          <a:xfrm>
            <a:off x="3381876" y="291160"/>
            <a:ext cx="5815012" cy="87630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solidFill>
                  <a:srgbClr val="FFC000"/>
                </a:solidFill>
                <a:latin typeface="Times New Roman" panose="02020603050405020304" pitchFamily="18" charset="0"/>
              </a:rPr>
              <a:t>NHIỆM VỤ VỀ NHÀ</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19">
            <a:extLst>
              <a:ext uri="{FF2B5EF4-FFF2-40B4-BE49-F238E27FC236}">
                <a16:creationId xmlns:a16="http://schemas.microsoft.com/office/drawing/2014/main" xmlns="" id="{2BD251FE-7587-4945-8FDE-5E8BB21A2EEE}"/>
              </a:ext>
            </a:extLst>
          </p:cNvPr>
          <p:cNvSpPr/>
          <p:nvPr/>
        </p:nvSpPr>
        <p:spPr>
          <a:xfrm>
            <a:off x="2005317" y="677464"/>
            <a:ext cx="4915988" cy="584767"/>
          </a:xfrm>
          <a:prstGeom prst="rect">
            <a:avLst/>
          </a:prstGeom>
        </p:spPr>
        <p:style>
          <a:lnRef idx="2">
            <a:schemeClr val="accent2"/>
          </a:lnRef>
          <a:fillRef idx="1">
            <a:schemeClr val="lt1"/>
          </a:fillRef>
          <a:effectRef idx="0">
            <a:schemeClr val="accent2"/>
          </a:effectRef>
          <a:fontRef idx="minor">
            <a:schemeClr val="dk1"/>
          </a:fontRef>
        </p:style>
        <p:txBody>
          <a:bodyPr wrap="square" lIns="91431" tIns="45716" rIns="91431" bIns="45716">
            <a:spAutoFit/>
          </a:bodyPr>
          <a:lstStyle/>
          <a:p>
            <a:pPr algn="just"/>
            <a:r>
              <a:rPr lang="vi-VN" sz="3200" b="1" dirty="0">
                <a:solidFill>
                  <a:srgbClr val="7030A0"/>
                </a:solidFill>
                <a:latin typeface="Times New Roman" panose="02020603050405020304" pitchFamily="18" charset="0"/>
              </a:rPr>
              <a:t>Tính khối lượng phân tử</a:t>
            </a:r>
            <a:endParaRPr lang="zh-CN" altLang="en-US" sz="3200" spc="300" dirty="0">
              <a:solidFill>
                <a:srgbClr val="7030A0"/>
              </a:solidFill>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9" name="Group 8">
            <a:extLst>
              <a:ext uri="{FF2B5EF4-FFF2-40B4-BE49-F238E27FC236}">
                <a16:creationId xmlns:a16="http://schemas.microsoft.com/office/drawing/2014/main" xmlns="" id="{CB73932D-1FB5-4CDF-A2F6-FF39A91AC3B4}"/>
              </a:ext>
            </a:extLst>
          </p:cNvPr>
          <p:cNvGrpSpPr/>
          <p:nvPr/>
        </p:nvGrpSpPr>
        <p:grpSpPr>
          <a:xfrm>
            <a:off x="1603499" y="1990711"/>
            <a:ext cx="1458982" cy="733425"/>
            <a:chOff x="8029575" y="2414587"/>
            <a:chExt cx="1452562" cy="757238"/>
          </a:xfrm>
        </p:grpSpPr>
        <p:sp>
          <p:nvSpPr>
            <p:cNvPr id="10" name="Flowchart: Connector 9">
              <a:extLst>
                <a:ext uri="{FF2B5EF4-FFF2-40B4-BE49-F238E27FC236}">
                  <a16:creationId xmlns:a16="http://schemas.microsoft.com/office/drawing/2014/main" xmlns="" id="{6CE6A765-0550-441B-AEDF-AE35FC9D74E4}"/>
                </a:ext>
              </a:extLst>
            </p:cNvPr>
            <p:cNvSpPr/>
            <p:nvPr/>
          </p:nvSpPr>
          <p:spPr>
            <a:xfrm>
              <a:off x="8029575" y="2414588"/>
              <a:ext cx="800100" cy="757237"/>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dirty="0">
                  <a:latin typeface="Times New Roman" panose="02020603050405020304" pitchFamily="18" charset="0"/>
                </a:rPr>
                <a:t>H</a:t>
              </a:r>
            </a:p>
          </p:txBody>
        </p:sp>
        <p:sp>
          <p:nvSpPr>
            <p:cNvPr id="12" name="Flowchart: Connector 11">
              <a:extLst>
                <a:ext uri="{FF2B5EF4-FFF2-40B4-BE49-F238E27FC236}">
                  <a16:creationId xmlns:a16="http://schemas.microsoft.com/office/drawing/2014/main" xmlns="" id="{63400D99-DB2E-4653-BDB3-CFD9C8E48BB8}"/>
                </a:ext>
              </a:extLst>
            </p:cNvPr>
            <p:cNvSpPr/>
            <p:nvPr/>
          </p:nvSpPr>
          <p:spPr>
            <a:xfrm>
              <a:off x="8682037" y="2414587"/>
              <a:ext cx="800100" cy="757237"/>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dirty="0">
                  <a:latin typeface="Times New Roman" panose="02020603050405020304" pitchFamily="18" charset="0"/>
                </a:rPr>
                <a:t>H</a:t>
              </a:r>
            </a:p>
          </p:txBody>
        </p:sp>
      </p:grpSp>
      <p:sp>
        <p:nvSpPr>
          <p:cNvPr id="13" name="TextBox 12">
            <a:extLst>
              <a:ext uri="{FF2B5EF4-FFF2-40B4-BE49-F238E27FC236}">
                <a16:creationId xmlns:a16="http://schemas.microsoft.com/office/drawing/2014/main" xmlns="" id="{28B46828-309A-44D5-A440-EB0DC6E88B8F}"/>
              </a:ext>
            </a:extLst>
          </p:cNvPr>
          <p:cNvSpPr txBox="1"/>
          <p:nvPr/>
        </p:nvSpPr>
        <p:spPr>
          <a:xfrm>
            <a:off x="1159668" y="3357808"/>
            <a:ext cx="10175082" cy="696088"/>
          </a:xfrm>
          <a:prstGeom prst="rect">
            <a:avLst/>
          </a:prstGeom>
          <a:noFill/>
        </p:spPr>
        <p:txBody>
          <a:bodyPr wrap="square">
            <a:spAutoFit/>
          </a:bodyPr>
          <a:lstStyle/>
          <a:p>
            <a:pPr indent="177800" algn="just">
              <a:lnSpc>
                <a:spcPct val="135000"/>
              </a:lnSpc>
              <a:spcAft>
                <a:spcPts val="200"/>
              </a:spcAft>
              <a:tabLst>
                <a:tab pos="598170" algn="l"/>
              </a:tabLst>
            </a:pPr>
            <a:r>
              <a:rPr lang="fr-FR" sz="3200" dirty="0">
                <a:solidFill>
                  <a:srgbClr val="002060"/>
                </a:solidFill>
                <a:effectLst/>
                <a:ea typeface="Times New Roman" panose="02020603050405020304" pitchFamily="18" charset="0"/>
              </a:rPr>
              <a:t>a</a:t>
            </a:r>
            <a:r>
              <a:rPr lang="vi-VN" sz="3200" dirty="0">
                <a:solidFill>
                  <a:srgbClr val="002060"/>
                </a:solidFill>
                <a:effectLst/>
                <a:latin typeface="Times New Roman" panose="02020603050405020304" pitchFamily="18" charset="0"/>
                <a:ea typeface="Times New Roman" panose="02020603050405020304" pitchFamily="18" charset="0"/>
              </a:rPr>
              <a:t>.</a:t>
            </a:r>
            <a:r>
              <a:rPr lang="fr-FR" sz="3200" dirty="0">
                <a:solidFill>
                  <a:srgbClr val="002060"/>
                </a:solidFill>
                <a:effectLst/>
                <a:ea typeface="Times New Roman" panose="02020603050405020304" pitchFamily="18" charset="0"/>
              </a:rPr>
              <a:t> </a:t>
            </a:r>
            <a:r>
              <a:rPr lang="fr-FR" sz="3200" dirty="0" err="1">
                <a:solidFill>
                  <a:srgbClr val="002060"/>
                </a:solidFill>
                <a:effectLst/>
                <a:ea typeface="Times New Roman" panose="02020603050405020304" pitchFamily="18" charset="0"/>
              </a:rPr>
              <a:t>Hydrogen</a:t>
            </a:r>
            <a:r>
              <a:rPr lang="fr-FR" sz="3200" dirty="0">
                <a:solidFill>
                  <a:srgbClr val="002060"/>
                </a:solidFill>
                <a:effectLst/>
                <a:ea typeface="Times New Roman" panose="02020603050405020304" pitchFamily="18" charset="0"/>
              </a:rPr>
              <a:t>	</a:t>
            </a:r>
            <a:r>
              <a:rPr lang="vi-VN" sz="3200" dirty="0">
                <a:solidFill>
                  <a:srgbClr val="002060"/>
                </a:solidFill>
                <a:effectLst/>
                <a:latin typeface="Times New Roman" panose="02020603050405020304" pitchFamily="18" charset="0"/>
                <a:ea typeface="Times New Roman" panose="02020603050405020304" pitchFamily="18" charset="0"/>
              </a:rPr>
              <a:t>b. </a:t>
            </a:r>
            <a:r>
              <a:rPr lang="vi-VN" sz="3200" dirty="0">
                <a:solidFill>
                  <a:srgbClr val="002060"/>
                </a:solidFill>
                <a:latin typeface="Times New Roman" panose="02020603050405020304" pitchFamily="18" charset="0"/>
                <a:ea typeface="Times New Roman" panose="02020603050405020304" pitchFamily="18" charset="0"/>
              </a:rPr>
              <a:t>Sulfur dioxde</a:t>
            </a:r>
            <a:r>
              <a:rPr lang="vi-VN" sz="3200" dirty="0">
                <a:solidFill>
                  <a:srgbClr val="002060"/>
                </a:solidFill>
                <a:effectLst/>
                <a:latin typeface="Times New Roman" panose="02020603050405020304" pitchFamily="18" charset="0"/>
                <a:ea typeface="Times New Roman" panose="02020603050405020304" pitchFamily="18" charset="0"/>
              </a:rPr>
              <a:t>         c. Methane</a:t>
            </a:r>
          </a:p>
        </p:txBody>
      </p:sp>
      <p:sp>
        <p:nvSpPr>
          <p:cNvPr id="14" name="TextBox 13">
            <a:extLst>
              <a:ext uri="{FF2B5EF4-FFF2-40B4-BE49-F238E27FC236}">
                <a16:creationId xmlns:a16="http://schemas.microsoft.com/office/drawing/2014/main" xmlns="" id="{DC84E0AF-3C12-4AF7-8ECF-4B8324000316}"/>
              </a:ext>
            </a:extLst>
          </p:cNvPr>
          <p:cNvSpPr txBox="1"/>
          <p:nvPr/>
        </p:nvSpPr>
        <p:spPr>
          <a:xfrm>
            <a:off x="2163363" y="4218627"/>
            <a:ext cx="8352237" cy="5847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vi-VN" sz="3200" i="1" dirty="0">
                <a:solidFill>
                  <a:srgbClr val="00B0F0"/>
                </a:solidFill>
                <a:effectLst/>
                <a:latin typeface="Times New Roman" panose="02020603050405020304" pitchFamily="18" charset="0"/>
                <a:ea typeface="Courier New" panose="02070309020205020404" pitchFamily="49" charset="0"/>
              </a:rPr>
              <a:t>Hình 5.3. Hình mô phỏng phân tử các chất</a:t>
            </a:r>
            <a:endParaRPr lang="vi-VN" sz="3200" i="1" dirty="0">
              <a:solidFill>
                <a:srgbClr val="00B0F0"/>
              </a:solidFill>
              <a:latin typeface="Times New Roman" panose="02020603050405020304" pitchFamily="18" charset="0"/>
            </a:endParaRPr>
          </a:p>
        </p:txBody>
      </p:sp>
      <p:grpSp>
        <p:nvGrpSpPr>
          <p:cNvPr id="15" name="Group 14">
            <a:extLst>
              <a:ext uri="{FF2B5EF4-FFF2-40B4-BE49-F238E27FC236}">
                <a16:creationId xmlns:a16="http://schemas.microsoft.com/office/drawing/2014/main" xmlns="" id="{98CA256D-0548-4FFD-A8E7-A52082846F71}"/>
              </a:ext>
            </a:extLst>
          </p:cNvPr>
          <p:cNvGrpSpPr/>
          <p:nvPr/>
        </p:nvGrpSpPr>
        <p:grpSpPr>
          <a:xfrm>
            <a:off x="3915796" y="1559238"/>
            <a:ext cx="2400259" cy="1619032"/>
            <a:chOff x="3400466" y="2904001"/>
            <a:chExt cx="2400259" cy="1619032"/>
          </a:xfrm>
        </p:grpSpPr>
        <p:grpSp>
          <p:nvGrpSpPr>
            <p:cNvPr id="16" name="Group 15">
              <a:extLst>
                <a:ext uri="{FF2B5EF4-FFF2-40B4-BE49-F238E27FC236}">
                  <a16:creationId xmlns:a16="http://schemas.microsoft.com/office/drawing/2014/main" xmlns="" id="{59C694BA-C0FD-4D37-A915-8BCE6D04E4E7}"/>
                </a:ext>
              </a:extLst>
            </p:cNvPr>
            <p:cNvGrpSpPr/>
            <p:nvPr/>
          </p:nvGrpSpPr>
          <p:grpSpPr>
            <a:xfrm>
              <a:off x="3400466" y="3513101"/>
              <a:ext cx="2400259" cy="1009932"/>
              <a:chOff x="7686807" y="2405750"/>
              <a:chExt cx="1795330" cy="766074"/>
            </a:xfrm>
          </p:grpSpPr>
          <p:sp>
            <p:nvSpPr>
              <p:cNvPr id="18" name="Flowchart: Connector 17">
                <a:extLst>
                  <a:ext uri="{FF2B5EF4-FFF2-40B4-BE49-F238E27FC236}">
                    <a16:creationId xmlns:a16="http://schemas.microsoft.com/office/drawing/2014/main" xmlns="" id="{51B4D924-D15E-4990-B3D3-7A43F9D85902}"/>
                  </a:ext>
                </a:extLst>
              </p:cNvPr>
              <p:cNvSpPr/>
              <p:nvPr/>
            </p:nvSpPr>
            <p:spPr>
              <a:xfrm>
                <a:off x="7686807" y="2405750"/>
                <a:ext cx="800100" cy="757237"/>
              </a:xfrm>
              <a:prstGeom prst="flowChartConnector">
                <a:avLst/>
              </a:prstGeom>
              <a:solidFill>
                <a:srgbClr val="FF00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400" b="1" dirty="0">
                    <a:latin typeface="Times New Roman" panose="02020603050405020304" pitchFamily="18" charset="0"/>
                  </a:rPr>
                  <a:t>O</a:t>
                </a:r>
              </a:p>
            </p:txBody>
          </p:sp>
          <p:sp>
            <p:nvSpPr>
              <p:cNvPr id="19" name="Flowchart: Connector 18">
                <a:extLst>
                  <a:ext uri="{FF2B5EF4-FFF2-40B4-BE49-F238E27FC236}">
                    <a16:creationId xmlns:a16="http://schemas.microsoft.com/office/drawing/2014/main" xmlns="" id="{6069A696-B412-4DCE-B695-920A130C7CBF}"/>
                  </a:ext>
                </a:extLst>
              </p:cNvPr>
              <p:cNvSpPr/>
              <p:nvPr/>
            </p:nvSpPr>
            <p:spPr>
              <a:xfrm>
                <a:off x="8682037" y="2414587"/>
                <a:ext cx="800100" cy="757237"/>
              </a:xfrm>
              <a:prstGeom prst="flowChartConnector">
                <a:avLst/>
              </a:prstGeom>
              <a:solidFill>
                <a:srgbClr val="FF00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400" b="1" dirty="0">
                    <a:latin typeface="Times New Roman" panose="02020603050405020304" pitchFamily="18" charset="0"/>
                  </a:rPr>
                  <a:t>O</a:t>
                </a:r>
              </a:p>
            </p:txBody>
          </p:sp>
        </p:grpSp>
        <p:sp>
          <p:nvSpPr>
            <p:cNvPr id="17" name="Flowchart: Connector 16">
              <a:extLst>
                <a:ext uri="{FF2B5EF4-FFF2-40B4-BE49-F238E27FC236}">
                  <a16:creationId xmlns:a16="http://schemas.microsoft.com/office/drawing/2014/main" xmlns="" id="{6DB8AF48-4549-413F-AAED-065CB2964C0D}"/>
                </a:ext>
              </a:extLst>
            </p:cNvPr>
            <p:cNvSpPr/>
            <p:nvPr/>
          </p:nvSpPr>
          <p:spPr>
            <a:xfrm>
              <a:off x="3933899" y="2904001"/>
              <a:ext cx="1269267" cy="1204339"/>
            </a:xfrm>
            <a:prstGeom prst="flowChartConnector">
              <a:avLst/>
            </a:prstGeom>
            <a:solidFill>
              <a:schemeClr val="accent4"/>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vi-VN" sz="2400" b="1" dirty="0">
                  <a:latin typeface="Times New Roman" panose="02020603050405020304" pitchFamily="18" charset="0"/>
                </a:rPr>
                <a:t>S</a:t>
              </a:r>
            </a:p>
          </p:txBody>
        </p:sp>
      </p:grpSp>
      <p:grpSp>
        <p:nvGrpSpPr>
          <p:cNvPr id="20" name="Group 19">
            <a:extLst>
              <a:ext uri="{FF2B5EF4-FFF2-40B4-BE49-F238E27FC236}">
                <a16:creationId xmlns:a16="http://schemas.microsoft.com/office/drawing/2014/main" xmlns="" id="{177BD4BF-EB54-4D70-8CE1-CFCFBA37F79B}"/>
              </a:ext>
            </a:extLst>
          </p:cNvPr>
          <p:cNvGrpSpPr/>
          <p:nvPr/>
        </p:nvGrpSpPr>
        <p:grpSpPr>
          <a:xfrm>
            <a:off x="7130303" y="1272865"/>
            <a:ext cx="2415202" cy="2169117"/>
            <a:chOff x="7130303" y="2845672"/>
            <a:chExt cx="2415202" cy="2169117"/>
          </a:xfrm>
        </p:grpSpPr>
        <p:sp>
          <p:nvSpPr>
            <p:cNvPr id="21" name="Flowchart: Connector 20">
              <a:extLst>
                <a:ext uri="{FF2B5EF4-FFF2-40B4-BE49-F238E27FC236}">
                  <a16:creationId xmlns:a16="http://schemas.microsoft.com/office/drawing/2014/main" xmlns="" id="{DBEADC99-FB3A-4DAC-94F7-184EF2A7F33B}"/>
                </a:ext>
              </a:extLst>
            </p:cNvPr>
            <p:cNvSpPr/>
            <p:nvPr/>
          </p:nvSpPr>
          <p:spPr>
            <a:xfrm>
              <a:off x="8741869" y="3324998"/>
              <a:ext cx="803636" cy="733424"/>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dirty="0">
                  <a:latin typeface="Times New Roman" panose="02020603050405020304" pitchFamily="18" charset="0"/>
                </a:rPr>
                <a:t>H</a:t>
              </a:r>
            </a:p>
          </p:txBody>
        </p:sp>
        <p:grpSp>
          <p:nvGrpSpPr>
            <p:cNvPr id="22" name="Group 21">
              <a:extLst>
                <a:ext uri="{FF2B5EF4-FFF2-40B4-BE49-F238E27FC236}">
                  <a16:creationId xmlns:a16="http://schemas.microsoft.com/office/drawing/2014/main" xmlns="" id="{87F7ECE7-B534-4401-944B-7AB287837D31}"/>
                </a:ext>
              </a:extLst>
            </p:cNvPr>
            <p:cNvGrpSpPr/>
            <p:nvPr/>
          </p:nvGrpSpPr>
          <p:grpSpPr>
            <a:xfrm>
              <a:off x="7130303" y="3367563"/>
              <a:ext cx="1847190" cy="1204339"/>
              <a:chOff x="8140168" y="2122976"/>
              <a:chExt cx="1839062" cy="1243442"/>
            </a:xfrm>
          </p:grpSpPr>
          <p:sp>
            <p:nvSpPr>
              <p:cNvPr id="25" name="Flowchart: Connector 24">
                <a:extLst>
                  <a:ext uri="{FF2B5EF4-FFF2-40B4-BE49-F238E27FC236}">
                    <a16:creationId xmlns:a16="http://schemas.microsoft.com/office/drawing/2014/main" xmlns="" id="{EBCFB4DC-FC95-4A6E-A9D0-7C4158A4F869}"/>
                  </a:ext>
                </a:extLst>
              </p:cNvPr>
              <p:cNvSpPr/>
              <p:nvPr/>
            </p:nvSpPr>
            <p:spPr>
              <a:xfrm>
                <a:off x="8140168" y="2484823"/>
                <a:ext cx="800100" cy="757237"/>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dirty="0">
                    <a:latin typeface="Times New Roman" panose="02020603050405020304" pitchFamily="18" charset="0"/>
                  </a:rPr>
                  <a:t>H</a:t>
                </a:r>
              </a:p>
            </p:txBody>
          </p:sp>
          <p:sp>
            <p:nvSpPr>
              <p:cNvPr id="26" name="Flowchart: Connector 25">
                <a:extLst>
                  <a:ext uri="{FF2B5EF4-FFF2-40B4-BE49-F238E27FC236}">
                    <a16:creationId xmlns:a16="http://schemas.microsoft.com/office/drawing/2014/main" xmlns="" id="{05E79C09-EFB0-4812-B761-78CAFBC7C88D}"/>
                  </a:ext>
                </a:extLst>
              </p:cNvPr>
              <p:cNvSpPr/>
              <p:nvPr/>
            </p:nvSpPr>
            <p:spPr>
              <a:xfrm>
                <a:off x="8715548" y="2122976"/>
                <a:ext cx="1263682" cy="1243442"/>
              </a:xfrm>
              <a:prstGeom prst="flowChartConnector">
                <a:avLst/>
              </a:prstGeom>
              <a:solidFill>
                <a:schemeClr val="bg1">
                  <a:lumMod val="50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400" b="1" dirty="0">
                    <a:latin typeface="Times New Roman" panose="02020603050405020304" pitchFamily="18" charset="0"/>
                  </a:rPr>
                  <a:t>C</a:t>
                </a:r>
              </a:p>
            </p:txBody>
          </p:sp>
        </p:grpSp>
        <p:sp>
          <p:nvSpPr>
            <p:cNvPr id="23" name="Flowchart: Connector 22">
              <a:extLst>
                <a:ext uri="{FF2B5EF4-FFF2-40B4-BE49-F238E27FC236}">
                  <a16:creationId xmlns:a16="http://schemas.microsoft.com/office/drawing/2014/main" xmlns="" id="{76EA2F95-4DA6-49A6-BE74-BD0B2E1B4600}"/>
                </a:ext>
              </a:extLst>
            </p:cNvPr>
            <p:cNvSpPr/>
            <p:nvPr/>
          </p:nvSpPr>
          <p:spPr>
            <a:xfrm>
              <a:off x="8141170" y="4281365"/>
              <a:ext cx="803636" cy="733424"/>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dirty="0">
                  <a:latin typeface="Times New Roman" panose="02020603050405020304" pitchFamily="18" charset="0"/>
                </a:rPr>
                <a:t>H</a:t>
              </a:r>
            </a:p>
          </p:txBody>
        </p:sp>
        <p:sp>
          <p:nvSpPr>
            <p:cNvPr id="24" name="Flowchart: Connector 23">
              <a:extLst>
                <a:ext uri="{FF2B5EF4-FFF2-40B4-BE49-F238E27FC236}">
                  <a16:creationId xmlns:a16="http://schemas.microsoft.com/office/drawing/2014/main" xmlns="" id="{A8137E7B-D2C4-47FD-9BEC-59EEA282E4C1}"/>
                </a:ext>
              </a:extLst>
            </p:cNvPr>
            <p:cNvSpPr/>
            <p:nvPr/>
          </p:nvSpPr>
          <p:spPr>
            <a:xfrm>
              <a:off x="7861875" y="2845672"/>
              <a:ext cx="803636" cy="733424"/>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dirty="0">
                  <a:latin typeface="Times New Roman" panose="02020603050405020304" pitchFamily="18" charset="0"/>
                </a:rPr>
                <a:t>H</a:t>
              </a:r>
            </a:p>
          </p:txBody>
        </p:sp>
      </p:grpSp>
      <p:grpSp>
        <p:nvGrpSpPr>
          <p:cNvPr id="27" name="Group 26">
            <a:extLst>
              <a:ext uri="{FF2B5EF4-FFF2-40B4-BE49-F238E27FC236}">
                <a16:creationId xmlns:a16="http://schemas.microsoft.com/office/drawing/2014/main" xmlns="" id="{39487D0F-4B34-4856-9230-C6E1956A2D5E}"/>
              </a:ext>
            </a:extLst>
          </p:cNvPr>
          <p:cNvGrpSpPr/>
          <p:nvPr/>
        </p:nvGrpSpPr>
        <p:grpSpPr>
          <a:xfrm>
            <a:off x="677109" y="4660501"/>
            <a:ext cx="10186153" cy="1275863"/>
            <a:chOff x="677109" y="4660501"/>
            <a:chExt cx="10186153" cy="1275863"/>
          </a:xfrm>
        </p:grpSpPr>
        <p:sp>
          <p:nvSpPr>
            <p:cNvPr id="28" name="矩形 19">
              <a:extLst>
                <a:ext uri="{FF2B5EF4-FFF2-40B4-BE49-F238E27FC236}">
                  <a16:creationId xmlns:a16="http://schemas.microsoft.com/office/drawing/2014/main" xmlns="" id="{755689AC-12A7-4027-8B5F-D5DCB0EBD527}"/>
                </a:ext>
              </a:extLst>
            </p:cNvPr>
            <p:cNvSpPr/>
            <p:nvPr/>
          </p:nvSpPr>
          <p:spPr>
            <a:xfrm>
              <a:off x="1328737" y="4859154"/>
              <a:ext cx="9534525" cy="1077210"/>
            </a:xfrm>
            <a:prstGeom prst="rect">
              <a:avLst/>
            </a:prstGeom>
          </p:spPr>
          <p:txBody>
            <a:bodyPr wrap="square" lIns="91431" tIns="45716" rIns="91431" bIns="45716">
              <a:spAutoFit/>
            </a:bodyPr>
            <a:lstStyle/>
            <a:p>
              <a:pPr algn="just"/>
              <a:r>
                <a:rPr lang="vi-VN" sz="3200" i="1" dirty="0">
                  <a:solidFill>
                    <a:schemeClr val="accent2"/>
                  </a:solidFill>
                  <a:effectLst/>
                  <a:latin typeface="Times New Roman" panose="02020603050405020304" pitchFamily="18" charset="0"/>
                  <a:ea typeface="Courier New" panose="02070309020205020404" pitchFamily="49" charset="0"/>
                  <a:cs typeface="Times New Roman" panose="02020603050405020304" pitchFamily="18" charset="0"/>
                </a:rPr>
                <a:t>Em hãy đề xuất cách tính khối lượng phân tử của mỗi chất ở hình 5.3</a:t>
              </a:r>
              <a:endParaRPr lang="zh-CN" altLang="en-US" sz="3200" i="1" spc="300" dirty="0">
                <a:solidFill>
                  <a:schemeClr val="accent2"/>
                </a:solidFill>
                <a:ea typeface="inpin heiti" panose="00000500000000000000" pitchFamily="2" charset="-122"/>
                <a:cs typeface="Times New Roman" panose="02020603050405020304" pitchFamily="18" charset="0"/>
                <a:sym typeface="inpin heiti" panose="00000500000000000000" pitchFamily="2" charset="-122"/>
              </a:endParaRPr>
            </a:p>
          </p:txBody>
        </p:sp>
        <p:sp>
          <p:nvSpPr>
            <p:cNvPr id="29" name="Flowchart: Connector 28">
              <a:extLst>
                <a:ext uri="{FF2B5EF4-FFF2-40B4-BE49-F238E27FC236}">
                  <a16:creationId xmlns:a16="http://schemas.microsoft.com/office/drawing/2014/main" xmlns="" id="{E2F4DF86-8D7C-4BB8-A5B7-125BE06DD2A6}"/>
                </a:ext>
              </a:extLst>
            </p:cNvPr>
            <p:cNvSpPr/>
            <p:nvPr/>
          </p:nvSpPr>
          <p:spPr>
            <a:xfrm>
              <a:off x="677109" y="4660501"/>
              <a:ext cx="809146" cy="790568"/>
            </a:xfrm>
            <a:prstGeom prst="flowChartConnector">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600" b="1" dirty="0">
                  <a:latin typeface="Times New Roman" panose="02020603050405020304" pitchFamily="18" charset="0"/>
                </a:rPr>
                <a:t>2</a:t>
              </a:r>
            </a:p>
          </p:txBody>
        </p:sp>
      </p:gr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xmlns="" id="{6BA06662-3E04-4636-8098-DD5D07B7CD50}"/>
              </a:ext>
            </a:extLst>
          </p:cNvPr>
          <p:cNvSpPr txBox="1"/>
          <p:nvPr/>
        </p:nvSpPr>
        <p:spPr>
          <a:xfrm>
            <a:off x="5312185" y="800476"/>
            <a:ext cx="1745673"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Lời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giải</a:t>
            </a:r>
            <a:r>
              <a:rPr lang="en-US" sz="2800" b="1" dirty="0">
                <a:solidFill>
                  <a:srgbClr val="FF0000"/>
                </a:solidFill>
                <a:latin typeface="Times New Roman" panose="02020603050405020304" pitchFamily="18" charset="0"/>
                <a:cs typeface="Times New Roman" panose="02020603050405020304" pitchFamily="18" charset="0"/>
              </a:rPr>
              <a:t> </a:t>
            </a:r>
          </a:p>
        </p:txBody>
      </p:sp>
      <p:sp>
        <p:nvSpPr>
          <p:cNvPr id="4" name="Hộp Văn bản 3">
            <a:extLst>
              <a:ext uri="{FF2B5EF4-FFF2-40B4-BE49-F238E27FC236}">
                <a16:creationId xmlns:a16="http://schemas.microsoft.com/office/drawing/2014/main" xmlns="" id="{64843D08-13B0-4B1F-894D-7FC3DB1D6E5A}"/>
              </a:ext>
            </a:extLst>
          </p:cNvPr>
          <p:cNvSpPr txBox="1"/>
          <p:nvPr/>
        </p:nvSpPr>
        <p:spPr>
          <a:xfrm>
            <a:off x="1855235" y="1778023"/>
            <a:ext cx="9611552" cy="4401205"/>
          </a:xfrm>
          <a:prstGeom prst="rect">
            <a:avLst/>
          </a:prstGeom>
          <a:noFill/>
        </p:spPr>
        <p:txBody>
          <a:bodyPr wrap="square">
            <a:spAutoFit/>
          </a:bodyPr>
          <a:lstStyle/>
          <a:p>
            <a:r>
              <a:rPr lang="vi-VN" sz="2800" dirty="0">
                <a:solidFill>
                  <a:srgbClr val="333333"/>
                </a:solidFill>
                <a:latin typeface="Times New Roman" panose="02020603050405020304" pitchFamily="18" charset="0"/>
                <a:cs typeface="Times New Roman" panose="02020603050405020304" pitchFamily="18" charset="0"/>
              </a:rPr>
              <a:t>a) Phân </a:t>
            </a:r>
            <a:r>
              <a:rPr lang="vi-VN" sz="2800" dirty="0" err="1">
                <a:solidFill>
                  <a:srgbClr val="333333"/>
                </a:solidFill>
                <a:latin typeface="Times New Roman" panose="02020603050405020304" pitchFamily="18" charset="0"/>
                <a:cs typeface="Times New Roman" panose="02020603050405020304" pitchFamily="18" charset="0"/>
              </a:rPr>
              <a:t>tử</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hydrogen</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gồm</a:t>
            </a:r>
            <a:r>
              <a:rPr lang="vi-VN" sz="2800" dirty="0">
                <a:solidFill>
                  <a:srgbClr val="333333"/>
                </a:solidFill>
                <a:latin typeface="Times New Roman" panose="02020603050405020304" pitchFamily="18" charset="0"/>
                <a:cs typeface="Times New Roman" panose="02020603050405020304" pitchFamily="18" charset="0"/>
              </a:rPr>
              <a:t> 2 nguyên </a:t>
            </a:r>
            <a:r>
              <a:rPr lang="vi-VN" sz="2800" dirty="0" err="1">
                <a:solidFill>
                  <a:srgbClr val="333333"/>
                </a:solidFill>
                <a:latin typeface="Times New Roman" panose="02020603050405020304" pitchFamily="18" charset="0"/>
                <a:cs typeface="Times New Roman" panose="02020603050405020304" pitchFamily="18" charset="0"/>
              </a:rPr>
              <a:t>tử</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hydrogen</a:t>
            </a:r>
            <a:endParaRPr lang="vi-VN" sz="2800" dirty="0">
              <a:solidFill>
                <a:srgbClr val="333333"/>
              </a:solidFill>
              <a:latin typeface="Times New Roman" panose="02020603050405020304" pitchFamily="18" charset="0"/>
              <a:cs typeface="Times New Roman" panose="02020603050405020304" pitchFamily="18" charset="0"/>
            </a:endParaRPr>
          </a:p>
          <a:p>
            <a:r>
              <a:rPr lang="vi-VN" sz="2800" dirty="0">
                <a:solidFill>
                  <a:srgbClr val="333333"/>
                </a:solidFill>
                <a:latin typeface="Times New Roman" panose="02020603050405020304" pitchFamily="18" charset="0"/>
                <a:cs typeface="Times New Roman" panose="02020603050405020304" pitchFamily="18" charset="0"/>
              </a:rPr>
              <a:t>=&gt; </a:t>
            </a:r>
            <a:r>
              <a:rPr lang="vi-VN" sz="2800" dirty="0" err="1">
                <a:solidFill>
                  <a:srgbClr val="333333"/>
                </a:solidFill>
                <a:latin typeface="Times New Roman" panose="02020603050405020304" pitchFamily="18" charset="0"/>
                <a:cs typeface="Times New Roman" panose="02020603050405020304" pitchFamily="18" charset="0"/>
              </a:rPr>
              <a:t>Khối</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lượng</a:t>
            </a:r>
            <a:r>
              <a:rPr lang="vi-VN" sz="2800" dirty="0">
                <a:solidFill>
                  <a:srgbClr val="333333"/>
                </a:solidFill>
                <a:latin typeface="Times New Roman" panose="02020603050405020304" pitchFamily="18" charset="0"/>
                <a:cs typeface="Times New Roman" panose="02020603050405020304" pitchFamily="18" charset="0"/>
              </a:rPr>
              <a:t> phân </a:t>
            </a:r>
            <a:r>
              <a:rPr lang="vi-VN" sz="2800" dirty="0" err="1">
                <a:solidFill>
                  <a:srgbClr val="333333"/>
                </a:solidFill>
                <a:latin typeface="Times New Roman" panose="02020603050405020304" pitchFamily="18" charset="0"/>
                <a:cs typeface="Times New Roman" panose="02020603050405020304" pitchFamily="18" charset="0"/>
              </a:rPr>
              <a:t>tử</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hydrogen</a:t>
            </a:r>
            <a:r>
              <a:rPr lang="vi-VN" sz="2800" dirty="0">
                <a:solidFill>
                  <a:srgbClr val="333333"/>
                </a:solidFill>
                <a:latin typeface="Times New Roman" panose="02020603050405020304" pitchFamily="18" charset="0"/>
                <a:cs typeface="Times New Roman" panose="02020603050405020304" pitchFamily="18" charset="0"/>
              </a:rPr>
              <a:t> = 1 </a:t>
            </a:r>
            <a:r>
              <a:rPr lang="vi-VN" sz="2800" dirty="0" err="1">
                <a:solidFill>
                  <a:srgbClr val="333333"/>
                </a:solidFill>
                <a:latin typeface="Times New Roman" panose="02020603050405020304" pitchFamily="18" charset="0"/>
                <a:cs typeface="Times New Roman" panose="02020603050405020304" pitchFamily="18" charset="0"/>
              </a:rPr>
              <a:t>amu</a:t>
            </a:r>
            <a:r>
              <a:rPr lang="vi-VN" sz="2800" dirty="0">
                <a:solidFill>
                  <a:srgbClr val="333333"/>
                </a:solidFill>
                <a:latin typeface="Times New Roman" panose="02020603050405020304" pitchFamily="18" charset="0"/>
                <a:cs typeface="Times New Roman" panose="02020603050405020304" pitchFamily="18" charset="0"/>
              </a:rPr>
              <a:t> x 2 = 2 </a:t>
            </a:r>
            <a:r>
              <a:rPr lang="vi-VN" sz="2800" dirty="0" err="1">
                <a:solidFill>
                  <a:srgbClr val="333333"/>
                </a:solidFill>
                <a:latin typeface="Times New Roman" panose="02020603050405020304" pitchFamily="18" charset="0"/>
                <a:cs typeface="Times New Roman" panose="02020603050405020304" pitchFamily="18" charset="0"/>
              </a:rPr>
              <a:t>amu</a:t>
            </a:r>
            <a:endParaRPr lang="vi-VN" sz="2800" dirty="0">
              <a:solidFill>
                <a:srgbClr val="333333"/>
              </a:solidFill>
              <a:latin typeface="Times New Roman" panose="02020603050405020304" pitchFamily="18" charset="0"/>
              <a:cs typeface="Times New Roman" panose="02020603050405020304" pitchFamily="18" charset="0"/>
            </a:endParaRPr>
          </a:p>
          <a:p>
            <a:r>
              <a:rPr lang="vi-VN" sz="2800" dirty="0">
                <a:solidFill>
                  <a:srgbClr val="333333"/>
                </a:solidFill>
                <a:latin typeface="Times New Roman" panose="02020603050405020304" pitchFamily="18" charset="0"/>
                <a:cs typeface="Times New Roman" panose="02020603050405020304" pitchFamily="18" charset="0"/>
              </a:rPr>
              <a:t>b) Phân </a:t>
            </a:r>
            <a:r>
              <a:rPr lang="vi-VN" sz="2800" dirty="0" err="1">
                <a:solidFill>
                  <a:srgbClr val="333333"/>
                </a:solidFill>
                <a:latin typeface="Times New Roman" panose="02020603050405020304" pitchFamily="18" charset="0"/>
                <a:cs typeface="Times New Roman" panose="02020603050405020304" pitchFamily="18" charset="0"/>
              </a:rPr>
              <a:t>tử</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sulfur</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dioxide</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gồm</a:t>
            </a:r>
            <a:r>
              <a:rPr lang="vi-VN" sz="2800" dirty="0">
                <a:solidFill>
                  <a:srgbClr val="333333"/>
                </a:solidFill>
                <a:latin typeface="Times New Roman" panose="02020603050405020304" pitchFamily="18" charset="0"/>
                <a:cs typeface="Times New Roman" panose="02020603050405020304" pitchFamily="18" charset="0"/>
              </a:rPr>
              <a:t> 1 nguyên </a:t>
            </a:r>
            <a:r>
              <a:rPr lang="vi-VN" sz="2800" dirty="0" err="1">
                <a:solidFill>
                  <a:srgbClr val="333333"/>
                </a:solidFill>
                <a:latin typeface="Times New Roman" panose="02020603050405020304" pitchFamily="18" charset="0"/>
                <a:cs typeface="Times New Roman" panose="02020603050405020304" pitchFamily="18" charset="0"/>
              </a:rPr>
              <a:t>tử</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sulfur</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và</a:t>
            </a:r>
            <a:r>
              <a:rPr lang="vi-VN" sz="2800" dirty="0">
                <a:solidFill>
                  <a:srgbClr val="333333"/>
                </a:solidFill>
                <a:latin typeface="Times New Roman" panose="02020603050405020304" pitchFamily="18" charset="0"/>
                <a:cs typeface="Times New Roman" panose="02020603050405020304" pitchFamily="18" charset="0"/>
              </a:rPr>
              <a:t> 2 nguyên </a:t>
            </a:r>
            <a:r>
              <a:rPr lang="vi-VN" sz="2800" dirty="0" err="1">
                <a:solidFill>
                  <a:srgbClr val="333333"/>
                </a:solidFill>
                <a:latin typeface="Times New Roman" panose="02020603050405020304" pitchFamily="18" charset="0"/>
                <a:cs typeface="Times New Roman" panose="02020603050405020304" pitchFamily="18" charset="0"/>
              </a:rPr>
              <a:t>tử</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oxygen</a:t>
            </a:r>
            <a:endParaRPr lang="vi-VN" sz="2800" dirty="0">
              <a:solidFill>
                <a:srgbClr val="333333"/>
              </a:solidFill>
              <a:latin typeface="Times New Roman" panose="02020603050405020304" pitchFamily="18" charset="0"/>
              <a:cs typeface="Times New Roman" panose="02020603050405020304" pitchFamily="18" charset="0"/>
            </a:endParaRPr>
          </a:p>
          <a:p>
            <a:r>
              <a:rPr lang="vi-VN" sz="2800" dirty="0">
                <a:solidFill>
                  <a:srgbClr val="333333"/>
                </a:solidFill>
                <a:latin typeface="Times New Roman" panose="02020603050405020304" pitchFamily="18" charset="0"/>
                <a:cs typeface="Times New Roman" panose="02020603050405020304" pitchFamily="18" charset="0"/>
              </a:rPr>
              <a:t>=&gt; </a:t>
            </a:r>
            <a:r>
              <a:rPr lang="vi-VN" sz="2800" dirty="0" err="1">
                <a:solidFill>
                  <a:srgbClr val="333333"/>
                </a:solidFill>
                <a:latin typeface="Times New Roman" panose="02020603050405020304" pitchFamily="18" charset="0"/>
                <a:cs typeface="Times New Roman" panose="02020603050405020304" pitchFamily="18" charset="0"/>
              </a:rPr>
              <a:t>Khối</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lượng</a:t>
            </a:r>
            <a:r>
              <a:rPr lang="vi-VN" sz="2800" dirty="0">
                <a:solidFill>
                  <a:srgbClr val="333333"/>
                </a:solidFill>
                <a:latin typeface="Times New Roman" panose="02020603050405020304" pitchFamily="18" charset="0"/>
                <a:cs typeface="Times New Roman" panose="02020603050405020304" pitchFamily="18" charset="0"/>
              </a:rPr>
              <a:t> phân </a:t>
            </a:r>
            <a:r>
              <a:rPr lang="vi-VN" sz="2800" dirty="0" err="1">
                <a:solidFill>
                  <a:srgbClr val="333333"/>
                </a:solidFill>
                <a:latin typeface="Times New Roman" panose="02020603050405020304" pitchFamily="18" charset="0"/>
                <a:cs typeface="Times New Roman" panose="02020603050405020304" pitchFamily="18" charset="0"/>
              </a:rPr>
              <a:t>tử</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sulfur</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dioxide</a:t>
            </a:r>
            <a:r>
              <a:rPr lang="vi-VN" sz="2800" dirty="0">
                <a:solidFill>
                  <a:srgbClr val="333333"/>
                </a:solidFill>
                <a:latin typeface="Times New Roman" panose="02020603050405020304" pitchFamily="18" charset="0"/>
                <a:cs typeface="Times New Roman" panose="02020603050405020304" pitchFamily="18" charset="0"/>
              </a:rPr>
              <a:t> = 32 </a:t>
            </a:r>
            <a:r>
              <a:rPr lang="vi-VN" sz="2800" dirty="0" err="1">
                <a:solidFill>
                  <a:srgbClr val="333333"/>
                </a:solidFill>
                <a:latin typeface="Times New Roman" panose="02020603050405020304" pitchFamily="18" charset="0"/>
                <a:cs typeface="Times New Roman" panose="02020603050405020304" pitchFamily="18" charset="0"/>
              </a:rPr>
              <a:t>amu</a:t>
            </a:r>
            <a:r>
              <a:rPr lang="vi-VN" sz="2800" dirty="0">
                <a:solidFill>
                  <a:srgbClr val="333333"/>
                </a:solidFill>
                <a:latin typeface="Times New Roman" panose="02020603050405020304" pitchFamily="18" charset="0"/>
                <a:cs typeface="Times New Roman" panose="02020603050405020304" pitchFamily="18" charset="0"/>
              </a:rPr>
              <a:t> x 1 + 16 </a:t>
            </a:r>
            <a:r>
              <a:rPr lang="vi-VN" sz="2800" dirty="0" err="1">
                <a:solidFill>
                  <a:srgbClr val="333333"/>
                </a:solidFill>
                <a:latin typeface="Times New Roman" panose="02020603050405020304" pitchFamily="18" charset="0"/>
                <a:cs typeface="Times New Roman" panose="02020603050405020304" pitchFamily="18" charset="0"/>
              </a:rPr>
              <a:t>amu</a:t>
            </a:r>
            <a:r>
              <a:rPr lang="vi-VN" sz="2800" dirty="0">
                <a:solidFill>
                  <a:srgbClr val="333333"/>
                </a:solidFill>
                <a:latin typeface="Times New Roman" panose="02020603050405020304" pitchFamily="18" charset="0"/>
                <a:cs typeface="Times New Roman" panose="02020603050405020304" pitchFamily="18" charset="0"/>
              </a:rPr>
              <a:t> x 2 = 64 </a:t>
            </a:r>
            <a:r>
              <a:rPr lang="vi-VN" sz="2800" dirty="0" err="1">
                <a:solidFill>
                  <a:srgbClr val="333333"/>
                </a:solidFill>
                <a:latin typeface="Times New Roman" panose="02020603050405020304" pitchFamily="18" charset="0"/>
                <a:cs typeface="Times New Roman" panose="02020603050405020304" pitchFamily="18" charset="0"/>
              </a:rPr>
              <a:t>amu</a:t>
            </a:r>
            <a:endParaRPr lang="vi-VN" sz="2800" dirty="0">
              <a:solidFill>
                <a:srgbClr val="333333"/>
              </a:solidFill>
              <a:latin typeface="Times New Roman" panose="02020603050405020304" pitchFamily="18" charset="0"/>
              <a:cs typeface="Times New Roman" panose="02020603050405020304" pitchFamily="18" charset="0"/>
            </a:endParaRPr>
          </a:p>
          <a:p>
            <a:r>
              <a:rPr lang="vi-VN" sz="2800" dirty="0">
                <a:solidFill>
                  <a:srgbClr val="333333"/>
                </a:solidFill>
                <a:latin typeface="Times New Roman" panose="02020603050405020304" pitchFamily="18" charset="0"/>
                <a:cs typeface="Times New Roman" panose="02020603050405020304" pitchFamily="18" charset="0"/>
              </a:rPr>
              <a:t>c) Phân </a:t>
            </a:r>
            <a:r>
              <a:rPr lang="vi-VN" sz="2800" dirty="0" err="1">
                <a:solidFill>
                  <a:srgbClr val="333333"/>
                </a:solidFill>
                <a:latin typeface="Times New Roman" panose="02020603050405020304" pitchFamily="18" charset="0"/>
                <a:cs typeface="Times New Roman" panose="02020603050405020304" pitchFamily="18" charset="0"/>
              </a:rPr>
              <a:t>tử</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methane</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gồm</a:t>
            </a:r>
            <a:r>
              <a:rPr lang="vi-VN" sz="2800" dirty="0">
                <a:solidFill>
                  <a:srgbClr val="333333"/>
                </a:solidFill>
                <a:latin typeface="Times New Roman" panose="02020603050405020304" pitchFamily="18" charset="0"/>
                <a:cs typeface="Times New Roman" panose="02020603050405020304" pitchFamily="18" charset="0"/>
              </a:rPr>
              <a:t> 1 nguyên </a:t>
            </a:r>
            <a:r>
              <a:rPr lang="vi-VN" sz="2800" dirty="0" err="1">
                <a:solidFill>
                  <a:srgbClr val="333333"/>
                </a:solidFill>
                <a:latin typeface="Times New Roman" panose="02020603050405020304" pitchFamily="18" charset="0"/>
                <a:cs typeface="Times New Roman" panose="02020603050405020304" pitchFamily="18" charset="0"/>
              </a:rPr>
              <a:t>tử</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carbon</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và</a:t>
            </a:r>
            <a:r>
              <a:rPr lang="vi-VN" sz="2800" dirty="0">
                <a:solidFill>
                  <a:srgbClr val="333333"/>
                </a:solidFill>
                <a:latin typeface="Times New Roman" panose="02020603050405020304" pitchFamily="18" charset="0"/>
                <a:cs typeface="Times New Roman" panose="02020603050405020304" pitchFamily="18" charset="0"/>
              </a:rPr>
              <a:t> 4 nguyên </a:t>
            </a:r>
            <a:r>
              <a:rPr lang="vi-VN" sz="2800" dirty="0" err="1">
                <a:solidFill>
                  <a:srgbClr val="333333"/>
                </a:solidFill>
                <a:latin typeface="Times New Roman" panose="02020603050405020304" pitchFamily="18" charset="0"/>
                <a:cs typeface="Times New Roman" panose="02020603050405020304" pitchFamily="18" charset="0"/>
              </a:rPr>
              <a:t>tử</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hydrogen</a:t>
            </a:r>
            <a:endParaRPr lang="vi-VN" sz="2800" dirty="0">
              <a:solidFill>
                <a:srgbClr val="333333"/>
              </a:solidFill>
              <a:latin typeface="Times New Roman" panose="02020603050405020304" pitchFamily="18" charset="0"/>
              <a:cs typeface="Times New Roman" panose="02020603050405020304" pitchFamily="18" charset="0"/>
            </a:endParaRPr>
          </a:p>
          <a:p>
            <a:r>
              <a:rPr lang="vi-VN" sz="2800" dirty="0">
                <a:solidFill>
                  <a:srgbClr val="333333"/>
                </a:solidFill>
                <a:latin typeface="Times New Roman" panose="02020603050405020304" pitchFamily="18" charset="0"/>
                <a:cs typeface="Times New Roman" panose="02020603050405020304" pitchFamily="18" charset="0"/>
              </a:rPr>
              <a:t>=&gt; </a:t>
            </a:r>
            <a:r>
              <a:rPr lang="vi-VN" sz="2800" dirty="0" err="1">
                <a:solidFill>
                  <a:srgbClr val="333333"/>
                </a:solidFill>
                <a:latin typeface="Times New Roman" panose="02020603050405020304" pitchFamily="18" charset="0"/>
                <a:cs typeface="Times New Roman" panose="02020603050405020304" pitchFamily="18" charset="0"/>
              </a:rPr>
              <a:t>Khối</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lượng</a:t>
            </a:r>
            <a:r>
              <a:rPr lang="vi-VN" sz="2800" dirty="0">
                <a:solidFill>
                  <a:srgbClr val="333333"/>
                </a:solidFill>
                <a:latin typeface="Times New Roman" panose="02020603050405020304" pitchFamily="18" charset="0"/>
                <a:cs typeface="Times New Roman" panose="02020603050405020304" pitchFamily="18" charset="0"/>
              </a:rPr>
              <a:t> phân </a:t>
            </a:r>
            <a:r>
              <a:rPr lang="vi-VN" sz="2800" dirty="0" err="1">
                <a:solidFill>
                  <a:srgbClr val="333333"/>
                </a:solidFill>
                <a:latin typeface="Times New Roman" panose="02020603050405020304" pitchFamily="18" charset="0"/>
                <a:cs typeface="Times New Roman" panose="02020603050405020304" pitchFamily="18" charset="0"/>
              </a:rPr>
              <a:t>tử</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methane</a:t>
            </a:r>
            <a:r>
              <a:rPr lang="vi-VN" sz="2800" dirty="0">
                <a:solidFill>
                  <a:srgbClr val="333333"/>
                </a:solidFill>
                <a:latin typeface="Times New Roman" panose="02020603050405020304" pitchFamily="18" charset="0"/>
                <a:cs typeface="Times New Roman" panose="02020603050405020304" pitchFamily="18" charset="0"/>
              </a:rPr>
              <a:t> = 12 </a:t>
            </a:r>
            <a:r>
              <a:rPr lang="vi-VN" sz="2800" dirty="0" err="1">
                <a:solidFill>
                  <a:srgbClr val="333333"/>
                </a:solidFill>
                <a:latin typeface="Times New Roman" panose="02020603050405020304" pitchFamily="18" charset="0"/>
                <a:cs typeface="Times New Roman" panose="02020603050405020304" pitchFamily="18" charset="0"/>
              </a:rPr>
              <a:t>amu</a:t>
            </a:r>
            <a:r>
              <a:rPr lang="vi-VN" sz="2800" dirty="0">
                <a:solidFill>
                  <a:srgbClr val="333333"/>
                </a:solidFill>
                <a:latin typeface="Times New Roman" panose="02020603050405020304" pitchFamily="18" charset="0"/>
                <a:cs typeface="Times New Roman" panose="02020603050405020304" pitchFamily="18" charset="0"/>
              </a:rPr>
              <a:t> x 1 + 1 </a:t>
            </a:r>
            <a:r>
              <a:rPr lang="vi-VN" sz="2800" dirty="0" err="1">
                <a:solidFill>
                  <a:srgbClr val="333333"/>
                </a:solidFill>
                <a:latin typeface="Times New Roman" panose="02020603050405020304" pitchFamily="18" charset="0"/>
                <a:cs typeface="Times New Roman" panose="02020603050405020304" pitchFamily="18" charset="0"/>
              </a:rPr>
              <a:t>amu</a:t>
            </a:r>
            <a:r>
              <a:rPr lang="vi-VN" sz="2800" dirty="0">
                <a:solidFill>
                  <a:srgbClr val="333333"/>
                </a:solidFill>
                <a:latin typeface="Times New Roman" panose="02020603050405020304" pitchFamily="18" charset="0"/>
                <a:cs typeface="Times New Roman" panose="02020603050405020304" pitchFamily="18" charset="0"/>
              </a:rPr>
              <a:t> x 4 = 16 </a:t>
            </a:r>
            <a:r>
              <a:rPr lang="vi-VN" sz="2800" dirty="0" err="1">
                <a:solidFill>
                  <a:srgbClr val="333333"/>
                </a:solidFill>
                <a:latin typeface="Times New Roman" panose="02020603050405020304" pitchFamily="18" charset="0"/>
                <a:cs typeface="Times New Roman" panose="02020603050405020304" pitchFamily="18" charset="0"/>
              </a:rPr>
              <a:t>amu</a:t>
            </a:r>
            <a:endParaRPr lang="vi-VN" sz="2800" b="0" i="0" dirty="0">
              <a:solidFill>
                <a:srgbClr val="333333"/>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24965670"/>
      </p:ext>
    </p:extLst>
  </p:cSld>
  <p:clrMapOvr>
    <a:masterClrMapping/>
  </p:clrMapOvr>
  <mc:AlternateContent xmlns:mc="http://schemas.openxmlformats.org/markup-compatibility/2006">
    <mc:Choice xmlns:p14="http://schemas.microsoft.com/office/powerpoint/2010/main" xmlns=""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19">
            <a:extLst>
              <a:ext uri="{FF2B5EF4-FFF2-40B4-BE49-F238E27FC236}">
                <a16:creationId xmlns:a16="http://schemas.microsoft.com/office/drawing/2014/main" xmlns="" id="{92A50AF6-596A-4392-9E33-E652E83D11C9}"/>
              </a:ext>
            </a:extLst>
          </p:cNvPr>
          <p:cNvSpPr/>
          <p:nvPr/>
        </p:nvSpPr>
        <p:spPr>
          <a:xfrm>
            <a:off x="4986337" y="3451480"/>
            <a:ext cx="1714502" cy="523212"/>
          </a:xfrm>
          <a:prstGeom prst="rect">
            <a:avLst/>
          </a:prstGeom>
        </p:spPr>
        <p:txBody>
          <a:bodyPr wrap="square" lIns="91431" tIns="45716" rIns="91431" bIns="45716">
            <a:spAutoFit/>
          </a:bodyPr>
          <a:lstStyle/>
          <a:p>
            <a:pPr algn="just"/>
            <a:r>
              <a:rPr lang="vi-VN" sz="2800" i="1" dirty="0">
                <a:solidFill>
                  <a:srgbClr val="FF0000"/>
                </a:solidFill>
                <a:effectLst/>
                <a:latin typeface="Times New Roman" panose="02020603050405020304" pitchFamily="18" charset="0"/>
                <a:ea typeface="Courier New" panose="02070309020205020404" pitchFamily="49" charset="0"/>
                <a:cs typeface="Times New Roman" panose="02020603050405020304" pitchFamily="18" charset="0"/>
              </a:rPr>
              <a:t>Lời giải</a:t>
            </a:r>
            <a:endParaRPr lang="zh-CN" altLang="en-US" sz="2800" i="1" spc="300" dirty="0">
              <a:solidFill>
                <a:srgbClr val="FF0000"/>
              </a:solidFill>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矩形 19">
            <a:extLst>
              <a:ext uri="{FF2B5EF4-FFF2-40B4-BE49-F238E27FC236}">
                <a16:creationId xmlns:a16="http://schemas.microsoft.com/office/drawing/2014/main" xmlns="" id="{906DA2A1-7DC6-444C-BB33-F690CA90B9A6}"/>
              </a:ext>
            </a:extLst>
          </p:cNvPr>
          <p:cNvSpPr/>
          <p:nvPr/>
        </p:nvSpPr>
        <p:spPr>
          <a:xfrm>
            <a:off x="2857500" y="4100458"/>
            <a:ext cx="6157914" cy="523212"/>
          </a:xfrm>
          <a:prstGeom prst="rect">
            <a:avLst/>
          </a:prstGeom>
        </p:spPr>
        <p:txBody>
          <a:bodyPr wrap="square" lIns="91431" tIns="45716" rIns="91431" bIns="45716">
            <a:spAutoFit/>
          </a:bodyPr>
          <a:lstStyle/>
          <a:p>
            <a:pPr algn="just"/>
            <a:r>
              <a:rPr lang="vi-VN" sz="2800" i="1" dirty="0">
                <a:solidFill>
                  <a:srgbClr val="002060"/>
                </a:solidFill>
                <a:effectLst/>
                <a:latin typeface="Times New Roman" panose="02020603050405020304" pitchFamily="18" charset="0"/>
                <a:ea typeface="Courier New" panose="02070309020205020404" pitchFamily="49" charset="0"/>
                <a:cs typeface="Times New Roman" panose="02020603050405020304" pitchFamily="18" charset="0"/>
              </a:rPr>
              <a:t>Khối lượng phân tử của oxygen là:</a:t>
            </a:r>
            <a:endParaRPr lang="zh-CN" altLang="en-US" sz="2800" i="1" spc="300" dirty="0">
              <a:solidFill>
                <a:srgbClr val="002060"/>
              </a:solidFill>
              <a:ea typeface="inpin heiti" panose="00000500000000000000" pitchFamily="2" charset="-122"/>
              <a:cs typeface="Times New Roman" panose="02020603050405020304" pitchFamily="18" charset="0"/>
              <a:sym typeface="inpin heiti" panose="00000500000000000000" pitchFamily="2" charset="-122"/>
            </a:endParaRPr>
          </a:p>
        </p:txBody>
      </p:sp>
      <p:sp>
        <p:nvSpPr>
          <p:cNvPr id="12" name="矩形 19">
            <a:extLst>
              <a:ext uri="{FF2B5EF4-FFF2-40B4-BE49-F238E27FC236}">
                <a16:creationId xmlns:a16="http://schemas.microsoft.com/office/drawing/2014/main" xmlns="" id="{F859D577-FC52-4345-8ABB-8B0845647CA9}"/>
              </a:ext>
            </a:extLst>
          </p:cNvPr>
          <p:cNvSpPr/>
          <p:nvPr/>
        </p:nvSpPr>
        <p:spPr>
          <a:xfrm>
            <a:off x="4243387" y="4778745"/>
            <a:ext cx="3705226" cy="523212"/>
          </a:xfrm>
          <a:prstGeom prst="rect">
            <a:avLst/>
          </a:prstGeom>
        </p:spPr>
        <p:txBody>
          <a:bodyPr wrap="square" lIns="91431" tIns="45716" rIns="91431" bIns="45716">
            <a:spAutoFit/>
          </a:bodyPr>
          <a:lstStyle/>
          <a:p>
            <a:pPr algn="just"/>
            <a:r>
              <a:rPr lang="vi-VN" sz="2800" i="1" dirty="0">
                <a:solidFill>
                  <a:srgbClr val="002060"/>
                </a:solidFill>
                <a:effectLst/>
                <a:latin typeface="Times New Roman" panose="02020603050405020304" pitchFamily="18" charset="0"/>
                <a:ea typeface="Courier New" panose="02070309020205020404" pitchFamily="49" charset="0"/>
                <a:cs typeface="Times New Roman" panose="02020603050405020304" pitchFamily="18" charset="0"/>
              </a:rPr>
              <a:t>16 x 2 = 32 amu</a:t>
            </a:r>
            <a:endParaRPr lang="zh-CN" altLang="en-US" sz="2800" i="1" spc="300" dirty="0">
              <a:solidFill>
                <a:srgbClr val="002060"/>
              </a:solidFill>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13" name="Group 12">
            <a:extLst>
              <a:ext uri="{FF2B5EF4-FFF2-40B4-BE49-F238E27FC236}">
                <a16:creationId xmlns:a16="http://schemas.microsoft.com/office/drawing/2014/main" xmlns="" id="{F1C33B28-AE7D-4D6D-9D54-F0F4BB90AE4C}"/>
              </a:ext>
            </a:extLst>
          </p:cNvPr>
          <p:cNvGrpSpPr/>
          <p:nvPr/>
        </p:nvGrpSpPr>
        <p:grpSpPr>
          <a:xfrm>
            <a:off x="836728" y="1371992"/>
            <a:ext cx="10236083" cy="1937017"/>
            <a:chOff x="836728" y="733817"/>
            <a:chExt cx="10236083" cy="1937017"/>
          </a:xfrm>
        </p:grpSpPr>
        <p:sp>
          <p:nvSpPr>
            <p:cNvPr id="14" name="矩形 19">
              <a:extLst>
                <a:ext uri="{FF2B5EF4-FFF2-40B4-BE49-F238E27FC236}">
                  <a16:creationId xmlns:a16="http://schemas.microsoft.com/office/drawing/2014/main" xmlns="" id="{26073FB3-634A-44E3-A41C-62051FBB975A}"/>
                </a:ext>
              </a:extLst>
            </p:cNvPr>
            <p:cNvSpPr/>
            <p:nvPr/>
          </p:nvSpPr>
          <p:spPr>
            <a:xfrm>
              <a:off x="1385885" y="1285848"/>
              <a:ext cx="9686926" cy="1384986"/>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31" tIns="45716" rIns="91431" bIns="45716">
              <a:spAutoFit/>
            </a:bodyPr>
            <a:lstStyle/>
            <a:p>
              <a:pPr algn="just"/>
              <a:r>
                <a:rPr lang="vi-VN" sz="2800" i="1" dirty="0">
                  <a:solidFill>
                    <a:srgbClr val="002060"/>
                  </a:solidFill>
                  <a:effectLst/>
                  <a:latin typeface="Times New Roman" panose="02020603050405020304" pitchFamily="18" charset="0"/>
                  <a:ea typeface="Courier New" panose="02070309020205020404" pitchFamily="49" charset="0"/>
                  <a:cs typeface="Times New Roman" panose="02020603050405020304" pitchFamily="18" charset="0"/>
                </a:rPr>
                <a:t>Khối lượng nguyên tử của oxygen bằng 16 amu. Phân tử oxygen gồm 2 nguyên tử oxygen sẽ có khối lượng phân tử bằng bao nhiêu?</a:t>
              </a:r>
              <a:endParaRPr lang="zh-CN" altLang="en-US" sz="2800" i="1" spc="300" dirty="0">
                <a:solidFill>
                  <a:srgbClr val="002060"/>
                </a:solidFill>
                <a:ea typeface="inpin heiti" panose="00000500000000000000" pitchFamily="2" charset="-122"/>
                <a:cs typeface="Times New Roman" panose="02020603050405020304" pitchFamily="18" charset="0"/>
                <a:sym typeface="inpin heiti" panose="00000500000000000000" pitchFamily="2" charset="-122"/>
              </a:endParaRPr>
            </a:p>
          </p:txBody>
        </p:sp>
        <p:sp>
          <p:nvSpPr>
            <p:cNvPr id="15" name="Flowchart: Connector 14">
              <a:extLst>
                <a:ext uri="{FF2B5EF4-FFF2-40B4-BE49-F238E27FC236}">
                  <a16:creationId xmlns:a16="http://schemas.microsoft.com/office/drawing/2014/main" xmlns="" id="{876F21B4-4131-4B46-80D4-D1E3B766A225}"/>
                </a:ext>
              </a:extLst>
            </p:cNvPr>
            <p:cNvSpPr/>
            <p:nvPr/>
          </p:nvSpPr>
          <p:spPr>
            <a:xfrm>
              <a:off x="836728" y="733817"/>
              <a:ext cx="809146" cy="790568"/>
            </a:xfrm>
            <a:prstGeom prst="flowChartConnector">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b="1" dirty="0">
                  <a:latin typeface="Times New Roman" panose="02020603050405020304" pitchFamily="18" charset="0"/>
                </a:rPr>
                <a:t>3</a:t>
              </a:r>
            </a:p>
          </p:txBody>
        </p:sp>
      </p:gr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323AEF67-B1A4-464E-A299-6FE300F09C36}"/>
              </a:ext>
            </a:extLst>
          </p:cNvPr>
          <p:cNvSpPr/>
          <p:nvPr/>
        </p:nvSpPr>
        <p:spPr>
          <a:xfrm>
            <a:off x="1738889" y="1496734"/>
            <a:ext cx="9134119" cy="102325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r>
              <a:rPr lang="vi-VN" sz="2800" dirty="0">
                <a:solidFill>
                  <a:srgbClr val="000000"/>
                </a:solidFill>
                <a:latin typeface="Times New Roman" panose="02020603050405020304" pitchFamily="18" charset="0"/>
                <a:ea typeface="Courier New" panose="02070309020205020404" pitchFamily="49" charset="0"/>
              </a:rPr>
              <a:t>Khối lượng phân tử bằng tổng khối lượng các nguyên tử có trong phân tử và được tính bằng đơn vị amu.</a:t>
            </a:r>
            <a:endParaRPr lang="vi-VN" sz="2800" dirty="0">
              <a:latin typeface="Times New Roman" panose="02020603050405020304" pitchFamily="18" charset="0"/>
            </a:endParaRPr>
          </a:p>
        </p:txBody>
      </p:sp>
      <p:sp>
        <p:nvSpPr>
          <p:cNvPr id="11" name="TextBox 10">
            <a:extLst>
              <a:ext uri="{FF2B5EF4-FFF2-40B4-BE49-F238E27FC236}">
                <a16:creationId xmlns:a16="http://schemas.microsoft.com/office/drawing/2014/main" xmlns="" id="{13F1CBE5-76C8-41DE-ADE3-4B6432103C05}"/>
              </a:ext>
            </a:extLst>
          </p:cNvPr>
          <p:cNvSpPr txBox="1"/>
          <p:nvPr/>
        </p:nvSpPr>
        <p:spPr>
          <a:xfrm>
            <a:off x="7815484" y="4369086"/>
            <a:ext cx="3376205" cy="138499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2800" i="1" dirty="0">
                <a:solidFill>
                  <a:srgbClr val="00B0F0"/>
                </a:solidFill>
                <a:effectLst/>
                <a:latin typeface="Times New Roman" panose="02020603050405020304" pitchFamily="18" charset="0"/>
                <a:ea typeface="Courier New" panose="02070309020205020404" pitchFamily="49" charset="0"/>
              </a:rPr>
              <a:t>Hình 5.4. Hình mô phỏng phân tử ammonia</a:t>
            </a:r>
            <a:endParaRPr lang="vi-VN" sz="2800" i="1" dirty="0">
              <a:solidFill>
                <a:srgbClr val="00B0F0"/>
              </a:solidFill>
              <a:latin typeface="Times New Roman" panose="02020603050405020304" pitchFamily="18" charset="0"/>
            </a:endParaRPr>
          </a:p>
        </p:txBody>
      </p:sp>
      <p:grpSp>
        <p:nvGrpSpPr>
          <p:cNvPr id="12" name="Group 11">
            <a:extLst>
              <a:ext uri="{FF2B5EF4-FFF2-40B4-BE49-F238E27FC236}">
                <a16:creationId xmlns:a16="http://schemas.microsoft.com/office/drawing/2014/main" xmlns="" id="{428DC136-9510-41CC-B5FF-BFC176F92C0B}"/>
              </a:ext>
            </a:extLst>
          </p:cNvPr>
          <p:cNvGrpSpPr/>
          <p:nvPr/>
        </p:nvGrpSpPr>
        <p:grpSpPr>
          <a:xfrm>
            <a:off x="8144096" y="2797352"/>
            <a:ext cx="2372569" cy="1717526"/>
            <a:chOff x="7130303" y="3324998"/>
            <a:chExt cx="2415202" cy="1689791"/>
          </a:xfrm>
        </p:grpSpPr>
        <p:sp>
          <p:nvSpPr>
            <p:cNvPr id="13" name="Flowchart: Connector 12">
              <a:extLst>
                <a:ext uri="{FF2B5EF4-FFF2-40B4-BE49-F238E27FC236}">
                  <a16:creationId xmlns:a16="http://schemas.microsoft.com/office/drawing/2014/main" xmlns="" id="{BEF7F3B5-C69D-4958-B0C1-02B3CA61390D}"/>
                </a:ext>
              </a:extLst>
            </p:cNvPr>
            <p:cNvSpPr/>
            <p:nvPr/>
          </p:nvSpPr>
          <p:spPr>
            <a:xfrm>
              <a:off x="8741869" y="3324998"/>
              <a:ext cx="803636" cy="733424"/>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Times New Roman" panose="02020603050405020304" pitchFamily="18" charset="0"/>
                </a:rPr>
                <a:t>H</a:t>
              </a:r>
            </a:p>
          </p:txBody>
        </p:sp>
        <p:grpSp>
          <p:nvGrpSpPr>
            <p:cNvPr id="14" name="Group 13">
              <a:extLst>
                <a:ext uri="{FF2B5EF4-FFF2-40B4-BE49-F238E27FC236}">
                  <a16:creationId xmlns:a16="http://schemas.microsoft.com/office/drawing/2014/main" xmlns="" id="{66D7099B-E27A-44F1-B1F3-791107E5FD61}"/>
                </a:ext>
              </a:extLst>
            </p:cNvPr>
            <p:cNvGrpSpPr/>
            <p:nvPr/>
          </p:nvGrpSpPr>
          <p:grpSpPr>
            <a:xfrm>
              <a:off x="7130303" y="3367563"/>
              <a:ext cx="1847190" cy="1204339"/>
              <a:chOff x="8140168" y="2122976"/>
              <a:chExt cx="1839062" cy="1243442"/>
            </a:xfrm>
          </p:grpSpPr>
          <p:sp>
            <p:nvSpPr>
              <p:cNvPr id="16" name="Flowchart: Connector 15">
                <a:extLst>
                  <a:ext uri="{FF2B5EF4-FFF2-40B4-BE49-F238E27FC236}">
                    <a16:creationId xmlns:a16="http://schemas.microsoft.com/office/drawing/2014/main" xmlns="" id="{40E8E43D-9A68-4035-94DF-4C70B46A1DA5}"/>
                  </a:ext>
                </a:extLst>
              </p:cNvPr>
              <p:cNvSpPr/>
              <p:nvPr/>
            </p:nvSpPr>
            <p:spPr>
              <a:xfrm>
                <a:off x="8140168" y="2484823"/>
                <a:ext cx="800100" cy="757237"/>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Times New Roman" panose="02020603050405020304" pitchFamily="18" charset="0"/>
                  </a:rPr>
                  <a:t>H</a:t>
                </a:r>
              </a:p>
            </p:txBody>
          </p:sp>
          <p:sp>
            <p:nvSpPr>
              <p:cNvPr id="17" name="Flowchart: Connector 16">
                <a:extLst>
                  <a:ext uri="{FF2B5EF4-FFF2-40B4-BE49-F238E27FC236}">
                    <a16:creationId xmlns:a16="http://schemas.microsoft.com/office/drawing/2014/main" xmlns="" id="{5423310D-DD70-4640-871D-06FD2D6C927F}"/>
                  </a:ext>
                </a:extLst>
              </p:cNvPr>
              <p:cNvSpPr/>
              <p:nvPr/>
            </p:nvSpPr>
            <p:spPr>
              <a:xfrm>
                <a:off x="8715548" y="2122976"/>
                <a:ext cx="1263682" cy="1243442"/>
              </a:xfrm>
              <a:prstGeom prst="flowChartConnector">
                <a:avLst/>
              </a:prstGeom>
              <a:solidFill>
                <a:schemeClr val="accent5">
                  <a:lumMod val="60000"/>
                  <a:lumOff val="40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latin typeface="Times New Roman" panose="02020603050405020304" pitchFamily="18" charset="0"/>
                  </a:rPr>
                  <a:t>N</a:t>
                </a:r>
              </a:p>
            </p:txBody>
          </p:sp>
        </p:grpSp>
        <p:sp>
          <p:nvSpPr>
            <p:cNvPr id="15" name="Flowchart: Connector 14">
              <a:extLst>
                <a:ext uri="{FF2B5EF4-FFF2-40B4-BE49-F238E27FC236}">
                  <a16:creationId xmlns:a16="http://schemas.microsoft.com/office/drawing/2014/main" xmlns="" id="{A25E1A06-06FA-4934-8F0A-794F6EA3E94C}"/>
                </a:ext>
              </a:extLst>
            </p:cNvPr>
            <p:cNvSpPr/>
            <p:nvPr/>
          </p:nvSpPr>
          <p:spPr>
            <a:xfrm>
              <a:off x="8141170" y="4281365"/>
              <a:ext cx="803636" cy="733424"/>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Times New Roman" panose="02020603050405020304" pitchFamily="18" charset="0"/>
                </a:rPr>
                <a:t>H</a:t>
              </a:r>
            </a:p>
          </p:txBody>
        </p:sp>
      </p:grpSp>
      <p:sp>
        <p:nvSpPr>
          <p:cNvPr id="18" name="矩形 19">
            <a:extLst>
              <a:ext uri="{FF2B5EF4-FFF2-40B4-BE49-F238E27FC236}">
                <a16:creationId xmlns:a16="http://schemas.microsoft.com/office/drawing/2014/main" xmlns="" id="{415DAB98-F574-465F-8E11-AAA4EE6F3FF7}"/>
              </a:ext>
            </a:extLst>
          </p:cNvPr>
          <p:cNvSpPr/>
          <p:nvPr/>
        </p:nvSpPr>
        <p:spPr>
          <a:xfrm>
            <a:off x="570470" y="2742149"/>
            <a:ext cx="7245014" cy="1815874"/>
          </a:xfrm>
          <a:prstGeom prst="rect">
            <a:avLst/>
          </a:prstGeom>
        </p:spPr>
        <p:txBody>
          <a:bodyPr wrap="square" lIns="91431" tIns="45716" rIns="91431" bIns="45716">
            <a:spAutoFit/>
          </a:bodyPr>
          <a:lstStyle/>
          <a:p>
            <a:pPr algn="just"/>
            <a:r>
              <a:rPr lang="vi-VN" sz="2800" i="1" u="sng" dirty="0">
                <a:solidFill>
                  <a:srgbClr val="C00000"/>
                </a:solidFill>
                <a:effectLst/>
                <a:latin typeface="Times New Roman" panose="02020603050405020304" pitchFamily="18" charset="0"/>
                <a:ea typeface="Courier New" panose="02070309020205020404" pitchFamily="49" charset="0"/>
                <a:cs typeface="Times New Roman" panose="02020603050405020304" pitchFamily="18" charset="0"/>
              </a:rPr>
              <a:t>Ví dụ 2: </a:t>
            </a:r>
            <a:r>
              <a:rPr lang="vi-VN" sz="2800" i="1" dirty="0">
                <a:latin typeface="Times New Roman" panose="02020603050405020304" pitchFamily="18" charset="0"/>
              </a:rPr>
              <a:t>Ammonia là chất khí không màu, mùi khai, được ứng dụng trong nhiều lĩnh vực như: sản xuất nitric acid, các loại phân bón hoá học, làm nhiên liệu cho tên lửa... </a:t>
            </a:r>
            <a:r>
              <a:rPr lang="vi-VN" sz="2800" i="1" u="sng" dirty="0">
                <a:effectLst/>
                <a:latin typeface="Times New Roman" panose="02020603050405020304" pitchFamily="18" charset="0"/>
                <a:ea typeface="Courier New" panose="02070309020205020404" pitchFamily="49" charset="0"/>
                <a:cs typeface="Times New Roman" panose="02020603050405020304" pitchFamily="18" charset="0"/>
              </a:rPr>
              <a:t>  </a:t>
            </a:r>
            <a:endParaRPr lang="zh-CN" altLang="en-US" sz="2800" i="1" u="sng" spc="300" dirty="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9" name="TextBox 18">
            <a:extLst>
              <a:ext uri="{FF2B5EF4-FFF2-40B4-BE49-F238E27FC236}">
                <a16:creationId xmlns:a16="http://schemas.microsoft.com/office/drawing/2014/main" xmlns="" id="{24A4D23A-569E-4B7C-BC16-EC2836DCF617}"/>
              </a:ext>
            </a:extLst>
          </p:cNvPr>
          <p:cNvSpPr txBox="1"/>
          <p:nvPr/>
        </p:nvSpPr>
        <p:spPr>
          <a:xfrm>
            <a:off x="607817" y="4881297"/>
            <a:ext cx="7536279" cy="954107"/>
          </a:xfrm>
          <a:prstGeom prst="rect">
            <a:avLst/>
          </a:prstGeom>
          <a:noFill/>
        </p:spPr>
        <p:txBody>
          <a:bodyPr wrap="square">
            <a:spAutoFit/>
          </a:bodyPr>
          <a:lstStyle/>
          <a:p>
            <a:r>
              <a:rPr lang="vi-VN" sz="2800" dirty="0">
                <a:solidFill>
                  <a:srgbClr val="FF0000"/>
                </a:solidFill>
                <a:latin typeface="Times New Roman" panose="02020603050405020304" pitchFamily="18" charset="0"/>
              </a:rPr>
              <a:t>Khối lượng phân tử (KLPT) ammonia bằng:</a:t>
            </a:r>
          </a:p>
          <a:p>
            <a:r>
              <a:rPr lang="en-US" sz="2800" dirty="0">
                <a:solidFill>
                  <a:srgbClr val="FF0000"/>
                </a:solidFill>
              </a:rPr>
              <a:t>	</a:t>
            </a:r>
            <a:r>
              <a:rPr lang="vi-VN" sz="2800" dirty="0">
                <a:solidFill>
                  <a:srgbClr val="FF0000"/>
                </a:solidFill>
                <a:latin typeface="Times New Roman" panose="02020603050405020304" pitchFamily="18" charset="0"/>
              </a:rPr>
              <a:t>14 x 1 + 1 x 3 = 17 amu</a:t>
            </a:r>
          </a:p>
        </p:txBody>
      </p:sp>
      <p:pic>
        <p:nvPicPr>
          <p:cNvPr id="3" name="Picture 2">
            <a:extLst>
              <a:ext uri="{FF2B5EF4-FFF2-40B4-BE49-F238E27FC236}">
                <a16:creationId xmlns:a16="http://schemas.microsoft.com/office/drawing/2014/main" xmlns="" id="{AD376CCD-2518-4A34-B07D-2BFC073B6F70}"/>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07963" y="-573608"/>
            <a:ext cx="2194560" cy="2288012"/>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FA6D8600-5DF4-4880-A7D0-38AF02F79E98}"/>
              </a:ext>
            </a:extLst>
          </p:cNvPr>
          <p:cNvSpPr txBox="1"/>
          <p:nvPr/>
        </p:nvSpPr>
        <p:spPr>
          <a:xfrm>
            <a:off x="742951" y="2165863"/>
            <a:ext cx="10687050" cy="1384995"/>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vi-VN" sz="2800" i="1" dirty="0">
                <a:solidFill>
                  <a:schemeClr val="bg1"/>
                </a:solidFill>
                <a:latin typeface="Times New Roman" panose="02020603050405020304" pitchFamily="18" charset="0"/>
              </a:rPr>
              <a:t>Muối ăn có thành phần chính là sodium chloride. Phân tử sodium chloride gồm 1 nguyên tử sodium và 1 nguyên tử chlorine. Em hãy tính khối lượng phân tử của sodium chloride.</a:t>
            </a:r>
          </a:p>
        </p:txBody>
      </p:sp>
      <p:sp>
        <p:nvSpPr>
          <p:cNvPr id="10" name="矩形 19">
            <a:extLst>
              <a:ext uri="{FF2B5EF4-FFF2-40B4-BE49-F238E27FC236}">
                <a16:creationId xmlns:a16="http://schemas.microsoft.com/office/drawing/2014/main" xmlns="" id="{0CB7E094-B808-40F5-A453-EA0BED039616}"/>
              </a:ext>
            </a:extLst>
          </p:cNvPr>
          <p:cNvSpPr/>
          <p:nvPr/>
        </p:nvSpPr>
        <p:spPr>
          <a:xfrm>
            <a:off x="4810125" y="3916738"/>
            <a:ext cx="1714502" cy="584767"/>
          </a:xfrm>
          <a:prstGeom prst="rect">
            <a:avLst/>
          </a:prstGeom>
        </p:spPr>
        <p:txBody>
          <a:bodyPr wrap="square" lIns="91431" tIns="45716" rIns="91431" bIns="45716">
            <a:spAutoFit/>
          </a:bodyPr>
          <a:lstStyle/>
          <a:p>
            <a:pPr algn="just"/>
            <a:r>
              <a:rPr lang="vi-VN" sz="3200" i="1" dirty="0">
                <a:solidFill>
                  <a:srgbClr val="FF0000"/>
                </a:solidFill>
                <a:effectLst/>
                <a:latin typeface="Times New Roman" panose="02020603050405020304" pitchFamily="18" charset="0"/>
                <a:ea typeface="Courier New" panose="02070309020205020404" pitchFamily="49" charset="0"/>
                <a:cs typeface="Times New Roman" panose="02020603050405020304" pitchFamily="18" charset="0"/>
              </a:rPr>
              <a:t>Lời giải</a:t>
            </a:r>
            <a:endParaRPr lang="zh-CN" altLang="en-US" sz="3200" i="1" spc="300" dirty="0">
              <a:solidFill>
                <a:srgbClr val="FF0000"/>
              </a:solidFill>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矩形 19">
            <a:extLst>
              <a:ext uri="{FF2B5EF4-FFF2-40B4-BE49-F238E27FC236}">
                <a16:creationId xmlns:a16="http://schemas.microsoft.com/office/drawing/2014/main" xmlns="" id="{3A4D81D6-7E48-4F27-8B87-714BB125950F}"/>
              </a:ext>
            </a:extLst>
          </p:cNvPr>
          <p:cNvSpPr/>
          <p:nvPr/>
        </p:nvSpPr>
        <p:spPr>
          <a:xfrm>
            <a:off x="2538413" y="4501505"/>
            <a:ext cx="6653212" cy="584767"/>
          </a:xfrm>
          <a:prstGeom prst="rect">
            <a:avLst/>
          </a:prstGeom>
        </p:spPr>
        <p:txBody>
          <a:bodyPr wrap="square" lIns="91431" tIns="45716" rIns="91431" bIns="45716">
            <a:spAutoFit/>
          </a:bodyPr>
          <a:lstStyle/>
          <a:p>
            <a:pPr algn="just"/>
            <a:r>
              <a:rPr lang="vi-VN" sz="3200" i="1" dirty="0">
                <a:solidFill>
                  <a:srgbClr val="002060"/>
                </a:solidFill>
                <a:effectLst/>
                <a:latin typeface="Times New Roman" panose="02020603050405020304" pitchFamily="18" charset="0"/>
                <a:ea typeface="Courier New" panose="02070309020205020404" pitchFamily="49" charset="0"/>
                <a:cs typeface="Times New Roman" panose="02020603050405020304" pitchFamily="18" charset="0"/>
              </a:rPr>
              <a:t>Khối lượng phân tử của muối ăn là:</a:t>
            </a:r>
            <a:endParaRPr lang="zh-CN" altLang="en-US" sz="3200" i="1" spc="300" dirty="0">
              <a:solidFill>
                <a:srgbClr val="002060"/>
              </a:solidFill>
              <a:ea typeface="inpin heiti" panose="00000500000000000000" pitchFamily="2" charset="-122"/>
              <a:cs typeface="Times New Roman" panose="02020603050405020304" pitchFamily="18" charset="0"/>
              <a:sym typeface="inpin heiti" panose="00000500000000000000" pitchFamily="2" charset="-122"/>
            </a:endParaRPr>
          </a:p>
        </p:txBody>
      </p:sp>
      <p:sp>
        <p:nvSpPr>
          <p:cNvPr id="12" name="矩形 19">
            <a:extLst>
              <a:ext uri="{FF2B5EF4-FFF2-40B4-BE49-F238E27FC236}">
                <a16:creationId xmlns:a16="http://schemas.microsoft.com/office/drawing/2014/main" xmlns="" id="{FBFE2F01-853D-4E40-8BF9-5764C4A9CEAC}"/>
              </a:ext>
            </a:extLst>
          </p:cNvPr>
          <p:cNvSpPr/>
          <p:nvPr/>
        </p:nvSpPr>
        <p:spPr>
          <a:xfrm>
            <a:off x="3107009" y="5351890"/>
            <a:ext cx="5357813" cy="584767"/>
          </a:xfrm>
          <a:prstGeom prst="rect">
            <a:avLst/>
          </a:prstGeom>
        </p:spPr>
        <p:txBody>
          <a:bodyPr wrap="square" lIns="91431" tIns="45716" rIns="91431" bIns="45716">
            <a:spAutoFit/>
          </a:bodyPr>
          <a:lstStyle/>
          <a:p>
            <a:pPr algn="just"/>
            <a:r>
              <a:rPr lang="vi-VN" sz="3200" i="1" dirty="0">
                <a:solidFill>
                  <a:srgbClr val="002060"/>
                </a:solidFill>
                <a:effectLst/>
                <a:latin typeface="Times New Roman" panose="02020603050405020304" pitchFamily="18" charset="0"/>
                <a:ea typeface="Courier New" panose="02070309020205020404" pitchFamily="49" charset="0"/>
                <a:cs typeface="Times New Roman" panose="02020603050405020304" pitchFamily="18" charset="0"/>
              </a:rPr>
              <a:t>23 x 1 + 35,5 x 1 = 58,5 amu</a:t>
            </a:r>
            <a:endParaRPr lang="zh-CN" altLang="en-US" sz="3200" i="1" spc="300" dirty="0">
              <a:solidFill>
                <a:srgbClr val="002060"/>
              </a:solidFill>
              <a:ea typeface="inpin heiti" panose="00000500000000000000" pitchFamily="2" charset="-122"/>
              <a:cs typeface="Times New Roman" panose="02020603050405020304" pitchFamily="18" charset="0"/>
              <a:sym typeface="inpin heiti" panose="00000500000000000000" pitchFamily="2" charset="-122"/>
            </a:endParaRPr>
          </a:p>
        </p:txBody>
      </p:sp>
      <p:sp>
        <p:nvSpPr>
          <p:cNvPr id="13" name="Double Wave 12">
            <a:extLst>
              <a:ext uri="{FF2B5EF4-FFF2-40B4-BE49-F238E27FC236}">
                <a16:creationId xmlns:a16="http://schemas.microsoft.com/office/drawing/2014/main" xmlns="" id="{0CDC24A7-02FC-4A81-8464-21006CDF7B4C}"/>
              </a:ext>
            </a:extLst>
          </p:cNvPr>
          <p:cNvSpPr/>
          <p:nvPr/>
        </p:nvSpPr>
        <p:spPr>
          <a:xfrm>
            <a:off x="4210873" y="1085824"/>
            <a:ext cx="4253949" cy="753039"/>
          </a:xfrm>
          <a:prstGeom prst="double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vi-VN" sz="3200" b="1" dirty="0">
                <a:solidFill>
                  <a:srgbClr val="FFC000"/>
                </a:solidFill>
                <a:latin typeface="Times New Roman" panose="02020603050405020304" pitchFamily="18" charset="0"/>
              </a:rPr>
              <a:t>HOẠT ĐỘNG NHÓM</a:t>
            </a:r>
            <a:endParaRPr lang="zh-CN" altLang="en-US" sz="3200" spc="300" dirty="0">
              <a:solidFill>
                <a:srgbClr val="FFC000"/>
              </a:solidFill>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14" name="Graphic 13" descr="Group brainstorm">
            <a:extLst>
              <a:ext uri="{FF2B5EF4-FFF2-40B4-BE49-F238E27FC236}">
                <a16:creationId xmlns:a16="http://schemas.microsoft.com/office/drawing/2014/main" xmlns="" id="{6D983122-140E-4633-A46E-E39401B1B925}"/>
              </a:ext>
            </a:extLst>
          </p:cNvPr>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tretch>
            <a:fillRect/>
          </a:stretch>
        </p:blipFill>
        <p:spPr>
          <a:xfrm>
            <a:off x="2863712" y="728325"/>
            <a:ext cx="1347161" cy="1347161"/>
          </a:xfrm>
          <a:prstGeom prst="rect">
            <a:avLst/>
          </a:prstGeom>
        </p:spPr>
      </p:pic>
      <p:pic>
        <p:nvPicPr>
          <p:cNvPr id="15" name="1 Minute timer (Đồng hồ đếm ngược 1 phút)">
            <a:hlinkClick r:id="" action="ppaction://media"/>
            <a:extLst>
              <a:ext uri="{FF2B5EF4-FFF2-40B4-BE49-F238E27FC236}">
                <a16:creationId xmlns:a16="http://schemas.microsoft.com/office/drawing/2014/main" xmlns="" id="{1BC9D249-C628-4BC0-906E-B19F56479229}"/>
              </a:ext>
            </a:extLst>
          </p:cNvPr>
          <p:cNvPicPr>
            <a:picLocks noChangeAspect="1"/>
          </p:cNvPicPr>
          <p:nvPr>
            <a:videoFile r:link="rId2"/>
            <p:extLst>
              <p:ext uri="{DAA4B4D4-6D71-4841-9C94-3DE7FCFB9230}">
                <p14:media xmlns:p14="http://schemas.microsoft.com/office/powerpoint/2010/main" xmlns="" r:embed="rId8"/>
              </p:ext>
            </p:extLst>
          </p:nvPr>
        </p:nvPicPr>
        <p:blipFill>
          <a:blip r:embed="rId9" cstate="print"/>
          <a:stretch>
            <a:fillRect/>
          </a:stretch>
        </p:blipFill>
        <p:spPr>
          <a:xfrm>
            <a:off x="9811983" y="1048005"/>
            <a:ext cx="1474351" cy="828675"/>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15"/>
                </p:tgtEl>
              </p:cMediaNode>
            </p:video>
          </p:childTnLst>
        </p:cTn>
      </p:par>
    </p:tnLst>
    <p:bldLst>
      <p:bldP spid="9" grpId="0" animBg="1"/>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D58725AC-FD87-4B68-9E92-32F6AAB75AFC}"/>
              </a:ext>
            </a:extLst>
          </p:cNvPr>
          <p:cNvSpPr txBox="1"/>
          <p:nvPr/>
        </p:nvSpPr>
        <p:spPr>
          <a:xfrm>
            <a:off x="800100" y="1695954"/>
            <a:ext cx="5915025" cy="3108543"/>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vi-VN" sz="2800" i="1" dirty="0">
                <a:solidFill>
                  <a:srgbClr val="002060"/>
                </a:solidFill>
                <a:latin typeface="Times New Roman" panose="02020603050405020304" pitchFamily="18" charset="0"/>
              </a:rPr>
              <a:t>Đá vôi có thành phần chính là calcium carbonate. Phân tử calcium carbonate gồm 1 nguyên tử calcium, 1 nguyên tử carbon và 3 nguyên tử oxygen. Tính khối lượng phân tử của calcium carbonate. Hãy nêu một số ứng dụng của đá vôi.</a:t>
            </a:r>
          </a:p>
        </p:txBody>
      </p:sp>
      <p:pic>
        <p:nvPicPr>
          <p:cNvPr id="6" name="Picture 5">
            <a:extLst>
              <a:ext uri="{FF2B5EF4-FFF2-40B4-BE49-F238E27FC236}">
                <a16:creationId xmlns:a16="http://schemas.microsoft.com/office/drawing/2014/main" xmlns="" id="{31C84DBF-55CB-4A44-915C-12E4E6BA43FA}"/>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162801" y="1442073"/>
            <a:ext cx="4103181" cy="3500438"/>
          </a:xfrm>
          <a:prstGeom prst="rect">
            <a:avLst/>
          </a:prstGeom>
        </p:spPr>
      </p:pic>
      <p:sp>
        <p:nvSpPr>
          <p:cNvPr id="8" name="TextBox 7">
            <a:extLst>
              <a:ext uri="{FF2B5EF4-FFF2-40B4-BE49-F238E27FC236}">
                <a16:creationId xmlns:a16="http://schemas.microsoft.com/office/drawing/2014/main" xmlns="" id="{41294E12-9279-4E89-949C-60CBECEAB3E3}"/>
              </a:ext>
            </a:extLst>
          </p:cNvPr>
          <p:cNvSpPr txBox="1"/>
          <p:nvPr/>
        </p:nvSpPr>
        <p:spPr>
          <a:xfrm>
            <a:off x="7021574" y="5077897"/>
            <a:ext cx="3376205"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2800" i="1" dirty="0">
                <a:solidFill>
                  <a:srgbClr val="00B0F0"/>
                </a:solidFill>
                <a:effectLst/>
                <a:latin typeface="Times New Roman" panose="02020603050405020304" pitchFamily="18" charset="0"/>
                <a:ea typeface="Courier New" panose="02070309020205020404" pitchFamily="49" charset="0"/>
              </a:rPr>
              <a:t>Núi đá vôi</a:t>
            </a:r>
            <a:endParaRPr lang="vi-VN" sz="2800" i="1" dirty="0">
              <a:solidFill>
                <a:srgbClr val="00B0F0"/>
              </a:solidFill>
              <a:latin typeface="Times New Roman" panose="02020603050405020304" pitchFamily="18" charset="0"/>
            </a:endParaRPr>
          </a:p>
        </p:txBody>
      </p:sp>
      <p:sp>
        <p:nvSpPr>
          <p:cNvPr id="9" name="Flowchart: Preparation 8">
            <a:extLst>
              <a:ext uri="{FF2B5EF4-FFF2-40B4-BE49-F238E27FC236}">
                <a16:creationId xmlns:a16="http://schemas.microsoft.com/office/drawing/2014/main" xmlns="" id="{1349D47A-A342-4FAB-8CF1-8587EA091228}"/>
              </a:ext>
            </a:extLst>
          </p:cNvPr>
          <p:cNvSpPr/>
          <p:nvPr/>
        </p:nvSpPr>
        <p:spPr>
          <a:xfrm>
            <a:off x="4137055" y="542925"/>
            <a:ext cx="3917889" cy="763762"/>
          </a:xfrm>
          <a:prstGeom prst="flowChartPreparation">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altLang="zh-CN" sz="2800" b="1" dirty="0">
                <a:solidFill>
                  <a:srgbClr val="7030A0"/>
                </a:solidFill>
                <a:latin typeface="Times New Roman" panose="02020603050405020304" pitchFamily="18" charset="0"/>
                <a:sym typeface="inpin heiti" panose="00000500000000000000" pitchFamily="2" charset="-122"/>
              </a:rPr>
              <a:t>MỞ RỘNG</a:t>
            </a:r>
            <a:endParaRPr lang="zh-CN" altLang="en-US" sz="2800" spc="300" dirty="0">
              <a:solidFill>
                <a:srgbClr val="7030A0"/>
              </a:solidFill>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10" name="3 phút đếm ngược có nhạc">
            <a:hlinkClick r:id="" action="ppaction://media"/>
            <a:extLst>
              <a:ext uri="{FF2B5EF4-FFF2-40B4-BE49-F238E27FC236}">
                <a16:creationId xmlns:a16="http://schemas.microsoft.com/office/drawing/2014/main" xmlns="" id="{AA0365CC-3C1D-4729-81B0-432B95ED4AE0}"/>
              </a:ext>
            </a:extLst>
          </p:cNvPr>
          <p:cNvPicPr>
            <a:picLocks noChangeAspect="1"/>
          </p:cNvPicPr>
          <p:nvPr>
            <a:videoFile r:link="rId2"/>
            <p:extLst>
              <p:ext uri="{DAA4B4D4-6D71-4841-9C94-3DE7FCFB9230}">
                <p14:media xmlns:p14="http://schemas.microsoft.com/office/powerpoint/2010/main" xmlns="" r:embed="rId6"/>
              </p:ext>
            </p:extLst>
          </p:nvPr>
        </p:nvPicPr>
        <p:blipFill>
          <a:blip r:embed="rId7" cstate="print"/>
          <a:stretch>
            <a:fillRect/>
          </a:stretch>
        </p:blipFill>
        <p:spPr>
          <a:xfrm>
            <a:off x="1097955" y="5077897"/>
            <a:ext cx="2068284" cy="995362"/>
          </a:xfrm>
          <a:prstGeom prst="rect">
            <a:avLst/>
          </a:prstGeom>
        </p:spPr>
      </p:pic>
      <p:pic>
        <p:nvPicPr>
          <p:cNvPr id="11" name="Graphic 10" descr="Group brainstorm">
            <a:extLst>
              <a:ext uri="{FF2B5EF4-FFF2-40B4-BE49-F238E27FC236}">
                <a16:creationId xmlns:a16="http://schemas.microsoft.com/office/drawing/2014/main" xmlns="" id="{04EE0E02-70F5-48F4-BA4B-4C4D643B0408}"/>
              </a:ext>
            </a:extLst>
          </p:cNvPr>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tretch>
            <a:fillRect/>
          </a:stretch>
        </p:blipFill>
        <p:spPr>
          <a:xfrm>
            <a:off x="2610449" y="457200"/>
            <a:ext cx="1111579" cy="1111579"/>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10"/>
                </p:tgtEl>
              </p:cMediaNode>
            </p:video>
          </p:childTnLst>
        </p:cTn>
      </p:par>
    </p:tnLst>
    <p:bldLst>
      <p:bldP spid="5"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9">
            <a:extLst>
              <a:ext uri="{FF2B5EF4-FFF2-40B4-BE49-F238E27FC236}">
                <a16:creationId xmlns:a16="http://schemas.microsoft.com/office/drawing/2014/main" xmlns="" id="{BC958070-7B70-41BF-BE20-CEC76D6EC7BB}"/>
              </a:ext>
            </a:extLst>
          </p:cNvPr>
          <p:cNvSpPr/>
          <p:nvPr/>
        </p:nvSpPr>
        <p:spPr>
          <a:xfrm>
            <a:off x="4367210" y="371579"/>
            <a:ext cx="1714502" cy="523212"/>
          </a:xfrm>
          <a:prstGeom prst="rect">
            <a:avLst/>
          </a:prstGeom>
        </p:spPr>
        <p:txBody>
          <a:bodyPr wrap="square" lIns="91431" tIns="45716" rIns="91431" bIns="45716">
            <a:spAutoFit/>
          </a:bodyPr>
          <a:lstStyle/>
          <a:p>
            <a:pPr algn="just"/>
            <a:r>
              <a:rPr lang="vi-VN" sz="2800" b="1" i="1" dirty="0">
                <a:solidFill>
                  <a:srgbClr val="FF0000"/>
                </a:solidFill>
                <a:effectLst/>
                <a:latin typeface="Times New Roman" panose="02020603050405020304" pitchFamily="18" charset="0"/>
                <a:ea typeface="Courier New" panose="02070309020205020404" pitchFamily="49" charset="0"/>
                <a:cs typeface="Times New Roman" panose="02020603050405020304" pitchFamily="18" charset="0"/>
              </a:rPr>
              <a:t>Lời giải</a:t>
            </a:r>
            <a:endParaRPr lang="zh-CN" altLang="en-US" sz="2800" b="1" i="1" spc="300" dirty="0">
              <a:solidFill>
                <a:srgbClr val="FF0000"/>
              </a:solidFill>
              <a:ea typeface="inpin heiti" panose="00000500000000000000" pitchFamily="2" charset="-122"/>
              <a:cs typeface="Times New Roman" panose="02020603050405020304" pitchFamily="18" charset="0"/>
              <a:sym typeface="inpin heiti" panose="00000500000000000000" pitchFamily="2" charset="-122"/>
            </a:endParaRPr>
          </a:p>
        </p:txBody>
      </p:sp>
      <p:sp>
        <p:nvSpPr>
          <p:cNvPr id="13" name="矩形 19">
            <a:extLst>
              <a:ext uri="{FF2B5EF4-FFF2-40B4-BE49-F238E27FC236}">
                <a16:creationId xmlns:a16="http://schemas.microsoft.com/office/drawing/2014/main" xmlns="" id="{D519FA2B-F3A1-43F1-8495-CDFCE7BCFCA3}"/>
              </a:ext>
            </a:extLst>
          </p:cNvPr>
          <p:cNvSpPr/>
          <p:nvPr/>
        </p:nvSpPr>
        <p:spPr>
          <a:xfrm>
            <a:off x="1457325" y="995562"/>
            <a:ext cx="7915275" cy="523212"/>
          </a:xfrm>
          <a:prstGeom prst="rect">
            <a:avLst/>
          </a:prstGeom>
        </p:spPr>
        <p:txBody>
          <a:bodyPr wrap="square" lIns="91431" tIns="45716" rIns="91431" bIns="45716">
            <a:spAutoFit/>
          </a:bodyPr>
          <a:lstStyle/>
          <a:p>
            <a:pPr algn="just"/>
            <a:r>
              <a:rPr lang="vi-VN" sz="2800" dirty="0">
                <a:effectLst/>
                <a:latin typeface="Times New Roman" panose="02020603050405020304" pitchFamily="18" charset="0"/>
                <a:ea typeface="Courier New" panose="02070309020205020404" pitchFamily="49" charset="0"/>
                <a:cs typeface="Times New Roman" panose="02020603050405020304" pitchFamily="18" charset="0"/>
              </a:rPr>
              <a:t>Khối lượng phân tử của </a:t>
            </a:r>
            <a:r>
              <a:rPr lang="vi-VN" sz="2800" dirty="0">
                <a:latin typeface="Times New Roman" panose="02020603050405020304" pitchFamily="18" charset="0"/>
              </a:rPr>
              <a:t>calcium carbonate </a:t>
            </a:r>
            <a:r>
              <a:rPr lang="vi-VN" sz="2800" dirty="0">
                <a:effectLst/>
                <a:latin typeface="Times New Roman" panose="02020603050405020304" pitchFamily="18" charset="0"/>
                <a:ea typeface="Courier New" panose="02070309020205020404" pitchFamily="49" charset="0"/>
                <a:cs typeface="Times New Roman" panose="02020603050405020304" pitchFamily="18" charset="0"/>
              </a:rPr>
              <a:t>là:</a:t>
            </a:r>
            <a:endParaRPr lang="zh-CN" altLang="en-US" sz="2800" spc="300" dirty="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5" name="矩形 19">
            <a:extLst>
              <a:ext uri="{FF2B5EF4-FFF2-40B4-BE49-F238E27FC236}">
                <a16:creationId xmlns:a16="http://schemas.microsoft.com/office/drawing/2014/main" xmlns="" id="{B1F743E2-D144-4328-B053-A9E178F85008}"/>
              </a:ext>
            </a:extLst>
          </p:cNvPr>
          <p:cNvSpPr/>
          <p:nvPr/>
        </p:nvSpPr>
        <p:spPr>
          <a:xfrm>
            <a:off x="2973920" y="1549316"/>
            <a:ext cx="6244160" cy="523212"/>
          </a:xfrm>
          <a:prstGeom prst="rect">
            <a:avLst/>
          </a:prstGeom>
        </p:spPr>
        <p:txBody>
          <a:bodyPr wrap="square" lIns="91431" tIns="45716" rIns="91431" bIns="45716">
            <a:spAutoFit/>
          </a:bodyPr>
          <a:lstStyle/>
          <a:p>
            <a:pPr algn="just"/>
            <a:r>
              <a:rPr lang="vi-VN" sz="2800" dirty="0">
                <a:effectLst/>
                <a:latin typeface="Times New Roman" panose="02020603050405020304" pitchFamily="18" charset="0"/>
                <a:ea typeface="Courier New" panose="02070309020205020404" pitchFamily="49" charset="0"/>
                <a:cs typeface="Times New Roman" panose="02020603050405020304" pitchFamily="18" charset="0"/>
              </a:rPr>
              <a:t>40 x 1 + 12 x 1 + 16 x 3 = 100 amu</a:t>
            </a:r>
            <a:endParaRPr lang="zh-CN" altLang="en-US" sz="2800" spc="300" dirty="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6" name="TextBox 15">
            <a:extLst>
              <a:ext uri="{FF2B5EF4-FFF2-40B4-BE49-F238E27FC236}">
                <a16:creationId xmlns:a16="http://schemas.microsoft.com/office/drawing/2014/main" xmlns="" id="{19FDCEC6-9AF9-42D4-9458-E5A1D8E98AF1}"/>
              </a:ext>
            </a:extLst>
          </p:cNvPr>
          <p:cNvSpPr txBox="1"/>
          <p:nvPr/>
        </p:nvSpPr>
        <p:spPr>
          <a:xfrm>
            <a:off x="828675" y="1978368"/>
            <a:ext cx="10915649" cy="3785652"/>
          </a:xfrm>
          <a:prstGeom prst="rect">
            <a:avLst/>
          </a:prstGeom>
          <a:noFill/>
        </p:spPr>
        <p:txBody>
          <a:bodyPr wrap="square">
            <a:spAutoFit/>
          </a:bodyPr>
          <a:lstStyle/>
          <a:p>
            <a:pPr algn="l" rtl="0"/>
            <a:r>
              <a:rPr lang="vi-VN" sz="2400" b="0" i="0" dirty="0">
                <a:effectLst/>
                <a:latin typeface="Times New Roman" panose="02020603050405020304" pitchFamily="18" charset="0"/>
              </a:rPr>
              <a:t>Ứng dụng:</a:t>
            </a:r>
          </a:p>
          <a:p>
            <a:pPr algn="l" rtl="0"/>
            <a:r>
              <a:rPr lang="vi-VN" sz="2400" b="0" i="0" dirty="0">
                <a:effectLst/>
                <a:latin typeface="Times New Roman" panose="02020603050405020304" pitchFamily="18" charset="0"/>
              </a:rPr>
              <a:t>– Đá vôi được sử dụng nhiều trong các ngành công nghiệp xây dựng, cẩm thạch hoặc là thành phần cấu thành của xi măng hoặc sản xuất ra vôi.</a:t>
            </a:r>
          </a:p>
          <a:p>
            <a:pPr algn="l" rtl="0"/>
            <a:r>
              <a:rPr lang="vi-VN" sz="2400" b="0" i="0" dirty="0">
                <a:effectLst/>
                <a:latin typeface="Times New Roman" panose="02020603050405020304" pitchFamily="18" charset="0"/>
              </a:rPr>
              <a:t>– Đá vôi được sử dụng rất nhiều trong ngành sơn</a:t>
            </a:r>
          </a:p>
          <a:p>
            <a:pPr algn="l" rtl="0"/>
            <a:r>
              <a:rPr lang="vi-VN" sz="2400" b="0" i="0" dirty="0">
                <a:effectLst/>
                <a:latin typeface="Times New Roman" panose="02020603050405020304" pitchFamily="18" charset="0"/>
              </a:rPr>
              <a:t>– Đá vôi là chất xử lý môi trường nước</a:t>
            </a:r>
          </a:p>
          <a:p>
            <a:pPr algn="l" rtl="0"/>
            <a:r>
              <a:rPr lang="vi-VN" sz="2400" b="0" i="0" dirty="0">
                <a:effectLst/>
                <a:latin typeface="Times New Roman" panose="02020603050405020304" pitchFamily="18" charset="0"/>
              </a:rPr>
              <a:t>– Đá vôi thường được sử dụng rộng rãi trong y tế với vai trò là thuốc bổ sung khẩu phần canxi giá rẻ, chất khử chua.</a:t>
            </a:r>
          </a:p>
          <a:p>
            <a:pPr algn="l" rtl="0"/>
            <a:r>
              <a:rPr lang="vi-VN" sz="2400" b="0" i="0" dirty="0">
                <a:effectLst/>
                <a:latin typeface="Times New Roman" panose="02020603050405020304" pitchFamily="18" charset="0"/>
              </a:rPr>
              <a:t>– Bên cạnh đó thì đá vôi còn được biết đến là chất làm trắng trong việc tráng men đồ gốm sứ. Và bột vôi cũng được gọi là đá phấn vì đây là thành phần chính của phấn viết bảng.</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53214BD7-79FD-4269-9269-AD831ED99BF8}"/>
              </a:ext>
            </a:extLst>
          </p:cNvPr>
          <p:cNvSpPr txBox="1"/>
          <p:nvPr/>
        </p:nvSpPr>
        <p:spPr>
          <a:xfrm>
            <a:off x="5308664" y="2297966"/>
            <a:ext cx="5692711" cy="2062103"/>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vi-VN" sz="3200" i="1" dirty="0">
                <a:solidFill>
                  <a:srgbClr val="002060"/>
                </a:solidFill>
                <a:latin typeface="Times New Roman" panose="02020603050405020304" pitchFamily="18" charset="0"/>
              </a:rPr>
              <a:t>Trong nước rửa tay khô có thành phần chính là chất gi? Khối lượng phân tử của chất đó là bao nhiêu?</a:t>
            </a:r>
          </a:p>
        </p:txBody>
      </p:sp>
      <p:sp>
        <p:nvSpPr>
          <p:cNvPr id="6" name="TextBox 5">
            <a:extLst>
              <a:ext uri="{FF2B5EF4-FFF2-40B4-BE49-F238E27FC236}">
                <a16:creationId xmlns:a16="http://schemas.microsoft.com/office/drawing/2014/main" xmlns="" id="{4A3B655D-94BF-44A8-BC75-79B383157339}"/>
              </a:ext>
            </a:extLst>
          </p:cNvPr>
          <p:cNvSpPr txBox="1"/>
          <p:nvPr/>
        </p:nvSpPr>
        <p:spPr>
          <a:xfrm>
            <a:off x="1180466" y="5326907"/>
            <a:ext cx="3376205" cy="5847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3200" i="1" dirty="0">
                <a:solidFill>
                  <a:srgbClr val="00B0F0"/>
                </a:solidFill>
                <a:effectLst/>
                <a:latin typeface="Times New Roman" panose="02020603050405020304" pitchFamily="18" charset="0"/>
                <a:ea typeface="Courier New" panose="02070309020205020404" pitchFamily="49" charset="0"/>
              </a:rPr>
              <a:t>Nước rửa tay khô</a:t>
            </a:r>
            <a:endParaRPr lang="vi-VN" sz="3200" i="1" dirty="0">
              <a:solidFill>
                <a:srgbClr val="00B0F0"/>
              </a:solidFill>
              <a:latin typeface="Times New Roman" panose="02020603050405020304" pitchFamily="18" charset="0"/>
            </a:endParaRPr>
          </a:p>
        </p:txBody>
      </p:sp>
      <p:pic>
        <p:nvPicPr>
          <p:cNvPr id="7" name="Picture 6">
            <a:extLst>
              <a:ext uri="{FF2B5EF4-FFF2-40B4-BE49-F238E27FC236}">
                <a16:creationId xmlns:a16="http://schemas.microsoft.com/office/drawing/2014/main" xmlns="" id="{3BBB14EA-52A2-4452-9863-9A8E76E1675C}"/>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80466" y="2083593"/>
            <a:ext cx="3509427" cy="2690813"/>
          </a:xfrm>
          <a:prstGeom prst="rect">
            <a:avLst/>
          </a:prstGeom>
          <a:ln w="228600" cap="sq" cmpd="thickThin">
            <a:solidFill>
              <a:srgbClr val="000000"/>
            </a:solidFill>
            <a:prstDash val="solid"/>
            <a:miter lim="800000"/>
          </a:ln>
          <a:effectLst>
            <a:innerShdw blurRad="76200">
              <a:srgbClr val="000000"/>
            </a:innerShdw>
          </a:effectLst>
        </p:spPr>
      </p:pic>
      <p:sp>
        <p:nvSpPr>
          <p:cNvPr id="8" name="Oval 7">
            <a:extLst>
              <a:ext uri="{FF2B5EF4-FFF2-40B4-BE49-F238E27FC236}">
                <a16:creationId xmlns:a16="http://schemas.microsoft.com/office/drawing/2014/main" xmlns="" id="{5B30B534-4DF8-40D4-9C10-33500D9AC1AE}"/>
              </a:ext>
            </a:extLst>
          </p:cNvPr>
          <p:cNvSpPr/>
          <p:nvPr/>
        </p:nvSpPr>
        <p:spPr>
          <a:xfrm>
            <a:off x="2157413" y="492879"/>
            <a:ext cx="5815012" cy="87630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solidFill>
                  <a:srgbClr val="FFC000"/>
                </a:solidFill>
                <a:latin typeface="Times New Roman" panose="02020603050405020304" pitchFamily="18" charset="0"/>
              </a:rPr>
              <a:t>NHIỆM VỤ VỀ NHÀ</a:t>
            </a:r>
          </a:p>
        </p:txBody>
      </p:sp>
    </p:spTree>
    <p:extLst>
      <p:ext uri="{BB962C8B-B14F-4D97-AF65-F5344CB8AC3E}">
        <p14:creationId xmlns:p14="http://schemas.microsoft.com/office/powerpoint/2010/main" xmlns="" val="16888049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xmlns="" id="{042015DF-FB70-4BB6-A2A9-A9199908840D}"/>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77873" t="60801"/>
          <a:stretch/>
        </p:blipFill>
        <p:spPr>
          <a:xfrm>
            <a:off x="-546686" y="3554375"/>
            <a:ext cx="4721643" cy="3570773"/>
          </a:xfrm>
          <a:prstGeom prst="rect">
            <a:avLst/>
          </a:prstGeom>
        </p:spPr>
      </p:pic>
      <p:pic>
        <p:nvPicPr>
          <p:cNvPr id="30" name="图片 29">
            <a:extLst>
              <a:ext uri="{FF2B5EF4-FFF2-40B4-BE49-F238E27FC236}">
                <a16:creationId xmlns:a16="http://schemas.microsoft.com/office/drawing/2014/main" xmlns="" id="{87D4BE03-8B17-4D61-9439-64203C1A8757}"/>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77873" t="60801"/>
          <a:stretch/>
        </p:blipFill>
        <p:spPr>
          <a:xfrm>
            <a:off x="795956" y="-960782"/>
            <a:ext cx="3084362" cy="2332569"/>
          </a:xfrm>
          <a:prstGeom prst="rect">
            <a:avLst/>
          </a:prstGeom>
        </p:spPr>
      </p:pic>
      <p:pic>
        <p:nvPicPr>
          <p:cNvPr id="17" name="图片 16">
            <a:extLst>
              <a:ext uri="{FF2B5EF4-FFF2-40B4-BE49-F238E27FC236}">
                <a16:creationId xmlns:a16="http://schemas.microsoft.com/office/drawing/2014/main" xmlns="" id="{8EEE9012-F08D-496E-894F-D5B63BA758DB}"/>
              </a:ext>
            </a:extLst>
          </p:cNvPr>
          <p:cNvPicPr>
            <a:picLocks noChangeAspect="1"/>
          </p:cNvPicPr>
          <p:nvPr/>
        </p:nvPicPr>
        <p:blipFill rotWithShape="1">
          <a:blip r:embed="rId5">
            <a:extLst>
              <a:ext uri="{28A0092B-C50C-407E-A947-70E740481C1C}">
                <a14:useLocalDpi xmlns:a14="http://schemas.microsoft.com/office/drawing/2010/main" xmlns="" val="0"/>
              </a:ext>
            </a:extLst>
          </a:blip>
          <a:srcRect t="55484"/>
          <a:stretch/>
        </p:blipFill>
        <p:spPr>
          <a:xfrm>
            <a:off x="2658979" y="3797969"/>
            <a:ext cx="6874042" cy="3060031"/>
          </a:xfrm>
          <a:prstGeom prst="rect">
            <a:avLst/>
          </a:prstGeom>
        </p:spPr>
      </p:pic>
      <p:sp useBgFill="1">
        <p:nvSpPr>
          <p:cNvPr id="3" name="矩形 2">
            <a:extLst>
              <a:ext uri="{FF2B5EF4-FFF2-40B4-BE49-F238E27FC236}">
                <a16:creationId xmlns:a16="http://schemas.microsoft.com/office/drawing/2014/main" xmlns="" id="{94273888-E65A-496D-A146-B26B0728E2B8}"/>
              </a:ext>
            </a:extLst>
          </p:cNvPr>
          <p:cNvSpPr/>
          <p:nvPr/>
        </p:nvSpPr>
        <p:spPr>
          <a:xfrm>
            <a:off x="7808495" y="3797969"/>
            <a:ext cx="1724526" cy="11069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a:extLst>
              <a:ext uri="{FF2B5EF4-FFF2-40B4-BE49-F238E27FC236}">
                <a16:creationId xmlns:a16="http://schemas.microsoft.com/office/drawing/2014/main" xmlns="" id="{44534718-3DAB-4732-B6AC-0A0B8713712A}"/>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77873" t="60801"/>
          <a:stretch/>
        </p:blipFill>
        <p:spPr>
          <a:xfrm>
            <a:off x="8228174" y="1844844"/>
            <a:ext cx="3494422" cy="2642679"/>
          </a:xfrm>
          <a:prstGeom prst="rect">
            <a:avLst/>
          </a:prstGeom>
        </p:spPr>
      </p:pic>
      <p:grpSp>
        <p:nvGrpSpPr>
          <p:cNvPr id="10" name="组合 8">
            <a:extLst>
              <a:ext uri="{FF2B5EF4-FFF2-40B4-BE49-F238E27FC236}">
                <a16:creationId xmlns:a16="http://schemas.microsoft.com/office/drawing/2014/main" xmlns="" id="{FC9FA315-E408-4360-BE04-9CDA3F8ABD4F}"/>
              </a:ext>
            </a:extLst>
          </p:cNvPr>
          <p:cNvGrpSpPr/>
          <p:nvPr/>
        </p:nvGrpSpPr>
        <p:grpSpPr>
          <a:xfrm>
            <a:off x="1370228" y="1890383"/>
            <a:ext cx="8605157" cy="1862048"/>
            <a:chOff x="2943225" y="2497973"/>
            <a:chExt cx="8605157" cy="1862048"/>
          </a:xfrm>
        </p:grpSpPr>
        <p:sp>
          <p:nvSpPr>
            <p:cNvPr id="11" name="文本框 5">
              <a:extLst>
                <a:ext uri="{FF2B5EF4-FFF2-40B4-BE49-F238E27FC236}">
                  <a16:creationId xmlns:a16="http://schemas.microsoft.com/office/drawing/2014/main" xmlns="" id="{660F2487-F0DC-4F59-835C-B3D069C18422}"/>
                </a:ext>
              </a:extLst>
            </p:cNvPr>
            <p:cNvSpPr txBox="1"/>
            <p:nvPr/>
          </p:nvSpPr>
          <p:spPr>
            <a:xfrm>
              <a:off x="2943225" y="2497973"/>
              <a:ext cx="2314575" cy="1862048"/>
            </a:xfrm>
            <a:prstGeom prst="rect">
              <a:avLst/>
            </a:prstGeom>
            <a:noFill/>
          </p:spPr>
          <p:txBody>
            <a:bodyPr wrap="square" rtlCol="0">
              <a:spAutoFit/>
            </a:bodyPr>
            <a:lstStyle/>
            <a:p>
              <a:r>
                <a:rPr lang="en-US" altLang="zh-CN" sz="11500" b="1" spc="600" dirty="0">
                  <a:solidFill>
                    <a:srgbClr val="00B05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02.</a:t>
              </a:r>
              <a:endParaRPr lang="zh-CN" altLang="en-US" sz="11500" b="1" spc="600" dirty="0">
                <a:solidFill>
                  <a:srgbClr val="00B05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2" name="文本框 215">
              <a:extLst>
                <a:ext uri="{FF2B5EF4-FFF2-40B4-BE49-F238E27FC236}">
                  <a16:creationId xmlns:a16="http://schemas.microsoft.com/office/drawing/2014/main" xmlns="" id="{6BF4CF79-1AEC-43B0-A6E1-512DC7D5C4C1}"/>
                </a:ext>
              </a:extLst>
            </p:cNvPr>
            <p:cNvSpPr txBox="1"/>
            <p:nvPr/>
          </p:nvSpPr>
          <p:spPr>
            <a:xfrm>
              <a:off x="5006068" y="2717263"/>
              <a:ext cx="6542314" cy="1423467"/>
            </a:xfrm>
            <a:prstGeom prst="rect">
              <a:avLst/>
            </a:prstGeom>
            <a:noFill/>
            <a:ln>
              <a:noFill/>
            </a:ln>
          </p:spPr>
          <p:txBody>
            <a:bodyPr wrap="square" lIns="68580" tIns="34290" rIns="68580" bIns="34290" rtlCol="0">
              <a:spAutoFit/>
            </a:bodyPr>
            <a:lstStyle/>
            <a:p>
              <a:r>
                <a:rPr lang="en-US" altLang="zh-CN" sz="8800" b="1" spc="300" dirty="0">
                  <a:solidFill>
                    <a:srgbClr val="00B05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ĐƠN CHẤT</a:t>
              </a:r>
              <a:endParaRPr lang="zh-CN" altLang="en-US" sz="8800" b="1" spc="300" dirty="0">
                <a:solidFill>
                  <a:srgbClr val="00B05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Tree>
    <p:extLst>
      <p:ext uri="{BB962C8B-B14F-4D97-AF65-F5344CB8AC3E}">
        <p14:creationId xmlns:p14="http://schemas.microsoft.com/office/powerpoint/2010/main" xmlns="" val="335536801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xmlns="" id="{60CD89B2-7184-466A-9A0E-9A6697CB4A90}"/>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9586" r="37923" b="49914"/>
          <a:stretch/>
        </p:blipFill>
        <p:spPr>
          <a:xfrm>
            <a:off x="577477" y="1835263"/>
            <a:ext cx="6296565" cy="2564762"/>
          </a:xfrm>
          <a:prstGeom prst="rect">
            <a:avLst/>
          </a:prstGeom>
        </p:spPr>
      </p:pic>
      <p:pic>
        <p:nvPicPr>
          <p:cNvPr id="16" name="图片 15">
            <a:extLst>
              <a:ext uri="{FF2B5EF4-FFF2-40B4-BE49-F238E27FC236}">
                <a16:creationId xmlns:a16="http://schemas.microsoft.com/office/drawing/2014/main" xmlns="" id="{C3B30A98-6735-49DB-A5BB-794114EF2F0B}"/>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0" y="0"/>
            <a:ext cx="6874042" cy="6874042"/>
          </a:xfrm>
          <a:prstGeom prst="rect">
            <a:avLst/>
          </a:prstGeom>
        </p:spPr>
      </p:pic>
      <p:pic>
        <p:nvPicPr>
          <p:cNvPr id="21" name="图片 20">
            <a:extLst>
              <a:ext uri="{FF2B5EF4-FFF2-40B4-BE49-F238E27FC236}">
                <a16:creationId xmlns:a16="http://schemas.microsoft.com/office/drawing/2014/main" xmlns="" id="{8263BD08-98D9-4602-A3AD-3EBB4C284E83}"/>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77873" t="60801"/>
          <a:stretch/>
        </p:blipFill>
        <p:spPr>
          <a:xfrm>
            <a:off x="8513123" y="4400025"/>
            <a:ext cx="3494422" cy="2642679"/>
          </a:xfrm>
          <a:prstGeom prst="rect">
            <a:avLst/>
          </a:prstGeom>
        </p:spPr>
      </p:pic>
      <p:pic>
        <p:nvPicPr>
          <p:cNvPr id="22" name="图片 21">
            <a:extLst>
              <a:ext uri="{FF2B5EF4-FFF2-40B4-BE49-F238E27FC236}">
                <a16:creationId xmlns:a16="http://schemas.microsoft.com/office/drawing/2014/main" xmlns="" id="{D5FF7D9D-C43C-4061-B511-6254B48B5653}"/>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77873" t="60801"/>
          <a:stretch/>
        </p:blipFill>
        <p:spPr>
          <a:xfrm>
            <a:off x="10444789" y="-807416"/>
            <a:ext cx="3494422" cy="2642679"/>
          </a:xfrm>
          <a:prstGeom prst="rect">
            <a:avLst/>
          </a:prstGeom>
        </p:spPr>
      </p:pic>
      <p:sp>
        <p:nvSpPr>
          <p:cNvPr id="13" name="文本框 215">
            <a:extLst>
              <a:ext uri="{FF2B5EF4-FFF2-40B4-BE49-F238E27FC236}">
                <a16:creationId xmlns:a16="http://schemas.microsoft.com/office/drawing/2014/main" xmlns="" id="{AFDAEEB2-2B3B-4241-BB35-E8E7031F6F19}"/>
              </a:ext>
            </a:extLst>
          </p:cNvPr>
          <p:cNvSpPr txBox="1"/>
          <p:nvPr/>
        </p:nvSpPr>
        <p:spPr>
          <a:xfrm>
            <a:off x="1934803" y="2344355"/>
            <a:ext cx="3581911" cy="1546577"/>
          </a:xfrm>
          <a:prstGeom prst="rect">
            <a:avLst/>
          </a:prstGeom>
          <a:noFill/>
          <a:ln>
            <a:noFill/>
          </a:ln>
        </p:spPr>
        <p:txBody>
          <a:bodyPr wrap="square" lIns="68580" tIns="34290" rIns="68580" bIns="34290" rtlCol="0">
            <a:spAutoFit/>
          </a:bodyPr>
          <a:lstStyle/>
          <a:p>
            <a:pPr algn="ctr"/>
            <a:r>
              <a:rPr lang="en-US" altLang="zh-CN" sz="4800" b="1" dirty="0">
                <a:solidFill>
                  <a:schemeClr val="accent2"/>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NỘI DUNG BÀI HỌC</a:t>
            </a:r>
            <a:endParaRPr lang="zh-CN" altLang="en-US" sz="4800" b="1" dirty="0">
              <a:solidFill>
                <a:schemeClr val="accent2"/>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14" name="组合 13">
            <a:extLst>
              <a:ext uri="{FF2B5EF4-FFF2-40B4-BE49-F238E27FC236}">
                <a16:creationId xmlns:a16="http://schemas.microsoft.com/office/drawing/2014/main" xmlns="" id="{738BAC64-1237-46B9-8FDF-B023B8A2AAAE}"/>
              </a:ext>
            </a:extLst>
          </p:cNvPr>
          <p:cNvGrpSpPr/>
          <p:nvPr/>
        </p:nvGrpSpPr>
        <p:grpSpPr>
          <a:xfrm>
            <a:off x="7029358" y="1444334"/>
            <a:ext cx="4479489" cy="3346621"/>
            <a:chOff x="6698704" y="2026876"/>
            <a:chExt cx="4479489" cy="3346621"/>
          </a:xfrm>
        </p:grpSpPr>
        <p:sp>
          <p:nvSpPr>
            <p:cNvPr id="15" name="文本框 215">
              <a:extLst>
                <a:ext uri="{FF2B5EF4-FFF2-40B4-BE49-F238E27FC236}">
                  <a16:creationId xmlns:a16="http://schemas.microsoft.com/office/drawing/2014/main" xmlns="" id="{C98AD50D-17B0-4830-BB07-4CFFD0623889}"/>
                </a:ext>
              </a:extLst>
            </p:cNvPr>
            <p:cNvSpPr txBox="1"/>
            <p:nvPr/>
          </p:nvSpPr>
          <p:spPr>
            <a:xfrm>
              <a:off x="7754611" y="2026876"/>
              <a:ext cx="3411549" cy="684803"/>
            </a:xfrm>
            <a:prstGeom prst="rect">
              <a:avLst/>
            </a:prstGeom>
            <a:noFill/>
            <a:ln>
              <a:noFill/>
            </a:ln>
          </p:spPr>
          <p:txBody>
            <a:bodyPr wrap="square" lIns="68580" tIns="34290" rIns="68580" bIns="34290" rtlCol="0">
              <a:spAutoFit/>
            </a:bodyPr>
            <a:lstStyle/>
            <a:p>
              <a:r>
                <a:rPr lang="en-US" altLang="zh-CN" sz="4000" b="1" spc="300" dirty="0" err="1">
                  <a:solidFill>
                    <a:srgbClr val="00B05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Phân</a:t>
              </a:r>
              <a:r>
                <a:rPr lang="en-US" altLang="zh-CN" sz="4000" b="1" spc="300" dirty="0">
                  <a:solidFill>
                    <a:srgbClr val="00B05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4000" b="1" spc="300" dirty="0" err="1">
                  <a:solidFill>
                    <a:srgbClr val="00B05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tử</a:t>
              </a:r>
              <a:endParaRPr lang="zh-CN" altLang="en-US" sz="4000" b="1" spc="300" dirty="0">
                <a:solidFill>
                  <a:srgbClr val="00B05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8" name="文本框 215">
              <a:extLst>
                <a:ext uri="{FF2B5EF4-FFF2-40B4-BE49-F238E27FC236}">
                  <a16:creationId xmlns:a16="http://schemas.microsoft.com/office/drawing/2014/main" xmlns="" id="{D36E9AFF-A630-43C7-A3F5-84F4E7F9CC71}"/>
                </a:ext>
              </a:extLst>
            </p:cNvPr>
            <p:cNvSpPr txBox="1"/>
            <p:nvPr/>
          </p:nvSpPr>
          <p:spPr>
            <a:xfrm>
              <a:off x="7760627" y="2923223"/>
              <a:ext cx="3411549" cy="684803"/>
            </a:xfrm>
            <a:prstGeom prst="rect">
              <a:avLst/>
            </a:prstGeom>
            <a:noFill/>
            <a:ln>
              <a:noFill/>
            </a:ln>
          </p:spPr>
          <p:txBody>
            <a:bodyPr wrap="square" lIns="68580" tIns="34290" rIns="68580" bIns="34290" rtlCol="0">
              <a:spAutoFit/>
            </a:bodyPr>
            <a:lstStyle/>
            <a:p>
              <a:r>
                <a:rPr lang="en-US" altLang="zh-CN" sz="4000" b="1" spc="300" dirty="0" err="1">
                  <a:solidFill>
                    <a:srgbClr val="00B05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Đơn</a:t>
              </a:r>
              <a:r>
                <a:rPr lang="en-US" altLang="zh-CN" sz="4000" b="1" spc="300" dirty="0">
                  <a:solidFill>
                    <a:srgbClr val="00B05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4000" b="1" spc="300" dirty="0" err="1">
                  <a:solidFill>
                    <a:srgbClr val="00B05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chất</a:t>
              </a:r>
              <a:endParaRPr lang="zh-CN" altLang="en-US" sz="4000" b="1" spc="300" dirty="0">
                <a:solidFill>
                  <a:srgbClr val="00B05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9" name="文本框 215">
              <a:extLst>
                <a:ext uri="{FF2B5EF4-FFF2-40B4-BE49-F238E27FC236}">
                  <a16:creationId xmlns:a16="http://schemas.microsoft.com/office/drawing/2014/main" xmlns="" id="{95B27419-5F1D-42D8-83F4-F1ABC4276D6B}"/>
                </a:ext>
              </a:extLst>
            </p:cNvPr>
            <p:cNvSpPr txBox="1"/>
            <p:nvPr/>
          </p:nvSpPr>
          <p:spPr>
            <a:xfrm>
              <a:off x="7760627" y="3801523"/>
              <a:ext cx="3411549" cy="684803"/>
            </a:xfrm>
            <a:prstGeom prst="rect">
              <a:avLst/>
            </a:prstGeom>
            <a:noFill/>
            <a:ln>
              <a:noFill/>
            </a:ln>
          </p:spPr>
          <p:txBody>
            <a:bodyPr wrap="square" lIns="68580" tIns="34290" rIns="68580" bIns="34290" rtlCol="0">
              <a:spAutoFit/>
            </a:bodyPr>
            <a:lstStyle/>
            <a:p>
              <a:r>
                <a:rPr lang="en-US" altLang="zh-CN" sz="4000" b="1" spc="300" dirty="0" err="1">
                  <a:solidFill>
                    <a:srgbClr val="00B05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Hợp</a:t>
              </a:r>
              <a:r>
                <a:rPr lang="en-US" altLang="zh-CN" sz="4000" b="1" spc="300" dirty="0">
                  <a:solidFill>
                    <a:srgbClr val="00B05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4000" b="1" spc="300" dirty="0" err="1">
                  <a:solidFill>
                    <a:srgbClr val="00B05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chất</a:t>
              </a:r>
              <a:endParaRPr lang="zh-CN" altLang="en-US" sz="4000" b="1" spc="300" dirty="0">
                <a:solidFill>
                  <a:srgbClr val="00B05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4" name="文本框 215">
              <a:extLst>
                <a:ext uri="{FF2B5EF4-FFF2-40B4-BE49-F238E27FC236}">
                  <a16:creationId xmlns:a16="http://schemas.microsoft.com/office/drawing/2014/main" xmlns="" id="{A4A17ED4-F6BC-440D-A317-FFC1DBE1D409}"/>
                </a:ext>
              </a:extLst>
            </p:cNvPr>
            <p:cNvSpPr txBox="1"/>
            <p:nvPr/>
          </p:nvSpPr>
          <p:spPr>
            <a:xfrm>
              <a:off x="7766644" y="4637713"/>
              <a:ext cx="3411549" cy="684803"/>
            </a:xfrm>
            <a:prstGeom prst="rect">
              <a:avLst/>
            </a:prstGeom>
            <a:noFill/>
            <a:ln>
              <a:noFill/>
            </a:ln>
          </p:spPr>
          <p:txBody>
            <a:bodyPr wrap="square" lIns="68580" tIns="34290" rIns="68580" bIns="34290" rtlCol="0">
              <a:spAutoFit/>
            </a:bodyPr>
            <a:lstStyle/>
            <a:p>
              <a:r>
                <a:rPr lang="en-US" altLang="zh-CN" sz="4000" b="1" spc="300" dirty="0" err="1">
                  <a:solidFill>
                    <a:srgbClr val="00B05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Bài</a:t>
              </a:r>
              <a:r>
                <a:rPr lang="en-US" altLang="zh-CN" sz="4000" b="1" spc="300" dirty="0">
                  <a:solidFill>
                    <a:srgbClr val="00B05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4000" b="1" spc="300" dirty="0" err="1">
                  <a:solidFill>
                    <a:srgbClr val="00B05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tập</a:t>
              </a:r>
              <a:endParaRPr lang="zh-CN" altLang="en-US" sz="4000" b="1" spc="300" dirty="0">
                <a:solidFill>
                  <a:srgbClr val="00B05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5" name="文本框 9">
              <a:extLst>
                <a:ext uri="{FF2B5EF4-FFF2-40B4-BE49-F238E27FC236}">
                  <a16:creationId xmlns:a16="http://schemas.microsoft.com/office/drawing/2014/main" xmlns="" id="{05B8038E-2FD8-43BA-81F3-CA77D5E74FE1}"/>
                </a:ext>
              </a:extLst>
            </p:cNvPr>
            <p:cNvSpPr txBox="1"/>
            <p:nvPr/>
          </p:nvSpPr>
          <p:spPr>
            <a:xfrm>
              <a:off x="6698704" y="2026876"/>
              <a:ext cx="1055907" cy="769441"/>
            </a:xfrm>
            <a:prstGeom prst="rect">
              <a:avLst/>
            </a:prstGeom>
            <a:noFill/>
          </p:spPr>
          <p:txBody>
            <a:bodyPr wrap="square" rtlCol="0">
              <a:spAutoFit/>
            </a:bodyPr>
            <a:lstStyle/>
            <a:p>
              <a:pPr algn="ctr"/>
              <a:r>
                <a:rPr lang="en-US" altLang="zh-CN" sz="4400" b="1" dirty="0">
                  <a:solidFill>
                    <a:srgbClr val="00B05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01.</a:t>
              </a:r>
              <a:endParaRPr lang="zh-CN" altLang="en-US" sz="4400" b="1" dirty="0">
                <a:solidFill>
                  <a:srgbClr val="00B05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6" name="文本框 10">
              <a:extLst>
                <a:ext uri="{FF2B5EF4-FFF2-40B4-BE49-F238E27FC236}">
                  <a16:creationId xmlns:a16="http://schemas.microsoft.com/office/drawing/2014/main" xmlns="" id="{9838D44B-F250-49C7-A59C-426C9A712D1B}"/>
                </a:ext>
              </a:extLst>
            </p:cNvPr>
            <p:cNvSpPr txBox="1"/>
            <p:nvPr/>
          </p:nvSpPr>
          <p:spPr>
            <a:xfrm>
              <a:off x="6698704" y="2885936"/>
              <a:ext cx="1055907" cy="769441"/>
            </a:xfrm>
            <a:prstGeom prst="rect">
              <a:avLst/>
            </a:prstGeom>
            <a:noFill/>
          </p:spPr>
          <p:txBody>
            <a:bodyPr wrap="square" rtlCol="0">
              <a:spAutoFit/>
            </a:bodyPr>
            <a:lstStyle/>
            <a:p>
              <a:pPr algn="ctr"/>
              <a:r>
                <a:rPr lang="en-US" altLang="zh-CN" sz="4400" b="1" dirty="0">
                  <a:solidFill>
                    <a:srgbClr val="00B05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02.</a:t>
              </a:r>
              <a:endParaRPr lang="zh-CN" altLang="en-US" sz="4400" b="1" dirty="0">
                <a:solidFill>
                  <a:srgbClr val="00B05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7" name="文本框 11">
              <a:extLst>
                <a:ext uri="{FF2B5EF4-FFF2-40B4-BE49-F238E27FC236}">
                  <a16:creationId xmlns:a16="http://schemas.microsoft.com/office/drawing/2014/main" xmlns="" id="{AE03ED6D-1D3C-4E2F-B157-C6C68D0A1968}"/>
                </a:ext>
              </a:extLst>
            </p:cNvPr>
            <p:cNvSpPr txBox="1"/>
            <p:nvPr/>
          </p:nvSpPr>
          <p:spPr>
            <a:xfrm>
              <a:off x="6698704" y="3744996"/>
              <a:ext cx="1055907" cy="769441"/>
            </a:xfrm>
            <a:prstGeom prst="rect">
              <a:avLst/>
            </a:prstGeom>
            <a:noFill/>
          </p:spPr>
          <p:txBody>
            <a:bodyPr wrap="square" rtlCol="0">
              <a:spAutoFit/>
            </a:bodyPr>
            <a:lstStyle/>
            <a:p>
              <a:pPr algn="ctr"/>
              <a:r>
                <a:rPr lang="en-US" altLang="zh-CN" sz="4400" b="1" dirty="0">
                  <a:solidFill>
                    <a:srgbClr val="00B05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03.</a:t>
              </a:r>
              <a:endParaRPr lang="zh-CN" altLang="en-US" sz="4400" b="1" dirty="0">
                <a:solidFill>
                  <a:srgbClr val="00B05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8" name="文本框 12">
              <a:extLst>
                <a:ext uri="{FF2B5EF4-FFF2-40B4-BE49-F238E27FC236}">
                  <a16:creationId xmlns:a16="http://schemas.microsoft.com/office/drawing/2014/main" xmlns="" id="{6A0A25D7-91D7-4873-B512-9FB75C67CA2A}"/>
                </a:ext>
              </a:extLst>
            </p:cNvPr>
            <p:cNvSpPr txBox="1"/>
            <p:nvPr/>
          </p:nvSpPr>
          <p:spPr>
            <a:xfrm>
              <a:off x="6698704" y="4604056"/>
              <a:ext cx="1055907" cy="769441"/>
            </a:xfrm>
            <a:prstGeom prst="rect">
              <a:avLst/>
            </a:prstGeom>
            <a:noFill/>
          </p:spPr>
          <p:txBody>
            <a:bodyPr wrap="square" rtlCol="0">
              <a:spAutoFit/>
            </a:bodyPr>
            <a:lstStyle/>
            <a:p>
              <a:pPr algn="ctr"/>
              <a:r>
                <a:rPr lang="en-US" altLang="zh-CN" sz="4400" b="1" dirty="0">
                  <a:solidFill>
                    <a:srgbClr val="00B05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04.</a:t>
              </a:r>
              <a:endParaRPr lang="zh-CN" altLang="en-US" sz="4400" b="1" dirty="0">
                <a:solidFill>
                  <a:srgbClr val="00B05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Tree>
    <p:extLst>
      <p:ext uri="{BB962C8B-B14F-4D97-AF65-F5344CB8AC3E}">
        <p14:creationId xmlns:p14="http://schemas.microsoft.com/office/powerpoint/2010/main" xmlns="" val="74416836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19">
            <a:extLst>
              <a:ext uri="{FF2B5EF4-FFF2-40B4-BE49-F238E27FC236}">
                <a16:creationId xmlns:a16="http://schemas.microsoft.com/office/drawing/2014/main" xmlns="" id="{6F76EC4B-5B8B-4F84-B919-BE35CCAB8268}"/>
              </a:ext>
            </a:extLst>
          </p:cNvPr>
          <p:cNvSpPr/>
          <p:nvPr/>
        </p:nvSpPr>
        <p:spPr>
          <a:xfrm>
            <a:off x="2709777" y="448153"/>
            <a:ext cx="4786313" cy="584767"/>
          </a:xfrm>
          <a:prstGeom prst="rect">
            <a:avLst/>
          </a:prstGeom>
        </p:spPr>
        <p:style>
          <a:lnRef idx="2">
            <a:schemeClr val="accent2"/>
          </a:lnRef>
          <a:fillRef idx="1">
            <a:schemeClr val="lt1"/>
          </a:fillRef>
          <a:effectRef idx="0">
            <a:schemeClr val="accent2"/>
          </a:effectRef>
          <a:fontRef idx="minor">
            <a:schemeClr val="dk1"/>
          </a:fontRef>
        </p:style>
        <p:txBody>
          <a:bodyPr wrap="square" lIns="91431" tIns="45716" rIns="91431" bIns="45716">
            <a:spAutoFit/>
          </a:bodyPr>
          <a:lstStyle/>
          <a:p>
            <a:pPr algn="ctr"/>
            <a:r>
              <a:rPr lang="vi-VN" sz="3200" b="1" dirty="0">
                <a:solidFill>
                  <a:srgbClr val="7030A0"/>
                </a:solidFill>
                <a:latin typeface="Times New Roman" panose="02020603050405020304" pitchFamily="18" charset="0"/>
              </a:rPr>
              <a:t>Tìm hiểu về đơn chất</a:t>
            </a:r>
            <a:endParaRPr lang="zh-CN" altLang="en-US" sz="3200" spc="300" dirty="0">
              <a:solidFill>
                <a:srgbClr val="7030A0"/>
              </a:solidFill>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6" name="Picture 5">
            <a:extLst>
              <a:ext uri="{FF2B5EF4-FFF2-40B4-BE49-F238E27FC236}">
                <a16:creationId xmlns:a16="http://schemas.microsoft.com/office/drawing/2014/main" xmlns="" id="{527D91B3-2B6C-4A1B-9FB6-3E66002EE5EA}"/>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97280" y="1302391"/>
            <a:ext cx="2911944" cy="3526784"/>
          </a:xfrm>
          <a:prstGeom prst="rect">
            <a:avLst/>
          </a:prstGeom>
        </p:spPr>
      </p:pic>
      <p:sp>
        <p:nvSpPr>
          <p:cNvPr id="7" name="TextBox 6">
            <a:extLst>
              <a:ext uri="{FF2B5EF4-FFF2-40B4-BE49-F238E27FC236}">
                <a16:creationId xmlns:a16="http://schemas.microsoft.com/office/drawing/2014/main" xmlns="" id="{6173568D-95D1-414A-A48A-29C76DEA379E}"/>
              </a:ext>
            </a:extLst>
          </p:cNvPr>
          <p:cNvSpPr txBox="1"/>
          <p:nvPr/>
        </p:nvSpPr>
        <p:spPr>
          <a:xfrm>
            <a:off x="448510" y="4968016"/>
            <a:ext cx="3826409" cy="830997"/>
          </a:xfrm>
          <a:prstGeom prst="rect">
            <a:avLst/>
          </a:prstGeom>
          <a:noFill/>
        </p:spPr>
        <p:txBody>
          <a:bodyPr wrap="square">
            <a:spAutoFit/>
          </a:bodyPr>
          <a:lstStyle/>
          <a:p>
            <a:pPr algn="ctr"/>
            <a:r>
              <a:rPr lang="vi-VN" sz="2400" i="1" dirty="0">
                <a:solidFill>
                  <a:srgbClr val="00B0F0"/>
                </a:solidFill>
                <a:latin typeface="Times New Roman" panose="02020603050405020304" pitchFamily="18" charset="0"/>
              </a:rPr>
              <a:t>Hình 5.5</a:t>
            </a:r>
            <a:r>
              <a:rPr lang="en-US" sz="2400" i="1" dirty="0">
                <a:solidFill>
                  <a:srgbClr val="00B0F0"/>
                </a:solidFill>
              </a:rPr>
              <a:t>:</a:t>
            </a:r>
            <a:br>
              <a:rPr lang="en-US" sz="2400" i="1" dirty="0">
                <a:solidFill>
                  <a:srgbClr val="00B0F0"/>
                </a:solidFill>
              </a:rPr>
            </a:br>
            <a:r>
              <a:rPr lang="vi-VN" sz="2400" i="1" dirty="0">
                <a:solidFill>
                  <a:srgbClr val="00B0F0"/>
                </a:solidFill>
                <a:latin typeface="Times New Roman" panose="02020603050405020304" pitchFamily="18" charset="0"/>
              </a:rPr>
              <a:t> Một số nguyên tố hoá học</a:t>
            </a:r>
          </a:p>
        </p:txBody>
      </p:sp>
      <p:grpSp>
        <p:nvGrpSpPr>
          <p:cNvPr id="8" name="Group 7">
            <a:extLst>
              <a:ext uri="{FF2B5EF4-FFF2-40B4-BE49-F238E27FC236}">
                <a16:creationId xmlns:a16="http://schemas.microsoft.com/office/drawing/2014/main" xmlns="" id="{DBB83ED0-AA1A-4D27-B58A-DE71C64AE800}"/>
              </a:ext>
            </a:extLst>
          </p:cNvPr>
          <p:cNvGrpSpPr/>
          <p:nvPr/>
        </p:nvGrpSpPr>
        <p:grpSpPr>
          <a:xfrm>
            <a:off x="4480040" y="1119975"/>
            <a:ext cx="6836569" cy="1836111"/>
            <a:chOff x="4480040" y="1119975"/>
            <a:chExt cx="7711960" cy="1836111"/>
          </a:xfrm>
        </p:grpSpPr>
        <p:sp>
          <p:nvSpPr>
            <p:cNvPr id="9" name="TextBox 8">
              <a:extLst>
                <a:ext uri="{FF2B5EF4-FFF2-40B4-BE49-F238E27FC236}">
                  <a16:creationId xmlns:a16="http://schemas.microsoft.com/office/drawing/2014/main" xmlns="" id="{78DF25E3-B892-40B8-BB62-6FE59CA6C84C}"/>
                </a:ext>
              </a:extLst>
            </p:cNvPr>
            <p:cNvSpPr txBox="1"/>
            <p:nvPr/>
          </p:nvSpPr>
          <p:spPr>
            <a:xfrm>
              <a:off x="5182693" y="1571091"/>
              <a:ext cx="7009307" cy="1384995"/>
            </a:xfrm>
            <a:prstGeom prst="rect">
              <a:avLst/>
            </a:prstGeom>
            <a:noFill/>
          </p:spPr>
          <p:txBody>
            <a:bodyPr wrap="square">
              <a:spAutoFit/>
            </a:bodyPr>
            <a:lstStyle/>
            <a:p>
              <a:pPr algn="just"/>
              <a:r>
                <a:rPr lang="vi-VN" sz="2800" i="1" dirty="0">
                  <a:solidFill>
                    <a:schemeClr val="accent2"/>
                  </a:solidFill>
                  <a:latin typeface="Times New Roman" panose="02020603050405020304" pitchFamily="18" charset="0"/>
                </a:rPr>
                <a:t>Dựa vào hình 5.5, cho biết tên các đơn chất được tạo thành từ nguyên tố hóa học tương ứng. </a:t>
              </a:r>
            </a:p>
          </p:txBody>
        </p:sp>
        <p:sp>
          <p:nvSpPr>
            <p:cNvPr id="10" name="Flowchart: Connector 9">
              <a:extLst>
                <a:ext uri="{FF2B5EF4-FFF2-40B4-BE49-F238E27FC236}">
                  <a16:creationId xmlns:a16="http://schemas.microsoft.com/office/drawing/2014/main" xmlns="" id="{B618F11B-46B1-42FC-9997-E69C2E4006DD}"/>
                </a:ext>
              </a:extLst>
            </p:cNvPr>
            <p:cNvSpPr/>
            <p:nvPr/>
          </p:nvSpPr>
          <p:spPr>
            <a:xfrm>
              <a:off x="4480040" y="1119975"/>
              <a:ext cx="809146" cy="734601"/>
            </a:xfrm>
            <a:prstGeom prst="flowChartConnector">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b="1" dirty="0">
                  <a:latin typeface="Times New Roman" panose="02020603050405020304" pitchFamily="18" charset="0"/>
                </a:rPr>
                <a:t>4</a:t>
              </a:r>
            </a:p>
          </p:txBody>
        </p:sp>
      </p:grpSp>
      <p:grpSp>
        <p:nvGrpSpPr>
          <p:cNvPr id="11" name="Group 10">
            <a:extLst>
              <a:ext uri="{FF2B5EF4-FFF2-40B4-BE49-F238E27FC236}">
                <a16:creationId xmlns:a16="http://schemas.microsoft.com/office/drawing/2014/main" xmlns="" id="{41C2A5D1-695D-47C8-9487-3EF95F23F9E1}"/>
              </a:ext>
            </a:extLst>
          </p:cNvPr>
          <p:cNvGrpSpPr/>
          <p:nvPr/>
        </p:nvGrpSpPr>
        <p:grpSpPr>
          <a:xfrm>
            <a:off x="4413797" y="2843464"/>
            <a:ext cx="6482804" cy="2881100"/>
            <a:chOff x="4413796" y="3167315"/>
            <a:chExt cx="7480125" cy="2354212"/>
          </a:xfrm>
        </p:grpSpPr>
        <p:sp>
          <p:nvSpPr>
            <p:cNvPr id="12" name="TextBox 11">
              <a:extLst>
                <a:ext uri="{FF2B5EF4-FFF2-40B4-BE49-F238E27FC236}">
                  <a16:creationId xmlns:a16="http://schemas.microsoft.com/office/drawing/2014/main" xmlns="" id="{68861B16-03AA-404B-B203-6018BC099458}"/>
                </a:ext>
              </a:extLst>
            </p:cNvPr>
            <p:cNvSpPr txBox="1"/>
            <p:nvPr/>
          </p:nvSpPr>
          <p:spPr>
            <a:xfrm>
              <a:off x="4884614" y="3685641"/>
              <a:ext cx="7009307" cy="1835886"/>
            </a:xfrm>
            <a:prstGeom prst="rect">
              <a:avLst/>
            </a:prstGeom>
            <a:noFill/>
          </p:spPr>
          <p:txBody>
            <a:bodyPr wrap="square">
              <a:spAutoFit/>
            </a:bodyPr>
            <a:lstStyle/>
            <a:p>
              <a:pPr algn="just"/>
              <a:r>
                <a:rPr lang="vi-VN" sz="2800" i="1" dirty="0">
                  <a:solidFill>
                    <a:schemeClr val="accent2"/>
                  </a:solidFill>
                  <a:latin typeface="Times New Roman" panose="02020603050405020304" pitchFamily="18" charset="0"/>
                </a:rPr>
                <a:t>Ngoài các đơn chất tạo từ các nguyên tố ở hình 5.5, em hãy liệt kê thêm 2 đơn chất tạo thành từ nguyên tố kim loại và 2 đơn chất tạo thành từ nguyên tố phi kim khác.</a:t>
              </a:r>
            </a:p>
          </p:txBody>
        </p:sp>
        <p:sp>
          <p:nvSpPr>
            <p:cNvPr id="13" name="Flowchart: Connector 12">
              <a:extLst>
                <a:ext uri="{FF2B5EF4-FFF2-40B4-BE49-F238E27FC236}">
                  <a16:creationId xmlns:a16="http://schemas.microsoft.com/office/drawing/2014/main" xmlns="" id="{0D7ADE6E-58C6-46B5-B042-D4160B771F69}"/>
                </a:ext>
              </a:extLst>
            </p:cNvPr>
            <p:cNvSpPr/>
            <p:nvPr/>
          </p:nvSpPr>
          <p:spPr>
            <a:xfrm>
              <a:off x="4413796" y="3167315"/>
              <a:ext cx="904083" cy="600259"/>
            </a:xfrm>
            <a:prstGeom prst="flowChartConnector">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b="1" dirty="0">
                  <a:latin typeface="Times New Roman" panose="02020603050405020304" pitchFamily="18" charset="0"/>
                </a:rPr>
                <a:t>5</a:t>
              </a:r>
            </a:p>
          </p:txBody>
        </p:sp>
      </p:grpSp>
    </p:spTree>
    <p:extLst>
      <p:ext uri="{BB962C8B-B14F-4D97-AF65-F5344CB8AC3E}">
        <p14:creationId xmlns:p14="http://schemas.microsoft.com/office/powerpoint/2010/main" xmlns="" val="420974935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xmlns="" id="{6BA06662-3E04-4636-8098-DD5D07B7CD50}"/>
              </a:ext>
            </a:extLst>
          </p:cNvPr>
          <p:cNvSpPr txBox="1"/>
          <p:nvPr/>
        </p:nvSpPr>
        <p:spPr>
          <a:xfrm>
            <a:off x="5364737" y="274959"/>
            <a:ext cx="1745673"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Lời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giải</a:t>
            </a:r>
            <a:r>
              <a:rPr lang="en-US" sz="2800" b="1" dirty="0">
                <a:solidFill>
                  <a:srgbClr val="FF0000"/>
                </a:solidFill>
                <a:latin typeface="Times New Roman" panose="02020603050405020304" pitchFamily="18" charset="0"/>
                <a:cs typeface="Times New Roman" panose="02020603050405020304" pitchFamily="18" charset="0"/>
              </a:rPr>
              <a:t> </a:t>
            </a:r>
          </a:p>
        </p:txBody>
      </p:sp>
      <p:sp>
        <p:nvSpPr>
          <p:cNvPr id="4" name="Hộp Văn bản 3">
            <a:extLst>
              <a:ext uri="{FF2B5EF4-FFF2-40B4-BE49-F238E27FC236}">
                <a16:creationId xmlns:a16="http://schemas.microsoft.com/office/drawing/2014/main" xmlns="" id="{64843D08-13B0-4B1F-894D-7FC3DB1D6E5A}"/>
              </a:ext>
            </a:extLst>
          </p:cNvPr>
          <p:cNvSpPr txBox="1"/>
          <p:nvPr/>
        </p:nvSpPr>
        <p:spPr>
          <a:xfrm>
            <a:off x="1513490" y="989747"/>
            <a:ext cx="10037380" cy="5693866"/>
          </a:xfrm>
          <a:prstGeom prst="rect">
            <a:avLst/>
          </a:prstGeom>
          <a:noFill/>
        </p:spPr>
        <p:txBody>
          <a:bodyPr wrap="square">
            <a:spAutoFit/>
          </a:bodyPr>
          <a:lstStyle/>
          <a:p>
            <a:r>
              <a:rPr lang="en-US" sz="2800" dirty="0">
                <a:solidFill>
                  <a:srgbClr val="333333"/>
                </a:solidFill>
                <a:latin typeface="Times New Roman" panose="02020603050405020304" pitchFamily="18" charset="0"/>
                <a:cs typeface="Times New Roman" panose="02020603050405020304" pitchFamily="18" charset="0"/>
              </a:rPr>
              <a:t>4. </a:t>
            </a:r>
            <a:r>
              <a:rPr lang="vi-VN" sz="2800" dirty="0" err="1">
                <a:solidFill>
                  <a:srgbClr val="333333"/>
                </a:solidFill>
                <a:latin typeface="Times New Roman" panose="02020603050405020304" pitchFamily="18" charset="0"/>
                <a:cs typeface="Times New Roman" panose="02020603050405020304" pitchFamily="18" charset="0"/>
              </a:rPr>
              <a:t>Các</a:t>
            </a:r>
            <a:r>
              <a:rPr lang="vi-VN" sz="2800" dirty="0">
                <a:solidFill>
                  <a:srgbClr val="333333"/>
                </a:solidFill>
                <a:latin typeface="Times New Roman" panose="02020603050405020304" pitchFamily="18" charset="0"/>
                <a:cs typeface="Times New Roman" panose="02020603050405020304" pitchFamily="18" charset="0"/>
              </a:rPr>
              <a:t> đơn </a:t>
            </a:r>
            <a:r>
              <a:rPr lang="vi-VN" sz="2800" dirty="0" err="1">
                <a:solidFill>
                  <a:srgbClr val="333333"/>
                </a:solidFill>
                <a:latin typeface="Times New Roman" panose="02020603050405020304" pitchFamily="18" charset="0"/>
                <a:cs typeface="Times New Roman" panose="02020603050405020304" pitchFamily="18" charset="0"/>
              </a:rPr>
              <a:t>chất</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thành</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từ</a:t>
            </a:r>
            <a:r>
              <a:rPr lang="vi-VN" sz="2800" dirty="0">
                <a:solidFill>
                  <a:srgbClr val="333333"/>
                </a:solidFill>
                <a:latin typeface="Times New Roman" panose="02020603050405020304" pitchFamily="18" charset="0"/>
                <a:cs typeface="Times New Roman" panose="02020603050405020304" pitchFamily="18" charset="0"/>
              </a:rPr>
              <a:t> nguyên </a:t>
            </a:r>
            <a:r>
              <a:rPr lang="vi-VN" sz="2800" dirty="0" err="1">
                <a:solidFill>
                  <a:srgbClr val="333333"/>
                </a:solidFill>
                <a:latin typeface="Times New Roman" panose="02020603050405020304" pitchFamily="18" charset="0"/>
                <a:cs typeface="Times New Roman" panose="02020603050405020304" pitchFamily="18" charset="0"/>
              </a:rPr>
              <a:t>tố</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hóa</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học</a:t>
            </a:r>
            <a:r>
              <a:rPr lang="vi-VN" sz="2800" dirty="0">
                <a:solidFill>
                  <a:srgbClr val="333333"/>
                </a:solidFill>
                <a:latin typeface="Times New Roman" panose="02020603050405020304" pitchFamily="18" charset="0"/>
                <a:cs typeface="Times New Roman" panose="02020603050405020304" pitchFamily="18" charset="0"/>
              </a:rPr>
              <a:t> tương </a:t>
            </a:r>
            <a:r>
              <a:rPr lang="vi-VN" sz="2800" dirty="0" err="1">
                <a:solidFill>
                  <a:srgbClr val="333333"/>
                </a:solidFill>
                <a:latin typeface="Times New Roman" panose="02020603050405020304" pitchFamily="18" charset="0"/>
                <a:cs typeface="Times New Roman" panose="02020603050405020304" pitchFamily="18" charset="0"/>
              </a:rPr>
              <a:t>ứng</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là</a:t>
            </a:r>
            <a:r>
              <a:rPr lang="vi-VN" sz="2800" dirty="0">
                <a:solidFill>
                  <a:srgbClr val="333333"/>
                </a:solidFill>
                <a:latin typeface="Times New Roman" panose="02020603050405020304" pitchFamily="18" charset="0"/>
                <a:cs typeface="Times New Roman" panose="02020603050405020304" pitchFamily="18" charset="0"/>
              </a:rPr>
              <a:t>:</a:t>
            </a:r>
          </a:p>
          <a:p>
            <a:r>
              <a:rPr lang="vi-VN" sz="2800" dirty="0">
                <a:solidFill>
                  <a:srgbClr val="333333"/>
                </a:solidFill>
                <a:latin typeface="Times New Roman" panose="02020603050405020304" pitchFamily="18" charset="0"/>
                <a:cs typeface="Times New Roman" panose="02020603050405020304" pitchFamily="18" charset="0"/>
              </a:rPr>
              <a:t>- H</a:t>
            </a:r>
            <a:r>
              <a:rPr lang="vi-VN" sz="2800" baseline="-25000" dirty="0">
                <a:solidFill>
                  <a:srgbClr val="333333"/>
                </a:solidFill>
                <a:latin typeface="Times New Roman" panose="02020603050405020304" pitchFamily="18" charset="0"/>
                <a:cs typeface="Times New Roman" panose="02020603050405020304" pitchFamily="18" charset="0"/>
              </a:rPr>
              <a:t>2</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thành</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từ</a:t>
            </a:r>
            <a:r>
              <a:rPr lang="vi-VN" sz="2800" dirty="0">
                <a:solidFill>
                  <a:srgbClr val="333333"/>
                </a:solidFill>
                <a:latin typeface="Times New Roman" panose="02020603050405020304" pitchFamily="18" charset="0"/>
                <a:cs typeface="Times New Roman" panose="02020603050405020304" pitchFamily="18" charset="0"/>
              </a:rPr>
              <a:t> nguyên </a:t>
            </a:r>
            <a:r>
              <a:rPr lang="vi-VN" sz="2800" dirty="0" err="1">
                <a:solidFill>
                  <a:srgbClr val="333333"/>
                </a:solidFill>
                <a:latin typeface="Times New Roman" panose="02020603050405020304" pitchFamily="18" charset="0"/>
                <a:cs typeface="Times New Roman" panose="02020603050405020304" pitchFamily="18" charset="0"/>
              </a:rPr>
              <a:t>tố</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Hydrogen</a:t>
            </a:r>
            <a:endParaRPr lang="vi-VN" sz="2800" dirty="0">
              <a:solidFill>
                <a:srgbClr val="333333"/>
              </a:solidFill>
              <a:latin typeface="Times New Roman" panose="02020603050405020304" pitchFamily="18" charset="0"/>
              <a:cs typeface="Times New Roman" panose="02020603050405020304" pitchFamily="18" charset="0"/>
            </a:endParaRPr>
          </a:p>
          <a:p>
            <a:r>
              <a:rPr lang="vi-VN" sz="2800" dirty="0">
                <a:solidFill>
                  <a:srgbClr val="333333"/>
                </a:solidFill>
                <a:latin typeface="Times New Roman" panose="02020603050405020304" pitchFamily="18" charset="0"/>
                <a:cs typeface="Times New Roman" panose="02020603050405020304" pitchFamily="18" charset="0"/>
              </a:rPr>
              <a:t>- He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thành</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từ</a:t>
            </a:r>
            <a:r>
              <a:rPr lang="vi-VN" sz="2800" dirty="0">
                <a:solidFill>
                  <a:srgbClr val="333333"/>
                </a:solidFill>
                <a:latin typeface="Times New Roman" panose="02020603050405020304" pitchFamily="18" charset="0"/>
                <a:cs typeface="Times New Roman" panose="02020603050405020304" pitchFamily="18" charset="0"/>
              </a:rPr>
              <a:t> nguyên </a:t>
            </a:r>
            <a:r>
              <a:rPr lang="vi-VN" sz="2800" dirty="0" err="1">
                <a:solidFill>
                  <a:srgbClr val="333333"/>
                </a:solidFill>
                <a:latin typeface="Times New Roman" panose="02020603050405020304" pitchFamily="18" charset="0"/>
                <a:cs typeface="Times New Roman" panose="02020603050405020304" pitchFamily="18" charset="0"/>
              </a:rPr>
              <a:t>tố</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Helium</a:t>
            </a:r>
            <a:endParaRPr lang="vi-VN" sz="2800" dirty="0">
              <a:solidFill>
                <a:srgbClr val="333333"/>
              </a:solidFill>
              <a:latin typeface="Times New Roman" panose="02020603050405020304" pitchFamily="18" charset="0"/>
              <a:cs typeface="Times New Roman" panose="02020603050405020304" pitchFamily="18" charset="0"/>
            </a:endParaRPr>
          </a:p>
          <a:p>
            <a:r>
              <a:rPr lang="vi-VN" sz="2800" dirty="0">
                <a:solidFill>
                  <a:srgbClr val="333333"/>
                </a:solidFill>
                <a:latin typeface="Times New Roman" panose="02020603050405020304" pitchFamily="18" charset="0"/>
                <a:cs typeface="Times New Roman" panose="02020603050405020304" pitchFamily="18" charset="0"/>
              </a:rPr>
              <a:t>- N</a:t>
            </a:r>
            <a:r>
              <a:rPr lang="vi-VN" sz="2800" baseline="-25000" dirty="0">
                <a:solidFill>
                  <a:srgbClr val="333333"/>
                </a:solidFill>
                <a:latin typeface="Times New Roman" panose="02020603050405020304" pitchFamily="18" charset="0"/>
                <a:cs typeface="Times New Roman" panose="02020603050405020304" pitchFamily="18" charset="0"/>
              </a:rPr>
              <a:t>2</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thành</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từ</a:t>
            </a:r>
            <a:r>
              <a:rPr lang="vi-VN" sz="2800" dirty="0">
                <a:solidFill>
                  <a:srgbClr val="333333"/>
                </a:solidFill>
                <a:latin typeface="Times New Roman" panose="02020603050405020304" pitchFamily="18" charset="0"/>
                <a:cs typeface="Times New Roman" panose="02020603050405020304" pitchFamily="18" charset="0"/>
              </a:rPr>
              <a:t> nguyên </a:t>
            </a:r>
            <a:r>
              <a:rPr lang="vi-VN" sz="2800" dirty="0" err="1">
                <a:solidFill>
                  <a:srgbClr val="333333"/>
                </a:solidFill>
                <a:latin typeface="Times New Roman" panose="02020603050405020304" pitchFamily="18" charset="0"/>
                <a:cs typeface="Times New Roman" panose="02020603050405020304" pitchFamily="18" charset="0"/>
              </a:rPr>
              <a:t>tố</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Nitrogen</a:t>
            </a:r>
            <a:endParaRPr lang="vi-VN" sz="2800" dirty="0">
              <a:solidFill>
                <a:srgbClr val="333333"/>
              </a:solidFill>
              <a:latin typeface="Times New Roman" panose="02020603050405020304" pitchFamily="18" charset="0"/>
              <a:cs typeface="Times New Roman" panose="02020603050405020304" pitchFamily="18" charset="0"/>
            </a:endParaRPr>
          </a:p>
          <a:p>
            <a:r>
              <a:rPr lang="vi-VN" sz="2800" dirty="0">
                <a:solidFill>
                  <a:srgbClr val="333333"/>
                </a:solidFill>
                <a:latin typeface="Times New Roman" panose="02020603050405020304" pitchFamily="18" charset="0"/>
                <a:cs typeface="Times New Roman" panose="02020603050405020304" pitchFamily="18" charset="0"/>
              </a:rPr>
              <a:t>- F</a:t>
            </a:r>
            <a:r>
              <a:rPr lang="vi-VN" sz="2800" baseline="-25000" dirty="0">
                <a:solidFill>
                  <a:srgbClr val="333333"/>
                </a:solidFill>
                <a:latin typeface="Times New Roman" panose="02020603050405020304" pitchFamily="18" charset="0"/>
                <a:cs typeface="Times New Roman" panose="02020603050405020304" pitchFamily="18" charset="0"/>
              </a:rPr>
              <a:t>2</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thành</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từ</a:t>
            </a:r>
            <a:r>
              <a:rPr lang="vi-VN" sz="2800" dirty="0">
                <a:solidFill>
                  <a:srgbClr val="333333"/>
                </a:solidFill>
                <a:latin typeface="Times New Roman" panose="02020603050405020304" pitchFamily="18" charset="0"/>
                <a:cs typeface="Times New Roman" panose="02020603050405020304" pitchFamily="18" charset="0"/>
              </a:rPr>
              <a:t> nguyên </a:t>
            </a:r>
            <a:r>
              <a:rPr lang="vi-VN" sz="2800" dirty="0" err="1">
                <a:solidFill>
                  <a:srgbClr val="333333"/>
                </a:solidFill>
                <a:latin typeface="Times New Roman" panose="02020603050405020304" pitchFamily="18" charset="0"/>
                <a:cs typeface="Times New Roman" panose="02020603050405020304" pitchFamily="18" charset="0"/>
              </a:rPr>
              <a:t>tố</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Fluorine</a:t>
            </a:r>
            <a:endParaRPr lang="vi-VN" sz="2800" dirty="0">
              <a:solidFill>
                <a:srgbClr val="333333"/>
              </a:solidFill>
              <a:latin typeface="Times New Roman" panose="02020603050405020304" pitchFamily="18" charset="0"/>
              <a:cs typeface="Times New Roman" panose="02020603050405020304" pitchFamily="18" charset="0"/>
            </a:endParaRPr>
          </a:p>
          <a:p>
            <a:r>
              <a:rPr lang="vi-VN" sz="2800" dirty="0">
                <a:solidFill>
                  <a:srgbClr val="333333"/>
                </a:solidFill>
                <a:latin typeface="Times New Roman" panose="02020603050405020304" pitchFamily="18" charset="0"/>
                <a:cs typeface="Times New Roman" panose="02020603050405020304" pitchFamily="18" charset="0"/>
              </a:rPr>
              <a:t>- Na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thành</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từ</a:t>
            </a:r>
            <a:r>
              <a:rPr lang="vi-VN" sz="2800" dirty="0">
                <a:solidFill>
                  <a:srgbClr val="333333"/>
                </a:solidFill>
                <a:latin typeface="Times New Roman" panose="02020603050405020304" pitchFamily="18" charset="0"/>
                <a:cs typeface="Times New Roman" panose="02020603050405020304" pitchFamily="18" charset="0"/>
              </a:rPr>
              <a:t> nguyên </a:t>
            </a:r>
            <a:r>
              <a:rPr lang="vi-VN" sz="2800" dirty="0" err="1">
                <a:solidFill>
                  <a:srgbClr val="333333"/>
                </a:solidFill>
                <a:latin typeface="Times New Roman" panose="02020603050405020304" pitchFamily="18" charset="0"/>
                <a:cs typeface="Times New Roman" panose="02020603050405020304" pitchFamily="18" charset="0"/>
              </a:rPr>
              <a:t>tố</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Sodium</a:t>
            </a:r>
            <a:endParaRPr lang="vi-VN" sz="2800" dirty="0">
              <a:solidFill>
                <a:srgbClr val="333333"/>
              </a:solidFill>
              <a:latin typeface="Times New Roman" panose="02020603050405020304" pitchFamily="18" charset="0"/>
              <a:cs typeface="Times New Roman" panose="02020603050405020304" pitchFamily="18" charset="0"/>
            </a:endParaRPr>
          </a:p>
          <a:p>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Mg</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thành</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từ</a:t>
            </a:r>
            <a:r>
              <a:rPr lang="vi-VN" sz="2800" dirty="0">
                <a:solidFill>
                  <a:srgbClr val="333333"/>
                </a:solidFill>
                <a:latin typeface="Times New Roman" panose="02020603050405020304" pitchFamily="18" charset="0"/>
                <a:cs typeface="Times New Roman" panose="02020603050405020304" pitchFamily="18" charset="0"/>
              </a:rPr>
              <a:t> nguyên </a:t>
            </a:r>
            <a:r>
              <a:rPr lang="vi-VN" sz="2800" dirty="0" err="1">
                <a:solidFill>
                  <a:srgbClr val="333333"/>
                </a:solidFill>
                <a:latin typeface="Times New Roman" panose="02020603050405020304" pitchFamily="18" charset="0"/>
                <a:cs typeface="Times New Roman" panose="02020603050405020304" pitchFamily="18" charset="0"/>
              </a:rPr>
              <a:t>tố</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Magnesium</a:t>
            </a:r>
            <a:endParaRPr lang="vi-VN" sz="2800" dirty="0">
              <a:solidFill>
                <a:srgbClr val="333333"/>
              </a:solidFill>
              <a:latin typeface="Times New Roman" panose="02020603050405020304" pitchFamily="18" charset="0"/>
              <a:cs typeface="Times New Roman" panose="02020603050405020304" pitchFamily="18" charset="0"/>
            </a:endParaRPr>
          </a:p>
          <a:p>
            <a:r>
              <a:rPr lang="vi-VN" sz="2800" dirty="0">
                <a:solidFill>
                  <a:srgbClr val="333333"/>
                </a:solidFill>
                <a:latin typeface="Times New Roman" panose="02020603050405020304" pitchFamily="18" charset="0"/>
                <a:cs typeface="Times New Roman" panose="02020603050405020304" pitchFamily="18" charset="0"/>
              </a:rPr>
              <a:t>- P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thành</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từ</a:t>
            </a:r>
            <a:r>
              <a:rPr lang="vi-VN" sz="2800" dirty="0">
                <a:solidFill>
                  <a:srgbClr val="333333"/>
                </a:solidFill>
                <a:latin typeface="Times New Roman" panose="02020603050405020304" pitchFamily="18" charset="0"/>
                <a:cs typeface="Times New Roman" panose="02020603050405020304" pitchFamily="18" charset="0"/>
              </a:rPr>
              <a:t> nguyên </a:t>
            </a:r>
            <a:r>
              <a:rPr lang="vi-VN" sz="2800" dirty="0" err="1">
                <a:solidFill>
                  <a:srgbClr val="333333"/>
                </a:solidFill>
                <a:latin typeface="Times New Roman" panose="02020603050405020304" pitchFamily="18" charset="0"/>
                <a:cs typeface="Times New Roman" panose="02020603050405020304" pitchFamily="18" charset="0"/>
              </a:rPr>
              <a:t>tố</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Phosphorus</a:t>
            </a:r>
            <a:endParaRPr lang="vi-VN" sz="2800" dirty="0">
              <a:solidFill>
                <a:srgbClr val="333333"/>
              </a:solidFill>
              <a:latin typeface="Times New Roman" panose="02020603050405020304" pitchFamily="18" charset="0"/>
              <a:cs typeface="Times New Roman" panose="02020603050405020304" pitchFamily="18" charset="0"/>
            </a:endParaRPr>
          </a:p>
          <a:p>
            <a:r>
              <a:rPr lang="vi-VN" sz="2800" dirty="0">
                <a:solidFill>
                  <a:srgbClr val="333333"/>
                </a:solidFill>
                <a:latin typeface="Times New Roman" panose="02020603050405020304" pitchFamily="18" charset="0"/>
                <a:cs typeface="Times New Roman" panose="02020603050405020304" pitchFamily="18" charset="0"/>
              </a:rPr>
              <a:t>- S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thành</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từ</a:t>
            </a:r>
            <a:r>
              <a:rPr lang="vi-VN" sz="2800" dirty="0">
                <a:solidFill>
                  <a:srgbClr val="333333"/>
                </a:solidFill>
                <a:latin typeface="Times New Roman" panose="02020603050405020304" pitchFamily="18" charset="0"/>
                <a:cs typeface="Times New Roman" panose="02020603050405020304" pitchFamily="18" charset="0"/>
              </a:rPr>
              <a:t> nguyên </a:t>
            </a:r>
            <a:r>
              <a:rPr lang="vi-VN" sz="2800" dirty="0" err="1">
                <a:solidFill>
                  <a:srgbClr val="333333"/>
                </a:solidFill>
                <a:latin typeface="Times New Roman" panose="02020603050405020304" pitchFamily="18" charset="0"/>
                <a:cs typeface="Times New Roman" panose="02020603050405020304" pitchFamily="18" charset="0"/>
              </a:rPr>
              <a:t>tố</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Sulfur</a:t>
            </a:r>
            <a:endParaRPr lang="vi-VN" sz="2800" dirty="0">
              <a:solidFill>
                <a:srgbClr val="333333"/>
              </a:solidFill>
              <a:latin typeface="Times New Roman" panose="02020603050405020304" pitchFamily="18" charset="0"/>
              <a:cs typeface="Times New Roman" panose="02020603050405020304" pitchFamily="18" charset="0"/>
            </a:endParaRPr>
          </a:p>
          <a:p>
            <a:r>
              <a:rPr lang="vi-VN" sz="2800" dirty="0">
                <a:solidFill>
                  <a:srgbClr val="333333"/>
                </a:solidFill>
                <a:latin typeface="Times New Roman" panose="02020603050405020304" pitchFamily="18" charset="0"/>
                <a:cs typeface="Times New Roman" panose="02020603050405020304" pitchFamily="18" charset="0"/>
              </a:rPr>
              <a:t>- Cl</a:t>
            </a:r>
            <a:r>
              <a:rPr lang="vi-VN" sz="2800" baseline="-25000" dirty="0">
                <a:solidFill>
                  <a:srgbClr val="333333"/>
                </a:solidFill>
                <a:latin typeface="Times New Roman" panose="02020603050405020304" pitchFamily="18" charset="0"/>
                <a:cs typeface="Times New Roman" panose="02020603050405020304" pitchFamily="18" charset="0"/>
              </a:rPr>
              <a:t>2</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thành</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từ</a:t>
            </a:r>
            <a:r>
              <a:rPr lang="vi-VN" sz="2800" dirty="0">
                <a:solidFill>
                  <a:srgbClr val="333333"/>
                </a:solidFill>
                <a:latin typeface="Times New Roman" panose="02020603050405020304" pitchFamily="18" charset="0"/>
                <a:cs typeface="Times New Roman" panose="02020603050405020304" pitchFamily="18" charset="0"/>
              </a:rPr>
              <a:t> nguyên </a:t>
            </a:r>
            <a:r>
              <a:rPr lang="vi-VN" sz="2800" dirty="0" err="1">
                <a:solidFill>
                  <a:srgbClr val="333333"/>
                </a:solidFill>
                <a:latin typeface="Times New Roman" panose="02020603050405020304" pitchFamily="18" charset="0"/>
                <a:cs typeface="Times New Roman" panose="02020603050405020304" pitchFamily="18" charset="0"/>
              </a:rPr>
              <a:t>tố</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Chlorine</a:t>
            </a:r>
            <a:endParaRPr lang="vi-VN" sz="2800" dirty="0">
              <a:solidFill>
                <a:srgbClr val="333333"/>
              </a:solidFill>
              <a:latin typeface="Times New Roman" panose="02020603050405020304" pitchFamily="18" charset="0"/>
              <a:cs typeface="Times New Roman" panose="02020603050405020304" pitchFamily="18" charset="0"/>
            </a:endParaRPr>
          </a:p>
          <a:p>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Ar</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thành</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từ</a:t>
            </a:r>
            <a:r>
              <a:rPr lang="vi-VN" sz="2800" dirty="0">
                <a:solidFill>
                  <a:srgbClr val="333333"/>
                </a:solidFill>
                <a:latin typeface="Times New Roman" panose="02020603050405020304" pitchFamily="18" charset="0"/>
                <a:cs typeface="Times New Roman" panose="02020603050405020304" pitchFamily="18" charset="0"/>
              </a:rPr>
              <a:t> nguyên </a:t>
            </a:r>
            <a:r>
              <a:rPr lang="vi-VN" sz="2800" dirty="0" err="1">
                <a:solidFill>
                  <a:srgbClr val="333333"/>
                </a:solidFill>
                <a:latin typeface="Times New Roman" panose="02020603050405020304" pitchFamily="18" charset="0"/>
                <a:cs typeface="Times New Roman" panose="02020603050405020304" pitchFamily="18" charset="0"/>
              </a:rPr>
              <a:t>tố</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Argon</a:t>
            </a:r>
            <a:endParaRPr lang="vi-VN" sz="2800" dirty="0">
              <a:solidFill>
                <a:srgbClr val="333333"/>
              </a:solidFill>
              <a:latin typeface="Times New Roman" panose="02020603050405020304" pitchFamily="18" charset="0"/>
              <a:cs typeface="Times New Roman" panose="02020603050405020304" pitchFamily="18" charset="0"/>
            </a:endParaRPr>
          </a:p>
          <a:p>
            <a:r>
              <a:rPr lang="vi-VN" sz="2800" dirty="0">
                <a:solidFill>
                  <a:srgbClr val="333333"/>
                </a:solidFill>
                <a:latin typeface="Times New Roman" panose="02020603050405020304" pitchFamily="18" charset="0"/>
                <a:cs typeface="Times New Roman" panose="02020603050405020304" pitchFamily="18" charset="0"/>
              </a:rPr>
              <a:t>- K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thành</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từ</a:t>
            </a:r>
            <a:r>
              <a:rPr lang="vi-VN" sz="2800" dirty="0">
                <a:solidFill>
                  <a:srgbClr val="333333"/>
                </a:solidFill>
                <a:latin typeface="Times New Roman" panose="02020603050405020304" pitchFamily="18" charset="0"/>
                <a:cs typeface="Times New Roman" panose="02020603050405020304" pitchFamily="18" charset="0"/>
              </a:rPr>
              <a:t> nguyên </a:t>
            </a:r>
            <a:r>
              <a:rPr lang="vi-VN" sz="2800" dirty="0" err="1">
                <a:solidFill>
                  <a:srgbClr val="333333"/>
                </a:solidFill>
                <a:latin typeface="Times New Roman" panose="02020603050405020304" pitchFamily="18" charset="0"/>
                <a:cs typeface="Times New Roman" panose="02020603050405020304" pitchFamily="18" charset="0"/>
              </a:rPr>
              <a:t>tố</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Potassium</a:t>
            </a:r>
            <a:endParaRPr lang="vi-VN" sz="2800" dirty="0">
              <a:solidFill>
                <a:srgbClr val="333333"/>
              </a:solidFill>
              <a:latin typeface="Times New Roman" panose="02020603050405020304" pitchFamily="18" charset="0"/>
              <a:cs typeface="Times New Roman" panose="02020603050405020304" pitchFamily="18" charset="0"/>
            </a:endParaRPr>
          </a:p>
          <a:p>
            <a:r>
              <a:rPr lang="vi-VN" sz="2800" dirty="0">
                <a:solidFill>
                  <a:srgbClr val="333333"/>
                </a:solidFill>
                <a:latin typeface="Times New Roman" panose="02020603050405020304" pitchFamily="18" charset="0"/>
                <a:cs typeface="Times New Roman" panose="02020603050405020304" pitchFamily="18" charset="0"/>
              </a:rPr>
              <a:t>- Ca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thành</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từ</a:t>
            </a:r>
            <a:r>
              <a:rPr lang="vi-VN" sz="2800" dirty="0">
                <a:solidFill>
                  <a:srgbClr val="333333"/>
                </a:solidFill>
                <a:latin typeface="Times New Roman" panose="02020603050405020304" pitchFamily="18" charset="0"/>
                <a:cs typeface="Times New Roman" panose="02020603050405020304" pitchFamily="18" charset="0"/>
              </a:rPr>
              <a:t> nguyên </a:t>
            </a:r>
            <a:r>
              <a:rPr lang="vi-VN" sz="2800" dirty="0" err="1">
                <a:solidFill>
                  <a:srgbClr val="333333"/>
                </a:solidFill>
                <a:latin typeface="Times New Roman" panose="02020603050405020304" pitchFamily="18" charset="0"/>
                <a:cs typeface="Times New Roman" panose="02020603050405020304" pitchFamily="18" charset="0"/>
              </a:rPr>
              <a:t>tố</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Calcium</a:t>
            </a:r>
            <a:endParaRPr lang="vi-VN" sz="2800" b="0" i="0" dirty="0">
              <a:solidFill>
                <a:srgbClr val="333333"/>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249486471"/>
      </p:ext>
    </p:extLst>
  </p:cSld>
  <p:clrMapOvr>
    <a:masterClrMapping/>
  </p:clrMapOvr>
  <mc:AlternateContent xmlns:mc="http://schemas.openxmlformats.org/markup-compatibility/2006">
    <mc:Choice xmlns:p14="http://schemas.microsoft.com/office/powerpoint/2010/main" xmlns=""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xmlns="" id="{6BA06662-3E04-4636-8098-DD5D07B7CD50}"/>
              </a:ext>
            </a:extLst>
          </p:cNvPr>
          <p:cNvSpPr txBox="1"/>
          <p:nvPr/>
        </p:nvSpPr>
        <p:spPr>
          <a:xfrm>
            <a:off x="5223163" y="1378546"/>
            <a:ext cx="1745673"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Lời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giải</a:t>
            </a:r>
            <a:r>
              <a:rPr lang="en-US" sz="2800" b="1" dirty="0">
                <a:solidFill>
                  <a:srgbClr val="FF0000"/>
                </a:solidFill>
                <a:latin typeface="Times New Roman" panose="02020603050405020304" pitchFamily="18" charset="0"/>
                <a:cs typeface="Times New Roman" panose="02020603050405020304" pitchFamily="18" charset="0"/>
              </a:rPr>
              <a:t> </a:t>
            </a:r>
          </a:p>
        </p:txBody>
      </p:sp>
      <p:sp>
        <p:nvSpPr>
          <p:cNvPr id="4" name="Hộp Văn bản 3">
            <a:extLst>
              <a:ext uri="{FF2B5EF4-FFF2-40B4-BE49-F238E27FC236}">
                <a16:creationId xmlns:a16="http://schemas.microsoft.com/office/drawing/2014/main" xmlns="" id="{64843D08-13B0-4B1F-894D-7FC3DB1D6E5A}"/>
              </a:ext>
            </a:extLst>
          </p:cNvPr>
          <p:cNvSpPr txBox="1"/>
          <p:nvPr/>
        </p:nvSpPr>
        <p:spPr>
          <a:xfrm>
            <a:off x="2906426" y="2090172"/>
            <a:ext cx="7015339" cy="3108543"/>
          </a:xfrm>
          <a:prstGeom prst="rect">
            <a:avLst/>
          </a:prstGeom>
          <a:noFill/>
        </p:spPr>
        <p:txBody>
          <a:bodyPr wrap="square">
            <a:spAutoFit/>
          </a:bodyPr>
          <a:lstStyle/>
          <a:p>
            <a:r>
              <a:rPr lang="en-US" sz="2800" dirty="0">
                <a:solidFill>
                  <a:srgbClr val="333333"/>
                </a:solidFill>
                <a:latin typeface="Times New Roman" panose="02020603050405020304" pitchFamily="18" charset="0"/>
                <a:cs typeface="Times New Roman" panose="02020603050405020304" pitchFamily="18" charset="0"/>
              </a:rPr>
              <a:t>5.</a:t>
            </a:r>
          </a:p>
          <a:p>
            <a:r>
              <a:rPr lang="vi-VN" sz="2800" dirty="0">
                <a:solidFill>
                  <a:srgbClr val="333333"/>
                </a:solidFill>
                <a:latin typeface="Times New Roman" panose="02020603050405020304" pitchFamily="18" charset="0"/>
                <a:cs typeface="Times New Roman" panose="02020603050405020304" pitchFamily="18" charset="0"/>
              </a:rPr>
              <a:t>- 2 đơn </a:t>
            </a:r>
            <a:r>
              <a:rPr lang="vi-VN" sz="2800" dirty="0" err="1">
                <a:solidFill>
                  <a:srgbClr val="333333"/>
                </a:solidFill>
                <a:latin typeface="Times New Roman" panose="02020603050405020304" pitchFamily="18" charset="0"/>
                <a:cs typeface="Times New Roman" panose="02020603050405020304" pitchFamily="18" charset="0"/>
              </a:rPr>
              <a:t>chất</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thành</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từ</a:t>
            </a:r>
            <a:r>
              <a:rPr lang="vi-VN" sz="2800" dirty="0">
                <a:solidFill>
                  <a:srgbClr val="333333"/>
                </a:solidFill>
                <a:latin typeface="Times New Roman" panose="02020603050405020304" pitchFamily="18" charset="0"/>
                <a:cs typeface="Times New Roman" panose="02020603050405020304" pitchFamily="18" charset="0"/>
              </a:rPr>
              <a:t> nguyên </a:t>
            </a:r>
            <a:r>
              <a:rPr lang="vi-VN" sz="2800" dirty="0" err="1">
                <a:solidFill>
                  <a:srgbClr val="333333"/>
                </a:solidFill>
                <a:latin typeface="Times New Roman" panose="02020603050405020304" pitchFamily="18" charset="0"/>
                <a:cs typeface="Times New Roman" panose="02020603050405020304" pitchFamily="18" charset="0"/>
              </a:rPr>
              <a:t>tố</a:t>
            </a:r>
            <a:r>
              <a:rPr lang="vi-VN" sz="2800" dirty="0">
                <a:solidFill>
                  <a:srgbClr val="333333"/>
                </a:solidFill>
                <a:latin typeface="Times New Roman" panose="02020603050405020304" pitchFamily="18" charset="0"/>
                <a:cs typeface="Times New Roman" panose="02020603050405020304" pitchFamily="18" charset="0"/>
              </a:rPr>
              <a:t> kim </a:t>
            </a:r>
            <a:r>
              <a:rPr lang="vi-VN" sz="2800" dirty="0" err="1">
                <a:solidFill>
                  <a:srgbClr val="333333"/>
                </a:solidFill>
                <a:latin typeface="Times New Roman" panose="02020603050405020304" pitchFamily="18" charset="0"/>
                <a:cs typeface="Times New Roman" panose="02020603050405020304" pitchFamily="18" charset="0"/>
              </a:rPr>
              <a:t>loại</a:t>
            </a:r>
            <a:r>
              <a:rPr lang="vi-VN" sz="2800" dirty="0">
                <a:solidFill>
                  <a:srgbClr val="333333"/>
                </a:solidFill>
                <a:latin typeface="Times New Roman" panose="02020603050405020304" pitchFamily="18" charset="0"/>
                <a:cs typeface="Times New Roman" panose="02020603050405020304" pitchFamily="18" charset="0"/>
              </a:rPr>
              <a:t>:</a:t>
            </a:r>
          </a:p>
          <a:p>
            <a:r>
              <a:rPr lang="vi-VN" sz="2800" dirty="0">
                <a:solidFill>
                  <a:srgbClr val="333333"/>
                </a:solidFill>
                <a:latin typeface="Times New Roman" panose="02020603050405020304" pitchFamily="18" charset="0"/>
                <a:cs typeface="Times New Roman" panose="02020603050405020304" pitchFamily="18" charset="0"/>
              </a:rPr>
              <a:t>   + </a:t>
            </a:r>
            <a:r>
              <a:rPr lang="vi-VN" sz="2800" dirty="0" err="1">
                <a:solidFill>
                  <a:srgbClr val="333333"/>
                </a:solidFill>
                <a:latin typeface="Times New Roman" panose="02020603050405020304" pitchFamily="18" charset="0"/>
                <a:cs typeface="Times New Roman" panose="02020603050405020304" pitchFamily="18" charset="0"/>
              </a:rPr>
              <a:t>Al</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thành</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từ</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Aluminium</a:t>
            </a:r>
            <a:endParaRPr lang="vi-VN" sz="2800" dirty="0">
              <a:solidFill>
                <a:srgbClr val="333333"/>
              </a:solidFill>
              <a:latin typeface="Times New Roman" panose="02020603050405020304" pitchFamily="18" charset="0"/>
              <a:cs typeface="Times New Roman" panose="02020603050405020304" pitchFamily="18" charset="0"/>
            </a:endParaRPr>
          </a:p>
          <a:p>
            <a:r>
              <a:rPr lang="vi-VN" sz="2800" dirty="0">
                <a:solidFill>
                  <a:srgbClr val="333333"/>
                </a:solidFill>
                <a:latin typeface="Times New Roman" panose="02020603050405020304" pitchFamily="18" charset="0"/>
                <a:cs typeface="Times New Roman" panose="02020603050405020304" pitchFamily="18" charset="0"/>
              </a:rPr>
              <a:t>   + B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thành</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từ</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Boran</a:t>
            </a:r>
            <a:endParaRPr lang="vi-VN" sz="2800" dirty="0">
              <a:solidFill>
                <a:srgbClr val="333333"/>
              </a:solidFill>
              <a:latin typeface="Times New Roman" panose="02020603050405020304" pitchFamily="18" charset="0"/>
              <a:cs typeface="Times New Roman" panose="02020603050405020304" pitchFamily="18" charset="0"/>
            </a:endParaRPr>
          </a:p>
          <a:p>
            <a:r>
              <a:rPr lang="vi-VN" sz="2800" dirty="0">
                <a:solidFill>
                  <a:srgbClr val="333333"/>
                </a:solidFill>
                <a:latin typeface="Times New Roman" panose="02020603050405020304" pitchFamily="18" charset="0"/>
                <a:cs typeface="Times New Roman" panose="02020603050405020304" pitchFamily="18" charset="0"/>
              </a:rPr>
              <a:t>- 2 đơn </a:t>
            </a:r>
            <a:r>
              <a:rPr lang="vi-VN" sz="2800" dirty="0" err="1">
                <a:solidFill>
                  <a:srgbClr val="333333"/>
                </a:solidFill>
                <a:latin typeface="Times New Roman" panose="02020603050405020304" pitchFamily="18" charset="0"/>
                <a:cs typeface="Times New Roman" panose="02020603050405020304" pitchFamily="18" charset="0"/>
              </a:rPr>
              <a:t>chất</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thành</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từ</a:t>
            </a:r>
            <a:r>
              <a:rPr lang="vi-VN" sz="2800" dirty="0">
                <a:solidFill>
                  <a:srgbClr val="333333"/>
                </a:solidFill>
                <a:latin typeface="Times New Roman" panose="02020603050405020304" pitchFamily="18" charset="0"/>
                <a:cs typeface="Times New Roman" panose="02020603050405020304" pitchFamily="18" charset="0"/>
              </a:rPr>
              <a:t> nguyên </a:t>
            </a:r>
            <a:r>
              <a:rPr lang="vi-VN" sz="2800" dirty="0" err="1">
                <a:solidFill>
                  <a:srgbClr val="333333"/>
                </a:solidFill>
                <a:latin typeface="Times New Roman" panose="02020603050405020304" pitchFamily="18" charset="0"/>
                <a:cs typeface="Times New Roman" panose="02020603050405020304" pitchFamily="18" charset="0"/>
              </a:rPr>
              <a:t>tố</a:t>
            </a:r>
            <a:r>
              <a:rPr lang="vi-VN" sz="2800" dirty="0">
                <a:solidFill>
                  <a:srgbClr val="333333"/>
                </a:solidFill>
                <a:latin typeface="Times New Roman" panose="02020603050405020304" pitchFamily="18" charset="0"/>
                <a:cs typeface="Times New Roman" panose="02020603050405020304" pitchFamily="18" charset="0"/>
              </a:rPr>
              <a:t> phi kim:</a:t>
            </a:r>
          </a:p>
          <a:p>
            <a:r>
              <a:rPr lang="vi-VN" sz="2800" dirty="0">
                <a:solidFill>
                  <a:srgbClr val="333333"/>
                </a:solidFill>
                <a:latin typeface="Times New Roman" panose="02020603050405020304" pitchFamily="18" charset="0"/>
                <a:cs typeface="Times New Roman" panose="02020603050405020304" pitchFamily="18" charset="0"/>
              </a:rPr>
              <a:t>   + O</a:t>
            </a:r>
            <a:r>
              <a:rPr lang="vi-VN" sz="2800" baseline="-25000" dirty="0">
                <a:solidFill>
                  <a:srgbClr val="333333"/>
                </a:solidFill>
                <a:latin typeface="Times New Roman" panose="02020603050405020304" pitchFamily="18" charset="0"/>
                <a:cs typeface="Times New Roman" panose="02020603050405020304" pitchFamily="18" charset="0"/>
              </a:rPr>
              <a:t>2</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thành</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từ</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Oxygen</a:t>
            </a:r>
            <a:endParaRPr lang="vi-VN" sz="2800" dirty="0">
              <a:solidFill>
                <a:srgbClr val="333333"/>
              </a:solidFill>
              <a:latin typeface="Times New Roman" panose="02020603050405020304" pitchFamily="18" charset="0"/>
              <a:cs typeface="Times New Roman" panose="02020603050405020304" pitchFamily="18" charset="0"/>
            </a:endParaRPr>
          </a:p>
          <a:p>
            <a:r>
              <a:rPr lang="vi-VN" sz="2800" dirty="0">
                <a:solidFill>
                  <a:srgbClr val="333333"/>
                </a:solidFill>
                <a:latin typeface="Times New Roman" panose="02020603050405020304" pitchFamily="18" charset="0"/>
                <a:cs typeface="Times New Roman" panose="02020603050405020304" pitchFamily="18" charset="0"/>
              </a:rPr>
              <a:t>   + C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thành</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từ</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Carbon</a:t>
            </a:r>
            <a:endParaRPr lang="vi-VN" sz="2800" b="0" i="0" dirty="0">
              <a:solidFill>
                <a:srgbClr val="333333"/>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921120005"/>
      </p:ext>
    </p:extLst>
  </p:cSld>
  <p:clrMapOvr>
    <a:masterClrMapping/>
  </p:clrMapOvr>
  <mc:AlternateContent xmlns:mc="http://schemas.openxmlformats.org/markup-compatibility/2006">
    <mc:Choice xmlns:p14="http://schemas.microsoft.com/office/powerpoint/2010/main" xmlns=""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31662A7C-29CD-4E25-9C17-7FF16CCB216C}"/>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11293" r="17845"/>
          <a:stretch/>
        </p:blipFill>
        <p:spPr>
          <a:xfrm>
            <a:off x="628649" y="2342067"/>
            <a:ext cx="3217537" cy="2856174"/>
          </a:xfrm>
          <a:prstGeom prst="rect">
            <a:avLst/>
          </a:prstGeom>
        </p:spPr>
      </p:pic>
      <p:pic>
        <p:nvPicPr>
          <p:cNvPr id="12" name="Picture 11">
            <a:extLst>
              <a:ext uri="{FF2B5EF4-FFF2-40B4-BE49-F238E27FC236}">
                <a16:creationId xmlns:a16="http://schemas.microsoft.com/office/drawing/2014/main" xmlns="" id="{587AEDA6-F8C1-4080-A5EA-EB39AF936B20}"/>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949702" y="2408630"/>
            <a:ext cx="3217537" cy="2789611"/>
          </a:xfrm>
          <a:prstGeom prst="rect">
            <a:avLst/>
          </a:prstGeom>
        </p:spPr>
      </p:pic>
      <p:grpSp>
        <p:nvGrpSpPr>
          <p:cNvPr id="13" name="Group 12">
            <a:extLst>
              <a:ext uri="{FF2B5EF4-FFF2-40B4-BE49-F238E27FC236}">
                <a16:creationId xmlns:a16="http://schemas.microsoft.com/office/drawing/2014/main" xmlns="" id="{A9663189-0B4A-4166-AF9D-D584E75301F7}"/>
              </a:ext>
            </a:extLst>
          </p:cNvPr>
          <p:cNvGrpSpPr/>
          <p:nvPr/>
        </p:nvGrpSpPr>
        <p:grpSpPr>
          <a:xfrm>
            <a:off x="1443787" y="903622"/>
            <a:ext cx="9906410" cy="1264982"/>
            <a:chOff x="507684" y="4546938"/>
            <a:chExt cx="10367486" cy="1264982"/>
          </a:xfrm>
        </p:grpSpPr>
        <p:sp>
          <p:nvSpPr>
            <p:cNvPr id="14" name="TextBox 13">
              <a:extLst>
                <a:ext uri="{FF2B5EF4-FFF2-40B4-BE49-F238E27FC236}">
                  <a16:creationId xmlns:a16="http://schemas.microsoft.com/office/drawing/2014/main" xmlns="" id="{25B295B1-5097-496B-94D7-FEBD4CFADCC5}"/>
                </a:ext>
              </a:extLst>
            </p:cNvPr>
            <p:cNvSpPr txBox="1"/>
            <p:nvPr/>
          </p:nvSpPr>
          <p:spPr>
            <a:xfrm>
              <a:off x="1316830" y="4857813"/>
              <a:ext cx="9558340" cy="954107"/>
            </a:xfrm>
            <a:prstGeom prst="rect">
              <a:avLst/>
            </a:prstGeom>
            <a:noFill/>
          </p:spPr>
          <p:txBody>
            <a:bodyPr wrap="square">
              <a:spAutoFit/>
            </a:bodyPr>
            <a:lstStyle/>
            <a:p>
              <a:r>
                <a:rPr lang="vi-VN" sz="2800" i="1" dirty="0">
                  <a:solidFill>
                    <a:schemeClr val="accent2"/>
                  </a:solidFill>
                  <a:latin typeface="Times New Roman" panose="02020603050405020304" pitchFamily="18" charset="0"/>
                </a:rPr>
                <a:t>Quan sát hình 5.6, em hãy cho biết số nguyên tử và thành phần nguyên tố (có trong mỗi phân tử đơn chất)</a:t>
              </a:r>
            </a:p>
          </p:txBody>
        </p:sp>
        <p:sp>
          <p:nvSpPr>
            <p:cNvPr id="15" name="Flowchart: Connector 14">
              <a:extLst>
                <a:ext uri="{FF2B5EF4-FFF2-40B4-BE49-F238E27FC236}">
                  <a16:creationId xmlns:a16="http://schemas.microsoft.com/office/drawing/2014/main" xmlns="" id="{278D4B09-B327-4D53-B668-B7073EF0662F}"/>
                </a:ext>
              </a:extLst>
            </p:cNvPr>
            <p:cNvSpPr/>
            <p:nvPr/>
          </p:nvSpPr>
          <p:spPr>
            <a:xfrm>
              <a:off x="507684" y="4546938"/>
              <a:ext cx="809146" cy="790568"/>
            </a:xfrm>
            <a:prstGeom prst="flowChartConnector">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b="1" dirty="0">
                  <a:latin typeface="Times New Roman" panose="02020603050405020304" pitchFamily="18" charset="0"/>
                </a:rPr>
                <a:t>6</a:t>
              </a:r>
            </a:p>
          </p:txBody>
        </p:sp>
      </p:grpSp>
      <p:grpSp>
        <p:nvGrpSpPr>
          <p:cNvPr id="16" name="Group 15">
            <a:extLst>
              <a:ext uri="{FF2B5EF4-FFF2-40B4-BE49-F238E27FC236}">
                <a16:creationId xmlns:a16="http://schemas.microsoft.com/office/drawing/2014/main" xmlns="" id="{DC03B6BB-E3C5-4C21-B0FF-E0D083417437}"/>
              </a:ext>
            </a:extLst>
          </p:cNvPr>
          <p:cNvGrpSpPr/>
          <p:nvPr/>
        </p:nvGrpSpPr>
        <p:grpSpPr>
          <a:xfrm>
            <a:off x="3099870" y="2427129"/>
            <a:ext cx="2828925" cy="1343025"/>
            <a:chOff x="3043238" y="1514475"/>
            <a:chExt cx="2828925" cy="1343025"/>
          </a:xfrm>
        </p:grpSpPr>
        <p:sp>
          <p:nvSpPr>
            <p:cNvPr id="17" name="Speech Bubble: Oval 16">
              <a:extLst>
                <a:ext uri="{FF2B5EF4-FFF2-40B4-BE49-F238E27FC236}">
                  <a16:creationId xmlns:a16="http://schemas.microsoft.com/office/drawing/2014/main" xmlns="" id="{F4936B45-366F-4FD6-9F8C-CB839E77855C}"/>
                </a:ext>
              </a:extLst>
            </p:cNvPr>
            <p:cNvSpPr/>
            <p:nvPr/>
          </p:nvSpPr>
          <p:spPr>
            <a:xfrm>
              <a:off x="3043238" y="1514475"/>
              <a:ext cx="2828925" cy="1343025"/>
            </a:xfrm>
            <a:prstGeom prst="wedgeEllipseCallout">
              <a:avLst>
                <a:gd name="adj1" fmla="val -92550"/>
                <a:gd name="adj2" fmla="val 65691"/>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vi-VN" dirty="0">
                <a:latin typeface="Times New Roman" panose="02020603050405020304" pitchFamily="18" charset="0"/>
              </a:endParaRPr>
            </a:p>
          </p:txBody>
        </p:sp>
        <p:grpSp>
          <p:nvGrpSpPr>
            <p:cNvPr id="18" name="Group 17">
              <a:extLst>
                <a:ext uri="{FF2B5EF4-FFF2-40B4-BE49-F238E27FC236}">
                  <a16:creationId xmlns:a16="http://schemas.microsoft.com/office/drawing/2014/main" xmlns="" id="{CBA8A580-4D5A-42D9-8BA8-2FF9EC4092AE}"/>
                </a:ext>
              </a:extLst>
            </p:cNvPr>
            <p:cNvGrpSpPr/>
            <p:nvPr/>
          </p:nvGrpSpPr>
          <p:grpSpPr>
            <a:xfrm>
              <a:off x="3555105" y="1757327"/>
              <a:ext cx="1839460" cy="909639"/>
              <a:chOff x="8029575" y="2414587"/>
              <a:chExt cx="1452562" cy="757238"/>
            </a:xfrm>
          </p:grpSpPr>
          <p:sp>
            <p:nvSpPr>
              <p:cNvPr id="19" name="Flowchart: Connector 18">
                <a:extLst>
                  <a:ext uri="{FF2B5EF4-FFF2-40B4-BE49-F238E27FC236}">
                    <a16:creationId xmlns:a16="http://schemas.microsoft.com/office/drawing/2014/main" xmlns="" id="{B08481D5-E7FA-4B41-9C42-1CE54663BD5E}"/>
                  </a:ext>
                </a:extLst>
              </p:cNvPr>
              <p:cNvSpPr/>
              <p:nvPr/>
            </p:nvSpPr>
            <p:spPr>
              <a:xfrm>
                <a:off x="8029575" y="2414588"/>
                <a:ext cx="800100" cy="757237"/>
              </a:xfrm>
              <a:prstGeom prst="flowChartConnector">
                <a:avLst/>
              </a:prstGeom>
              <a:solidFill>
                <a:srgbClr val="993300"/>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dirty="0">
                    <a:solidFill>
                      <a:schemeClr val="bg1"/>
                    </a:solidFill>
                    <a:latin typeface="Times New Roman" panose="02020603050405020304" pitchFamily="18" charset="0"/>
                  </a:rPr>
                  <a:t>Br</a:t>
                </a:r>
              </a:p>
            </p:txBody>
          </p:sp>
          <p:sp>
            <p:nvSpPr>
              <p:cNvPr id="20" name="Flowchart: Connector 19">
                <a:extLst>
                  <a:ext uri="{FF2B5EF4-FFF2-40B4-BE49-F238E27FC236}">
                    <a16:creationId xmlns:a16="http://schemas.microsoft.com/office/drawing/2014/main" xmlns="" id="{04BC46E1-9F21-41DC-9AF4-4F47DA64F319}"/>
                  </a:ext>
                </a:extLst>
              </p:cNvPr>
              <p:cNvSpPr/>
              <p:nvPr/>
            </p:nvSpPr>
            <p:spPr>
              <a:xfrm>
                <a:off x="8682037" y="2414587"/>
                <a:ext cx="800100" cy="757237"/>
              </a:xfrm>
              <a:prstGeom prst="flowChartConnector">
                <a:avLst/>
              </a:prstGeom>
              <a:solidFill>
                <a:srgbClr val="993300"/>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dirty="0">
                    <a:solidFill>
                      <a:schemeClr val="bg1"/>
                    </a:solidFill>
                    <a:latin typeface="Times New Roman" panose="02020603050405020304" pitchFamily="18" charset="0"/>
                  </a:rPr>
                  <a:t>Br</a:t>
                </a:r>
              </a:p>
            </p:txBody>
          </p:sp>
        </p:grpSp>
      </p:grpSp>
      <p:grpSp>
        <p:nvGrpSpPr>
          <p:cNvPr id="21" name="Group 20">
            <a:extLst>
              <a:ext uri="{FF2B5EF4-FFF2-40B4-BE49-F238E27FC236}">
                <a16:creationId xmlns:a16="http://schemas.microsoft.com/office/drawing/2014/main" xmlns="" id="{F5589039-EE2A-4AEC-84CD-DBB4BF89395E}"/>
              </a:ext>
            </a:extLst>
          </p:cNvPr>
          <p:cNvGrpSpPr/>
          <p:nvPr/>
        </p:nvGrpSpPr>
        <p:grpSpPr>
          <a:xfrm>
            <a:off x="9535712" y="3770154"/>
            <a:ext cx="2399113" cy="1624034"/>
            <a:chOff x="9583337" y="2924686"/>
            <a:chExt cx="2629570" cy="1788093"/>
          </a:xfrm>
        </p:grpSpPr>
        <p:sp>
          <p:nvSpPr>
            <p:cNvPr id="22" name="Speech Bubble: Oval 21">
              <a:extLst>
                <a:ext uri="{FF2B5EF4-FFF2-40B4-BE49-F238E27FC236}">
                  <a16:creationId xmlns:a16="http://schemas.microsoft.com/office/drawing/2014/main" xmlns="" id="{EA97A3F6-A79C-4294-A363-53E3D566DA90}"/>
                </a:ext>
              </a:extLst>
            </p:cNvPr>
            <p:cNvSpPr/>
            <p:nvPr/>
          </p:nvSpPr>
          <p:spPr>
            <a:xfrm>
              <a:off x="9583337" y="2924686"/>
              <a:ext cx="2629570" cy="1788093"/>
            </a:xfrm>
            <a:prstGeom prst="wedgeEllipseCallout">
              <a:avLst>
                <a:gd name="adj1" fmla="val -129455"/>
                <a:gd name="adj2" fmla="val -51948"/>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vi-VN" dirty="0">
                <a:latin typeface="Times New Roman" panose="02020603050405020304" pitchFamily="18" charset="0"/>
              </a:endParaRPr>
            </a:p>
          </p:txBody>
        </p:sp>
        <p:grpSp>
          <p:nvGrpSpPr>
            <p:cNvPr id="23" name="Group 22">
              <a:extLst>
                <a:ext uri="{FF2B5EF4-FFF2-40B4-BE49-F238E27FC236}">
                  <a16:creationId xmlns:a16="http://schemas.microsoft.com/office/drawing/2014/main" xmlns="" id="{FEE87524-BB4A-400B-B285-2637E160A74C}"/>
                </a:ext>
              </a:extLst>
            </p:cNvPr>
            <p:cNvGrpSpPr/>
            <p:nvPr/>
          </p:nvGrpSpPr>
          <p:grpSpPr>
            <a:xfrm>
              <a:off x="9706706" y="3006052"/>
              <a:ext cx="2400259" cy="1486198"/>
              <a:chOff x="9719871" y="2831419"/>
              <a:chExt cx="2400259" cy="1486198"/>
            </a:xfrm>
          </p:grpSpPr>
          <p:grpSp>
            <p:nvGrpSpPr>
              <p:cNvPr id="24" name="Group 23">
                <a:extLst>
                  <a:ext uri="{FF2B5EF4-FFF2-40B4-BE49-F238E27FC236}">
                    <a16:creationId xmlns:a16="http://schemas.microsoft.com/office/drawing/2014/main" xmlns="" id="{89B19219-FCAA-4772-A499-05835724B0C1}"/>
                  </a:ext>
                </a:extLst>
              </p:cNvPr>
              <p:cNvGrpSpPr/>
              <p:nvPr/>
            </p:nvGrpSpPr>
            <p:grpSpPr>
              <a:xfrm>
                <a:off x="9719871" y="3307685"/>
                <a:ext cx="2400259" cy="1009932"/>
                <a:chOff x="7686807" y="2405750"/>
                <a:chExt cx="1795330" cy="766074"/>
              </a:xfrm>
            </p:grpSpPr>
            <p:sp>
              <p:nvSpPr>
                <p:cNvPr id="26" name="Flowchart: Connector 25">
                  <a:extLst>
                    <a:ext uri="{FF2B5EF4-FFF2-40B4-BE49-F238E27FC236}">
                      <a16:creationId xmlns:a16="http://schemas.microsoft.com/office/drawing/2014/main" xmlns="" id="{F5B559DE-6C80-495F-8413-D2A574F1077F}"/>
                    </a:ext>
                  </a:extLst>
                </p:cNvPr>
                <p:cNvSpPr/>
                <p:nvPr/>
              </p:nvSpPr>
              <p:spPr>
                <a:xfrm>
                  <a:off x="7686807" y="2405750"/>
                  <a:ext cx="800100" cy="757237"/>
                </a:xfrm>
                <a:prstGeom prst="flowChartConnector">
                  <a:avLst/>
                </a:prstGeom>
                <a:solidFill>
                  <a:srgbClr val="FF00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400" b="1" dirty="0">
                      <a:latin typeface="Times New Roman" panose="02020603050405020304" pitchFamily="18" charset="0"/>
                    </a:rPr>
                    <a:t>O</a:t>
                  </a:r>
                </a:p>
              </p:txBody>
            </p:sp>
            <p:sp>
              <p:nvSpPr>
                <p:cNvPr id="27" name="Flowchart: Connector 26">
                  <a:extLst>
                    <a:ext uri="{FF2B5EF4-FFF2-40B4-BE49-F238E27FC236}">
                      <a16:creationId xmlns:a16="http://schemas.microsoft.com/office/drawing/2014/main" xmlns="" id="{F6E0BD6A-ECAF-46A4-B947-3C9BB8B9CADB}"/>
                    </a:ext>
                  </a:extLst>
                </p:cNvPr>
                <p:cNvSpPr/>
                <p:nvPr/>
              </p:nvSpPr>
              <p:spPr>
                <a:xfrm>
                  <a:off x="8682037" y="2414587"/>
                  <a:ext cx="800100" cy="757237"/>
                </a:xfrm>
                <a:prstGeom prst="flowChartConnector">
                  <a:avLst/>
                </a:prstGeom>
                <a:solidFill>
                  <a:srgbClr val="FF00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400" b="1" dirty="0">
                      <a:latin typeface="Times New Roman" panose="02020603050405020304" pitchFamily="18" charset="0"/>
                    </a:rPr>
                    <a:t>O</a:t>
                  </a:r>
                </a:p>
              </p:txBody>
            </p:sp>
          </p:grpSp>
          <p:sp>
            <p:nvSpPr>
              <p:cNvPr id="25" name="Flowchart: Connector 24">
                <a:extLst>
                  <a:ext uri="{FF2B5EF4-FFF2-40B4-BE49-F238E27FC236}">
                    <a16:creationId xmlns:a16="http://schemas.microsoft.com/office/drawing/2014/main" xmlns="" id="{7EF1663A-A4E4-470B-B5F8-A830DDBD8F1F}"/>
                  </a:ext>
                </a:extLst>
              </p:cNvPr>
              <p:cNvSpPr/>
              <p:nvPr/>
            </p:nvSpPr>
            <p:spPr>
              <a:xfrm>
                <a:off x="10376442" y="2831419"/>
                <a:ext cx="1069690" cy="998282"/>
              </a:xfrm>
              <a:prstGeom prst="flowChartConnector">
                <a:avLst/>
              </a:prstGeom>
              <a:solidFill>
                <a:srgbClr val="FF00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400" b="1" dirty="0">
                    <a:latin typeface="Times New Roman" panose="02020603050405020304" pitchFamily="18" charset="0"/>
                  </a:rPr>
                  <a:t>O</a:t>
                </a:r>
              </a:p>
            </p:txBody>
          </p:sp>
        </p:grpSp>
      </p:grpSp>
      <p:sp>
        <p:nvSpPr>
          <p:cNvPr id="28" name="TextBox 27">
            <a:extLst>
              <a:ext uri="{FF2B5EF4-FFF2-40B4-BE49-F238E27FC236}">
                <a16:creationId xmlns:a16="http://schemas.microsoft.com/office/drawing/2014/main" xmlns="" id="{DD0A01C8-BD19-4803-8FBF-037523F88771}"/>
              </a:ext>
            </a:extLst>
          </p:cNvPr>
          <p:cNvSpPr txBox="1"/>
          <p:nvPr/>
        </p:nvSpPr>
        <p:spPr>
          <a:xfrm>
            <a:off x="750684" y="5753789"/>
            <a:ext cx="10398036" cy="461665"/>
          </a:xfrm>
          <a:prstGeom prst="rect">
            <a:avLst/>
          </a:prstGeom>
          <a:noFill/>
        </p:spPr>
        <p:txBody>
          <a:bodyPr wrap="square">
            <a:spAutoFit/>
          </a:bodyPr>
          <a:lstStyle/>
          <a:p>
            <a:r>
              <a:rPr lang="vi-VN" sz="2400" i="1" dirty="0">
                <a:solidFill>
                  <a:srgbClr val="00B0F0"/>
                </a:solidFill>
                <a:latin typeface="Times New Roman" panose="02020603050405020304" pitchFamily="18" charset="0"/>
              </a:rPr>
              <a:t>Hình 5.6. Một số đơn chất và hình mô phỏng phân tử đơn chất</a:t>
            </a:r>
          </a:p>
        </p:txBody>
      </p:sp>
      <p:sp>
        <p:nvSpPr>
          <p:cNvPr id="29" name="TextBox 28">
            <a:extLst>
              <a:ext uri="{FF2B5EF4-FFF2-40B4-BE49-F238E27FC236}">
                <a16:creationId xmlns:a16="http://schemas.microsoft.com/office/drawing/2014/main" xmlns="" id="{76BDD8BF-51BC-4048-9000-79A2EACD0854}"/>
              </a:ext>
            </a:extLst>
          </p:cNvPr>
          <p:cNvSpPr txBox="1"/>
          <p:nvPr/>
        </p:nvSpPr>
        <p:spPr>
          <a:xfrm>
            <a:off x="499526" y="5321321"/>
            <a:ext cx="4025266" cy="461665"/>
          </a:xfrm>
          <a:prstGeom prst="rect">
            <a:avLst/>
          </a:prstGeom>
          <a:noFill/>
        </p:spPr>
        <p:txBody>
          <a:bodyPr wrap="square">
            <a:spAutoFit/>
          </a:bodyPr>
          <a:lstStyle/>
          <a:p>
            <a:r>
              <a:rPr lang="vi-VN" sz="2400" i="1" dirty="0">
                <a:solidFill>
                  <a:srgbClr val="00B050"/>
                </a:solidFill>
                <a:effectLst/>
                <a:latin typeface="Times New Roman" panose="02020603050405020304" pitchFamily="18" charset="0"/>
                <a:ea typeface="Courier New" panose="02070309020205020404" pitchFamily="49" charset="0"/>
              </a:rPr>
              <a:t>a. Bình chứa bromine lỏng</a:t>
            </a:r>
            <a:endParaRPr lang="vi-VN" sz="2400" i="1" dirty="0">
              <a:solidFill>
                <a:srgbClr val="00B050"/>
              </a:solidFill>
              <a:latin typeface="Times New Roman" panose="02020603050405020304" pitchFamily="18" charset="0"/>
            </a:endParaRPr>
          </a:p>
        </p:txBody>
      </p:sp>
      <p:sp>
        <p:nvSpPr>
          <p:cNvPr id="30" name="TextBox 29">
            <a:extLst>
              <a:ext uri="{FF2B5EF4-FFF2-40B4-BE49-F238E27FC236}">
                <a16:creationId xmlns:a16="http://schemas.microsoft.com/office/drawing/2014/main" xmlns="" id="{ABEF1E7D-4C92-41C2-A5F5-4813D331D8FC}"/>
              </a:ext>
            </a:extLst>
          </p:cNvPr>
          <p:cNvSpPr txBox="1"/>
          <p:nvPr/>
        </p:nvSpPr>
        <p:spPr>
          <a:xfrm>
            <a:off x="5503668" y="5292124"/>
            <a:ext cx="4554731" cy="461665"/>
          </a:xfrm>
          <a:prstGeom prst="rect">
            <a:avLst/>
          </a:prstGeom>
          <a:noFill/>
        </p:spPr>
        <p:txBody>
          <a:bodyPr wrap="square">
            <a:spAutoFit/>
          </a:bodyPr>
          <a:lstStyle/>
          <a:p>
            <a:r>
              <a:rPr lang="vi-VN" sz="2400" i="1" dirty="0">
                <a:solidFill>
                  <a:srgbClr val="00B050"/>
                </a:solidFill>
                <a:latin typeface="Times New Roman" panose="02020603050405020304" pitchFamily="18" charset="0"/>
              </a:rPr>
              <a:t>b. Tầng ozone trong khi quyển</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16" presetClass="entr" presetSubtype="21"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16" presetClass="entr" presetSubtype="21"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0"/>
                                        <p:tgtEl>
                                          <p:spTgt spid="28"/>
                                        </p:tgtEl>
                                      </p:cBhvr>
                                    </p:animEffect>
                                    <p:anim calcmode="lin" valueType="num">
                                      <p:cBhvr>
                                        <p:cTn id="47" dur="1000" fill="hold"/>
                                        <p:tgtEl>
                                          <p:spTgt spid="28"/>
                                        </p:tgtEl>
                                        <p:attrNameLst>
                                          <p:attrName>ppt_x</p:attrName>
                                        </p:attrNameLst>
                                      </p:cBhvr>
                                      <p:tavLst>
                                        <p:tav tm="0">
                                          <p:val>
                                            <p:strVal val="#ppt_x"/>
                                          </p:val>
                                        </p:tav>
                                        <p:tav tm="100000">
                                          <p:val>
                                            <p:strVal val="#ppt_x"/>
                                          </p:val>
                                        </p:tav>
                                      </p:tavLst>
                                    </p:anim>
                                    <p:anim calcmode="lin" valueType="num">
                                      <p:cBhvr>
                                        <p:cTn id="4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xmlns="" id="{6BA06662-3E04-4636-8098-DD5D07B7CD50}"/>
              </a:ext>
            </a:extLst>
          </p:cNvPr>
          <p:cNvSpPr txBox="1"/>
          <p:nvPr/>
        </p:nvSpPr>
        <p:spPr>
          <a:xfrm>
            <a:off x="5144019" y="1798959"/>
            <a:ext cx="1745673"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Lời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giải</a:t>
            </a:r>
            <a:r>
              <a:rPr lang="en-US" sz="2800" b="1" dirty="0">
                <a:solidFill>
                  <a:srgbClr val="FF0000"/>
                </a:solidFill>
                <a:latin typeface="Times New Roman" panose="02020603050405020304" pitchFamily="18" charset="0"/>
                <a:cs typeface="Times New Roman" panose="02020603050405020304" pitchFamily="18" charset="0"/>
              </a:rPr>
              <a:t> </a:t>
            </a:r>
          </a:p>
        </p:txBody>
      </p:sp>
      <p:sp>
        <p:nvSpPr>
          <p:cNvPr id="4" name="Hộp Văn bản 3">
            <a:extLst>
              <a:ext uri="{FF2B5EF4-FFF2-40B4-BE49-F238E27FC236}">
                <a16:creationId xmlns:a16="http://schemas.microsoft.com/office/drawing/2014/main" xmlns="" id="{64843D08-13B0-4B1F-894D-7FC3DB1D6E5A}"/>
              </a:ext>
            </a:extLst>
          </p:cNvPr>
          <p:cNvSpPr txBox="1"/>
          <p:nvPr/>
        </p:nvSpPr>
        <p:spPr>
          <a:xfrm>
            <a:off x="1687069" y="2776506"/>
            <a:ext cx="9611552" cy="1815882"/>
          </a:xfrm>
          <a:prstGeom prst="rect">
            <a:avLst/>
          </a:prstGeom>
          <a:noFill/>
        </p:spPr>
        <p:txBody>
          <a:bodyPr wrap="square">
            <a:spAutoFit/>
          </a:bodyPr>
          <a:lstStyle/>
          <a:p>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Hình</a:t>
            </a:r>
            <a:r>
              <a:rPr lang="vi-VN" sz="2800" dirty="0">
                <a:solidFill>
                  <a:srgbClr val="333333"/>
                </a:solidFill>
                <a:latin typeface="Times New Roman" panose="02020603050405020304" pitchFamily="18" charset="0"/>
                <a:cs typeface="Times New Roman" panose="02020603050405020304" pitchFamily="18" charset="0"/>
              </a:rPr>
              <a:t> a: Đơn </a:t>
            </a:r>
            <a:r>
              <a:rPr lang="vi-VN" sz="2800" dirty="0" err="1">
                <a:solidFill>
                  <a:srgbClr val="333333"/>
                </a:solidFill>
                <a:latin typeface="Times New Roman" panose="02020603050405020304" pitchFamily="18" charset="0"/>
                <a:cs typeface="Times New Roman" panose="02020603050405020304" pitchFamily="18" charset="0"/>
              </a:rPr>
              <a:t>chất</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Bromine</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nên </a:t>
            </a:r>
            <a:r>
              <a:rPr lang="vi-VN" sz="2800" dirty="0" err="1">
                <a:solidFill>
                  <a:srgbClr val="333333"/>
                </a:solidFill>
                <a:latin typeface="Times New Roman" panose="02020603050405020304" pitchFamily="18" charset="0"/>
                <a:cs typeface="Times New Roman" panose="02020603050405020304" pitchFamily="18" charset="0"/>
              </a:rPr>
              <a:t>từ</a:t>
            </a:r>
            <a:r>
              <a:rPr lang="vi-VN" sz="2800" dirty="0">
                <a:solidFill>
                  <a:srgbClr val="333333"/>
                </a:solidFill>
                <a:latin typeface="Times New Roman" panose="02020603050405020304" pitchFamily="18" charset="0"/>
                <a:cs typeface="Times New Roman" panose="02020603050405020304" pitchFamily="18" charset="0"/>
              </a:rPr>
              <a:t> 2 nguyên </a:t>
            </a:r>
            <a:r>
              <a:rPr lang="vi-VN" sz="2800" dirty="0" err="1">
                <a:solidFill>
                  <a:srgbClr val="333333"/>
                </a:solidFill>
                <a:latin typeface="Times New Roman" panose="02020603050405020304" pitchFamily="18" charset="0"/>
                <a:cs typeface="Times New Roman" panose="02020603050405020304" pitchFamily="18" charset="0"/>
              </a:rPr>
              <a:t>tử</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Br</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của</a:t>
            </a:r>
            <a:r>
              <a:rPr lang="vi-VN" sz="2800" dirty="0">
                <a:solidFill>
                  <a:srgbClr val="333333"/>
                </a:solidFill>
                <a:latin typeface="Times New Roman" panose="02020603050405020304" pitchFamily="18" charset="0"/>
                <a:cs typeface="Times New Roman" panose="02020603050405020304" pitchFamily="18" charset="0"/>
              </a:rPr>
              <a:t> nguyên </a:t>
            </a:r>
            <a:r>
              <a:rPr lang="vi-VN" sz="2800" dirty="0" err="1">
                <a:solidFill>
                  <a:srgbClr val="333333"/>
                </a:solidFill>
                <a:latin typeface="Times New Roman" panose="02020603050405020304" pitchFamily="18" charset="0"/>
                <a:cs typeface="Times New Roman" panose="02020603050405020304" pitchFamily="18" charset="0"/>
              </a:rPr>
              <a:t>tố</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Br</a:t>
            </a:r>
            <a:endParaRPr lang="vi-VN" sz="2800" dirty="0">
              <a:solidFill>
                <a:srgbClr val="333333"/>
              </a:solidFill>
              <a:latin typeface="Times New Roman" panose="02020603050405020304" pitchFamily="18" charset="0"/>
              <a:cs typeface="Times New Roman" panose="02020603050405020304" pitchFamily="18" charset="0"/>
            </a:endParaRPr>
          </a:p>
          <a:p>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Hình</a:t>
            </a:r>
            <a:r>
              <a:rPr lang="vi-VN" sz="2800" dirty="0">
                <a:solidFill>
                  <a:srgbClr val="333333"/>
                </a:solidFill>
                <a:latin typeface="Times New Roman" panose="02020603050405020304" pitchFamily="18" charset="0"/>
                <a:cs typeface="Times New Roman" panose="02020603050405020304" pitchFamily="18" charset="0"/>
              </a:rPr>
              <a:t> b: Đơn </a:t>
            </a:r>
            <a:r>
              <a:rPr lang="vi-VN" sz="2800" dirty="0" err="1">
                <a:solidFill>
                  <a:srgbClr val="333333"/>
                </a:solidFill>
                <a:latin typeface="Times New Roman" panose="02020603050405020304" pitchFamily="18" charset="0"/>
                <a:cs typeface="Times New Roman" panose="02020603050405020304" pitchFamily="18" charset="0"/>
              </a:rPr>
              <a:t>chất</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Ozon</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nên </a:t>
            </a:r>
            <a:r>
              <a:rPr lang="vi-VN" sz="2800" dirty="0" err="1">
                <a:solidFill>
                  <a:srgbClr val="333333"/>
                </a:solidFill>
                <a:latin typeface="Times New Roman" panose="02020603050405020304" pitchFamily="18" charset="0"/>
                <a:cs typeface="Times New Roman" panose="02020603050405020304" pitchFamily="18" charset="0"/>
              </a:rPr>
              <a:t>từ</a:t>
            </a:r>
            <a:r>
              <a:rPr lang="vi-VN" sz="2800" dirty="0">
                <a:solidFill>
                  <a:srgbClr val="333333"/>
                </a:solidFill>
                <a:latin typeface="Times New Roman" panose="02020603050405020304" pitchFamily="18" charset="0"/>
                <a:cs typeface="Times New Roman" panose="02020603050405020304" pitchFamily="18" charset="0"/>
              </a:rPr>
              <a:t> 3 nguyên </a:t>
            </a:r>
            <a:r>
              <a:rPr lang="vi-VN" sz="2800" dirty="0" err="1">
                <a:solidFill>
                  <a:srgbClr val="333333"/>
                </a:solidFill>
                <a:latin typeface="Times New Roman" panose="02020603050405020304" pitchFamily="18" charset="0"/>
                <a:cs typeface="Times New Roman" panose="02020603050405020304" pitchFamily="18" charset="0"/>
              </a:rPr>
              <a:t>tử</a:t>
            </a:r>
            <a:r>
              <a:rPr lang="vi-VN" sz="2800" dirty="0">
                <a:solidFill>
                  <a:srgbClr val="333333"/>
                </a:solidFill>
                <a:latin typeface="Times New Roman" panose="02020603050405020304" pitchFamily="18" charset="0"/>
                <a:cs typeface="Times New Roman" panose="02020603050405020304" pitchFamily="18" charset="0"/>
              </a:rPr>
              <a:t> O </a:t>
            </a:r>
            <a:r>
              <a:rPr lang="vi-VN" sz="2800" dirty="0" err="1">
                <a:solidFill>
                  <a:srgbClr val="333333"/>
                </a:solidFill>
                <a:latin typeface="Times New Roman" panose="02020603050405020304" pitchFamily="18" charset="0"/>
                <a:cs typeface="Times New Roman" panose="02020603050405020304" pitchFamily="18" charset="0"/>
              </a:rPr>
              <a:t>của</a:t>
            </a:r>
            <a:r>
              <a:rPr lang="vi-VN" sz="2800" dirty="0">
                <a:solidFill>
                  <a:srgbClr val="333333"/>
                </a:solidFill>
                <a:latin typeface="Times New Roman" panose="02020603050405020304" pitchFamily="18" charset="0"/>
                <a:cs typeface="Times New Roman" panose="02020603050405020304" pitchFamily="18" charset="0"/>
              </a:rPr>
              <a:t> nguyên </a:t>
            </a:r>
            <a:r>
              <a:rPr lang="vi-VN" sz="2800" dirty="0" err="1">
                <a:solidFill>
                  <a:srgbClr val="333333"/>
                </a:solidFill>
                <a:latin typeface="Times New Roman" panose="02020603050405020304" pitchFamily="18" charset="0"/>
                <a:cs typeface="Times New Roman" panose="02020603050405020304" pitchFamily="18" charset="0"/>
              </a:rPr>
              <a:t>tố</a:t>
            </a:r>
            <a:r>
              <a:rPr lang="vi-VN" sz="2800" dirty="0">
                <a:solidFill>
                  <a:srgbClr val="333333"/>
                </a:solidFill>
                <a:latin typeface="Times New Roman" panose="02020603050405020304" pitchFamily="18" charset="0"/>
                <a:cs typeface="Times New Roman" panose="02020603050405020304" pitchFamily="18" charset="0"/>
              </a:rPr>
              <a:t> O</a:t>
            </a:r>
          </a:p>
        </p:txBody>
      </p:sp>
    </p:spTree>
    <p:extLst>
      <p:ext uri="{BB962C8B-B14F-4D97-AF65-F5344CB8AC3E}">
        <p14:creationId xmlns:p14="http://schemas.microsoft.com/office/powerpoint/2010/main" xmlns="" val="1056156255"/>
      </p:ext>
    </p:extLst>
  </p:cSld>
  <p:clrMapOvr>
    <a:masterClrMapping/>
  </p:clrMapOvr>
  <mc:AlternateContent xmlns:mc="http://schemas.openxmlformats.org/markup-compatibility/2006">
    <mc:Choice xmlns:p14="http://schemas.microsoft.com/office/powerpoint/2010/main" xmlns=""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F724AD1F-2114-46C6-9B29-86310BED341F}"/>
              </a:ext>
            </a:extLst>
          </p:cNvPr>
          <p:cNvSpPr/>
          <p:nvPr/>
        </p:nvSpPr>
        <p:spPr>
          <a:xfrm>
            <a:off x="1321772" y="3066256"/>
            <a:ext cx="9548456" cy="102325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r>
              <a:rPr lang="vi-VN" sz="2800" dirty="0">
                <a:solidFill>
                  <a:srgbClr val="FF0000"/>
                </a:solidFill>
                <a:latin typeface="Times New Roman" panose="02020603050405020304" pitchFamily="18" charset="0"/>
                <a:ea typeface="Courier New" panose="02070309020205020404" pitchFamily="49" charset="0"/>
              </a:rPr>
              <a:t>Đơn chất </a:t>
            </a:r>
            <a:r>
              <a:rPr lang="vi-VN" sz="2800" dirty="0">
                <a:solidFill>
                  <a:srgbClr val="000000"/>
                </a:solidFill>
                <a:latin typeface="Times New Roman" panose="02020603050405020304" pitchFamily="18" charset="0"/>
                <a:ea typeface="Courier New" panose="02070309020205020404" pitchFamily="49" charset="0"/>
              </a:rPr>
              <a:t>là chất được tạo nên </a:t>
            </a:r>
            <a:r>
              <a:rPr lang="vi-VN" sz="2800" dirty="0">
                <a:solidFill>
                  <a:srgbClr val="FF0000"/>
                </a:solidFill>
                <a:latin typeface="Times New Roman" panose="02020603050405020304" pitchFamily="18" charset="0"/>
                <a:ea typeface="Courier New" panose="02070309020205020404" pitchFamily="49" charset="0"/>
              </a:rPr>
              <a:t>từ một </a:t>
            </a:r>
            <a:r>
              <a:rPr lang="vi-VN" sz="2800" dirty="0">
                <a:solidFill>
                  <a:srgbClr val="000000"/>
                </a:solidFill>
                <a:latin typeface="Times New Roman" panose="02020603050405020304" pitchFamily="18" charset="0"/>
                <a:ea typeface="Courier New" panose="02070309020205020404" pitchFamily="49" charset="0"/>
              </a:rPr>
              <a:t>nguyên tố hoá học. </a:t>
            </a:r>
            <a:endParaRPr lang="vi-VN" sz="2800" dirty="0">
              <a:latin typeface="Times New Roman" panose="02020603050405020304" pitchFamily="18" charset="0"/>
            </a:endParaRPr>
          </a:p>
        </p:txBody>
      </p:sp>
      <p:pic>
        <p:nvPicPr>
          <p:cNvPr id="3" name="Picture 2">
            <a:extLst>
              <a:ext uri="{FF2B5EF4-FFF2-40B4-BE49-F238E27FC236}">
                <a16:creationId xmlns:a16="http://schemas.microsoft.com/office/drawing/2014/main" xmlns="" id="{1C0F50AE-A15F-4519-8EF3-C013D6CC232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73966" y="0"/>
            <a:ext cx="3429000" cy="3429000"/>
          </a:xfrm>
          <a:prstGeom prst="rect">
            <a:avLst/>
          </a:prstGeom>
        </p:spPr>
      </p:pic>
    </p:spTree>
    <p:extLst>
      <p:ext uri="{BB962C8B-B14F-4D97-AF65-F5344CB8AC3E}">
        <p14:creationId xmlns:p14="http://schemas.microsoft.com/office/powerpoint/2010/main" xmlns="" val="200647616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F8FBEB50-D1E4-4290-B941-9C8E9339C92F}"/>
              </a:ext>
            </a:extLst>
          </p:cNvPr>
          <p:cNvSpPr txBox="1"/>
          <p:nvPr/>
        </p:nvSpPr>
        <p:spPr>
          <a:xfrm>
            <a:off x="771526" y="1875555"/>
            <a:ext cx="10987087" cy="1077218"/>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vi-VN" sz="3200" dirty="0">
                <a:solidFill>
                  <a:srgbClr val="002060"/>
                </a:solidFill>
                <a:latin typeface="Times New Roman" panose="02020603050405020304" pitchFamily="18" charset="0"/>
              </a:rPr>
              <a:t>Mẫu vật nào được tạo ra từ phân tử đơn chất trong hình dưới đây? Cho biết nguyên tố tạo ra mỗi đơn chất đó.</a:t>
            </a:r>
          </a:p>
        </p:txBody>
      </p:sp>
      <p:sp>
        <p:nvSpPr>
          <p:cNvPr id="9" name="Double Wave 8">
            <a:extLst>
              <a:ext uri="{FF2B5EF4-FFF2-40B4-BE49-F238E27FC236}">
                <a16:creationId xmlns:a16="http://schemas.microsoft.com/office/drawing/2014/main" xmlns="" id="{7C1B6996-AAE5-44C0-ACBF-4C38CC457D97}"/>
              </a:ext>
            </a:extLst>
          </p:cNvPr>
          <p:cNvSpPr/>
          <p:nvPr/>
        </p:nvSpPr>
        <p:spPr>
          <a:xfrm>
            <a:off x="3546461" y="622085"/>
            <a:ext cx="4253949" cy="753039"/>
          </a:xfrm>
          <a:prstGeom prst="double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vi-VN" sz="3200" b="1" dirty="0">
                <a:solidFill>
                  <a:srgbClr val="FFC000"/>
                </a:solidFill>
                <a:latin typeface="Times New Roman" panose="02020603050405020304" pitchFamily="18" charset="0"/>
              </a:rPr>
              <a:t>HOẠT ĐỘNG NHÓM</a:t>
            </a:r>
            <a:endParaRPr lang="zh-CN" altLang="en-US" sz="3200" spc="300" dirty="0">
              <a:solidFill>
                <a:srgbClr val="FFC000"/>
              </a:solidFill>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10" name="Graphic 9" descr="Group brainstorm">
            <a:extLst>
              <a:ext uri="{FF2B5EF4-FFF2-40B4-BE49-F238E27FC236}">
                <a16:creationId xmlns:a16="http://schemas.microsoft.com/office/drawing/2014/main" xmlns="" id="{25D96FB4-77EB-4036-AA68-33782BC77492}"/>
              </a:ext>
            </a:extLst>
          </p:cNvPr>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p:blipFill>
        <p:spPr>
          <a:xfrm>
            <a:off x="2199300" y="264586"/>
            <a:ext cx="1347161" cy="1347161"/>
          </a:xfrm>
          <a:prstGeom prst="rect">
            <a:avLst/>
          </a:prstGeom>
        </p:spPr>
      </p:pic>
      <p:pic>
        <p:nvPicPr>
          <p:cNvPr id="11" name="1 Minute timer (Đồng hồ đếm ngược 1 phút)">
            <a:hlinkClick r:id="" action="ppaction://media"/>
            <a:extLst>
              <a:ext uri="{FF2B5EF4-FFF2-40B4-BE49-F238E27FC236}">
                <a16:creationId xmlns:a16="http://schemas.microsoft.com/office/drawing/2014/main" xmlns="" id="{854A5739-D838-4763-AA5E-31CDEBB960FD}"/>
              </a:ext>
            </a:extLst>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9147571" y="584266"/>
            <a:ext cx="1474351" cy="828675"/>
          </a:xfrm>
          <a:prstGeom prst="rect">
            <a:avLst/>
          </a:prstGeom>
        </p:spPr>
      </p:pic>
      <p:pic>
        <p:nvPicPr>
          <p:cNvPr id="12" name="Picture 11">
            <a:extLst>
              <a:ext uri="{FF2B5EF4-FFF2-40B4-BE49-F238E27FC236}">
                <a16:creationId xmlns:a16="http://schemas.microsoft.com/office/drawing/2014/main" xmlns="" id="{37F00DB8-6AF5-4A0A-8EFB-8A62AA634EEF}"/>
              </a:ext>
            </a:extLst>
          </p:cNvPr>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9330947" y="3335643"/>
            <a:ext cx="2213353" cy="2143125"/>
          </a:xfrm>
          <a:prstGeom prst="rect">
            <a:avLst/>
          </a:prstGeom>
          <a:ln>
            <a:noFill/>
          </a:ln>
          <a:effectLst>
            <a:softEdge rad="112500"/>
          </a:effectLst>
        </p:spPr>
      </p:pic>
      <p:pic>
        <p:nvPicPr>
          <p:cNvPr id="13" name="Picture 12">
            <a:extLst>
              <a:ext uri="{FF2B5EF4-FFF2-40B4-BE49-F238E27FC236}">
                <a16:creationId xmlns:a16="http://schemas.microsoft.com/office/drawing/2014/main" xmlns="" id="{77D849FE-C8C1-4FF3-849A-0B0830947B0C}"/>
              </a:ext>
            </a:extLst>
          </p:cNvPr>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3230966" y="3335643"/>
            <a:ext cx="2466975" cy="2165042"/>
          </a:xfrm>
          <a:prstGeom prst="rect">
            <a:avLst/>
          </a:prstGeom>
          <a:ln>
            <a:noFill/>
          </a:ln>
          <a:effectLst>
            <a:softEdge rad="112500"/>
          </a:effectLst>
        </p:spPr>
      </p:pic>
      <p:pic>
        <p:nvPicPr>
          <p:cNvPr id="14" name="Picture 13">
            <a:extLst>
              <a:ext uri="{FF2B5EF4-FFF2-40B4-BE49-F238E27FC236}">
                <a16:creationId xmlns:a16="http://schemas.microsoft.com/office/drawing/2014/main" xmlns="" id="{43D0BBFC-2F04-4963-AE8E-632A6199F8C4}"/>
              </a:ext>
            </a:extLst>
          </p:cNvPr>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6372652" y="3357560"/>
            <a:ext cx="2400300" cy="2143124"/>
          </a:xfrm>
          <a:prstGeom prst="rect">
            <a:avLst/>
          </a:prstGeom>
          <a:ln>
            <a:noFill/>
          </a:ln>
          <a:effectLst>
            <a:softEdge rad="112500"/>
          </a:effectLst>
        </p:spPr>
      </p:pic>
      <p:pic>
        <p:nvPicPr>
          <p:cNvPr id="15" name="Picture 14">
            <a:extLst>
              <a:ext uri="{FF2B5EF4-FFF2-40B4-BE49-F238E27FC236}">
                <a16:creationId xmlns:a16="http://schemas.microsoft.com/office/drawing/2014/main" xmlns="" id="{9A3099CC-C33C-4B83-8DE5-AE0E315435F7}"/>
              </a:ext>
            </a:extLst>
          </p:cNvPr>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647699" y="3357560"/>
            <a:ext cx="1966913" cy="2143125"/>
          </a:xfrm>
          <a:prstGeom prst="rect">
            <a:avLst/>
          </a:prstGeom>
          <a:ln>
            <a:noFill/>
          </a:ln>
          <a:effectLst>
            <a:softEdge rad="112500"/>
          </a:effectLst>
        </p:spPr>
      </p:pic>
      <p:sp>
        <p:nvSpPr>
          <p:cNvPr id="16" name="TextBox 15">
            <a:extLst>
              <a:ext uri="{FF2B5EF4-FFF2-40B4-BE49-F238E27FC236}">
                <a16:creationId xmlns:a16="http://schemas.microsoft.com/office/drawing/2014/main" xmlns="" id="{EF4C0EC6-0477-4DFC-9D2C-7BA3C33BA888}"/>
              </a:ext>
            </a:extLst>
          </p:cNvPr>
          <p:cNvSpPr txBox="1"/>
          <p:nvPr/>
        </p:nvSpPr>
        <p:spPr>
          <a:xfrm>
            <a:off x="10546" y="5652722"/>
            <a:ext cx="3665934" cy="461665"/>
          </a:xfrm>
          <a:prstGeom prst="rect">
            <a:avLst/>
          </a:prstGeom>
          <a:noFill/>
        </p:spPr>
        <p:txBody>
          <a:bodyPr wrap="square">
            <a:spAutoFit/>
          </a:bodyPr>
          <a:lstStyle/>
          <a:p>
            <a:r>
              <a:rPr lang="vi-VN" sz="2400" i="1" dirty="0">
                <a:solidFill>
                  <a:srgbClr val="002060"/>
                </a:solidFill>
                <a:latin typeface="Times New Roman" panose="02020603050405020304" pitchFamily="18" charset="0"/>
              </a:rPr>
              <a:t>a. Cuộn dây </a:t>
            </a:r>
            <a:r>
              <a:rPr lang="en-US" sz="2400" i="1" dirty="0" err="1">
                <a:solidFill>
                  <a:srgbClr val="002060"/>
                </a:solidFill>
                <a:effectLst/>
                <a:ea typeface="Times New Roman" panose="02020603050405020304" pitchFamily="18" charset="0"/>
              </a:rPr>
              <a:t>Aluminium</a:t>
            </a:r>
            <a:endParaRPr lang="vi-VN" sz="2400" i="1" dirty="0">
              <a:solidFill>
                <a:srgbClr val="002060"/>
              </a:solidFill>
              <a:latin typeface="Times New Roman" panose="02020603050405020304" pitchFamily="18" charset="0"/>
            </a:endParaRPr>
          </a:p>
        </p:txBody>
      </p:sp>
      <p:sp>
        <p:nvSpPr>
          <p:cNvPr id="17" name="TextBox 16">
            <a:extLst>
              <a:ext uri="{FF2B5EF4-FFF2-40B4-BE49-F238E27FC236}">
                <a16:creationId xmlns:a16="http://schemas.microsoft.com/office/drawing/2014/main" xmlns="" id="{F634C28D-D48F-401E-9160-DEDD34527524}"/>
              </a:ext>
            </a:extLst>
          </p:cNvPr>
          <p:cNvSpPr txBox="1"/>
          <p:nvPr/>
        </p:nvSpPr>
        <p:spPr>
          <a:xfrm>
            <a:off x="3910958" y="5652721"/>
            <a:ext cx="1525602" cy="461665"/>
          </a:xfrm>
          <a:prstGeom prst="rect">
            <a:avLst/>
          </a:prstGeom>
          <a:noFill/>
        </p:spPr>
        <p:txBody>
          <a:bodyPr wrap="square">
            <a:spAutoFit/>
          </a:bodyPr>
          <a:lstStyle/>
          <a:p>
            <a:r>
              <a:rPr lang="en-US" sz="2400" i="1" dirty="0">
                <a:solidFill>
                  <a:srgbClr val="002060"/>
                </a:solidFill>
                <a:effectLst/>
                <a:ea typeface="Times New Roman" panose="02020603050405020304" pitchFamily="18" charset="0"/>
              </a:rPr>
              <a:t>b. Sulfur</a:t>
            </a:r>
            <a:endParaRPr lang="vi-VN" sz="2400" i="1" dirty="0">
              <a:solidFill>
                <a:srgbClr val="002060"/>
              </a:solidFill>
              <a:latin typeface="Times New Roman" panose="02020603050405020304" pitchFamily="18" charset="0"/>
            </a:endParaRPr>
          </a:p>
        </p:txBody>
      </p:sp>
      <p:sp>
        <p:nvSpPr>
          <p:cNvPr id="18" name="TextBox 17">
            <a:extLst>
              <a:ext uri="{FF2B5EF4-FFF2-40B4-BE49-F238E27FC236}">
                <a16:creationId xmlns:a16="http://schemas.microsoft.com/office/drawing/2014/main" xmlns="" id="{4C0ADCDD-A0AA-4EC0-8158-3507C8C866FE}"/>
              </a:ext>
            </a:extLst>
          </p:cNvPr>
          <p:cNvSpPr txBox="1"/>
          <p:nvPr/>
        </p:nvSpPr>
        <p:spPr>
          <a:xfrm>
            <a:off x="6810001" y="5652720"/>
            <a:ext cx="1525602" cy="461665"/>
          </a:xfrm>
          <a:prstGeom prst="rect">
            <a:avLst/>
          </a:prstGeom>
          <a:noFill/>
        </p:spPr>
        <p:txBody>
          <a:bodyPr wrap="square">
            <a:spAutoFit/>
          </a:bodyPr>
          <a:lstStyle/>
          <a:p>
            <a:r>
              <a:rPr lang="en-US" sz="2400" i="1" dirty="0">
                <a:solidFill>
                  <a:srgbClr val="002060"/>
                </a:solidFill>
                <a:effectLst/>
                <a:ea typeface="Times New Roman" panose="02020603050405020304" pitchFamily="18" charset="0"/>
              </a:rPr>
              <a:t>c. Than </a:t>
            </a:r>
            <a:r>
              <a:rPr lang="en-US" sz="2400" i="1" dirty="0" err="1">
                <a:solidFill>
                  <a:srgbClr val="002060"/>
                </a:solidFill>
                <a:effectLst/>
                <a:ea typeface="Times New Roman" panose="02020603050405020304" pitchFamily="18" charset="0"/>
              </a:rPr>
              <a:t>gỗ</a:t>
            </a:r>
            <a:endParaRPr lang="vi-VN" sz="2400" i="1" dirty="0">
              <a:solidFill>
                <a:srgbClr val="002060"/>
              </a:solidFill>
              <a:latin typeface="Times New Roman" panose="02020603050405020304" pitchFamily="18" charset="0"/>
            </a:endParaRPr>
          </a:p>
        </p:txBody>
      </p:sp>
      <p:sp>
        <p:nvSpPr>
          <p:cNvPr id="19" name="TextBox 18">
            <a:extLst>
              <a:ext uri="{FF2B5EF4-FFF2-40B4-BE49-F238E27FC236}">
                <a16:creationId xmlns:a16="http://schemas.microsoft.com/office/drawing/2014/main" xmlns="" id="{E16CA344-1A91-4297-B47C-553634BBA096}"/>
              </a:ext>
            </a:extLst>
          </p:cNvPr>
          <p:cNvSpPr txBox="1"/>
          <p:nvPr/>
        </p:nvSpPr>
        <p:spPr>
          <a:xfrm>
            <a:off x="9709044" y="5594377"/>
            <a:ext cx="1525602" cy="461665"/>
          </a:xfrm>
          <a:prstGeom prst="rect">
            <a:avLst/>
          </a:prstGeom>
          <a:noFill/>
        </p:spPr>
        <p:txBody>
          <a:bodyPr wrap="square">
            <a:spAutoFit/>
          </a:bodyPr>
          <a:lstStyle/>
          <a:p>
            <a:r>
              <a:rPr lang="en-US" sz="2400" i="1" dirty="0">
                <a:solidFill>
                  <a:srgbClr val="002060"/>
                </a:solidFill>
                <a:effectLst/>
                <a:ea typeface="Times New Roman" panose="02020603050405020304" pitchFamily="18" charset="0"/>
              </a:rPr>
              <a:t>d. </a:t>
            </a:r>
            <a:r>
              <a:rPr lang="en-US" sz="2400" i="1" dirty="0" err="1">
                <a:solidFill>
                  <a:srgbClr val="002060"/>
                </a:solidFill>
                <a:effectLst/>
                <a:ea typeface="Times New Roman" panose="02020603050405020304" pitchFamily="18" charset="0"/>
              </a:rPr>
              <a:t>Đá</a:t>
            </a:r>
            <a:r>
              <a:rPr lang="en-US" sz="2400" i="1" dirty="0">
                <a:solidFill>
                  <a:srgbClr val="002060"/>
                </a:solidFill>
                <a:effectLst/>
                <a:ea typeface="Times New Roman" panose="02020603050405020304" pitchFamily="18" charset="0"/>
              </a:rPr>
              <a:t> </a:t>
            </a:r>
            <a:r>
              <a:rPr lang="en-US" sz="2400" i="1" dirty="0" err="1">
                <a:solidFill>
                  <a:srgbClr val="002060"/>
                </a:solidFill>
                <a:effectLst/>
                <a:ea typeface="Times New Roman" panose="02020603050405020304" pitchFamily="18" charset="0"/>
              </a:rPr>
              <a:t>vôi</a:t>
            </a:r>
            <a:endParaRPr lang="vi-VN" sz="2400" i="1" dirty="0">
              <a:solidFill>
                <a:srgbClr val="002060"/>
              </a:solidFill>
              <a:latin typeface="Times New Roman" panose="02020603050405020304" pitchFamily="18" charset="0"/>
            </a:endParaRPr>
          </a:p>
        </p:txBody>
      </p:sp>
    </p:spTree>
    <p:extLst>
      <p:ext uri="{BB962C8B-B14F-4D97-AF65-F5344CB8AC3E}">
        <p14:creationId xmlns:p14="http://schemas.microsoft.com/office/powerpoint/2010/main" xmlns="" val="20070201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fill="hold" display="0">
                  <p:stCondLst>
                    <p:cond delay="indefinite"/>
                  </p:stCondLst>
                </p:cTn>
                <p:tgtEl>
                  <p:spTgt spid="11"/>
                </p:tgtEl>
              </p:cMediaNode>
            </p:video>
          </p:childTnLst>
        </p:cTn>
      </p:par>
    </p:tnLst>
    <p:bldLst>
      <p:bldP spid="7" grpId="0" animBg="1"/>
      <p:bldP spid="16" grpId="0"/>
      <p:bldP spid="17" grpId="0"/>
      <p:bldP spid="18"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xmlns="" id="{6BA06662-3E04-4636-8098-DD5D07B7CD50}"/>
              </a:ext>
            </a:extLst>
          </p:cNvPr>
          <p:cNvSpPr txBox="1"/>
          <p:nvPr/>
        </p:nvSpPr>
        <p:spPr>
          <a:xfrm>
            <a:off x="5312185" y="800476"/>
            <a:ext cx="1745673"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Lời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giải</a:t>
            </a:r>
            <a:r>
              <a:rPr lang="en-US" sz="2800" b="1" dirty="0">
                <a:solidFill>
                  <a:srgbClr val="FF0000"/>
                </a:solidFill>
                <a:latin typeface="Times New Roman" panose="02020603050405020304" pitchFamily="18" charset="0"/>
                <a:cs typeface="Times New Roman" panose="02020603050405020304" pitchFamily="18" charset="0"/>
              </a:rPr>
              <a:t> </a:t>
            </a:r>
          </a:p>
        </p:txBody>
      </p:sp>
      <p:sp>
        <p:nvSpPr>
          <p:cNvPr id="4" name="Hộp Văn bản 3">
            <a:extLst>
              <a:ext uri="{FF2B5EF4-FFF2-40B4-BE49-F238E27FC236}">
                <a16:creationId xmlns:a16="http://schemas.microsoft.com/office/drawing/2014/main" xmlns="" id="{64843D08-13B0-4B1F-894D-7FC3DB1D6E5A}"/>
              </a:ext>
            </a:extLst>
          </p:cNvPr>
          <p:cNvSpPr txBox="1"/>
          <p:nvPr/>
        </p:nvSpPr>
        <p:spPr>
          <a:xfrm>
            <a:off x="1855235" y="1778023"/>
            <a:ext cx="9611552" cy="2677656"/>
          </a:xfrm>
          <a:prstGeom prst="rect">
            <a:avLst/>
          </a:prstGeom>
          <a:noFill/>
        </p:spPr>
        <p:txBody>
          <a:bodyPr wrap="square">
            <a:spAutoFit/>
          </a:bodyPr>
          <a:lstStyle/>
          <a:p>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Cuộn</a:t>
            </a:r>
            <a:r>
              <a:rPr lang="vi-VN" sz="2800" dirty="0">
                <a:solidFill>
                  <a:srgbClr val="333333"/>
                </a:solidFill>
                <a:latin typeface="Times New Roman" panose="02020603050405020304" pitchFamily="18" charset="0"/>
                <a:cs typeface="Times New Roman" panose="02020603050405020304" pitchFamily="18" charset="0"/>
              </a:rPr>
              <a:t> dây nhôm: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từ</a:t>
            </a:r>
            <a:r>
              <a:rPr lang="vi-VN" sz="2800" dirty="0">
                <a:solidFill>
                  <a:srgbClr val="333333"/>
                </a:solidFill>
                <a:latin typeface="Times New Roman" panose="02020603050405020304" pitchFamily="18" charset="0"/>
                <a:cs typeface="Times New Roman" panose="02020603050405020304" pitchFamily="18" charset="0"/>
              </a:rPr>
              <a:t> nguyên </a:t>
            </a:r>
            <a:r>
              <a:rPr lang="vi-VN" sz="2800" dirty="0" err="1">
                <a:solidFill>
                  <a:srgbClr val="333333"/>
                </a:solidFill>
                <a:latin typeface="Times New Roman" panose="02020603050405020304" pitchFamily="18" charset="0"/>
                <a:cs typeface="Times New Roman" panose="02020603050405020304" pitchFamily="18" charset="0"/>
              </a:rPr>
              <a:t>tố</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Aluminium</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Al</a:t>
            </a:r>
            <a:r>
              <a:rPr lang="vi-VN" sz="2800" dirty="0">
                <a:solidFill>
                  <a:srgbClr val="333333"/>
                </a:solidFill>
                <a:latin typeface="Times New Roman" panose="02020603050405020304" pitchFamily="18" charset="0"/>
                <a:cs typeface="Times New Roman" panose="02020603050405020304" pitchFamily="18" charset="0"/>
              </a:rPr>
              <a:t>)</a:t>
            </a:r>
          </a:p>
          <a:p>
            <a:r>
              <a:rPr lang="vi-VN" sz="2800" dirty="0">
                <a:solidFill>
                  <a:srgbClr val="333333"/>
                </a:solidFill>
                <a:latin typeface="Times New Roman" panose="02020603050405020304" pitchFamily="18" charset="0"/>
                <a:cs typeface="Times New Roman" panose="02020603050405020304" pitchFamily="18" charset="0"/>
              </a:rPr>
              <a:t>- Lưu </a:t>
            </a:r>
            <a:r>
              <a:rPr lang="vi-VN" sz="2800" dirty="0" err="1">
                <a:solidFill>
                  <a:srgbClr val="333333"/>
                </a:solidFill>
                <a:latin typeface="Times New Roman" panose="02020603050405020304" pitchFamily="18" charset="0"/>
                <a:cs typeface="Times New Roman" panose="02020603050405020304" pitchFamily="18" charset="0"/>
              </a:rPr>
              <a:t>huỳnh</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từ</a:t>
            </a:r>
            <a:r>
              <a:rPr lang="vi-VN" sz="2800" dirty="0">
                <a:solidFill>
                  <a:srgbClr val="333333"/>
                </a:solidFill>
                <a:latin typeface="Times New Roman" panose="02020603050405020304" pitchFamily="18" charset="0"/>
                <a:cs typeface="Times New Roman" panose="02020603050405020304" pitchFamily="18" charset="0"/>
              </a:rPr>
              <a:t> nguyên </a:t>
            </a:r>
            <a:r>
              <a:rPr lang="vi-VN" sz="2800" dirty="0" err="1">
                <a:solidFill>
                  <a:srgbClr val="333333"/>
                </a:solidFill>
                <a:latin typeface="Times New Roman" panose="02020603050405020304" pitchFamily="18" charset="0"/>
                <a:cs typeface="Times New Roman" panose="02020603050405020304" pitchFamily="18" charset="0"/>
              </a:rPr>
              <a:t>tố</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Sulfur</a:t>
            </a:r>
            <a:r>
              <a:rPr lang="vi-VN" sz="2800" dirty="0">
                <a:solidFill>
                  <a:srgbClr val="333333"/>
                </a:solidFill>
                <a:latin typeface="Times New Roman" panose="02020603050405020304" pitchFamily="18" charset="0"/>
                <a:cs typeface="Times New Roman" panose="02020603050405020304" pitchFamily="18" charset="0"/>
              </a:rPr>
              <a:t> (S)</a:t>
            </a:r>
          </a:p>
          <a:p>
            <a:r>
              <a:rPr lang="vi-VN" sz="2800" dirty="0">
                <a:solidFill>
                  <a:srgbClr val="333333"/>
                </a:solidFill>
                <a:latin typeface="Times New Roman" panose="02020603050405020304" pitchFamily="18" charset="0"/>
                <a:cs typeface="Times New Roman" panose="02020603050405020304" pitchFamily="18" charset="0"/>
              </a:rPr>
              <a:t>- Than </a:t>
            </a:r>
            <a:r>
              <a:rPr lang="vi-VN" sz="2800" dirty="0" err="1">
                <a:solidFill>
                  <a:srgbClr val="333333"/>
                </a:solidFill>
                <a:latin typeface="Times New Roman" panose="02020603050405020304" pitchFamily="18" charset="0"/>
                <a:cs typeface="Times New Roman" panose="02020603050405020304" pitchFamily="18" charset="0"/>
              </a:rPr>
              <a:t>gỗ</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từ</a:t>
            </a:r>
            <a:r>
              <a:rPr lang="vi-VN" sz="2800" dirty="0">
                <a:solidFill>
                  <a:srgbClr val="333333"/>
                </a:solidFill>
                <a:latin typeface="Times New Roman" panose="02020603050405020304" pitchFamily="18" charset="0"/>
                <a:cs typeface="Times New Roman" panose="02020603050405020304" pitchFamily="18" charset="0"/>
              </a:rPr>
              <a:t> nguyên </a:t>
            </a:r>
            <a:r>
              <a:rPr lang="vi-VN" sz="2800" dirty="0" err="1">
                <a:solidFill>
                  <a:srgbClr val="333333"/>
                </a:solidFill>
                <a:latin typeface="Times New Roman" panose="02020603050405020304" pitchFamily="18" charset="0"/>
                <a:cs typeface="Times New Roman" panose="02020603050405020304" pitchFamily="18" charset="0"/>
              </a:rPr>
              <a:t>tố</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Carbon</a:t>
            </a:r>
            <a:r>
              <a:rPr lang="vi-VN" sz="2800" dirty="0">
                <a:solidFill>
                  <a:srgbClr val="333333"/>
                </a:solidFill>
                <a:latin typeface="Times New Roman" panose="02020603050405020304" pitchFamily="18" charset="0"/>
                <a:cs typeface="Times New Roman" panose="02020603050405020304" pitchFamily="18" charset="0"/>
              </a:rPr>
              <a:t> (C)</a:t>
            </a:r>
          </a:p>
          <a:p>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Đá</a:t>
            </a:r>
            <a:r>
              <a:rPr lang="vi-VN" sz="2800" dirty="0">
                <a:solidFill>
                  <a:srgbClr val="333333"/>
                </a:solidFill>
                <a:latin typeface="Times New Roman" panose="02020603050405020304" pitchFamily="18" charset="0"/>
                <a:cs typeface="Times New Roman" panose="02020603050405020304" pitchFamily="18" charset="0"/>
              </a:rPr>
              <a:t> vôi: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từ</a:t>
            </a:r>
            <a:r>
              <a:rPr lang="vi-VN" sz="2800" dirty="0">
                <a:solidFill>
                  <a:srgbClr val="333333"/>
                </a:solidFill>
                <a:latin typeface="Times New Roman" panose="02020603050405020304" pitchFamily="18" charset="0"/>
                <a:cs typeface="Times New Roman" panose="02020603050405020304" pitchFamily="18" charset="0"/>
              </a:rPr>
              <a:t> nguyên </a:t>
            </a:r>
            <a:r>
              <a:rPr lang="vi-VN" sz="2800" dirty="0" err="1">
                <a:solidFill>
                  <a:srgbClr val="333333"/>
                </a:solidFill>
                <a:latin typeface="Times New Roman" panose="02020603050405020304" pitchFamily="18" charset="0"/>
                <a:cs typeface="Times New Roman" panose="02020603050405020304" pitchFamily="18" charset="0"/>
              </a:rPr>
              <a:t>tố</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Calcium</a:t>
            </a:r>
            <a:r>
              <a:rPr lang="vi-VN" sz="2800" dirty="0">
                <a:solidFill>
                  <a:srgbClr val="333333"/>
                </a:solidFill>
                <a:latin typeface="Times New Roman" panose="02020603050405020304" pitchFamily="18" charset="0"/>
                <a:cs typeface="Times New Roman" panose="02020603050405020304" pitchFamily="18" charset="0"/>
              </a:rPr>
              <a:t> (Ca), </a:t>
            </a:r>
            <a:r>
              <a:rPr lang="vi-VN" sz="2800" dirty="0" err="1">
                <a:solidFill>
                  <a:srgbClr val="333333"/>
                </a:solidFill>
                <a:latin typeface="Times New Roman" panose="02020603050405020304" pitchFamily="18" charset="0"/>
                <a:cs typeface="Times New Roman" panose="02020603050405020304" pitchFamily="18" charset="0"/>
              </a:rPr>
              <a:t>Carbon</a:t>
            </a:r>
            <a:r>
              <a:rPr lang="vi-VN" sz="2800" dirty="0">
                <a:solidFill>
                  <a:srgbClr val="333333"/>
                </a:solidFill>
                <a:latin typeface="Times New Roman" panose="02020603050405020304" pitchFamily="18" charset="0"/>
                <a:cs typeface="Times New Roman" panose="02020603050405020304" pitchFamily="18" charset="0"/>
              </a:rPr>
              <a:t> (C), </a:t>
            </a:r>
            <a:r>
              <a:rPr lang="vi-VN" sz="2800" dirty="0" err="1">
                <a:solidFill>
                  <a:srgbClr val="333333"/>
                </a:solidFill>
                <a:latin typeface="Times New Roman" panose="02020603050405020304" pitchFamily="18" charset="0"/>
                <a:cs typeface="Times New Roman" panose="02020603050405020304" pitchFamily="18" charset="0"/>
              </a:rPr>
              <a:t>Oxygen</a:t>
            </a:r>
            <a:r>
              <a:rPr lang="vi-VN" sz="2800" dirty="0">
                <a:solidFill>
                  <a:srgbClr val="333333"/>
                </a:solidFill>
                <a:latin typeface="Times New Roman" panose="02020603050405020304" pitchFamily="18" charset="0"/>
                <a:cs typeface="Times New Roman" panose="02020603050405020304" pitchFamily="18" charset="0"/>
              </a:rPr>
              <a:t> (O)</a:t>
            </a:r>
          </a:p>
          <a:p>
            <a:r>
              <a:rPr lang="vi-VN" sz="2800" dirty="0">
                <a:solidFill>
                  <a:srgbClr val="333333"/>
                </a:solidFill>
                <a:latin typeface="Times New Roman" panose="02020603050405020304" pitchFamily="18" charset="0"/>
                <a:cs typeface="Times New Roman" panose="02020603050405020304" pitchFamily="18" charset="0"/>
              </a:rPr>
              <a:t>=&gt; </a:t>
            </a:r>
            <a:r>
              <a:rPr lang="vi-VN" sz="2800" dirty="0" err="1">
                <a:solidFill>
                  <a:srgbClr val="333333"/>
                </a:solidFill>
                <a:latin typeface="Times New Roman" panose="02020603050405020304" pitchFamily="18" charset="0"/>
                <a:cs typeface="Times New Roman" panose="02020603050405020304" pitchFamily="18" charset="0"/>
              </a:rPr>
              <a:t>Mẫu</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vật</a:t>
            </a:r>
            <a:r>
              <a:rPr lang="vi-VN" sz="2800" dirty="0">
                <a:solidFill>
                  <a:srgbClr val="333333"/>
                </a:solidFill>
                <a:latin typeface="Times New Roman" panose="02020603050405020304" pitchFamily="18" charset="0"/>
                <a:cs typeface="Times New Roman" panose="02020603050405020304" pitchFamily="18" charset="0"/>
              </a:rPr>
              <a:t> a, b, c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ra </a:t>
            </a:r>
            <a:r>
              <a:rPr lang="vi-VN" sz="2800" dirty="0" err="1">
                <a:solidFill>
                  <a:srgbClr val="333333"/>
                </a:solidFill>
                <a:latin typeface="Times New Roman" panose="02020603050405020304" pitchFamily="18" charset="0"/>
                <a:cs typeface="Times New Roman" panose="02020603050405020304" pitchFamily="18" charset="0"/>
              </a:rPr>
              <a:t>từ</a:t>
            </a:r>
            <a:r>
              <a:rPr lang="vi-VN" sz="2800" dirty="0">
                <a:solidFill>
                  <a:srgbClr val="333333"/>
                </a:solidFill>
                <a:latin typeface="Times New Roman" panose="02020603050405020304" pitchFamily="18" charset="0"/>
                <a:cs typeface="Times New Roman" panose="02020603050405020304" pitchFamily="18" charset="0"/>
              </a:rPr>
              <a:t> phân </a:t>
            </a:r>
            <a:r>
              <a:rPr lang="vi-VN" sz="2800" dirty="0" err="1">
                <a:solidFill>
                  <a:srgbClr val="333333"/>
                </a:solidFill>
                <a:latin typeface="Times New Roman" panose="02020603050405020304" pitchFamily="18" charset="0"/>
                <a:cs typeface="Times New Roman" panose="02020603050405020304" pitchFamily="18" charset="0"/>
              </a:rPr>
              <a:t>tử</a:t>
            </a:r>
            <a:r>
              <a:rPr lang="vi-VN" sz="2800" dirty="0">
                <a:solidFill>
                  <a:srgbClr val="333333"/>
                </a:solidFill>
                <a:latin typeface="Times New Roman" panose="02020603050405020304" pitchFamily="18" charset="0"/>
                <a:cs typeface="Times New Roman" panose="02020603050405020304" pitchFamily="18" charset="0"/>
              </a:rPr>
              <a:t> đơn </a:t>
            </a:r>
            <a:r>
              <a:rPr lang="vi-VN" sz="2800" dirty="0" err="1">
                <a:solidFill>
                  <a:srgbClr val="333333"/>
                </a:solidFill>
                <a:latin typeface="Times New Roman" panose="02020603050405020304" pitchFamily="18" charset="0"/>
                <a:cs typeface="Times New Roman" panose="02020603050405020304" pitchFamily="18" charset="0"/>
              </a:rPr>
              <a:t>chất</a:t>
            </a:r>
            <a:endParaRPr lang="vi-VN" sz="2800" b="0" i="0" dirty="0">
              <a:solidFill>
                <a:srgbClr val="333333"/>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113957001"/>
      </p:ext>
    </p:extLst>
  </p:cSld>
  <p:clrMapOvr>
    <a:masterClrMapping/>
  </p:clrMapOvr>
  <mc:AlternateContent xmlns:mc="http://schemas.openxmlformats.org/markup-compatibility/2006">
    <mc:Choice xmlns:p14="http://schemas.microsoft.com/office/powerpoint/2010/main" xmlns=""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CF437765-D69D-49A9-8B02-4C18DA582087}"/>
              </a:ext>
            </a:extLst>
          </p:cNvPr>
          <p:cNvSpPr txBox="1"/>
          <p:nvPr/>
        </p:nvSpPr>
        <p:spPr>
          <a:xfrm>
            <a:off x="2270522" y="1457271"/>
            <a:ext cx="8621315" cy="4031873"/>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vi-VN" sz="3200" i="1" dirty="0">
                <a:solidFill>
                  <a:schemeClr val="tx1"/>
                </a:solidFill>
                <a:latin typeface="Times New Roman" panose="02020603050405020304" pitchFamily="18" charset="0"/>
              </a:rPr>
              <a:t>Khí quyển Trái Đất là lớp các chất khí bao quanh và được giữ lại bởi lực hấp dẫn của Trái Đất. Thành phần khí quyển gồm có nitrogen, oxygen, argon, carbon dioxide, hơi nước và một số chất khí khác (helium, neon, methane, hydrogen,...). Em hãy liệt kê các đơn chất có trong khí quyển. Tìm hiểu và cho biết đơn chất nào được dùng để bơm vào lớp ô tô thay cho không khí.</a:t>
            </a:r>
          </a:p>
        </p:txBody>
      </p:sp>
      <p:sp>
        <p:nvSpPr>
          <p:cNvPr id="9" name="Oval 8">
            <a:extLst>
              <a:ext uri="{FF2B5EF4-FFF2-40B4-BE49-F238E27FC236}">
                <a16:creationId xmlns:a16="http://schemas.microsoft.com/office/drawing/2014/main" xmlns="" id="{411AF2BC-3AAD-44AF-BAA1-F0AD4B39193D}"/>
              </a:ext>
            </a:extLst>
          </p:cNvPr>
          <p:cNvSpPr/>
          <p:nvPr/>
        </p:nvSpPr>
        <p:spPr>
          <a:xfrm>
            <a:off x="2270522" y="304737"/>
            <a:ext cx="5815012" cy="87630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solidFill>
                  <a:srgbClr val="FFC000"/>
                </a:solidFill>
                <a:latin typeface="Times New Roman" panose="02020603050405020304" pitchFamily="18" charset="0"/>
              </a:rPr>
              <a:t>NHIỆM VỤ VỀ NHÀ</a:t>
            </a:r>
          </a:p>
        </p:txBody>
      </p:sp>
      <p:pic>
        <p:nvPicPr>
          <p:cNvPr id="10" name="Picture 9">
            <a:extLst>
              <a:ext uri="{FF2B5EF4-FFF2-40B4-BE49-F238E27FC236}">
                <a16:creationId xmlns:a16="http://schemas.microsoft.com/office/drawing/2014/main" xmlns="" id="{5504A78C-FDCE-4A96-8C50-BF90829952FB}"/>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04788" y="3054189"/>
            <a:ext cx="3393281" cy="3393281"/>
          </a:xfrm>
          <a:prstGeom prst="rect">
            <a:avLst/>
          </a:prstGeom>
        </p:spPr>
      </p:pic>
    </p:spTree>
    <p:extLst>
      <p:ext uri="{BB962C8B-B14F-4D97-AF65-F5344CB8AC3E}">
        <p14:creationId xmlns:p14="http://schemas.microsoft.com/office/powerpoint/2010/main" xmlns="" val="244410906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xmlns="" id="{042015DF-FB70-4BB6-A2A9-A9199908840D}"/>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77873" t="60801"/>
          <a:stretch/>
        </p:blipFill>
        <p:spPr>
          <a:xfrm>
            <a:off x="-546686" y="3554375"/>
            <a:ext cx="4721643" cy="3570773"/>
          </a:xfrm>
          <a:prstGeom prst="rect">
            <a:avLst/>
          </a:prstGeom>
        </p:spPr>
      </p:pic>
      <p:pic>
        <p:nvPicPr>
          <p:cNvPr id="30" name="图片 29">
            <a:extLst>
              <a:ext uri="{FF2B5EF4-FFF2-40B4-BE49-F238E27FC236}">
                <a16:creationId xmlns:a16="http://schemas.microsoft.com/office/drawing/2014/main" xmlns="" id="{87D4BE03-8B17-4D61-9439-64203C1A8757}"/>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77873" t="60801"/>
          <a:stretch/>
        </p:blipFill>
        <p:spPr>
          <a:xfrm>
            <a:off x="795956" y="-960782"/>
            <a:ext cx="3084362" cy="2332569"/>
          </a:xfrm>
          <a:prstGeom prst="rect">
            <a:avLst/>
          </a:prstGeom>
        </p:spPr>
      </p:pic>
      <p:pic>
        <p:nvPicPr>
          <p:cNvPr id="17" name="图片 16">
            <a:extLst>
              <a:ext uri="{FF2B5EF4-FFF2-40B4-BE49-F238E27FC236}">
                <a16:creationId xmlns:a16="http://schemas.microsoft.com/office/drawing/2014/main" xmlns="" id="{8EEE9012-F08D-496E-894F-D5B63BA758DB}"/>
              </a:ext>
            </a:extLst>
          </p:cNvPr>
          <p:cNvPicPr>
            <a:picLocks noChangeAspect="1"/>
          </p:cNvPicPr>
          <p:nvPr/>
        </p:nvPicPr>
        <p:blipFill rotWithShape="1">
          <a:blip r:embed="rId5">
            <a:extLst>
              <a:ext uri="{28A0092B-C50C-407E-A947-70E740481C1C}">
                <a14:useLocalDpi xmlns:a14="http://schemas.microsoft.com/office/drawing/2010/main" xmlns="" val="0"/>
              </a:ext>
            </a:extLst>
          </a:blip>
          <a:srcRect t="55484"/>
          <a:stretch/>
        </p:blipFill>
        <p:spPr>
          <a:xfrm>
            <a:off x="2658979" y="3797969"/>
            <a:ext cx="6874042" cy="3060031"/>
          </a:xfrm>
          <a:prstGeom prst="rect">
            <a:avLst/>
          </a:prstGeom>
        </p:spPr>
      </p:pic>
      <p:sp useBgFill="1">
        <p:nvSpPr>
          <p:cNvPr id="3" name="矩形 2">
            <a:extLst>
              <a:ext uri="{FF2B5EF4-FFF2-40B4-BE49-F238E27FC236}">
                <a16:creationId xmlns:a16="http://schemas.microsoft.com/office/drawing/2014/main" xmlns="" id="{94273888-E65A-496D-A146-B26B0728E2B8}"/>
              </a:ext>
            </a:extLst>
          </p:cNvPr>
          <p:cNvSpPr/>
          <p:nvPr/>
        </p:nvSpPr>
        <p:spPr>
          <a:xfrm>
            <a:off x="7808495" y="3797969"/>
            <a:ext cx="1724526" cy="11069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a:extLst>
              <a:ext uri="{FF2B5EF4-FFF2-40B4-BE49-F238E27FC236}">
                <a16:creationId xmlns:a16="http://schemas.microsoft.com/office/drawing/2014/main" xmlns="" id="{44534718-3DAB-4732-B6AC-0A0B8713712A}"/>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77873" t="60801"/>
          <a:stretch/>
        </p:blipFill>
        <p:spPr>
          <a:xfrm>
            <a:off x="8228174" y="1844844"/>
            <a:ext cx="3494422" cy="2642679"/>
          </a:xfrm>
          <a:prstGeom prst="rect">
            <a:avLst/>
          </a:prstGeom>
        </p:spPr>
      </p:pic>
      <p:grpSp>
        <p:nvGrpSpPr>
          <p:cNvPr id="10" name="组合 8">
            <a:extLst>
              <a:ext uri="{FF2B5EF4-FFF2-40B4-BE49-F238E27FC236}">
                <a16:creationId xmlns:a16="http://schemas.microsoft.com/office/drawing/2014/main" xmlns="" id="{A6976D61-A15D-4C4C-881C-50805CF3C27C}"/>
              </a:ext>
            </a:extLst>
          </p:cNvPr>
          <p:cNvGrpSpPr/>
          <p:nvPr/>
        </p:nvGrpSpPr>
        <p:grpSpPr>
          <a:xfrm>
            <a:off x="1428751" y="1890383"/>
            <a:ext cx="8762999" cy="1862048"/>
            <a:chOff x="2914651" y="2497973"/>
            <a:chExt cx="8762999" cy="1862048"/>
          </a:xfrm>
        </p:grpSpPr>
        <p:sp>
          <p:nvSpPr>
            <p:cNvPr id="11" name="文本框 5">
              <a:extLst>
                <a:ext uri="{FF2B5EF4-FFF2-40B4-BE49-F238E27FC236}">
                  <a16:creationId xmlns:a16="http://schemas.microsoft.com/office/drawing/2014/main" xmlns="" id="{AE7EEF5F-EB88-47BD-B918-8A5E3E662D3F}"/>
                </a:ext>
              </a:extLst>
            </p:cNvPr>
            <p:cNvSpPr txBox="1"/>
            <p:nvPr/>
          </p:nvSpPr>
          <p:spPr>
            <a:xfrm>
              <a:off x="2914651" y="2497973"/>
              <a:ext cx="2343150" cy="1862048"/>
            </a:xfrm>
            <a:prstGeom prst="rect">
              <a:avLst/>
            </a:prstGeom>
            <a:noFill/>
          </p:spPr>
          <p:txBody>
            <a:bodyPr wrap="square" rtlCol="0">
              <a:spAutoFit/>
            </a:bodyPr>
            <a:lstStyle/>
            <a:p>
              <a:r>
                <a:rPr lang="en-US" altLang="zh-CN" sz="11500" b="1" spc="600" dirty="0">
                  <a:solidFill>
                    <a:srgbClr val="00B05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03.</a:t>
              </a:r>
              <a:endParaRPr lang="zh-CN" altLang="en-US" sz="11500" b="1" spc="600" dirty="0">
                <a:solidFill>
                  <a:srgbClr val="00B05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2" name="文本框 215">
              <a:extLst>
                <a:ext uri="{FF2B5EF4-FFF2-40B4-BE49-F238E27FC236}">
                  <a16:creationId xmlns:a16="http://schemas.microsoft.com/office/drawing/2014/main" xmlns="" id="{29C413DD-82FE-4976-AF41-D25658C3EC4C}"/>
                </a:ext>
              </a:extLst>
            </p:cNvPr>
            <p:cNvSpPr txBox="1"/>
            <p:nvPr/>
          </p:nvSpPr>
          <p:spPr>
            <a:xfrm>
              <a:off x="5135336" y="2717263"/>
              <a:ext cx="6542314" cy="1423467"/>
            </a:xfrm>
            <a:prstGeom prst="rect">
              <a:avLst/>
            </a:prstGeom>
            <a:noFill/>
            <a:ln>
              <a:noFill/>
            </a:ln>
          </p:spPr>
          <p:txBody>
            <a:bodyPr wrap="square" lIns="68580" tIns="34290" rIns="68580" bIns="34290" rtlCol="0">
              <a:spAutoFit/>
            </a:bodyPr>
            <a:lstStyle/>
            <a:p>
              <a:r>
                <a:rPr lang="en-US" altLang="zh-CN" sz="8800" b="1" spc="300" dirty="0">
                  <a:solidFill>
                    <a:srgbClr val="00B05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HỢP CHẤT</a:t>
              </a:r>
              <a:endParaRPr lang="zh-CN" altLang="en-US" sz="8800" b="1" spc="300" dirty="0">
                <a:solidFill>
                  <a:srgbClr val="00B05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Tree>
    <p:extLst>
      <p:ext uri="{BB962C8B-B14F-4D97-AF65-F5344CB8AC3E}">
        <p14:creationId xmlns:p14="http://schemas.microsoft.com/office/powerpoint/2010/main" xmlns="" val="141989582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19">
            <a:extLst>
              <a:ext uri="{FF2B5EF4-FFF2-40B4-BE49-F238E27FC236}">
                <a16:creationId xmlns:a16="http://schemas.microsoft.com/office/drawing/2014/main" xmlns="" id="{DCB3FBCC-F6D5-4DAC-8425-F2A59F4E6E41}"/>
              </a:ext>
            </a:extLst>
          </p:cNvPr>
          <p:cNvSpPr/>
          <p:nvPr/>
        </p:nvSpPr>
        <p:spPr>
          <a:xfrm>
            <a:off x="1167956" y="1433293"/>
            <a:ext cx="5157083" cy="3416312"/>
          </a:xfrm>
          <a:prstGeom prst="rect">
            <a:avLst/>
          </a:prstGeom>
        </p:spPr>
        <p:txBody>
          <a:bodyPr wrap="square" lIns="91431" tIns="45716" rIns="91431" bIns="45716">
            <a:spAutoFit/>
          </a:bodyPr>
          <a:lstStyle/>
          <a:p>
            <a:pPr algn="just"/>
            <a:r>
              <a:rPr lang="vi-VN" sz="3600" i="1" dirty="0">
                <a:solidFill>
                  <a:srgbClr val="0070C0"/>
                </a:solidFill>
                <a:effectLst/>
                <a:latin typeface="Times New Roman" panose="02020603050405020304" pitchFamily="18" charset="0"/>
                <a:ea typeface="Courier New" panose="02070309020205020404" pitchFamily="49" charset="0"/>
                <a:cs typeface="Times New Roman" panose="02020603050405020304" pitchFamily="18" charset="0"/>
              </a:rPr>
              <a:t>Hàng chục triệu chất trên Trái Đất đều được tạo nên từ một hoặc nhiều nguyên tố hoá học. Các nhà khoa học đã phân loại chúng như thế nào?</a:t>
            </a:r>
            <a:endParaRPr lang="zh-CN" altLang="en-US" sz="3600" i="1" spc="300" dirty="0">
              <a:solidFill>
                <a:srgbClr val="0070C0"/>
              </a:solidFill>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6" name="Picture 5">
            <a:extLst>
              <a:ext uri="{FF2B5EF4-FFF2-40B4-BE49-F238E27FC236}">
                <a16:creationId xmlns:a16="http://schemas.microsoft.com/office/drawing/2014/main" xmlns="" id="{CF698E0E-2250-41E9-A265-E14F81EAE1AC}"/>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638926" y="801858"/>
            <a:ext cx="5553074" cy="5233181"/>
          </a:xfrm>
          <a:prstGeom prst="rect">
            <a:avLst/>
          </a:prstGeom>
        </p:spPr>
      </p:pic>
      <p:sp>
        <p:nvSpPr>
          <p:cNvPr id="4" name="Hộp Văn bản 3">
            <a:extLst>
              <a:ext uri="{FF2B5EF4-FFF2-40B4-BE49-F238E27FC236}">
                <a16:creationId xmlns:a16="http://schemas.microsoft.com/office/drawing/2014/main" xmlns="" id="{A5649F76-D833-4D08-87A0-8A295A647283}"/>
              </a:ext>
            </a:extLst>
          </p:cNvPr>
          <p:cNvSpPr txBox="1"/>
          <p:nvPr/>
        </p:nvSpPr>
        <p:spPr>
          <a:xfrm>
            <a:off x="2873660" y="4731758"/>
            <a:ext cx="1745673"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Lời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giải</a:t>
            </a:r>
            <a:r>
              <a:rPr lang="en-US" sz="2400" b="1" dirty="0">
                <a:solidFill>
                  <a:srgbClr val="FF0000"/>
                </a:solidFill>
                <a:latin typeface="Times New Roman" panose="02020603050405020304" pitchFamily="18" charset="0"/>
                <a:cs typeface="Times New Roman" panose="02020603050405020304" pitchFamily="18" charset="0"/>
              </a:rPr>
              <a:t> </a:t>
            </a:r>
          </a:p>
        </p:txBody>
      </p:sp>
      <p:sp>
        <p:nvSpPr>
          <p:cNvPr id="7" name="Hộp Văn bản 6">
            <a:extLst>
              <a:ext uri="{FF2B5EF4-FFF2-40B4-BE49-F238E27FC236}">
                <a16:creationId xmlns:a16="http://schemas.microsoft.com/office/drawing/2014/main" xmlns="" id="{9C271EAD-3BDA-4558-86C3-9DE9CE47555B}"/>
              </a:ext>
            </a:extLst>
          </p:cNvPr>
          <p:cNvSpPr txBox="1"/>
          <p:nvPr/>
        </p:nvSpPr>
        <p:spPr>
          <a:xfrm>
            <a:off x="953944" y="5193423"/>
            <a:ext cx="5684982" cy="830997"/>
          </a:xfrm>
          <a:prstGeom prst="rect">
            <a:avLst/>
          </a:prstGeom>
          <a:noFill/>
        </p:spPr>
        <p:txBody>
          <a:bodyPr wrap="square">
            <a:spAutoFit/>
          </a:bodyPr>
          <a:lstStyle/>
          <a:p>
            <a:r>
              <a:rPr lang="vi-VN" sz="2400" dirty="0">
                <a:solidFill>
                  <a:srgbClr val="333333"/>
                </a:solidFill>
                <a:latin typeface="Times New Roman" panose="02020603050405020304" pitchFamily="18" charset="0"/>
                <a:cs typeface="Times New Roman" panose="02020603050405020304" pitchFamily="18" charset="0"/>
              </a:rPr>
              <a:t>- </a:t>
            </a:r>
            <a:r>
              <a:rPr lang="vi-VN" sz="2400" dirty="0" err="1">
                <a:solidFill>
                  <a:srgbClr val="333333"/>
                </a:solidFill>
                <a:latin typeface="Times New Roman" panose="02020603050405020304" pitchFamily="18" charset="0"/>
                <a:cs typeface="Times New Roman" panose="02020603050405020304" pitchFamily="18" charset="0"/>
              </a:rPr>
              <a:t>Hàng</a:t>
            </a:r>
            <a:r>
              <a:rPr lang="vi-VN" sz="2400" dirty="0">
                <a:solidFill>
                  <a:srgbClr val="333333"/>
                </a:solidFill>
                <a:latin typeface="Times New Roman" panose="02020603050405020304" pitchFamily="18" charset="0"/>
                <a:cs typeface="Times New Roman" panose="02020603050405020304" pitchFamily="18" charset="0"/>
              </a:rPr>
              <a:t> </a:t>
            </a:r>
            <a:r>
              <a:rPr lang="vi-VN" sz="2400" dirty="0" err="1">
                <a:solidFill>
                  <a:srgbClr val="333333"/>
                </a:solidFill>
                <a:latin typeface="Times New Roman" panose="02020603050405020304" pitchFamily="18" charset="0"/>
                <a:cs typeface="Times New Roman" panose="02020603050405020304" pitchFamily="18" charset="0"/>
              </a:rPr>
              <a:t>chục</a:t>
            </a:r>
            <a:r>
              <a:rPr lang="vi-VN" sz="2400" dirty="0">
                <a:solidFill>
                  <a:srgbClr val="333333"/>
                </a:solidFill>
                <a:latin typeface="Times New Roman" panose="02020603050405020304" pitchFamily="18" charset="0"/>
                <a:cs typeface="Times New Roman" panose="02020603050405020304" pitchFamily="18" charset="0"/>
              </a:rPr>
              <a:t> </a:t>
            </a:r>
            <a:r>
              <a:rPr lang="vi-VN" sz="2400" dirty="0" err="1">
                <a:solidFill>
                  <a:srgbClr val="333333"/>
                </a:solidFill>
                <a:latin typeface="Times New Roman" panose="02020603050405020304" pitchFamily="18" charset="0"/>
                <a:cs typeface="Times New Roman" panose="02020603050405020304" pitchFamily="18" charset="0"/>
              </a:rPr>
              <a:t>triệu</a:t>
            </a:r>
            <a:r>
              <a:rPr lang="vi-VN" sz="2400" dirty="0">
                <a:solidFill>
                  <a:srgbClr val="333333"/>
                </a:solidFill>
                <a:latin typeface="Times New Roman" panose="02020603050405020304" pitchFamily="18" charset="0"/>
                <a:cs typeface="Times New Roman" panose="02020603050405020304" pitchFamily="18" charset="0"/>
              </a:rPr>
              <a:t> </a:t>
            </a:r>
            <a:r>
              <a:rPr lang="vi-VN" sz="2400" dirty="0" err="1">
                <a:solidFill>
                  <a:srgbClr val="333333"/>
                </a:solidFill>
                <a:latin typeface="Times New Roman" panose="02020603050405020304" pitchFamily="18" charset="0"/>
                <a:cs typeface="Times New Roman" panose="02020603050405020304" pitchFamily="18" charset="0"/>
              </a:rPr>
              <a:t>chất</a:t>
            </a:r>
            <a:r>
              <a:rPr lang="vi-VN" sz="2400" dirty="0">
                <a:solidFill>
                  <a:srgbClr val="333333"/>
                </a:solidFill>
                <a:latin typeface="Times New Roman" panose="02020603050405020304" pitchFamily="18" charset="0"/>
                <a:cs typeface="Times New Roman" panose="02020603050405020304" pitchFamily="18" charset="0"/>
              </a:rPr>
              <a:t> </a:t>
            </a:r>
            <a:r>
              <a:rPr lang="vi-VN" sz="2400" dirty="0" err="1">
                <a:solidFill>
                  <a:srgbClr val="333333"/>
                </a:solidFill>
                <a:latin typeface="Times New Roman" panose="02020603050405020304" pitchFamily="18" charset="0"/>
                <a:cs typeface="Times New Roman" panose="02020603050405020304" pitchFamily="18" charset="0"/>
              </a:rPr>
              <a:t>hóa</a:t>
            </a:r>
            <a:r>
              <a:rPr lang="vi-VN" sz="2400" dirty="0">
                <a:solidFill>
                  <a:srgbClr val="333333"/>
                </a:solidFill>
                <a:latin typeface="Times New Roman" panose="02020603050405020304" pitchFamily="18" charset="0"/>
                <a:cs typeface="Times New Roman" panose="02020603050405020304" pitchFamily="18" charset="0"/>
              </a:rPr>
              <a:t> </a:t>
            </a:r>
            <a:r>
              <a:rPr lang="vi-VN" sz="2400" dirty="0" err="1">
                <a:solidFill>
                  <a:srgbClr val="333333"/>
                </a:solidFill>
                <a:latin typeface="Times New Roman" panose="02020603050405020304" pitchFamily="18" charset="0"/>
                <a:cs typeface="Times New Roman" panose="02020603050405020304" pitchFamily="18" charset="0"/>
              </a:rPr>
              <a:t>học</a:t>
            </a:r>
            <a:r>
              <a:rPr lang="vi-VN" sz="2400" dirty="0">
                <a:solidFill>
                  <a:srgbClr val="333333"/>
                </a:solidFill>
                <a:latin typeface="Times New Roman" panose="02020603050405020304" pitchFamily="18" charset="0"/>
                <a:cs typeface="Times New Roman" panose="02020603050405020304" pitchFamily="18" charset="0"/>
              </a:rPr>
              <a:t> </a:t>
            </a:r>
            <a:r>
              <a:rPr lang="vi-VN" sz="2400" dirty="0" err="1">
                <a:solidFill>
                  <a:srgbClr val="333333"/>
                </a:solidFill>
                <a:latin typeface="Times New Roman" panose="02020603050405020304" pitchFamily="18" charset="0"/>
                <a:cs typeface="Times New Roman" panose="02020603050405020304" pitchFamily="18" charset="0"/>
              </a:rPr>
              <a:t>đã</a:t>
            </a:r>
            <a:r>
              <a:rPr lang="vi-VN" sz="2400" dirty="0">
                <a:solidFill>
                  <a:srgbClr val="333333"/>
                </a:solidFill>
                <a:latin typeface="Times New Roman" panose="02020603050405020304" pitchFamily="18" charset="0"/>
                <a:cs typeface="Times New Roman" panose="02020603050405020304" pitchFamily="18" charset="0"/>
              </a:rPr>
              <a:t> </a:t>
            </a:r>
            <a:r>
              <a:rPr lang="vi-VN" sz="2400" dirty="0" err="1">
                <a:solidFill>
                  <a:srgbClr val="333333"/>
                </a:solidFill>
                <a:latin typeface="Times New Roman" panose="02020603050405020304" pitchFamily="18" charset="0"/>
                <a:cs typeface="Times New Roman" panose="02020603050405020304" pitchFamily="18" charset="0"/>
              </a:rPr>
              <a:t>biết</a:t>
            </a:r>
            <a:r>
              <a:rPr lang="vi-VN" sz="2400" dirty="0">
                <a:solidFill>
                  <a:srgbClr val="333333"/>
                </a:solidFill>
                <a:latin typeface="Times New Roman" panose="02020603050405020304" pitchFamily="18" charset="0"/>
                <a:cs typeface="Times New Roman" panose="02020603050405020304" pitchFamily="18" charset="0"/>
              </a:rPr>
              <a:t> </a:t>
            </a:r>
            <a:r>
              <a:rPr lang="vi-VN" sz="2400" dirty="0" err="1">
                <a:solidFill>
                  <a:srgbClr val="333333"/>
                </a:solidFill>
                <a:latin typeface="Times New Roman" panose="02020603050405020304" pitchFamily="18" charset="0"/>
                <a:cs typeface="Times New Roman" panose="02020603050405020304" pitchFamily="18" charset="0"/>
              </a:rPr>
              <a:t>được</a:t>
            </a:r>
            <a:r>
              <a:rPr lang="vi-VN" sz="2400" dirty="0">
                <a:solidFill>
                  <a:srgbClr val="333333"/>
                </a:solidFill>
                <a:latin typeface="Times New Roman" panose="02020603050405020304" pitchFamily="18" charset="0"/>
                <a:cs typeface="Times New Roman" panose="02020603050405020304" pitchFamily="18" charset="0"/>
              </a:rPr>
              <a:t> phân </a:t>
            </a:r>
            <a:r>
              <a:rPr lang="vi-VN" sz="2400" dirty="0" err="1">
                <a:solidFill>
                  <a:srgbClr val="333333"/>
                </a:solidFill>
                <a:latin typeface="Times New Roman" panose="02020603050405020304" pitchFamily="18" charset="0"/>
                <a:cs typeface="Times New Roman" panose="02020603050405020304" pitchFamily="18" charset="0"/>
              </a:rPr>
              <a:t>loại</a:t>
            </a:r>
            <a:r>
              <a:rPr lang="vi-VN" sz="2400" dirty="0">
                <a:solidFill>
                  <a:srgbClr val="333333"/>
                </a:solidFill>
                <a:latin typeface="Times New Roman" panose="02020603050405020304" pitchFamily="18" charset="0"/>
                <a:cs typeface="Times New Roman" panose="02020603050405020304" pitchFamily="18" charset="0"/>
              </a:rPr>
              <a:t> </a:t>
            </a:r>
            <a:r>
              <a:rPr lang="vi-VN" sz="2400" dirty="0" err="1">
                <a:solidFill>
                  <a:srgbClr val="333333"/>
                </a:solidFill>
                <a:latin typeface="Times New Roman" panose="02020603050405020304" pitchFamily="18" charset="0"/>
                <a:cs typeface="Times New Roman" panose="02020603050405020304" pitchFamily="18" charset="0"/>
              </a:rPr>
              <a:t>thành</a:t>
            </a:r>
            <a:r>
              <a:rPr lang="vi-VN" sz="2400" dirty="0">
                <a:solidFill>
                  <a:srgbClr val="333333"/>
                </a:solidFill>
                <a:latin typeface="Times New Roman" panose="02020603050405020304" pitchFamily="18" charset="0"/>
                <a:cs typeface="Times New Roman" panose="02020603050405020304" pitchFamily="18" charset="0"/>
              </a:rPr>
              <a:t>: đơn </a:t>
            </a:r>
            <a:r>
              <a:rPr lang="vi-VN" sz="2400" dirty="0" err="1">
                <a:solidFill>
                  <a:srgbClr val="333333"/>
                </a:solidFill>
                <a:latin typeface="Times New Roman" panose="02020603050405020304" pitchFamily="18" charset="0"/>
                <a:cs typeface="Times New Roman" panose="02020603050405020304" pitchFamily="18" charset="0"/>
              </a:rPr>
              <a:t>chất</a:t>
            </a:r>
            <a:r>
              <a:rPr lang="vi-VN" sz="2400" dirty="0">
                <a:solidFill>
                  <a:srgbClr val="333333"/>
                </a:solidFill>
                <a:latin typeface="Times New Roman" panose="02020603050405020304" pitchFamily="18" charset="0"/>
                <a:cs typeface="Times New Roman" panose="02020603050405020304" pitchFamily="18" charset="0"/>
              </a:rPr>
              <a:t> </a:t>
            </a:r>
            <a:r>
              <a:rPr lang="vi-VN" sz="2400" dirty="0" err="1">
                <a:solidFill>
                  <a:srgbClr val="333333"/>
                </a:solidFill>
                <a:latin typeface="Times New Roman" panose="02020603050405020304" pitchFamily="18" charset="0"/>
                <a:cs typeface="Times New Roman" panose="02020603050405020304" pitchFamily="18" charset="0"/>
              </a:rPr>
              <a:t>và</a:t>
            </a:r>
            <a:r>
              <a:rPr lang="vi-VN" sz="2400" dirty="0">
                <a:solidFill>
                  <a:srgbClr val="333333"/>
                </a:solidFill>
                <a:latin typeface="Times New Roman" panose="02020603050405020304" pitchFamily="18" charset="0"/>
                <a:cs typeface="Times New Roman" panose="02020603050405020304" pitchFamily="18" charset="0"/>
              </a:rPr>
              <a:t> </a:t>
            </a:r>
            <a:r>
              <a:rPr lang="vi-VN" sz="2400" dirty="0" err="1">
                <a:solidFill>
                  <a:srgbClr val="333333"/>
                </a:solidFill>
                <a:latin typeface="Times New Roman" panose="02020603050405020304" pitchFamily="18" charset="0"/>
                <a:cs typeface="Times New Roman" panose="02020603050405020304" pitchFamily="18" charset="0"/>
              </a:rPr>
              <a:t>hợp</a:t>
            </a:r>
            <a:r>
              <a:rPr lang="vi-VN" sz="2400" dirty="0">
                <a:solidFill>
                  <a:srgbClr val="333333"/>
                </a:solidFill>
                <a:latin typeface="Times New Roman" panose="02020603050405020304" pitchFamily="18" charset="0"/>
                <a:cs typeface="Times New Roman" panose="02020603050405020304" pitchFamily="18" charset="0"/>
              </a:rPr>
              <a:t> </a:t>
            </a:r>
            <a:r>
              <a:rPr lang="vi-VN" sz="2400" dirty="0" err="1">
                <a:solidFill>
                  <a:srgbClr val="333333"/>
                </a:solidFill>
                <a:latin typeface="Times New Roman" panose="02020603050405020304" pitchFamily="18" charset="0"/>
                <a:cs typeface="Times New Roman" panose="02020603050405020304" pitchFamily="18" charset="0"/>
              </a:rPr>
              <a:t>chất</a:t>
            </a:r>
            <a:endParaRPr lang="vi-VN" sz="2400" b="0" i="0" dirty="0">
              <a:solidFill>
                <a:srgbClr val="333333"/>
              </a:solidFill>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5">
            <a:extLst>
              <a:ext uri="{FF2B5EF4-FFF2-40B4-BE49-F238E27FC236}">
                <a16:creationId xmlns:a16="http://schemas.microsoft.com/office/drawing/2014/main" xmlns="" id="{EA6D47BD-9ECC-4117-BAC8-8F0DDFF6FD44}"/>
              </a:ext>
            </a:extLst>
          </p:cNvPr>
          <p:cNvSpPr txBox="1"/>
          <p:nvPr/>
        </p:nvSpPr>
        <p:spPr>
          <a:xfrm>
            <a:off x="15674651" y="8397552"/>
            <a:ext cx="800219" cy="338554"/>
          </a:xfrm>
          <a:prstGeom prst="rect">
            <a:avLst/>
          </a:prstGeom>
          <a:noFill/>
        </p:spPr>
        <p:txBody>
          <a:bodyPr wrap="none" rtlCol="0">
            <a:spAutoFit/>
          </a:bodyPr>
          <a:lstStyle/>
          <a:p>
            <a:r>
              <a:rPr lang="zh-CN" altLang="en-US" sz="1600" dirty="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延时符</a:t>
            </a:r>
          </a:p>
        </p:txBody>
      </p:sp>
      <p:sp>
        <p:nvSpPr>
          <p:cNvPr id="3" name="矩形 19">
            <a:extLst>
              <a:ext uri="{FF2B5EF4-FFF2-40B4-BE49-F238E27FC236}">
                <a16:creationId xmlns:a16="http://schemas.microsoft.com/office/drawing/2014/main" xmlns="" id="{2BF1F0FB-6905-4A2A-802A-EEE6FE71D22B}"/>
              </a:ext>
            </a:extLst>
          </p:cNvPr>
          <p:cNvSpPr/>
          <p:nvPr/>
        </p:nvSpPr>
        <p:spPr>
          <a:xfrm>
            <a:off x="2584563" y="583793"/>
            <a:ext cx="4007443" cy="523212"/>
          </a:xfrm>
          <a:prstGeom prst="rect">
            <a:avLst/>
          </a:prstGeom>
        </p:spPr>
        <p:style>
          <a:lnRef idx="2">
            <a:schemeClr val="accent2"/>
          </a:lnRef>
          <a:fillRef idx="1">
            <a:schemeClr val="lt1"/>
          </a:fillRef>
          <a:effectRef idx="0">
            <a:schemeClr val="accent2"/>
          </a:effectRef>
          <a:fontRef idx="minor">
            <a:schemeClr val="dk1"/>
          </a:fontRef>
        </p:style>
        <p:txBody>
          <a:bodyPr wrap="square" lIns="91431" tIns="45716" rIns="91431" bIns="45716">
            <a:spAutoFit/>
          </a:bodyPr>
          <a:lstStyle/>
          <a:p>
            <a:pPr algn="ctr"/>
            <a:r>
              <a:rPr lang="vi-VN" sz="2800" b="1" dirty="0">
                <a:solidFill>
                  <a:srgbClr val="7030A0"/>
                </a:solidFill>
                <a:latin typeface="Times New Roman" panose="02020603050405020304" pitchFamily="18" charset="0"/>
                <a:cs typeface="Times New Roman" panose="02020603050405020304" pitchFamily="18" charset="0"/>
              </a:rPr>
              <a:t>Tìm hiểu về hợp chất</a:t>
            </a:r>
            <a:endParaRPr lang="zh-CN" altLang="en-US" sz="2800" spc="300" dirty="0">
              <a:solidFill>
                <a:srgbClr val="7030A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4" name="Group 3">
            <a:extLst>
              <a:ext uri="{FF2B5EF4-FFF2-40B4-BE49-F238E27FC236}">
                <a16:creationId xmlns:a16="http://schemas.microsoft.com/office/drawing/2014/main" xmlns="" id="{33B89D4E-B505-40C7-B7F9-5B63FBCE87DF}"/>
              </a:ext>
            </a:extLst>
          </p:cNvPr>
          <p:cNvGrpSpPr/>
          <p:nvPr/>
        </p:nvGrpSpPr>
        <p:grpSpPr>
          <a:xfrm>
            <a:off x="428162" y="1270987"/>
            <a:ext cx="11278265" cy="1264982"/>
            <a:chOff x="507684" y="4546938"/>
            <a:chExt cx="10367486" cy="1264982"/>
          </a:xfrm>
        </p:grpSpPr>
        <p:sp>
          <p:nvSpPr>
            <p:cNvPr id="5" name="TextBox 4">
              <a:extLst>
                <a:ext uri="{FF2B5EF4-FFF2-40B4-BE49-F238E27FC236}">
                  <a16:creationId xmlns:a16="http://schemas.microsoft.com/office/drawing/2014/main" xmlns="" id="{462CD418-DE7B-432E-9DB5-04C3719DA796}"/>
                </a:ext>
              </a:extLst>
            </p:cNvPr>
            <p:cNvSpPr txBox="1"/>
            <p:nvPr/>
          </p:nvSpPr>
          <p:spPr>
            <a:xfrm>
              <a:off x="1316830" y="4857813"/>
              <a:ext cx="9558340" cy="954107"/>
            </a:xfrm>
            <a:prstGeom prst="rect">
              <a:avLst/>
            </a:prstGeom>
            <a:noFill/>
          </p:spPr>
          <p:txBody>
            <a:bodyPr wrap="square">
              <a:spAutoFit/>
            </a:bodyPr>
            <a:lstStyle/>
            <a:p>
              <a:r>
                <a:rPr lang="vi-VN" sz="2800" i="1" dirty="0">
                  <a:solidFill>
                    <a:schemeClr val="accent2"/>
                  </a:solidFill>
                  <a:latin typeface="Times New Roman" panose="02020603050405020304" pitchFamily="18" charset="0"/>
                  <a:cs typeface="Times New Roman" panose="02020603050405020304" pitchFamily="18" charset="0"/>
                </a:rPr>
                <a:t>Quan sát hình 5.7, em hãy cho biết phân tử chất nào là phân tử đơn chất, phân tử chất nào là phân tử hợp chất. Giải thích.</a:t>
              </a:r>
            </a:p>
          </p:txBody>
        </p:sp>
        <p:sp>
          <p:nvSpPr>
            <p:cNvPr id="6" name="Flowchart: Connector 5">
              <a:extLst>
                <a:ext uri="{FF2B5EF4-FFF2-40B4-BE49-F238E27FC236}">
                  <a16:creationId xmlns:a16="http://schemas.microsoft.com/office/drawing/2014/main" xmlns="" id="{B08BBBAC-1A0B-441F-A7C8-1043223FE684}"/>
                </a:ext>
              </a:extLst>
            </p:cNvPr>
            <p:cNvSpPr/>
            <p:nvPr/>
          </p:nvSpPr>
          <p:spPr>
            <a:xfrm>
              <a:off x="507684" y="4546938"/>
              <a:ext cx="809146" cy="790568"/>
            </a:xfrm>
            <a:prstGeom prst="flowChartConnector">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800" b="1" dirty="0">
                  <a:latin typeface="Times New Roman" panose="02020603050405020304" pitchFamily="18" charset="0"/>
                  <a:cs typeface="Times New Roman" panose="02020603050405020304" pitchFamily="18" charset="0"/>
                </a:rPr>
                <a:t>7</a:t>
              </a:r>
            </a:p>
          </p:txBody>
        </p:sp>
      </p:grpSp>
      <p:grpSp>
        <p:nvGrpSpPr>
          <p:cNvPr id="7" name="Group 6">
            <a:extLst>
              <a:ext uri="{FF2B5EF4-FFF2-40B4-BE49-F238E27FC236}">
                <a16:creationId xmlns:a16="http://schemas.microsoft.com/office/drawing/2014/main" xmlns="" id="{412F0FC8-CE08-47CD-87D6-A3707DCF2796}"/>
              </a:ext>
            </a:extLst>
          </p:cNvPr>
          <p:cNvGrpSpPr/>
          <p:nvPr/>
        </p:nvGrpSpPr>
        <p:grpSpPr>
          <a:xfrm>
            <a:off x="1780927" y="3050957"/>
            <a:ext cx="1458982" cy="733425"/>
            <a:chOff x="8029575" y="2414587"/>
            <a:chExt cx="1452562" cy="757238"/>
          </a:xfrm>
        </p:grpSpPr>
        <p:sp>
          <p:nvSpPr>
            <p:cNvPr id="8" name="Flowchart: Connector 7">
              <a:extLst>
                <a:ext uri="{FF2B5EF4-FFF2-40B4-BE49-F238E27FC236}">
                  <a16:creationId xmlns:a16="http://schemas.microsoft.com/office/drawing/2014/main" xmlns="" id="{4C83BF37-F6F6-4D0C-BDB9-FD49047CB951}"/>
                </a:ext>
              </a:extLst>
            </p:cNvPr>
            <p:cNvSpPr/>
            <p:nvPr/>
          </p:nvSpPr>
          <p:spPr>
            <a:xfrm>
              <a:off x="8029575" y="2414588"/>
              <a:ext cx="800100" cy="757237"/>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Times New Roman" panose="02020603050405020304" pitchFamily="18" charset="0"/>
                  <a:cs typeface="Times New Roman" panose="02020603050405020304" pitchFamily="18" charset="0"/>
                </a:rPr>
                <a:t>H</a:t>
              </a:r>
            </a:p>
          </p:txBody>
        </p:sp>
        <p:sp>
          <p:nvSpPr>
            <p:cNvPr id="9" name="Flowchart: Connector 8">
              <a:extLst>
                <a:ext uri="{FF2B5EF4-FFF2-40B4-BE49-F238E27FC236}">
                  <a16:creationId xmlns:a16="http://schemas.microsoft.com/office/drawing/2014/main" xmlns="" id="{E365EAA8-2281-4050-8317-9048AFC69800}"/>
                </a:ext>
              </a:extLst>
            </p:cNvPr>
            <p:cNvSpPr/>
            <p:nvPr/>
          </p:nvSpPr>
          <p:spPr>
            <a:xfrm>
              <a:off x="8682037" y="2414587"/>
              <a:ext cx="800100" cy="757237"/>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Times New Roman" panose="02020603050405020304" pitchFamily="18" charset="0"/>
                  <a:cs typeface="Times New Roman" panose="02020603050405020304" pitchFamily="18" charset="0"/>
                </a:rPr>
                <a:t>H</a:t>
              </a:r>
            </a:p>
          </p:txBody>
        </p:sp>
      </p:grpSp>
      <p:sp>
        <p:nvSpPr>
          <p:cNvPr id="10" name="TextBox 9">
            <a:extLst>
              <a:ext uri="{FF2B5EF4-FFF2-40B4-BE49-F238E27FC236}">
                <a16:creationId xmlns:a16="http://schemas.microsoft.com/office/drawing/2014/main" xmlns="" id="{79703601-00D1-4B7F-85D6-BA2ED76E93CD}"/>
              </a:ext>
            </a:extLst>
          </p:cNvPr>
          <p:cNvSpPr txBox="1"/>
          <p:nvPr/>
        </p:nvSpPr>
        <p:spPr>
          <a:xfrm>
            <a:off x="1337096" y="4077075"/>
            <a:ext cx="8772796" cy="610360"/>
          </a:xfrm>
          <a:prstGeom prst="rect">
            <a:avLst/>
          </a:prstGeom>
          <a:noFill/>
        </p:spPr>
        <p:txBody>
          <a:bodyPr wrap="square">
            <a:spAutoFit/>
          </a:bodyPr>
          <a:lstStyle/>
          <a:p>
            <a:pPr indent="177800" algn="just">
              <a:lnSpc>
                <a:spcPct val="135000"/>
              </a:lnSpc>
              <a:spcAft>
                <a:spcPts val="200"/>
              </a:spcAft>
              <a:tabLst>
                <a:tab pos="598170" algn="l"/>
              </a:tabLst>
            </a:pPr>
            <a:r>
              <a:rPr lang="fr-FR"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fr-FR"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Hydrogen</a:t>
            </a:r>
            <a:r>
              <a:rPr lang="fr-FR"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vi-VN"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Oxygen</a:t>
            </a:r>
            <a:r>
              <a:rPr lang="vi-VN"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 Nước</a:t>
            </a:r>
          </a:p>
        </p:txBody>
      </p:sp>
      <p:grpSp>
        <p:nvGrpSpPr>
          <p:cNvPr id="11" name="Group 10">
            <a:extLst>
              <a:ext uri="{FF2B5EF4-FFF2-40B4-BE49-F238E27FC236}">
                <a16:creationId xmlns:a16="http://schemas.microsoft.com/office/drawing/2014/main" xmlns="" id="{EF432038-AA62-4F97-9B7D-29F4CF99762F}"/>
              </a:ext>
            </a:extLst>
          </p:cNvPr>
          <p:cNvGrpSpPr/>
          <p:nvPr/>
        </p:nvGrpSpPr>
        <p:grpSpPr>
          <a:xfrm>
            <a:off x="4319351" y="2855002"/>
            <a:ext cx="1908938" cy="1009932"/>
            <a:chOff x="7686807" y="2405750"/>
            <a:chExt cx="1427835" cy="766074"/>
          </a:xfrm>
        </p:grpSpPr>
        <p:sp>
          <p:nvSpPr>
            <p:cNvPr id="12" name="Flowchart: Connector 11">
              <a:extLst>
                <a:ext uri="{FF2B5EF4-FFF2-40B4-BE49-F238E27FC236}">
                  <a16:creationId xmlns:a16="http://schemas.microsoft.com/office/drawing/2014/main" xmlns="" id="{22A1B1B9-B639-4C57-B078-6E3D62F4B82B}"/>
                </a:ext>
              </a:extLst>
            </p:cNvPr>
            <p:cNvSpPr/>
            <p:nvPr/>
          </p:nvSpPr>
          <p:spPr>
            <a:xfrm>
              <a:off x="7686807" y="2405750"/>
              <a:ext cx="800100" cy="757237"/>
            </a:xfrm>
            <a:prstGeom prst="flowChartConnector">
              <a:avLst/>
            </a:prstGeom>
            <a:solidFill>
              <a:srgbClr val="FF00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latin typeface="Times New Roman" panose="02020603050405020304" pitchFamily="18" charset="0"/>
                  <a:cs typeface="Times New Roman" panose="02020603050405020304" pitchFamily="18" charset="0"/>
                </a:rPr>
                <a:t>O</a:t>
              </a:r>
            </a:p>
          </p:txBody>
        </p:sp>
        <p:sp>
          <p:nvSpPr>
            <p:cNvPr id="13" name="Flowchart: Connector 12">
              <a:extLst>
                <a:ext uri="{FF2B5EF4-FFF2-40B4-BE49-F238E27FC236}">
                  <a16:creationId xmlns:a16="http://schemas.microsoft.com/office/drawing/2014/main" xmlns="" id="{F6593C8E-BB33-4351-8A48-C91ED0A44941}"/>
                </a:ext>
              </a:extLst>
            </p:cNvPr>
            <p:cNvSpPr/>
            <p:nvPr/>
          </p:nvSpPr>
          <p:spPr>
            <a:xfrm>
              <a:off x="8314542" y="2414587"/>
              <a:ext cx="800100" cy="757237"/>
            </a:xfrm>
            <a:prstGeom prst="flowChartConnector">
              <a:avLst/>
            </a:prstGeom>
            <a:solidFill>
              <a:srgbClr val="FF00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latin typeface="Times New Roman" panose="02020603050405020304" pitchFamily="18" charset="0"/>
                  <a:cs typeface="Times New Roman" panose="02020603050405020304" pitchFamily="18" charset="0"/>
                </a:rPr>
                <a:t>O</a:t>
              </a:r>
            </a:p>
          </p:txBody>
        </p:sp>
      </p:grpSp>
      <p:grpSp>
        <p:nvGrpSpPr>
          <p:cNvPr id="14" name="Group 13">
            <a:extLst>
              <a:ext uri="{FF2B5EF4-FFF2-40B4-BE49-F238E27FC236}">
                <a16:creationId xmlns:a16="http://schemas.microsoft.com/office/drawing/2014/main" xmlns="" id="{95700F41-33BD-4658-B54C-1687EF2E92AB}"/>
              </a:ext>
            </a:extLst>
          </p:cNvPr>
          <p:cNvGrpSpPr/>
          <p:nvPr/>
        </p:nvGrpSpPr>
        <p:grpSpPr>
          <a:xfrm>
            <a:off x="7307731" y="2573354"/>
            <a:ext cx="2220810" cy="1365540"/>
            <a:chOff x="7130303" y="3085915"/>
            <a:chExt cx="2220810" cy="1365540"/>
          </a:xfrm>
        </p:grpSpPr>
        <p:sp>
          <p:nvSpPr>
            <p:cNvPr id="15" name="Flowchart: Connector 14">
              <a:extLst>
                <a:ext uri="{FF2B5EF4-FFF2-40B4-BE49-F238E27FC236}">
                  <a16:creationId xmlns:a16="http://schemas.microsoft.com/office/drawing/2014/main" xmlns="" id="{3FBD6F20-AEDC-4D0E-81AD-D791F22107D7}"/>
                </a:ext>
              </a:extLst>
            </p:cNvPr>
            <p:cNvSpPr/>
            <p:nvPr/>
          </p:nvSpPr>
          <p:spPr>
            <a:xfrm>
              <a:off x="8547477" y="3695074"/>
              <a:ext cx="803636" cy="733424"/>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Times New Roman" panose="02020603050405020304" pitchFamily="18" charset="0"/>
                  <a:cs typeface="Times New Roman" panose="02020603050405020304" pitchFamily="18" charset="0"/>
                </a:rPr>
                <a:t>H</a:t>
              </a:r>
            </a:p>
          </p:txBody>
        </p:sp>
        <p:grpSp>
          <p:nvGrpSpPr>
            <p:cNvPr id="16" name="Group 15">
              <a:extLst>
                <a:ext uri="{FF2B5EF4-FFF2-40B4-BE49-F238E27FC236}">
                  <a16:creationId xmlns:a16="http://schemas.microsoft.com/office/drawing/2014/main" xmlns="" id="{33012EAE-65F1-40BF-9F25-8C469A5596C1}"/>
                </a:ext>
              </a:extLst>
            </p:cNvPr>
            <p:cNvGrpSpPr/>
            <p:nvPr/>
          </p:nvGrpSpPr>
          <p:grpSpPr>
            <a:xfrm>
              <a:off x="7130303" y="3085915"/>
              <a:ext cx="1660493" cy="1365540"/>
              <a:chOff x="8140168" y="1832183"/>
              <a:chExt cx="1653187" cy="1409877"/>
            </a:xfrm>
          </p:grpSpPr>
          <p:sp>
            <p:nvSpPr>
              <p:cNvPr id="17" name="Flowchart: Connector 16">
                <a:extLst>
                  <a:ext uri="{FF2B5EF4-FFF2-40B4-BE49-F238E27FC236}">
                    <a16:creationId xmlns:a16="http://schemas.microsoft.com/office/drawing/2014/main" xmlns="" id="{14A70610-D52D-4A1D-9B00-59B1A0815D30}"/>
                  </a:ext>
                </a:extLst>
              </p:cNvPr>
              <p:cNvSpPr/>
              <p:nvPr/>
            </p:nvSpPr>
            <p:spPr>
              <a:xfrm>
                <a:off x="8140168" y="2484823"/>
                <a:ext cx="800100" cy="757237"/>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Times New Roman" panose="02020603050405020304" pitchFamily="18" charset="0"/>
                    <a:cs typeface="Times New Roman" panose="02020603050405020304" pitchFamily="18" charset="0"/>
                  </a:rPr>
                  <a:t>H</a:t>
                </a:r>
              </a:p>
            </p:txBody>
          </p:sp>
          <p:sp>
            <p:nvSpPr>
              <p:cNvPr id="18" name="Flowchart: Connector 17">
                <a:extLst>
                  <a:ext uri="{FF2B5EF4-FFF2-40B4-BE49-F238E27FC236}">
                    <a16:creationId xmlns:a16="http://schemas.microsoft.com/office/drawing/2014/main" xmlns="" id="{45F8BA41-012A-4C64-8AA5-AE7628197A38}"/>
                  </a:ext>
                </a:extLst>
              </p:cNvPr>
              <p:cNvSpPr/>
              <p:nvPr/>
            </p:nvSpPr>
            <p:spPr>
              <a:xfrm>
                <a:off x="8715551" y="1832183"/>
                <a:ext cx="1077804" cy="1112194"/>
              </a:xfrm>
              <a:prstGeom prst="flowChartConnector">
                <a:avLst/>
              </a:prstGeom>
              <a:solidFill>
                <a:srgbClr val="FF00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latin typeface="Times New Roman" panose="02020603050405020304" pitchFamily="18" charset="0"/>
                    <a:cs typeface="Times New Roman" panose="02020603050405020304" pitchFamily="18" charset="0"/>
                  </a:rPr>
                  <a:t>O</a:t>
                </a:r>
              </a:p>
            </p:txBody>
          </p:sp>
        </p:grpSp>
      </p:grpSp>
      <p:sp>
        <p:nvSpPr>
          <p:cNvPr id="19" name="TextBox 18">
            <a:extLst>
              <a:ext uri="{FF2B5EF4-FFF2-40B4-BE49-F238E27FC236}">
                <a16:creationId xmlns:a16="http://schemas.microsoft.com/office/drawing/2014/main" xmlns="" id="{214A68F9-5EE4-4E32-BB94-E083AEF63E1D}"/>
              </a:ext>
            </a:extLst>
          </p:cNvPr>
          <p:cNvSpPr txBox="1"/>
          <p:nvPr/>
        </p:nvSpPr>
        <p:spPr>
          <a:xfrm>
            <a:off x="2182745" y="5291937"/>
            <a:ext cx="7769101"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i="1" dirty="0">
                <a:solidFill>
                  <a:srgbClr val="00B0F0"/>
                </a:solidFill>
                <a:effectLst/>
                <a:latin typeface="Times New Roman" panose="02020603050405020304" pitchFamily="18" charset="0"/>
                <a:ea typeface="Courier New" panose="02070309020205020404" pitchFamily="49" charset="0"/>
                <a:cs typeface="Times New Roman" panose="02020603050405020304" pitchFamily="18" charset="0"/>
              </a:rPr>
              <a:t>Hình 5.7. Hình mô phỏng phân tử các chất</a:t>
            </a:r>
            <a:endParaRPr lang="vi-VN" sz="2800" i="1"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04942913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par>
                                <p:cTn id="25" presetID="16" presetClass="entr" presetSubtype="21"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xmlns="" id="{6BA06662-3E04-4636-8098-DD5D07B7CD50}"/>
              </a:ext>
            </a:extLst>
          </p:cNvPr>
          <p:cNvSpPr txBox="1"/>
          <p:nvPr/>
        </p:nvSpPr>
        <p:spPr>
          <a:xfrm>
            <a:off x="5223163" y="1704366"/>
            <a:ext cx="1745673"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Lời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giải</a:t>
            </a:r>
            <a:r>
              <a:rPr lang="en-US" sz="2800" b="1" dirty="0">
                <a:solidFill>
                  <a:srgbClr val="FF0000"/>
                </a:solidFill>
                <a:latin typeface="Times New Roman" panose="02020603050405020304" pitchFamily="18" charset="0"/>
                <a:cs typeface="Times New Roman" panose="02020603050405020304" pitchFamily="18" charset="0"/>
              </a:rPr>
              <a:t> </a:t>
            </a:r>
          </a:p>
        </p:txBody>
      </p:sp>
      <p:sp>
        <p:nvSpPr>
          <p:cNvPr id="4" name="Hộp Văn bản 3">
            <a:extLst>
              <a:ext uri="{FF2B5EF4-FFF2-40B4-BE49-F238E27FC236}">
                <a16:creationId xmlns:a16="http://schemas.microsoft.com/office/drawing/2014/main" xmlns="" id="{64843D08-13B0-4B1F-894D-7FC3DB1D6E5A}"/>
              </a:ext>
            </a:extLst>
          </p:cNvPr>
          <p:cNvSpPr txBox="1"/>
          <p:nvPr/>
        </p:nvSpPr>
        <p:spPr>
          <a:xfrm>
            <a:off x="1766213" y="2681913"/>
            <a:ext cx="9611552" cy="1815882"/>
          </a:xfrm>
          <a:prstGeom prst="rect">
            <a:avLst/>
          </a:prstGeom>
          <a:noFill/>
        </p:spPr>
        <p:txBody>
          <a:bodyPr wrap="square">
            <a:spAutoFit/>
          </a:bodyPr>
          <a:lstStyle/>
          <a:p>
            <a:r>
              <a:rPr lang="vi-VN" sz="2800" dirty="0">
                <a:solidFill>
                  <a:srgbClr val="333333"/>
                </a:solidFill>
                <a:latin typeface="Times New Roman" panose="02020603050405020304" pitchFamily="18" charset="0"/>
                <a:cs typeface="Times New Roman" panose="02020603050405020304" pitchFamily="18" charset="0"/>
              </a:rPr>
              <a:t>- Phân </a:t>
            </a:r>
            <a:r>
              <a:rPr lang="vi-VN" sz="2800" dirty="0" err="1">
                <a:solidFill>
                  <a:srgbClr val="333333"/>
                </a:solidFill>
                <a:latin typeface="Times New Roman" panose="02020603050405020304" pitchFamily="18" charset="0"/>
                <a:cs typeface="Times New Roman" panose="02020603050405020304" pitchFamily="18" charset="0"/>
              </a:rPr>
              <a:t>tử</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Hydrogen</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nên </a:t>
            </a:r>
            <a:r>
              <a:rPr lang="vi-VN" sz="2800" dirty="0" err="1">
                <a:solidFill>
                  <a:srgbClr val="333333"/>
                </a:solidFill>
                <a:latin typeface="Times New Roman" panose="02020603050405020304" pitchFamily="18" charset="0"/>
                <a:cs typeface="Times New Roman" panose="02020603050405020304" pitchFamily="18" charset="0"/>
              </a:rPr>
              <a:t>từ</a:t>
            </a:r>
            <a:r>
              <a:rPr lang="vi-VN" sz="2800" dirty="0">
                <a:solidFill>
                  <a:srgbClr val="333333"/>
                </a:solidFill>
                <a:latin typeface="Times New Roman" panose="02020603050405020304" pitchFamily="18" charset="0"/>
                <a:cs typeface="Times New Roman" panose="02020603050405020304" pitchFamily="18" charset="0"/>
              </a:rPr>
              <a:t> 1 nguyên </a:t>
            </a:r>
            <a:r>
              <a:rPr lang="vi-VN" sz="2800" dirty="0" err="1">
                <a:solidFill>
                  <a:srgbClr val="333333"/>
                </a:solidFill>
                <a:latin typeface="Times New Roman" panose="02020603050405020304" pitchFamily="18" charset="0"/>
                <a:cs typeface="Times New Roman" panose="02020603050405020304" pitchFamily="18" charset="0"/>
              </a:rPr>
              <a:t>tố</a:t>
            </a:r>
            <a:r>
              <a:rPr lang="vi-VN" sz="2800" dirty="0">
                <a:solidFill>
                  <a:srgbClr val="333333"/>
                </a:solidFill>
                <a:latin typeface="Times New Roman" panose="02020603050405020304" pitchFamily="18" charset="0"/>
                <a:cs typeface="Times New Roman" panose="02020603050405020304" pitchFamily="18" charset="0"/>
              </a:rPr>
              <a:t> H =&gt; Đơn </a:t>
            </a:r>
            <a:r>
              <a:rPr lang="vi-VN" sz="2800" dirty="0" err="1">
                <a:solidFill>
                  <a:srgbClr val="333333"/>
                </a:solidFill>
                <a:latin typeface="Times New Roman" panose="02020603050405020304" pitchFamily="18" charset="0"/>
                <a:cs typeface="Times New Roman" panose="02020603050405020304" pitchFamily="18" charset="0"/>
              </a:rPr>
              <a:t>chất</a:t>
            </a:r>
            <a:endParaRPr lang="vi-VN" sz="2800" dirty="0">
              <a:solidFill>
                <a:srgbClr val="333333"/>
              </a:solidFill>
              <a:latin typeface="Times New Roman" panose="02020603050405020304" pitchFamily="18" charset="0"/>
              <a:cs typeface="Times New Roman" panose="02020603050405020304" pitchFamily="18" charset="0"/>
            </a:endParaRPr>
          </a:p>
          <a:p>
            <a:r>
              <a:rPr lang="vi-VN" sz="2800" dirty="0">
                <a:solidFill>
                  <a:srgbClr val="333333"/>
                </a:solidFill>
                <a:latin typeface="Times New Roman" panose="02020603050405020304" pitchFamily="18" charset="0"/>
                <a:cs typeface="Times New Roman" panose="02020603050405020304" pitchFamily="18" charset="0"/>
              </a:rPr>
              <a:t>- Phân </a:t>
            </a:r>
            <a:r>
              <a:rPr lang="vi-VN" sz="2800" dirty="0" err="1">
                <a:solidFill>
                  <a:srgbClr val="333333"/>
                </a:solidFill>
                <a:latin typeface="Times New Roman" panose="02020603050405020304" pitchFamily="18" charset="0"/>
                <a:cs typeface="Times New Roman" panose="02020603050405020304" pitchFamily="18" charset="0"/>
              </a:rPr>
              <a:t>tử</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Oxygend</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nên </a:t>
            </a:r>
            <a:r>
              <a:rPr lang="vi-VN" sz="2800" dirty="0" err="1">
                <a:solidFill>
                  <a:srgbClr val="333333"/>
                </a:solidFill>
                <a:latin typeface="Times New Roman" panose="02020603050405020304" pitchFamily="18" charset="0"/>
                <a:cs typeface="Times New Roman" panose="02020603050405020304" pitchFamily="18" charset="0"/>
              </a:rPr>
              <a:t>từ</a:t>
            </a:r>
            <a:r>
              <a:rPr lang="vi-VN" sz="2800" dirty="0">
                <a:solidFill>
                  <a:srgbClr val="333333"/>
                </a:solidFill>
                <a:latin typeface="Times New Roman" panose="02020603050405020304" pitchFamily="18" charset="0"/>
                <a:cs typeface="Times New Roman" panose="02020603050405020304" pitchFamily="18" charset="0"/>
              </a:rPr>
              <a:t> 1 nguyên </a:t>
            </a:r>
            <a:r>
              <a:rPr lang="vi-VN" sz="2800" dirty="0" err="1">
                <a:solidFill>
                  <a:srgbClr val="333333"/>
                </a:solidFill>
                <a:latin typeface="Times New Roman" panose="02020603050405020304" pitchFamily="18" charset="0"/>
                <a:cs typeface="Times New Roman" panose="02020603050405020304" pitchFamily="18" charset="0"/>
              </a:rPr>
              <a:t>tố</a:t>
            </a:r>
            <a:r>
              <a:rPr lang="vi-VN" sz="2800" dirty="0">
                <a:solidFill>
                  <a:srgbClr val="333333"/>
                </a:solidFill>
                <a:latin typeface="Times New Roman" panose="02020603050405020304" pitchFamily="18" charset="0"/>
                <a:cs typeface="Times New Roman" panose="02020603050405020304" pitchFamily="18" charset="0"/>
              </a:rPr>
              <a:t> O =&gt; Đơn </a:t>
            </a:r>
            <a:r>
              <a:rPr lang="vi-VN" sz="2800" dirty="0" err="1">
                <a:solidFill>
                  <a:srgbClr val="333333"/>
                </a:solidFill>
                <a:latin typeface="Times New Roman" panose="02020603050405020304" pitchFamily="18" charset="0"/>
                <a:cs typeface="Times New Roman" panose="02020603050405020304" pitchFamily="18" charset="0"/>
              </a:rPr>
              <a:t>chất</a:t>
            </a:r>
            <a:endParaRPr lang="vi-VN" sz="2800" dirty="0">
              <a:solidFill>
                <a:srgbClr val="333333"/>
              </a:solidFill>
              <a:latin typeface="Times New Roman" panose="02020603050405020304" pitchFamily="18" charset="0"/>
              <a:cs typeface="Times New Roman" panose="02020603050405020304" pitchFamily="18" charset="0"/>
            </a:endParaRPr>
          </a:p>
          <a:p>
            <a:r>
              <a:rPr lang="vi-VN" sz="2800" dirty="0">
                <a:solidFill>
                  <a:srgbClr val="333333"/>
                </a:solidFill>
                <a:latin typeface="Times New Roman" panose="02020603050405020304" pitchFamily="18" charset="0"/>
                <a:cs typeface="Times New Roman" panose="02020603050405020304" pitchFamily="18" charset="0"/>
              </a:rPr>
              <a:t>- Phân </a:t>
            </a:r>
            <a:r>
              <a:rPr lang="vi-VN" sz="2800" dirty="0" err="1">
                <a:solidFill>
                  <a:srgbClr val="333333"/>
                </a:solidFill>
                <a:latin typeface="Times New Roman" panose="02020603050405020304" pitchFamily="18" charset="0"/>
                <a:cs typeface="Times New Roman" panose="02020603050405020304" pitchFamily="18" charset="0"/>
              </a:rPr>
              <a:t>tử</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Nước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nên </a:t>
            </a:r>
            <a:r>
              <a:rPr lang="vi-VN" sz="2800" dirty="0" err="1">
                <a:solidFill>
                  <a:srgbClr val="333333"/>
                </a:solidFill>
                <a:latin typeface="Times New Roman" panose="02020603050405020304" pitchFamily="18" charset="0"/>
                <a:cs typeface="Times New Roman" panose="02020603050405020304" pitchFamily="18" charset="0"/>
              </a:rPr>
              <a:t>từ</a:t>
            </a:r>
            <a:r>
              <a:rPr lang="vi-VN" sz="2800" dirty="0">
                <a:solidFill>
                  <a:srgbClr val="333333"/>
                </a:solidFill>
                <a:latin typeface="Times New Roman" panose="02020603050405020304" pitchFamily="18" charset="0"/>
                <a:cs typeface="Times New Roman" panose="02020603050405020304" pitchFamily="18" charset="0"/>
              </a:rPr>
              <a:t> 2 nguyên </a:t>
            </a:r>
            <a:r>
              <a:rPr lang="vi-VN" sz="2800" dirty="0" err="1">
                <a:solidFill>
                  <a:srgbClr val="333333"/>
                </a:solidFill>
                <a:latin typeface="Times New Roman" panose="02020603050405020304" pitchFamily="18" charset="0"/>
                <a:cs typeface="Times New Roman" panose="02020603050405020304" pitchFamily="18" charset="0"/>
              </a:rPr>
              <a:t>tố</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là</a:t>
            </a:r>
            <a:r>
              <a:rPr lang="vi-VN" sz="2800" dirty="0">
                <a:solidFill>
                  <a:srgbClr val="333333"/>
                </a:solidFill>
                <a:latin typeface="Times New Roman" panose="02020603050405020304" pitchFamily="18" charset="0"/>
                <a:cs typeface="Times New Roman" panose="02020603050405020304" pitchFamily="18" charset="0"/>
              </a:rPr>
              <a:t> H </a:t>
            </a:r>
            <a:r>
              <a:rPr lang="vi-VN" sz="2800" dirty="0" err="1">
                <a:solidFill>
                  <a:srgbClr val="333333"/>
                </a:solidFill>
                <a:latin typeface="Times New Roman" panose="02020603050405020304" pitchFamily="18" charset="0"/>
                <a:cs typeface="Times New Roman" panose="02020603050405020304" pitchFamily="18" charset="0"/>
              </a:rPr>
              <a:t>và</a:t>
            </a:r>
            <a:r>
              <a:rPr lang="vi-VN" sz="2800" dirty="0">
                <a:solidFill>
                  <a:srgbClr val="333333"/>
                </a:solidFill>
                <a:latin typeface="Times New Roman" panose="02020603050405020304" pitchFamily="18" charset="0"/>
                <a:cs typeface="Times New Roman" panose="02020603050405020304" pitchFamily="18" charset="0"/>
              </a:rPr>
              <a:t> O =&gt; </a:t>
            </a:r>
            <a:r>
              <a:rPr lang="vi-VN" sz="2800" dirty="0" err="1">
                <a:solidFill>
                  <a:srgbClr val="333333"/>
                </a:solidFill>
                <a:latin typeface="Times New Roman" panose="02020603050405020304" pitchFamily="18" charset="0"/>
                <a:cs typeface="Times New Roman" panose="02020603050405020304" pitchFamily="18" charset="0"/>
              </a:rPr>
              <a:t>Hợp</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chất</a:t>
            </a:r>
            <a:endParaRPr lang="vi-VN" sz="2800" b="0" i="0" dirty="0">
              <a:solidFill>
                <a:srgbClr val="333333"/>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70777014"/>
      </p:ext>
    </p:extLst>
  </p:cSld>
  <p:clrMapOvr>
    <a:masterClrMapping/>
  </p:clrMapOvr>
  <mc:AlternateContent xmlns:mc="http://schemas.openxmlformats.org/markup-compatibility/2006">
    <mc:Choice xmlns:p14="http://schemas.microsoft.com/office/powerpoint/2010/main" xmlns=""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35">
            <a:extLst>
              <a:ext uri="{FF2B5EF4-FFF2-40B4-BE49-F238E27FC236}">
                <a16:creationId xmlns:a16="http://schemas.microsoft.com/office/drawing/2014/main" xmlns="" id="{75A34142-9210-4CD2-80C1-E3AEB1400238}"/>
              </a:ext>
            </a:extLst>
          </p:cNvPr>
          <p:cNvSpPr txBox="1"/>
          <p:nvPr/>
        </p:nvSpPr>
        <p:spPr>
          <a:xfrm>
            <a:off x="15674651" y="8397552"/>
            <a:ext cx="800219" cy="338554"/>
          </a:xfrm>
          <a:prstGeom prst="rect">
            <a:avLst/>
          </a:prstGeom>
          <a:noFill/>
        </p:spPr>
        <p:txBody>
          <a:bodyPr wrap="none" rtlCol="0">
            <a:spAutoFit/>
          </a:bodyPr>
          <a:lstStyle/>
          <a:p>
            <a:r>
              <a:rPr lang="zh-CN" altLang="en-US" sz="1600" dirty="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延时符</a:t>
            </a:r>
          </a:p>
        </p:txBody>
      </p:sp>
      <p:grpSp>
        <p:nvGrpSpPr>
          <p:cNvPr id="27" name="Group 26">
            <a:extLst>
              <a:ext uri="{FF2B5EF4-FFF2-40B4-BE49-F238E27FC236}">
                <a16:creationId xmlns:a16="http://schemas.microsoft.com/office/drawing/2014/main" xmlns="" id="{FF96511D-3CA2-4FB2-AFA8-B05C695FF102}"/>
              </a:ext>
            </a:extLst>
          </p:cNvPr>
          <p:cNvGrpSpPr/>
          <p:nvPr/>
        </p:nvGrpSpPr>
        <p:grpSpPr>
          <a:xfrm>
            <a:off x="1073623" y="1288658"/>
            <a:ext cx="10044753" cy="790568"/>
            <a:chOff x="237360" y="4546938"/>
            <a:chExt cx="12856205" cy="790568"/>
          </a:xfrm>
        </p:grpSpPr>
        <p:sp>
          <p:nvSpPr>
            <p:cNvPr id="28" name="TextBox 27">
              <a:extLst>
                <a:ext uri="{FF2B5EF4-FFF2-40B4-BE49-F238E27FC236}">
                  <a16:creationId xmlns:a16="http://schemas.microsoft.com/office/drawing/2014/main" xmlns="" id="{54F6C545-277C-4FE0-9BE2-8AF7A8B48E9D}"/>
                </a:ext>
              </a:extLst>
            </p:cNvPr>
            <p:cNvSpPr txBox="1"/>
            <p:nvPr/>
          </p:nvSpPr>
          <p:spPr>
            <a:xfrm>
              <a:off x="1316829" y="4814286"/>
              <a:ext cx="11776736" cy="523220"/>
            </a:xfrm>
            <a:prstGeom prst="rect">
              <a:avLst/>
            </a:prstGeom>
            <a:noFill/>
          </p:spPr>
          <p:txBody>
            <a:bodyPr wrap="square">
              <a:spAutoFit/>
            </a:bodyPr>
            <a:lstStyle/>
            <a:p>
              <a:r>
                <a:rPr lang="vi-VN" sz="2800" i="1" dirty="0">
                  <a:solidFill>
                    <a:schemeClr val="accent2"/>
                  </a:solidFill>
                  <a:latin typeface="Times New Roman" panose="02020603050405020304" pitchFamily="18" charset="0"/>
                  <a:cs typeface="Times New Roman" panose="02020603050405020304" pitchFamily="18" charset="0"/>
                </a:rPr>
                <a:t>Muối ăn (Hình 5.8) là đơn chất hay hợp chất? Vì sao?</a:t>
              </a:r>
            </a:p>
          </p:txBody>
        </p:sp>
        <p:sp>
          <p:nvSpPr>
            <p:cNvPr id="29" name="Flowchart: Connector 28">
              <a:extLst>
                <a:ext uri="{FF2B5EF4-FFF2-40B4-BE49-F238E27FC236}">
                  <a16:creationId xmlns:a16="http://schemas.microsoft.com/office/drawing/2014/main" xmlns="" id="{62367DF6-D1CA-4C9E-B6C5-8CB4FE92AAF4}"/>
                </a:ext>
              </a:extLst>
            </p:cNvPr>
            <p:cNvSpPr/>
            <p:nvPr/>
          </p:nvSpPr>
          <p:spPr>
            <a:xfrm>
              <a:off x="237360" y="4546938"/>
              <a:ext cx="1079469" cy="790568"/>
            </a:xfrm>
            <a:prstGeom prst="flowChartConnector">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800" b="1" dirty="0">
                  <a:latin typeface="Times New Roman" panose="02020603050405020304" pitchFamily="18" charset="0"/>
                  <a:cs typeface="Times New Roman" panose="02020603050405020304" pitchFamily="18" charset="0"/>
                </a:rPr>
                <a:t>8</a:t>
              </a:r>
            </a:p>
          </p:txBody>
        </p:sp>
      </p:grpSp>
      <p:pic>
        <p:nvPicPr>
          <p:cNvPr id="30" name="Picture 29">
            <a:extLst>
              <a:ext uri="{FF2B5EF4-FFF2-40B4-BE49-F238E27FC236}">
                <a16:creationId xmlns:a16="http://schemas.microsoft.com/office/drawing/2014/main" xmlns="" id="{5AF26251-F541-4071-8F1E-FAE84863A721}"/>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556546" y="2306472"/>
            <a:ext cx="5005196" cy="29955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31" name="Group 30">
            <a:extLst>
              <a:ext uri="{FF2B5EF4-FFF2-40B4-BE49-F238E27FC236}">
                <a16:creationId xmlns:a16="http://schemas.microsoft.com/office/drawing/2014/main" xmlns="" id="{ABC9AA28-B326-424B-A1C4-8483CD6EBD96}"/>
              </a:ext>
            </a:extLst>
          </p:cNvPr>
          <p:cNvGrpSpPr/>
          <p:nvPr/>
        </p:nvGrpSpPr>
        <p:grpSpPr>
          <a:xfrm>
            <a:off x="8289451" y="2757485"/>
            <a:ext cx="2828925" cy="1343025"/>
            <a:chOff x="3043238" y="1514475"/>
            <a:chExt cx="2828925" cy="1343025"/>
          </a:xfrm>
        </p:grpSpPr>
        <p:sp>
          <p:nvSpPr>
            <p:cNvPr id="32" name="Speech Bubble: Oval 31">
              <a:extLst>
                <a:ext uri="{FF2B5EF4-FFF2-40B4-BE49-F238E27FC236}">
                  <a16:creationId xmlns:a16="http://schemas.microsoft.com/office/drawing/2014/main" xmlns="" id="{90B93598-B28C-4905-95ED-2D043AA3CF57}"/>
                </a:ext>
              </a:extLst>
            </p:cNvPr>
            <p:cNvSpPr/>
            <p:nvPr/>
          </p:nvSpPr>
          <p:spPr>
            <a:xfrm>
              <a:off x="3043238" y="1514475"/>
              <a:ext cx="2828925" cy="1343025"/>
            </a:xfrm>
            <a:prstGeom prst="wedgeEllipseCallout">
              <a:avLst>
                <a:gd name="adj1" fmla="val -92550"/>
                <a:gd name="adj2" fmla="val 65691"/>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1600" dirty="0">
                <a:latin typeface="Times New Roman" panose="02020603050405020304" pitchFamily="18" charset="0"/>
                <a:cs typeface="Times New Roman" panose="02020603050405020304" pitchFamily="18" charset="0"/>
              </a:endParaRPr>
            </a:p>
          </p:txBody>
        </p:sp>
        <p:grpSp>
          <p:nvGrpSpPr>
            <p:cNvPr id="33" name="Group 32">
              <a:extLst>
                <a:ext uri="{FF2B5EF4-FFF2-40B4-BE49-F238E27FC236}">
                  <a16:creationId xmlns:a16="http://schemas.microsoft.com/office/drawing/2014/main" xmlns="" id="{9A913179-C18E-457A-8243-BF80124B9337}"/>
                </a:ext>
              </a:extLst>
            </p:cNvPr>
            <p:cNvGrpSpPr/>
            <p:nvPr/>
          </p:nvGrpSpPr>
          <p:grpSpPr>
            <a:xfrm>
              <a:off x="3611184" y="1757328"/>
              <a:ext cx="1783370" cy="909638"/>
              <a:chOff x="8073866" y="2414587"/>
              <a:chExt cx="1408271" cy="757237"/>
            </a:xfrm>
          </p:grpSpPr>
          <p:sp>
            <p:nvSpPr>
              <p:cNvPr id="34" name="Flowchart: Connector 33">
                <a:extLst>
                  <a:ext uri="{FF2B5EF4-FFF2-40B4-BE49-F238E27FC236}">
                    <a16:creationId xmlns:a16="http://schemas.microsoft.com/office/drawing/2014/main" xmlns="" id="{14FD2A21-F6E4-4EC0-9BE4-F5FE65E8FAAD}"/>
                  </a:ext>
                </a:extLst>
              </p:cNvPr>
              <p:cNvSpPr/>
              <p:nvPr/>
            </p:nvSpPr>
            <p:spPr>
              <a:xfrm>
                <a:off x="8073866" y="2654978"/>
                <a:ext cx="651278" cy="471399"/>
              </a:xfrm>
              <a:prstGeom prst="flowChartConnector">
                <a:avLst/>
              </a:prstGeom>
              <a:solidFill>
                <a:srgbClr val="FFCCFF"/>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1600" b="1" dirty="0">
                    <a:solidFill>
                      <a:schemeClr val="tx1"/>
                    </a:solidFill>
                    <a:latin typeface="Times New Roman" panose="02020603050405020304" pitchFamily="18" charset="0"/>
                    <a:cs typeface="Times New Roman" panose="02020603050405020304" pitchFamily="18" charset="0"/>
                  </a:rPr>
                  <a:t>Na</a:t>
                </a:r>
                <a:r>
                  <a:rPr lang="vi-VN" sz="1600" b="1" baseline="30000" dirty="0">
                    <a:solidFill>
                      <a:schemeClr val="tx1"/>
                    </a:solidFill>
                    <a:latin typeface="Times New Roman" panose="02020603050405020304" pitchFamily="18" charset="0"/>
                    <a:cs typeface="Times New Roman" panose="02020603050405020304" pitchFamily="18" charset="0"/>
                  </a:rPr>
                  <a:t>+</a:t>
                </a:r>
              </a:p>
            </p:txBody>
          </p:sp>
          <p:sp>
            <p:nvSpPr>
              <p:cNvPr id="35" name="Flowchart: Connector 34">
                <a:extLst>
                  <a:ext uri="{FF2B5EF4-FFF2-40B4-BE49-F238E27FC236}">
                    <a16:creationId xmlns:a16="http://schemas.microsoft.com/office/drawing/2014/main" xmlns="" id="{C7DE1BCF-6366-4E4F-AA96-C573D7E0DE10}"/>
                  </a:ext>
                </a:extLst>
              </p:cNvPr>
              <p:cNvSpPr/>
              <p:nvPr/>
            </p:nvSpPr>
            <p:spPr>
              <a:xfrm>
                <a:off x="8682037" y="2414587"/>
                <a:ext cx="800100" cy="757237"/>
              </a:xfrm>
              <a:prstGeom prst="flowChartConnector">
                <a:avLst/>
              </a:prstGeom>
              <a:solidFill>
                <a:srgbClr val="FFFF99"/>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solidFill>
                      <a:schemeClr val="tx1"/>
                    </a:solidFill>
                    <a:latin typeface="Times New Roman" panose="02020603050405020304" pitchFamily="18" charset="0"/>
                    <a:cs typeface="Times New Roman" panose="02020603050405020304" pitchFamily="18" charset="0"/>
                  </a:rPr>
                  <a:t>Cl</a:t>
                </a:r>
                <a:r>
                  <a:rPr lang="vi-VN" sz="2000" b="1" baseline="30000" dirty="0">
                    <a:solidFill>
                      <a:schemeClr val="tx1"/>
                    </a:solidFill>
                    <a:latin typeface="Times New Roman" panose="02020603050405020304" pitchFamily="18" charset="0"/>
                    <a:cs typeface="Times New Roman" panose="02020603050405020304" pitchFamily="18" charset="0"/>
                  </a:rPr>
                  <a:t>-</a:t>
                </a:r>
              </a:p>
            </p:txBody>
          </p:sp>
        </p:grpSp>
      </p:grpSp>
      <p:sp>
        <p:nvSpPr>
          <p:cNvPr id="36" name="TextBox 35">
            <a:extLst>
              <a:ext uri="{FF2B5EF4-FFF2-40B4-BE49-F238E27FC236}">
                <a16:creationId xmlns:a16="http://schemas.microsoft.com/office/drawing/2014/main" xmlns="" id="{9441E4E2-A0D5-41D7-ACC1-4B9A123029BF}"/>
              </a:ext>
            </a:extLst>
          </p:cNvPr>
          <p:cNvSpPr txBox="1"/>
          <p:nvPr/>
        </p:nvSpPr>
        <p:spPr>
          <a:xfrm>
            <a:off x="933361" y="5491397"/>
            <a:ext cx="9707406"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i="1" dirty="0">
                <a:solidFill>
                  <a:srgbClr val="00B0F0"/>
                </a:solidFill>
                <a:effectLst/>
                <a:latin typeface="Times New Roman" panose="02020603050405020304" pitchFamily="18" charset="0"/>
                <a:ea typeface="Courier New" panose="02070309020205020404" pitchFamily="49" charset="0"/>
                <a:cs typeface="Times New Roman" panose="02020603050405020304" pitchFamily="18" charset="0"/>
              </a:rPr>
              <a:t>Hình 5.8. Ruộng muối và hình mô phỏng phân tử muối ăn</a:t>
            </a:r>
            <a:endParaRPr lang="vi-VN" sz="2800" i="1"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98649908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par>
                                <p:cTn id="27" presetID="16" presetClass="entr" presetSubtype="21"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barn(inVertical)">
                                      <p:cBhvr>
                                        <p:cTn id="2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xmlns="" id="{6BA06662-3E04-4636-8098-DD5D07B7CD50}"/>
              </a:ext>
            </a:extLst>
          </p:cNvPr>
          <p:cNvSpPr txBox="1"/>
          <p:nvPr/>
        </p:nvSpPr>
        <p:spPr>
          <a:xfrm>
            <a:off x="5070447" y="1746407"/>
            <a:ext cx="1745673"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Lời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giải</a:t>
            </a:r>
            <a:r>
              <a:rPr lang="en-US" sz="2800" b="1" dirty="0">
                <a:solidFill>
                  <a:srgbClr val="FF0000"/>
                </a:solidFill>
                <a:latin typeface="Times New Roman" panose="02020603050405020304" pitchFamily="18" charset="0"/>
                <a:cs typeface="Times New Roman" panose="02020603050405020304" pitchFamily="18" charset="0"/>
              </a:rPr>
              <a:t> </a:t>
            </a:r>
          </a:p>
        </p:txBody>
      </p:sp>
      <p:sp>
        <p:nvSpPr>
          <p:cNvPr id="4" name="Hộp Văn bản 3">
            <a:extLst>
              <a:ext uri="{FF2B5EF4-FFF2-40B4-BE49-F238E27FC236}">
                <a16:creationId xmlns:a16="http://schemas.microsoft.com/office/drawing/2014/main" xmlns="" id="{64843D08-13B0-4B1F-894D-7FC3DB1D6E5A}"/>
              </a:ext>
            </a:extLst>
          </p:cNvPr>
          <p:cNvSpPr txBox="1"/>
          <p:nvPr/>
        </p:nvSpPr>
        <p:spPr>
          <a:xfrm>
            <a:off x="1613497" y="2723954"/>
            <a:ext cx="9611552" cy="523220"/>
          </a:xfrm>
          <a:prstGeom prst="rect">
            <a:avLst/>
          </a:prstGeom>
          <a:noFill/>
        </p:spPr>
        <p:txBody>
          <a:bodyPr wrap="square">
            <a:spAutoFit/>
          </a:bodyPr>
          <a:lstStyle/>
          <a:p>
            <a:r>
              <a:rPr lang="vi-VN" sz="2800">
                <a:solidFill>
                  <a:srgbClr val="333333"/>
                </a:solidFill>
                <a:latin typeface="Times New Roman" panose="02020603050405020304" pitchFamily="18" charset="0"/>
                <a:cs typeface="Times New Roman" panose="02020603050405020304" pitchFamily="18" charset="0"/>
              </a:rPr>
              <a:t>Muối ăn được tạo nên từ 2 nguyên tố là Na và Cl =&gt; Hợp chất</a:t>
            </a:r>
            <a:endParaRPr lang="vi-VN" sz="2800" b="0" i="0" dirty="0">
              <a:solidFill>
                <a:srgbClr val="333333"/>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081573556"/>
      </p:ext>
    </p:extLst>
  </p:cSld>
  <p:clrMapOvr>
    <a:masterClrMapping/>
  </p:clrMapOvr>
  <mc:AlternateContent xmlns:mc="http://schemas.openxmlformats.org/markup-compatibility/2006">
    <mc:Choice xmlns:p14="http://schemas.microsoft.com/office/powerpoint/2010/main" xmlns=""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DCC5ECED-FD56-48AF-9166-1C900575F7A1}"/>
              </a:ext>
            </a:extLst>
          </p:cNvPr>
          <p:cNvGrpSpPr/>
          <p:nvPr/>
        </p:nvGrpSpPr>
        <p:grpSpPr>
          <a:xfrm>
            <a:off x="671404" y="1361483"/>
            <a:ext cx="10296742" cy="1837008"/>
            <a:chOff x="237360" y="4546938"/>
            <a:chExt cx="13178724" cy="1837008"/>
          </a:xfrm>
        </p:grpSpPr>
        <p:sp>
          <p:nvSpPr>
            <p:cNvPr id="5" name="TextBox 4">
              <a:extLst>
                <a:ext uri="{FF2B5EF4-FFF2-40B4-BE49-F238E27FC236}">
                  <a16:creationId xmlns:a16="http://schemas.microsoft.com/office/drawing/2014/main" xmlns="" id="{F02FCBD6-4B3D-4821-A924-8EBD1FB8B896}"/>
                </a:ext>
              </a:extLst>
            </p:cNvPr>
            <p:cNvSpPr txBox="1"/>
            <p:nvPr/>
          </p:nvSpPr>
          <p:spPr>
            <a:xfrm>
              <a:off x="1316829" y="4814286"/>
              <a:ext cx="12099255" cy="1569660"/>
            </a:xfrm>
            <a:prstGeom prst="rect">
              <a:avLst/>
            </a:prstGeom>
            <a:noFill/>
          </p:spPr>
          <p:txBody>
            <a:bodyPr wrap="square">
              <a:spAutoFit/>
            </a:bodyPr>
            <a:lstStyle/>
            <a:p>
              <a:r>
                <a:rPr lang="vi-VN" sz="3200" i="1" dirty="0">
                  <a:solidFill>
                    <a:schemeClr val="accent2"/>
                  </a:solidFill>
                  <a:latin typeface="Times New Roman" panose="02020603050405020304" pitchFamily="18" charset="0"/>
                </a:rPr>
                <a:t>Hãy nêu một số ví dụ về phân tử hợp chất mà em biết và cho biết phân tử đó được tạo thành từ các nguyên tử của nguyên tố nào?</a:t>
              </a:r>
            </a:p>
          </p:txBody>
        </p:sp>
        <p:sp>
          <p:nvSpPr>
            <p:cNvPr id="6" name="Flowchart: Connector 5">
              <a:extLst>
                <a:ext uri="{FF2B5EF4-FFF2-40B4-BE49-F238E27FC236}">
                  <a16:creationId xmlns:a16="http://schemas.microsoft.com/office/drawing/2014/main" xmlns="" id="{E237FAC7-E5C0-470D-A933-DBD321D52DEC}"/>
                </a:ext>
              </a:extLst>
            </p:cNvPr>
            <p:cNvSpPr/>
            <p:nvPr/>
          </p:nvSpPr>
          <p:spPr>
            <a:xfrm>
              <a:off x="237360" y="4546938"/>
              <a:ext cx="1079469" cy="790568"/>
            </a:xfrm>
            <a:prstGeom prst="flowChartConnector">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600" b="1" dirty="0">
                  <a:latin typeface="Times New Roman" panose="02020603050405020304" pitchFamily="18" charset="0"/>
                </a:rPr>
                <a:t>9</a:t>
              </a:r>
            </a:p>
          </p:txBody>
        </p:sp>
      </p:grpSp>
      <p:sp>
        <p:nvSpPr>
          <p:cNvPr id="7" name="TextBox 6">
            <a:extLst>
              <a:ext uri="{FF2B5EF4-FFF2-40B4-BE49-F238E27FC236}">
                <a16:creationId xmlns:a16="http://schemas.microsoft.com/office/drawing/2014/main" xmlns="" id="{B57E3221-6565-430F-B5E4-F34146717497}"/>
              </a:ext>
            </a:extLst>
          </p:cNvPr>
          <p:cNvSpPr txBox="1"/>
          <p:nvPr/>
        </p:nvSpPr>
        <p:spPr>
          <a:xfrm>
            <a:off x="1508929" y="3533774"/>
            <a:ext cx="10017548" cy="1077218"/>
          </a:xfrm>
          <a:prstGeom prst="rect">
            <a:avLst/>
          </a:prstGeom>
          <a:noFill/>
        </p:spPr>
        <p:txBody>
          <a:bodyPr wrap="square">
            <a:spAutoFit/>
          </a:bodyPr>
          <a:lstStyle/>
          <a:p>
            <a:r>
              <a:rPr lang="vi-VN" sz="3200" i="1" dirty="0">
                <a:solidFill>
                  <a:srgbClr val="002060"/>
                </a:solidFill>
                <a:latin typeface="Times New Roman" panose="02020603050405020304" pitchFamily="18" charset="0"/>
              </a:rPr>
              <a:t>Trong hợp chất, nguyên tử của các nguyên tố kết hợp với nhau theo tỉ lệ và thứ tự nhất định.</a:t>
            </a:r>
          </a:p>
        </p:txBody>
      </p:sp>
    </p:spTree>
    <p:extLst>
      <p:ext uri="{BB962C8B-B14F-4D97-AF65-F5344CB8AC3E}">
        <p14:creationId xmlns:p14="http://schemas.microsoft.com/office/powerpoint/2010/main" xmlns="" val="92006274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xmlns="" id="{6BA06662-3E04-4636-8098-DD5D07B7CD50}"/>
              </a:ext>
            </a:extLst>
          </p:cNvPr>
          <p:cNvSpPr txBox="1"/>
          <p:nvPr/>
        </p:nvSpPr>
        <p:spPr>
          <a:xfrm>
            <a:off x="5312185" y="800476"/>
            <a:ext cx="1745673"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Lời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giải</a:t>
            </a:r>
            <a:r>
              <a:rPr lang="en-US" sz="2800" b="1" dirty="0">
                <a:solidFill>
                  <a:srgbClr val="FF0000"/>
                </a:solidFill>
                <a:latin typeface="Times New Roman" panose="02020603050405020304" pitchFamily="18" charset="0"/>
                <a:cs typeface="Times New Roman" panose="02020603050405020304" pitchFamily="18" charset="0"/>
              </a:rPr>
              <a:t> </a:t>
            </a:r>
          </a:p>
        </p:txBody>
      </p:sp>
      <p:sp>
        <p:nvSpPr>
          <p:cNvPr id="4" name="Hộp Văn bản 3">
            <a:extLst>
              <a:ext uri="{FF2B5EF4-FFF2-40B4-BE49-F238E27FC236}">
                <a16:creationId xmlns:a16="http://schemas.microsoft.com/office/drawing/2014/main" xmlns="" id="{64843D08-13B0-4B1F-894D-7FC3DB1D6E5A}"/>
              </a:ext>
            </a:extLst>
          </p:cNvPr>
          <p:cNvSpPr txBox="1"/>
          <p:nvPr/>
        </p:nvSpPr>
        <p:spPr>
          <a:xfrm>
            <a:off x="1855235" y="1778023"/>
            <a:ext cx="9611552" cy="2677656"/>
          </a:xfrm>
          <a:prstGeom prst="rect">
            <a:avLst/>
          </a:prstGeom>
          <a:noFill/>
        </p:spPr>
        <p:txBody>
          <a:bodyPr wrap="square">
            <a:spAutoFit/>
          </a:bodyPr>
          <a:lstStyle/>
          <a:p>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Một</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số</a:t>
            </a:r>
            <a:r>
              <a:rPr lang="vi-VN" sz="2800" dirty="0">
                <a:solidFill>
                  <a:srgbClr val="333333"/>
                </a:solidFill>
                <a:latin typeface="Times New Roman" panose="02020603050405020304" pitchFamily="18" charset="0"/>
                <a:cs typeface="Times New Roman" panose="02020603050405020304" pitchFamily="18" charset="0"/>
              </a:rPr>
              <a:t> phân </a:t>
            </a:r>
            <a:r>
              <a:rPr lang="vi-VN" sz="2800" dirty="0" err="1">
                <a:solidFill>
                  <a:srgbClr val="333333"/>
                </a:solidFill>
                <a:latin typeface="Times New Roman" panose="02020603050405020304" pitchFamily="18" charset="0"/>
                <a:cs typeface="Times New Roman" panose="02020603050405020304" pitchFamily="18" charset="0"/>
              </a:rPr>
              <a:t>tử</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hợp</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chất</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và</a:t>
            </a:r>
            <a:r>
              <a:rPr lang="vi-VN" sz="2800" dirty="0">
                <a:solidFill>
                  <a:srgbClr val="333333"/>
                </a:solidFill>
                <a:latin typeface="Times New Roman" panose="02020603050405020304" pitchFamily="18" charset="0"/>
                <a:cs typeface="Times New Roman" panose="02020603050405020304" pitchFamily="18" charset="0"/>
              </a:rPr>
              <a:t> nguyên </a:t>
            </a:r>
            <a:r>
              <a:rPr lang="vi-VN" sz="2800" dirty="0" err="1">
                <a:solidFill>
                  <a:srgbClr val="333333"/>
                </a:solidFill>
                <a:latin typeface="Times New Roman" panose="02020603050405020304" pitchFamily="18" charset="0"/>
                <a:cs typeface="Times New Roman" panose="02020603050405020304" pitchFamily="18" charset="0"/>
              </a:rPr>
              <a:t>tố</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thành</a:t>
            </a:r>
            <a:r>
              <a:rPr lang="vi-VN" sz="2800" dirty="0">
                <a:solidFill>
                  <a:srgbClr val="333333"/>
                </a:solidFill>
                <a:latin typeface="Times New Roman" panose="02020603050405020304" pitchFamily="18" charset="0"/>
                <a:cs typeface="Times New Roman" panose="02020603050405020304" pitchFamily="18" charset="0"/>
              </a:rPr>
              <a:t>:</a:t>
            </a:r>
          </a:p>
          <a:p>
            <a:r>
              <a:rPr lang="vi-VN" sz="2800" dirty="0">
                <a:solidFill>
                  <a:srgbClr val="333333"/>
                </a:solidFill>
                <a:latin typeface="Times New Roman" panose="02020603050405020304" pitchFamily="18" charset="0"/>
                <a:cs typeface="Times New Roman" panose="02020603050405020304" pitchFamily="18" charset="0"/>
              </a:rPr>
              <a:t>   + </a:t>
            </a:r>
            <a:r>
              <a:rPr lang="vi-VN" sz="2800" dirty="0" err="1">
                <a:solidFill>
                  <a:srgbClr val="333333"/>
                </a:solidFill>
                <a:latin typeface="Times New Roman" panose="02020603050405020304" pitchFamily="18" charset="0"/>
                <a:cs typeface="Times New Roman" panose="02020603050405020304" pitchFamily="18" charset="0"/>
              </a:rPr>
              <a:t>Calcium</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carbonate</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thành</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từ</a:t>
            </a:r>
            <a:r>
              <a:rPr lang="vi-VN" sz="2800" dirty="0">
                <a:solidFill>
                  <a:srgbClr val="333333"/>
                </a:solidFill>
                <a:latin typeface="Times New Roman" panose="02020603050405020304" pitchFamily="18" charset="0"/>
                <a:cs typeface="Times New Roman" panose="02020603050405020304" pitchFamily="18" charset="0"/>
              </a:rPr>
              <a:t> nguyên </a:t>
            </a:r>
            <a:r>
              <a:rPr lang="vi-VN" sz="2800" dirty="0" err="1">
                <a:solidFill>
                  <a:srgbClr val="333333"/>
                </a:solidFill>
                <a:latin typeface="Times New Roman" panose="02020603050405020304" pitchFamily="18" charset="0"/>
                <a:cs typeface="Times New Roman" panose="02020603050405020304" pitchFamily="18" charset="0"/>
              </a:rPr>
              <a:t>tố</a:t>
            </a:r>
            <a:r>
              <a:rPr lang="vi-VN" sz="2800" dirty="0">
                <a:solidFill>
                  <a:srgbClr val="333333"/>
                </a:solidFill>
                <a:latin typeface="Times New Roman" panose="02020603050405020304" pitchFamily="18" charset="0"/>
                <a:cs typeface="Times New Roman" panose="02020603050405020304" pitchFamily="18" charset="0"/>
              </a:rPr>
              <a:t> Ca, C, O</a:t>
            </a:r>
          </a:p>
          <a:p>
            <a:r>
              <a:rPr lang="vi-VN" sz="2800" dirty="0">
                <a:solidFill>
                  <a:srgbClr val="333333"/>
                </a:solidFill>
                <a:latin typeface="Times New Roman" panose="02020603050405020304" pitchFamily="18" charset="0"/>
                <a:cs typeface="Times New Roman" panose="02020603050405020304" pitchFamily="18" charset="0"/>
              </a:rPr>
              <a:t>   + </a:t>
            </a:r>
            <a:r>
              <a:rPr lang="vi-VN" sz="2800" dirty="0" err="1">
                <a:solidFill>
                  <a:srgbClr val="333333"/>
                </a:solidFill>
                <a:latin typeface="Times New Roman" panose="02020603050405020304" pitchFamily="18" charset="0"/>
                <a:cs typeface="Times New Roman" panose="02020603050405020304" pitchFamily="18" charset="0"/>
              </a:rPr>
              <a:t>Methane</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thành</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từ</a:t>
            </a:r>
            <a:r>
              <a:rPr lang="vi-VN" sz="2800" dirty="0">
                <a:solidFill>
                  <a:srgbClr val="333333"/>
                </a:solidFill>
                <a:latin typeface="Times New Roman" panose="02020603050405020304" pitchFamily="18" charset="0"/>
                <a:cs typeface="Times New Roman" panose="02020603050405020304" pitchFamily="18" charset="0"/>
              </a:rPr>
              <a:t> nguyên </a:t>
            </a:r>
            <a:r>
              <a:rPr lang="vi-VN" sz="2800" dirty="0" err="1">
                <a:solidFill>
                  <a:srgbClr val="333333"/>
                </a:solidFill>
                <a:latin typeface="Times New Roman" panose="02020603050405020304" pitchFamily="18" charset="0"/>
                <a:cs typeface="Times New Roman" panose="02020603050405020304" pitchFamily="18" charset="0"/>
              </a:rPr>
              <a:t>tố</a:t>
            </a:r>
            <a:r>
              <a:rPr lang="vi-VN" sz="2800" dirty="0">
                <a:solidFill>
                  <a:srgbClr val="333333"/>
                </a:solidFill>
                <a:latin typeface="Times New Roman" panose="02020603050405020304" pitchFamily="18" charset="0"/>
                <a:cs typeface="Times New Roman" panose="02020603050405020304" pitchFamily="18" charset="0"/>
              </a:rPr>
              <a:t> C </a:t>
            </a:r>
            <a:r>
              <a:rPr lang="vi-VN" sz="2800" dirty="0" err="1">
                <a:solidFill>
                  <a:srgbClr val="333333"/>
                </a:solidFill>
                <a:latin typeface="Times New Roman" panose="02020603050405020304" pitchFamily="18" charset="0"/>
                <a:cs typeface="Times New Roman" panose="02020603050405020304" pitchFamily="18" charset="0"/>
              </a:rPr>
              <a:t>và</a:t>
            </a:r>
            <a:r>
              <a:rPr lang="vi-VN" sz="2800" dirty="0">
                <a:solidFill>
                  <a:srgbClr val="333333"/>
                </a:solidFill>
                <a:latin typeface="Times New Roman" panose="02020603050405020304" pitchFamily="18" charset="0"/>
                <a:cs typeface="Times New Roman" panose="02020603050405020304" pitchFamily="18" charset="0"/>
              </a:rPr>
              <a:t> H</a:t>
            </a:r>
          </a:p>
          <a:p>
            <a:r>
              <a:rPr lang="vi-VN" sz="2800" dirty="0">
                <a:solidFill>
                  <a:srgbClr val="333333"/>
                </a:solidFill>
                <a:latin typeface="Times New Roman" panose="02020603050405020304" pitchFamily="18" charset="0"/>
                <a:cs typeface="Times New Roman" panose="02020603050405020304" pitchFamily="18" charset="0"/>
              </a:rPr>
              <a:t>   + </a:t>
            </a:r>
            <a:r>
              <a:rPr lang="vi-VN" sz="2800" dirty="0" err="1">
                <a:solidFill>
                  <a:srgbClr val="333333"/>
                </a:solidFill>
                <a:latin typeface="Times New Roman" panose="02020603050405020304" pitchFamily="18" charset="0"/>
                <a:cs typeface="Times New Roman" panose="02020603050405020304" pitchFamily="18" charset="0"/>
              </a:rPr>
              <a:t>Hydrogen</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chloride</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thành</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từ</a:t>
            </a:r>
            <a:r>
              <a:rPr lang="vi-VN" sz="2800" dirty="0">
                <a:solidFill>
                  <a:srgbClr val="333333"/>
                </a:solidFill>
                <a:latin typeface="Times New Roman" panose="02020603050405020304" pitchFamily="18" charset="0"/>
                <a:cs typeface="Times New Roman" panose="02020603050405020304" pitchFamily="18" charset="0"/>
              </a:rPr>
              <a:t> nguyên </a:t>
            </a:r>
            <a:r>
              <a:rPr lang="vi-VN" sz="2800" dirty="0" err="1">
                <a:solidFill>
                  <a:srgbClr val="333333"/>
                </a:solidFill>
                <a:latin typeface="Times New Roman" panose="02020603050405020304" pitchFamily="18" charset="0"/>
                <a:cs typeface="Times New Roman" panose="02020603050405020304" pitchFamily="18" charset="0"/>
              </a:rPr>
              <a:t>tố</a:t>
            </a:r>
            <a:r>
              <a:rPr lang="vi-VN" sz="2800" dirty="0">
                <a:solidFill>
                  <a:srgbClr val="333333"/>
                </a:solidFill>
                <a:latin typeface="Times New Roman" panose="02020603050405020304" pitchFamily="18" charset="0"/>
                <a:cs typeface="Times New Roman" panose="02020603050405020304" pitchFamily="18" charset="0"/>
              </a:rPr>
              <a:t> H </a:t>
            </a:r>
            <a:r>
              <a:rPr lang="vi-VN" sz="2800" dirty="0" err="1">
                <a:solidFill>
                  <a:srgbClr val="333333"/>
                </a:solidFill>
                <a:latin typeface="Times New Roman" panose="02020603050405020304" pitchFamily="18" charset="0"/>
                <a:cs typeface="Times New Roman" panose="02020603050405020304" pitchFamily="18" charset="0"/>
              </a:rPr>
              <a:t>và</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Cl</a:t>
            </a:r>
            <a:endParaRPr lang="vi-VN" sz="2800" dirty="0">
              <a:solidFill>
                <a:srgbClr val="333333"/>
              </a:solidFill>
              <a:latin typeface="Times New Roman" panose="02020603050405020304" pitchFamily="18" charset="0"/>
              <a:cs typeface="Times New Roman" panose="02020603050405020304" pitchFamily="18" charset="0"/>
            </a:endParaRPr>
          </a:p>
          <a:p>
            <a:r>
              <a:rPr lang="vi-VN" sz="2800" dirty="0">
                <a:solidFill>
                  <a:srgbClr val="333333"/>
                </a:solidFill>
                <a:latin typeface="Times New Roman" panose="02020603050405020304" pitchFamily="18" charset="0"/>
                <a:cs typeface="Times New Roman" panose="02020603050405020304" pitchFamily="18" charset="0"/>
              </a:rPr>
              <a:t>   + </a:t>
            </a:r>
            <a:r>
              <a:rPr lang="vi-VN" sz="2800" dirty="0" err="1">
                <a:solidFill>
                  <a:srgbClr val="333333"/>
                </a:solidFill>
                <a:latin typeface="Times New Roman" panose="02020603050405020304" pitchFamily="18" charset="0"/>
                <a:cs typeface="Times New Roman" panose="02020603050405020304" pitchFamily="18" charset="0"/>
              </a:rPr>
              <a:t>Carbon</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dioxide</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thành</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từ</a:t>
            </a:r>
            <a:r>
              <a:rPr lang="vi-VN" sz="2800" dirty="0">
                <a:solidFill>
                  <a:srgbClr val="333333"/>
                </a:solidFill>
                <a:latin typeface="Times New Roman" panose="02020603050405020304" pitchFamily="18" charset="0"/>
                <a:cs typeface="Times New Roman" panose="02020603050405020304" pitchFamily="18" charset="0"/>
              </a:rPr>
              <a:t> nguyên </a:t>
            </a:r>
            <a:r>
              <a:rPr lang="vi-VN" sz="2800" dirty="0" err="1">
                <a:solidFill>
                  <a:srgbClr val="333333"/>
                </a:solidFill>
                <a:latin typeface="Times New Roman" panose="02020603050405020304" pitchFamily="18" charset="0"/>
                <a:cs typeface="Times New Roman" panose="02020603050405020304" pitchFamily="18" charset="0"/>
              </a:rPr>
              <a:t>tố</a:t>
            </a:r>
            <a:r>
              <a:rPr lang="vi-VN" sz="2800" dirty="0">
                <a:solidFill>
                  <a:srgbClr val="333333"/>
                </a:solidFill>
                <a:latin typeface="Times New Roman" panose="02020603050405020304" pitchFamily="18" charset="0"/>
                <a:cs typeface="Times New Roman" panose="02020603050405020304" pitchFamily="18" charset="0"/>
              </a:rPr>
              <a:t> C </a:t>
            </a:r>
            <a:r>
              <a:rPr lang="vi-VN" sz="2800" dirty="0" err="1">
                <a:solidFill>
                  <a:srgbClr val="333333"/>
                </a:solidFill>
                <a:latin typeface="Times New Roman" panose="02020603050405020304" pitchFamily="18" charset="0"/>
                <a:cs typeface="Times New Roman" panose="02020603050405020304" pitchFamily="18" charset="0"/>
              </a:rPr>
              <a:t>và</a:t>
            </a:r>
            <a:r>
              <a:rPr lang="vi-VN" sz="2800" dirty="0">
                <a:solidFill>
                  <a:srgbClr val="333333"/>
                </a:solidFill>
                <a:latin typeface="Times New Roman" panose="02020603050405020304" pitchFamily="18" charset="0"/>
                <a:cs typeface="Times New Roman" panose="02020603050405020304" pitchFamily="18" charset="0"/>
              </a:rPr>
              <a:t> O</a:t>
            </a:r>
          </a:p>
          <a:p>
            <a:r>
              <a:rPr lang="vi-VN" sz="2800" dirty="0">
                <a:solidFill>
                  <a:srgbClr val="333333"/>
                </a:solidFill>
                <a:latin typeface="Times New Roman" panose="02020603050405020304" pitchFamily="18" charset="0"/>
                <a:cs typeface="Times New Roman" panose="02020603050405020304" pitchFamily="18" charset="0"/>
              </a:rPr>
              <a:t>   + </a:t>
            </a:r>
            <a:r>
              <a:rPr lang="vi-VN" sz="2800" dirty="0" err="1">
                <a:solidFill>
                  <a:srgbClr val="333333"/>
                </a:solidFill>
                <a:latin typeface="Times New Roman" panose="02020603050405020304" pitchFamily="18" charset="0"/>
                <a:cs typeface="Times New Roman" panose="02020603050405020304" pitchFamily="18" charset="0"/>
              </a:rPr>
              <a:t>Nước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thành</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từ</a:t>
            </a:r>
            <a:r>
              <a:rPr lang="vi-VN" sz="2800" dirty="0">
                <a:solidFill>
                  <a:srgbClr val="333333"/>
                </a:solidFill>
                <a:latin typeface="Times New Roman" panose="02020603050405020304" pitchFamily="18" charset="0"/>
                <a:cs typeface="Times New Roman" panose="02020603050405020304" pitchFamily="18" charset="0"/>
              </a:rPr>
              <a:t> nguyên </a:t>
            </a:r>
            <a:r>
              <a:rPr lang="vi-VN" sz="2800" dirty="0" err="1">
                <a:solidFill>
                  <a:srgbClr val="333333"/>
                </a:solidFill>
                <a:latin typeface="Times New Roman" panose="02020603050405020304" pitchFamily="18" charset="0"/>
                <a:cs typeface="Times New Roman" panose="02020603050405020304" pitchFamily="18" charset="0"/>
              </a:rPr>
              <a:t>tố</a:t>
            </a:r>
            <a:r>
              <a:rPr lang="vi-VN" sz="2800" dirty="0">
                <a:solidFill>
                  <a:srgbClr val="333333"/>
                </a:solidFill>
                <a:latin typeface="Times New Roman" panose="02020603050405020304" pitchFamily="18" charset="0"/>
                <a:cs typeface="Times New Roman" panose="02020603050405020304" pitchFamily="18" charset="0"/>
              </a:rPr>
              <a:t> H </a:t>
            </a:r>
            <a:r>
              <a:rPr lang="vi-VN" sz="2800" dirty="0" err="1">
                <a:solidFill>
                  <a:srgbClr val="333333"/>
                </a:solidFill>
                <a:latin typeface="Times New Roman" panose="02020603050405020304" pitchFamily="18" charset="0"/>
                <a:cs typeface="Times New Roman" panose="02020603050405020304" pitchFamily="18" charset="0"/>
              </a:rPr>
              <a:t>và</a:t>
            </a:r>
            <a:r>
              <a:rPr lang="vi-VN" sz="2800" dirty="0">
                <a:solidFill>
                  <a:srgbClr val="333333"/>
                </a:solidFill>
                <a:latin typeface="Times New Roman" panose="02020603050405020304" pitchFamily="18" charset="0"/>
                <a:cs typeface="Times New Roman" panose="02020603050405020304" pitchFamily="18" charset="0"/>
              </a:rPr>
              <a:t> O</a:t>
            </a:r>
            <a:endParaRPr lang="vi-VN" sz="2800" b="0" i="0" dirty="0">
              <a:solidFill>
                <a:srgbClr val="333333"/>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780629451"/>
      </p:ext>
    </p:extLst>
  </p:cSld>
  <p:clrMapOvr>
    <a:masterClrMapping/>
  </p:clrMapOvr>
  <mc:AlternateContent xmlns:mc="http://schemas.openxmlformats.org/markup-compatibility/2006">
    <mc:Choice xmlns:p14="http://schemas.microsoft.com/office/powerpoint/2010/main" xmlns=""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4">
            <a:extLst>
              <a:ext uri="{FF2B5EF4-FFF2-40B4-BE49-F238E27FC236}">
                <a16:creationId xmlns:a16="http://schemas.microsoft.com/office/drawing/2014/main" xmlns="" id="{BF3EFB55-7E0D-4031-A821-BC8B4D4FE759}"/>
              </a:ext>
            </a:extLst>
          </p:cNvPr>
          <p:cNvSpPr txBox="1"/>
          <p:nvPr/>
        </p:nvSpPr>
        <p:spPr>
          <a:xfrm>
            <a:off x="15674651" y="8397552"/>
            <a:ext cx="800219" cy="338554"/>
          </a:xfrm>
          <a:prstGeom prst="rect">
            <a:avLst/>
          </a:prstGeom>
          <a:noFill/>
        </p:spPr>
        <p:txBody>
          <a:bodyPr wrap="none" rtlCol="0">
            <a:spAutoFit/>
          </a:bodyPr>
          <a:lstStyle/>
          <a:p>
            <a:r>
              <a:rPr lang="zh-CN" altLang="en-US" sz="1600" dirty="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延时符</a:t>
            </a:r>
          </a:p>
        </p:txBody>
      </p:sp>
      <p:sp>
        <p:nvSpPr>
          <p:cNvPr id="4" name="TextBox 3">
            <a:extLst>
              <a:ext uri="{FF2B5EF4-FFF2-40B4-BE49-F238E27FC236}">
                <a16:creationId xmlns:a16="http://schemas.microsoft.com/office/drawing/2014/main" xmlns="" id="{D6CC9CAA-47F7-4988-8A3F-0B744AE2D86B}"/>
              </a:ext>
            </a:extLst>
          </p:cNvPr>
          <p:cNvSpPr txBox="1"/>
          <p:nvPr/>
        </p:nvSpPr>
        <p:spPr>
          <a:xfrm>
            <a:off x="874927" y="1371327"/>
            <a:ext cx="10431111" cy="1200329"/>
          </a:xfrm>
          <a:prstGeom prst="rect">
            <a:avLst/>
          </a:prstGeom>
          <a:noFill/>
        </p:spPr>
        <p:txBody>
          <a:bodyPr wrap="square">
            <a:spAutoFit/>
          </a:bodyPr>
          <a:lstStyle/>
          <a:p>
            <a:r>
              <a:rPr lang="vi-VN" sz="2400" i="1" u="sng" dirty="0">
                <a:solidFill>
                  <a:srgbClr val="FF0000"/>
                </a:solidFill>
                <a:latin typeface="Times New Roman" panose="02020603050405020304" pitchFamily="18" charset="0"/>
                <a:cs typeface="Times New Roman" panose="02020603050405020304" pitchFamily="18" charset="0"/>
              </a:rPr>
              <a:t>Ví dụ 3: </a:t>
            </a:r>
            <a:r>
              <a:rPr lang="vi-VN" sz="2400" i="1" dirty="0">
                <a:latin typeface="Times New Roman" panose="02020603050405020304" pitchFamily="18" charset="0"/>
                <a:cs typeface="Times New Roman" panose="02020603050405020304" pitchFamily="18" charset="0"/>
              </a:rPr>
              <a:t>Phân tử methane được tạo bởi 4 nguyên tử của nguyên tố hydrogen và 1 nguyên tử của nguyên tố carbon (Hình 5.9a); phân tử sulfur dioxide được tạo bởi 2 nguyên tử của nguyên tố oxygen và 1 nguyên tử của nguyên tố sulfur (Hình 5.9b)</a:t>
            </a:r>
          </a:p>
        </p:txBody>
      </p:sp>
      <p:grpSp>
        <p:nvGrpSpPr>
          <p:cNvPr id="6" name="Group 5">
            <a:extLst>
              <a:ext uri="{FF2B5EF4-FFF2-40B4-BE49-F238E27FC236}">
                <a16:creationId xmlns:a16="http://schemas.microsoft.com/office/drawing/2014/main" xmlns="" id="{01B4B111-0EEF-4F75-AD11-536260F001D0}"/>
              </a:ext>
            </a:extLst>
          </p:cNvPr>
          <p:cNvGrpSpPr/>
          <p:nvPr/>
        </p:nvGrpSpPr>
        <p:grpSpPr>
          <a:xfrm>
            <a:off x="6658629" y="3291951"/>
            <a:ext cx="2400259" cy="1619032"/>
            <a:chOff x="3400466" y="2904001"/>
            <a:chExt cx="2400259" cy="1619032"/>
          </a:xfrm>
        </p:grpSpPr>
        <p:grpSp>
          <p:nvGrpSpPr>
            <p:cNvPr id="7" name="Group 6">
              <a:extLst>
                <a:ext uri="{FF2B5EF4-FFF2-40B4-BE49-F238E27FC236}">
                  <a16:creationId xmlns:a16="http://schemas.microsoft.com/office/drawing/2014/main" xmlns="" id="{D327E0E2-0CE8-48F9-9DAA-F0ECBC59B018}"/>
                </a:ext>
              </a:extLst>
            </p:cNvPr>
            <p:cNvGrpSpPr/>
            <p:nvPr/>
          </p:nvGrpSpPr>
          <p:grpSpPr>
            <a:xfrm>
              <a:off x="3400466" y="3513101"/>
              <a:ext cx="2400259" cy="1009932"/>
              <a:chOff x="7686807" y="2405750"/>
              <a:chExt cx="1795330" cy="766074"/>
            </a:xfrm>
          </p:grpSpPr>
          <p:sp>
            <p:nvSpPr>
              <p:cNvPr id="9" name="Flowchart: Connector 8">
                <a:extLst>
                  <a:ext uri="{FF2B5EF4-FFF2-40B4-BE49-F238E27FC236}">
                    <a16:creationId xmlns:a16="http://schemas.microsoft.com/office/drawing/2014/main" xmlns="" id="{2AE1EEFD-7B60-489C-9B42-2A99AE52353A}"/>
                  </a:ext>
                </a:extLst>
              </p:cNvPr>
              <p:cNvSpPr/>
              <p:nvPr/>
            </p:nvSpPr>
            <p:spPr>
              <a:xfrm>
                <a:off x="7686807" y="2405750"/>
                <a:ext cx="800100" cy="757237"/>
              </a:xfrm>
              <a:prstGeom prst="flowChartConnector">
                <a:avLst/>
              </a:prstGeom>
              <a:solidFill>
                <a:srgbClr val="FF00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latin typeface="Times New Roman" panose="02020603050405020304" pitchFamily="18" charset="0"/>
                    <a:cs typeface="Times New Roman" panose="02020603050405020304" pitchFamily="18" charset="0"/>
                  </a:rPr>
                  <a:t>O</a:t>
                </a:r>
              </a:p>
            </p:txBody>
          </p:sp>
          <p:sp>
            <p:nvSpPr>
              <p:cNvPr id="10" name="Flowchart: Connector 9">
                <a:extLst>
                  <a:ext uri="{FF2B5EF4-FFF2-40B4-BE49-F238E27FC236}">
                    <a16:creationId xmlns:a16="http://schemas.microsoft.com/office/drawing/2014/main" xmlns="" id="{A65E48BD-C49F-49EB-B964-350A21DA9EA2}"/>
                  </a:ext>
                </a:extLst>
              </p:cNvPr>
              <p:cNvSpPr/>
              <p:nvPr/>
            </p:nvSpPr>
            <p:spPr>
              <a:xfrm>
                <a:off x="8682037" y="2414587"/>
                <a:ext cx="800100" cy="757237"/>
              </a:xfrm>
              <a:prstGeom prst="flowChartConnector">
                <a:avLst/>
              </a:prstGeom>
              <a:solidFill>
                <a:srgbClr val="FF00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latin typeface="Times New Roman" panose="02020603050405020304" pitchFamily="18" charset="0"/>
                    <a:cs typeface="Times New Roman" panose="02020603050405020304" pitchFamily="18" charset="0"/>
                  </a:rPr>
                  <a:t>O</a:t>
                </a:r>
              </a:p>
            </p:txBody>
          </p:sp>
        </p:grpSp>
        <p:sp>
          <p:nvSpPr>
            <p:cNvPr id="8" name="Flowchart: Connector 7">
              <a:extLst>
                <a:ext uri="{FF2B5EF4-FFF2-40B4-BE49-F238E27FC236}">
                  <a16:creationId xmlns:a16="http://schemas.microsoft.com/office/drawing/2014/main" xmlns="" id="{6D049D10-12FD-4FF9-B46E-A0E641B93798}"/>
                </a:ext>
              </a:extLst>
            </p:cNvPr>
            <p:cNvSpPr/>
            <p:nvPr/>
          </p:nvSpPr>
          <p:spPr>
            <a:xfrm>
              <a:off x="3933899" y="2904001"/>
              <a:ext cx="1269267" cy="1204339"/>
            </a:xfrm>
            <a:prstGeom prst="flowChartConnector">
              <a:avLst/>
            </a:prstGeom>
            <a:solidFill>
              <a:schemeClr val="accent4"/>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vi-VN" sz="2000" b="1" dirty="0">
                  <a:latin typeface="Times New Roman" panose="02020603050405020304" pitchFamily="18" charset="0"/>
                  <a:cs typeface="Times New Roman" panose="02020603050405020304" pitchFamily="18" charset="0"/>
                </a:rPr>
                <a:t>S</a:t>
              </a:r>
            </a:p>
          </p:txBody>
        </p:sp>
      </p:grpSp>
      <p:grpSp>
        <p:nvGrpSpPr>
          <p:cNvPr id="11" name="Group 10">
            <a:extLst>
              <a:ext uri="{FF2B5EF4-FFF2-40B4-BE49-F238E27FC236}">
                <a16:creationId xmlns:a16="http://schemas.microsoft.com/office/drawing/2014/main" xmlns="" id="{B5C73E52-3FF9-41B9-8EEA-3903723F6AF6}"/>
              </a:ext>
            </a:extLst>
          </p:cNvPr>
          <p:cNvGrpSpPr/>
          <p:nvPr/>
        </p:nvGrpSpPr>
        <p:grpSpPr>
          <a:xfrm>
            <a:off x="2168617" y="3184753"/>
            <a:ext cx="2415202" cy="2169117"/>
            <a:chOff x="7130303" y="2845672"/>
            <a:chExt cx="2415202" cy="2169117"/>
          </a:xfrm>
        </p:grpSpPr>
        <p:sp>
          <p:nvSpPr>
            <p:cNvPr id="12" name="Flowchart: Connector 11">
              <a:extLst>
                <a:ext uri="{FF2B5EF4-FFF2-40B4-BE49-F238E27FC236}">
                  <a16:creationId xmlns:a16="http://schemas.microsoft.com/office/drawing/2014/main" xmlns="" id="{748EA7CA-D3ED-4C8D-A62E-0A5F3EEB7650}"/>
                </a:ext>
              </a:extLst>
            </p:cNvPr>
            <p:cNvSpPr/>
            <p:nvPr/>
          </p:nvSpPr>
          <p:spPr>
            <a:xfrm>
              <a:off x="8741869" y="3324998"/>
              <a:ext cx="803636" cy="733424"/>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Times New Roman" panose="02020603050405020304" pitchFamily="18" charset="0"/>
                  <a:cs typeface="Times New Roman" panose="02020603050405020304" pitchFamily="18" charset="0"/>
                </a:rPr>
                <a:t>H</a:t>
              </a:r>
            </a:p>
          </p:txBody>
        </p:sp>
        <p:grpSp>
          <p:nvGrpSpPr>
            <p:cNvPr id="13" name="Group 12">
              <a:extLst>
                <a:ext uri="{FF2B5EF4-FFF2-40B4-BE49-F238E27FC236}">
                  <a16:creationId xmlns:a16="http://schemas.microsoft.com/office/drawing/2014/main" xmlns="" id="{6EF1F300-0E5D-482F-9922-9905B122E48A}"/>
                </a:ext>
              </a:extLst>
            </p:cNvPr>
            <p:cNvGrpSpPr/>
            <p:nvPr/>
          </p:nvGrpSpPr>
          <p:grpSpPr>
            <a:xfrm>
              <a:off x="7130303" y="3367563"/>
              <a:ext cx="1847190" cy="1204339"/>
              <a:chOff x="8140168" y="2122976"/>
              <a:chExt cx="1839062" cy="1243442"/>
            </a:xfrm>
          </p:grpSpPr>
          <p:sp>
            <p:nvSpPr>
              <p:cNvPr id="16" name="Flowchart: Connector 15">
                <a:extLst>
                  <a:ext uri="{FF2B5EF4-FFF2-40B4-BE49-F238E27FC236}">
                    <a16:creationId xmlns:a16="http://schemas.microsoft.com/office/drawing/2014/main" xmlns="" id="{5E7F7BE3-2A38-4408-A29C-F3CF672D6A14}"/>
                  </a:ext>
                </a:extLst>
              </p:cNvPr>
              <p:cNvSpPr/>
              <p:nvPr/>
            </p:nvSpPr>
            <p:spPr>
              <a:xfrm>
                <a:off x="8140168" y="2484823"/>
                <a:ext cx="800100" cy="757237"/>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Times New Roman" panose="02020603050405020304" pitchFamily="18" charset="0"/>
                    <a:cs typeface="Times New Roman" panose="02020603050405020304" pitchFamily="18" charset="0"/>
                  </a:rPr>
                  <a:t>H</a:t>
                </a:r>
              </a:p>
            </p:txBody>
          </p:sp>
          <p:sp>
            <p:nvSpPr>
              <p:cNvPr id="17" name="Flowchart: Connector 16">
                <a:extLst>
                  <a:ext uri="{FF2B5EF4-FFF2-40B4-BE49-F238E27FC236}">
                    <a16:creationId xmlns:a16="http://schemas.microsoft.com/office/drawing/2014/main" xmlns="" id="{31066CB2-36CA-4E02-BAD5-8DCE7CD018D9}"/>
                  </a:ext>
                </a:extLst>
              </p:cNvPr>
              <p:cNvSpPr/>
              <p:nvPr/>
            </p:nvSpPr>
            <p:spPr>
              <a:xfrm>
                <a:off x="8715548" y="2122976"/>
                <a:ext cx="1263682" cy="1243442"/>
              </a:xfrm>
              <a:prstGeom prst="flowChartConnector">
                <a:avLst/>
              </a:prstGeom>
              <a:solidFill>
                <a:schemeClr val="bg1">
                  <a:lumMod val="50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latin typeface="Times New Roman" panose="02020603050405020304" pitchFamily="18" charset="0"/>
                    <a:cs typeface="Times New Roman" panose="02020603050405020304" pitchFamily="18" charset="0"/>
                  </a:rPr>
                  <a:t>C</a:t>
                </a:r>
              </a:p>
            </p:txBody>
          </p:sp>
        </p:grpSp>
        <p:sp>
          <p:nvSpPr>
            <p:cNvPr id="14" name="Flowchart: Connector 13">
              <a:extLst>
                <a:ext uri="{FF2B5EF4-FFF2-40B4-BE49-F238E27FC236}">
                  <a16:creationId xmlns:a16="http://schemas.microsoft.com/office/drawing/2014/main" xmlns="" id="{407ACF49-03F5-4742-9ADD-A9224EE3DBBF}"/>
                </a:ext>
              </a:extLst>
            </p:cNvPr>
            <p:cNvSpPr/>
            <p:nvPr/>
          </p:nvSpPr>
          <p:spPr>
            <a:xfrm>
              <a:off x="8141170" y="4281365"/>
              <a:ext cx="803636" cy="733424"/>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Times New Roman" panose="02020603050405020304" pitchFamily="18" charset="0"/>
                  <a:cs typeface="Times New Roman" panose="02020603050405020304" pitchFamily="18" charset="0"/>
                </a:rPr>
                <a:t>H</a:t>
              </a:r>
            </a:p>
          </p:txBody>
        </p:sp>
        <p:sp>
          <p:nvSpPr>
            <p:cNvPr id="15" name="Flowchart: Connector 14">
              <a:extLst>
                <a:ext uri="{FF2B5EF4-FFF2-40B4-BE49-F238E27FC236}">
                  <a16:creationId xmlns:a16="http://schemas.microsoft.com/office/drawing/2014/main" xmlns="" id="{D171A07C-FD6F-4D6D-AF96-117325C53C35}"/>
                </a:ext>
              </a:extLst>
            </p:cNvPr>
            <p:cNvSpPr/>
            <p:nvPr/>
          </p:nvSpPr>
          <p:spPr>
            <a:xfrm>
              <a:off x="7861875" y="2845672"/>
              <a:ext cx="803636" cy="733424"/>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Times New Roman" panose="02020603050405020304" pitchFamily="18" charset="0"/>
                  <a:cs typeface="Times New Roman" panose="02020603050405020304" pitchFamily="18" charset="0"/>
                </a:rPr>
                <a:t>H</a:t>
              </a:r>
            </a:p>
          </p:txBody>
        </p:sp>
      </p:grpSp>
      <p:sp>
        <p:nvSpPr>
          <p:cNvPr id="18" name="TextBox 17">
            <a:extLst>
              <a:ext uri="{FF2B5EF4-FFF2-40B4-BE49-F238E27FC236}">
                <a16:creationId xmlns:a16="http://schemas.microsoft.com/office/drawing/2014/main" xmlns="" id="{CBD70F89-34E9-45CB-AAE1-036C05A5A0E7}"/>
              </a:ext>
            </a:extLst>
          </p:cNvPr>
          <p:cNvSpPr txBox="1"/>
          <p:nvPr/>
        </p:nvSpPr>
        <p:spPr>
          <a:xfrm>
            <a:off x="874927" y="5468467"/>
            <a:ext cx="9957615"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vi-VN" sz="2400" i="1" dirty="0">
                <a:solidFill>
                  <a:srgbClr val="00B0F0"/>
                </a:solidFill>
                <a:effectLst/>
                <a:latin typeface="Times New Roman" panose="02020603050405020304" pitchFamily="18" charset="0"/>
                <a:ea typeface="Courier New" panose="02070309020205020404" pitchFamily="49" charset="0"/>
                <a:cs typeface="Times New Roman" panose="02020603050405020304" pitchFamily="18" charset="0"/>
              </a:rPr>
              <a:t>Hình 5.9. </a:t>
            </a:r>
            <a:r>
              <a:rPr lang="vi-VN" sz="2400" i="1" dirty="0">
                <a:solidFill>
                  <a:srgbClr val="00B0F0"/>
                </a:solidFill>
                <a:latin typeface="Times New Roman" panose="02020603050405020304" pitchFamily="18" charset="0"/>
                <a:ea typeface="Courier New" panose="02070309020205020404" pitchFamily="49" charset="0"/>
                <a:cs typeface="Times New Roman" panose="02020603050405020304" pitchFamily="18" charset="0"/>
              </a:rPr>
              <a:t>H</a:t>
            </a:r>
            <a:r>
              <a:rPr lang="vi-VN" sz="2400" i="1" dirty="0">
                <a:solidFill>
                  <a:srgbClr val="00B0F0"/>
                </a:solidFill>
                <a:effectLst/>
                <a:latin typeface="Times New Roman" panose="02020603050405020304" pitchFamily="18" charset="0"/>
                <a:ea typeface="Courier New" panose="02070309020205020404" pitchFamily="49" charset="0"/>
                <a:cs typeface="Times New Roman" panose="02020603050405020304" pitchFamily="18" charset="0"/>
              </a:rPr>
              <a:t>ình mô phỏng phân tử methane (a) và</a:t>
            </a:r>
            <a:r>
              <a:rPr lang="vi-VN" sz="2400"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Sulfur dioxde</a:t>
            </a:r>
            <a:r>
              <a:rPr lang="vi-VN" sz="2400" i="1" dirty="0">
                <a:solidFill>
                  <a:srgbClr val="00B0F0"/>
                </a:solidFill>
                <a:effectLst/>
                <a:latin typeface="Times New Roman" panose="02020603050405020304" pitchFamily="18" charset="0"/>
                <a:ea typeface="Courier New" panose="02070309020205020404" pitchFamily="49" charset="0"/>
                <a:cs typeface="Times New Roman" panose="02020603050405020304" pitchFamily="18" charset="0"/>
              </a:rPr>
              <a:t> (b)</a:t>
            </a:r>
            <a:endParaRPr lang="vi-VN" sz="2400" i="1" dirty="0">
              <a:solidFill>
                <a:srgbClr val="00B0F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DC8CB544-E90E-45FB-AD8B-C323EA857D87}"/>
              </a:ext>
            </a:extLst>
          </p:cNvPr>
          <p:cNvSpPr txBox="1"/>
          <p:nvPr/>
        </p:nvSpPr>
        <p:spPr>
          <a:xfrm>
            <a:off x="1342730" y="4080268"/>
            <a:ext cx="8772796" cy="610360"/>
          </a:xfrm>
          <a:prstGeom prst="rect">
            <a:avLst/>
          </a:prstGeom>
          <a:noFill/>
        </p:spPr>
        <p:txBody>
          <a:bodyPr wrap="square">
            <a:spAutoFit/>
          </a:bodyPr>
          <a:lstStyle/>
          <a:p>
            <a:pPr indent="177800" algn="just">
              <a:lnSpc>
                <a:spcPct val="135000"/>
              </a:lnSpc>
              <a:spcAft>
                <a:spcPts val="200"/>
              </a:spcAft>
              <a:tabLst>
                <a:tab pos="598170" algn="l"/>
              </a:tabLst>
            </a:pPr>
            <a:r>
              <a:rPr lang="fr-FR"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fr-FR"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b. </a:t>
            </a:r>
          </a:p>
        </p:txBody>
      </p:sp>
    </p:spTree>
    <p:extLst>
      <p:ext uri="{BB962C8B-B14F-4D97-AF65-F5344CB8AC3E}">
        <p14:creationId xmlns:p14="http://schemas.microsoft.com/office/powerpoint/2010/main" xmlns="" val="377563240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95E1926-CE63-4E9B-AA51-84EBB7930C9C}"/>
              </a:ext>
            </a:extLst>
          </p:cNvPr>
          <p:cNvSpPr/>
          <p:nvPr/>
        </p:nvSpPr>
        <p:spPr>
          <a:xfrm>
            <a:off x="1651486" y="3062299"/>
            <a:ext cx="8889028" cy="102325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latin typeface="Times New Roman" panose="02020603050405020304" pitchFamily="18" charset="0"/>
                <a:ea typeface="Courier New" panose="02070309020205020404" pitchFamily="49" charset="0"/>
              </a:rPr>
              <a:t>Hợp chất </a:t>
            </a:r>
            <a:r>
              <a:rPr lang="vi-VN" sz="3200" dirty="0">
                <a:solidFill>
                  <a:srgbClr val="000000"/>
                </a:solidFill>
                <a:latin typeface="Times New Roman" panose="02020603050405020304" pitchFamily="18" charset="0"/>
                <a:ea typeface="Courier New" panose="02070309020205020404" pitchFamily="49" charset="0"/>
              </a:rPr>
              <a:t>là chất được tạo nên </a:t>
            </a:r>
            <a:r>
              <a:rPr lang="vi-VN" sz="3200" dirty="0">
                <a:solidFill>
                  <a:srgbClr val="FF0000"/>
                </a:solidFill>
                <a:latin typeface="Times New Roman" panose="02020603050405020304" pitchFamily="18" charset="0"/>
                <a:ea typeface="Courier New" panose="02070309020205020404" pitchFamily="49" charset="0"/>
              </a:rPr>
              <a:t>từ hai hay nhiều </a:t>
            </a:r>
            <a:r>
              <a:rPr lang="vi-VN" sz="3200" dirty="0">
                <a:solidFill>
                  <a:srgbClr val="000000"/>
                </a:solidFill>
                <a:latin typeface="Times New Roman" panose="02020603050405020304" pitchFamily="18" charset="0"/>
                <a:ea typeface="Courier New" panose="02070309020205020404" pitchFamily="49" charset="0"/>
              </a:rPr>
              <a:t>nguyên tố hoá học. </a:t>
            </a:r>
            <a:endParaRPr lang="vi-VN" sz="3200" dirty="0">
              <a:latin typeface="Times New Roman" panose="02020603050405020304" pitchFamily="18" charset="0"/>
            </a:endParaRPr>
          </a:p>
        </p:txBody>
      </p:sp>
      <p:pic>
        <p:nvPicPr>
          <p:cNvPr id="3" name="Picture 2">
            <a:extLst>
              <a:ext uri="{FF2B5EF4-FFF2-40B4-BE49-F238E27FC236}">
                <a16:creationId xmlns:a16="http://schemas.microsoft.com/office/drawing/2014/main" xmlns="" id="{1CDA2E71-C17A-4881-B460-9052EC59EDB8}"/>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73966" y="0"/>
            <a:ext cx="3429000" cy="3429000"/>
          </a:xfrm>
          <a:prstGeom prst="rect">
            <a:avLst/>
          </a:prstGeom>
        </p:spPr>
      </p:pic>
    </p:spTree>
    <p:extLst>
      <p:ext uri="{BB962C8B-B14F-4D97-AF65-F5344CB8AC3E}">
        <p14:creationId xmlns:p14="http://schemas.microsoft.com/office/powerpoint/2010/main" xmlns="" val="391737268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DF66611-EFF7-46E0-815A-A00351C26F14}"/>
              </a:ext>
            </a:extLst>
          </p:cNvPr>
          <p:cNvSpPr txBox="1"/>
          <p:nvPr/>
        </p:nvSpPr>
        <p:spPr>
          <a:xfrm>
            <a:off x="828675" y="1969246"/>
            <a:ext cx="10410826" cy="95410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vi-VN" sz="2800" dirty="0">
                <a:solidFill>
                  <a:srgbClr val="002060"/>
                </a:solidFill>
                <a:latin typeface="Times New Roman" panose="02020603050405020304" pitchFamily="18" charset="0"/>
              </a:rPr>
              <a:t>Carbon dioxide là thành phần tạo ra bọt khí trong nước giải khát có gas (hình dưới). Theo em, carbon dioxide là đơn chất hay hợp chất?</a:t>
            </a:r>
          </a:p>
        </p:txBody>
      </p:sp>
      <p:sp>
        <p:nvSpPr>
          <p:cNvPr id="5" name="Double Wave 4">
            <a:extLst>
              <a:ext uri="{FF2B5EF4-FFF2-40B4-BE49-F238E27FC236}">
                <a16:creationId xmlns:a16="http://schemas.microsoft.com/office/drawing/2014/main" xmlns="" id="{9D6A3CC7-E495-4528-86C4-4FAA402FDEC1}"/>
              </a:ext>
            </a:extLst>
          </p:cNvPr>
          <p:cNvSpPr/>
          <p:nvPr/>
        </p:nvSpPr>
        <p:spPr>
          <a:xfrm>
            <a:off x="3546461" y="802308"/>
            <a:ext cx="4253949" cy="753039"/>
          </a:xfrm>
          <a:prstGeom prst="double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vi-VN" sz="2800" b="1" dirty="0">
                <a:solidFill>
                  <a:srgbClr val="FFC000"/>
                </a:solidFill>
                <a:latin typeface="Times New Roman" panose="02020603050405020304" pitchFamily="18" charset="0"/>
              </a:rPr>
              <a:t>HOẠT ĐỘNG NHÓM</a:t>
            </a:r>
            <a:endParaRPr lang="zh-CN" altLang="en-US" sz="2800" spc="300" dirty="0">
              <a:solidFill>
                <a:srgbClr val="FFC000"/>
              </a:solidFill>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6" name="Graphic 5" descr="Group brainstorm">
            <a:extLst>
              <a:ext uri="{FF2B5EF4-FFF2-40B4-BE49-F238E27FC236}">
                <a16:creationId xmlns:a16="http://schemas.microsoft.com/office/drawing/2014/main" xmlns="" id="{B5740218-8E93-4D5A-BC3C-68F097624735}"/>
              </a:ext>
            </a:extLst>
          </p:cNvPr>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p:blipFill>
        <p:spPr>
          <a:xfrm>
            <a:off x="2199300" y="729984"/>
            <a:ext cx="1027481" cy="1027481"/>
          </a:xfrm>
          <a:prstGeom prst="rect">
            <a:avLst/>
          </a:prstGeom>
        </p:spPr>
      </p:pic>
      <p:pic>
        <p:nvPicPr>
          <p:cNvPr id="7" name="1 Minute timer (Đồng hồ đếm ngược 1 phút)">
            <a:hlinkClick r:id="" action="ppaction://media"/>
            <a:extLst>
              <a:ext uri="{FF2B5EF4-FFF2-40B4-BE49-F238E27FC236}">
                <a16:creationId xmlns:a16="http://schemas.microsoft.com/office/drawing/2014/main" xmlns="" id="{03146584-653C-484A-A3C4-EF00ABB81F23}"/>
              </a:ext>
            </a:extLst>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8970811" y="957375"/>
            <a:ext cx="1474351" cy="828675"/>
          </a:xfrm>
          <a:prstGeom prst="rect">
            <a:avLst/>
          </a:prstGeom>
        </p:spPr>
      </p:pic>
      <p:pic>
        <p:nvPicPr>
          <p:cNvPr id="8" name="Picture 7">
            <a:extLst>
              <a:ext uri="{FF2B5EF4-FFF2-40B4-BE49-F238E27FC236}">
                <a16:creationId xmlns:a16="http://schemas.microsoft.com/office/drawing/2014/main" xmlns="" id="{5B810611-595A-4E18-8E67-720983661A70}"/>
              </a:ext>
            </a:extLst>
          </p:cNvPr>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2778470" y="3429000"/>
            <a:ext cx="3584230" cy="2437276"/>
          </a:xfrm>
          <a:prstGeom prst="rect">
            <a:avLst/>
          </a:prstGeom>
          <a:ln>
            <a:noFill/>
          </a:ln>
          <a:effectLst>
            <a:outerShdw blurRad="190500" algn="tl" rotWithShape="0">
              <a:srgbClr val="000000">
                <a:alpha val="70000"/>
              </a:srgbClr>
            </a:outerShdw>
          </a:effectLst>
        </p:spPr>
      </p:pic>
      <p:sp>
        <p:nvSpPr>
          <p:cNvPr id="9" name="TextBox 8">
            <a:extLst>
              <a:ext uri="{FF2B5EF4-FFF2-40B4-BE49-F238E27FC236}">
                <a16:creationId xmlns:a16="http://schemas.microsoft.com/office/drawing/2014/main" xmlns="" id="{6686A57C-F6EE-46BD-9C1E-BD11C65BC7BE}"/>
              </a:ext>
            </a:extLst>
          </p:cNvPr>
          <p:cNvSpPr txBox="1"/>
          <p:nvPr/>
        </p:nvSpPr>
        <p:spPr>
          <a:xfrm>
            <a:off x="6575354" y="4170584"/>
            <a:ext cx="3132633" cy="954107"/>
          </a:xfrm>
          <a:prstGeom prst="rect">
            <a:avLst/>
          </a:prstGeom>
          <a:noFill/>
        </p:spPr>
        <p:txBody>
          <a:bodyPr wrap="square">
            <a:spAutoFit/>
          </a:bodyPr>
          <a:lstStyle/>
          <a:p>
            <a:pPr algn="ctr"/>
            <a:r>
              <a:rPr lang="en-US" sz="2800" i="1" dirty="0">
                <a:solidFill>
                  <a:srgbClr val="00B0F0"/>
                </a:solidFill>
              </a:rPr>
              <a:t>L</a:t>
            </a:r>
            <a:r>
              <a:rPr lang="vi-VN" sz="2800" i="1" dirty="0">
                <a:solidFill>
                  <a:srgbClr val="00B0F0"/>
                </a:solidFill>
                <a:latin typeface="Times New Roman" panose="02020603050405020304" pitchFamily="18" charset="0"/>
              </a:rPr>
              <a:t>on nước giải khát có gas</a:t>
            </a:r>
          </a:p>
        </p:txBody>
      </p:sp>
    </p:spTree>
    <p:extLst>
      <p:ext uri="{BB962C8B-B14F-4D97-AF65-F5344CB8AC3E}">
        <p14:creationId xmlns:p14="http://schemas.microsoft.com/office/powerpoint/2010/main" xmlns="" val="264999941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7"/>
                </p:tgtEl>
              </p:cMediaNode>
            </p:video>
          </p:childTnLst>
        </p:cTn>
      </p:par>
    </p:tnLst>
    <p:bldLst>
      <p:bldP spid="4" grpId="0" animBg="1"/>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xmlns="" id="{6BA06662-3E04-4636-8098-DD5D07B7CD50}"/>
              </a:ext>
            </a:extLst>
          </p:cNvPr>
          <p:cNvSpPr txBox="1"/>
          <p:nvPr/>
        </p:nvSpPr>
        <p:spPr>
          <a:xfrm>
            <a:off x="5312185" y="2114269"/>
            <a:ext cx="1745673"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Lời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giải</a:t>
            </a:r>
            <a:r>
              <a:rPr lang="en-US" sz="2800" b="1" dirty="0">
                <a:solidFill>
                  <a:srgbClr val="FF0000"/>
                </a:solidFill>
                <a:latin typeface="Times New Roman" panose="02020603050405020304" pitchFamily="18" charset="0"/>
                <a:cs typeface="Times New Roman" panose="02020603050405020304" pitchFamily="18" charset="0"/>
              </a:rPr>
              <a:t> </a:t>
            </a:r>
          </a:p>
        </p:txBody>
      </p:sp>
      <p:sp>
        <p:nvSpPr>
          <p:cNvPr id="4" name="Hộp Văn bản 3">
            <a:extLst>
              <a:ext uri="{FF2B5EF4-FFF2-40B4-BE49-F238E27FC236}">
                <a16:creationId xmlns:a16="http://schemas.microsoft.com/office/drawing/2014/main" xmlns="" id="{64843D08-13B0-4B1F-894D-7FC3DB1D6E5A}"/>
              </a:ext>
            </a:extLst>
          </p:cNvPr>
          <p:cNvSpPr txBox="1"/>
          <p:nvPr/>
        </p:nvSpPr>
        <p:spPr>
          <a:xfrm>
            <a:off x="1855235" y="3091816"/>
            <a:ext cx="9611552" cy="954107"/>
          </a:xfrm>
          <a:prstGeom prst="rect">
            <a:avLst/>
          </a:prstGeom>
          <a:noFill/>
        </p:spPr>
        <p:txBody>
          <a:bodyPr wrap="square">
            <a:spAutoFit/>
          </a:bodyPr>
          <a:lstStyle/>
          <a:p>
            <a:r>
              <a:rPr lang="vi-VN" sz="2800" dirty="0" err="1">
                <a:solidFill>
                  <a:srgbClr val="333333"/>
                </a:solidFill>
                <a:latin typeface="Times New Roman" panose="02020603050405020304" pitchFamily="18" charset="0"/>
                <a:cs typeface="Times New Roman" panose="02020603050405020304" pitchFamily="18" charset="0"/>
              </a:rPr>
              <a:t>Carbon</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dioxide</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nên </a:t>
            </a:r>
            <a:r>
              <a:rPr lang="vi-VN" sz="2800" dirty="0" err="1">
                <a:solidFill>
                  <a:srgbClr val="333333"/>
                </a:solidFill>
                <a:latin typeface="Times New Roman" panose="02020603050405020304" pitchFamily="18" charset="0"/>
                <a:cs typeface="Times New Roman" panose="02020603050405020304" pitchFamily="18" charset="0"/>
              </a:rPr>
              <a:t>từ</a:t>
            </a:r>
            <a:r>
              <a:rPr lang="vi-VN" sz="2800" dirty="0">
                <a:solidFill>
                  <a:srgbClr val="333333"/>
                </a:solidFill>
                <a:latin typeface="Times New Roman" panose="02020603050405020304" pitchFamily="18" charset="0"/>
                <a:cs typeface="Times New Roman" panose="02020603050405020304" pitchFamily="18" charset="0"/>
              </a:rPr>
              <a:t> 2 nguyên </a:t>
            </a:r>
            <a:r>
              <a:rPr lang="vi-VN" sz="2800" dirty="0" err="1">
                <a:solidFill>
                  <a:srgbClr val="333333"/>
                </a:solidFill>
                <a:latin typeface="Times New Roman" panose="02020603050405020304" pitchFamily="18" charset="0"/>
                <a:cs typeface="Times New Roman" panose="02020603050405020304" pitchFamily="18" charset="0"/>
              </a:rPr>
              <a:t>tố</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là</a:t>
            </a:r>
            <a:r>
              <a:rPr lang="vi-VN" sz="2800" dirty="0">
                <a:solidFill>
                  <a:srgbClr val="333333"/>
                </a:solidFill>
                <a:latin typeface="Times New Roman" panose="02020603050405020304" pitchFamily="18" charset="0"/>
                <a:cs typeface="Times New Roman" panose="02020603050405020304" pitchFamily="18" charset="0"/>
              </a:rPr>
              <a:t> C </a:t>
            </a:r>
            <a:r>
              <a:rPr lang="vi-VN" sz="2800" dirty="0" err="1">
                <a:solidFill>
                  <a:srgbClr val="333333"/>
                </a:solidFill>
                <a:latin typeface="Times New Roman" panose="02020603050405020304" pitchFamily="18" charset="0"/>
                <a:cs typeface="Times New Roman" panose="02020603050405020304" pitchFamily="18" charset="0"/>
              </a:rPr>
              <a:t>và</a:t>
            </a:r>
            <a:r>
              <a:rPr lang="vi-VN" sz="2800" dirty="0">
                <a:solidFill>
                  <a:srgbClr val="333333"/>
                </a:solidFill>
                <a:latin typeface="Times New Roman" panose="02020603050405020304" pitchFamily="18" charset="0"/>
                <a:cs typeface="Times New Roman" panose="02020603050405020304" pitchFamily="18" charset="0"/>
              </a:rPr>
              <a:t> O</a:t>
            </a:r>
          </a:p>
          <a:p>
            <a:r>
              <a:rPr lang="vi-VN" sz="2800" dirty="0">
                <a:solidFill>
                  <a:srgbClr val="333333"/>
                </a:solidFill>
                <a:latin typeface="Times New Roman" panose="02020603050405020304" pitchFamily="18" charset="0"/>
                <a:cs typeface="Times New Roman" panose="02020603050405020304" pitchFamily="18" charset="0"/>
              </a:rPr>
              <a:t>=&gt; </a:t>
            </a:r>
            <a:r>
              <a:rPr lang="vi-VN" sz="2800" dirty="0" err="1">
                <a:solidFill>
                  <a:srgbClr val="333333"/>
                </a:solidFill>
                <a:latin typeface="Times New Roman" panose="02020603050405020304" pitchFamily="18" charset="0"/>
                <a:cs typeface="Times New Roman" panose="02020603050405020304" pitchFamily="18" charset="0"/>
              </a:rPr>
              <a:t>Carbon</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dioxide</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là</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hợp</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chất</a:t>
            </a:r>
            <a:endParaRPr lang="vi-VN" sz="2800" b="0" i="0" dirty="0">
              <a:solidFill>
                <a:srgbClr val="333333"/>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770610532"/>
      </p:ext>
    </p:extLst>
  </p:cSld>
  <p:clrMapOvr>
    <a:masterClrMapping/>
  </p:clrMapOvr>
  <mc:AlternateContent xmlns:mc="http://schemas.openxmlformats.org/markup-compatibility/2006">
    <mc:Choice xmlns:p14="http://schemas.microsoft.com/office/powerpoint/2010/main" xmlns=""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xmlns="" id="{042015DF-FB70-4BB6-A2A9-A9199908840D}"/>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77873" t="60801"/>
          <a:stretch/>
        </p:blipFill>
        <p:spPr>
          <a:xfrm>
            <a:off x="-546686" y="3554375"/>
            <a:ext cx="4721643" cy="3570773"/>
          </a:xfrm>
          <a:prstGeom prst="rect">
            <a:avLst/>
          </a:prstGeom>
        </p:spPr>
      </p:pic>
      <p:pic>
        <p:nvPicPr>
          <p:cNvPr id="30" name="图片 29">
            <a:extLst>
              <a:ext uri="{FF2B5EF4-FFF2-40B4-BE49-F238E27FC236}">
                <a16:creationId xmlns:a16="http://schemas.microsoft.com/office/drawing/2014/main" xmlns="" id="{87D4BE03-8B17-4D61-9439-64203C1A8757}"/>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77873" t="60801"/>
          <a:stretch/>
        </p:blipFill>
        <p:spPr>
          <a:xfrm>
            <a:off x="795956" y="-960782"/>
            <a:ext cx="3084362" cy="2332569"/>
          </a:xfrm>
          <a:prstGeom prst="rect">
            <a:avLst/>
          </a:prstGeom>
        </p:spPr>
      </p:pic>
      <p:pic>
        <p:nvPicPr>
          <p:cNvPr id="17" name="图片 16">
            <a:extLst>
              <a:ext uri="{FF2B5EF4-FFF2-40B4-BE49-F238E27FC236}">
                <a16:creationId xmlns:a16="http://schemas.microsoft.com/office/drawing/2014/main" xmlns="" id="{8EEE9012-F08D-496E-894F-D5B63BA758DB}"/>
              </a:ext>
            </a:extLst>
          </p:cNvPr>
          <p:cNvPicPr>
            <a:picLocks noChangeAspect="1"/>
          </p:cNvPicPr>
          <p:nvPr/>
        </p:nvPicPr>
        <p:blipFill rotWithShape="1">
          <a:blip r:embed="rId5">
            <a:extLst>
              <a:ext uri="{28A0092B-C50C-407E-A947-70E740481C1C}">
                <a14:useLocalDpi xmlns:a14="http://schemas.microsoft.com/office/drawing/2010/main" xmlns="" val="0"/>
              </a:ext>
            </a:extLst>
          </a:blip>
          <a:srcRect t="55484"/>
          <a:stretch/>
        </p:blipFill>
        <p:spPr>
          <a:xfrm>
            <a:off x="2658979" y="3797969"/>
            <a:ext cx="6874042" cy="3060031"/>
          </a:xfrm>
          <a:prstGeom prst="rect">
            <a:avLst/>
          </a:prstGeom>
        </p:spPr>
      </p:pic>
      <p:sp useBgFill="1">
        <p:nvSpPr>
          <p:cNvPr id="3" name="矩形 2">
            <a:extLst>
              <a:ext uri="{FF2B5EF4-FFF2-40B4-BE49-F238E27FC236}">
                <a16:creationId xmlns:a16="http://schemas.microsoft.com/office/drawing/2014/main" xmlns="" id="{94273888-E65A-496D-A146-B26B0728E2B8}"/>
              </a:ext>
            </a:extLst>
          </p:cNvPr>
          <p:cNvSpPr/>
          <p:nvPr/>
        </p:nvSpPr>
        <p:spPr>
          <a:xfrm>
            <a:off x="7808495" y="3797969"/>
            <a:ext cx="1724526" cy="11069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a:extLst>
              <a:ext uri="{FF2B5EF4-FFF2-40B4-BE49-F238E27FC236}">
                <a16:creationId xmlns:a16="http://schemas.microsoft.com/office/drawing/2014/main" xmlns="" id="{44534718-3DAB-4732-B6AC-0A0B8713712A}"/>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77873" t="60801"/>
          <a:stretch/>
        </p:blipFill>
        <p:spPr>
          <a:xfrm>
            <a:off x="8228174" y="1844844"/>
            <a:ext cx="3494422" cy="2642679"/>
          </a:xfrm>
          <a:prstGeom prst="rect">
            <a:avLst/>
          </a:prstGeom>
        </p:spPr>
      </p:pic>
      <p:grpSp>
        <p:nvGrpSpPr>
          <p:cNvPr id="11" name="组合 8">
            <a:extLst>
              <a:ext uri="{FF2B5EF4-FFF2-40B4-BE49-F238E27FC236}">
                <a16:creationId xmlns:a16="http://schemas.microsoft.com/office/drawing/2014/main" xmlns="" id="{21D706A1-29E2-41B4-856A-6BB3FF21DEE0}"/>
              </a:ext>
            </a:extLst>
          </p:cNvPr>
          <p:cNvGrpSpPr/>
          <p:nvPr/>
        </p:nvGrpSpPr>
        <p:grpSpPr>
          <a:xfrm>
            <a:off x="1181101" y="1844844"/>
            <a:ext cx="9029699" cy="1862048"/>
            <a:chOff x="3086101" y="2497973"/>
            <a:chExt cx="9029699" cy="1862048"/>
          </a:xfrm>
        </p:grpSpPr>
        <p:sp>
          <p:nvSpPr>
            <p:cNvPr id="12" name="文本框 5">
              <a:extLst>
                <a:ext uri="{FF2B5EF4-FFF2-40B4-BE49-F238E27FC236}">
                  <a16:creationId xmlns:a16="http://schemas.microsoft.com/office/drawing/2014/main" xmlns="" id="{B7B123F9-E460-498B-8210-0B3DF25DD6ED}"/>
                </a:ext>
              </a:extLst>
            </p:cNvPr>
            <p:cNvSpPr txBox="1"/>
            <p:nvPr/>
          </p:nvSpPr>
          <p:spPr>
            <a:xfrm>
              <a:off x="3086101" y="2497973"/>
              <a:ext cx="2171700" cy="1862048"/>
            </a:xfrm>
            <a:prstGeom prst="rect">
              <a:avLst/>
            </a:prstGeom>
            <a:noFill/>
          </p:spPr>
          <p:txBody>
            <a:bodyPr wrap="square" rtlCol="0">
              <a:spAutoFit/>
            </a:bodyPr>
            <a:lstStyle/>
            <a:p>
              <a:r>
                <a:rPr lang="en-US" altLang="zh-CN" sz="11500" b="1" spc="600" dirty="0">
                  <a:solidFill>
                    <a:srgbClr val="00B05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01.</a:t>
              </a:r>
              <a:endParaRPr lang="zh-CN" altLang="en-US" sz="11500" b="1" spc="600" dirty="0">
                <a:solidFill>
                  <a:srgbClr val="00B05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3" name="文本框 215">
              <a:extLst>
                <a:ext uri="{FF2B5EF4-FFF2-40B4-BE49-F238E27FC236}">
                  <a16:creationId xmlns:a16="http://schemas.microsoft.com/office/drawing/2014/main" xmlns="" id="{A10F08AB-22F9-4CDA-946E-1B45DD1C8B86}"/>
                </a:ext>
              </a:extLst>
            </p:cNvPr>
            <p:cNvSpPr txBox="1"/>
            <p:nvPr/>
          </p:nvSpPr>
          <p:spPr>
            <a:xfrm>
              <a:off x="5573486" y="2717263"/>
              <a:ext cx="6542314" cy="1423467"/>
            </a:xfrm>
            <a:prstGeom prst="rect">
              <a:avLst/>
            </a:prstGeom>
            <a:noFill/>
            <a:ln>
              <a:noFill/>
            </a:ln>
          </p:spPr>
          <p:txBody>
            <a:bodyPr wrap="square" lIns="68580" tIns="34290" rIns="68580" bIns="34290" rtlCol="0">
              <a:spAutoFit/>
            </a:bodyPr>
            <a:lstStyle/>
            <a:p>
              <a:r>
                <a:rPr lang="en-US" altLang="zh-CN" sz="8800" b="1" spc="300" dirty="0">
                  <a:solidFill>
                    <a:srgbClr val="00B05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PHÂN TỬ</a:t>
              </a:r>
              <a:endParaRPr lang="zh-CN" altLang="en-US" sz="8800" b="1" spc="300" dirty="0">
                <a:solidFill>
                  <a:srgbClr val="00B05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Tree>
    <p:extLst>
      <p:ext uri="{BB962C8B-B14F-4D97-AF65-F5344CB8AC3E}">
        <p14:creationId xmlns:p14="http://schemas.microsoft.com/office/powerpoint/2010/main" xmlns="" val="254064546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A8F8532-D021-41FB-B6C4-4010FDAE735E}"/>
              </a:ext>
            </a:extLst>
          </p:cNvPr>
          <p:cNvSpPr txBox="1"/>
          <p:nvPr/>
        </p:nvSpPr>
        <p:spPr>
          <a:xfrm>
            <a:off x="828674" y="1737625"/>
            <a:ext cx="10581447" cy="156966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vi-VN" sz="2400" i="1" dirty="0">
                <a:solidFill>
                  <a:schemeClr val="tx1"/>
                </a:solidFill>
                <a:latin typeface="Times New Roman" panose="02020603050405020304" pitchFamily="18" charset="0"/>
              </a:rPr>
              <a:t>Có các mẫu chất như hình bên:</a:t>
            </a:r>
          </a:p>
          <a:p>
            <a:pPr algn="just"/>
            <a:r>
              <a:rPr lang="vi-VN" sz="2400" i="1" dirty="0">
                <a:solidFill>
                  <a:schemeClr val="tx1"/>
                </a:solidFill>
                <a:latin typeface="Times New Roman" panose="02020603050405020304" pitchFamily="18" charset="0"/>
              </a:rPr>
              <a:t>Hãy cho biết mỗi chất đó được tạo bởi loại phân tử gì? Iodine và potassium iodide có nhiều ứng dụng trong đời sống. Tìm hiểu qua sách báo và internet, em hãy cho biết một số ứng dụng của các chất này.</a:t>
            </a:r>
          </a:p>
        </p:txBody>
      </p:sp>
      <p:sp>
        <p:nvSpPr>
          <p:cNvPr id="5" name="Oval 4">
            <a:extLst>
              <a:ext uri="{FF2B5EF4-FFF2-40B4-BE49-F238E27FC236}">
                <a16:creationId xmlns:a16="http://schemas.microsoft.com/office/drawing/2014/main" xmlns="" id="{3EE39D3A-7C3A-441A-A1CC-73B47BAD9914}"/>
              </a:ext>
            </a:extLst>
          </p:cNvPr>
          <p:cNvSpPr/>
          <p:nvPr/>
        </p:nvSpPr>
        <p:spPr>
          <a:xfrm>
            <a:off x="3188493" y="580962"/>
            <a:ext cx="5815012" cy="87630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vi-VN" sz="2800" b="1" dirty="0">
                <a:solidFill>
                  <a:srgbClr val="FFC000"/>
                </a:solidFill>
                <a:latin typeface="Times New Roman" panose="02020603050405020304" pitchFamily="18" charset="0"/>
              </a:rPr>
              <a:t>NHIỆM VỤ VỀ NHÀ</a:t>
            </a:r>
          </a:p>
        </p:txBody>
      </p:sp>
      <p:pic>
        <p:nvPicPr>
          <p:cNvPr id="6" name="Picture 5">
            <a:extLst>
              <a:ext uri="{FF2B5EF4-FFF2-40B4-BE49-F238E27FC236}">
                <a16:creationId xmlns:a16="http://schemas.microsoft.com/office/drawing/2014/main" xmlns="" id="{D8DBE06F-DE3F-4D36-828A-A89B4B5A8F21}"/>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50107" y="3224554"/>
            <a:ext cx="4038600" cy="4038600"/>
          </a:xfrm>
          <a:prstGeom prst="rect">
            <a:avLst/>
          </a:prstGeom>
        </p:spPr>
      </p:pic>
      <p:grpSp>
        <p:nvGrpSpPr>
          <p:cNvPr id="7" name="Group 6">
            <a:extLst>
              <a:ext uri="{FF2B5EF4-FFF2-40B4-BE49-F238E27FC236}">
                <a16:creationId xmlns:a16="http://schemas.microsoft.com/office/drawing/2014/main" xmlns="" id="{D07AD32A-D881-4A1A-A88E-E2309453A9BB}"/>
              </a:ext>
            </a:extLst>
          </p:cNvPr>
          <p:cNvGrpSpPr/>
          <p:nvPr/>
        </p:nvGrpSpPr>
        <p:grpSpPr>
          <a:xfrm>
            <a:off x="2372567" y="3550716"/>
            <a:ext cx="8420412" cy="2465552"/>
            <a:chOff x="3188493" y="3833861"/>
            <a:chExt cx="8420412" cy="2465552"/>
          </a:xfrm>
        </p:grpSpPr>
        <p:pic>
          <p:nvPicPr>
            <p:cNvPr id="8" name="Picture 7">
              <a:extLst>
                <a:ext uri="{FF2B5EF4-FFF2-40B4-BE49-F238E27FC236}">
                  <a16:creationId xmlns:a16="http://schemas.microsoft.com/office/drawing/2014/main" xmlns="" id="{78E81BC7-2D52-4F74-B3C8-553D40A55FCA}"/>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865705" y="3833861"/>
              <a:ext cx="2380974" cy="1979185"/>
            </a:xfrm>
            <a:prstGeom prst="rect">
              <a:avLst/>
            </a:prstGeom>
          </p:spPr>
        </p:pic>
        <p:pic>
          <p:nvPicPr>
            <p:cNvPr id="9" name="Picture 8">
              <a:extLst>
                <a:ext uri="{FF2B5EF4-FFF2-40B4-BE49-F238E27FC236}">
                  <a16:creationId xmlns:a16="http://schemas.microsoft.com/office/drawing/2014/main" xmlns="" id="{D95823F1-1B1B-4275-9919-7029D889EE66}"/>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027099" y="3833861"/>
              <a:ext cx="2143125" cy="1979185"/>
            </a:xfrm>
            <a:prstGeom prst="rect">
              <a:avLst/>
            </a:prstGeom>
          </p:spPr>
        </p:pic>
        <p:pic>
          <p:nvPicPr>
            <p:cNvPr id="10" name="Picture 9">
              <a:extLst>
                <a:ext uri="{FF2B5EF4-FFF2-40B4-BE49-F238E27FC236}">
                  <a16:creationId xmlns:a16="http://schemas.microsoft.com/office/drawing/2014/main" xmlns="" id="{4DF348BA-0F26-41E9-B331-75DDE8A889C5}"/>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3188493" y="3833861"/>
              <a:ext cx="2143125" cy="1979185"/>
            </a:xfrm>
            <a:prstGeom prst="rect">
              <a:avLst/>
            </a:prstGeom>
          </p:spPr>
        </p:pic>
        <p:sp>
          <p:nvSpPr>
            <p:cNvPr id="11" name="TextBox 10">
              <a:extLst>
                <a:ext uri="{FF2B5EF4-FFF2-40B4-BE49-F238E27FC236}">
                  <a16:creationId xmlns:a16="http://schemas.microsoft.com/office/drawing/2014/main" xmlns="" id="{9998E0C5-523B-430E-AA0B-A76F9129D285}"/>
                </a:ext>
              </a:extLst>
            </p:cNvPr>
            <p:cNvSpPr txBox="1"/>
            <p:nvPr/>
          </p:nvSpPr>
          <p:spPr>
            <a:xfrm>
              <a:off x="3405809" y="5837748"/>
              <a:ext cx="8203096" cy="461665"/>
            </a:xfrm>
            <a:prstGeom prst="rect">
              <a:avLst/>
            </a:prstGeom>
            <a:noFill/>
          </p:spPr>
          <p:txBody>
            <a:bodyPr wrap="square">
              <a:spAutoFit/>
            </a:bodyPr>
            <a:lstStyle/>
            <a:p>
              <a:r>
                <a:rPr lang="vi-VN" sz="2400" i="1" dirty="0">
                  <a:solidFill>
                    <a:srgbClr val="002060"/>
                  </a:solidFill>
                  <a:latin typeface="Times New Roman" panose="02020603050405020304" pitchFamily="18" charset="0"/>
                </a:rPr>
                <a:t>Potassium 		    Iodine 		Potassium iodide</a:t>
              </a:r>
              <a:endParaRPr lang="vi-VN" sz="2400" dirty="0">
                <a:solidFill>
                  <a:srgbClr val="002060"/>
                </a:solidFill>
                <a:latin typeface="Times New Roman" panose="02020603050405020304" pitchFamily="18" charset="0"/>
              </a:endParaRPr>
            </a:p>
          </p:txBody>
        </p:sp>
      </p:grpSp>
    </p:spTree>
    <p:extLst>
      <p:ext uri="{BB962C8B-B14F-4D97-AF65-F5344CB8AC3E}">
        <p14:creationId xmlns:p14="http://schemas.microsoft.com/office/powerpoint/2010/main" xmlns="" val="400648788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xmlns="" id="{042015DF-FB70-4BB6-A2A9-A9199908840D}"/>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77873" t="60801"/>
          <a:stretch/>
        </p:blipFill>
        <p:spPr>
          <a:xfrm>
            <a:off x="-546686" y="3554375"/>
            <a:ext cx="4721643" cy="3570773"/>
          </a:xfrm>
          <a:prstGeom prst="rect">
            <a:avLst/>
          </a:prstGeom>
        </p:spPr>
      </p:pic>
      <p:pic>
        <p:nvPicPr>
          <p:cNvPr id="30" name="图片 29">
            <a:extLst>
              <a:ext uri="{FF2B5EF4-FFF2-40B4-BE49-F238E27FC236}">
                <a16:creationId xmlns:a16="http://schemas.microsoft.com/office/drawing/2014/main" xmlns="" id="{87D4BE03-8B17-4D61-9439-64203C1A8757}"/>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77873" t="60801"/>
          <a:stretch/>
        </p:blipFill>
        <p:spPr>
          <a:xfrm>
            <a:off x="795956" y="-960782"/>
            <a:ext cx="3084362" cy="2332569"/>
          </a:xfrm>
          <a:prstGeom prst="rect">
            <a:avLst/>
          </a:prstGeom>
        </p:spPr>
      </p:pic>
      <p:pic>
        <p:nvPicPr>
          <p:cNvPr id="17" name="图片 16">
            <a:extLst>
              <a:ext uri="{FF2B5EF4-FFF2-40B4-BE49-F238E27FC236}">
                <a16:creationId xmlns:a16="http://schemas.microsoft.com/office/drawing/2014/main" xmlns="" id="{8EEE9012-F08D-496E-894F-D5B63BA758DB}"/>
              </a:ext>
            </a:extLst>
          </p:cNvPr>
          <p:cNvPicPr>
            <a:picLocks noChangeAspect="1"/>
          </p:cNvPicPr>
          <p:nvPr/>
        </p:nvPicPr>
        <p:blipFill rotWithShape="1">
          <a:blip r:embed="rId5">
            <a:extLst>
              <a:ext uri="{28A0092B-C50C-407E-A947-70E740481C1C}">
                <a14:useLocalDpi xmlns:a14="http://schemas.microsoft.com/office/drawing/2010/main" xmlns="" val="0"/>
              </a:ext>
            </a:extLst>
          </a:blip>
          <a:srcRect t="55484"/>
          <a:stretch/>
        </p:blipFill>
        <p:spPr>
          <a:xfrm>
            <a:off x="2658979" y="3797969"/>
            <a:ext cx="6874042" cy="3060031"/>
          </a:xfrm>
          <a:prstGeom prst="rect">
            <a:avLst/>
          </a:prstGeom>
        </p:spPr>
      </p:pic>
      <p:sp useBgFill="1">
        <p:nvSpPr>
          <p:cNvPr id="3" name="矩形 2">
            <a:extLst>
              <a:ext uri="{FF2B5EF4-FFF2-40B4-BE49-F238E27FC236}">
                <a16:creationId xmlns:a16="http://schemas.microsoft.com/office/drawing/2014/main" xmlns="" id="{94273888-E65A-496D-A146-B26B0728E2B8}"/>
              </a:ext>
            </a:extLst>
          </p:cNvPr>
          <p:cNvSpPr/>
          <p:nvPr/>
        </p:nvSpPr>
        <p:spPr>
          <a:xfrm>
            <a:off x="7808495" y="3797969"/>
            <a:ext cx="1724526" cy="11069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a:extLst>
              <a:ext uri="{FF2B5EF4-FFF2-40B4-BE49-F238E27FC236}">
                <a16:creationId xmlns:a16="http://schemas.microsoft.com/office/drawing/2014/main" xmlns="" id="{44534718-3DAB-4732-B6AC-0A0B8713712A}"/>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77873" t="60801"/>
          <a:stretch/>
        </p:blipFill>
        <p:spPr>
          <a:xfrm>
            <a:off x="8228174" y="1844844"/>
            <a:ext cx="3494422" cy="2642679"/>
          </a:xfrm>
          <a:prstGeom prst="rect">
            <a:avLst/>
          </a:prstGeom>
        </p:spPr>
      </p:pic>
      <p:grpSp>
        <p:nvGrpSpPr>
          <p:cNvPr id="10" name="组合 8">
            <a:extLst>
              <a:ext uri="{FF2B5EF4-FFF2-40B4-BE49-F238E27FC236}">
                <a16:creationId xmlns:a16="http://schemas.microsoft.com/office/drawing/2014/main" xmlns="" id="{6A9FA2C1-E542-421C-AF49-49FDC00A1D3E}"/>
              </a:ext>
            </a:extLst>
          </p:cNvPr>
          <p:cNvGrpSpPr/>
          <p:nvPr/>
        </p:nvGrpSpPr>
        <p:grpSpPr>
          <a:xfrm>
            <a:off x="1814135" y="1844844"/>
            <a:ext cx="9139462" cy="1862048"/>
            <a:chOff x="2914651" y="2497973"/>
            <a:chExt cx="9139462" cy="1862048"/>
          </a:xfrm>
        </p:grpSpPr>
        <p:sp>
          <p:nvSpPr>
            <p:cNvPr id="11" name="文本框 5">
              <a:extLst>
                <a:ext uri="{FF2B5EF4-FFF2-40B4-BE49-F238E27FC236}">
                  <a16:creationId xmlns:a16="http://schemas.microsoft.com/office/drawing/2014/main" xmlns="" id="{AB26FF6F-572A-4FBB-BEFE-B5894A60EF6B}"/>
                </a:ext>
              </a:extLst>
            </p:cNvPr>
            <p:cNvSpPr txBox="1"/>
            <p:nvPr/>
          </p:nvSpPr>
          <p:spPr>
            <a:xfrm>
              <a:off x="2914651" y="2497973"/>
              <a:ext cx="2343150" cy="1862048"/>
            </a:xfrm>
            <a:prstGeom prst="rect">
              <a:avLst/>
            </a:prstGeom>
            <a:noFill/>
          </p:spPr>
          <p:txBody>
            <a:bodyPr wrap="square" rtlCol="0">
              <a:spAutoFit/>
            </a:bodyPr>
            <a:lstStyle/>
            <a:p>
              <a:r>
                <a:rPr lang="en-US" altLang="zh-CN" sz="11500" b="1" spc="600" dirty="0">
                  <a:solidFill>
                    <a:srgbClr val="00B05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04.</a:t>
              </a:r>
              <a:endParaRPr lang="zh-CN" altLang="en-US" sz="11500" b="1" spc="600" dirty="0">
                <a:solidFill>
                  <a:srgbClr val="00B05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2" name="文本框 215">
              <a:extLst>
                <a:ext uri="{FF2B5EF4-FFF2-40B4-BE49-F238E27FC236}">
                  <a16:creationId xmlns:a16="http://schemas.microsoft.com/office/drawing/2014/main" xmlns="" id="{4F4648A7-626F-4C93-9199-46FF7FC13943}"/>
                </a:ext>
              </a:extLst>
            </p:cNvPr>
            <p:cNvSpPr txBox="1"/>
            <p:nvPr/>
          </p:nvSpPr>
          <p:spPr>
            <a:xfrm>
              <a:off x="5511799" y="2756265"/>
              <a:ext cx="6542314" cy="1423467"/>
            </a:xfrm>
            <a:prstGeom prst="rect">
              <a:avLst/>
            </a:prstGeom>
            <a:noFill/>
            <a:ln>
              <a:noFill/>
            </a:ln>
          </p:spPr>
          <p:txBody>
            <a:bodyPr wrap="square" lIns="68580" tIns="34290" rIns="68580" bIns="34290" rtlCol="0">
              <a:spAutoFit/>
            </a:bodyPr>
            <a:lstStyle/>
            <a:p>
              <a:r>
                <a:rPr lang="en-US" altLang="zh-CN" sz="8800" b="1" spc="300" dirty="0">
                  <a:solidFill>
                    <a:srgbClr val="00B05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BÀI TẬP</a:t>
              </a:r>
              <a:endParaRPr lang="zh-CN" altLang="en-US" sz="8800" b="1" spc="300" dirty="0">
                <a:solidFill>
                  <a:srgbClr val="00B05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Tree>
    <p:extLst>
      <p:ext uri="{BB962C8B-B14F-4D97-AF65-F5344CB8AC3E}">
        <p14:creationId xmlns:p14="http://schemas.microsoft.com/office/powerpoint/2010/main" xmlns="" val="338728896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C2884B28-9BE9-4CD5-AF32-84890664CAA0}"/>
              </a:ext>
            </a:extLst>
          </p:cNvPr>
          <p:cNvGrpSpPr/>
          <p:nvPr/>
        </p:nvGrpSpPr>
        <p:grpSpPr>
          <a:xfrm>
            <a:off x="652719" y="1491167"/>
            <a:ext cx="10886562" cy="1618873"/>
            <a:chOff x="550064" y="1156136"/>
            <a:chExt cx="10886562" cy="1618873"/>
          </a:xfrm>
        </p:grpSpPr>
        <p:sp>
          <p:nvSpPr>
            <p:cNvPr id="3" name="TextBox 2">
              <a:extLst>
                <a:ext uri="{FF2B5EF4-FFF2-40B4-BE49-F238E27FC236}">
                  <a16:creationId xmlns:a16="http://schemas.microsoft.com/office/drawing/2014/main" xmlns="" id="{6DCD5BB7-816D-400F-9097-49F948F7A2D6}"/>
                </a:ext>
              </a:extLst>
            </p:cNvPr>
            <p:cNvSpPr txBox="1"/>
            <p:nvPr/>
          </p:nvSpPr>
          <p:spPr>
            <a:xfrm>
              <a:off x="1086678" y="1697791"/>
              <a:ext cx="10349948" cy="1077218"/>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vi-VN" sz="3200" i="1" dirty="0">
                  <a:solidFill>
                    <a:srgbClr val="002060"/>
                  </a:solidFill>
                  <a:latin typeface="Times New Roman" panose="02020603050405020304" pitchFamily="18" charset="0"/>
                </a:rPr>
                <a:t>Hãy liệt kê 5 phân tử đơn chất và 5 phân tử hợp chất chứa 2 nguyên tố hoá học.</a:t>
              </a:r>
            </a:p>
          </p:txBody>
        </p:sp>
        <p:sp>
          <p:nvSpPr>
            <p:cNvPr id="4" name="Flowchart: Connector 3">
              <a:extLst>
                <a:ext uri="{FF2B5EF4-FFF2-40B4-BE49-F238E27FC236}">
                  <a16:creationId xmlns:a16="http://schemas.microsoft.com/office/drawing/2014/main" xmlns="" id="{E72CE718-E3E6-4136-94BA-D7A24FB23810}"/>
                </a:ext>
              </a:extLst>
            </p:cNvPr>
            <p:cNvSpPr/>
            <p:nvPr/>
          </p:nvSpPr>
          <p:spPr>
            <a:xfrm>
              <a:off x="550064" y="1156136"/>
              <a:ext cx="843406" cy="790568"/>
            </a:xfrm>
            <a:prstGeom prst="flowChartConnector">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vi-VN" sz="3600" b="1" dirty="0">
                  <a:latin typeface="Times New Roman" panose="02020603050405020304" pitchFamily="18" charset="0"/>
                </a:rPr>
                <a:t>1</a:t>
              </a:r>
            </a:p>
          </p:txBody>
        </p:sp>
      </p:grpSp>
      <p:sp>
        <p:nvSpPr>
          <p:cNvPr id="5" name="Hộp Văn bản 4">
            <a:extLst>
              <a:ext uri="{FF2B5EF4-FFF2-40B4-BE49-F238E27FC236}">
                <a16:creationId xmlns:a16="http://schemas.microsoft.com/office/drawing/2014/main" xmlns="" id="{4C083876-C6AE-45D2-8F26-A0B85395FC56}"/>
              </a:ext>
            </a:extLst>
          </p:cNvPr>
          <p:cNvSpPr txBox="1"/>
          <p:nvPr/>
        </p:nvSpPr>
        <p:spPr>
          <a:xfrm>
            <a:off x="5343716" y="3224741"/>
            <a:ext cx="1745673"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Lời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giải</a:t>
            </a:r>
            <a:r>
              <a:rPr lang="en-US" sz="2800" b="1" dirty="0">
                <a:solidFill>
                  <a:srgbClr val="FF0000"/>
                </a:solidFill>
                <a:latin typeface="Times New Roman" panose="02020603050405020304" pitchFamily="18" charset="0"/>
                <a:cs typeface="Times New Roman" panose="02020603050405020304" pitchFamily="18" charset="0"/>
              </a:rPr>
              <a:t> </a:t>
            </a:r>
          </a:p>
        </p:txBody>
      </p:sp>
      <p:sp>
        <p:nvSpPr>
          <p:cNvPr id="7" name="Hộp Văn bản 6">
            <a:extLst>
              <a:ext uri="{FF2B5EF4-FFF2-40B4-BE49-F238E27FC236}">
                <a16:creationId xmlns:a16="http://schemas.microsoft.com/office/drawing/2014/main" xmlns="" id="{D33FB18D-28E1-4CBA-BAB5-670B6808DC1A}"/>
              </a:ext>
            </a:extLst>
          </p:cNvPr>
          <p:cNvSpPr txBox="1"/>
          <p:nvPr/>
        </p:nvSpPr>
        <p:spPr>
          <a:xfrm>
            <a:off x="893541" y="3910410"/>
            <a:ext cx="6195848" cy="1938992"/>
          </a:xfrm>
          <a:prstGeom prst="rect">
            <a:avLst/>
          </a:prstGeom>
          <a:noFill/>
        </p:spPr>
        <p:txBody>
          <a:bodyPr wrap="square">
            <a:spAutoFit/>
          </a:bodyPr>
          <a:lstStyle/>
          <a:p>
            <a:pPr algn="l" latinLnBrk="0"/>
            <a:r>
              <a:rPr lang="vi-VN" sz="2000" b="0" i="0" dirty="0">
                <a:effectLst/>
                <a:latin typeface="+mj-lt"/>
              </a:rPr>
              <a:t>- 5 phân </a:t>
            </a:r>
            <a:r>
              <a:rPr lang="vi-VN" sz="2000" b="0" i="0" dirty="0" err="1">
                <a:effectLst/>
                <a:latin typeface="+mj-lt"/>
              </a:rPr>
              <a:t>tử</a:t>
            </a:r>
            <a:r>
              <a:rPr lang="vi-VN" sz="2000" b="0" i="0" dirty="0">
                <a:effectLst/>
                <a:latin typeface="+mj-lt"/>
              </a:rPr>
              <a:t> đơn </a:t>
            </a:r>
            <a:r>
              <a:rPr lang="vi-VN" sz="2000" b="0" i="0" dirty="0" err="1">
                <a:effectLst/>
                <a:latin typeface="+mj-lt"/>
              </a:rPr>
              <a:t>chất</a:t>
            </a:r>
            <a:r>
              <a:rPr lang="vi-VN" sz="2000" b="0" i="0" dirty="0">
                <a:effectLst/>
                <a:latin typeface="+mj-lt"/>
              </a:rPr>
              <a:t> </a:t>
            </a:r>
            <a:r>
              <a:rPr lang="vi-VN" sz="2000" b="0" i="0" dirty="0" err="1">
                <a:effectLst/>
                <a:latin typeface="+mj-lt"/>
              </a:rPr>
              <a:t>là</a:t>
            </a:r>
            <a:r>
              <a:rPr lang="vi-VN" sz="2000" b="0" i="0" dirty="0">
                <a:effectLst/>
                <a:latin typeface="+mj-lt"/>
              </a:rPr>
              <a:t>:</a:t>
            </a:r>
          </a:p>
          <a:p>
            <a:pPr algn="l" latinLnBrk="0"/>
            <a:r>
              <a:rPr lang="vi-VN" sz="2000" b="0" i="0" dirty="0">
                <a:effectLst/>
                <a:latin typeface="+mj-lt"/>
              </a:rPr>
              <a:t>   + </a:t>
            </a:r>
            <a:r>
              <a:rPr lang="vi-VN" sz="2000" b="0" i="0" dirty="0" err="1">
                <a:effectLst/>
                <a:latin typeface="+mj-lt"/>
              </a:rPr>
              <a:t>Khí</a:t>
            </a:r>
            <a:r>
              <a:rPr lang="vi-VN" sz="2000" b="0" i="0" dirty="0">
                <a:effectLst/>
                <a:latin typeface="+mj-lt"/>
              </a:rPr>
              <a:t> </a:t>
            </a:r>
            <a:r>
              <a:rPr lang="vi-VN" sz="2000" b="0" i="0" dirty="0" err="1">
                <a:effectLst/>
                <a:latin typeface="+mj-lt"/>
              </a:rPr>
              <a:t>oxygen</a:t>
            </a:r>
            <a:r>
              <a:rPr lang="vi-VN" sz="2000" b="0" i="0" dirty="0">
                <a:effectLst/>
                <a:latin typeface="+mj-lt"/>
              </a:rPr>
              <a:t> </a:t>
            </a:r>
            <a:r>
              <a:rPr lang="vi-VN" sz="2000" b="0" i="0" dirty="0" err="1">
                <a:effectLst/>
                <a:latin typeface="+mj-lt"/>
              </a:rPr>
              <a:t>được</a:t>
            </a:r>
            <a:r>
              <a:rPr lang="vi-VN" sz="2000" b="0" i="0" dirty="0">
                <a:effectLst/>
                <a:latin typeface="+mj-lt"/>
              </a:rPr>
              <a:t> </a:t>
            </a:r>
            <a:r>
              <a:rPr lang="vi-VN" sz="2000" b="0" i="0" dirty="0" err="1">
                <a:effectLst/>
                <a:latin typeface="+mj-lt"/>
              </a:rPr>
              <a:t>tạo</a:t>
            </a:r>
            <a:r>
              <a:rPr lang="vi-VN" sz="2000" b="0" i="0" dirty="0">
                <a:effectLst/>
                <a:latin typeface="+mj-lt"/>
              </a:rPr>
              <a:t> </a:t>
            </a:r>
            <a:r>
              <a:rPr lang="vi-VN" sz="2000" b="0" i="0" dirty="0" err="1">
                <a:effectLst/>
                <a:latin typeface="+mj-lt"/>
              </a:rPr>
              <a:t>bởi</a:t>
            </a:r>
            <a:r>
              <a:rPr lang="vi-VN" sz="2000" b="0" i="0" dirty="0">
                <a:effectLst/>
                <a:latin typeface="+mj-lt"/>
              </a:rPr>
              <a:t> nguyên </a:t>
            </a:r>
            <a:r>
              <a:rPr lang="vi-VN" sz="2000" b="0" i="0" dirty="0" err="1">
                <a:effectLst/>
                <a:latin typeface="+mj-lt"/>
              </a:rPr>
              <a:t>tố</a:t>
            </a:r>
            <a:r>
              <a:rPr lang="vi-VN" sz="2000" b="0" i="0" dirty="0">
                <a:effectLst/>
                <a:latin typeface="+mj-lt"/>
              </a:rPr>
              <a:t> O</a:t>
            </a:r>
          </a:p>
          <a:p>
            <a:pPr algn="l" latinLnBrk="0"/>
            <a:r>
              <a:rPr lang="vi-VN" sz="2000" b="0" i="0" dirty="0">
                <a:effectLst/>
                <a:latin typeface="+mj-lt"/>
              </a:rPr>
              <a:t>   + </a:t>
            </a:r>
            <a:r>
              <a:rPr lang="vi-VN" sz="2000" b="0" i="0" dirty="0" err="1">
                <a:effectLst/>
                <a:latin typeface="+mj-lt"/>
              </a:rPr>
              <a:t>Khí</a:t>
            </a:r>
            <a:r>
              <a:rPr lang="vi-VN" sz="2000" b="0" i="0" dirty="0">
                <a:effectLst/>
                <a:latin typeface="+mj-lt"/>
              </a:rPr>
              <a:t> </a:t>
            </a:r>
            <a:r>
              <a:rPr lang="vi-VN" sz="2000" b="0" i="0" dirty="0" err="1">
                <a:effectLst/>
                <a:latin typeface="+mj-lt"/>
              </a:rPr>
              <a:t>nitrogen</a:t>
            </a:r>
            <a:r>
              <a:rPr lang="vi-VN" sz="2000" b="0" i="0" dirty="0">
                <a:effectLst/>
                <a:latin typeface="+mj-lt"/>
              </a:rPr>
              <a:t> </a:t>
            </a:r>
            <a:r>
              <a:rPr lang="vi-VN" sz="2000" b="0" i="0" dirty="0" err="1">
                <a:effectLst/>
                <a:latin typeface="+mj-lt"/>
              </a:rPr>
              <a:t>được</a:t>
            </a:r>
            <a:r>
              <a:rPr lang="vi-VN" sz="2000" b="0" i="0" dirty="0">
                <a:effectLst/>
                <a:latin typeface="+mj-lt"/>
              </a:rPr>
              <a:t> </a:t>
            </a:r>
            <a:r>
              <a:rPr lang="vi-VN" sz="2000" b="0" i="0" dirty="0" err="1">
                <a:effectLst/>
                <a:latin typeface="+mj-lt"/>
              </a:rPr>
              <a:t>tạo</a:t>
            </a:r>
            <a:r>
              <a:rPr lang="vi-VN" sz="2000" b="0" i="0" dirty="0">
                <a:effectLst/>
                <a:latin typeface="+mj-lt"/>
              </a:rPr>
              <a:t> </a:t>
            </a:r>
            <a:r>
              <a:rPr lang="vi-VN" sz="2000" b="0" i="0" dirty="0" err="1">
                <a:effectLst/>
                <a:latin typeface="+mj-lt"/>
              </a:rPr>
              <a:t>bởi</a:t>
            </a:r>
            <a:r>
              <a:rPr lang="vi-VN" sz="2000" b="0" i="0" dirty="0">
                <a:effectLst/>
                <a:latin typeface="+mj-lt"/>
              </a:rPr>
              <a:t> nguyên </a:t>
            </a:r>
            <a:r>
              <a:rPr lang="vi-VN" sz="2000" b="0" i="0" dirty="0" err="1">
                <a:effectLst/>
                <a:latin typeface="+mj-lt"/>
              </a:rPr>
              <a:t>tố</a:t>
            </a:r>
            <a:r>
              <a:rPr lang="vi-VN" sz="2000" b="0" i="0" dirty="0">
                <a:effectLst/>
                <a:latin typeface="+mj-lt"/>
              </a:rPr>
              <a:t> N</a:t>
            </a:r>
          </a:p>
          <a:p>
            <a:pPr algn="l" latinLnBrk="0"/>
            <a:r>
              <a:rPr lang="vi-VN" sz="2000" b="0" i="0" dirty="0">
                <a:effectLst/>
                <a:latin typeface="+mj-lt"/>
              </a:rPr>
              <a:t>   + </a:t>
            </a:r>
            <a:r>
              <a:rPr lang="vi-VN" sz="2000" b="0" i="0" dirty="0" err="1">
                <a:effectLst/>
                <a:latin typeface="+mj-lt"/>
              </a:rPr>
              <a:t>Khí</a:t>
            </a:r>
            <a:r>
              <a:rPr lang="vi-VN" sz="2000" b="0" i="0" dirty="0">
                <a:effectLst/>
                <a:latin typeface="+mj-lt"/>
              </a:rPr>
              <a:t> </a:t>
            </a:r>
            <a:r>
              <a:rPr lang="vi-VN" sz="2000" b="0" i="0" dirty="0" err="1">
                <a:effectLst/>
                <a:latin typeface="+mj-lt"/>
              </a:rPr>
              <a:t>helium</a:t>
            </a:r>
            <a:r>
              <a:rPr lang="vi-VN" sz="2000" b="0" i="0" dirty="0">
                <a:effectLst/>
                <a:latin typeface="+mj-lt"/>
              </a:rPr>
              <a:t> </a:t>
            </a:r>
            <a:r>
              <a:rPr lang="vi-VN" sz="2000" b="0" i="0" dirty="0" err="1">
                <a:effectLst/>
                <a:latin typeface="+mj-lt"/>
              </a:rPr>
              <a:t>được</a:t>
            </a:r>
            <a:r>
              <a:rPr lang="vi-VN" sz="2000" b="0" i="0" dirty="0">
                <a:effectLst/>
                <a:latin typeface="+mj-lt"/>
              </a:rPr>
              <a:t> </a:t>
            </a:r>
            <a:r>
              <a:rPr lang="vi-VN" sz="2000" b="0" i="0" dirty="0" err="1">
                <a:effectLst/>
                <a:latin typeface="+mj-lt"/>
              </a:rPr>
              <a:t>tạo</a:t>
            </a:r>
            <a:r>
              <a:rPr lang="vi-VN" sz="2000" b="0" i="0" dirty="0">
                <a:effectLst/>
                <a:latin typeface="+mj-lt"/>
              </a:rPr>
              <a:t> </a:t>
            </a:r>
            <a:r>
              <a:rPr lang="vi-VN" sz="2000" b="0" i="0" dirty="0" err="1">
                <a:effectLst/>
                <a:latin typeface="+mj-lt"/>
              </a:rPr>
              <a:t>bởi</a:t>
            </a:r>
            <a:r>
              <a:rPr lang="vi-VN" sz="2000" b="0" i="0" dirty="0">
                <a:effectLst/>
                <a:latin typeface="+mj-lt"/>
              </a:rPr>
              <a:t> nguyên </a:t>
            </a:r>
            <a:r>
              <a:rPr lang="vi-VN" sz="2000" b="0" i="0" dirty="0" err="1">
                <a:effectLst/>
                <a:latin typeface="+mj-lt"/>
              </a:rPr>
              <a:t>tố</a:t>
            </a:r>
            <a:r>
              <a:rPr lang="vi-VN" sz="2000" b="0" i="0" dirty="0">
                <a:effectLst/>
                <a:latin typeface="+mj-lt"/>
              </a:rPr>
              <a:t> He</a:t>
            </a:r>
          </a:p>
          <a:p>
            <a:pPr algn="l" latinLnBrk="0"/>
            <a:r>
              <a:rPr lang="vi-VN" sz="2000" b="0" i="0" dirty="0">
                <a:effectLst/>
                <a:latin typeface="+mj-lt"/>
              </a:rPr>
              <a:t>   + </a:t>
            </a:r>
            <a:r>
              <a:rPr lang="vi-VN" sz="2000" b="0" i="0" dirty="0" err="1">
                <a:effectLst/>
                <a:latin typeface="+mj-lt"/>
              </a:rPr>
              <a:t>Sodium</a:t>
            </a:r>
            <a:r>
              <a:rPr lang="vi-VN" sz="2000" b="0" i="0" dirty="0">
                <a:effectLst/>
                <a:latin typeface="+mj-lt"/>
              </a:rPr>
              <a:t> </a:t>
            </a:r>
            <a:r>
              <a:rPr lang="vi-VN" sz="2000" b="0" i="0" dirty="0" err="1">
                <a:effectLst/>
                <a:latin typeface="+mj-lt"/>
              </a:rPr>
              <a:t>được</a:t>
            </a:r>
            <a:r>
              <a:rPr lang="vi-VN" sz="2000" b="0" i="0" dirty="0">
                <a:effectLst/>
                <a:latin typeface="+mj-lt"/>
              </a:rPr>
              <a:t> </a:t>
            </a:r>
            <a:r>
              <a:rPr lang="vi-VN" sz="2000" b="0" i="0" dirty="0" err="1">
                <a:effectLst/>
                <a:latin typeface="+mj-lt"/>
              </a:rPr>
              <a:t>tạo</a:t>
            </a:r>
            <a:r>
              <a:rPr lang="vi-VN" sz="2000" b="0" i="0" dirty="0">
                <a:effectLst/>
                <a:latin typeface="+mj-lt"/>
              </a:rPr>
              <a:t> </a:t>
            </a:r>
            <a:r>
              <a:rPr lang="vi-VN" sz="2000" b="0" i="0" dirty="0" err="1">
                <a:effectLst/>
                <a:latin typeface="+mj-lt"/>
              </a:rPr>
              <a:t>bảo</a:t>
            </a:r>
            <a:r>
              <a:rPr lang="vi-VN" sz="2000" b="0" i="0" dirty="0">
                <a:effectLst/>
                <a:latin typeface="+mj-lt"/>
              </a:rPr>
              <a:t> nguyên </a:t>
            </a:r>
            <a:r>
              <a:rPr lang="vi-VN" sz="2000" b="0" i="0" dirty="0" err="1">
                <a:effectLst/>
                <a:latin typeface="+mj-lt"/>
              </a:rPr>
              <a:t>tố</a:t>
            </a:r>
            <a:r>
              <a:rPr lang="vi-VN" sz="2000" b="0" i="0" dirty="0">
                <a:effectLst/>
                <a:latin typeface="+mj-lt"/>
              </a:rPr>
              <a:t> Na</a:t>
            </a:r>
          </a:p>
          <a:p>
            <a:pPr algn="l" latinLnBrk="0"/>
            <a:r>
              <a:rPr lang="vi-VN" sz="2000" b="0" i="0" dirty="0">
                <a:effectLst/>
                <a:latin typeface="+mj-lt"/>
              </a:rPr>
              <a:t>   + </a:t>
            </a:r>
            <a:r>
              <a:rPr lang="vi-VN" sz="2000" b="0" i="0" dirty="0" err="1">
                <a:effectLst/>
                <a:latin typeface="+mj-lt"/>
              </a:rPr>
              <a:t>Sulfur</a:t>
            </a:r>
            <a:r>
              <a:rPr lang="vi-VN" sz="2000" b="0" i="0" dirty="0">
                <a:effectLst/>
                <a:latin typeface="+mj-lt"/>
              </a:rPr>
              <a:t> </a:t>
            </a:r>
            <a:r>
              <a:rPr lang="vi-VN" sz="2000" b="0" i="0" dirty="0" err="1">
                <a:effectLst/>
                <a:latin typeface="+mj-lt"/>
              </a:rPr>
              <a:t>được</a:t>
            </a:r>
            <a:r>
              <a:rPr lang="vi-VN" sz="2000" b="0" i="0" dirty="0">
                <a:effectLst/>
                <a:latin typeface="+mj-lt"/>
              </a:rPr>
              <a:t> </a:t>
            </a:r>
            <a:r>
              <a:rPr lang="vi-VN" sz="2000" b="0" i="0" dirty="0" err="1">
                <a:effectLst/>
                <a:latin typeface="+mj-lt"/>
              </a:rPr>
              <a:t>tạo</a:t>
            </a:r>
            <a:r>
              <a:rPr lang="vi-VN" sz="2000" b="0" i="0" dirty="0">
                <a:effectLst/>
                <a:latin typeface="+mj-lt"/>
              </a:rPr>
              <a:t> </a:t>
            </a:r>
            <a:r>
              <a:rPr lang="vi-VN" sz="2000" b="0" i="0" dirty="0" err="1">
                <a:effectLst/>
                <a:latin typeface="+mj-lt"/>
              </a:rPr>
              <a:t>bởi</a:t>
            </a:r>
            <a:r>
              <a:rPr lang="vi-VN" sz="2000" b="0" i="0" dirty="0">
                <a:effectLst/>
                <a:latin typeface="+mj-lt"/>
              </a:rPr>
              <a:t> nguyên </a:t>
            </a:r>
            <a:r>
              <a:rPr lang="vi-VN" sz="2000" b="0" i="0" dirty="0" err="1">
                <a:effectLst/>
                <a:latin typeface="+mj-lt"/>
              </a:rPr>
              <a:t>tố</a:t>
            </a:r>
            <a:r>
              <a:rPr lang="vi-VN" sz="2000" b="0" i="0" dirty="0">
                <a:effectLst/>
                <a:latin typeface="+mj-lt"/>
              </a:rPr>
              <a:t> S</a:t>
            </a:r>
          </a:p>
        </p:txBody>
      </p:sp>
      <p:sp>
        <p:nvSpPr>
          <p:cNvPr id="9" name="Hộp Văn bản 8">
            <a:extLst>
              <a:ext uri="{FF2B5EF4-FFF2-40B4-BE49-F238E27FC236}">
                <a16:creationId xmlns:a16="http://schemas.microsoft.com/office/drawing/2014/main" xmlns="" id="{59AFCF6C-189D-45A0-AE26-AEC99BC4BA73}"/>
              </a:ext>
            </a:extLst>
          </p:cNvPr>
          <p:cNvSpPr txBox="1"/>
          <p:nvPr/>
        </p:nvSpPr>
        <p:spPr>
          <a:xfrm>
            <a:off x="5428432" y="3769219"/>
            <a:ext cx="6195848" cy="1938992"/>
          </a:xfrm>
          <a:prstGeom prst="rect">
            <a:avLst/>
          </a:prstGeom>
          <a:noFill/>
        </p:spPr>
        <p:txBody>
          <a:bodyPr wrap="square">
            <a:spAutoFit/>
          </a:bodyPr>
          <a:lstStyle/>
          <a:p>
            <a:pPr algn="l" latinLnBrk="0"/>
            <a:r>
              <a:rPr lang="vi-VN" sz="2000" b="0" i="0" dirty="0">
                <a:effectLst/>
                <a:latin typeface="+mj-lt"/>
              </a:rPr>
              <a:t>- 5 phân </a:t>
            </a:r>
            <a:r>
              <a:rPr lang="vi-VN" sz="2000" b="0" i="0" dirty="0" err="1">
                <a:effectLst/>
                <a:latin typeface="+mj-lt"/>
              </a:rPr>
              <a:t>tử</a:t>
            </a:r>
            <a:r>
              <a:rPr lang="vi-VN" sz="2000" b="0" i="0" dirty="0">
                <a:effectLst/>
                <a:latin typeface="+mj-lt"/>
              </a:rPr>
              <a:t> đơn </a:t>
            </a:r>
            <a:r>
              <a:rPr lang="vi-VN" sz="2000" b="0" i="0" dirty="0" err="1">
                <a:effectLst/>
                <a:latin typeface="+mj-lt"/>
              </a:rPr>
              <a:t>chất</a:t>
            </a:r>
            <a:r>
              <a:rPr lang="vi-VN" sz="2000" b="0" i="0" dirty="0">
                <a:effectLst/>
                <a:latin typeface="+mj-lt"/>
              </a:rPr>
              <a:t> </a:t>
            </a:r>
            <a:r>
              <a:rPr lang="vi-VN" sz="2000" b="0" i="0" dirty="0" err="1">
                <a:effectLst/>
                <a:latin typeface="+mj-lt"/>
              </a:rPr>
              <a:t>là</a:t>
            </a:r>
            <a:r>
              <a:rPr lang="vi-VN" sz="2000" b="0" i="0" dirty="0">
                <a:effectLst/>
                <a:latin typeface="+mj-lt"/>
              </a:rPr>
              <a:t>:</a:t>
            </a:r>
          </a:p>
          <a:p>
            <a:pPr algn="l" latinLnBrk="0"/>
            <a:r>
              <a:rPr lang="vi-VN" sz="2000" b="0" i="0" dirty="0">
                <a:effectLst/>
                <a:latin typeface="+mj-lt"/>
              </a:rPr>
              <a:t>   + </a:t>
            </a:r>
            <a:r>
              <a:rPr lang="vi-VN" sz="2000" b="0" i="0" dirty="0" err="1">
                <a:effectLst/>
                <a:latin typeface="+mj-lt"/>
              </a:rPr>
              <a:t>Carbon</a:t>
            </a:r>
            <a:r>
              <a:rPr lang="vi-VN" sz="2000" b="0" i="0" dirty="0">
                <a:effectLst/>
                <a:latin typeface="+mj-lt"/>
              </a:rPr>
              <a:t> </a:t>
            </a:r>
            <a:r>
              <a:rPr lang="vi-VN" sz="2000" b="0" i="0" dirty="0" err="1">
                <a:effectLst/>
                <a:latin typeface="+mj-lt"/>
              </a:rPr>
              <a:t>dioxide</a:t>
            </a:r>
            <a:r>
              <a:rPr lang="vi-VN" sz="2000" b="0" i="0" dirty="0">
                <a:effectLst/>
                <a:latin typeface="+mj-lt"/>
              </a:rPr>
              <a:t> </a:t>
            </a:r>
            <a:r>
              <a:rPr lang="vi-VN" sz="2000" b="0" i="0" dirty="0" err="1">
                <a:effectLst/>
                <a:latin typeface="+mj-lt"/>
              </a:rPr>
              <a:t>được</a:t>
            </a:r>
            <a:r>
              <a:rPr lang="vi-VN" sz="2000" b="0" i="0" dirty="0">
                <a:effectLst/>
                <a:latin typeface="+mj-lt"/>
              </a:rPr>
              <a:t> </a:t>
            </a:r>
            <a:r>
              <a:rPr lang="vi-VN" sz="2000" b="0" i="0" dirty="0" err="1">
                <a:effectLst/>
                <a:latin typeface="+mj-lt"/>
              </a:rPr>
              <a:t>tạo</a:t>
            </a:r>
            <a:r>
              <a:rPr lang="vi-VN" sz="2000" b="0" i="0" dirty="0">
                <a:effectLst/>
                <a:latin typeface="+mj-lt"/>
              </a:rPr>
              <a:t> </a:t>
            </a:r>
            <a:r>
              <a:rPr lang="vi-VN" sz="2000" b="0" i="0" dirty="0" err="1">
                <a:effectLst/>
                <a:latin typeface="+mj-lt"/>
              </a:rPr>
              <a:t>bởi</a:t>
            </a:r>
            <a:r>
              <a:rPr lang="vi-VN" sz="2000" b="0" i="0" dirty="0">
                <a:effectLst/>
                <a:latin typeface="+mj-lt"/>
              </a:rPr>
              <a:t> nguyên </a:t>
            </a:r>
            <a:r>
              <a:rPr lang="vi-VN" sz="2000" b="0" i="0" dirty="0" err="1">
                <a:effectLst/>
                <a:latin typeface="+mj-lt"/>
              </a:rPr>
              <a:t>tố</a:t>
            </a:r>
            <a:r>
              <a:rPr lang="vi-VN" sz="2000" b="0" i="0" dirty="0">
                <a:effectLst/>
                <a:latin typeface="+mj-lt"/>
              </a:rPr>
              <a:t> C </a:t>
            </a:r>
            <a:r>
              <a:rPr lang="vi-VN" sz="2000" b="0" i="0" dirty="0" err="1">
                <a:effectLst/>
                <a:latin typeface="+mj-lt"/>
              </a:rPr>
              <a:t>và</a:t>
            </a:r>
            <a:r>
              <a:rPr lang="vi-VN" sz="2000" b="0" i="0" dirty="0">
                <a:effectLst/>
                <a:latin typeface="+mj-lt"/>
              </a:rPr>
              <a:t> O</a:t>
            </a:r>
          </a:p>
          <a:p>
            <a:pPr algn="l" latinLnBrk="0"/>
            <a:r>
              <a:rPr lang="vi-VN" sz="2000" b="0" i="0" dirty="0">
                <a:effectLst/>
                <a:latin typeface="+mj-lt"/>
              </a:rPr>
              <a:t>   + </a:t>
            </a:r>
            <a:r>
              <a:rPr lang="vi-VN" sz="2000" b="0" i="0" dirty="0" err="1">
                <a:effectLst/>
                <a:latin typeface="+mj-lt"/>
              </a:rPr>
              <a:t>Sodium</a:t>
            </a:r>
            <a:r>
              <a:rPr lang="vi-VN" sz="2000" b="0" i="0" dirty="0">
                <a:effectLst/>
                <a:latin typeface="+mj-lt"/>
              </a:rPr>
              <a:t> </a:t>
            </a:r>
            <a:r>
              <a:rPr lang="vi-VN" sz="2000" b="0" i="0" dirty="0" err="1">
                <a:effectLst/>
                <a:latin typeface="+mj-lt"/>
              </a:rPr>
              <a:t>chloride</a:t>
            </a:r>
            <a:r>
              <a:rPr lang="vi-VN" sz="2000" b="0" i="0" dirty="0">
                <a:effectLst/>
                <a:latin typeface="+mj-lt"/>
              </a:rPr>
              <a:t> </a:t>
            </a:r>
            <a:r>
              <a:rPr lang="vi-VN" sz="2000" b="0" i="0" dirty="0" err="1">
                <a:effectLst/>
                <a:latin typeface="+mj-lt"/>
              </a:rPr>
              <a:t>được</a:t>
            </a:r>
            <a:r>
              <a:rPr lang="vi-VN" sz="2000" b="0" i="0" dirty="0">
                <a:effectLst/>
                <a:latin typeface="+mj-lt"/>
              </a:rPr>
              <a:t> </a:t>
            </a:r>
            <a:r>
              <a:rPr lang="vi-VN" sz="2000" b="0" i="0" dirty="0" err="1">
                <a:effectLst/>
                <a:latin typeface="+mj-lt"/>
              </a:rPr>
              <a:t>tạo</a:t>
            </a:r>
            <a:r>
              <a:rPr lang="vi-VN" sz="2000" b="0" i="0" dirty="0">
                <a:effectLst/>
                <a:latin typeface="+mj-lt"/>
              </a:rPr>
              <a:t> </a:t>
            </a:r>
            <a:r>
              <a:rPr lang="vi-VN" sz="2000" b="0" i="0" dirty="0" err="1">
                <a:effectLst/>
                <a:latin typeface="+mj-lt"/>
              </a:rPr>
              <a:t>bởi</a:t>
            </a:r>
            <a:r>
              <a:rPr lang="vi-VN" sz="2000" b="0" i="0" dirty="0">
                <a:effectLst/>
                <a:latin typeface="+mj-lt"/>
              </a:rPr>
              <a:t> nguyên </a:t>
            </a:r>
            <a:r>
              <a:rPr lang="vi-VN" sz="2000" b="0" i="0" dirty="0" err="1">
                <a:effectLst/>
                <a:latin typeface="+mj-lt"/>
              </a:rPr>
              <a:t>tố</a:t>
            </a:r>
            <a:r>
              <a:rPr lang="vi-VN" sz="2000" b="0" i="0" dirty="0">
                <a:effectLst/>
                <a:latin typeface="+mj-lt"/>
              </a:rPr>
              <a:t> Na </a:t>
            </a:r>
            <a:r>
              <a:rPr lang="vi-VN" sz="2000" b="0" i="0" dirty="0" err="1">
                <a:effectLst/>
                <a:latin typeface="+mj-lt"/>
              </a:rPr>
              <a:t>và</a:t>
            </a:r>
            <a:r>
              <a:rPr lang="vi-VN" sz="2000" b="0" i="0" dirty="0">
                <a:effectLst/>
                <a:latin typeface="+mj-lt"/>
              </a:rPr>
              <a:t> </a:t>
            </a:r>
            <a:r>
              <a:rPr lang="vi-VN" sz="2000" b="0" i="0" dirty="0" err="1">
                <a:effectLst/>
                <a:latin typeface="+mj-lt"/>
              </a:rPr>
              <a:t>Cl</a:t>
            </a:r>
            <a:endParaRPr lang="vi-VN" sz="2000" b="0" i="0" dirty="0">
              <a:effectLst/>
              <a:latin typeface="+mj-lt"/>
            </a:endParaRPr>
          </a:p>
          <a:p>
            <a:pPr algn="l" latinLnBrk="0"/>
            <a:r>
              <a:rPr lang="vi-VN" sz="2000" b="0" i="0" dirty="0">
                <a:effectLst/>
                <a:latin typeface="+mj-lt"/>
              </a:rPr>
              <a:t>   + </a:t>
            </a:r>
            <a:r>
              <a:rPr lang="vi-VN" sz="2000" b="0" i="0" dirty="0" err="1">
                <a:effectLst/>
                <a:latin typeface="+mj-lt"/>
              </a:rPr>
              <a:t>Potassium</a:t>
            </a:r>
            <a:r>
              <a:rPr lang="vi-VN" sz="2000" b="0" i="0" dirty="0">
                <a:effectLst/>
                <a:latin typeface="+mj-lt"/>
              </a:rPr>
              <a:t> </a:t>
            </a:r>
            <a:r>
              <a:rPr lang="vi-VN" sz="2000" b="0" i="0" dirty="0" err="1">
                <a:effectLst/>
                <a:latin typeface="+mj-lt"/>
              </a:rPr>
              <a:t>iodide</a:t>
            </a:r>
            <a:r>
              <a:rPr lang="vi-VN" sz="2000" b="0" i="0" dirty="0">
                <a:effectLst/>
                <a:latin typeface="+mj-lt"/>
              </a:rPr>
              <a:t> </a:t>
            </a:r>
            <a:r>
              <a:rPr lang="vi-VN" sz="2000" b="0" i="0" dirty="0" err="1">
                <a:effectLst/>
                <a:latin typeface="+mj-lt"/>
              </a:rPr>
              <a:t>được</a:t>
            </a:r>
            <a:r>
              <a:rPr lang="vi-VN" sz="2000" b="0" i="0" dirty="0">
                <a:effectLst/>
                <a:latin typeface="+mj-lt"/>
              </a:rPr>
              <a:t> </a:t>
            </a:r>
            <a:r>
              <a:rPr lang="vi-VN" sz="2000" b="0" i="0" dirty="0" err="1">
                <a:effectLst/>
                <a:latin typeface="+mj-lt"/>
              </a:rPr>
              <a:t>tạo</a:t>
            </a:r>
            <a:r>
              <a:rPr lang="vi-VN" sz="2000" b="0" i="0" dirty="0">
                <a:effectLst/>
                <a:latin typeface="+mj-lt"/>
              </a:rPr>
              <a:t> </a:t>
            </a:r>
            <a:r>
              <a:rPr lang="vi-VN" sz="2000" b="0" i="0" dirty="0" err="1">
                <a:effectLst/>
                <a:latin typeface="+mj-lt"/>
              </a:rPr>
              <a:t>bởi</a:t>
            </a:r>
            <a:r>
              <a:rPr lang="vi-VN" sz="2000" b="0" i="0" dirty="0">
                <a:effectLst/>
                <a:latin typeface="+mj-lt"/>
              </a:rPr>
              <a:t> nguyên </a:t>
            </a:r>
            <a:r>
              <a:rPr lang="vi-VN" sz="2000" b="0" i="0" dirty="0" err="1">
                <a:effectLst/>
                <a:latin typeface="+mj-lt"/>
              </a:rPr>
              <a:t>tố</a:t>
            </a:r>
            <a:r>
              <a:rPr lang="vi-VN" sz="2000" b="0" i="0" dirty="0">
                <a:effectLst/>
                <a:latin typeface="+mj-lt"/>
              </a:rPr>
              <a:t> K </a:t>
            </a:r>
            <a:r>
              <a:rPr lang="vi-VN" sz="2000" b="0" i="0" dirty="0" err="1">
                <a:effectLst/>
                <a:latin typeface="+mj-lt"/>
              </a:rPr>
              <a:t>và</a:t>
            </a:r>
            <a:r>
              <a:rPr lang="vi-VN" sz="2000" b="0" i="0" dirty="0">
                <a:effectLst/>
                <a:latin typeface="+mj-lt"/>
              </a:rPr>
              <a:t> I</a:t>
            </a:r>
          </a:p>
          <a:p>
            <a:pPr algn="l" latinLnBrk="0"/>
            <a:r>
              <a:rPr lang="vi-VN" sz="2000" b="0" i="0" dirty="0">
                <a:effectLst/>
                <a:latin typeface="+mj-lt"/>
              </a:rPr>
              <a:t>   + </a:t>
            </a:r>
            <a:r>
              <a:rPr lang="vi-VN" sz="2000" b="0" i="0" dirty="0" err="1">
                <a:effectLst/>
                <a:latin typeface="+mj-lt"/>
              </a:rPr>
              <a:t>Nước</a:t>
            </a:r>
            <a:r>
              <a:rPr lang="vi-VN" sz="2000" b="0" i="0" dirty="0">
                <a:effectLst/>
                <a:latin typeface="+mj-lt"/>
              </a:rPr>
              <a:t> </a:t>
            </a:r>
            <a:r>
              <a:rPr lang="vi-VN" sz="2000" b="0" i="0" dirty="0" err="1">
                <a:effectLst/>
                <a:latin typeface="+mj-lt"/>
              </a:rPr>
              <a:t>được</a:t>
            </a:r>
            <a:r>
              <a:rPr lang="vi-VN" sz="2000" b="0" i="0" dirty="0">
                <a:effectLst/>
                <a:latin typeface="+mj-lt"/>
              </a:rPr>
              <a:t> </a:t>
            </a:r>
            <a:r>
              <a:rPr lang="vi-VN" sz="2000" b="0" i="0" dirty="0" err="1">
                <a:effectLst/>
                <a:latin typeface="+mj-lt"/>
              </a:rPr>
              <a:t>tạo</a:t>
            </a:r>
            <a:r>
              <a:rPr lang="vi-VN" sz="2000" b="0" i="0" dirty="0">
                <a:effectLst/>
                <a:latin typeface="+mj-lt"/>
              </a:rPr>
              <a:t> </a:t>
            </a:r>
            <a:r>
              <a:rPr lang="vi-VN" sz="2000" b="0" i="0" dirty="0" err="1">
                <a:effectLst/>
                <a:latin typeface="+mj-lt"/>
              </a:rPr>
              <a:t>bởi</a:t>
            </a:r>
            <a:r>
              <a:rPr lang="vi-VN" sz="2000" b="0" i="0" dirty="0">
                <a:effectLst/>
                <a:latin typeface="+mj-lt"/>
              </a:rPr>
              <a:t> nguyên </a:t>
            </a:r>
            <a:r>
              <a:rPr lang="vi-VN" sz="2000" b="0" i="0" dirty="0" err="1">
                <a:effectLst/>
                <a:latin typeface="+mj-lt"/>
              </a:rPr>
              <a:t>tố</a:t>
            </a:r>
            <a:r>
              <a:rPr lang="vi-VN" sz="2000" b="0" i="0" dirty="0">
                <a:effectLst/>
                <a:latin typeface="+mj-lt"/>
              </a:rPr>
              <a:t> H </a:t>
            </a:r>
            <a:r>
              <a:rPr lang="vi-VN" sz="2000" b="0" i="0" dirty="0" err="1">
                <a:effectLst/>
                <a:latin typeface="+mj-lt"/>
              </a:rPr>
              <a:t>và</a:t>
            </a:r>
            <a:r>
              <a:rPr lang="vi-VN" sz="2000" b="0" i="0" dirty="0">
                <a:effectLst/>
                <a:latin typeface="+mj-lt"/>
              </a:rPr>
              <a:t> O</a:t>
            </a:r>
          </a:p>
          <a:p>
            <a:pPr algn="l" latinLnBrk="0"/>
            <a:r>
              <a:rPr lang="vi-VN" sz="2000" b="0" i="0" dirty="0">
                <a:effectLst/>
                <a:latin typeface="+mj-lt"/>
              </a:rPr>
              <a:t>   + </a:t>
            </a:r>
            <a:r>
              <a:rPr lang="vi-VN" sz="2000" b="0" i="0" dirty="0" err="1">
                <a:effectLst/>
                <a:latin typeface="+mj-lt"/>
              </a:rPr>
              <a:t>Hydrogen</a:t>
            </a:r>
            <a:r>
              <a:rPr lang="vi-VN" sz="2000" b="0" i="0" dirty="0">
                <a:effectLst/>
                <a:latin typeface="+mj-lt"/>
              </a:rPr>
              <a:t> </a:t>
            </a:r>
            <a:r>
              <a:rPr lang="vi-VN" sz="2000" b="0" i="0" dirty="0" err="1">
                <a:effectLst/>
                <a:latin typeface="+mj-lt"/>
              </a:rPr>
              <a:t>chloride</a:t>
            </a:r>
            <a:r>
              <a:rPr lang="vi-VN" sz="2000" b="0" i="0" dirty="0">
                <a:effectLst/>
                <a:latin typeface="+mj-lt"/>
              </a:rPr>
              <a:t> </a:t>
            </a:r>
            <a:r>
              <a:rPr lang="vi-VN" sz="2000" b="0" i="0" dirty="0" err="1">
                <a:effectLst/>
                <a:latin typeface="+mj-lt"/>
              </a:rPr>
              <a:t>được</a:t>
            </a:r>
            <a:r>
              <a:rPr lang="vi-VN" sz="2000" b="0" i="0" dirty="0">
                <a:effectLst/>
                <a:latin typeface="+mj-lt"/>
              </a:rPr>
              <a:t> </a:t>
            </a:r>
            <a:r>
              <a:rPr lang="vi-VN" sz="2000" b="0" i="0" dirty="0" err="1">
                <a:effectLst/>
                <a:latin typeface="+mj-lt"/>
              </a:rPr>
              <a:t>tạo</a:t>
            </a:r>
            <a:r>
              <a:rPr lang="vi-VN" sz="2000" b="0" i="0" dirty="0">
                <a:effectLst/>
                <a:latin typeface="+mj-lt"/>
              </a:rPr>
              <a:t> </a:t>
            </a:r>
            <a:r>
              <a:rPr lang="vi-VN" sz="2000" b="0" i="0" dirty="0" err="1">
                <a:effectLst/>
                <a:latin typeface="+mj-lt"/>
              </a:rPr>
              <a:t>bởi</a:t>
            </a:r>
            <a:r>
              <a:rPr lang="vi-VN" sz="2000" b="0" i="0" dirty="0">
                <a:effectLst/>
                <a:latin typeface="+mj-lt"/>
              </a:rPr>
              <a:t> nguyên </a:t>
            </a:r>
            <a:r>
              <a:rPr lang="vi-VN" sz="2000" b="0" i="0" dirty="0" err="1">
                <a:effectLst/>
                <a:latin typeface="+mj-lt"/>
              </a:rPr>
              <a:t>tố</a:t>
            </a:r>
            <a:r>
              <a:rPr lang="vi-VN" sz="2000" b="0" i="0" dirty="0">
                <a:effectLst/>
                <a:latin typeface="+mj-lt"/>
              </a:rPr>
              <a:t> H </a:t>
            </a:r>
            <a:r>
              <a:rPr lang="vi-VN" sz="2000" b="0" i="0" dirty="0" err="1">
                <a:effectLst/>
                <a:latin typeface="+mj-lt"/>
              </a:rPr>
              <a:t>và</a:t>
            </a:r>
            <a:r>
              <a:rPr lang="vi-VN" sz="2000" b="0" i="0" dirty="0">
                <a:effectLst/>
                <a:latin typeface="+mj-lt"/>
              </a:rPr>
              <a:t> </a:t>
            </a:r>
            <a:r>
              <a:rPr lang="vi-VN" sz="2000" b="0" i="0" dirty="0" err="1">
                <a:effectLst/>
                <a:latin typeface="+mj-lt"/>
              </a:rPr>
              <a:t>Cl</a:t>
            </a:r>
            <a:endParaRPr lang="vi-VN" sz="2000" b="0" i="0" dirty="0">
              <a:effectLst/>
              <a:latin typeface="+mj-lt"/>
            </a:endParaRPr>
          </a:p>
        </p:txBody>
      </p:sp>
    </p:spTree>
    <p:extLst>
      <p:ext uri="{BB962C8B-B14F-4D97-AF65-F5344CB8AC3E}">
        <p14:creationId xmlns:p14="http://schemas.microsoft.com/office/powerpoint/2010/main" xmlns="" val="93225758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79912059-E8B1-437D-ABB9-5CEF85AA8143}"/>
              </a:ext>
            </a:extLst>
          </p:cNvPr>
          <p:cNvGrpSpPr/>
          <p:nvPr/>
        </p:nvGrpSpPr>
        <p:grpSpPr>
          <a:xfrm>
            <a:off x="1315328" y="520031"/>
            <a:ext cx="5447422" cy="880143"/>
            <a:chOff x="550064" y="1156136"/>
            <a:chExt cx="4817172" cy="1180114"/>
          </a:xfrm>
        </p:grpSpPr>
        <p:sp>
          <p:nvSpPr>
            <p:cNvPr id="5" name="TextBox 4">
              <a:extLst>
                <a:ext uri="{FF2B5EF4-FFF2-40B4-BE49-F238E27FC236}">
                  <a16:creationId xmlns:a16="http://schemas.microsoft.com/office/drawing/2014/main" xmlns="" id="{F638AE12-E701-441F-9241-11AA46A21B67}"/>
                </a:ext>
              </a:extLst>
            </p:cNvPr>
            <p:cNvSpPr txBox="1"/>
            <p:nvPr/>
          </p:nvSpPr>
          <p:spPr>
            <a:xfrm>
              <a:off x="1566433" y="1259032"/>
              <a:ext cx="3800803" cy="784078"/>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vi-VN" sz="3200" i="1" dirty="0">
                  <a:solidFill>
                    <a:srgbClr val="002060"/>
                  </a:solidFill>
                  <a:effectLst/>
                  <a:latin typeface="Times New Roman" panose="02020603050405020304" pitchFamily="18" charset="0"/>
                  <a:ea typeface="Courier New" panose="02070309020205020404" pitchFamily="49" charset="0"/>
                </a:rPr>
                <a:t>Hoàn thành bảng sau:</a:t>
              </a:r>
              <a:endParaRPr lang="vi-VN" sz="3200" i="1" dirty="0">
                <a:solidFill>
                  <a:srgbClr val="002060"/>
                </a:solidFill>
                <a:latin typeface="Times New Roman" panose="02020603050405020304" pitchFamily="18" charset="0"/>
              </a:endParaRPr>
            </a:p>
          </p:txBody>
        </p:sp>
        <p:sp>
          <p:nvSpPr>
            <p:cNvPr id="6" name="Flowchart: Connector 5">
              <a:extLst>
                <a:ext uri="{FF2B5EF4-FFF2-40B4-BE49-F238E27FC236}">
                  <a16:creationId xmlns:a16="http://schemas.microsoft.com/office/drawing/2014/main" xmlns="" id="{3865534F-5CB3-477D-83A1-2C4C4BF95911}"/>
                </a:ext>
              </a:extLst>
            </p:cNvPr>
            <p:cNvSpPr/>
            <p:nvPr/>
          </p:nvSpPr>
          <p:spPr>
            <a:xfrm>
              <a:off x="550064" y="1156136"/>
              <a:ext cx="843406" cy="1180114"/>
            </a:xfrm>
            <a:prstGeom prst="flowChartConnector">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vi-VN" sz="3600" b="1" dirty="0">
                  <a:latin typeface="+mj-lt"/>
                </a:rPr>
                <a:t>2</a:t>
              </a:r>
            </a:p>
          </p:txBody>
        </p:sp>
      </p:grpSp>
      <p:graphicFrame>
        <p:nvGraphicFramePr>
          <p:cNvPr id="7" name="Table 4">
            <a:extLst>
              <a:ext uri="{FF2B5EF4-FFF2-40B4-BE49-F238E27FC236}">
                <a16:creationId xmlns:a16="http://schemas.microsoft.com/office/drawing/2014/main" xmlns="" id="{176607D5-FDE2-47DC-A101-BABE46F20FD2}"/>
              </a:ext>
            </a:extLst>
          </p:cNvPr>
          <p:cNvGraphicFramePr>
            <a:graphicFrameLocks noGrp="1"/>
          </p:cNvGraphicFramePr>
          <p:nvPr>
            <p:extLst>
              <p:ext uri="{D42A27DB-BD31-4B8C-83A1-F6EECF244321}">
                <p14:modId xmlns:p14="http://schemas.microsoft.com/office/powerpoint/2010/main" xmlns="" val="580543976"/>
              </p:ext>
            </p:extLst>
          </p:nvPr>
        </p:nvGraphicFramePr>
        <p:xfrm>
          <a:off x="742123" y="1550486"/>
          <a:ext cx="10573576" cy="4331015"/>
        </p:xfrm>
        <a:graphic>
          <a:graphicData uri="http://schemas.openxmlformats.org/drawingml/2006/table">
            <a:tbl>
              <a:tblPr firstRow="1" bandRow="1">
                <a:tableStyleId>{5C22544A-7EE6-4342-B048-85BDC9FD1C3A}</a:tableStyleId>
              </a:tblPr>
              <a:tblGrid>
                <a:gridCol w="7079587">
                  <a:extLst>
                    <a:ext uri="{9D8B030D-6E8A-4147-A177-3AD203B41FA5}">
                      <a16:colId xmlns:a16="http://schemas.microsoft.com/office/drawing/2014/main" xmlns="" val="164571258"/>
                    </a:ext>
                  </a:extLst>
                </a:gridCol>
                <a:gridCol w="1138491">
                  <a:extLst>
                    <a:ext uri="{9D8B030D-6E8A-4147-A177-3AD203B41FA5}">
                      <a16:colId xmlns:a16="http://schemas.microsoft.com/office/drawing/2014/main" xmlns="" val="2057801573"/>
                    </a:ext>
                  </a:extLst>
                </a:gridCol>
                <a:gridCol w="1151578">
                  <a:extLst>
                    <a:ext uri="{9D8B030D-6E8A-4147-A177-3AD203B41FA5}">
                      <a16:colId xmlns:a16="http://schemas.microsoft.com/office/drawing/2014/main" xmlns="" val="2821468069"/>
                    </a:ext>
                  </a:extLst>
                </a:gridCol>
                <a:gridCol w="1203920">
                  <a:extLst>
                    <a:ext uri="{9D8B030D-6E8A-4147-A177-3AD203B41FA5}">
                      <a16:colId xmlns:a16="http://schemas.microsoft.com/office/drawing/2014/main" xmlns="" val="4141600422"/>
                    </a:ext>
                  </a:extLst>
                </a:gridCol>
              </a:tblGrid>
              <a:tr h="801447">
                <a:tc>
                  <a:txBody>
                    <a:bodyPr/>
                    <a:lstStyle/>
                    <a:p>
                      <a:pPr algn="ctr">
                        <a:lnSpc>
                          <a:spcPct val="135000"/>
                        </a:lnSpc>
                      </a:pPr>
                      <a:r>
                        <a:rPr lang="vi-VN" sz="2000" dirty="0">
                          <a:solidFill>
                            <a:schemeClr val="bg1">
                              <a:lumMod val="95000"/>
                            </a:schemeClr>
                          </a:solidFill>
                          <a:effectLst/>
                          <a:latin typeface="Times New Roman" panose="02020603050405020304" pitchFamily="18" charset="0"/>
                          <a:ea typeface="Times New Roman" panose="02020603050405020304" pitchFamily="18" charset="0"/>
                        </a:rPr>
                        <a:t>CHẤT</a:t>
                      </a:r>
                    </a:p>
                  </a:txBody>
                  <a:tcPr marL="6350" marR="6350" marT="0" marB="0" anchor="ctr"/>
                </a:tc>
                <a:tc>
                  <a:txBody>
                    <a:bodyPr/>
                    <a:lstStyle/>
                    <a:p>
                      <a:pPr algn="ctr">
                        <a:lnSpc>
                          <a:spcPct val="135000"/>
                        </a:lnSpc>
                      </a:pPr>
                      <a:r>
                        <a:rPr lang="vi-VN" sz="2000" dirty="0">
                          <a:solidFill>
                            <a:schemeClr val="bg1">
                              <a:lumMod val="95000"/>
                            </a:schemeClr>
                          </a:solidFill>
                          <a:effectLst/>
                          <a:latin typeface="Times New Roman" panose="02020603050405020304" pitchFamily="18" charset="0"/>
                          <a:ea typeface="Times New Roman" panose="02020603050405020304" pitchFamily="18" charset="0"/>
                        </a:rPr>
                        <a:t>ĐƠN CHẤT</a:t>
                      </a:r>
                    </a:p>
                  </a:txBody>
                  <a:tcPr marL="6350" marR="6350" marT="0" marB="0"/>
                </a:tc>
                <a:tc>
                  <a:txBody>
                    <a:bodyPr/>
                    <a:lstStyle/>
                    <a:p>
                      <a:pPr algn="ctr">
                        <a:lnSpc>
                          <a:spcPct val="135000"/>
                        </a:lnSpc>
                      </a:pPr>
                      <a:r>
                        <a:rPr lang="vi-VN" sz="2000" dirty="0">
                          <a:solidFill>
                            <a:schemeClr val="bg1">
                              <a:lumMod val="95000"/>
                            </a:schemeClr>
                          </a:solidFill>
                          <a:effectLst/>
                          <a:latin typeface="Times New Roman" panose="02020603050405020304" pitchFamily="18" charset="0"/>
                          <a:ea typeface="Times New Roman" panose="02020603050405020304" pitchFamily="18" charset="0"/>
                        </a:rPr>
                        <a:t>HỢP CHẤT</a:t>
                      </a:r>
                    </a:p>
                  </a:txBody>
                  <a:tcPr marL="6350" marR="6350" marT="0" marB="0"/>
                </a:tc>
                <a:tc>
                  <a:txBody>
                    <a:bodyPr/>
                    <a:lstStyle/>
                    <a:p>
                      <a:pPr algn="ctr">
                        <a:lnSpc>
                          <a:spcPct val="200000"/>
                        </a:lnSpc>
                      </a:pPr>
                      <a:r>
                        <a:rPr lang="vi-VN" sz="2000" dirty="0">
                          <a:solidFill>
                            <a:schemeClr val="bg1">
                              <a:lumMod val="95000"/>
                            </a:schemeClr>
                          </a:solidFill>
                          <a:effectLst/>
                          <a:latin typeface="Times New Roman" panose="02020603050405020304" pitchFamily="18" charset="0"/>
                          <a:ea typeface="Times New Roman" panose="02020603050405020304" pitchFamily="18" charset="0"/>
                        </a:rPr>
                        <a:t>PHÂN TỬ</a:t>
                      </a:r>
                    </a:p>
                  </a:txBody>
                  <a:tcPr marL="6350" marR="6350" marT="0" marB="0"/>
                </a:tc>
                <a:extLst>
                  <a:ext uri="{0D108BD9-81ED-4DB2-BD59-A6C34878D82A}">
                    <a16:rowId xmlns:a16="http://schemas.microsoft.com/office/drawing/2014/main" xmlns="" val="2414817600"/>
                  </a:ext>
                </a:extLst>
              </a:tr>
              <a:tr h="704999">
                <a:tc>
                  <a:txBody>
                    <a:bodyPr/>
                    <a:lstStyle/>
                    <a:p>
                      <a:pPr algn="l"/>
                      <a:r>
                        <a:rPr lang="vi-VN" sz="2000" dirty="0">
                          <a:latin typeface="Times New Roman" panose="02020603050405020304" pitchFamily="18" charset="0"/>
                        </a:rPr>
                        <a:t>Phân tử carbon monoxide gồm 1 nguyên tử carbon và 1 nguyên tử oxygen.</a:t>
                      </a:r>
                    </a:p>
                  </a:txBody>
                  <a:tcPr/>
                </a:tc>
                <a:tc>
                  <a:txBody>
                    <a:bodyPr/>
                    <a:lstStyle/>
                    <a:p>
                      <a:pPr algn="l"/>
                      <a:endParaRPr lang="vi-VN" sz="1600" dirty="0">
                        <a:latin typeface="Times New Roman" panose="02020603050405020304" pitchFamily="18" charset="0"/>
                      </a:endParaRPr>
                    </a:p>
                  </a:txBody>
                  <a:tcPr/>
                </a:tc>
                <a:tc>
                  <a:txBody>
                    <a:bodyPr/>
                    <a:lstStyle/>
                    <a:p>
                      <a:pPr algn="l"/>
                      <a:endParaRPr lang="vi-VN" sz="1600" dirty="0">
                        <a:latin typeface="Times New Roman" panose="02020603050405020304" pitchFamily="18" charset="0"/>
                      </a:endParaRPr>
                    </a:p>
                  </a:txBody>
                  <a:tcPr/>
                </a:tc>
                <a:tc>
                  <a:txBody>
                    <a:bodyPr/>
                    <a:lstStyle/>
                    <a:p>
                      <a:pPr algn="l"/>
                      <a:endParaRPr lang="vi-VN" sz="1600" dirty="0">
                        <a:latin typeface="Times New Roman" panose="02020603050405020304" pitchFamily="18" charset="0"/>
                      </a:endParaRPr>
                    </a:p>
                  </a:txBody>
                  <a:tcPr/>
                </a:tc>
                <a:extLst>
                  <a:ext uri="{0D108BD9-81ED-4DB2-BD59-A6C34878D82A}">
                    <a16:rowId xmlns:a16="http://schemas.microsoft.com/office/drawing/2014/main" xmlns="" val="3321114219"/>
                  </a:ext>
                </a:extLst>
              </a:tr>
              <a:tr h="704999">
                <a:tc>
                  <a:txBody>
                    <a:bodyPr/>
                    <a:lstStyle/>
                    <a:p>
                      <a:pPr algn="l"/>
                      <a:r>
                        <a:rPr lang="vi-VN" sz="2000" dirty="0">
                          <a:latin typeface="Times New Roman" panose="02020603050405020304" pitchFamily="18" charset="0"/>
                        </a:rPr>
                        <a:t>Phân tử calcium oxide gồm 1 nguyên tử calcium và 1 nguyên tử oxygen.</a:t>
                      </a:r>
                    </a:p>
                  </a:txBody>
                  <a:tcPr/>
                </a:tc>
                <a:tc>
                  <a:txBody>
                    <a:bodyPr/>
                    <a:lstStyle/>
                    <a:p>
                      <a:pPr algn="l"/>
                      <a:endParaRPr lang="vi-VN" sz="1600" dirty="0">
                        <a:latin typeface="Times New Roman" panose="02020603050405020304" pitchFamily="18" charset="0"/>
                      </a:endParaRPr>
                    </a:p>
                  </a:txBody>
                  <a:tcPr/>
                </a:tc>
                <a:tc>
                  <a:txBody>
                    <a:bodyPr/>
                    <a:lstStyle/>
                    <a:p>
                      <a:pPr algn="l"/>
                      <a:endParaRPr lang="vi-VN" sz="1600" dirty="0">
                        <a:latin typeface="Times New Roman" panose="02020603050405020304" pitchFamily="18" charset="0"/>
                      </a:endParaRPr>
                    </a:p>
                  </a:txBody>
                  <a:tcPr/>
                </a:tc>
                <a:tc>
                  <a:txBody>
                    <a:bodyPr/>
                    <a:lstStyle/>
                    <a:p>
                      <a:pPr algn="l"/>
                      <a:endParaRPr lang="vi-VN" sz="1600" dirty="0">
                        <a:latin typeface="Times New Roman" panose="02020603050405020304" pitchFamily="18" charset="0"/>
                      </a:endParaRPr>
                    </a:p>
                  </a:txBody>
                  <a:tcPr/>
                </a:tc>
                <a:extLst>
                  <a:ext uri="{0D108BD9-81ED-4DB2-BD59-A6C34878D82A}">
                    <a16:rowId xmlns:a16="http://schemas.microsoft.com/office/drawing/2014/main" xmlns="" val="3381514124"/>
                  </a:ext>
                </a:extLst>
              </a:tr>
              <a:tr h="391665">
                <a:tc>
                  <a:txBody>
                    <a:bodyPr/>
                    <a:lstStyle/>
                    <a:p>
                      <a:pPr algn="l"/>
                      <a:r>
                        <a:rPr lang="vi-VN" sz="2000" dirty="0">
                          <a:latin typeface="Times New Roman" panose="02020603050405020304" pitchFamily="18" charset="0"/>
                        </a:rPr>
                        <a:t>Phân tử ozone gồm 3 nguyên tử oxygen.</a:t>
                      </a:r>
                    </a:p>
                  </a:txBody>
                  <a:tcPr/>
                </a:tc>
                <a:tc>
                  <a:txBody>
                    <a:bodyPr/>
                    <a:lstStyle/>
                    <a:p>
                      <a:pPr algn="l"/>
                      <a:endParaRPr lang="vi-VN" sz="1600" dirty="0">
                        <a:latin typeface="Times New Roman" panose="02020603050405020304" pitchFamily="18" charset="0"/>
                      </a:endParaRPr>
                    </a:p>
                  </a:txBody>
                  <a:tcPr/>
                </a:tc>
                <a:tc>
                  <a:txBody>
                    <a:bodyPr/>
                    <a:lstStyle/>
                    <a:p>
                      <a:pPr algn="l"/>
                      <a:endParaRPr lang="vi-VN" sz="1600" dirty="0">
                        <a:latin typeface="Times New Roman" panose="02020603050405020304" pitchFamily="18" charset="0"/>
                      </a:endParaRPr>
                    </a:p>
                  </a:txBody>
                  <a:tcPr/>
                </a:tc>
                <a:tc>
                  <a:txBody>
                    <a:bodyPr/>
                    <a:lstStyle/>
                    <a:p>
                      <a:pPr algn="l"/>
                      <a:endParaRPr lang="vi-VN" sz="1600" dirty="0">
                        <a:latin typeface="Times New Roman" panose="02020603050405020304" pitchFamily="18" charset="0"/>
                      </a:endParaRPr>
                    </a:p>
                  </a:txBody>
                  <a:tcPr/>
                </a:tc>
                <a:extLst>
                  <a:ext uri="{0D108BD9-81ED-4DB2-BD59-A6C34878D82A}">
                    <a16:rowId xmlns:a16="http://schemas.microsoft.com/office/drawing/2014/main" xmlns="" val="3878985677"/>
                  </a:ext>
                </a:extLst>
              </a:tr>
              <a:tr h="704999">
                <a:tc>
                  <a:txBody>
                    <a:bodyPr/>
                    <a:lstStyle/>
                    <a:p>
                      <a:pPr algn="l"/>
                      <a:r>
                        <a:rPr lang="vi-VN" sz="2000" dirty="0">
                          <a:latin typeface="Times New Roman" panose="02020603050405020304" pitchFamily="18" charset="0"/>
                        </a:rPr>
                        <a:t>Phân tử nitrogen dioxde gồm 1 nguyên tử nitrogen và 2 nguyên tử oxygen.</a:t>
                      </a:r>
                    </a:p>
                  </a:txBody>
                  <a:tcPr/>
                </a:tc>
                <a:tc>
                  <a:txBody>
                    <a:bodyPr/>
                    <a:lstStyle/>
                    <a:p>
                      <a:pPr algn="l"/>
                      <a:endParaRPr lang="vi-VN" sz="1600" dirty="0">
                        <a:latin typeface="Times New Roman" panose="02020603050405020304" pitchFamily="18" charset="0"/>
                      </a:endParaRPr>
                    </a:p>
                  </a:txBody>
                  <a:tcPr/>
                </a:tc>
                <a:tc>
                  <a:txBody>
                    <a:bodyPr/>
                    <a:lstStyle/>
                    <a:p>
                      <a:pPr algn="l"/>
                      <a:endParaRPr lang="vi-VN" sz="1600" dirty="0">
                        <a:latin typeface="Times New Roman" panose="02020603050405020304" pitchFamily="18" charset="0"/>
                      </a:endParaRPr>
                    </a:p>
                  </a:txBody>
                  <a:tcPr/>
                </a:tc>
                <a:tc>
                  <a:txBody>
                    <a:bodyPr/>
                    <a:lstStyle/>
                    <a:p>
                      <a:pPr algn="l"/>
                      <a:endParaRPr lang="vi-VN" sz="1600" dirty="0">
                        <a:latin typeface="Times New Roman" panose="02020603050405020304" pitchFamily="18" charset="0"/>
                      </a:endParaRPr>
                    </a:p>
                  </a:txBody>
                  <a:tcPr/>
                </a:tc>
                <a:extLst>
                  <a:ext uri="{0D108BD9-81ED-4DB2-BD59-A6C34878D82A}">
                    <a16:rowId xmlns:a16="http://schemas.microsoft.com/office/drawing/2014/main" xmlns="" val="2836853060"/>
                  </a:ext>
                </a:extLst>
              </a:tr>
              <a:tr h="1018331">
                <a:tc>
                  <a:txBody>
                    <a:bodyPr/>
                    <a:lstStyle/>
                    <a:p>
                      <a:pPr algn="l"/>
                      <a:r>
                        <a:rPr lang="vi-VN" sz="2000" dirty="0">
                          <a:latin typeface="Times New Roman" panose="02020603050405020304" pitchFamily="18" charset="0"/>
                        </a:rPr>
                        <a:t>Phân tử acetic acid  (có trang giấm ăn) gồm 2 nguyên tử carbon, 4 nguyên tử hydrogen và 2 nguyên tử oxygen</a:t>
                      </a:r>
                    </a:p>
                  </a:txBody>
                  <a:tcPr/>
                </a:tc>
                <a:tc>
                  <a:txBody>
                    <a:bodyPr/>
                    <a:lstStyle/>
                    <a:p>
                      <a:pPr algn="l"/>
                      <a:endParaRPr lang="vi-VN" sz="1600" dirty="0">
                        <a:latin typeface="Times New Roman" panose="02020603050405020304" pitchFamily="18" charset="0"/>
                      </a:endParaRPr>
                    </a:p>
                  </a:txBody>
                  <a:tcPr/>
                </a:tc>
                <a:tc>
                  <a:txBody>
                    <a:bodyPr/>
                    <a:lstStyle/>
                    <a:p>
                      <a:pPr algn="l"/>
                      <a:endParaRPr lang="vi-VN" sz="1600" dirty="0">
                        <a:latin typeface="Times New Roman" panose="02020603050405020304" pitchFamily="18" charset="0"/>
                      </a:endParaRPr>
                    </a:p>
                  </a:txBody>
                  <a:tcPr/>
                </a:tc>
                <a:tc>
                  <a:txBody>
                    <a:bodyPr/>
                    <a:lstStyle/>
                    <a:p>
                      <a:pPr algn="l"/>
                      <a:endParaRPr lang="vi-VN" sz="1600" dirty="0">
                        <a:latin typeface="Times New Roman" panose="02020603050405020304" pitchFamily="18" charset="0"/>
                      </a:endParaRPr>
                    </a:p>
                  </a:txBody>
                  <a:tcPr/>
                </a:tc>
                <a:extLst>
                  <a:ext uri="{0D108BD9-81ED-4DB2-BD59-A6C34878D82A}">
                    <a16:rowId xmlns:a16="http://schemas.microsoft.com/office/drawing/2014/main" xmlns="" val="1835510962"/>
                  </a:ext>
                </a:extLst>
              </a:tr>
            </a:tbl>
          </a:graphicData>
        </a:graphic>
      </p:graphicFrame>
      <p:sp>
        <p:nvSpPr>
          <p:cNvPr id="8" name="TextBox 7">
            <a:extLst>
              <a:ext uri="{FF2B5EF4-FFF2-40B4-BE49-F238E27FC236}">
                <a16:creationId xmlns:a16="http://schemas.microsoft.com/office/drawing/2014/main" xmlns="" id="{BA8A87E4-41F3-43DC-9A42-5FF35BAE3644}"/>
              </a:ext>
            </a:extLst>
          </p:cNvPr>
          <p:cNvSpPr txBox="1"/>
          <p:nvPr/>
        </p:nvSpPr>
        <p:spPr>
          <a:xfrm>
            <a:off x="8256104" y="2305348"/>
            <a:ext cx="389850" cy="584775"/>
          </a:xfrm>
          <a:prstGeom prst="rect">
            <a:avLst/>
          </a:prstGeom>
          <a:noFill/>
        </p:spPr>
        <p:txBody>
          <a:bodyPr wrap="none" rtlCol="0">
            <a:spAutoFit/>
          </a:bodyPr>
          <a:lstStyle/>
          <a:p>
            <a:r>
              <a:rPr lang="vi-VN" sz="3200" b="1" dirty="0">
                <a:latin typeface="Times New Roman" panose="02020603050405020304" pitchFamily="18" charset="0"/>
              </a:rPr>
              <a:t>?</a:t>
            </a:r>
          </a:p>
        </p:txBody>
      </p:sp>
      <p:sp>
        <p:nvSpPr>
          <p:cNvPr id="9" name="TextBox 8">
            <a:extLst>
              <a:ext uri="{FF2B5EF4-FFF2-40B4-BE49-F238E27FC236}">
                <a16:creationId xmlns:a16="http://schemas.microsoft.com/office/drawing/2014/main" xmlns="" id="{0798F501-259B-4464-9A2A-597C277E29BE}"/>
              </a:ext>
            </a:extLst>
          </p:cNvPr>
          <p:cNvSpPr txBox="1"/>
          <p:nvPr/>
        </p:nvSpPr>
        <p:spPr>
          <a:xfrm>
            <a:off x="9463141" y="2305348"/>
            <a:ext cx="389850" cy="584775"/>
          </a:xfrm>
          <a:prstGeom prst="rect">
            <a:avLst/>
          </a:prstGeom>
          <a:noFill/>
        </p:spPr>
        <p:txBody>
          <a:bodyPr wrap="none" rtlCol="0">
            <a:spAutoFit/>
          </a:bodyPr>
          <a:lstStyle/>
          <a:p>
            <a:r>
              <a:rPr lang="vi-VN" sz="3200" b="1" dirty="0">
                <a:latin typeface="Times New Roman" panose="02020603050405020304" pitchFamily="18" charset="0"/>
              </a:rPr>
              <a:t>?</a:t>
            </a:r>
          </a:p>
        </p:txBody>
      </p:sp>
      <p:sp>
        <p:nvSpPr>
          <p:cNvPr id="10" name="TextBox 9">
            <a:extLst>
              <a:ext uri="{FF2B5EF4-FFF2-40B4-BE49-F238E27FC236}">
                <a16:creationId xmlns:a16="http://schemas.microsoft.com/office/drawing/2014/main" xmlns="" id="{A3DC9CE6-29F2-4CF9-BDE2-A5FC97C49975}"/>
              </a:ext>
            </a:extLst>
          </p:cNvPr>
          <p:cNvSpPr txBox="1"/>
          <p:nvPr/>
        </p:nvSpPr>
        <p:spPr>
          <a:xfrm>
            <a:off x="10670178" y="2305348"/>
            <a:ext cx="389850" cy="584775"/>
          </a:xfrm>
          <a:prstGeom prst="rect">
            <a:avLst/>
          </a:prstGeom>
          <a:noFill/>
        </p:spPr>
        <p:txBody>
          <a:bodyPr wrap="none" rtlCol="0">
            <a:spAutoFit/>
          </a:bodyPr>
          <a:lstStyle/>
          <a:p>
            <a:r>
              <a:rPr lang="vi-VN" sz="3200" b="1" dirty="0">
                <a:latin typeface="Times New Roman" panose="02020603050405020304" pitchFamily="18" charset="0"/>
              </a:rPr>
              <a:t>?</a:t>
            </a:r>
          </a:p>
        </p:txBody>
      </p:sp>
      <p:sp>
        <p:nvSpPr>
          <p:cNvPr id="11" name="TextBox 10">
            <a:extLst>
              <a:ext uri="{FF2B5EF4-FFF2-40B4-BE49-F238E27FC236}">
                <a16:creationId xmlns:a16="http://schemas.microsoft.com/office/drawing/2014/main" xmlns="" id="{8D669378-3379-449C-A767-BE04BB7AB758}"/>
              </a:ext>
            </a:extLst>
          </p:cNvPr>
          <p:cNvSpPr txBox="1"/>
          <p:nvPr/>
        </p:nvSpPr>
        <p:spPr>
          <a:xfrm>
            <a:off x="8256104" y="3084940"/>
            <a:ext cx="389850" cy="584775"/>
          </a:xfrm>
          <a:prstGeom prst="rect">
            <a:avLst/>
          </a:prstGeom>
          <a:noFill/>
        </p:spPr>
        <p:txBody>
          <a:bodyPr wrap="none" rtlCol="0">
            <a:spAutoFit/>
          </a:bodyPr>
          <a:lstStyle/>
          <a:p>
            <a:r>
              <a:rPr lang="vi-VN" sz="3200" b="1" dirty="0">
                <a:latin typeface="Times New Roman" panose="02020603050405020304" pitchFamily="18" charset="0"/>
              </a:rPr>
              <a:t>?</a:t>
            </a:r>
          </a:p>
        </p:txBody>
      </p:sp>
      <p:sp>
        <p:nvSpPr>
          <p:cNvPr id="12" name="TextBox 11">
            <a:extLst>
              <a:ext uri="{FF2B5EF4-FFF2-40B4-BE49-F238E27FC236}">
                <a16:creationId xmlns:a16="http://schemas.microsoft.com/office/drawing/2014/main" xmlns="" id="{2A0D8178-F4D1-4910-91D3-2DB892DC7D53}"/>
              </a:ext>
            </a:extLst>
          </p:cNvPr>
          <p:cNvSpPr txBox="1"/>
          <p:nvPr/>
        </p:nvSpPr>
        <p:spPr>
          <a:xfrm>
            <a:off x="9463141" y="3084940"/>
            <a:ext cx="389850" cy="584775"/>
          </a:xfrm>
          <a:prstGeom prst="rect">
            <a:avLst/>
          </a:prstGeom>
          <a:noFill/>
        </p:spPr>
        <p:txBody>
          <a:bodyPr wrap="none" rtlCol="0">
            <a:spAutoFit/>
          </a:bodyPr>
          <a:lstStyle/>
          <a:p>
            <a:r>
              <a:rPr lang="vi-VN" sz="3200" b="1" dirty="0">
                <a:latin typeface="Times New Roman" panose="02020603050405020304" pitchFamily="18" charset="0"/>
              </a:rPr>
              <a:t>?</a:t>
            </a:r>
          </a:p>
        </p:txBody>
      </p:sp>
      <p:sp>
        <p:nvSpPr>
          <p:cNvPr id="13" name="TextBox 12">
            <a:extLst>
              <a:ext uri="{FF2B5EF4-FFF2-40B4-BE49-F238E27FC236}">
                <a16:creationId xmlns:a16="http://schemas.microsoft.com/office/drawing/2014/main" xmlns="" id="{FF8CC36D-A30A-4E92-AA2E-E093FA606974}"/>
              </a:ext>
            </a:extLst>
          </p:cNvPr>
          <p:cNvSpPr txBox="1"/>
          <p:nvPr/>
        </p:nvSpPr>
        <p:spPr>
          <a:xfrm>
            <a:off x="10670178" y="3084940"/>
            <a:ext cx="389850" cy="584775"/>
          </a:xfrm>
          <a:prstGeom prst="rect">
            <a:avLst/>
          </a:prstGeom>
          <a:noFill/>
        </p:spPr>
        <p:txBody>
          <a:bodyPr wrap="none" rtlCol="0">
            <a:spAutoFit/>
          </a:bodyPr>
          <a:lstStyle/>
          <a:p>
            <a:r>
              <a:rPr lang="vi-VN" sz="3200" b="1" dirty="0">
                <a:latin typeface="Times New Roman" panose="02020603050405020304" pitchFamily="18" charset="0"/>
              </a:rPr>
              <a:t>?</a:t>
            </a:r>
          </a:p>
        </p:txBody>
      </p:sp>
      <p:sp>
        <p:nvSpPr>
          <p:cNvPr id="14" name="TextBox 13">
            <a:extLst>
              <a:ext uri="{FF2B5EF4-FFF2-40B4-BE49-F238E27FC236}">
                <a16:creationId xmlns:a16="http://schemas.microsoft.com/office/drawing/2014/main" xmlns="" id="{E57EBC1C-B15D-4AFB-A077-37BE2A0E1C04}"/>
              </a:ext>
            </a:extLst>
          </p:cNvPr>
          <p:cNvSpPr txBox="1"/>
          <p:nvPr/>
        </p:nvSpPr>
        <p:spPr>
          <a:xfrm>
            <a:off x="8256104" y="3666101"/>
            <a:ext cx="389850" cy="584775"/>
          </a:xfrm>
          <a:prstGeom prst="rect">
            <a:avLst/>
          </a:prstGeom>
          <a:noFill/>
        </p:spPr>
        <p:txBody>
          <a:bodyPr wrap="none" rtlCol="0">
            <a:spAutoFit/>
          </a:bodyPr>
          <a:lstStyle/>
          <a:p>
            <a:r>
              <a:rPr lang="vi-VN" sz="3200" b="1" dirty="0">
                <a:latin typeface="Times New Roman" panose="02020603050405020304" pitchFamily="18" charset="0"/>
              </a:rPr>
              <a:t>?</a:t>
            </a:r>
          </a:p>
        </p:txBody>
      </p:sp>
      <p:sp>
        <p:nvSpPr>
          <p:cNvPr id="15" name="TextBox 14">
            <a:extLst>
              <a:ext uri="{FF2B5EF4-FFF2-40B4-BE49-F238E27FC236}">
                <a16:creationId xmlns:a16="http://schemas.microsoft.com/office/drawing/2014/main" xmlns="" id="{FC0096A2-899D-4958-8A8C-3EF8FC5F9CD9}"/>
              </a:ext>
            </a:extLst>
          </p:cNvPr>
          <p:cNvSpPr txBox="1"/>
          <p:nvPr/>
        </p:nvSpPr>
        <p:spPr>
          <a:xfrm>
            <a:off x="9463141" y="3666101"/>
            <a:ext cx="389850" cy="584775"/>
          </a:xfrm>
          <a:prstGeom prst="rect">
            <a:avLst/>
          </a:prstGeom>
          <a:noFill/>
        </p:spPr>
        <p:txBody>
          <a:bodyPr wrap="none" rtlCol="0">
            <a:spAutoFit/>
          </a:bodyPr>
          <a:lstStyle/>
          <a:p>
            <a:r>
              <a:rPr lang="vi-VN" sz="3200" b="1" dirty="0">
                <a:latin typeface="Times New Roman" panose="02020603050405020304" pitchFamily="18" charset="0"/>
              </a:rPr>
              <a:t>?</a:t>
            </a:r>
          </a:p>
        </p:txBody>
      </p:sp>
      <p:sp>
        <p:nvSpPr>
          <p:cNvPr id="16" name="TextBox 15">
            <a:extLst>
              <a:ext uri="{FF2B5EF4-FFF2-40B4-BE49-F238E27FC236}">
                <a16:creationId xmlns:a16="http://schemas.microsoft.com/office/drawing/2014/main" xmlns="" id="{B9CA44B0-938F-4BB8-B0B3-0E007F05592B}"/>
              </a:ext>
            </a:extLst>
          </p:cNvPr>
          <p:cNvSpPr txBox="1"/>
          <p:nvPr/>
        </p:nvSpPr>
        <p:spPr>
          <a:xfrm>
            <a:off x="10670178" y="3666101"/>
            <a:ext cx="389850" cy="584775"/>
          </a:xfrm>
          <a:prstGeom prst="rect">
            <a:avLst/>
          </a:prstGeom>
          <a:noFill/>
        </p:spPr>
        <p:txBody>
          <a:bodyPr wrap="none" rtlCol="0">
            <a:spAutoFit/>
          </a:bodyPr>
          <a:lstStyle/>
          <a:p>
            <a:r>
              <a:rPr lang="vi-VN" sz="3200" b="1" dirty="0">
                <a:latin typeface="Times New Roman" panose="02020603050405020304" pitchFamily="18" charset="0"/>
              </a:rPr>
              <a:t>?</a:t>
            </a:r>
          </a:p>
        </p:txBody>
      </p:sp>
      <p:sp>
        <p:nvSpPr>
          <p:cNvPr id="17" name="TextBox 16">
            <a:extLst>
              <a:ext uri="{FF2B5EF4-FFF2-40B4-BE49-F238E27FC236}">
                <a16:creationId xmlns:a16="http://schemas.microsoft.com/office/drawing/2014/main" xmlns="" id="{6F8802A1-BD25-4B92-A9EE-7FBEC36FED86}"/>
              </a:ext>
            </a:extLst>
          </p:cNvPr>
          <p:cNvSpPr txBox="1"/>
          <p:nvPr/>
        </p:nvSpPr>
        <p:spPr>
          <a:xfrm>
            <a:off x="8256104" y="4367946"/>
            <a:ext cx="389850" cy="584775"/>
          </a:xfrm>
          <a:prstGeom prst="rect">
            <a:avLst/>
          </a:prstGeom>
          <a:noFill/>
        </p:spPr>
        <p:txBody>
          <a:bodyPr wrap="none" rtlCol="0">
            <a:spAutoFit/>
          </a:bodyPr>
          <a:lstStyle/>
          <a:p>
            <a:r>
              <a:rPr lang="vi-VN" sz="3200" b="1" dirty="0">
                <a:latin typeface="Times New Roman" panose="02020603050405020304" pitchFamily="18" charset="0"/>
              </a:rPr>
              <a:t>?</a:t>
            </a:r>
          </a:p>
        </p:txBody>
      </p:sp>
      <p:sp>
        <p:nvSpPr>
          <p:cNvPr id="18" name="TextBox 17">
            <a:extLst>
              <a:ext uri="{FF2B5EF4-FFF2-40B4-BE49-F238E27FC236}">
                <a16:creationId xmlns:a16="http://schemas.microsoft.com/office/drawing/2014/main" xmlns="" id="{AE57012F-182C-4E7B-AFC0-E55E1C27161A}"/>
              </a:ext>
            </a:extLst>
          </p:cNvPr>
          <p:cNvSpPr txBox="1"/>
          <p:nvPr/>
        </p:nvSpPr>
        <p:spPr>
          <a:xfrm>
            <a:off x="9463141" y="4367946"/>
            <a:ext cx="389850" cy="584775"/>
          </a:xfrm>
          <a:prstGeom prst="rect">
            <a:avLst/>
          </a:prstGeom>
          <a:noFill/>
        </p:spPr>
        <p:txBody>
          <a:bodyPr wrap="none" rtlCol="0">
            <a:spAutoFit/>
          </a:bodyPr>
          <a:lstStyle/>
          <a:p>
            <a:r>
              <a:rPr lang="vi-VN" sz="3200" b="1" dirty="0">
                <a:latin typeface="Times New Roman" panose="02020603050405020304" pitchFamily="18" charset="0"/>
              </a:rPr>
              <a:t>?</a:t>
            </a:r>
          </a:p>
        </p:txBody>
      </p:sp>
      <p:sp>
        <p:nvSpPr>
          <p:cNvPr id="19" name="TextBox 18">
            <a:extLst>
              <a:ext uri="{FF2B5EF4-FFF2-40B4-BE49-F238E27FC236}">
                <a16:creationId xmlns:a16="http://schemas.microsoft.com/office/drawing/2014/main" xmlns="" id="{2667366C-7086-4902-97E5-AD8ED99BEC0E}"/>
              </a:ext>
            </a:extLst>
          </p:cNvPr>
          <p:cNvSpPr txBox="1"/>
          <p:nvPr/>
        </p:nvSpPr>
        <p:spPr>
          <a:xfrm>
            <a:off x="10670178" y="4367946"/>
            <a:ext cx="389850" cy="584775"/>
          </a:xfrm>
          <a:prstGeom prst="rect">
            <a:avLst/>
          </a:prstGeom>
          <a:noFill/>
        </p:spPr>
        <p:txBody>
          <a:bodyPr wrap="none" rtlCol="0">
            <a:spAutoFit/>
          </a:bodyPr>
          <a:lstStyle/>
          <a:p>
            <a:r>
              <a:rPr lang="vi-VN" sz="3200" b="1" dirty="0">
                <a:latin typeface="Times New Roman" panose="02020603050405020304" pitchFamily="18" charset="0"/>
              </a:rPr>
              <a:t>?</a:t>
            </a:r>
          </a:p>
        </p:txBody>
      </p:sp>
      <p:sp>
        <p:nvSpPr>
          <p:cNvPr id="20" name="TextBox 19">
            <a:extLst>
              <a:ext uri="{FF2B5EF4-FFF2-40B4-BE49-F238E27FC236}">
                <a16:creationId xmlns:a16="http://schemas.microsoft.com/office/drawing/2014/main" xmlns="" id="{991A94E2-2414-48C4-AC94-906016830E88}"/>
              </a:ext>
            </a:extLst>
          </p:cNvPr>
          <p:cNvSpPr txBox="1"/>
          <p:nvPr/>
        </p:nvSpPr>
        <p:spPr>
          <a:xfrm>
            <a:off x="8256104" y="5281921"/>
            <a:ext cx="389850" cy="584775"/>
          </a:xfrm>
          <a:prstGeom prst="rect">
            <a:avLst/>
          </a:prstGeom>
          <a:noFill/>
        </p:spPr>
        <p:txBody>
          <a:bodyPr wrap="none" rtlCol="0">
            <a:spAutoFit/>
          </a:bodyPr>
          <a:lstStyle/>
          <a:p>
            <a:r>
              <a:rPr lang="vi-VN" sz="3200" b="1" dirty="0">
                <a:latin typeface="Times New Roman" panose="02020603050405020304" pitchFamily="18" charset="0"/>
              </a:rPr>
              <a:t>?</a:t>
            </a:r>
          </a:p>
        </p:txBody>
      </p:sp>
      <p:sp>
        <p:nvSpPr>
          <p:cNvPr id="21" name="TextBox 20">
            <a:extLst>
              <a:ext uri="{FF2B5EF4-FFF2-40B4-BE49-F238E27FC236}">
                <a16:creationId xmlns:a16="http://schemas.microsoft.com/office/drawing/2014/main" xmlns="" id="{1724F5F8-7B10-4BF1-8927-3F843F818BB0}"/>
              </a:ext>
            </a:extLst>
          </p:cNvPr>
          <p:cNvSpPr txBox="1"/>
          <p:nvPr/>
        </p:nvSpPr>
        <p:spPr>
          <a:xfrm>
            <a:off x="9463141" y="5281921"/>
            <a:ext cx="389850" cy="584775"/>
          </a:xfrm>
          <a:prstGeom prst="rect">
            <a:avLst/>
          </a:prstGeom>
          <a:noFill/>
        </p:spPr>
        <p:txBody>
          <a:bodyPr wrap="none" rtlCol="0">
            <a:spAutoFit/>
          </a:bodyPr>
          <a:lstStyle/>
          <a:p>
            <a:r>
              <a:rPr lang="vi-VN" sz="3200" b="1" dirty="0">
                <a:latin typeface="Times New Roman" panose="02020603050405020304" pitchFamily="18" charset="0"/>
              </a:rPr>
              <a:t>?</a:t>
            </a:r>
          </a:p>
        </p:txBody>
      </p:sp>
      <p:sp>
        <p:nvSpPr>
          <p:cNvPr id="22" name="TextBox 21">
            <a:extLst>
              <a:ext uri="{FF2B5EF4-FFF2-40B4-BE49-F238E27FC236}">
                <a16:creationId xmlns:a16="http://schemas.microsoft.com/office/drawing/2014/main" xmlns="" id="{EA1FBA8D-6ACD-4D5C-8BD3-3D4F1FC8FA17}"/>
              </a:ext>
            </a:extLst>
          </p:cNvPr>
          <p:cNvSpPr txBox="1"/>
          <p:nvPr/>
        </p:nvSpPr>
        <p:spPr>
          <a:xfrm>
            <a:off x="10670178" y="5281921"/>
            <a:ext cx="389850" cy="584775"/>
          </a:xfrm>
          <a:prstGeom prst="rect">
            <a:avLst/>
          </a:prstGeom>
          <a:noFill/>
        </p:spPr>
        <p:txBody>
          <a:bodyPr wrap="none" rtlCol="0">
            <a:spAutoFit/>
          </a:bodyPr>
          <a:lstStyle/>
          <a:p>
            <a:r>
              <a:rPr lang="vi-VN" sz="3200" b="1" dirty="0">
                <a:latin typeface="Times New Roman" panose="02020603050405020304" pitchFamily="18" charset="0"/>
              </a:rPr>
              <a:t>?</a:t>
            </a:r>
          </a:p>
        </p:txBody>
      </p:sp>
    </p:spTree>
    <p:extLst>
      <p:ext uri="{BB962C8B-B14F-4D97-AF65-F5344CB8AC3E}">
        <p14:creationId xmlns:p14="http://schemas.microsoft.com/office/powerpoint/2010/main" xmlns="" val="379510710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500"/>
                                        <p:tgtEl>
                                          <p:spTgt spid="20"/>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arn(inVertical)">
                                      <p:cBhvr>
                                        <p:cTn id="49" dur="500"/>
                                        <p:tgtEl>
                                          <p:spTgt spid="2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79912059-E8B1-437D-ABB9-5CEF85AA8143}"/>
              </a:ext>
            </a:extLst>
          </p:cNvPr>
          <p:cNvGrpSpPr/>
          <p:nvPr/>
        </p:nvGrpSpPr>
        <p:grpSpPr>
          <a:xfrm>
            <a:off x="1315328" y="520031"/>
            <a:ext cx="5447422" cy="880143"/>
            <a:chOff x="550064" y="1156136"/>
            <a:chExt cx="4817172" cy="1180114"/>
          </a:xfrm>
        </p:grpSpPr>
        <p:sp>
          <p:nvSpPr>
            <p:cNvPr id="5" name="TextBox 4">
              <a:extLst>
                <a:ext uri="{FF2B5EF4-FFF2-40B4-BE49-F238E27FC236}">
                  <a16:creationId xmlns:a16="http://schemas.microsoft.com/office/drawing/2014/main" xmlns="" id="{F638AE12-E701-441F-9241-11AA46A21B67}"/>
                </a:ext>
              </a:extLst>
            </p:cNvPr>
            <p:cNvSpPr txBox="1"/>
            <p:nvPr/>
          </p:nvSpPr>
          <p:spPr>
            <a:xfrm>
              <a:off x="1566433" y="1259032"/>
              <a:ext cx="3800803" cy="784078"/>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vi-VN" sz="3200" i="1" dirty="0">
                  <a:solidFill>
                    <a:srgbClr val="002060"/>
                  </a:solidFill>
                  <a:effectLst/>
                  <a:latin typeface="Times New Roman" panose="02020603050405020304" pitchFamily="18" charset="0"/>
                  <a:ea typeface="Courier New" panose="02070309020205020404" pitchFamily="49" charset="0"/>
                </a:rPr>
                <a:t>Hoàn thành bảng sau:</a:t>
              </a:r>
              <a:endParaRPr lang="vi-VN" sz="3200" i="1" dirty="0">
                <a:solidFill>
                  <a:srgbClr val="002060"/>
                </a:solidFill>
                <a:latin typeface="Times New Roman" panose="02020603050405020304" pitchFamily="18" charset="0"/>
              </a:endParaRPr>
            </a:p>
          </p:txBody>
        </p:sp>
        <p:sp>
          <p:nvSpPr>
            <p:cNvPr id="6" name="Flowchart: Connector 5">
              <a:extLst>
                <a:ext uri="{FF2B5EF4-FFF2-40B4-BE49-F238E27FC236}">
                  <a16:creationId xmlns:a16="http://schemas.microsoft.com/office/drawing/2014/main" xmlns="" id="{3865534F-5CB3-477D-83A1-2C4C4BF95911}"/>
                </a:ext>
              </a:extLst>
            </p:cNvPr>
            <p:cNvSpPr/>
            <p:nvPr/>
          </p:nvSpPr>
          <p:spPr>
            <a:xfrm>
              <a:off x="550064" y="1156136"/>
              <a:ext cx="843406" cy="1180114"/>
            </a:xfrm>
            <a:prstGeom prst="flowChartConnector">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vi-VN" sz="3600" b="1" dirty="0">
                  <a:latin typeface="+mj-lt"/>
                </a:rPr>
                <a:t>2</a:t>
              </a:r>
            </a:p>
          </p:txBody>
        </p:sp>
      </p:grpSp>
      <p:graphicFrame>
        <p:nvGraphicFramePr>
          <p:cNvPr id="7" name="Table 4">
            <a:extLst>
              <a:ext uri="{FF2B5EF4-FFF2-40B4-BE49-F238E27FC236}">
                <a16:creationId xmlns:a16="http://schemas.microsoft.com/office/drawing/2014/main" xmlns="" id="{176607D5-FDE2-47DC-A101-BABE46F20FD2}"/>
              </a:ext>
            </a:extLst>
          </p:cNvPr>
          <p:cNvGraphicFramePr>
            <a:graphicFrameLocks noGrp="1"/>
          </p:cNvGraphicFramePr>
          <p:nvPr/>
        </p:nvGraphicFramePr>
        <p:xfrm>
          <a:off x="742123" y="1550486"/>
          <a:ext cx="10573576" cy="4331015"/>
        </p:xfrm>
        <a:graphic>
          <a:graphicData uri="http://schemas.openxmlformats.org/drawingml/2006/table">
            <a:tbl>
              <a:tblPr firstRow="1" bandRow="1">
                <a:tableStyleId>{5C22544A-7EE6-4342-B048-85BDC9FD1C3A}</a:tableStyleId>
              </a:tblPr>
              <a:tblGrid>
                <a:gridCol w="7079587">
                  <a:extLst>
                    <a:ext uri="{9D8B030D-6E8A-4147-A177-3AD203B41FA5}">
                      <a16:colId xmlns:a16="http://schemas.microsoft.com/office/drawing/2014/main" xmlns="" val="164571258"/>
                    </a:ext>
                  </a:extLst>
                </a:gridCol>
                <a:gridCol w="1138491">
                  <a:extLst>
                    <a:ext uri="{9D8B030D-6E8A-4147-A177-3AD203B41FA5}">
                      <a16:colId xmlns:a16="http://schemas.microsoft.com/office/drawing/2014/main" xmlns="" val="2057801573"/>
                    </a:ext>
                  </a:extLst>
                </a:gridCol>
                <a:gridCol w="1151578">
                  <a:extLst>
                    <a:ext uri="{9D8B030D-6E8A-4147-A177-3AD203B41FA5}">
                      <a16:colId xmlns:a16="http://schemas.microsoft.com/office/drawing/2014/main" xmlns="" val="2821468069"/>
                    </a:ext>
                  </a:extLst>
                </a:gridCol>
                <a:gridCol w="1203920">
                  <a:extLst>
                    <a:ext uri="{9D8B030D-6E8A-4147-A177-3AD203B41FA5}">
                      <a16:colId xmlns:a16="http://schemas.microsoft.com/office/drawing/2014/main" xmlns="" val="4141600422"/>
                    </a:ext>
                  </a:extLst>
                </a:gridCol>
              </a:tblGrid>
              <a:tr h="801447">
                <a:tc>
                  <a:txBody>
                    <a:bodyPr/>
                    <a:lstStyle/>
                    <a:p>
                      <a:pPr algn="ctr">
                        <a:lnSpc>
                          <a:spcPct val="135000"/>
                        </a:lnSpc>
                      </a:pPr>
                      <a:r>
                        <a:rPr lang="vi-VN" sz="2000" dirty="0">
                          <a:solidFill>
                            <a:schemeClr val="bg1">
                              <a:lumMod val="95000"/>
                            </a:schemeClr>
                          </a:solidFill>
                          <a:effectLst/>
                          <a:latin typeface="Times New Roman" panose="02020603050405020304" pitchFamily="18" charset="0"/>
                          <a:ea typeface="Times New Roman" panose="02020603050405020304" pitchFamily="18" charset="0"/>
                        </a:rPr>
                        <a:t>CHẤT</a:t>
                      </a:r>
                    </a:p>
                  </a:txBody>
                  <a:tcPr marL="6350" marR="6350" marT="0" marB="0" anchor="ctr"/>
                </a:tc>
                <a:tc>
                  <a:txBody>
                    <a:bodyPr/>
                    <a:lstStyle/>
                    <a:p>
                      <a:pPr algn="ctr">
                        <a:lnSpc>
                          <a:spcPct val="135000"/>
                        </a:lnSpc>
                      </a:pPr>
                      <a:r>
                        <a:rPr lang="vi-VN" sz="2000" dirty="0">
                          <a:solidFill>
                            <a:schemeClr val="bg1">
                              <a:lumMod val="95000"/>
                            </a:schemeClr>
                          </a:solidFill>
                          <a:effectLst/>
                          <a:latin typeface="Times New Roman" panose="02020603050405020304" pitchFamily="18" charset="0"/>
                          <a:ea typeface="Times New Roman" panose="02020603050405020304" pitchFamily="18" charset="0"/>
                        </a:rPr>
                        <a:t>ĐƠN CHẤT</a:t>
                      </a:r>
                    </a:p>
                  </a:txBody>
                  <a:tcPr marL="6350" marR="6350" marT="0" marB="0"/>
                </a:tc>
                <a:tc>
                  <a:txBody>
                    <a:bodyPr/>
                    <a:lstStyle/>
                    <a:p>
                      <a:pPr algn="ctr">
                        <a:lnSpc>
                          <a:spcPct val="135000"/>
                        </a:lnSpc>
                      </a:pPr>
                      <a:r>
                        <a:rPr lang="vi-VN" sz="2000" dirty="0">
                          <a:solidFill>
                            <a:schemeClr val="bg1">
                              <a:lumMod val="95000"/>
                            </a:schemeClr>
                          </a:solidFill>
                          <a:effectLst/>
                          <a:latin typeface="Times New Roman" panose="02020603050405020304" pitchFamily="18" charset="0"/>
                          <a:ea typeface="Times New Roman" panose="02020603050405020304" pitchFamily="18" charset="0"/>
                        </a:rPr>
                        <a:t>HỢP CHẤT</a:t>
                      </a:r>
                    </a:p>
                  </a:txBody>
                  <a:tcPr marL="6350" marR="6350" marT="0" marB="0"/>
                </a:tc>
                <a:tc>
                  <a:txBody>
                    <a:bodyPr/>
                    <a:lstStyle/>
                    <a:p>
                      <a:pPr algn="ctr">
                        <a:lnSpc>
                          <a:spcPct val="200000"/>
                        </a:lnSpc>
                      </a:pPr>
                      <a:r>
                        <a:rPr lang="vi-VN" sz="2000" dirty="0">
                          <a:solidFill>
                            <a:schemeClr val="bg1">
                              <a:lumMod val="95000"/>
                            </a:schemeClr>
                          </a:solidFill>
                          <a:effectLst/>
                          <a:latin typeface="Times New Roman" panose="02020603050405020304" pitchFamily="18" charset="0"/>
                          <a:ea typeface="Times New Roman" panose="02020603050405020304" pitchFamily="18" charset="0"/>
                        </a:rPr>
                        <a:t>PHÂN TỬ</a:t>
                      </a:r>
                    </a:p>
                  </a:txBody>
                  <a:tcPr marL="6350" marR="6350" marT="0" marB="0"/>
                </a:tc>
                <a:extLst>
                  <a:ext uri="{0D108BD9-81ED-4DB2-BD59-A6C34878D82A}">
                    <a16:rowId xmlns:a16="http://schemas.microsoft.com/office/drawing/2014/main" xmlns="" val="2414817600"/>
                  </a:ext>
                </a:extLst>
              </a:tr>
              <a:tr h="704999">
                <a:tc>
                  <a:txBody>
                    <a:bodyPr/>
                    <a:lstStyle/>
                    <a:p>
                      <a:pPr algn="l"/>
                      <a:r>
                        <a:rPr lang="vi-VN" sz="2000" dirty="0">
                          <a:latin typeface="Times New Roman" panose="02020603050405020304" pitchFamily="18" charset="0"/>
                        </a:rPr>
                        <a:t>Phân tử carbon monoxide gồm 1 nguyên tử carbon và 1 nguyên tử oxygen.</a:t>
                      </a:r>
                    </a:p>
                  </a:txBody>
                  <a:tcPr/>
                </a:tc>
                <a:tc>
                  <a:txBody>
                    <a:bodyPr/>
                    <a:lstStyle/>
                    <a:p>
                      <a:pPr algn="l"/>
                      <a:endParaRPr lang="vi-VN" sz="1600" dirty="0">
                        <a:latin typeface="Times New Roman" panose="02020603050405020304" pitchFamily="18" charset="0"/>
                      </a:endParaRPr>
                    </a:p>
                  </a:txBody>
                  <a:tcPr/>
                </a:tc>
                <a:tc>
                  <a:txBody>
                    <a:bodyPr/>
                    <a:lstStyle/>
                    <a:p>
                      <a:pPr algn="l"/>
                      <a:endParaRPr lang="vi-VN" sz="1600" dirty="0">
                        <a:latin typeface="Times New Roman" panose="02020603050405020304" pitchFamily="18" charset="0"/>
                      </a:endParaRPr>
                    </a:p>
                  </a:txBody>
                  <a:tcPr/>
                </a:tc>
                <a:tc>
                  <a:txBody>
                    <a:bodyPr/>
                    <a:lstStyle/>
                    <a:p>
                      <a:pPr algn="l"/>
                      <a:endParaRPr lang="vi-VN" sz="1600" dirty="0">
                        <a:latin typeface="Times New Roman" panose="02020603050405020304" pitchFamily="18" charset="0"/>
                      </a:endParaRPr>
                    </a:p>
                  </a:txBody>
                  <a:tcPr/>
                </a:tc>
                <a:extLst>
                  <a:ext uri="{0D108BD9-81ED-4DB2-BD59-A6C34878D82A}">
                    <a16:rowId xmlns:a16="http://schemas.microsoft.com/office/drawing/2014/main" xmlns="" val="3321114219"/>
                  </a:ext>
                </a:extLst>
              </a:tr>
              <a:tr h="704999">
                <a:tc>
                  <a:txBody>
                    <a:bodyPr/>
                    <a:lstStyle/>
                    <a:p>
                      <a:pPr algn="l"/>
                      <a:r>
                        <a:rPr lang="vi-VN" sz="2000" dirty="0">
                          <a:latin typeface="Times New Roman" panose="02020603050405020304" pitchFamily="18" charset="0"/>
                        </a:rPr>
                        <a:t>Phân tử calcium oxide gồm 1 nguyên tử calcium và 1 nguyên tử oxygen.</a:t>
                      </a:r>
                    </a:p>
                  </a:txBody>
                  <a:tcPr/>
                </a:tc>
                <a:tc>
                  <a:txBody>
                    <a:bodyPr/>
                    <a:lstStyle/>
                    <a:p>
                      <a:pPr algn="l"/>
                      <a:endParaRPr lang="vi-VN" sz="1600" dirty="0">
                        <a:latin typeface="Times New Roman" panose="02020603050405020304" pitchFamily="18" charset="0"/>
                      </a:endParaRPr>
                    </a:p>
                  </a:txBody>
                  <a:tcPr/>
                </a:tc>
                <a:tc>
                  <a:txBody>
                    <a:bodyPr/>
                    <a:lstStyle/>
                    <a:p>
                      <a:pPr algn="l"/>
                      <a:endParaRPr lang="vi-VN" sz="1600" dirty="0">
                        <a:latin typeface="Times New Roman" panose="02020603050405020304" pitchFamily="18" charset="0"/>
                      </a:endParaRPr>
                    </a:p>
                  </a:txBody>
                  <a:tcPr/>
                </a:tc>
                <a:tc>
                  <a:txBody>
                    <a:bodyPr/>
                    <a:lstStyle/>
                    <a:p>
                      <a:pPr algn="l"/>
                      <a:endParaRPr lang="vi-VN" sz="1600" dirty="0">
                        <a:latin typeface="Times New Roman" panose="02020603050405020304" pitchFamily="18" charset="0"/>
                      </a:endParaRPr>
                    </a:p>
                  </a:txBody>
                  <a:tcPr/>
                </a:tc>
                <a:extLst>
                  <a:ext uri="{0D108BD9-81ED-4DB2-BD59-A6C34878D82A}">
                    <a16:rowId xmlns:a16="http://schemas.microsoft.com/office/drawing/2014/main" xmlns="" val="3381514124"/>
                  </a:ext>
                </a:extLst>
              </a:tr>
              <a:tr h="391665">
                <a:tc>
                  <a:txBody>
                    <a:bodyPr/>
                    <a:lstStyle/>
                    <a:p>
                      <a:pPr algn="l"/>
                      <a:r>
                        <a:rPr lang="vi-VN" sz="2000" dirty="0">
                          <a:latin typeface="Times New Roman" panose="02020603050405020304" pitchFamily="18" charset="0"/>
                        </a:rPr>
                        <a:t>Phân tử ozone gồm 3 nguyên tử oxygen.</a:t>
                      </a:r>
                    </a:p>
                  </a:txBody>
                  <a:tcPr/>
                </a:tc>
                <a:tc>
                  <a:txBody>
                    <a:bodyPr/>
                    <a:lstStyle/>
                    <a:p>
                      <a:pPr algn="l"/>
                      <a:endParaRPr lang="vi-VN" sz="1600" dirty="0">
                        <a:latin typeface="Times New Roman" panose="02020603050405020304" pitchFamily="18" charset="0"/>
                      </a:endParaRPr>
                    </a:p>
                  </a:txBody>
                  <a:tcPr/>
                </a:tc>
                <a:tc>
                  <a:txBody>
                    <a:bodyPr/>
                    <a:lstStyle/>
                    <a:p>
                      <a:pPr algn="l"/>
                      <a:endParaRPr lang="vi-VN" sz="1600" dirty="0">
                        <a:latin typeface="Times New Roman" panose="02020603050405020304" pitchFamily="18" charset="0"/>
                      </a:endParaRPr>
                    </a:p>
                  </a:txBody>
                  <a:tcPr/>
                </a:tc>
                <a:tc>
                  <a:txBody>
                    <a:bodyPr/>
                    <a:lstStyle/>
                    <a:p>
                      <a:pPr algn="l"/>
                      <a:endParaRPr lang="vi-VN" sz="1600" dirty="0">
                        <a:latin typeface="Times New Roman" panose="02020603050405020304" pitchFamily="18" charset="0"/>
                      </a:endParaRPr>
                    </a:p>
                  </a:txBody>
                  <a:tcPr/>
                </a:tc>
                <a:extLst>
                  <a:ext uri="{0D108BD9-81ED-4DB2-BD59-A6C34878D82A}">
                    <a16:rowId xmlns:a16="http://schemas.microsoft.com/office/drawing/2014/main" xmlns="" val="3878985677"/>
                  </a:ext>
                </a:extLst>
              </a:tr>
              <a:tr h="704999">
                <a:tc>
                  <a:txBody>
                    <a:bodyPr/>
                    <a:lstStyle/>
                    <a:p>
                      <a:pPr algn="l"/>
                      <a:r>
                        <a:rPr lang="vi-VN" sz="2000" dirty="0">
                          <a:latin typeface="Times New Roman" panose="02020603050405020304" pitchFamily="18" charset="0"/>
                        </a:rPr>
                        <a:t>Phân tử nitrogen dioxde gồm 1 nguyên tử nitrogen và 2 nguyên tử oxygen.</a:t>
                      </a:r>
                    </a:p>
                  </a:txBody>
                  <a:tcPr/>
                </a:tc>
                <a:tc>
                  <a:txBody>
                    <a:bodyPr/>
                    <a:lstStyle/>
                    <a:p>
                      <a:pPr algn="l"/>
                      <a:endParaRPr lang="vi-VN" sz="1600" dirty="0">
                        <a:latin typeface="Times New Roman" panose="02020603050405020304" pitchFamily="18" charset="0"/>
                      </a:endParaRPr>
                    </a:p>
                  </a:txBody>
                  <a:tcPr/>
                </a:tc>
                <a:tc>
                  <a:txBody>
                    <a:bodyPr/>
                    <a:lstStyle/>
                    <a:p>
                      <a:pPr algn="l"/>
                      <a:endParaRPr lang="vi-VN" sz="1600" dirty="0">
                        <a:latin typeface="Times New Roman" panose="02020603050405020304" pitchFamily="18" charset="0"/>
                      </a:endParaRPr>
                    </a:p>
                  </a:txBody>
                  <a:tcPr/>
                </a:tc>
                <a:tc>
                  <a:txBody>
                    <a:bodyPr/>
                    <a:lstStyle/>
                    <a:p>
                      <a:pPr algn="l"/>
                      <a:endParaRPr lang="vi-VN" sz="1600" dirty="0">
                        <a:latin typeface="Times New Roman" panose="02020603050405020304" pitchFamily="18" charset="0"/>
                      </a:endParaRPr>
                    </a:p>
                  </a:txBody>
                  <a:tcPr/>
                </a:tc>
                <a:extLst>
                  <a:ext uri="{0D108BD9-81ED-4DB2-BD59-A6C34878D82A}">
                    <a16:rowId xmlns:a16="http://schemas.microsoft.com/office/drawing/2014/main" xmlns="" val="2836853060"/>
                  </a:ext>
                </a:extLst>
              </a:tr>
              <a:tr h="1018331">
                <a:tc>
                  <a:txBody>
                    <a:bodyPr/>
                    <a:lstStyle/>
                    <a:p>
                      <a:pPr algn="l"/>
                      <a:r>
                        <a:rPr lang="vi-VN" sz="2000" dirty="0">
                          <a:latin typeface="Times New Roman" panose="02020603050405020304" pitchFamily="18" charset="0"/>
                        </a:rPr>
                        <a:t>Phân tử acetic acid  (có trang giấm ăn) gồm 2 nguyên tử carbon, 4 nguyên tử hydrogen và 2 nguyên tử oxygen</a:t>
                      </a:r>
                    </a:p>
                  </a:txBody>
                  <a:tcPr/>
                </a:tc>
                <a:tc>
                  <a:txBody>
                    <a:bodyPr/>
                    <a:lstStyle/>
                    <a:p>
                      <a:pPr algn="l"/>
                      <a:endParaRPr lang="vi-VN" sz="1600" dirty="0">
                        <a:latin typeface="Times New Roman" panose="02020603050405020304" pitchFamily="18" charset="0"/>
                      </a:endParaRPr>
                    </a:p>
                  </a:txBody>
                  <a:tcPr/>
                </a:tc>
                <a:tc>
                  <a:txBody>
                    <a:bodyPr/>
                    <a:lstStyle/>
                    <a:p>
                      <a:pPr algn="l"/>
                      <a:endParaRPr lang="vi-VN" sz="1600" dirty="0">
                        <a:latin typeface="Times New Roman" panose="02020603050405020304" pitchFamily="18" charset="0"/>
                      </a:endParaRPr>
                    </a:p>
                  </a:txBody>
                  <a:tcPr/>
                </a:tc>
                <a:tc>
                  <a:txBody>
                    <a:bodyPr/>
                    <a:lstStyle/>
                    <a:p>
                      <a:pPr algn="l"/>
                      <a:endParaRPr lang="vi-VN" sz="1600" dirty="0">
                        <a:latin typeface="Times New Roman" panose="02020603050405020304" pitchFamily="18" charset="0"/>
                      </a:endParaRPr>
                    </a:p>
                  </a:txBody>
                  <a:tcPr/>
                </a:tc>
                <a:extLst>
                  <a:ext uri="{0D108BD9-81ED-4DB2-BD59-A6C34878D82A}">
                    <a16:rowId xmlns:a16="http://schemas.microsoft.com/office/drawing/2014/main" xmlns="" val="1835510962"/>
                  </a:ext>
                </a:extLst>
              </a:tr>
            </a:tbl>
          </a:graphicData>
        </a:graphic>
      </p:graphicFrame>
      <mc:AlternateContent xmlns:mc="http://schemas.openxmlformats.org/markup-compatibility/2006">
        <mc:Choice xmlns:a14="http://schemas.microsoft.com/office/drawing/2010/main" xmlns="" Requires="a14">
          <p:sp>
            <p:nvSpPr>
              <p:cNvPr id="23" name="TextBox 22">
                <a:extLst>
                  <a:ext uri="{FF2B5EF4-FFF2-40B4-BE49-F238E27FC236}">
                    <a16:creationId xmlns:a16="http://schemas.microsoft.com/office/drawing/2014/main" id="{0B427ADA-6923-493D-A112-EC02B4408D31}"/>
                  </a:ext>
                </a:extLst>
              </p:cNvPr>
              <p:cNvSpPr txBox="1"/>
              <p:nvPr/>
            </p:nvSpPr>
            <p:spPr>
              <a:xfrm>
                <a:off x="9234541" y="2467273"/>
                <a:ext cx="471603" cy="4891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vi-VN" sz="2400" b="1" i="1" dirty="0">
                          <a:solidFill>
                            <a:srgbClr val="FF0000"/>
                          </a:solidFill>
                          <a:latin typeface="Cambria Math" panose="02040503050406030204" pitchFamily="18" charset="0"/>
                          <a:ea typeface="Cambria Math" panose="02040503050406030204" pitchFamily="18" charset="0"/>
                        </a:rPr>
                        <m:t>√</m:t>
                      </m:r>
                    </m:oMath>
                  </m:oMathPara>
                </a14:m>
                <a:endParaRPr lang="vi-VN" sz="2400" b="1" dirty="0">
                  <a:solidFill>
                    <a:srgbClr val="FF0000"/>
                  </a:solidFill>
                  <a:latin typeface="Times New Roman" panose="02020603050405020304" pitchFamily="18" charset="0"/>
                </a:endParaRPr>
              </a:p>
            </p:txBody>
          </p:sp>
        </mc:Choice>
        <mc:Fallback>
          <p:sp>
            <p:nvSpPr>
              <p:cNvPr id="23" name="TextBox 22">
                <a:extLst>
                  <a:ext uri="{FF2B5EF4-FFF2-40B4-BE49-F238E27FC236}">
                    <a16:creationId xmlns:a16="http://schemas.microsoft.com/office/drawing/2014/main" xmlns="" xmlns:a14="http://schemas.microsoft.com/office/drawing/2010/main" id="{0B427ADA-6923-493D-A112-EC02B4408D31}"/>
                  </a:ext>
                </a:extLst>
              </p:cNvPr>
              <p:cNvSpPr txBox="1">
                <a:spLocks noRot="1" noChangeAspect="1" noMove="1" noResize="1" noEditPoints="1" noAdjustHandles="1" noChangeArrowheads="1" noChangeShapeType="1" noTextEdit="1"/>
              </p:cNvSpPr>
              <p:nvPr/>
            </p:nvSpPr>
            <p:spPr>
              <a:xfrm>
                <a:off x="9234541" y="2467273"/>
                <a:ext cx="471603" cy="48917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xmlns="" Requires="a14">
          <p:sp>
            <p:nvSpPr>
              <p:cNvPr id="24" name="TextBox 23">
                <a:extLst>
                  <a:ext uri="{FF2B5EF4-FFF2-40B4-BE49-F238E27FC236}">
                    <a16:creationId xmlns:a16="http://schemas.microsoft.com/office/drawing/2014/main" id="{CBF29C53-1896-4E82-9CAE-7FBD3D70130C}"/>
                  </a:ext>
                </a:extLst>
              </p:cNvPr>
              <p:cNvSpPr txBox="1"/>
              <p:nvPr/>
            </p:nvSpPr>
            <p:spPr>
              <a:xfrm>
                <a:off x="10441578" y="2467273"/>
                <a:ext cx="471603" cy="4891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vi-VN" sz="2400" b="1" i="1" dirty="0" smtClean="0">
                          <a:solidFill>
                            <a:srgbClr val="FF0000"/>
                          </a:solidFill>
                          <a:latin typeface="Cambria Math" panose="02040503050406030204" pitchFamily="18" charset="0"/>
                          <a:ea typeface="Cambria Math" panose="02040503050406030204" pitchFamily="18" charset="0"/>
                        </a:rPr>
                        <m:t>√</m:t>
                      </m:r>
                    </m:oMath>
                  </m:oMathPara>
                </a14:m>
                <a:endParaRPr lang="vi-VN" sz="2400" b="1" dirty="0">
                  <a:solidFill>
                    <a:srgbClr val="FF0000"/>
                  </a:solidFill>
                  <a:latin typeface="Times New Roman" panose="02020603050405020304" pitchFamily="18" charset="0"/>
                </a:endParaRPr>
              </a:p>
            </p:txBody>
          </p:sp>
        </mc:Choice>
        <mc:Fallback>
          <p:sp>
            <p:nvSpPr>
              <p:cNvPr id="24" name="TextBox 23">
                <a:extLst>
                  <a:ext uri="{FF2B5EF4-FFF2-40B4-BE49-F238E27FC236}">
                    <a16:creationId xmlns:a16="http://schemas.microsoft.com/office/drawing/2014/main" xmlns="" xmlns:a14="http://schemas.microsoft.com/office/drawing/2010/main" id="{CBF29C53-1896-4E82-9CAE-7FBD3D70130C}"/>
                  </a:ext>
                </a:extLst>
              </p:cNvPr>
              <p:cNvSpPr txBox="1">
                <a:spLocks noRot="1" noChangeAspect="1" noMove="1" noResize="1" noEditPoints="1" noAdjustHandles="1" noChangeArrowheads="1" noChangeShapeType="1" noTextEdit="1"/>
              </p:cNvSpPr>
              <p:nvPr/>
            </p:nvSpPr>
            <p:spPr>
              <a:xfrm>
                <a:off x="10441578" y="2467273"/>
                <a:ext cx="471603" cy="48917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xmlns="" Requires="a14">
          <p:sp>
            <p:nvSpPr>
              <p:cNvPr id="25" name="TextBox 24">
                <a:extLst>
                  <a:ext uri="{FF2B5EF4-FFF2-40B4-BE49-F238E27FC236}">
                    <a16:creationId xmlns:a16="http://schemas.microsoft.com/office/drawing/2014/main" id="{7D5165B1-513A-4101-9DBC-C95594910FA7}"/>
                  </a:ext>
                </a:extLst>
              </p:cNvPr>
              <p:cNvSpPr txBox="1"/>
              <p:nvPr/>
            </p:nvSpPr>
            <p:spPr>
              <a:xfrm>
                <a:off x="9234541" y="3132565"/>
                <a:ext cx="471603" cy="4891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vi-VN" sz="2400" b="1" i="1" dirty="0">
                          <a:solidFill>
                            <a:srgbClr val="FF0000"/>
                          </a:solidFill>
                          <a:latin typeface="Cambria Math" panose="02040503050406030204" pitchFamily="18" charset="0"/>
                          <a:ea typeface="Cambria Math" panose="02040503050406030204" pitchFamily="18" charset="0"/>
                        </a:rPr>
                        <m:t>√</m:t>
                      </m:r>
                    </m:oMath>
                  </m:oMathPara>
                </a14:m>
                <a:endParaRPr lang="vi-VN" sz="2400" b="1" dirty="0">
                  <a:solidFill>
                    <a:srgbClr val="FF0000"/>
                  </a:solidFill>
                  <a:latin typeface="Times New Roman" panose="02020603050405020304" pitchFamily="18" charset="0"/>
                </a:endParaRPr>
              </a:p>
            </p:txBody>
          </p:sp>
        </mc:Choice>
        <mc:Fallback>
          <p:sp>
            <p:nvSpPr>
              <p:cNvPr id="25" name="TextBox 24">
                <a:extLst>
                  <a:ext uri="{FF2B5EF4-FFF2-40B4-BE49-F238E27FC236}">
                    <a16:creationId xmlns:a16="http://schemas.microsoft.com/office/drawing/2014/main" xmlns="" xmlns:a14="http://schemas.microsoft.com/office/drawing/2010/main" id="{7D5165B1-513A-4101-9DBC-C95594910FA7}"/>
                  </a:ext>
                </a:extLst>
              </p:cNvPr>
              <p:cNvSpPr txBox="1">
                <a:spLocks noRot="1" noChangeAspect="1" noMove="1" noResize="1" noEditPoints="1" noAdjustHandles="1" noChangeArrowheads="1" noChangeShapeType="1" noTextEdit="1"/>
              </p:cNvSpPr>
              <p:nvPr/>
            </p:nvSpPr>
            <p:spPr>
              <a:xfrm>
                <a:off x="9234541" y="3132565"/>
                <a:ext cx="471603" cy="48917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xmlns="" Requires="a14">
          <p:sp>
            <p:nvSpPr>
              <p:cNvPr id="26" name="TextBox 25">
                <a:extLst>
                  <a:ext uri="{FF2B5EF4-FFF2-40B4-BE49-F238E27FC236}">
                    <a16:creationId xmlns:a16="http://schemas.microsoft.com/office/drawing/2014/main" id="{376DEA39-6E0F-4719-9891-017EEC5F0563}"/>
                  </a:ext>
                </a:extLst>
              </p:cNvPr>
              <p:cNvSpPr txBox="1"/>
              <p:nvPr/>
            </p:nvSpPr>
            <p:spPr>
              <a:xfrm>
                <a:off x="10441578" y="3132565"/>
                <a:ext cx="471603" cy="4891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vi-VN" sz="2400" b="1" i="1" dirty="0">
                          <a:solidFill>
                            <a:srgbClr val="FF0000"/>
                          </a:solidFill>
                          <a:latin typeface="Cambria Math" panose="02040503050406030204" pitchFamily="18" charset="0"/>
                          <a:ea typeface="Cambria Math" panose="02040503050406030204" pitchFamily="18" charset="0"/>
                        </a:rPr>
                        <m:t>√</m:t>
                      </m:r>
                    </m:oMath>
                  </m:oMathPara>
                </a14:m>
                <a:endParaRPr lang="vi-VN" sz="2400" b="1" dirty="0">
                  <a:solidFill>
                    <a:srgbClr val="FF0000"/>
                  </a:solidFill>
                  <a:latin typeface="Times New Roman" panose="02020603050405020304" pitchFamily="18" charset="0"/>
                </a:endParaRPr>
              </a:p>
            </p:txBody>
          </p:sp>
        </mc:Choice>
        <mc:Fallback>
          <p:sp>
            <p:nvSpPr>
              <p:cNvPr id="26" name="TextBox 25">
                <a:extLst>
                  <a:ext uri="{FF2B5EF4-FFF2-40B4-BE49-F238E27FC236}">
                    <a16:creationId xmlns:a16="http://schemas.microsoft.com/office/drawing/2014/main" xmlns="" xmlns:a14="http://schemas.microsoft.com/office/drawing/2010/main" id="{376DEA39-6E0F-4719-9891-017EEC5F0563}"/>
                  </a:ext>
                </a:extLst>
              </p:cNvPr>
              <p:cNvSpPr txBox="1">
                <a:spLocks noRot="1" noChangeAspect="1" noMove="1" noResize="1" noEditPoints="1" noAdjustHandles="1" noChangeArrowheads="1" noChangeShapeType="1" noTextEdit="1"/>
              </p:cNvSpPr>
              <p:nvPr/>
            </p:nvSpPr>
            <p:spPr>
              <a:xfrm>
                <a:off x="10441578" y="3132565"/>
                <a:ext cx="471603" cy="48917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xmlns="" Requires="a14">
          <p:sp>
            <p:nvSpPr>
              <p:cNvPr id="27" name="TextBox 26">
                <a:extLst>
                  <a:ext uri="{FF2B5EF4-FFF2-40B4-BE49-F238E27FC236}">
                    <a16:creationId xmlns:a16="http://schemas.microsoft.com/office/drawing/2014/main" id="{BE52368B-2C90-4FF5-AACC-05A74E3EF965}"/>
                  </a:ext>
                </a:extLst>
              </p:cNvPr>
              <p:cNvSpPr txBox="1"/>
              <p:nvPr/>
            </p:nvSpPr>
            <p:spPr>
              <a:xfrm>
                <a:off x="8027504" y="3732776"/>
                <a:ext cx="471603" cy="4891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vi-VN" sz="2400" b="1" i="1" dirty="0">
                          <a:solidFill>
                            <a:srgbClr val="FF0000"/>
                          </a:solidFill>
                          <a:latin typeface="Cambria Math" panose="02040503050406030204" pitchFamily="18" charset="0"/>
                          <a:ea typeface="Cambria Math" panose="02040503050406030204" pitchFamily="18" charset="0"/>
                        </a:rPr>
                        <m:t>√</m:t>
                      </m:r>
                    </m:oMath>
                  </m:oMathPara>
                </a14:m>
                <a:endParaRPr lang="vi-VN" sz="2400" b="1" dirty="0">
                  <a:solidFill>
                    <a:srgbClr val="FF0000"/>
                  </a:solidFill>
                  <a:latin typeface="Times New Roman" panose="02020603050405020304" pitchFamily="18" charset="0"/>
                </a:endParaRPr>
              </a:p>
            </p:txBody>
          </p:sp>
        </mc:Choice>
        <mc:Fallback>
          <p:sp>
            <p:nvSpPr>
              <p:cNvPr id="27" name="TextBox 26">
                <a:extLst>
                  <a:ext uri="{FF2B5EF4-FFF2-40B4-BE49-F238E27FC236}">
                    <a16:creationId xmlns:a16="http://schemas.microsoft.com/office/drawing/2014/main" xmlns="" xmlns:a14="http://schemas.microsoft.com/office/drawing/2010/main" id="{BE52368B-2C90-4FF5-AACC-05A74E3EF965}"/>
                  </a:ext>
                </a:extLst>
              </p:cNvPr>
              <p:cNvSpPr txBox="1">
                <a:spLocks noRot="1" noChangeAspect="1" noMove="1" noResize="1" noEditPoints="1" noAdjustHandles="1" noChangeArrowheads="1" noChangeShapeType="1" noTextEdit="1"/>
              </p:cNvSpPr>
              <p:nvPr/>
            </p:nvSpPr>
            <p:spPr>
              <a:xfrm>
                <a:off x="8027504" y="3732776"/>
                <a:ext cx="471603" cy="48917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xmlns="" Requires="a14">
          <p:sp>
            <p:nvSpPr>
              <p:cNvPr id="28" name="TextBox 27">
                <a:extLst>
                  <a:ext uri="{FF2B5EF4-FFF2-40B4-BE49-F238E27FC236}">
                    <a16:creationId xmlns:a16="http://schemas.microsoft.com/office/drawing/2014/main" id="{BDA2A51E-A650-4D35-BD4C-C5EAA0CF2163}"/>
                  </a:ext>
                </a:extLst>
              </p:cNvPr>
              <p:cNvSpPr txBox="1"/>
              <p:nvPr/>
            </p:nvSpPr>
            <p:spPr>
              <a:xfrm>
                <a:off x="10441578" y="3713726"/>
                <a:ext cx="471603" cy="4891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vi-VN" sz="2400" b="1" i="1" dirty="0">
                          <a:solidFill>
                            <a:srgbClr val="FF0000"/>
                          </a:solidFill>
                          <a:latin typeface="Cambria Math" panose="02040503050406030204" pitchFamily="18" charset="0"/>
                          <a:ea typeface="Cambria Math" panose="02040503050406030204" pitchFamily="18" charset="0"/>
                        </a:rPr>
                        <m:t>√</m:t>
                      </m:r>
                    </m:oMath>
                  </m:oMathPara>
                </a14:m>
                <a:endParaRPr lang="vi-VN" sz="2400" b="1" dirty="0">
                  <a:solidFill>
                    <a:srgbClr val="FF0000"/>
                  </a:solidFill>
                  <a:latin typeface="Times New Roman" panose="02020603050405020304" pitchFamily="18" charset="0"/>
                </a:endParaRPr>
              </a:p>
            </p:txBody>
          </p:sp>
        </mc:Choice>
        <mc:Fallback>
          <p:sp>
            <p:nvSpPr>
              <p:cNvPr id="28" name="TextBox 27">
                <a:extLst>
                  <a:ext uri="{FF2B5EF4-FFF2-40B4-BE49-F238E27FC236}">
                    <a16:creationId xmlns:a16="http://schemas.microsoft.com/office/drawing/2014/main" xmlns="" xmlns:a14="http://schemas.microsoft.com/office/drawing/2010/main" id="{BDA2A51E-A650-4D35-BD4C-C5EAA0CF2163}"/>
                  </a:ext>
                </a:extLst>
              </p:cNvPr>
              <p:cNvSpPr txBox="1">
                <a:spLocks noRot="1" noChangeAspect="1" noMove="1" noResize="1" noEditPoints="1" noAdjustHandles="1" noChangeArrowheads="1" noChangeShapeType="1" noTextEdit="1"/>
              </p:cNvSpPr>
              <p:nvPr/>
            </p:nvSpPr>
            <p:spPr>
              <a:xfrm>
                <a:off x="10441578" y="3713726"/>
                <a:ext cx="471603" cy="48917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xmlns="" Requires="a14">
          <p:sp>
            <p:nvSpPr>
              <p:cNvPr id="29" name="TextBox 28">
                <a:extLst>
                  <a:ext uri="{FF2B5EF4-FFF2-40B4-BE49-F238E27FC236}">
                    <a16:creationId xmlns:a16="http://schemas.microsoft.com/office/drawing/2014/main" id="{75C6EB1C-F686-438F-A73B-06688D1FDE08}"/>
                  </a:ext>
                </a:extLst>
              </p:cNvPr>
              <p:cNvSpPr txBox="1"/>
              <p:nvPr/>
            </p:nvSpPr>
            <p:spPr>
              <a:xfrm>
                <a:off x="9234541" y="4415571"/>
                <a:ext cx="471603" cy="4891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vi-VN" sz="2400" b="1" i="1" dirty="0">
                          <a:solidFill>
                            <a:srgbClr val="FF0000"/>
                          </a:solidFill>
                          <a:latin typeface="Cambria Math" panose="02040503050406030204" pitchFamily="18" charset="0"/>
                          <a:ea typeface="Cambria Math" panose="02040503050406030204" pitchFamily="18" charset="0"/>
                        </a:rPr>
                        <m:t>√</m:t>
                      </m:r>
                    </m:oMath>
                  </m:oMathPara>
                </a14:m>
                <a:endParaRPr lang="vi-VN" sz="2400" b="1" dirty="0">
                  <a:solidFill>
                    <a:srgbClr val="FF0000"/>
                  </a:solidFill>
                  <a:latin typeface="Times New Roman" panose="02020603050405020304" pitchFamily="18" charset="0"/>
                </a:endParaRPr>
              </a:p>
            </p:txBody>
          </p:sp>
        </mc:Choice>
        <mc:Fallback>
          <p:sp>
            <p:nvSpPr>
              <p:cNvPr id="29" name="TextBox 28">
                <a:extLst>
                  <a:ext uri="{FF2B5EF4-FFF2-40B4-BE49-F238E27FC236}">
                    <a16:creationId xmlns:a16="http://schemas.microsoft.com/office/drawing/2014/main" xmlns="" xmlns:a14="http://schemas.microsoft.com/office/drawing/2010/main" id="{75C6EB1C-F686-438F-A73B-06688D1FDE08}"/>
                  </a:ext>
                </a:extLst>
              </p:cNvPr>
              <p:cNvSpPr txBox="1">
                <a:spLocks noRot="1" noChangeAspect="1" noMove="1" noResize="1" noEditPoints="1" noAdjustHandles="1" noChangeArrowheads="1" noChangeShapeType="1" noTextEdit="1"/>
              </p:cNvSpPr>
              <p:nvPr/>
            </p:nvSpPr>
            <p:spPr>
              <a:xfrm>
                <a:off x="9234541" y="4415571"/>
                <a:ext cx="471603" cy="48917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xmlns="" Requires="a14">
          <p:sp>
            <p:nvSpPr>
              <p:cNvPr id="30" name="TextBox 29">
                <a:extLst>
                  <a:ext uri="{FF2B5EF4-FFF2-40B4-BE49-F238E27FC236}">
                    <a16:creationId xmlns:a16="http://schemas.microsoft.com/office/drawing/2014/main" id="{0F047398-9096-4C39-9932-6F5A2C670333}"/>
                  </a:ext>
                </a:extLst>
              </p:cNvPr>
              <p:cNvSpPr txBox="1"/>
              <p:nvPr/>
            </p:nvSpPr>
            <p:spPr>
              <a:xfrm>
                <a:off x="10441578" y="4415571"/>
                <a:ext cx="471603" cy="4891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vi-VN" sz="2400" b="1" i="1" dirty="0">
                          <a:solidFill>
                            <a:srgbClr val="FF0000"/>
                          </a:solidFill>
                          <a:latin typeface="Cambria Math" panose="02040503050406030204" pitchFamily="18" charset="0"/>
                          <a:ea typeface="Cambria Math" panose="02040503050406030204" pitchFamily="18" charset="0"/>
                        </a:rPr>
                        <m:t>√</m:t>
                      </m:r>
                    </m:oMath>
                  </m:oMathPara>
                </a14:m>
                <a:endParaRPr lang="vi-VN" sz="2400" b="1" dirty="0">
                  <a:solidFill>
                    <a:srgbClr val="FF0000"/>
                  </a:solidFill>
                  <a:latin typeface="Times New Roman" panose="02020603050405020304" pitchFamily="18" charset="0"/>
                </a:endParaRPr>
              </a:p>
            </p:txBody>
          </p:sp>
        </mc:Choice>
        <mc:Fallback>
          <p:sp>
            <p:nvSpPr>
              <p:cNvPr id="30" name="TextBox 29">
                <a:extLst>
                  <a:ext uri="{FF2B5EF4-FFF2-40B4-BE49-F238E27FC236}">
                    <a16:creationId xmlns:a16="http://schemas.microsoft.com/office/drawing/2014/main" xmlns="" xmlns:a14="http://schemas.microsoft.com/office/drawing/2010/main" id="{0F047398-9096-4C39-9932-6F5A2C670333}"/>
                  </a:ext>
                </a:extLst>
              </p:cNvPr>
              <p:cNvSpPr txBox="1">
                <a:spLocks noRot="1" noChangeAspect="1" noMove="1" noResize="1" noEditPoints="1" noAdjustHandles="1" noChangeArrowheads="1" noChangeShapeType="1" noTextEdit="1"/>
              </p:cNvSpPr>
              <p:nvPr/>
            </p:nvSpPr>
            <p:spPr>
              <a:xfrm>
                <a:off x="10441578" y="4415571"/>
                <a:ext cx="471603" cy="48917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xmlns="" Requires="a14">
          <p:sp>
            <p:nvSpPr>
              <p:cNvPr id="31" name="TextBox 30">
                <a:extLst>
                  <a:ext uri="{FF2B5EF4-FFF2-40B4-BE49-F238E27FC236}">
                    <a16:creationId xmlns:a16="http://schemas.microsoft.com/office/drawing/2014/main" id="{9A32FF5F-2A9B-4517-8BC5-FA124F6035B3}"/>
                  </a:ext>
                </a:extLst>
              </p:cNvPr>
              <p:cNvSpPr txBox="1"/>
              <p:nvPr/>
            </p:nvSpPr>
            <p:spPr>
              <a:xfrm>
                <a:off x="9234541" y="5329546"/>
                <a:ext cx="471603" cy="4891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vi-VN" sz="2400" b="1" i="1" dirty="0">
                          <a:solidFill>
                            <a:srgbClr val="FF0000"/>
                          </a:solidFill>
                          <a:latin typeface="Cambria Math" panose="02040503050406030204" pitchFamily="18" charset="0"/>
                          <a:ea typeface="Cambria Math" panose="02040503050406030204" pitchFamily="18" charset="0"/>
                        </a:rPr>
                        <m:t>√</m:t>
                      </m:r>
                    </m:oMath>
                  </m:oMathPara>
                </a14:m>
                <a:endParaRPr lang="vi-VN" sz="2400" b="1" dirty="0">
                  <a:solidFill>
                    <a:srgbClr val="FF0000"/>
                  </a:solidFill>
                  <a:latin typeface="Times New Roman" panose="02020603050405020304" pitchFamily="18" charset="0"/>
                </a:endParaRPr>
              </a:p>
            </p:txBody>
          </p:sp>
        </mc:Choice>
        <mc:Fallback>
          <p:sp>
            <p:nvSpPr>
              <p:cNvPr id="31" name="TextBox 30">
                <a:extLst>
                  <a:ext uri="{FF2B5EF4-FFF2-40B4-BE49-F238E27FC236}">
                    <a16:creationId xmlns:a16="http://schemas.microsoft.com/office/drawing/2014/main" xmlns="" xmlns:a14="http://schemas.microsoft.com/office/drawing/2010/main" id="{9A32FF5F-2A9B-4517-8BC5-FA124F6035B3}"/>
                  </a:ext>
                </a:extLst>
              </p:cNvPr>
              <p:cNvSpPr txBox="1">
                <a:spLocks noRot="1" noChangeAspect="1" noMove="1" noResize="1" noEditPoints="1" noAdjustHandles="1" noChangeArrowheads="1" noChangeShapeType="1" noTextEdit="1"/>
              </p:cNvSpPr>
              <p:nvPr/>
            </p:nvSpPr>
            <p:spPr>
              <a:xfrm>
                <a:off x="9234541" y="5329546"/>
                <a:ext cx="471603" cy="48917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xmlns="" Requires="a14">
          <p:sp>
            <p:nvSpPr>
              <p:cNvPr id="32" name="TextBox 31">
                <a:extLst>
                  <a:ext uri="{FF2B5EF4-FFF2-40B4-BE49-F238E27FC236}">
                    <a16:creationId xmlns:a16="http://schemas.microsoft.com/office/drawing/2014/main" id="{3680C0CA-CFFF-4CE5-9680-3A67B842381C}"/>
                  </a:ext>
                </a:extLst>
              </p:cNvPr>
              <p:cNvSpPr txBox="1"/>
              <p:nvPr/>
            </p:nvSpPr>
            <p:spPr>
              <a:xfrm>
                <a:off x="10441578" y="5329546"/>
                <a:ext cx="471603" cy="4891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vi-VN" sz="2400" b="1" i="1" dirty="0">
                          <a:solidFill>
                            <a:srgbClr val="FF0000"/>
                          </a:solidFill>
                          <a:latin typeface="Cambria Math" panose="02040503050406030204" pitchFamily="18" charset="0"/>
                          <a:ea typeface="Cambria Math" panose="02040503050406030204" pitchFamily="18" charset="0"/>
                        </a:rPr>
                        <m:t>√</m:t>
                      </m:r>
                    </m:oMath>
                  </m:oMathPara>
                </a14:m>
                <a:endParaRPr lang="vi-VN" sz="2400" b="1" dirty="0">
                  <a:solidFill>
                    <a:srgbClr val="FF0000"/>
                  </a:solidFill>
                  <a:latin typeface="Times New Roman" panose="02020603050405020304" pitchFamily="18" charset="0"/>
                </a:endParaRPr>
              </a:p>
            </p:txBody>
          </p:sp>
        </mc:Choice>
        <mc:Fallback>
          <p:sp>
            <p:nvSpPr>
              <p:cNvPr id="32" name="TextBox 31">
                <a:extLst>
                  <a:ext uri="{FF2B5EF4-FFF2-40B4-BE49-F238E27FC236}">
                    <a16:creationId xmlns:a16="http://schemas.microsoft.com/office/drawing/2014/main" xmlns="" xmlns:a14="http://schemas.microsoft.com/office/drawing/2010/main" id="{3680C0CA-CFFF-4CE5-9680-3A67B842381C}"/>
                  </a:ext>
                </a:extLst>
              </p:cNvPr>
              <p:cNvSpPr txBox="1">
                <a:spLocks noRot="1" noChangeAspect="1" noMove="1" noResize="1" noEditPoints="1" noAdjustHandles="1" noChangeArrowheads="1" noChangeShapeType="1" noTextEdit="1"/>
              </p:cNvSpPr>
              <p:nvPr/>
            </p:nvSpPr>
            <p:spPr>
              <a:xfrm>
                <a:off x="10441578" y="5329546"/>
                <a:ext cx="471603" cy="489173"/>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xmlns="" val="216347891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barn(inVertical)">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barn(inVertical)">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barn(inVertical)">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barn(inVertical)">
                                      <p:cBhvr>
                                        <p:cTn id="5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990030A1-67DB-4DF6-ADA0-EB1D0FCA34F3}"/>
              </a:ext>
            </a:extLst>
          </p:cNvPr>
          <p:cNvGrpSpPr/>
          <p:nvPr/>
        </p:nvGrpSpPr>
        <p:grpSpPr>
          <a:xfrm>
            <a:off x="3390900" y="1003482"/>
            <a:ext cx="7981950" cy="4053645"/>
            <a:chOff x="3659714" y="723476"/>
            <a:chExt cx="8180248" cy="3733614"/>
          </a:xfrm>
        </p:grpSpPr>
        <p:sp>
          <p:nvSpPr>
            <p:cNvPr id="4" name="TextBox 3">
              <a:extLst>
                <a:ext uri="{FF2B5EF4-FFF2-40B4-BE49-F238E27FC236}">
                  <a16:creationId xmlns:a16="http://schemas.microsoft.com/office/drawing/2014/main" xmlns="" id="{E51C101A-56F9-402E-B35E-7CE0A246AFE8}"/>
                </a:ext>
              </a:extLst>
            </p:cNvPr>
            <p:cNvSpPr txBox="1"/>
            <p:nvPr/>
          </p:nvSpPr>
          <p:spPr>
            <a:xfrm>
              <a:off x="4435486" y="970311"/>
              <a:ext cx="7404476" cy="3486779"/>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vi-VN" sz="2400" i="1" dirty="0">
                  <a:solidFill>
                    <a:schemeClr val="tx1"/>
                  </a:solidFill>
                  <a:latin typeface="Times New Roman" panose="02020603050405020304" pitchFamily="18" charset="0"/>
                </a:rPr>
                <a:t>Backing soda là 1 loại muối được ứng dụng rộng rãi trong nhiều ngành như: thực phẩm, dược phẩm, công nghiệp hoá chất.</a:t>
              </a:r>
            </a:p>
            <a:p>
              <a:r>
                <a:rPr lang="vi-VN" sz="2400" i="1" dirty="0">
                  <a:solidFill>
                    <a:schemeClr val="tx1"/>
                  </a:solidFill>
                  <a:latin typeface="Times New Roman" panose="02020603050405020304" pitchFamily="18" charset="0"/>
                </a:rPr>
                <a:t>a) Baking soda là phân tử đơn chất hay phân tử hợp chất?</a:t>
              </a:r>
            </a:p>
            <a:p>
              <a:r>
                <a:rPr lang="vi-VN" sz="2400" i="1" dirty="0">
                  <a:solidFill>
                    <a:schemeClr val="tx1"/>
                  </a:solidFill>
                  <a:latin typeface="Times New Roman" panose="02020603050405020304" pitchFamily="18" charset="0"/>
                </a:rPr>
                <a:t>b) Baking soda có khối lượng phân tử bằng 84 amu.</a:t>
              </a:r>
            </a:p>
            <a:p>
              <a:r>
                <a:rPr lang="vi-VN" sz="2400" i="1" dirty="0">
                  <a:solidFill>
                    <a:schemeClr val="tx1"/>
                  </a:solidFill>
                  <a:latin typeface="Times New Roman" panose="02020603050405020304" pitchFamily="18" charset="0"/>
                </a:rPr>
                <a:t>Quan sát hình mô phỏng phân tử baking soda (hình bên), cho biết phân tử baking soda có mấy nguyên tử X? Hãy xác định khối lượng nguyên tử X và cho biết X là nguyên tố nào?</a:t>
              </a:r>
            </a:p>
          </p:txBody>
        </p:sp>
        <p:sp>
          <p:nvSpPr>
            <p:cNvPr id="5" name="Flowchart: Connector 4">
              <a:extLst>
                <a:ext uri="{FF2B5EF4-FFF2-40B4-BE49-F238E27FC236}">
                  <a16:creationId xmlns:a16="http://schemas.microsoft.com/office/drawing/2014/main" xmlns="" id="{EB0F2227-4F73-4B06-A919-C611BEBA0860}"/>
                </a:ext>
              </a:extLst>
            </p:cNvPr>
            <p:cNvSpPr/>
            <p:nvPr/>
          </p:nvSpPr>
          <p:spPr>
            <a:xfrm>
              <a:off x="3659714" y="723476"/>
              <a:ext cx="843406" cy="790568"/>
            </a:xfrm>
            <a:prstGeom prst="flowChartConnector">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vi-VN" sz="2800" b="1" dirty="0">
                  <a:solidFill>
                    <a:schemeClr val="tx1"/>
                  </a:solidFill>
                  <a:latin typeface="Times New Roman" panose="02020603050405020304" pitchFamily="18" charset="0"/>
                </a:rPr>
                <a:t>3</a:t>
              </a:r>
            </a:p>
          </p:txBody>
        </p:sp>
      </p:grpSp>
      <p:pic>
        <p:nvPicPr>
          <p:cNvPr id="6" name="Picture 5">
            <a:extLst>
              <a:ext uri="{FF2B5EF4-FFF2-40B4-BE49-F238E27FC236}">
                <a16:creationId xmlns:a16="http://schemas.microsoft.com/office/drawing/2014/main" xmlns="" id="{13A83AC2-125C-45E6-A472-B4B267F6FD35}"/>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19150" y="2032492"/>
            <a:ext cx="3053159" cy="27930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48804023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xmlns="" id="{6BA06662-3E04-4636-8098-DD5D07B7CD50}"/>
              </a:ext>
            </a:extLst>
          </p:cNvPr>
          <p:cNvSpPr txBox="1"/>
          <p:nvPr/>
        </p:nvSpPr>
        <p:spPr>
          <a:xfrm>
            <a:off x="5312185" y="800476"/>
            <a:ext cx="1745673"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Lời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giải</a:t>
            </a:r>
            <a:r>
              <a:rPr lang="en-US" sz="2800" b="1" dirty="0">
                <a:solidFill>
                  <a:srgbClr val="FF0000"/>
                </a:solidFill>
                <a:latin typeface="Times New Roman" panose="02020603050405020304" pitchFamily="18" charset="0"/>
                <a:cs typeface="Times New Roman" panose="02020603050405020304" pitchFamily="18" charset="0"/>
              </a:rPr>
              <a:t> </a:t>
            </a:r>
          </a:p>
        </p:txBody>
      </p:sp>
      <p:sp>
        <p:nvSpPr>
          <p:cNvPr id="4" name="Hộp Văn bản 3">
            <a:extLst>
              <a:ext uri="{FF2B5EF4-FFF2-40B4-BE49-F238E27FC236}">
                <a16:creationId xmlns:a16="http://schemas.microsoft.com/office/drawing/2014/main" xmlns="" id="{64843D08-13B0-4B1F-894D-7FC3DB1D6E5A}"/>
              </a:ext>
            </a:extLst>
          </p:cNvPr>
          <p:cNvSpPr txBox="1"/>
          <p:nvPr/>
        </p:nvSpPr>
        <p:spPr>
          <a:xfrm>
            <a:off x="1855235" y="1778023"/>
            <a:ext cx="9611552" cy="3970318"/>
          </a:xfrm>
          <a:prstGeom prst="rect">
            <a:avLst/>
          </a:prstGeom>
          <a:noFill/>
        </p:spPr>
        <p:txBody>
          <a:bodyPr wrap="square">
            <a:spAutoFit/>
          </a:bodyPr>
          <a:lstStyle/>
          <a:p>
            <a:r>
              <a:rPr lang="vi-VN" sz="2800" dirty="0">
                <a:solidFill>
                  <a:srgbClr val="333333"/>
                </a:solidFill>
                <a:latin typeface="Times New Roman" panose="02020603050405020304" pitchFamily="18" charset="0"/>
                <a:cs typeface="Times New Roman" panose="02020603050405020304" pitchFamily="18" charset="0"/>
              </a:rPr>
              <a:t>a)</a:t>
            </a:r>
          </a:p>
          <a:p>
            <a:r>
              <a:rPr lang="vi-VN" sz="2800" dirty="0">
                <a:solidFill>
                  <a:srgbClr val="333333"/>
                </a:solidFill>
                <a:latin typeface="Times New Roman" panose="02020603050405020304" pitchFamily="18" charset="0"/>
                <a:cs typeface="Times New Roman" panose="02020603050405020304" pitchFamily="18" charset="0"/>
              </a:rPr>
              <a:t>Quan </a:t>
            </a:r>
            <a:r>
              <a:rPr lang="vi-VN" sz="2800" dirty="0" err="1">
                <a:solidFill>
                  <a:srgbClr val="333333"/>
                </a:solidFill>
                <a:latin typeface="Times New Roman" panose="02020603050405020304" pitchFamily="18" charset="0"/>
                <a:cs typeface="Times New Roman" panose="02020603050405020304" pitchFamily="18" charset="0"/>
              </a:rPr>
              <a:t>sát</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hình</a:t>
            </a:r>
            <a:r>
              <a:rPr lang="vi-VN" sz="2800" dirty="0">
                <a:solidFill>
                  <a:srgbClr val="333333"/>
                </a:solidFill>
                <a:latin typeface="Times New Roman" panose="02020603050405020304" pitchFamily="18" charset="0"/>
                <a:cs typeface="Times New Roman" panose="02020603050405020304" pitchFamily="18" charset="0"/>
              </a:rPr>
              <a:t> ta </a:t>
            </a:r>
            <a:r>
              <a:rPr lang="vi-VN" sz="2800" dirty="0" err="1">
                <a:solidFill>
                  <a:srgbClr val="333333"/>
                </a:solidFill>
                <a:latin typeface="Times New Roman" panose="02020603050405020304" pitchFamily="18" charset="0"/>
                <a:cs typeface="Times New Roman" panose="02020603050405020304" pitchFamily="18" charset="0"/>
              </a:rPr>
              <a:t>thấy</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Baking</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soda</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bởi</a:t>
            </a:r>
            <a:r>
              <a:rPr lang="vi-VN" sz="2800" dirty="0">
                <a:solidFill>
                  <a:srgbClr val="333333"/>
                </a:solidFill>
                <a:latin typeface="Times New Roman" panose="02020603050405020304" pitchFamily="18" charset="0"/>
                <a:cs typeface="Times New Roman" panose="02020603050405020304" pitchFamily="18" charset="0"/>
              </a:rPr>
              <a:t> 4 nguyên </a:t>
            </a:r>
            <a:r>
              <a:rPr lang="vi-VN" sz="2800" dirty="0" err="1">
                <a:solidFill>
                  <a:srgbClr val="333333"/>
                </a:solidFill>
                <a:latin typeface="Times New Roman" panose="02020603050405020304" pitchFamily="18" charset="0"/>
                <a:cs typeface="Times New Roman" panose="02020603050405020304" pitchFamily="18" charset="0"/>
              </a:rPr>
              <a:t>tố</a:t>
            </a:r>
            <a:r>
              <a:rPr lang="vi-VN" sz="2800" dirty="0">
                <a:solidFill>
                  <a:srgbClr val="333333"/>
                </a:solidFill>
                <a:latin typeface="Times New Roman" panose="02020603050405020304" pitchFamily="18" charset="0"/>
                <a:cs typeface="Times New Roman" panose="02020603050405020304" pitchFamily="18" charset="0"/>
              </a:rPr>
              <a:t>: C, H, O, </a:t>
            </a:r>
            <a:r>
              <a:rPr lang="vi-VN" sz="2800" dirty="0" err="1">
                <a:solidFill>
                  <a:srgbClr val="333333"/>
                </a:solidFill>
                <a:latin typeface="Times New Roman" panose="02020603050405020304" pitchFamily="18" charset="0"/>
                <a:cs typeface="Times New Roman" panose="02020603050405020304" pitchFamily="18" charset="0"/>
              </a:rPr>
              <a:t>và</a:t>
            </a:r>
            <a:r>
              <a:rPr lang="vi-VN" sz="2800" dirty="0">
                <a:solidFill>
                  <a:srgbClr val="333333"/>
                </a:solidFill>
                <a:latin typeface="Times New Roman" panose="02020603050405020304" pitchFamily="18" charset="0"/>
                <a:cs typeface="Times New Roman" panose="02020603050405020304" pitchFamily="18" charset="0"/>
              </a:rPr>
              <a:t> X</a:t>
            </a:r>
          </a:p>
          <a:p>
            <a:r>
              <a:rPr lang="vi-VN" sz="2800" dirty="0">
                <a:solidFill>
                  <a:srgbClr val="333333"/>
                </a:solidFill>
                <a:latin typeface="Times New Roman" panose="02020603050405020304" pitchFamily="18" charset="0"/>
                <a:cs typeface="Times New Roman" panose="02020603050405020304" pitchFamily="18" charset="0"/>
              </a:rPr>
              <a:t>=&gt; </a:t>
            </a:r>
            <a:r>
              <a:rPr lang="vi-VN" sz="2800" dirty="0" err="1">
                <a:solidFill>
                  <a:srgbClr val="333333"/>
                </a:solidFill>
                <a:latin typeface="Times New Roman" panose="02020603050405020304" pitchFamily="18" charset="0"/>
                <a:cs typeface="Times New Roman" panose="02020603050405020304" pitchFamily="18" charset="0"/>
              </a:rPr>
              <a:t>Baking</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soda</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là</a:t>
            </a:r>
            <a:r>
              <a:rPr lang="vi-VN" sz="2800" dirty="0">
                <a:solidFill>
                  <a:srgbClr val="333333"/>
                </a:solidFill>
                <a:latin typeface="Times New Roman" panose="02020603050405020304" pitchFamily="18" charset="0"/>
                <a:cs typeface="Times New Roman" panose="02020603050405020304" pitchFamily="18" charset="0"/>
              </a:rPr>
              <a:t> phân </a:t>
            </a:r>
            <a:r>
              <a:rPr lang="vi-VN" sz="2800" dirty="0" err="1">
                <a:solidFill>
                  <a:srgbClr val="333333"/>
                </a:solidFill>
                <a:latin typeface="Times New Roman" panose="02020603050405020304" pitchFamily="18" charset="0"/>
                <a:cs typeface="Times New Roman" panose="02020603050405020304" pitchFamily="18" charset="0"/>
              </a:rPr>
              <a:t>tử</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hợp</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chất</a:t>
            </a:r>
            <a:endParaRPr lang="vi-VN" sz="2800" dirty="0">
              <a:solidFill>
                <a:srgbClr val="333333"/>
              </a:solidFill>
              <a:latin typeface="Times New Roman" panose="02020603050405020304" pitchFamily="18" charset="0"/>
              <a:cs typeface="Times New Roman" panose="02020603050405020304" pitchFamily="18" charset="0"/>
            </a:endParaRPr>
          </a:p>
          <a:p>
            <a:r>
              <a:rPr lang="vi-VN" sz="2800" dirty="0">
                <a:solidFill>
                  <a:srgbClr val="333333"/>
                </a:solidFill>
                <a:latin typeface="Times New Roman" panose="02020603050405020304" pitchFamily="18" charset="0"/>
                <a:cs typeface="Times New Roman" panose="02020603050405020304" pitchFamily="18" charset="0"/>
              </a:rPr>
              <a:t>b)</a:t>
            </a:r>
          </a:p>
          <a:p>
            <a:r>
              <a:rPr lang="vi-VN" sz="2800" dirty="0">
                <a:solidFill>
                  <a:srgbClr val="333333"/>
                </a:solidFill>
                <a:latin typeface="Times New Roman" panose="02020603050405020304" pitchFamily="18" charset="0"/>
                <a:cs typeface="Times New Roman" panose="02020603050405020304" pitchFamily="18" charset="0"/>
              </a:rPr>
              <a:t>- Quan </a:t>
            </a:r>
            <a:r>
              <a:rPr lang="vi-VN" sz="2800" dirty="0" err="1">
                <a:solidFill>
                  <a:srgbClr val="333333"/>
                </a:solidFill>
                <a:latin typeface="Times New Roman" panose="02020603050405020304" pitchFamily="18" charset="0"/>
                <a:cs typeface="Times New Roman" panose="02020603050405020304" pitchFamily="18" charset="0"/>
              </a:rPr>
              <a:t>sát</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hình</a:t>
            </a:r>
            <a:r>
              <a:rPr lang="vi-VN" sz="2800" dirty="0">
                <a:solidFill>
                  <a:srgbClr val="333333"/>
                </a:solidFill>
                <a:latin typeface="Times New Roman" panose="02020603050405020304" pitchFamily="18" charset="0"/>
                <a:cs typeface="Times New Roman" panose="02020603050405020304" pitchFamily="18" charset="0"/>
              </a:rPr>
              <a:t> ta </a:t>
            </a:r>
            <a:r>
              <a:rPr lang="vi-VN" sz="2800" dirty="0" err="1">
                <a:solidFill>
                  <a:srgbClr val="333333"/>
                </a:solidFill>
                <a:latin typeface="Times New Roman" panose="02020603050405020304" pitchFamily="18" charset="0"/>
                <a:cs typeface="Times New Roman" panose="02020603050405020304" pitchFamily="18" charset="0"/>
              </a:rPr>
              <a:t>thấy</a:t>
            </a:r>
            <a:r>
              <a:rPr lang="vi-VN" sz="2800" dirty="0">
                <a:solidFill>
                  <a:srgbClr val="333333"/>
                </a:solidFill>
                <a:latin typeface="Times New Roman" panose="02020603050405020304" pitchFamily="18" charset="0"/>
                <a:cs typeface="Times New Roman" panose="02020603050405020304" pitchFamily="18" charset="0"/>
              </a:rPr>
              <a:t>: phân </a:t>
            </a:r>
            <a:r>
              <a:rPr lang="vi-VN" sz="2800" dirty="0" err="1">
                <a:solidFill>
                  <a:srgbClr val="333333"/>
                </a:solidFill>
                <a:latin typeface="Times New Roman" panose="02020603050405020304" pitchFamily="18" charset="0"/>
                <a:cs typeface="Times New Roman" panose="02020603050405020304" pitchFamily="18" charset="0"/>
              </a:rPr>
              <a:t>tử</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baking</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soda</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có</a:t>
            </a:r>
            <a:r>
              <a:rPr lang="vi-VN" sz="2800" dirty="0">
                <a:solidFill>
                  <a:srgbClr val="333333"/>
                </a:solidFill>
                <a:latin typeface="Times New Roman" panose="02020603050405020304" pitchFamily="18" charset="0"/>
                <a:cs typeface="Times New Roman" panose="02020603050405020304" pitchFamily="18" charset="0"/>
              </a:rPr>
              <a:t> 1 nguyên </a:t>
            </a:r>
            <a:r>
              <a:rPr lang="vi-VN" sz="2800" dirty="0" err="1">
                <a:solidFill>
                  <a:srgbClr val="333333"/>
                </a:solidFill>
                <a:latin typeface="Times New Roman" panose="02020603050405020304" pitchFamily="18" charset="0"/>
                <a:cs typeface="Times New Roman" panose="02020603050405020304" pitchFamily="18" charset="0"/>
              </a:rPr>
              <a:t>tử</a:t>
            </a:r>
            <a:r>
              <a:rPr lang="vi-VN" sz="2800" dirty="0">
                <a:solidFill>
                  <a:srgbClr val="333333"/>
                </a:solidFill>
                <a:latin typeface="Times New Roman" panose="02020603050405020304" pitchFamily="18" charset="0"/>
                <a:cs typeface="Times New Roman" panose="02020603050405020304" pitchFamily="18" charset="0"/>
              </a:rPr>
              <a:t> X</a:t>
            </a:r>
          </a:p>
          <a:p>
            <a:r>
              <a:rPr lang="vi-VN" sz="2800" dirty="0" err="1">
                <a:solidFill>
                  <a:srgbClr val="333333"/>
                </a:solidFill>
                <a:latin typeface="Times New Roman" panose="02020603050405020304" pitchFamily="18" charset="0"/>
                <a:cs typeface="Times New Roman" panose="02020603050405020304" pitchFamily="18" charset="0"/>
              </a:rPr>
              <a:t>Khối</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lượng</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baking</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soda</a:t>
            </a:r>
            <a:r>
              <a:rPr lang="vi-VN" sz="2800" dirty="0">
                <a:solidFill>
                  <a:srgbClr val="333333"/>
                </a:solidFill>
                <a:latin typeface="Times New Roman" panose="02020603050405020304" pitchFamily="18" charset="0"/>
                <a:cs typeface="Times New Roman" panose="02020603050405020304" pitchFamily="18" charset="0"/>
              </a:rPr>
              <a:t> = X.1 + 1.1 + 12.1 + 16.3 = 84 </a:t>
            </a:r>
            <a:r>
              <a:rPr lang="vi-VN" sz="2800" dirty="0" err="1">
                <a:solidFill>
                  <a:srgbClr val="333333"/>
                </a:solidFill>
                <a:latin typeface="Times New Roman" panose="02020603050405020304" pitchFamily="18" charset="0"/>
                <a:cs typeface="Times New Roman" panose="02020603050405020304" pitchFamily="18" charset="0"/>
              </a:rPr>
              <a:t>amu</a:t>
            </a:r>
            <a:endParaRPr lang="vi-VN" sz="2800" dirty="0">
              <a:solidFill>
                <a:srgbClr val="333333"/>
              </a:solidFill>
              <a:latin typeface="Times New Roman" panose="02020603050405020304" pitchFamily="18" charset="0"/>
              <a:cs typeface="Times New Roman" panose="02020603050405020304" pitchFamily="18" charset="0"/>
            </a:endParaRPr>
          </a:p>
          <a:p>
            <a:r>
              <a:rPr lang="vi-VN" sz="2800" dirty="0">
                <a:solidFill>
                  <a:srgbClr val="333333"/>
                </a:solidFill>
                <a:latin typeface="Times New Roman" panose="02020603050405020304" pitchFamily="18" charset="0"/>
                <a:cs typeface="Times New Roman" panose="02020603050405020304" pitchFamily="18" charset="0"/>
              </a:rPr>
              <a:t>=&gt; X = 23 </a:t>
            </a:r>
            <a:r>
              <a:rPr lang="vi-VN" sz="2800" dirty="0" err="1">
                <a:solidFill>
                  <a:srgbClr val="333333"/>
                </a:solidFill>
                <a:latin typeface="Times New Roman" panose="02020603050405020304" pitchFamily="18" charset="0"/>
                <a:cs typeface="Times New Roman" panose="02020603050405020304" pitchFamily="18" charset="0"/>
              </a:rPr>
              <a:t>amu</a:t>
            </a:r>
            <a:endParaRPr lang="vi-VN" sz="2800" dirty="0">
              <a:solidFill>
                <a:srgbClr val="333333"/>
              </a:solidFill>
              <a:latin typeface="Times New Roman" panose="02020603050405020304" pitchFamily="18" charset="0"/>
              <a:cs typeface="Times New Roman" panose="02020603050405020304" pitchFamily="18" charset="0"/>
            </a:endParaRPr>
          </a:p>
          <a:p>
            <a:r>
              <a:rPr lang="vi-VN" sz="2800" dirty="0">
                <a:solidFill>
                  <a:srgbClr val="333333"/>
                </a:solidFill>
                <a:latin typeface="Times New Roman" panose="02020603050405020304" pitchFamily="18" charset="0"/>
                <a:cs typeface="Times New Roman" panose="02020603050405020304" pitchFamily="18" charset="0"/>
              </a:rPr>
              <a:t>=&gt; X </a:t>
            </a:r>
            <a:r>
              <a:rPr lang="vi-VN" sz="2800" dirty="0" err="1">
                <a:solidFill>
                  <a:srgbClr val="333333"/>
                </a:solidFill>
                <a:latin typeface="Times New Roman" panose="02020603050405020304" pitchFamily="18" charset="0"/>
                <a:cs typeface="Times New Roman" panose="02020603050405020304" pitchFamily="18" charset="0"/>
              </a:rPr>
              <a:t>là</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Sodium</a:t>
            </a:r>
            <a:r>
              <a:rPr lang="vi-VN" sz="2800" dirty="0">
                <a:solidFill>
                  <a:srgbClr val="333333"/>
                </a:solidFill>
                <a:latin typeface="Times New Roman" panose="02020603050405020304" pitchFamily="18" charset="0"/>
                <a:cs typeface="Times New Roman" panose="02020603050405020304" pitchFamily="18" charset="0"/>
              </a:rPr>
              <a:t> (Na)</a:t>
            </a:r>
            <a:endParaRPr lang="vi-VN" sz="2800" b="0" i="0" dirty="0">
              <a:solidFill>
                <a:srgbClr val="333333"/>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56356623"/>
      </p:ext>
    </p:extLst>
  </p:cSld>
  <p:clrMapOvr>
    <a:masterClrMapping/>
  </p:clrMapOvr>
  <mc:AlternateContent xmlns:mc="http://schemas.openxmlformats.org/markup-compatibility/2006">
    <mc:Choice xmlns:p14="http://schemas.microsoft.com/office/powerpoint/2010/main" xmlns=""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9CF1873F-2A67-4C04-A1C1-9CF354E4DBE6}"/>
              </a:ext>
            </a:extLst>
          </p:cNvPr>
          <p:cNvGrpSpPr/>
          <p:nvPr/>
        </p:nvGrpSpPr>
        <p:grpSpPr>
          <a:xfrm>
            <a:off x="652719" y="870085"/>
            <a:ext cx="10886562" cy="1372652"/>
            <a:chOff x="550064" y="1156136"/>
            <a:chExt cx="10886562" cy="1372652"/>
          </a:xfrm>
        </p:grpSpPr>
        <p:sp>
          <p:nvSpPr>
            <p:cNvPr id="4" name="TextBox 3">
              <a:extLst>
                <a:ext uri="{FF2B5EF4-FFF2-40B4-BE49-F238E27FC236}">
                  <a16:creationId xmlns:a16="http://schemas.microsoft.com/office/drawing/2014/main" xmlns="" id="{EBBBD954-E13C-4D39-A243-2A5A783C7EB2}"/>
                </a:ext>
              </a:extLst>
            </p:cNvPr>
            <p:cNvSpPr txBox="1"/>
            <p:nvPr/>
          </p:nvSpPr>
          <p:spPr>
            <a:xfrm>
              <a:off x="1086678" y="1697791"/>
              <a:ext cx="10349948" cy="830997"/>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vi-VN" sz="2400" i="1" dirty="0">
                  <a:solidFill>
                    <a:schemeClr val="tx1"/>
                  </a:solidFill>
                  <a:latin typeface="Times New Roman" panose="02020603050405020304" pitchFamily="18" charset="0"/>
                </a:rPr>
                <a:t>Quan sát hình mô phỏng các phân tử sau, cho biết chất nào là đơn chất, chất nào là hợp chất? Tính khối lượng phân tử của các chất.</a:t>
              </a:r>
            </a:p>
          </p:txBody>
        </p:sp>
        <p:sp>
          <p:nvSpPr>
            <p:cNvPr id="5" name="Flowchart: Connector 4">
              <a:extLst>
                <a:ext uri="{FF2B5EF4-FFF2-40B4-BE49-F238E27FC236}">
                  <a16:creationId xmlns:a16="http://schemas.microsoft.com/office/drawing/2014/main" xmlns="" id="{24C086AD-7D8D-4E67-9603-3893F0D18738}"/>
                </a:ext>
              </a:extLst>
            </p:cNvPr>
            <p:cNvSpPr/>
            <p:nvPr/>
          </p:nvSpPr>
          <p:spPr>
            <a:xfrm>
              <a:off x="550064" y="1156136"/>
              <a:ext cx="843406" cy="790568"/>
            </a:xfrm>
            <a:prstGeom prst="flowChartConnector">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vi-VN" sz="3200" b="1" dirty="0">
                  <a:solidFill>
                    <a:schemeClr val="tx1"/>
                  </a:solidFill>
                  <a:latin typeface="Times New Roman" panose="02020603050405020304" pitchFamily="18" charset="0"/>
                </a:rPr>
                <a:t>4</a:t>
              </a:r>
            </a:p>
          </p:txBody>
        </p:sp>
      </p:grpSp>
      <p:grpSp>
        <p:nvGrpSpPr>
          <p:cNvPr id="6" name="Group 5">
            <a:extLst>
              <a:ext uri="{FF2B5EF4-FFF2-40B4-BE49-F238E27FC236}">
                <a16:creationId xmlns:a16="http://schemas.microsoft.com/office/drawing/2014/main" xmlns="" id="{5E2074BA-9C29-4527-BA7F-F1F37DDFAC10}"/>
              </a:ext>
            </a:extLst>
          </p:cNvPr>
          <p:cNvGrpSpPr/>
          <p:nvPr/>
        </p:nvGrpSpPr>
        <p:grpSpPr>
          <a:xfrm>
            <a:off x="723766" y="3237853"/>
            <a:ext cx="1458982" cy="733425"/>
            <a:chOff x="8029575" y="2414587"/>
            <a:chExt cx="1452562" cy="757238"/>
          </a:xfrm>
        </p:grpSpPr>
        <p:sp>
          <p:nvSpPr>
            <p:cNvPr id="7" name="Flowchart: Connector 6">
              <a:extLst>
                <a:ext uri="{FF2B5EF4-FFF2-40B4-BE49-F238E27FC236}">
                  <a16:creationId xmlns:a16="http://schemas.microsoft.com/office/drawing/2014/main" xmlns="" id="{7FB3C56B-6B92-43FC-882A-623D2BD5B05D}"/>
                </a:ext>
              </a:extLst>
            </p:cNvPr>
            <p:cNvSpPr/>
            <p:nvPr/>
          </p:nvSpPr>
          <p:spPr>
            <a:xfrm>
              <a:off x="8029575" y="2414588"/>
              <a:ext cx="800100" cy="757237"/>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Times New Roman" panose="02020603050405020304" pitchFamily="18" charset="0"/>
                </a:rPr>
                <a:t>H</a:t>
              </a:r>
            </a:p>
          </p:txBody>
        </p:sp>
        <p:sp>
          <p:nvSpPr>
            <p:cNvPr id="8" name="Flowchart: Connector 7">
              <a:extLst>
                <a:ext uri="{FF2B5EF4-FFF2-40B4-BE49-F238E27FC236}">
                  <a16:creationId xmlns:a16="http://schemas.microsoft.com/office/drawing/2014/main" xmlns="" id="{884058D1-3B2A-44DF-BCD2-A4FCF7B9AE2C}"/>
                </a:ext>
              </a:extLst>
            </p:cNvPr>
            <p:cNvSpPr/>
            <p:nvPr/>
          </p:nvSpPr>
          <p:spPr>
            <a:xfrm>
              <a:off x="8682037" y="2414587"/>
              <a:ext cx="800100" cy="757237"/>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Times New Roman" panose="02020603050405020304" pitchFamily="18" charset="0"/>
                </a:rPr>
                <a:t>H</a:t>
              </a:r>
            </a:p>
          </p:txBody>
        </p:sp>
      </p:grpSp>
      <p:grpSp>
        <p:nvGrpSpPr>
          <p:cNvPr id="9" name="Group 8">
            <a:extLst>
              <a:ext uri="{FF2B5EF4-FFF2-40B4-BE49-F238E27FC236}">
                <a16:creationId xmlns:a16="http://schemas.microsoft.com/office/drawing/2014/main" xmlns="" id="{75CB3796-BEB7-42D1-B396-FE3EB847E756}"/>
              </a:ext>
            </a:extLst>
          </p:cNvPr>
          <p:cNvGrpSpPr/>
          <p:nvPr/>
        </p:nvGrpSpPr>
        <p:grpSpPr>
          <a:xfrm>
            <a:off x="9541532" y="2930195"/>
            <a:ext cx="1847190" cy="1204339"/>
            <a:chOff x="8140168" y="2122976"/>
            <a:chExt cx="1839062" cy="1243442"/>
          </a:xfrm>
        </p:grpSpPr>
        <p:sp>
          <p:nvSpPr>
            <p:cNvPr id="10" name="Flowchart: Connector 9">
              <a:extLst>
                <a:ext uri="{FF2B5EF4-FFF2-40B4-BE49-F238E27FC236}">
                  <a16:creationId xmlns:a16="http://schemas.microsoft.com/office/drawing/2014/main" xmlns="" id="{17A0A002-263E-49D9-9E22-2593C58C8E09}"/>
                </a:ext>
              </a:extLst>
            </p:cNvPr>
            <p:cNvSpPr/>
            <p:nvPr/>
          </p:nvSpPr>
          <p:spPr>
            <a:xfrm>
              <a:off x="8140168" y="2484823"/>
              <a:ext cx="800100" cy="757237"/>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Times New Roman" panose="02020603050405020304" pitchFamily="18" charset="0"/>
                </a:rPr>
                <a:t>H</a:t>
              </a:r>
            </a:p>
          </p:txBody>
        </p:sp>
        <p:sp>
          <p:nvSpPr>
            <p:cNvPr id="11" name="Flowchart: Connector 10">
              <a:extLst>
                <a:ext uri="{FF2B5EF4-FFF2-40B4-BE49-F238E27FC236}">
                  <a16:creationId xmlns:a16="http://schemas.microsoft.com/office/drawing/2014/main" xmlns="" id="{3BFC149D-84D1-45B7-A3A1-6E4C3A585478}"/>
                </a:ext>
              </a:extLst>
            </p:cNvPr>
            <p:cNvSpPr/>
            <p:nvPr/>
          </p:nvSpPr>
          <p:spPr>
            <a:xfrm>
              <a:off x="8715548" y="2122976"/>
              <a:ext cx="1263682" cy="1243442"/>
            </a:xfrm>
            <a:prstGeom prst="flowChartConnector">
              <a:avLst/>
            </a:prstGeom>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latin typeface="Times New Roman" panose="02020603050405020304" pitchFamily="18" charset="0"/>
                </a:rPr>
                <a:t>Cl</a:t>
              </a:r>
            </a:p>
          </p:txBody>
        </p:sp>
      </p:grpSp>
      <p:sp>
        <p:nvSpPr>
          <p:cNvPr id="12" name="TextBox 11">
            <a:extLst>
              <a:ext uri="{FF2B5EF4-FFF2-40B4-BE49-F238E27FC236}">
                <a16:creationId xmlns:a16="http://schemas.microsoft.com/office/drawing/2014/main" xmlns="" id="{ADEF12DE-62DD-4972-827D-FBCD0FE541F8}"/>
              </a:ext>
            </a:extLst>
          </p:cNvPr>
          <p:cNvSpPr txBox="1"/>
          <p:nvPr/>
        </p:nvSpPr>
        <p:spPr>
          <a:xfrm>
            <a:off x="428171" y="4446816"/>
            <a:ext cx="11368048" cy="545149"/>
          </a:xfrm>
          <a:prstGeom prst="rect">
            <a:avLst/>
          </a:prstGeom>
          <a:noFill/>
        </p:spPr>
        <p:txBody>
          <a:bodyPr wrap="square">
            <a:spAutoFit/>
          </a:bodyPr>
          <a:lstStyle/>
          <a:p>
            <a:pPr indent="177800" algn="just">
              <a:lnSpc>
                <a:spcPct val="135000"/>
              </a:lnSpc>
              <a:spcAft>
                <a:spcPts val="200"/>
              </a:spcAft>
              <a:tabLst>
                <a:tab pos="598170" algn="l"/>
              </a:tabLst>
            </a:pPr>
            <a:r>
              <a:rPr lang="fr-FR" sz="2400" i="1" dirty="0">
                <a:solidFill>
                  <a:srgbClr val="002060"/>
                </a:solidFill>
                <a:effectLst/>
                <a:ea typeface="Times New Roman" panose="02020603050405020304" pitchFamily="18" charset="0"/>
              </a:rPr>
              <a:t>a</a:t>
            </a:r>
            <a:r>
              <a:rPr lang="vi-VN" sz="2400" i="1" dirty="0">
                <a:solidFill>
                  <a:srgbClr val="002060"/>
                </a:solidFill>
                <a:effectLst/>
                <a:latin typeface="Times New Roman" panose="02020603050405020304" pitchFamily="18" charset="0"/>
                <a:ea typeface="Times New Roman" panose="02020603050405020304" pitchFamily="18" charset="0"/>
              </a:rPr>
              <a:t>.</a:t>
            </a:r>
            <a:r>
              <a:rPr lang="fr-FR" sz="2400" i="1" dirty="0">
                <a:solidFill>
                  <a:srgbClr val="002060"/>
                </a:solidFill>
                <a:effectLst/>
                <a:ea typeface="Times New Roman" panose="02020603050405020304" pitchFamily="18" charset="0"/>
              </a:rPr>
              <a:t> </a:t>
            </a:r>
            <a:r>
              <a:rPr lang="fr-FR" sz="2400" i="1" dirty="0" err="1">
                <a:solidFill>
                  <a:srgbClr val="002060"/>
                </a:solidFill>
                <a:effectLst/>
                <a:ea typeface="Times New Roman" panose="02020603050405020304" pitchFamily="18" charset="0"/>
              </a:rPr>
              <a:t>Hydrogen</a:t>
            </a:r>
            <a:r>
              <a:rPr lang="vi-VN" sz="2400" i="1" dirty="0">
                <a:solidFill>
                  <a:srgbClr val="002060"/>
                </a:solidFill>
                <a:latin typeface="Times New Roman" panose="02020603050405020304" pitchFamily="18" charset="0"/>
                <a:ea typeface="Times New Roman" panose="02020603050405020304" pitchFamily="18" charset="0"/>
              </a:rPr>
              <a:t>     </a:t>
            </a:r>
            <a:r>
              <a:rPr lang="vi-VN" sz="2400" i="1" dirty="0">
                <a:solidFill>
                  <a:srgbClr val="002060"/>
                </a:solidFill>
                <a:effectLst/>
                <a:latin typeface="Times New Roman" panose="02020603050405020304" pitchFamily="18" charset="0"/>
                <a:ea typeface="Times New Roman" panose="02020603050405020304" pitchFamily="18" charset="0"/>
              </a:rPr>
              <a:t>b. </a:t>
            </a:r>
            <a:r>
              <a:rPr lang="vi-VN" sz="2400" i="1" dirty="0">
                <a:solidFill>
                  <a:srgbClr val="002060"/>
                </a:solidFill>
                <a:latin typeface="Times New Roman" panose="02020603050405020304" pitchFamily="18" charset="0"/>
                <a:ea typeface="Times New Roman" panose="02020603050405020304" pitchFamily="18" charset="0"/>
              </a:rPr>
              <a:t>Carbon dioxde</a:t>
            </a:r>
            <a:r>
              <a:rPr lang="vi-VN" sz="2400" i="1" dirty="0">
                <a:solidFill>
                  <a:srgbClr val="002060"/>
                </a:solidFill>
                <a:effectLst/>
                <a:latin typeface="Times New Roman" panose="02020603050405020304" pitchFamily="18" charset="0"/>
                <a:ea typeface="Times New Roman" panose="02020603050405020304" pitchFamily="18" charset="0"/>
              </a:rPr>
              <a:t>          c. Methane</a:t>
            </a:r>
            <a:r>
              <a:rPr lang="vi-VN" sz="2400" i="1" dirty="0">
                <a:solidFill>
                  <a:srgbClr val="002060"/>
                </a:solidFill>
                <a:latin typeface="Times New Roman" panose="02020603050405020304" pitchFamily="18" charset="0"/>
                <a:ea typeface="Times New Roman" panose="02020603050405020304" pitchFamily="18" charset="0"/>
              </a:rPr>
              <a:t>     </a:t>
            </a:r>
            <a:r>
              <a:rPr lang="en-US" sz="2400" i="1" dirty="0">
                <a:solidFill>
                  <a:srgbClr val="002060"/>
                </a:solidFill>
                <a:ea typeface="Times New Roman" panose="02020603050405020304" pitchFamily="18" charset="0"/>
              </a:rPr>
              <a:t>		</a:t>
            </a:r>
            <a:r>
              <a:rPr lang="vi-VN" sz="2400" i="1" dirty="0">
                <a:solidFill>
                  <a:srgbClr val="002060"/>
                </a:solidFill>
                <a:latin typeface="Times New Roman" panose="02020603050405020304" pitchFamily="18" charset="0"/>
                <a:ea typeface="Times New Roman" panose="02020603050405020304" pitchFamily="18" charset="0"/>
              </a:rPr>
              <a:t>  </a:t>
            </a:r>
            <a:r>
              <a:rPr lang="vi-VN" sz="2400" i="1" dirty="0">
                <a:solidFill>
                  <a:srgbClr val="002060"/>
                </a:solidFill>
                <a:effectLst/>
                <a:latin typeface="Times New Roman" panose="02020603050405020304" pitchFamily="18" charset="0"/>
                <a:ea typeface="Times New Roman" panose="02020603050405020304" pitchFamily="18" charset="0"/>
              </a:rPr>
              <a:t>d.</a:t>
            </a:r>
            <a:r>
              <a:rPr lang="fr-FR" sz="2400" i="1" dirty="0">
                <a:solidFill>
                  <a:srgbClr val="002060"/>
                </a:solidFill>
                <a:ea typeface="Times New Roman" panose="02020603050405020304" pitchFamily="18" charset="0"/>
              </a:rPr>
              <a:t> </a:t>
            </a:r>
            <a:r>
              <a:rPr lang="fr-FR" sz="2400" i="1" dirty="0" err="1">
                <a:solidFill>
                  <a:srgbClr val="002060"/>
                </a:solidFill>
                <a:ea typeface="Times New Roman" panose="02020603050405020304" pitchFamily="18" charset="0"/>
              </a:rPr>
              <a:t>Hydrogen</a:t>
            </a:r>
            <a:r>
              <a:rPr lang="fr-FR" sz="2400" i="1" dirty="0">
                <a:solidFill>
                  <a:srgbClr val="002060"/>
                </a:solidFill>
                <a:ea typeface="Times New Roman" panose="02020603050405020304" pitchFamily="18" charset="0"/>
              </a:rPr>
              <a:t> </a:t>
            </a:r>
            <a:r>
              <a:rPr lang="fr-FR" sz="2400" i="1" dirty="0" err="1">
                <a:solidFill>
                  <a:srgbClr val="002060"/>
                </a:solidFill>
                <a:ea typeface="Times New Roman" panose="02020603050405020304" pitchFamily="18" charset="0"/>
              </a:rPr>
              <a:t>chloride</a:t>
            </a:r>
            <a:r>
              <a:rPr lang="vi-VN" sz="2400" i="1" dirty="0">
                <a:solidFill>
                  <a:srgbClr val="002060"/>
                </a:solidFill>
                <a:effectLst/>
                <a:latin typeface="Times New Roman" panose="02020603050405020304" pitchFamily="18" charset="0"/>
                <a:ea typeface="Times New Roman" panose="02020603050405020304" pitchFamily="18" charset="0"/>
              </a:rPr>
              <a:t> </a:t>
            </a:r>
          </a:p>
        </p:txBody>
      </p:sp>
      <p:grpSp>
        <p:nvGrpSpPr>
          <p:cNvPr id="13" name="Group 12">
            <a:extLst>
              <a:ext uri="{FF2B5EF4-FFF2-40B4-BE49-F238E27FC236}">
                <a16:creationId xmlns:a16="http://schemas.microsoft.com/office/drawing/2014/main" xmlns="" id="{7564792E-71A3-4ABB-AB98-ED4E4F245A6A}"/>
              </a:ext>
            </a:extLst>
          </p:cNvPr>
          <p:cNvGrpSpPr/>
          <p:nvPr/>
        </p:nvGrpSpPr>
        <p:grpSpPr>
          <a:xfrm>
            <a:off x="6264825" y="2480506"/>
            <a:ext cx="2415202" cy="2169117"/>
            <a:chOff x="7130303" y="2845672"/>
            <a:chExt cx="2415202" cy="2169117"/>
          </a:xfrm>
        </p:grpSpPr>
        <p:sp>
          <p:nvSpPr>
            <p:cNvPr id="14" name="Flowchart: Connector 13">
              <a:extLst>
                <a:ext uri="{FF2B5EF4-FFF2-40B4-BE49-F238E27FC236}">
                  <a16:creationId xmlns:a16="http://schemas.microsoft.com/office/drawing/2014/main" xmlns="" id="{EF7CDE20-B8CD-4123-AC39-029FE128037A}"/>
                </a:ext>
              </a:extLst>
            </p:cNvPr>
            <p:cNvSpPr/>
            <p:nvPr/>
          </p:nvSpPr>
          <p:spPr>
            <a:xfrm>
              <a:off x="8741869" y="3324998"/>
              <a:ext cx="803636" cy="733424"/>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Times New Roman" panose="02020603050405020304" pitchFamily="18" charset="0"/>
                </a:rPr>
                <a:t>H</a:t>
              </a:r>
            </a:p>
          </p:txBody>
        </p:sp>
        <p:grpSp>
          <p:nvGrpSpPr>
            <p:cNvPr id="15" name="Group 14">
              <a:extLst>
                <a:ext uri="{FF2B5EF4-FFF2-40B4-BE49-F238E27FC236}">
                  <a16:creationId xmlns:a16="http://schemas.microsoft.com/office/drawing/2014/main" xmlns="" id="{552A798B-8839-4605-AFC2-8AA5C70D0E06}"/>
                </a:ext>
              </a:extLst>
            </p:cNvPr>
            <p:cNvGrpSpPr/>
            <p:nvPr/>
          </p:nvGrpSpPr>
          <p:grpSpPr>
            <a:xfrm>
              <a:off x="7130303" y="3367563"/>
              <a:ext cx="1847190" cy="1204339"/>
              <a:chOff x="8140168" y="2122976"/>
              <a:chExt cx="1839062" cy="1243442"/>
            </a:xfrm>
          </p:grpSpPr>
          <p:sp>
            <p:nvSpPr>
              <p:cNvPr id="18" name="Flowchart: Connector 17">
                <a:extLst>
                  <a:ext uri="{FF2B5EF4-FFF2-40B4-BE49-F238E27FC236}">
                    <a16:creationId xmlns:a16="http://schemas.microsoft.com/office/drawing/2014/main" xmlns="" id="{35002395-8680-4C49-A072-14B185D7ED6F}"/>
                  </a:ext>
                </a:extLst>
              </p:cNvPr>
              <p:cNvSpPr/>
              <p:nvPr/>
            </p:nvSpPr>
            <p:spPr>
              <a:xfrm>
                <a:off x="8140168" y="2484823"/>
                <a:ext cx="800100" cy="757237"/>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Times New Roman" panose="02020603050405020304" pitchFamily="18" charset="0"/>
                  </a:rPr>
                  <a:t>H</a:t>
                </a:r>
              </a:p>
            </p:txBody>
          </p:sp>
          <p:sp>
            <p:nvSpPr>
              <p:cNvPr id="19" name="Flowchart: Connector 18">
                <a:extLst>
                  <a:ext uri="{FF2B5EF4-FFF2-40B4-BE49-F238E27FC236}">
                    <a16:creationId xmlns:a16="http://schemas.microsoft.com/office/drawing/2014/main" xmlns="" id="{80CCFFD3-8CE4-43AF-B2F2-9E1003FFE69B}"/>
                  </a:ext>
                </a:extLst>
              </p:cNvPr>
              <p:cNvSpPr/>
              <p:nvPr/>
            </p:nvSpPr>
            <p:spPr>
              <a:xfrm>
                <a:off x="8715548" y="2122976"/>
                <a:ext cx="1263682" cy="1243442"/>
              </a:xfrm>
              <a:prstGeom prst="flowChartConnector">
                <a:avLst/>
              </a:prstGeom>
              <a:solidFill>
                <a:schemeClr val="bg1">
                  <a:lumMod val="50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latin typeface="Times New Roman" panose="02020603050405020304" pitchFamily="18" charset="0"/>
                  </a:rPr>
                  <a:t>C</a:t>
                </a:r>
              </a:p>
            </p:txBody>
          </p:sp>
        </p:grpSp>
        <p:sp>
          <p:nvSpPr>
            <p:cNvPr id="16" name="Flowchart: Connector 15">
              <a:extLst>
                <a:ext uri="{FF2B5EF4-FFF2-40B4-BE49-F238E27FC236}">
                  <a16:creationId xmlns:a16="http://schemas.microsoft.com/office/drawing/2014/main" xmlns="" id="{42154156-734A-444C-A793-76F198899C19}"/>
                </a:ext>
              </a:extLst>
            </p:cNvPr>
            <p:cNvSpPr/>
            <p:nvPr/>
          </p:nvSpPr>
          <p:spPr>
            <a:xfrm>
              <a:off x="8141170" y="4281365"/>
              <a:ext cx="803636" cy="733424"/>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Times New Roman" panose="02020603050405020304" pitchFamily="18" charset="0"/>
                </a:rPr>
                <a:t>H</a:t>
              </a:r>
            </a:p>
          </p:txBody>
        </p:sp>
        <p:sp>
          <p:nvSpPr>
            <p:cNvPr id="17" name="Flowchart: Connector 16">
              <a:extLst>
                <a:ext uri="{FF2B5EF4-FFF2-40B4-BE49-F238E27FC236}">
                  <a16:creationId xmlns:a16="http://schemas.microsoft.com/office/drawing/2014/main" xmlns="" id="{274AD8D2-4FDD-482E-8CD8-9FFDD723AD1E}"/>
                </a:ext>
              </a:extLst>
            </p:cNvPr>
            <p:cNvSpPr/>
            <p:nvPr/>
          </p:nvSpPr>
          <p:spPr>
            <a:xfrm>
              <a:off x="7861875" y="2845672"/>
              <a:ext cx="803636" cy="733424"/>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Times New Roman" panose="02020603050405020304" pitchFamily="18" charset="0"/>
                </a:rPr>
                <a:t>H</a:t>
              </a:r>
            </a:p>
          </p:txBody>
        </p:sp>
      </p:grpSp>
      <p:grpSp>
        <p:nvGrpSpPr>
          <p:cNvPr id="20" name="Group 19">
            <a:extLst>
              <a:ext uri="{FF2B5EF4-FFF2-40B4-BE49-F238E27FC236}">
                <a16:creationId xmlns:a16="http://schemas.microsoft.com/office/drawing/2014/main" xmlns="" id="{7B641C7A-6683-4721-8015-54C95ADC0CC2}"/>
              </a:ext>
            </a:extLst>
          </p:cNvPr>
          <p:cNvGrpSpPr/>
          <p:nvPr/>
        </p:nvGrpSpPr>
        <p:grpSpPr>
          <a:xfrm flipH="1">
            <a:off x="3044254" y="2963117"/>
            <a:ext cx="2359065" cy="1138494"/>
            <a:chOff x="1551548" y="3512449"/>
            <a:chExt cx="2359065" cy="1138494"/>
          </a:xfrm>
        </p:grpSpPr>
        <p:grpSp>
          <p:nvGrpSpPr>
            <p:cNvPr id="21" name="Group 20">
              <a:extLst>
                <a:ext uri="{FF2B5EF4-FFF2-40B4-BE49-F238E27FC236}">
                  <a16:creationId xmlns:a16="http://schemas.microsoft.com/office/drawing/2014/main" xmlns="" id="{99790A8D-5A16-45EC-8A10-5842CE0E46DC}"/>
                </a:ext>
              </a:extLst>
            </p:cNvPr>
            <p:cNvGrpSpPr/>
            <p:nvPr/>
          </p:nvGrpSpPr>
          <p:grpSpPr>
            <a:xfrm>
              <a:off x="1551548" y="3714984"/>
              <a:ext cx="2359065" cy="770969"/>
              <a:chOff x="7977855" y="2411441"/>
              <a:chExt cx="2348685" cy="796001"/>
            </a:xfrm>
          </p:grpSpPr>
          <p:sp>
            <p:nvSpPr>
              <p:cNvPr id="23" name="Flowchart: Connector 22">
                <a:extLst>
                  <a:ext uri="{FF2B5EF4-FFF2-40B4-BE49-F238E27FC236}">
                    <a16:creationId xmlns:a16="http://schemas.microsoft.com/office/drawing/2014/main" xmlns="" id="{BEE07410-562A-4258-9B86-9E96C1845937}"/>
                  </a:ext>
                </a:extLst>
              </p:cNvPr>
              <p:cNvSpPr/>
              <p:nvPr/>
            </p:nvSpPr>
            <p:spPr>
              <a:xfrm>
                <a:off x="7977855" y="2411441"/>
                <a:ext cx="800100" cy="757237"/>
              </a:xfrm>
              <a:prstGeom prst="flowChartConnector">
                <a:avLst/>
              </a:prstGeom>
              <a:solidFill>
                <a:srgbClr val="FF0000"/>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Times New Roman" panose="02020603050405020304" pitchFamily="18" charset="0"/>
                  </a:rPr>
                  <a:t>O</a:t>
                </a:r>
              </a:p>
            </p:txBody>
          </p:sp>
          <p:sp>
            <p:nvSpPr>
              <p:cNvPr id="24" name="Flowchart: Connector 23">
                <a:extLst>
                  <a:ext uri="{FF2B5EF4-FFF2-40B4-BE49-F238E27FC236}">
                    <a16:creationId xmlns:a16="http://schemas.microsoft.com/office/drawing/2014/main" xmlns="" id="{34565EE8-D337-4E66-938E-F7C680EC4BFC}"/>
                  </a:ext>
                </a:extLst>
              </p:cNvPr>
              <p:cNvSpPr/>
              <p:nvPr/>
            </p:nvSpPr>
            <p:spPr>
              <a:xfrm>
                <a:off x="9526440" y="2450205"/>
                <a:ext cx="800100" cy="757237"/>
              </a:xfrm>
              <a:prstGeom prst="flowChartConnector">
                <a:avLst/>
              </a:prstGeom>
              <a:solidFill>
                <a:srgbClr val="FF0000"/>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Times New Roman" panose="02020603050405020304" pitchFamily="18" charset="0"/>
                  </a:rPr>
                  <a:t>O</a:t>
                </a:r>
              </a:p>
            </p:txBody>
          </p:sp>
        </p:grpSp>
        <p:sp>
          <p:nvSpPr>
            <p:cNvPr id="22" name="Flowchart: Connector 21">
              <a:extLst>
                <a:ext uri="{FF2B5EF4-FFF2-40B4-BE49-F238E27FC236}">
                  <a16:creationId xmlns:a16="http://schemas.microsoft.com/office/drawing/2014/main" xmlns="" id="{750EAC88-B83C-47B2-A3F2-6C8377C650F4}"/>
                </a:ext>
              </a:extLst>
            </p:cNvPr>
            <p:cNvSpPr/>
            <p:nvPr/>
          </p:nvSpPr>
          <p:spPr>
            <a:xfrm>
              <a:off x="2101585" y="3512449"/>
              <a:ext cx="1228549" cy="1138494"/>
            </a:xfrm>
            <a:prstGeom prst="flowChartConnector">
              <a:avLst/>
            </a:prstGeom>
            <a:solidFill>
              <a:schemeClr val="bg2">
                <a:lumMod val="90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latin typeface="Times New Roman" panose="02020603050405020304" pitchFamily="18" charset="0"/>
                </a:rPr>
                <a:t>C</a:t>
              </a:r>
            </a:p>
          </p:txBody>
        </p:sp>
      </p:grpSp>
    </p:spTree>
    <p:extLst>
      <p:ext uri="{BB962C8B-B14F-4D97-AF65-F5344CB8AC3E}">
        <p14:creationId xmlns:p14="http://schemas.microsoft.com/office/powerpoint/2010/main" xmlns="" val="76802793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par>
                                <p:cTn id="22" presetID="16" presetClass="entr" presetSubtype="21"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xmlns="" id="{6BA06662-3E04-4636-8098-DD5D07B7CD50}"/>
              </a:ext>
            </a:extLst>
          </p:cNvPr>
          <p:cNvSpPr txBox="1"/>
          <p:nvPr/>
        </p:nvSpPr>
        <p:spPr>
          <a:xfrm>
            <a:off x="5312185" y="800476"/>
            <a:ext cx="1745673"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Lời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giải</a:t>
            </a:r>
            <a:r>
              <a:rPr lang="en-US" sz="2800" b="1" dirty="0">
                <a:solidFill>
                  <a:srgbClr val="FF0000"/>
                </a:solidFill>
                <a:latin typeface="Times New Roman" panose="02020603050405020304" pitchFamily="18" charset="0"/>
                <a:cs typeface="Times New Roman" panose="02020603050405020304" pitchFamily="18" charset="0"/>
              </a:rPr>
              <a:t> </a:t>
            </a:r>
          </a:p>
        </p:txBody>
      </p:sp>
      <p:sp>
        <p:nvSpPr>
          <p:cNvPr id="4" name="Hộp Văn bản 3">
            <a:extLst>
              <a:ext uri="{FF2B5EF4-FFF2-40B4-BE49-F238E27FC236}">
                <a16:creationId xmlns:a16="http://schemas.microsoft.com/office/drawing/2014/main" xmlns="" id="{64843D08-13B0-4B1F-894D-7FC3DB1D6E5A}"/>
              </a:ext>
            </a:extLst>
          </p:cNvPr>
          <p:cNvSpPr txBox="1"/>
          <p:nvPr/>
        </p:nvSpPr>
        <p:spPr>
          <a:xfrm>
            <a:off x="803724" y="1767513"/>
            <a:ext cx="10762594" cy="4401205"/>
          </a:xfrm>
          <a:prstGeom prst="rect">
            <a:avLst/>
          </a:prstGeom>
          <a:noFill/>
        </p:spPr>
        <p:txBody>
          <a:bodyPr wrap="square">
            <a:spAutoFit/>
          </a:bodyPr>
          <a:lstStyle/>
          <a:p>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Hydrogen</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bởi</a:t>
            </a:r>
            <a:r>
              <a:rPr lang="vi-VN" sz="2800" dirty="0">
                <a:solidFill>
                  <a:srgbClr val="333333"/>
                </a:solidFill>
                <a:latin typeface="Times New Roman" panose="02020603050405020304" pitchFamily="18" charset="0"/>
                <a:cs typeface="Times New Roman" panose="02020603050405020304" pitchFamily="18" charset="0"/>
              </a:rPr>
              <a:t> 2 nguyên </a:t>
            </a:r>
            <a:r>
              <a:rPr lang="vi-VN" sz="2800" dirty="0" err="1">
                <a:solidFill>
                  <a:srgbClr val="333333"/>
                </a:solidFill>
                <a:latin typeface="Times New Roman" panose="02020603050405020304" pitchFamily="18" charset="0"/>
                <a:cs typeface="Times New Roman" panose="02020603050405020304" pitchFamily="18" charset="0"/>
              </a:rPr>
              <a:t>tử</a:t>
            </a:r>
            <a:r>
              <a:rPr lang="vi-VN" sz="2800" dirty="0">
                <a:solidFill>
                  <a:srgbClr val="333333"/>
                </a:solidFill>
                <a:latin typeface="Times New Roman" panose="02020603050405020304" pitchFamily="18" charset="0"/>
                <a:cs typeface="Times New Roman" panose="02020603050405020304" pitchFamily="18" charset="0"/>
              </a:rPr>
              <a:t> H </a:t>
            </a:r>
            <a:r>
              <a:rPr lang="vi-VN" sz="2800" dirty="0" err="1">
                <a:solidFill>
                  <a:srgbClr val="333333"/>
                </a:solidFill>
                <a:latin typeface="Times New Roman" panose="02020603050405020304" pitchFamily="18" charset="0"/>
                <a:cs typeface="Times New Roman" panose="02020603050405020304" pitchFamily="18" charset="0"/>
              </a:rPr>
              <a:t>của</a:t>
            </a:r>
            <a:r>
              <a:rPr lang="vi-VN" sz="2800" dirty="0">
                <a:solidFill>
                  <a:srgbClr val="333333"/>
                </a:solidFill>
                <a:latin typeface="Times New Roman" panose="02020603050405020304" pitchFamily="18" charset="0"/>
                <a:cs typeface="Times New Roman" panose="02020603050405020304" pitchFamily="18" charset="0"/>
              </a:rPr>
              <a:t> 1 nguyên </a:t>
            </a:r>
            <a:r>
              <a:rPr lang="vi-VN" sz="2800" dirty="0" err="1">
                <a:solidFill>
                  <a:srgbClr val="333333"/>
                </a:solidFill>
                <a:latin typeface="Times New Roman" panose="02020603050405020304" pitchFamily="18" charset="0"/>
                <a:cs typeface="Times New Roman" panose="02020603050405020304" pitchFamily="18" charset="0"/>
              </a:rPr>
              <a:t>tố</a:t>
            </a:r>
            <a:r>
              <a:rPr lang="vi-VN" sz="2800" dirty="0">
                <a:solidFill>
                  <a:srgbClr val="333333"/>
                </a:solidFill>
                <a:latin typeface="Times New Roman" panose="02020603050405020304" pitchFamily="18" charset="0"/>
                <a:cs typeface="Times New Roman" panose="02020603050405020304" pitchFamily="18" charset="0"/>
              </a:rPr>
              <a:t> H =&gt; Đơn </a:t>
            </a:r>
            <a:r>
              <a:rPr lang="vi-VN" sz="2800" dirty="0" err="1">
                <a:solidFill>
                  <a:srgbClr val="333333"/>
                </a:solidFill>
                <a:latin typeface="Times New Roman" panose="02020603050405020304" pitchFamily="18" charset="0"/>
                <a:cs typeface="Times New Roman" panose="02020603050405020304" pitchFamily="18" charset="0"/>
              </a:rPr>
              <a:t>chất</a:t>
            </a:r>
            <a:endParaRPr lang="vi-VN" sz="2800" dirty="0">
              <a:solidFill>
                <a:srgbClr val="333333"/>
              </a:solidFill>
              <a:latin typeface="Times New Roman" panose="02020603050405020304" pitchFamily="18" charset="0"/>
              <a:cs typeface="Times New Roman" panose="02020603050405020304" pitchFamily="18" charset="0"/>
            </a:endParaRPr>
          </a:p>
          <a:p>
            <a:r>
              <a:rPr lang="vi-VN" sz="2800" dirty="0">
                <a:solidFill>
                  <a:srgbClr val="333333"/>
                </a:solidFill>
                <a:latin typeface="Times New Roman" panose="02020603050405020304" pitchFamily="18" charset="0"/>
                <a:cs typeface="Times New Roman" panose="02020603050405020304" pitchFamily="18" charset="0"/>
              </a:rPr>
              <a:t>=&gt; </a:t>
            </a:r>
            <a:r>
              <a:rPr lang="vi-VN" sz="2800" dirty="0" err="1">
                <a:solidFill>
                  <a:srgbClr val="333333"/>
                </a:solidFill>
                <a:latin typeface="Times New Roman" panose="02020603050405020304" pitchFamily="18" charset="0"/>
                <a:cs typeface="Times New Roman" panose="02020603050405020304" pitchFamily="18" charset="0"/>
              </a:rPr>
              <a:t>Khối</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lượng</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hydrogen</a:t>
            </a:r>
            <a:r>
              <a:rPr lang="vi-VN" sz="2800" dirty="0">
                <a:solidFill>
                  <a:srgbClr val="333333"/>
                </a:solidFill>
                <a:latin typeface="Times New Roman" panose="02020603050405020304" pitchFamily="18" charset="0"/>
                <a:cs typeface="Times New Roman" panose="02020603050405020304" pitchFamily="18" charset="0"/>
              </a:rPr>
              <a:t> = 1.2 = 2 </a:t>
            </a:r>
            <a:r>
              <a:rPr lang="vi-VN" sz="2800" dirty="0" err="1">
                <a:solidFill>
                  <a:srgbClr val="333333"/>
                </a:solidFill>
                <a:latin typeface="Times New Roman" panose="02020603050405020304" pitchFamily="18" charset="0"/>
                <a:cs typeface="Times New Roman" panose="02020603050405020304" pitchFamily="18" charset="0"/>
              </a:rPr>
              <a:t>amu</a:t>
            </a:r>
            <a:endParaRPr lang="vi-VN" sz="2800" dirty="0">
              <a:solidFill>
                <a:srgbClr val="333333"/>
              </a:solidFill>
              <a:latin typeface="Times New Roman" panose="02020603050405020304" pitchFamily="18" charset="0"/>
              <a:cs typeface="Times New Roman" panose="02020603050405020304" pitchFamily="18" charset="0"/>
            </a:endParaRPr>
          </a:p>
          <a:p>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Carbon</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dioxide</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bởi</a:t>
            </a:r>
            <a:r>
              <a:rPr lang="vi-VN" sz="2800" dirty="0">
                <a:solidFill>
                  <a:srgbClr val="333333"/>
                </a:solidFill>
                <a:latin typeface="Times New Roman" panose="02020603050405020304" pitchFamily="18" charset="0"/>
                <a:cs typeface="Times New Roman" panose="02020603050405020304" pitchFamily="18" charset="0"/>
              </a:rPr>
              <a:t> 1 nguyên </a:t>
            </a:r>
            <a:r>
              <a:rPr lang="vi-VN" sz="2800" dirty="0" err="1">
                <a:solidFill>
                  <a:srgbClr val="333333"/>
                </a:solidFill>
                <a:latin typeface="Times New Roman" panose="02020603050405020304" pitchFamily="18" charset="0"/>
                <a:cs typeface="Times New Roman" panose="02020603050405020304" pitchFamily="18" charset="0"/>
              </a:rPr>
              <a:t>tử</a:t>
            </a:r>
            <a:r>
              <a:rPr lang="vi-VN" sz="2800" dirty="0">
                <a:solidFill>
                  <a:srgbClr val="333333"/>
                </a:solidFill>
                <a:latin typeface="Times New Roman" panose="02020603050405020304" pitchFamily="18" charset="0"/>
                <a:cs typeface="Times New Roman" panose="02020603050405020304" pitchFamily="18" charset="0"/>
              </a:rPr>
              <a:t> C </a:t>
            </a:r>
            <a:r>
              <a:rPr lang="vi-VN" sz="2800" dirty="0" err="1">
                <a:solidFill>
                  <a:srgbClr val="333333"/>
                </a:solidFill>
                <a:latin typeface="Times New Roman" panose="02020603050405020304" pitchFamily="18" charset="0"/>
                <a:cs typeface="Times New Roman" panose="02020603050405020304" pitchFamily="18" charset="0"/>
              </a:rPr>
              <a:t>và</a:t>
            </a:r>
            <a:r>
              <a:rPr lang="vi-VN" sz="2800" dirty="0">
                <a:solidFill>
                  <a:srgbClr val="333333"/>
                </a:solidFill>
                <a:latin typeface="Times New Roman" panose="02020603050405020304" pitchFamily="18" charset="0"/>
                <a:cs typeface="Times New Roman" panose="02020603050405020304" pitchFamily="18" charset="0"/>
              </a:rPr>
              <a:t> 2 nguyên </a:t>
            </a:r>
            <a:r>
              <a:rPr lang="vi-VN" sz="2800" dirty="0" err="1">
                <a:solidFill>
                  <a:srgbClr val="333333"/>
                </a:solidFill>
                <a:latin typeface="Times New Roman" panose="02020603050405020304" pitchFamily="18" charset="0"/>
                <a:cs typeface="Times New Roman" panose="02020603050405020304" pitchFamily="18" charset="0"/>
              </a:rPr>
              <a:t>tử</a:t>
            </a:r>
            <a:r>
              <a:rPr lang="vi-VN" sz="2800" dirty="0">
                <a:solidFill>
                  <a:srgbClr val="333333"/>
                </a:solidFill>
                <a:latin typeface="Times New Roman" panose="02020603050405020304" pitchFamily="18" charset="0"/>
                <a:cs typeface="Times New Roman" panose="02020603050405020304" pitchFamily="18" charset="0"/>
              </a:rPr>
              <a:t> O =&gt; </a:t>
            </a:r>
            <a:r>
              <a:rPr lang="vi-VN" sz="2800" dirty="0" err="1">
                <a:solidFill>
                  <a:srgbClr val="333333"/>
                </a:solidFill>
                <a:latin typeface="Times New Roman" panose="02020603050405020304" pitchFamily="18" charset="0"/>
                <a:cs typeface="Times New Roman" panose="02020603050405020304" pitchFamily="18" charset="0"/>
              </a:rPr>
              <a:t>Hợp</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chất</a:t>
            </a:r>
            <a:endParaRPr lang="vi-VN" sz="2800" dirty="0">
              <a:solidFill>
                <a:srgbClr val="333333"/>
              </a:solidFill>
              <a:latin typeface="Times New Roman" panose="02020603050405020304" pitchFamily="18" charset="0"/>
              <a:cs typeface="Times New Roman" panose="02020603050405020304" pitchFamily="18" charset="0"/>
            </a:endParaRPr>
          </a:p>
          <a:p>
            <a:r>
              <a:rPr lang="vi-VN" sz="2800" dirty="0">
                <a:solidFill>
                  <a:srgbClr val="333333"/>
                </a:solidFill>
                <a:latin typeface="Times New Roman" panose="02020603050405020304" pitchFamily="18" charset="0"/>
                <a:cs typeface="Times New Roman" panose="02020603050405020304" pitchFamily="18" charset="0"/>
              </a:rPr>
              <a:t>=&gt; </a:t>
            </a:r>
            <a:r>
              <a:rPr lang="vi-VN" sz="2800" dirty="0" err="1">
                <a:solidFill>
                  <a:srgbClr val="333333"/>
                </a:solidFill>
                <a:latin typeface="Times New Roman" panose="02020603050405020304" pitchFamily="18" charset="0"/>
                <a:cs typeface="Times New Roman" panose="02020603050405020304" pitchFamily="18" charset="0"/>
              </a:rPr>
              <a:t>Khối</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lượng</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carbon</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dioxide</a:t>
            </a:r>
            <a:r>
              <a:rPr lang="vi-VN" sz="2800" dirty="0">
                <a:solidFill>
                  <a:srgbClr val="333333"/>
                </a:solidFill>
                <a:latin typeface="Times New Roman" panose="02020603050405020304" pitchFamily="18" charset="0"/>
                <a:cs typeface="Times New Roman" panose="02020603050405020304" pitchFamily="18" charset="0"/>
              </a:rPr>
              <a:t> = 12.1 + 16.2 = 44 </a:t>
            </a:r>
            <a:r>
              <a:rPr lang="vi-VN" sz="2800" dirty="0" err="1">
                <a:solidFill>
                  <a:srgbClr val="333333"/>
                </a:solidFill>
                <a:latin typeface="Times New Roman" panose="02020603050405020304" pitchFamily="18" charset="0"/>
                <a:cs typeface="Times New Roman" panose="02020603050405020304" pitchFamily="18" charset="0"/>
              </a:rPr>
              <a:t>amu</a:t>
            </a:r>
            <a:endParaRPr lang="vi-VN" sz="2800" dirty="0">
              <a:solidFill>
                <a:srgbClr val="333333"/>
              </a:solidFill>
              <a:latin typeface="Times New Roman" panose="02020603050405020304" pitchFamily="18" charset="0"/>
              <a:cs typeface="Times New Roman" panose="02020603050405020304" pitchFamily="18" charset="0"/>
            </a:endParaRPr>
          </a:p>
          <a:p>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Methane</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bởi</a:t>
            </a:r>
            <a:r>
              <a:rPr lang="vi-VN" sz="2800" dirty="0">
                <a:solidFill>
                  <a:srgbClr val="333333"/>
                </a:solidFill>
                <a:latin typeface="Times New Roman" panose="02020603050405020304" pitchFamily="18" charset="0"/>
                <a:cs typeface="Times New Roman" panose="02020603050405020304" pitchFamily="18" charset="0"/>
              </a:rPr>
              <a:t> 1 nguyên </a:t>
            </a:r>
            <a:r>
              <a:rPr lang="vi-VN" sz="2800" dirty="0" err="1">
                <a:solidFill>
                  <a:srgbClr val="333333"/>
                </a:solidFill>
                <a:latin typeface="Times New Roman" panose="02020603050405020304" pitchFamily="18" charset="0"/>
                <a:cs typeface="Times New Roman" panose="02020603050405020304" pitchFamily="18" charset="0"/>
              </a:rPr>
              <a:t>tử</a:t>
            </a:r>
            <a:r>
              <a:rPr lang="vi-VN" sz="2800" dirty="0">
                <a:solidFill>
                  <a:srgbClr val="333333"/>
                </a:solidFill>
                <a:latin typeface="Times New Roman" panose="02020603050405020304" pitchFamily="18" charset="0"/>
                <a:cs typeface="Times New Roman" panose="02020603050405020304" pitchFamily="18" charset="0"/>
              </a:rPr>
              <a:t> C </a:t>
            </a:r>
            <a:r>
              <a:rPr lang="vi-VN" sz="2800" dirty="0" err="1">
                <a:solidFill>
                  <a:srgbClr val="333333"/>
                </a:solidFill>
                <a:latin typeface="Times New Roman" panose="02020603050405020304" pitchFamily="18" charset="0"/>
                <a:cs typeface="Times New Roman" panose="02020603050405020304" pitchFamily="18" charset="0"/>
              </a:rPr>
              <a:t>và</a:t>
            </a:r>
            <a:r>
              <a:rPr lang="vi-VN" sz="2800" dirty="0">
                <a:solidFill>
                  <a:srgbClr val="333333"/>
                </a:solidFill>
                <a:latin typeface="Times New Roman" panose="02020603050405020304" pitchFamily="18" charset="0"/>
                <a:cs typeface="Times New Roman" panose="02020603050405020304" pitchFamily="18" charset="0"/>
              </a:rPr>
              <a:t> 4 nguyên </a:t>
            </a:r>
            <a:r>
              <a:rPr lang="vi-VN" sz="2800" dirty="0" err="1">
                <a:solidFill>
                  <a:srgbClr val="333333"/>
                </a:solidFill>
                <a:latin typeface="Times New Roman" panose="02020603050405020304" pitchFamily="18" charset="0"/>
                <a:cs typeface="Times New Roman" panose="02020603050405020304" pitchFamily="18" charset="0"/>
              </a:rPr>
              <a:t>tử</a:t>
            </a:r>
            <a:r>
              <a:rPr lang="vi-VN" sz="2800" dirty="0">
                <a:solidFill>
                  <a:srgbClr val="333333"/>
                </a:solidFill>
                <a:latin typeface="Times New Roman" panose="02020603050405020304" pitchFamily="18" charset="0"/>
                <a:cs typeface="Times New Roman" panose="02020603050405020304" pitchFamily="18" charset="0"/>
              </a:rPr>
              <a:t> H =&gt; </a:t>
            </a:r>
            <a:r>
              <a:rPr lang="vi-VN" sz="2800" dirty="0" err="1">
                <a:solidFill>
                  <a:srgbClr val="333333"/>
                </a:solidFill>
                <a:latin typeface="Times New Roman" panose="02020603050405020304" pitchFamily="18" charset="0"/>
                <a:cs typeface="Times New Roman" panose="02020603050405020304" pitchFamily="18" charset="0"/>
              </a:rPr>
              <a:t>Hợp</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chất</a:t>
            </a:r>
            <a:endParaRPr lang="vi-VN" sz="2800" dirty="0">
              <a:solidFill>
                <a:srgbClr val="333333"/>
              </a:solidFill>
              <a:latin typeface="Times New Roman" panose="02020603050405020304" pitchFamily="18" charset="0"/>
              <a:cs typeface="Times New Roman" panose="02020603050405020304" pitchFamily="18" charset="0"/>
            </a:endParaRPr>
          </a:p>
          <a:p>
            <a:r>
              <a:rPr lang="vi-VN" sz="2800" dirty="0">
                <a:solidFill>
                  <a:srgbClr val="333333"/>
                </a:solidFill>
                <a:latin typeface="Times New Roman" panose="02020603050405020304" pitchFamily="18" charset="0"/>
                <a:cs typeface="Times New Roman" panose="02020603050405020304" pitchFamily="18" charset="0"/>
              </a:rPr>
              <a:t>=&gt; </a:t>
            </a:r>
            <a:r>
              <a:rPr lang="vi-VN" sz="2800" dirty="0" err="1">
                <a:solidFill>
                  <a:srgbClr val="333333"/>
                </a:solidFill>
                <a:latin typeface="Times New Roman" panose="02020603050405020304" pitchFamily="18" charset="0"/>
                <a:cs typeface="Times New Roman" panose="02020603050405020304" pitchFamily="18" charset="0"/>
              </a:rPr>
              <a:t>Khối</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lượng</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methane</a:t>
            </a:r>
            <a:r>
              <a:rPr lang="vi-VN" sz="2800" dirty="0">
                <a:solidFill>
                  <a:srgbClr val="333333"/>
                </a:solidFill>
                <a:latin typeface="Times New Roman" panose="02020603050405020304" pitchFamily="18" charset="0"/>
                <a:cs typeface="Times New Roman" panose="02020603050405020304" pitchFamily="18" charset="0"/>
              </a:rPr>
              <a:t> = 12.1 + 1.4 = 16 </a:t>
            </a:r>
            <a:r>
              <a:rPr lang="vi-VN" sz="2800" dirty="0" err="1">
                <a:solidFill>
                  <a:srgbClr val="333333"/>
                </a:solidFill>
                <a:latin typeface="Times New Roman" panose="02020603050405020304" pitchFamily="18" charset="0"/>
                <a:cs typeface="Times New Roman" panose="02020603050405020304" pitchFamily="18" charset="0"/>
              </a:rPr>
              <a:t>amu</a:t>
            </a:r>
            <a:endParaRPr lang="vi-VN" sz="2800" dirty="0">
              <a:solidFill>
                <a:srgbClr val="333333"/>
              </a:solidFill>
              <a:latin typeface="Times New Roman" panose="02020603050405020304" pitchFamily="18" charset="0"/>
              <a:cs typeface="Times New Roman" panose="02020603050405020304" pitchFamily="18" charset="0"/>
            </a:endParaRPr>
          </a:p>
          <a:p>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Hydrogen</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chloride</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bởi</a:t>
            </a:r>
            <a:r>
              <a:rPr lang="vi-VN" sz="2800" dirty="0">
                <a:solidFill>
                  <a:srgbClr val="333333"/>
                </a:solidFill>
                <a:latin typeface="Times New Roman" panose="02020603050405020304" pitchFamily="18" charset="0"/>
                <a:cs typeface="Times New Roman" panose="02020603050405020304" pitchFamily="18" charset="0"/>
              </a:rPr>
              <a:t> 1 nguyên </a:t>
            </a:r>
            <a:r>
              <a:rPr lang="vi-VN" sz="2800" dirty="0" err="1">
                <a:solidFill>
                  <a:srgbClr val="333333"/>
                </a:solidFill>
                <a:latin typeface="Times New Roman" panose="02020603050405020304" pitchFamily="18" charset="0"/>
                <a:cs typeface="Times New Roman" panose="02020603050405020304" pitchFamily="18" charset="0"/>
              </a:rPr>
              <a:t>tử</a:t>
            </a:r>
            <a:r>
              <a:rPr lang="vi-VN" sz="2800" dirty="0">
                <a:solidFill>
                  <a:srgbClr val="333333"/>
                </a:solidFill>
                <a:latin typeface="Times New Roman" panose="02020603050405020304" pitchFamily="18" charset="0"/>
                <a:cs typeface="Times New Roman" panose="02020603050405020304" pitchFamily="18" charset="0"/>
              </a:rPr>
              <a:t> H </a:t>
            </a:r>
            <a:r>
              <a:rPr lang="vi-VN" sz="2800" dirty="0" err="1">
                <a:solidFill>
                  <a:srgbClr val="333333"/>
                </a:solidFill>
                <a:latin typeface="Times New Roman" panose="02020603050405020304" pitchFamily="18" charset="0"/>
                <a:cs typeface="Times New Roman" panose="02020603050405020304" pitchFamily="18" charset="0"/>
              </a:rPr>
              <a:t>và</a:t>
            </a:r>
            <a:r>
              <a:rPr lang="vi-VN" sz="2800" dirty="0">
                <a:solidFill>
                  <a:srgbClr val="333333"/>
                </a:solidFill>
                <a:latin typeface="Times New Roman" panose="02020603050405020304" pitchFamily="18" charset="0"/>
                <a:cs typeface="Times New Roman" panose="02020603050405020304" pitchFamily="18" charset="0"/>
              </a:rPr>
              <a:t> 1 nguyên </a:t>
            </a:r>
            <a:r>
              <a:rPr lang="vi-VN" sz="2800" dirty="0" err="1">
                <a:solidFill>
                  <a:srgbClr val="333333"/>
                </a:solidFill>
                <a:latin typeface="Times New Roman" panose="02020603050405020304" pitchFamily="18" charset="0"/>
                <a:cs typeface="Times New Roman" panose="02020603050405020304" pitchFamily="18" charset="0"/>
              </a:rPr>
              <a:t>tử</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Cl</a:t>
            </a:r>
            <a:r>
              <a:rPr lang="vi-VN" sz="2800" dirty="0">
                <a:solidFill>
                  <a:srgbClr val="333333"/>
                </a:solidFill>
                <a:latin typeface="Times New Roman" panose="02020603050405020304" pitchFamily="18" charset="0"/>
                <a:cs typeface="Times New Roman" panose="02020603050405020304" pitchFamily="18" charset="0"/>
              </a:rPr>
              <a:t> =&gt; </a:t>
            </a:r>
            <a:r>
              <a:rPr lang="vi-VN" sz="2800" dirty="0" err="1">
                <a:solidFill>
                  <a:srgbClr val="333333"/>
                </a:solidFill>
                <a:latin typeface="Times New Roman" panose="02020603050405020304" pitchFamily="18" charset="0"/>
                <a:cs typeface="Times New Roman" panose="02020603050405020304" pitchFamily="18" charset="0"/>
              </a:rPr>
              <a:t>Hợp</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chất</a:t>
            </a:r>
            <a:endParaRPr lang="vi-VN" sz="2800" dirty="0">
              <a:solidFill>
                <a:srgbClr val="333333"/>
              </a:solidFill>
              <a:latin typeface="Times New Roman" panose="02020603050405020304" pitchFamily="18" charset="0"/>
              <a:cs typeface="Times New Roman" panose="02020603050405020304" pitchFamily="18" charset="0"/>
            </a:endParaRPr>
          </a:p>
          <a:p>
            <a:r>
              <a:rPr lang="vi-VN" sz="2800" dirty="0">
                <a:solidFill>
                  <a:srgbClr val="333333"/>
                </a:solidFill>
                <a:latin typeface="Times New Roman" panose="02020603050405020304" pitchFamily="18" charset="0"/>
                <a:cs typeface="Times New Roman" panose="02020603050405020304" pitchFamily="18" charset="0"/>
              </a:rPr>
              <a:t>=&gt; </a:t>
            </a:r>
            <a:r>
              <a:rPr lang="vi-VN" sz="2800" dirty="0" err="1">
                <a:solidFill>
                  <a:srgbClr val="333333"/>
                </a:solidFill>
                <a:latin typeface="Times New Roman" panose="02020603050405020304" pitchFamily="18" charset="0"/>
                <a:cs typeface="Times New Roman" panose="02020603050405020304" pitchFamily="18" charset="0"/>
              </a:rPr>
              <a:t>Khối</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lượng</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hydrogen</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chloride</a:t>
            </a:r>
            <a:r>
              <a:rPr lang="vi-VN" sz="2800" dirty="0">
                <a:solidFill>
                  <a:srgbClr val="333333"/>
                </a:solidFill>
                <a:latin typeface="Times New Roman" panose="02020603050405020304" pitchFamily="18" charset="0"/>
                <a:cs typeface="Times New Roman" panose="02020603050405020304" pitchFamily="18" charset="0"/>
              </a:rPr>
              <a:t> = 1.1 + 35,5.1 = 36,5 </a:t>
            </a:r>
            <a:r>
              <a:rPr lang="vi-VN" sz="2800" dirty="0" err="1">
                <a:solidFill>
                  <a:srgbClr val="333333"/>
                </a:solidFill>
                <a:latin typeface="Times New Roman" panose="02020603050405020304" pitchFamily="18" charset="0"/>
                <a:cs typeface="Times New Roman" panose="02020603050405020304" pitchFamily="18" charset="0"/>
              </a:rPr>
              <a:t>amu</a:t>
            </a:r>
            <a:endParaRPr lang="vi-VN" sz="2800" b="0" i="0" dirty="0">
              <a:solidFill>
                <a:srgbClr val="333333"/>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606812260"/>
      </p:ext>
    </p:extLst>
  </p:cSld>
  <p:clrMapOvr>
    <a:masterClrMapping/>
  </p:clrMapOvr>
  <mc:AlternateContent xmlns:mc="http://schemas.openxmlformats.org/markup-compatibility/2006">
    <mc:Choice xmlns:p14="http://schemas.microsoft.com/office/powerpoint/2010/main" xmlns=""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FC697660-1974-479B-B64E-3937A2471194}"/>
              </a:ext>
            </a:extLst>
          </p:cNvPr>
          <p:cNvGrpSpPr/>
          <p:nvPr/>
        </p:nvGrpSpPr>
        <p:grpSpPr>
          <a:xfrm>
            <a:off x="491307" y="1079534"/>
            <a:ext cx="10886562" cy="1372652"/>
            <a:chOff x="550064" y="1156136"/>
            <a:chExt cx="10886562" cy="1372652"/>
          </a:xfrm>
        </p:grpSpPr>
        <p:sp>
          <p:nvSpPr>
            <p:cNvPr id="4" name="TextBox 3">
              <a:extLst>
                <a:ext uri="{FF2B5EF4-FFF2-40B4-BE49-F238E27FC236}">
                  <a16:creationId xmlns:a16="http://schemas.microsoft.com/office/drawing/2014/main" xmlns="" id="{03006110-1221-4860-A6F7-C10975AB6C17}"/>
                </a:ext>
              </a:extLst>
            </p:cNvPr>
            <p:cNvSpPr txBox="1"/>
            <p:nvPr/>
          </p:nvSpPr>
          <p:spPr>
            <a:xfrm>
              <a:off x="1086678" y="1697791"/>
              <a:ext cx="10349948" cy="830997"/>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vi-VN" sz="2400" i="1" dirty="0">
                  <a:solidFill>
                    <a:schemeClr val="tx1"/>
                  </a:solidFill>
                  <a:latin typeface="Times New Roman" panose="02020603050405020304" pitchFamily="18" charset="0"/>
                </a:rPr>
                <a:t>Quan sát hình mô phỏng các phân tử sau, cho biết chất nào là đơn chất, chất nào là hợp chất? Tính khối lượng phân tử của các chất.</a:t>
              </a:r>
            </a:p>
          </p:txBody>
        </p:sp>
        <p:sp>
          <p:nvSpPr>
            <p:cNvPr id="5" name="Flowchart: Connector 4">
              <a:extLst>
                <a:ext uri="{FF2B5EF4-FFF2-40B4-BE49-F238E27FC236}">
                  <a16:creationId xmlns:a16="http://schemas.microsoft.com/office/drawing/2014/main" xmlns="" id="{0B51D824-AC50-4997-8020-5EE7BE8EA792}"/>
                </a:ext>
              </a:extLst>
            </p:cNvPr>
            <p:cNvSpPr/>
            <p:nvPr/>
          </p:nvSpPr>
          <p:spPr>
            <a:xfrm>
              <a:off x="550064" y="1156136"/>
              <a:ext cx="843406" cy="790568"/>
            </a:xfrm>
            <a:prstGeom prst="flowChartConnector">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vi-VN" sz="3200" b="1" dirty="0">
                  <a:solidFill>
                    <a:schemeClr val="tx1"/>
                  </a:solidFill>
                  <a:latin typeface="Times New Roman" panose="02020603050405020304" pitchFamily="18" charset="0"/>
                </a:rPr>
                <a:t>4</a:t>
              </a:r>
            </a:p>
          </p:txBody>
        </p:sp>
      </p:grpSp>
      <p:sp>
        <p:nvSpPr>
          <p:cNvPr id="6" name="TextBox 5">
            <a:extLst>
              <a:ext uri="{FF2B5EF4-FFF2-40B4-BE49-F238E27FC236}">
                <a16:creationId xmlns:a16="http://schemas.microsoft.com/office/drawing/2014/main" xmlns="" id="{41E54A49-4F32-476D-A664-0D60E4A4DFE5}"/>
              </a:ext>
            </a:extLst>
          </p:cNvPr>
          <p:cNvSpPr txBox="1"/>
          <p:nvPr/>
        </p:nvSpPr>
        <p:spPr>
          <a:xfrm>
            <a:off x="491307" y="4522409"/>
            <a:ext cx="10757479" cy="610360"/>
          </a:xfrm>
          <a:prstGeom prst="rect">
            <a:avLst/>
          </a:prstGeom>
          <a:noFill/>
        </p:spPr>
        <p:txBody>
          <a:bodyPr wrap="square">
            <a:spAutoFit/>
          </a:bodyPr>
          <a:lstStyle/>
          <a:p>
            <a:pPr indent="177800" algn="just">
              <a:lnSpc>
                <a:spcPct val="135000"/>
              </a:lnSpc>
              <a:spcAft>
                <a:spcPts val="200"/>
              </a:spcAft>
              <a:tabLst>
                <a:tab pos="598170" algn="l"/>
              </a:tabLst>
            </a:pPr>
            <a:r>
              <a:rPr lang="vi-VN" sz="2800" dirty="0">
                <a:solidFill>
                  <a:srgbClr val="002060"/>
                </a:solidFill>
                <a:effectLst/>
                <a:latin typeface="Times New Roman" panose="02020603050405020304" pitchFamily="18" charset="0"/>
                <a:ea typeface="Times New Roman" panose="02020603050405020304" pitchFamily="18" charset="0"/>
              </a:rPr>
              <a:t>e. Chlorine   	g. Nitrogen 	h. Ammonia 		i. Nước</a:t>
            </a:r>
          </a:p>
        </p:txBody>
      </p:sp>
      <p:grpSp>
        <p:nvGrpSpPr>
          <p:cNvPr id="7" name="Group 6">
            <a:extLst>
              <a:ext uri="{FF2B5EF4-FFF2-40B4-BE49-F238E27FC236}">
                <a16:creationId xmlns:a16="http://schemas.microsoft.com/office/drawing/2014/main" xmlns="" id="{19125A89-F0EA-4A30-9137-307B2928E3C1}"/>
              </a:ext>
            </a:extLst>
          </p:cNvPr>
          <p:cNvGrpSpPr/>
          <p:nvPr/>
        </p:nvGrpSpPr>
        <p:grpSpPr>
          <a:xfrm>
            <a:off x="6090835" y="2759407"/>
            <a:ext cx="2415202" cy="1689791"/>
            <a:chOff x="7130303" y="3324998"/>
            <a:chExt cx="2415202" cy="1689791"/>
          </a:xfrm>
        </p:grpSpPr>
        <p:sp>
          <p:nvSpPr>
            <p:cNvPr id="8" name="Flowchart: Connector 7">
              <a:extLst>
                <a:ext uri="{FF2B5EF4-FFF2-40B4-BE49-F238E27FC236}">
                  <a16:creationId xmlns:a16="http://schemas.microsoft.com/office/drawing/2014/main" xmlns="" id="{1DB36E64-0E89-475E-929E-E23BCE48124E}"/>
                </a:ext>
              </a:extLst>
            </p:cNvPr>
            <p:cNvSpPr/>
            <p:nvPr/>
          </p:nvSpPr>
          <p:spPr>
            <a:xfrm>
              <a:off x="8741869" y="3324998"/>
              <a:ext cx="803636" cy="733424"/>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Times New Roman" panose="02020603050405020304" pitchFamily="18" charset="0"/>
                </a:rPr>
                <a:t>H</a:t>
              </a:r>
            </a:p>
          </p:txBody>
        </p:sp>
        <p:grpSp>
          <p:nvGrpSpPr>
            <p:cNvPr id="9" name="Group 8">
              <a:extLst>
                <a:ext uri="{FF2B5EF4-FFF2-40B4-BE49-F238E27FC236}">
                  <a16:creationId xmlns:a16="http://schemas.microsoft.com/office/drawing/2014/main" xmlns="" id="{089F38E7-E74B-4FE4-AC97-4F0E9AA65023}"/>
                </a:ext>
              </a:extLst>
            </p:cNvPr>
            <p:cNvGrpSpPr/>
            <p:nvPr/>
          </p:nvGrpSpPr>
          <p:grpSpPr>
            <a:xfrm>
              <a:off x="7130303" y="3367563"/>
              <a:ext cx="1847190" cy="1204339"/>
              <a:chOff x="8140168" y="2122976"/>
              <a:chExt cx="1839062" cy="1243442"/>
            </a:xfrm>
          </p:grpSpPr>
          <p:sp>
            <p:nvSpPr>
              <p:cNvPr id="11" name="Flowchart: Connector 10">
                <a:extLst>
                  <a:ext uri="{FF2B5EF4-FFF2-40B4-BE49-F238E27FC236}">
                    <a16:creationId xmlns:a16="http://schemas.microsoft.com/office/drawing/2014/main" xmlns="" id="{F175BDDC-0205-4902-BD43-DE525F94A9DD}"/>
                  </a:ext>
                </a:extLst>
              </p:cNvPr>
              <p:cNvSpPr/>
              <p:nvPr/>
            </p:nvSpPr>
            <p:spPr>
              <a:xfrm>
                <a:off x="8140168" y="2484823"/>
                <a:ext cx="800100" cy="757237"/>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Times New Roman" panose="02020603050405020304" pitchFamily="18" charset="0"/>
                  </a:rPr>
                  <a:t>H</a:t>
                </a:r>
              </a:p>
            </p:txBody>
          </p:sp>
          <p:sp>
            <p:nvSpPr>
              <p:cNvPr id="12" name="Flowchart: Connector 11">
                <a:extLst>
                  <a:ext uri="{FF2B5EF4-FFF2-40B4-BE49-F238E27FC236}">
                    <a16:creationId xmlns:a16="http://schemas.microsoft.com/office/drawing/2014/main" xmlns="" id="{665B95DD-9965-49CA-80FF-BA4277A7D0C9}"/>
                  </a:ext>
                </a:extLst>
              </p:cNvPr>
              <p:cNvSpPr/>
              <p:nvPr/>
            </p:nvSpPr>
            <p:spPr>
              <a:xfrm>
                <a:off x="8715548" y="2122976"/>
                <a:ext cx="1263682" cy="1243442"/>
              </a:xfrm>
              <a:prstGeom prst="flowChartConnector">
                <a:avLst/>
              </a:prstGeom>
              <a:solidFill>
                <a:schemeClr val="accent5">
                  <a:lumMod val="60000"/>
                  <a:lumOff val="40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latin typeface="Times New Roman" panose="02020603050405020304" pitchFamily="18" charset="0"/>
                  </a:rPr>
                  <a:t>N</a:t>
                </a:r>
              </a:p>
            </p:txBody>
          </p:sp>
        </p:grpSp>
        <p:sp>
          <p:nvSpPr>
            <p:cNvPr id="10" name="Flowchart: Connector 9">
              <a:extLst>
                <a:ext uri="{FF2B5EF4-FFF2-40B4-BE49-F238E27FC236}">
                  <a16:creationId xmlns:a16="http://schemas.microsoft.com/office/drawing/2014/main" xmlns="" id="{FC98F512-1258-4E06-957B-7CB9979BEE8B}"/>
                </a:ext>
              </a:extLst>
            </p:cNvPr>
            <p:cNvSpPr/>
            <p:nvPr/>
          </p:nvSpPr>
          <p:spPr>
            <a:xfrm>
              <a:off x="8141170" y="4281365"/>
              <a:ext cx="803636" cy="733424"/>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Times New Roman" panose="02020603050405020304" pitchFamily="18" charset="0"/>
                </a:rPr>
                <a:t>H</a:t>
              </a:r>
            </a:p>
          </p:txBody>
        </p:sp>
      </p:grpSp>
      <p:grpSp>
        <p:nvGrpSpPr>
          <p:cNvPr id="13" name="Group 12">
            <a:extLst>
              <a:ext uri="{FF2B5EF4-FFF2-40B4-BE49-F238E27FC236}">
                <a16:creationId xmlns:a16="http://schemas.microsoft.com/office/drawing/2014/main" xmlns="" id="{FF0C416E-45D4-4009-AF74-1498CEE5B9AF}"/>
              </a:ext>
            </a:extLst>
          </p:cNvPr>
          <p:cNvGrpSpPr/>
          <p:nvPr/>
        </p:nvGrpSpPr>
        <p:grpSpPr>
          <a:xfrm>
            <a:off x="3567448" y="3136323"/>
            <a:ext cx="1802145" cy="935959"/>
            <a:chOff x="8029575" y="2414587"/>
            <a:chExt cx="1452562" cy="757238"/>
          </a:xfrm>
          <a:solidFill>
            <a:schemeClr val="accent5">
              <a:lumMod val="60000"/>
              <a:lumOff val="40000"/>
            </a:schemeClr>
          </a:solidFill>
        </p:grpSpPr>
        <p:sp>
          <p:nvSpPr>
            <p:cNvPr id="14" name="Flowchart: Connector 13">
              <a:extLst>
                <a:ext uri="{FF2B5EF4-FFF2-40B4-BE49-F238E27FC236}">
                  <a16:creationId xmlns:a16="http://schemas.microsoft.com/office/drawing/2014/main" xmlns="" id="{D0C91BD8-123D-4879-AD5B-BC5017C64555}"/>
                </a:ext>
              </a:extLst>
            </p:cNvPr>
            <p:cNvSpPr/>
            <p:nvPr/>
          </p:nvSpPr>
          <p:spPr>
            <a:xfrm>
              <a:off x="8029575" y="2414588"/>
              <a:ext cx="800100" cy="757237"/>
            </a:xfrm>
            <a:prstGeom prst="flowChartConnector">
              <a:avLst/>
            </a:prstGeom>
            <a:grp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Times New Roman" panose="02020603050405020304" pitchFamily="18" charset="0"/>
                </a:rPr>
                <a:t>N</a:t>
              </a:r>
            </a:p>
          </p:txBody>
        </p:sp>
        <p:sp>
          <p:nvSpPr>
            <p:cNvPr id="15" name="Flowchart: Connector 14">
              <a:extLst>
                <a:ext uri="{FF2B5EF4-FFF2-40B4-BE49-F238E27FC236}">
                  <a16:creationId xmlns:a16="http://schemas.microsoft.com/office/drawing/2014/main" xmlns="" id="{FBB4DCD4-2C48-45E0-B4F5-A2B6CD55C57B}"/>
                </a:ext>
              </a:extLst>
            </p:cNvPr>
            <p:cNvSpPr/>
            <p:nvPr/>
          </p:nvSpPr>
          <p:spPr>
            <a:xfrm>
              <a:off x="8682037" y="2414587"/>
              <a:ext cx="800100" cy="757237"/>
            </a:xfrm>
            <a:prstGeom prst="flowChartConnector">
              <a:avLst/>
            </a:prstGeom>
            <a:grp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Times New Roman" panose="02020603050405020304" pitchFamily="18" charset="0"/>
                </a:rPr>
                <a:t>N</a:t>
              </a:r>
            </a:p>
          </p:txBody>
        </p:sp>
      </p:grpSp>
      <p:grpSp>
        <p:nvGrpSpPr>
          <p:cNvPr id="16" name="Group 15">
            <a:extLst>
              <a:ext uri="{FF2B5EF4-FFF2-40B4-BE49-F238E27FC236}">
                <a16:creationId xmlns:a16="http://schemas.microsoft.com/office/drawing/2014/main" xmlns="" id="{CBC351CC-7F82-4BCF-A5BA-E54451F1CB83}"/>
              </a:ext>
            </a:extLst>
          </p:cNvPr>
          <p:cNvGrpSpPr/>
          <p:nvPr/>
        </p:nvGrpSpPr>
        <p:grpSpPr>
          <a:xfrm>
            <a:off x="683177" y="3016654"/>
            <a:ext cx="2304324" cy="1204341"/>
            <a:chOff x="8029575" y="2414587"/>
            <a:chExt cx="1452562" cy="757238"/>
          </a:xfrm>
        </p:grpSpPr>
        <p:sp>
          <p:nvSpPr>
            <p:cNvPr id="17" name="Flowchart: Connector 16">
              <a:extLst>
                <a:ext uri="{FF2B5EF4-FFF2-40B4-BE49-F238E27FC236}">
                  <a16:creationId xmlns:a16="http://schemas.microsoft.com/office/drawing/2014/main" xmlns="" id="{78DAA07F-2552-45D0-98B4-66549312E5B0}"/>
                </a:ext>
              </a:extLst>
            </p:cNvPr>
            <p:cNvSpPr/>
            <p:nvPr/>
          </p:nvSpPr>
          <p:spPr>
            <a:xfrm>
              <a:off x="8029575" y="2414588"/>
              <a:ext cx="800100" cy="757237"/>
            </a:xfrm>
            <a:prstGeom prst="flowChartConnector">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latin typeface="Times New Roman" panose="02020603050405020304" pitchFamily="18" charset="0"/>
                </a:rPr>
                <a:t>Cl</a:t>
              </a:r>
            </a:p>
          </p:txBody>
        </p:sp>
        <p:sp>
          <p:nvSpPr>
            <p:cNvPr id="18" name="Flowchart: Connector 17">
              <a:extLst>
                <a:ext uri="{FF2B5EF4-FFF2-40B4-BE49-F238E27FC236}">
                  <a16:creationId xmlns:a16="http://schemas.microsoft.com/office/drawing/2014/main" xmlns="" id="{D5081DD3-F6F7-4E63-8B04-1C9745C69D42}"/>
                </a:ext>
              </a:extLst>
            </p:cNvPr>
            <p:cNvSpPr/>
            <p:nvPr/>
          </p:nvSpPr>
          <p:spPr>
            <a:xfrm>
              <a:off x="8682037" y="2414587"/>
              <a:ext cx="800100" cy="757237"/>
            </a:xfrm>
            <a:prstGeom prst="flowChartConnector">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latin typeface="Times New Roman" panose="02020603050405020304" pitchFamily="18" charset="0"/>
                </a:rPr>
                <a:t>Cl</a:t>
              </a:r>
            </a:p>
          </p:txBody>
        </p:sp>
      </p:grpSp>
      <p:grpSp>
        <p:nvGrpSpPr>
          <p:cNvPr id="19" name="Group 18">
            <a:extLst>
              <a:ext uri="{FF2B5EF4-FFF2-40B4-BE49-F238E27FC236}">
                <a16:creationId xmlns:a16="http://schemas.microsoft.com/office/drawing/2014/main" xmlns="" id="{05B1A2D7-E86C-4144-B296-C10C8CDE89DA}"/>
              </a:ext>
            </a:extLst>
          </p:cNvPr>
          <p:cNvGrpSpPr/>
          <p:nvPr/>
        </p:nvGrpSpPr>
        <p:grpSpPr>
          <a:xfrm flipH="1">
            <a:off x="9151079" y="2914437"/>
            <a:ext cx="2343994" cy="1379731"/>
            <a:chOff x="1539349" y="3512449"/>
            <a:chExt cx="2343994" cy="1379731"/>
          </a:xfrm>
        </p:grpSpPr>
        <p:grpSp>
          <p:nvGrpSpPr>
            <p:cNvPr id="20" name="Group 19">
              <a:extLst>
                <a:ext uri="{FF2B5EF4-FFF2-40B4-BE49-F238E27FC236}">
                  <a16:creationId xmlns:a16="http://schemas.microsoft.com/office/drawing/2014/main" xmlns="" id="{DF55020E-B92A-467E-87DA-08490F81B547}"/>
                </a:ext>
              </a:extLst>
            </p:cNvPr>
            <p:cNvGrpSpPr/>
            <p:nvPr/>
          </p:nvGrpSpPr>
          <p:grpSpPr>
            <a:xfrm>
              <a:off x="1539349" y="4062274"/>
              <a:ext cx="2343994" cy="829906"/>
              <a:chOff x="7965706" y="2770009"/>
              <a:chExt cx="2333679" cy="856852"/>
            </a:xfrm>
          </p:grpSpPr>
          <p:sp>
            <p:nvSpPr>
              <p:cNvPr id="22" name="Flowchart: Connector 21">
                <a:extLst>
                  <a:ext uri="{FF2B5EF4-FFF2-40B4-BE49-F238E27FC236}">
                    <a16:creationId xmlns:a16="http://schemas.microsoft.com/office/drawing/2014/main" xmlns="" id="{C4D63443-358C-4504-9D32-D48347D7C47F}"/>
                  </a:ext>
                </a:extLst>
              </p:cNvPr>
              <p:cNvSpPr/>
              <p:nvPr/>
            </p:nvSpPr>
            <p:spPr>
              <a:xfrm>
                <a:off x="7965706" y="2770009"/>
                <a:ext cx="800100" cy="757237"/>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Times New Roman" panose="02020603050405020304" pitchFamily="18" charset="0"/>
                  </a:rPr>
                  <a:t>H</a:t>
                </a:r>
              </a:p>
            </p:txBody>
          </p:sp>
          <p:sp>
            <p:nvSpPr>
              <p:cNvPr id="23" name="Flowchart: Connector 22">
                <a:extLst>
                  <a:ext uri="{FF2B5EF4-FFF2-40B4-BE49-F238E27FC236}">
                    <a16:creationId xmlns:a16="http://schemas.microsoft.com/office/drawing/2014/main" xmlns="" id="{12DF54DF-DCCF-448E-B528-3539D79633F6}"/>
                  </a:ext>
                </a:extLst>
              </p:cNvPr>
              <p:cNvSpPr/>
              <p:nvPr/>
            </p:nvSpPr>
            <p:spPr>
              <a:xfrm>
                <a:off x="9499285" y="2869624"/>
                <a:ext cx="800100" cy="757237"/>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Times New Roman" panose="02020603050405020304" pitchFamily="18" charset="0"/>
                  </a:rPr>
                  <a:t>H</a:t>
                </a:r>
              </a:p>
            </p:txBody>
          </p:sp>
        </p:grpSp>
        <p:sp>
          <p:nvSpPr>
            <p:cNvPr id="21" name="Flowchart: Connector 20">
              <a:extLst>
                <a:ext uri="{FF2B5EF4-FFF2-40B4-BE49-F238E27FC236}">
                  <a16:creationId xmlns:a16="http://schemas.microsoft.com/office/drawing/2014/main" xmlns="" id="{07D2C098-3B06-41D3-AC0F-6F451BFA3284}"/>
                </a:ext>
              </a:extLst>
            </p:cNvPr>
            <p:cNvSpPr/>
            <p:nvPr/>
          </p:nvSpPr>
          <p:spPr>
            <a:xfrm>
              <a:off x="2101585" y="3512449"/>
              <a:ext cx="1228549" cy="1138494"/>
            </a:xfrm>
            <a:prstGeom prst="flowChartConnector">
              <a:avLst/>
            </a:prstGeom>
            <a:solidFill>
              <a:srgbClr val="FF00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latin typeface="Times New Roman" panose="02020603050405020304" pitchFamily="18" charset="0"/>
                </a:rPr>
                <a:t>O</a:t>
              </a:r>
            </a:p>
          </p:txBody>
        </p:sp>
      </p:grpSp>
    </p:spTree>
    <p:extLst>
      <p:ext uri="{BB962C8B-B14F-4D97-AF65-F5344CB8AC3E}">
        <p14:creationId xmlns:p14="http://schemas.microsoft.com/office/powerpoint/2010/main" xmlns="" val="234193083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42"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19">
            <a:extLst>
              <a:ext uri="{FF2B5EF4-FFF2-40B4-BE49-F238E27FC236}">
                <a16:creationId xmlns:a16="http://schemas.microsoft.com/office/drawing/2014/main" xmlns="" id="{689847E9-8E4A-4FEE-BED4-1E88D8FB7279}"/>
              </a:ext>
            </a:extLst>
          </p:cNvPr>
          <p:cNvSpPr/>
          <p:nvPr/>
        </p:nvSpPr>
        <p:spPr>
          <a:xfrm>
            <a:off x="1276366" y="1073239"/>
            <a:ext cx="9944376" cy="523212"/>
          </a:xfrm>
          <a:prstGeom prst="rect">
            <a:avLst/>
          </a:prstGeom>
        </p:spPr>
        <p:style>
          <a:lnRef idx="2">
            <a:schemeClr val="accent2"/>
          </a:lnRef>
          <a:fillRef idx="1">
            <a:schemeClr val="lt1"/>
          </a:fillRef>
          <a:effectRef idx="0">
            <a:schemeClr val="accent2"/>
          </a:effectRef>
          <a:fontRef idx="minor">
            <a:schemeClr val="dk1"/>
          </a:fontRef>
        </p:style>
        <p:txBody>
          <a:bodyPr wrap="square" lIns="91431" tIns="45716" rIns="91431" bIns="45716">
            <a:spAutoFit/>
          </a:bodyPr>
          <a:lstStyle/>
          <a:p>
            <a:pPr algn="just"/>
            <a:r>
              <a:rPr lang="vi-VN" sz="2800" b="1" dirty="0">
                <a:solidFill>
                  <a:srgbClr val="7030A0"/>
                </a:solidFill>
                <a:latin typeface="Times New Roman" panose="02020603050405020304" pitchFamily="18" charset="0"/>
                <a:cs typeface="Times New Roman" panose="02020603050405020304" pitchFamily="18" charset="0"/>
              </a:rPr>
              <a:t>Tìm hiểu về hạt hợp thành của chất và khái niệm phân tử</a:t>
            </a:r>
            <a:endParaRPr lang="zh-CN" altLang="en-US" sz="2800" spc="300" dirty="0">
              <a:solidFill>
                <a:srgbClr val="7030A0"/>
              </a:solidFill>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9" name="Group 8">
            <a:extLst>
              <a:ext uri="{FF2B5EF4-FFF2-40B4-BE49-F238E27FC236}">
                <a16:creationId xmlns:a16="http://schemas.microsoft.com/office/drawing/2014/main" xmlns="" id="{AFD58F9E-BD9F-41C7-824C-34A5F77DC013}"/>
              </a:ext>
            </a:extLst>
          </p:cNvPr>
          <p:cNvGrpSpPr/>
          <p:nvPr/>
        </p:nvGrpSpPr>
        <p:grpSpPr>
          <a:xfrm>
            <a:off x="1603499" y="3718031"/>
            <a:ext cx="1458982" cy="733425"/>
            <a:chOff x="8029575" y="2414587"/>
            <a:chExt cx="1452562" cy="757238"/>
          </a:xfrm>
        </p:grpSpPr>
        <p:sp>
          <p:nvSpPr>
            <p:cNvPr id="10" name="Flowchart: Connector 9">
              <a:extLst>
                <a:ext uri="{FF2B5EF4-FFF2-40B4-BE49-F238E27FC236}">
                  <a16:creationId xmlns:a16="http://schemas.microsoft.com/office/drawing/2014/main" xmlns="" id="{14F778CC-FDEA-48F3-B4E7-64C3E53175B7}"/>
                </a:ext>
              </a:extLst>
            </p:cNvPr>
            <p:cNvSpPr/>
            <p:nvPr/>
          </p:nvSpPr>
          <p:spPr>
            <a:xfrm>
              <a:off x="8029575" y="2414588"/>
              <a:ext cx="800100" cy="757237"/>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Times New Roman" panose="02020603050405020304" pitchFamily="18" charset="0"/>
                </a:rPr>
                <a:t>H</a:t>
              </a:r>
            </a:p>
          </p:txBody>
        </p:sp>
        <p:sp>
          <p:nvSpPr>
            <p:cNvPr id="11" name="Flowchart: Connector 10">
              <a:extLst>
                <a:ext uri="{FF2B5EF4-FFF2-40B4-BE49-F238E27FC236}">
                  <a16:creationId xmlns:a16="http://schemas.microsoft.com/office/drawing/2014/main" xmlns="" id="{4034C07F-6296-46EA-8B6D-38CB32BA7E04}"/>
                </a:ext>
              </a:extLst>
            </p:cNvPr>
            <p:cNvSpPr/>
            <p:nvPr/>
          </p:nvSpPr>
          <p:spPr>
            <a:xfrm>
              <a:off x="8682037" y="2414587"/>
              <a:ext cx="800100" cy="757237"/>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Times New Roman" panose="02020603050405020304" pitchFamily="18" charset="0"/>
                </a:rPr>
                <a:t>H</a:t>
              </a:r>
            </a:p>
          </p:txBody>
        </p:sp>
      </p:grpSp>
      <p:grpSp>
        <p:nvGrpSpPr>
          <p:cNvPr id="13" name="Group 12">
            <a:extLst>
              <a:ext uri="{FF2B5EF4-FFF2-40B4-BE49-F238E27FC236}">
                <a16:creationId xmlns:a16="http://schemas.microsoft.com/office/drawing/2014/main" xmlns="" id="{B6D7D0C8-EA04-411D-8271-284B8A291CC1}"/>
              </a:ext>
            </a:extLst>
          </p:cNvPr>
          <p:cNvGrpSpPr/>
          <p:nvPr/>
        </p:nvGrpSpPr>
        <p:grpSpPr>
          <a:xfrm>
            <a:off x="3944230" y="3318694"/>
            <a:ext cx="2304324" cy="1204341"/>
            <a:chOff x="8029575" y="2414587"/>
            <a:chExt cx="1452562" cy="757238"/>
          </a:xfrm>
        </p:grpSpPr>
        <p:sp>
          <p:nvSpPr>
            <p:cNvPr id="14" name="Flowchart: Connector 13">
              <a:extLst>
                <a:ext uri="{FF2B5EF4-FFF2-40B4-BE49-F238E27FC236}">
                  <a16:creationId xmlns:a16="http://schemas.microsoft.com/office/drawing/2014/main" xmlns="" id="{AB2B61F1-5F37-4F81-AB77-1B8658AF4CD2}"/>
                </a:ext>
              </a:extLst>
            </p:cNvPr>
            <p:cNvSpPr/>
            <p:nvPr/>
          </p:nvSpPr>
          <p:spPr>
            <a:xfrm>
              <a:off x="8029575" y="2414588"/>
              <a:ext cx="800100" cy="757237"/>
            </a:xfrm>
            <a:prstGeom prst="flowChartConnector">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latin typeface="Times New Roman" panose="02020603050405020304" pitchFamily="18" charset="0"/>
                </a:rPr>
                <a:t>Cl</a:t>
              </a:r>
            </a:p>
          </p:txBody>
        </p:sp>
        <p:sp>
          <p:nvSpPr>
            <p:cNvPr id="16" name="Flowchart: Connector 15">
              <a:extLst>
                <a:ext uri="{FF2B5EF4-FFF2-40B4-BE49-F238E27FC236}">
                  <a16:creationId xmlns:a16="http://schemas.microsoft.com/office/drawing/2014/main" xmlns="" id="{C33FB9B4-53B6-43F3-B8E8-2149A3B9AC5D}"/>
                </a:ext>
              </a:extLst>
            </p:cNvPr>
            <p:cNvSpPr/>
            <p:nvPr/>
          </p:nvSpPr>
          <p:spPr>
            <a:xfrm>
              <a:off x="8682037" y="2414587"/>
              <a:ext cx="800100" cy="757237"/>
            </a:xfrm>
            <a:prstGeom prst="flowChartConnector">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latin typeface="Times New Roman" panose="02020603050405020304" pitchFamily="18" charset="0"/>
                </a:rPr>
                <a:t>Cl</a:t>
              </a:r>
            </a:p>
          </p:txBody>
        </p:sp>
      </p:grpSp>
      <p:grpSp>
        <p:nvGrpSpPr>
          <p:cNvPr id="17" name="Group 16">
            <a:extLst>
              <a:ext uri="{FF2B5EF4-FFF2-40B4-BE49-F238E27FC236}">
                <a16:creationId xmlns:a16="http://schemas.microsoft.com/office/drawing/2014/main" xmlns="" id="{0B60B4BC-7D24-4B9C-A5F5-34C36CBFBBEB}"/>
              </a:ext>
            </a:extLst>
          </p:cNvPr>
          <p:cNvGrpSpPr/>
          <p:nvPr/>
        </p:nvGrpSpPr>
        <p:grpSpPr>
          <a:xfrm>
            <a:off x="7130303" y="3367563"/>
            <a:ext cx="1847190" cy="1204339"/>
            <a:chOff x="8140168" y="2122976"/>
            <a:chExt cx="1839062" cy="1243442"/>
          </a:xfrm>
        </p:grpSpPr>
        <p:sp>
          <p:nvSpPr>
            <p:cNvPr id="18" name="Flowchart: Connector 17">
              <a:extLst>
                <a:ext uri="{FF2B5EF4-FFF2-40B4-BE49-F238E27FC236}">
                  <a16:creationId xmlns:a16="http://schemas.microsoft.com/office/drawing/2014/main" xmlns="" id="{B4E3BA12-261E-48F3-A002-5479F0DBA495}"/>
                </a:ext>
              </a:extLst>
            </p:cNvPr>
            <p:cNvSpPr/>
            <p:nvPr/>
          </p:nvSpPr>
          <p:spPr>
            <a:xfrm>
              <a:off x="8140168" y="2484823"/>
              <a:ext cx="800100" cy="757237"/>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Times New Roman" panose="02020603050405020304" pitchFamily="18" charset="0"/>
                </a:rPr>
                <a:t>H</a:t>
              </a:r>
            </a:p>
          </p:txBody>
        </p:sp>
        <p:sp>
          <p:nvSpPr>
            <p:cNvPr id="19" name="Flowchart: Connector 18">
              <a:extLst>
                <a:ext uri="{FF2B5EF4-FFF2-40B4-BE49-F238E27FC236}">
                  <a16:creationId xmlns:a16="http://schemas.microsoft.com/office/drawing/2014/main" xmlns="" id="{9F74F250-7AEF-4F61-A04A-5EEA5529539F}"/>
                </a:ext>
              </a:extLst>
            </p:cNvPr>
            <p:cNvSpPr/>
            <p:nvPr/>
          </p:nvSpPr>
          <p:spPr>
            <a:xfrm>
              <a:off x="8715548" y="2122976"/>
              <a:ext cx="1263682" cy="1243442"/>
            </a:xfrm>
            <a:prstGeom prst="flowChartConnector">
              <a:avLst/>
            </a:prstGeom>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latin typeface="Times New Roman" panose="02020603050405020304" pitchFamily="18" charset="0"/>
                </a:rPr>
                <a:t>Cl</a:t>
              </a:r>
            </a:p>
          </p:txBody>
        </p:sp>
      </p:grpSp>
      <p:sp>
        <p:nvSpPr>
          <p:cNvPr id="21" name="Flowchart: Connector 20">
            <a:extLst>
              <a:ext uri="{FF2B5EF4-FFF2-40B4-BE49-F238E27FC236}">
                <a16:creationId xmlns:a16="http://schemas.microsoft.com/office/drawing/2014/main" xmlns="" id="{FD9C0D03-6D25-4940-8FD0-050FC001DEAD}"/>
              </a:ext>
            </a:extLst>
          </p:cNvPr>
          <p:cNvSpPr/>
          <p:nvPr/>
        </p:nvSpPr>
        <p:spPr>
          <a:xfrm>
            <a:off x="9859242" y="3513101"/>
            <a:ext cx="1140818" cy="1072662"/>
          </a:xfrm>
          <a:prstGeom prst="flowChartConnector">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2000" b="1" dirty="0">
                <a:latin typeface="Times New Roman" panose="02020603050405020304" pitchFamily="18" charset="0"/>
              </a:rPr>
              <a:t>Ne </a:t>
            </a:r>
          </a:p>
        </p:txBody>
      </p:sp>
      <p:sp>
        <p:nvSpPr>
          <p:cNvPr id="22" name="TextBox 21">
            <a:extLst>
              <a:ext uri="{FF2B5EF4-FFF2-40B4-BE49-F238E27FC236}">
                <a16:creationId xmlns:a16="http://schemas.microsoft.com/office/drawing/2014/main" xmlns="" id="{E3D24F42-324F-475D-957F-B19846BBA87A}"/>
              </a:ext>
            </a:extLst>
          </p:cNvPr>
          <p:cNvSpPr txBox="1"/>
          <p:nvPr/>
        </p:nvSpPr>
        <p:spPr>
          <a:xfrm>
            <a:off x="1341365" y="4621830"/>
            <a:ext cx="10757479" cy="620619"/>
          </a:xfrm>
          <a:prstGeom prst="rect">
            <a:avLst/>
          </a:prstGeom>
          <a:noFill/>
        </p:spPr>
        <p:txBody>
          <a:bodyPr wrap="square">
            <a:spAutoFit/>
          </a:bodyPr>
          <a:lstStyle/>
          <a:p>
            <a:pPr indent="177800" algn="just">
              <a:lnSpc>
                <a:spcPct val="135000"/>
              </a:lnSpc>
              <a:spcAft>
                <a:spcPts val="200"/>
              </a:spcAft>
              <a:tabLst>
                <a:tab pos="598170" algn="l"/>
              </a:tabLst>
            </a:pPr>
            <a:r>
              <a:rPr lang="fr-FR" sz="2800" dirty="0">
                <a:solidFill>
                  <a:srgbClr val="002060"/>
                </a:solidFill>
                <a:effectLst/>
                <a:ea typeface="Times New Roman" panose="02020603050405020304" pitchFamily="18" charset="0"/>
              </a:rPr>
              <a:t>a</a:t>
            </a:r>
            <a:r>
              <a:rPr lang="vi-VN" sz="2800" dirty="0">
                <a:solidFill>
                  <a:srgbClr val="002060"/>
                </a:solidFill>
                <a:effectLst/>
                <a:latin typeface="Times New Roman" panose="02020603050405020304" pitchFamily="18" charset="0"/>
                <a:ea typeface="Times New Roman" panose="02020603050405020304" pitchFamily="18" charset="0"/>
              </a:rPr>
              <a:t>.</a:t>
            </a:r>
            <a:r>
              <a:rPr lang="fr-FR" sz="2800" dirty="0">
                <a:solidFill>
                  <a:srgbClr val="002060"/>
                </a:solidFill>
                <a:effectLst/>
                <a:ea typeface="Times New Roman" panose="02020603050405020304" pitchFamily="18" charset="0"/>
              </a:rPr>
              <a:t> </a:t>
            </a:r>
            <a:r>
              <a:rPr lang="fr-FR" sz="2800" dirty="0" err="1">
                <a:solidFill>
                  <a:srgbClr val="002060"/>
                </a:solidFill>
                <a:effectLst/>
                <a:ea typeface="Times New Roman" panose="02020603050405020304" pitchFamily="18" charset="0"/>
              </a:rPr>
              <a:t>Hydrogen</a:t>
            </a:r>
            <a:r>
              <a:rPr lang="fr-FR" sz="2800" dirty="0">
                <a:solidFill>
                  <a:srgbClr val="002060"/>
                </a:solidFill>
                <a:effectLst/>
                <a:ea typeface="Times New Roman" panose="02020603050405020304" pitchFamily="18" charset="0"/>
              </a:rPr>
              <a:t>	</a:t>
            </a:r>
            <a:r>
              <a:rPr lang="vi-VN" sz="2800" dirty="0">
                <a:solidFill>
                  <a:srgbClr val="002060"/>
                </a:solidFill>
                <a:effectLst/>
                <a:latin typeface="Times New Roman" panose="02020603050405020304" pitchFamily="18" charset="0"/>
                <a:ea typeface="Times New Roman" panose="02020603050405020304" pitchFamily="18" charset="0"/>
              </a:rPr>
              <a:t>b. Chlorine   c. </a:t>
            </a:r>
            <a:r>
              <a:rPr lang="fr-FR" sz="2800" dirty="0" err="1">
                <a:solidFill>
                  <a:srgbClr val="002060"/>
                </a:solidFill>
                <a:effectLst/>
                <a:ea typeface="Times New Roman" panose="02020603050405020304" pitchFamily="18" charset="0"/>
              </a:rPr>
              <a:t>Hydrogen</a:t>
            </a:r>
            <a:r>
              <a:rPr lang="fr-FR" sz="2800" dirty="0">
                <a:solidFill>
                  <a:srgbClr val="002060"/>
                </a:solidFill>
                <a:effectLst/>
                <a:ea typeface="Times New Roman" panose="02020603050405020304" pitchFamily="18" charset="0"/>
              </a:rPr>
              <a:t> </a:t>
            </a:r>
            <a:r>
              <a:rPr lang="fr-FR" sz="2800" dirty="0" err="1">
                <a:solidFill>
                  <a:srgbClr val="002060"/>
                </a:solidFill>
                <a:effectLst/>
                <a:ea typeface="Times New Roman" panose="02020603050405020304" pitchFamily="18" charset="0"/>
              </a:rPr>
              <a:t>chloride</a:t>
            </a:r>
            <a:r>
              <a:rPr lang="fr-FR" sz="2800" dirty="0">
                <a:solidFill>
                  <a:srgbClr val="002060"/>
                </a:solidFill>
                <a:effectLst/>
                <a:ea typeface="Times New Roman" panose="02020603050405020304" pitchFamily="18" charset="0"/>
              </a:rPr>
              <a:t> </a:t>
            </a:r>
            <a:r>
              <a:rPr lang="vi-VN" sz="2800" dirty="0">
                <a:solidFill>
                  <a:srgbClr val="002060"/>
                </a:solidFill>
                <a:effectLst/>
                <a:latin typeface="Times New Roman" panose="02020603050405020304" pitchFamily="18" charset="0"/>
                <a:ea typeface="Times New Roman" panose="02020603050405020304" pitchFamily="18" charset="0"/>
              </a:rPr>
              <a:t>   d. Neon</a:t>
            </a:r>
          </a:p>
        </p:txBody>
      </p:sp>
      <p:sp>
        <p:nvSpPr>
          <p:cNvPr id="23" name="TextBox 22">
            <a:extLst>
              <a:ext uri="{FF2B5EF4-FFF2-40B4-BE49-F238E27FC236}">
                <a16:creationId xmlns:a16="http://schemas.microsoft.com/office/drawing/2014/main" xmlns="" id="{83DEDFAD-0A2F-4D25-A56E-019B5D319AA8}"/>
              </a:ext>
            </a:extLst>
          </p:cNvPr>
          <p:cNvSpPr txBox="1"/>
          <p:nvPr/>
        </p:nvSpPr>
        <p:spPr>
          <a:xfrm>
            <a:off x="813263" y="5476744"/>
            <a:ext cx="9601313"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i="1" dirty="0">
                <a:solidFill>
                  <a:srgbClr val="00B0F0"/>
                </a:solidFill>
                <a:effectLst/>
                <a:latin typeface="Times New Roman" panose="02020603050405020304" pitchFamily="18" charset="0"/>
                <a:ea typeface="Courier New" panose="02070309020205020404" pitchFamily="49" charset="0"/>
              </a:rPr>
              <a:t>Hình 5.1. Hình mô phỏng hạt hợp thành của một số chất</a:t>
            </a:r>
            <a:endParaRPr lang="vi-VN" sz="2800" i="1" dirty="0">
              <a:solidFill>
                <a:srgbClr val="00B0F0"/>
              </a:solidFill>
              <a:latin typeface="Times New Roman" panose="02020603050405020304" pitchFamily="18" charset="0"/>
            </a:endParaRPr>
          </a:p>
        </p:txBody>
      </p:sp>
      <p:grpSp>
        <p:nvGrpSpPr>
          <p:cNvPr id="24" name="Group 23">
            <a:extLst>
              <a:ext uri="{FF2B5EF4-FFF2-40B4-BE49-F238E27FC236}">
                <a16:creationId xmlns:a16="http://schemas.microsoft.com/office/drawing/2014/main" xmlns="" id="{F060020E-7DC4-4754-A2AB-B6DC516369A6}"/>
              </a:ext>
            </a:extLst>
          </p:cNvPr>
          <p:cNvGrpSpPr/>
          <p:nvPr/>
        </p:nvGrpSpPr>
        <p:grpSpPr>
          <a:xfrm>
            <a:off x="556913" y="1695248"/>
            <a:ext cx="10930237" cy="1573518"/>
            <a:chOff x="428595" y="1130084"/>
            <a:chExt cx="10930237" cy="1573518"/>
          </a:xfrm>
        </p:grpSpPr>
        <p:sp>
          <p:nvSpPr>
            <p:cNvPr id="25" name="矩形 19">
              <a:extLst>
                <a:ext uri="{FF2B5EF4-FFF2-40B4-BE49-F238E27FC236}">
                  <a16:creationId xmlns:a16="http://schemas.microsoft.com/office/drawing/2014/main" xmlns="" id="{801E69C9-7D02-4CFD-99CF-B7FDF2B22F23}"/>
                </a:ext>
              </a:extLst>
            </p:cNvPr>
            <p:cNvSpPr/>
            <p:nvPr/>
          </p:nvSpPr>
          <p:spPr>
            <a:xfrm>
              <a:off x="1157018" y="1318616"/>
              <a:ext cx="10201814" cy="1384986"/>
            </a:xfrm>
            <a:prstGeom prst="rect">
              <a:avLst/>
            </a:prstGeom>
          </p:spPr>
          <p:txBody>
            <a:bodyPr wrap="square" lIns="91431" tIns="45716" rIns="91431" bIns="45716">
              <a:spAutoFit/>
            </a:bodyPr>
            <a:lstStyle/>
            <a:p>
              <a:pPr algn="just"/>
              <a:r>
                <a:rPr lang="vi-VN" sz="2800" i="1" dirty="0">
                  <a:solidFill>
                    <a:schemeClr val="accent2"/>
                  </a:solidFill>
                  <a:effectLst/>
                  <a:latin typeface="Times New Roman" panose="02020603050405020304" pitchFamily="18" charset="0"/>
                  <a:ea typeface="Courier New" panose="02070309020205020404" pitchFamily="49" charset="0"/>
                  <a:cs typeface="Times New Roman" panose="02020603050405020304" pitchFamily="18" charset="0"/>
                </a:rPr>
                <a:t>Quan sát hình 5.1 và cho biết hạt hợp thành của chất nào được tạo từ 1 nguyên tố hóa học. Hạt hợp thành của chất nào được tạo từ nhiều nguyên tố hóa học?</a:t>
              </a:r>
              <a:endParaRPr lang="zh-CN" altLang="en-US" sz="2800" i="1" spc="300" dirty="0">
                <a:solidFill>
                  <a:schemeClr val="accent2"/>
                </a:solidFill>
                <a:ea typeface="inpin heiti" panose="00000500000000000000" pitchFamily="2" charset="-122"/>
                <a:cs typeface="Times New Roman" panose="02020603050405020304" pitchFamily="18" charset="0"/>
                <a:sym typeface="inpin heiti" panose="00000500000000000000" pitchFamily="2" charset="-122"/>
              </a:endParaRPr>
            </a:p>
          </p:txBody>
        </p:sp>
        <p:sp>
          <p:nvSpPr>
            <p:cNvPr id="26" name="Flowchart: Connector 25">
              <a:extLst>
                <a:ext uri="{FF2B5EF4-FFF2-40B4-BE49-F238E27FC236}">
                  <a16:creationId xmlns:a16="http://schemas.microsoft.com/office/drawing/2014/main" xmlns="" id="{BD851704-928D-499F-87D6-440FFAB1CFCA}"/>
                </a:ext>
              </a:extLst>
            </p:cNvPr>
            <p:cNvSpPr/>
            <p:nvPr/>
          </p:nvSpPr>
          <p:spPr>
            <a:xfrm>
              <a:off x="428595" y="1130084"/>
              <a:ext cx="809146" cy="790568"/>
            </a:xfrm>
            <a:prstGeom prst="flowChartConnector">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b="1" dirty="0">
                  <a:latin typeface="Times New Roman" panose="02020603050405020304" pitchFamily="18" charset="0"/>
                </a:rPr>
                <a:t>1</a:t>
              </a:r>
            </a:p>
          </p:txBody>
        </p:sp>
      </p:gr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16" presetClass="entr" presetSubtype="21"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22" grpId="0"/>
      <p:bldP spid="2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xmlns="" id="{6BA06662-3E04-4636-8098-DD5D07B7CD50}"/>
              </a:ext>
            </a:extLst>
          </p:cNvPr>
          <p:cNvSpPr txBox="1"/>
          <p:nvPr/>
        </p:nvSpPr>
        <p:spPr>
          <a:xfrm>
            <a:off x="5312185" y="800476"/>
            <a:ext cx="1745673"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Lời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giải</a:t>
            </a:r>
            <a:r>
              <a:rPr lang="en-US" sz="2800" b="1" dirty="0">
                <a:solidFill>
                  <a:srgbClr val="FF0000"/>
                </a:solidFill>
                <a:latin typeface="Times New Roman" panose="02020603050405020304" pitchFamily="18" charset="0"/>
                <a:cs typeface="Times New Roman" panose="02020603050405020304" pitchFamily="18" charset="0"/>
              </a:rPr>
              <a:t> </a:t>
            </a:r>
          </a:p>
        </p:txBody>
      </p:sp>
      <p:sp>
        <p:nvSpPr>
          <p:cNvPr id="4" name="Hộp Văn bản 3">
            <a:extLst>
              <a:ext uri="{FF2B5EF4-FFF2-40B4-BE49-F238E27FC236}">
                <a16:creationId xmlns:a16="http://schemas.microsoft.com/office/drawing/2014/main" xmlns="" id="{64843D08-13B0-4B1F-894D-7FC3DB1D6E5A}"/>
              </a:ext>
            </a:extLst>
          </p:cNvPr>
          <p:cNvSpPr txBox="1"/>
          <p:nvPr/>
        </p:nvSpPr>
        <p:spPr>
          <a:xfrm>
            <a:off x="803724" y="1767513"/>
            <a:ext cx="10762594" cy="3539430"/>
          </a:xfrm>
          <a:prstGeom prst="rect">
            <a:avLst/>
          </a:prstGeom>
          <a:noFill/>
        </p:spPr>
        <p:txBody>
          <a:bodyPr wrap="square">
            <a:spAutoFit/>
          </a:bodyPr>
          <a:lstStyle/>
          <a:p>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Chlorine</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bởi</a:t>
            </a:r>
            <a:r>
              <a:rPr lang="vi-VN" sz="2800" dirty="0">
                <a:solidFill>
                  <a:srgbClr val="333333"/>
                </a:solidFill>
                <a:latin typeface="Times New Roman" panose="02020603050405020304" pitchFamily="18" charset="0"/>
                <a:cs typeface="Times New Roman" panose="02020603050405020304" pitchFamily="18" charset="0"/>
              </a:rPr>
              <a:t> 2 nguyên </a:t>
            </a:r>
            <a:r>
              <a:rPr lang="vi-VN" sz="2800" dirty="0" err="1">
                <a:solidFill>
                  <a:srgbClr val="333333"/>
                </a:solidFill>
                <a:latin typeface="Times New Roman" panose="02020603050405020304" pitchFamily="18" charset="0"/>
                <a:cs typeface="Times New Roman" panose="02020603050405020304" pitchFamily="18" charset="0"/>
              </a:rPr>
              <a:t>tử</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Cl</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của</a:t>
            </a:r>
            <a:r>
              <a:rPr lang="vi-VN" sz="2800" dirty="0">
                <a:solidFill>
                  <a:srgbClr val="333333"/>
                </a:solidFill>
                <a:latin typeface="Times New Roman" panose="02020603050405020304" pitchFamily="18" charset="0"/>
                <a:cs typeface="Times New Roman" panose="02020603050405020304" pitchFamily="18" charset="0"/>
              </a:rPr>
              <a:t> 1 nguyên </a:t>
            </a:r>
            <a:r>
              <a:rPr lang="vi-VN" sz="2800" dirty="0" err="1">
                <a:solidFill>
                  <a:srgbClr val="333333"/>
                </a:solidFill>
                <a:latin typeface="Times New Roman" panose="02020603050405020304" pitchFamily="18" charset="0"/>
                <a:cs typeface="Times New Roman" panose="02020603050405020304" pitchFamily="18" charset="0"/>
              </a:rPr>
              <a:t>tố</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Cl</a:t>
            </a:r>
            <a:r>
              <a:rPr lang="vi-VN" sz="2800" dirty="0">
                <a:solidFill>
                  <a:srgbClr val="333333"/>
                </a:solidFill>
                <a:latin typeface="Times New Roman" panose="02020603050405020304" pitchFamily="18" charset="0"/>
                <a:cs typeface="Times New Roman" panose="02020603050405020304" pitchFamily="18" charset="0"/>
              </a:rPr>
              <a:t> =&gt; Đơn </a:t>
            </a:r>
            <a:r>
              <a:rPr lang="vi-VN" sz="2800" dirty="0" err="1">
                <a:solidFill>
                  <a:srgbClr val="333333"/>
                </a:solidFill>
                <a:latin typeface="Times New Roman" panose="02020603050405020304" pitchFamily="18" charset="0"/>
                <a:cs typeface="Times New Roman" panose="02020603050405020304" pitchFamily="18" charset="0"/>
              </a:rPr>
              <a:t>chất</a:t>
            </a:r>
            <a:endParaRPr lang="vi-VN" sz="2800" dirty="0">
              <a:solidFill>
                <a:srgbClr val="333333"/>
              </a:solidFill>
              <a:latin typeface="Times New Roman" panose="02020603050405020304" pitchFamily="18" charset="0"/>
              <a:cs typeface="Times New Roman" panose="02020603050405020304" pitchFamily="18" charset="0"/>
            </a:endParaRPr>
          </a:p>
          <a:p>
            <a:r>
              <a:rPr lang="vi-VN" sz="2800" dirty="0">
                <a:solidFill>
                  <a:srgbClr val="333333"/>
                </a:solidFill>
                <a:latin typeface="Times New Roman" panose="02020603050405020304" pitchFamily="18" charset="0"/>
                <a:cs typeface="Times New Roman" panose="02020603050405020304" pitchFamily="18" charset="0"/>
              </a:rPr>
              <a:t>=&gt; </a:t>
            </a:r>
            <a:r>
              <a:rPr lang="vi-VN" sz="2800" dirty="0" err="1">
                <a:solidFill>
                  <a:srgbClr val="333333"/>
                </a:solidFill>
                <a:latin typeface="Times New Roman" panose="02020603050405020304" pitchFamily="18" charset="0"/>
                <a:cs typeface="Times New Roman" panose="02020603050405020304" pitchFamily="18" charset="0"/>
              </a:rPr>
              <a:t>Khối</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lượng</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chlorine</a:t>
            </a:r>
            <a:r>
              <a:rPr lang="vi-VN" sz="2800" dirty="0">
                <a:solidFill>
                  <a:srgbClr val="333333"/>
                </a:solidFill>
                <a:latin typeface="Times New Roman" panose="02020603050405020304" pitchFamily="18" charset="0"/>
                <a:cs typeface="Times New Roman" panose="02020603050405020304" pitchFamily="18" charset="0"/>
              </a:rPr>
              <a:t> = 35,5.2 = 71 </a:t>
            </a:r>
            <a:r>
              <a:rPr lang="vi-VN" sz="2800" dirty="0" err="1">
                <a:solidFill>
                  <a:srgbClr val="333333"/>
                </a:solidFill>
                <a:latin typeface="Times New Roman" panose="02020603050405020304" pitchFamily="18" charset="0"/>
                <a:cs typeface="Times New Roman" panose="02020603050405020304" pitchFamily="18" charset="0"/>
              </a:rPr>
              <a:t>amu</a:t>
            </a:r>
            <a:endParaRPr lang="vi-VN" sz="2800" dirty="0">
              <a:solidFill>
                <a:srgbClr val="333333"/>
              </a:solidFill>
              <a:latin typeface="Times New Roman" panose="02020603050405020304" pitchFamily="18" charset="0"/>
              <a:cs typeface="Times New Roman" panose="02020603050405020304" pitchFamily="18" charset="0"/>
            </a:endParaRPr>
          </a:p>
          <a:p>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Nitrogen</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bởi</a:t>
            </a:r>
            <a:r>
              <a:rPr lang="vi-VN" sz="2800" dirty="0">
                <a:solidFill>
                  <a:srgbClr val="333333"/>
                </a:solidFill>
                <a:latin typeface="Times New Roman" panose="02020603050405020304" pitchFamily="18" charset="0"/>
                <a:cs typeface="Times New Roman" panose="02020603050405020304" pitchFamily="18" charset="0"/>
              </a:rPr>
              <a:t> 2 nguyên </a:t>
            </a:r>
            <a:r>
              <a:rPr lang="vi-VN" sz="2800" dirty="0" err="1">
                <a:solidFill>
                  <a:srgbClr val="333333"/>
                </a:solidFill>
                <a:latin typeface="Times New Roman" panose="02020603050405020304" pitchFamily="18" charset="0"/>
                <a:cs typeface="Times New Roman" panose="02020603050405020304" pitchFamily="18" charset="0"/>
              </a:rPr>
              <a:t>tử</a:t>
            </a:r>
            <a:r>
              <a:rPr lang="vi-VN" sz="2800" dirty="0">
                <a:solidFill>
                  <a:srgbClr val="333333"/>
                </a:solidFill>
                <a:latin typeface="Times New Roman" panose="02020603050405020304" pitchFamily="18" charset="0"/>
                <a:cs typeface="Times New Roman" panose="02020603050405020304" pitchFamily="18" charset="0"/>
              </a:rPr>
              <a:t> N </a:t>
            </a:r>
            <a:r>
              <a:rPr lang="vi-VN" sz="2800" dirty="0" err="1">
                <a:solidFill>
                  <a:srgbClr val="333333"/>
                </a:solidFill>
                <a:latin typeface="Times New Roman" panose="02020603050405020304" pitchFamily="18" charset="0"/>
                <a:cs typeface="Times New Roman" panose="02020603050405020304" pitchFamily="18" charset="0"/>
              </a:rPr>
              <a:t>của</a:t>
            </a:r>
            <a:r>
              <a:rPr lang="vi-VN" sz="2800" dirty="0">
                <a:solidFill>
                  <a:srgbClr val="333333"/>
                </a:solidFill>
                <a:latin typeface="Times New Roman" panose="02020603050405020304" pitchFamily="18" charset="0"/>
                <a:cs typeface="Times New Roman" panose="02020603050405020304" pitchFamily="18" charset="0"/>
              </a:rPr>
              <a:t> 1 nguyên </a:t>
            </a:r>
            <a:r>
              <a:rPr lang="vi-VN" sz="2800" dirty="0" err="1">
                <a:solidFill>
                  <a:srgbClr val="333333"/>
                </a:solidFill>
                <a:latin typeface="Times New Roman" panose="02020603050405020304" pitchFamily="18" charset="0"/>
                <a:cs typeface="Times New Roman" panose="02020603050405020304" pitchFamily="18" charset="0"/>
              </a:rPr>
              <a:t>tố</a:t>
            </a:r>
            <a:r>
              <a:rPr lang="vi-VN" sz="2800" dirty="0">
                <a:solidFill>
                  <a:srgbClr val="333333"/>
                </a:solidFill>
                <a:latin typeface="Times New Roman" panose="02020603050405020304" pitchFamily="18" charset="0"/>
                <a:cs typeface="Times New Roman" panose="02020603050405020304" pitchFamily="18" charset="0"/>
              </a:rPr>
              <a:t> N =&gt; Đơn </a:t>
            </a:r>
            <a:r>
              <a:rPr lang="vi-VN" sz="2800" dirty="0" err="1">
                <a:solidFill>
                  <a:srgbClr val="333333"/>
                </a:solidFill>
                <a:latin typeface="Times New Roman" panose="02020603050405020304" pitchFamily="18" charset="0"/>
                <a:cs typeface="Times New Roman" panose="02020603050405020304" pitchFamily="18" charset="0"/>
              </a:rPr>
              <a:t>chất</a:t>
            </a:r>
            <a:endParaRPr lang="vi-VN" sz="2800" dirty="0">
              <a:solidFill>
                <a:srgbClr val="333333"/>
              </a:solidFill>
              <a:latin typeface="Times New Roman" panose="02020603050405020304" pitchFamily="18" charset="0"/>
              <a:cs typeface="Times New Roman" panose="02020603050405020304" pitchFamily="18" charset="0"/>
            </a:endParaRPr>
          </a:p>
          <a:p>
            <a:r>
              <a:rPr lang="vi-VN" sz="2800" dirty="0">
                <a:solidFill>
                  <a:srgbClr val="333333"/>
                </a:solidFill>
                <a:latin typeface="Times New Roman" panose="02020603050405020304" pitchFamily="18" charset="0"/>
                <a:cs typeface="Times New Roman" panose="02020603050405020304" pitchFamily="18" charset="0"/>
              </a:rPr>
              <a:t>=&gt; </a:t>
            </a:r>
            <a:r>
              <a:rPr lang="vi-VN" sz="2800" dirty="0" err="1">
                <a:solidFill>
                  <a:srgbClr val="333333"/>
                </a:solidFill>
                <a:latin typeface="Times New Roman" panose="02020603050405020304" pitchFamily="18" charset="0"/>
                <a:cs typeface="Times New Roman" panose="02020603050405020304" pitchFamily="18" charset="0"/>
              </a:rPr>
              <a:t>Khối</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lượng</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nitrogen</a:t>
            </a:r>
            <a:r>
              <a:rPr lang="vi-VN" sz="2800" dirty="0">
                <a:solidFill>
                  <a:srgbClr val="333333"/>
                </a:solidFill>
                <a:latin typeface="Times New Roman" panose="02020603050405020304" pitchFamily="18" charset="0"/>
                <a:cs typeface="Times New Roman" panose="02020603050405020304" pitchFamily="18" charset="0"/>
              </a:rPr>
              <a:t> = 14.2 = 28 </a:t>
            </a:r>
            <a:r>
              <a:rPr lang="vi-VN" sz="2800" dirty="0" err="1">
                <a:solidFill>
                  <a:srgbClr val="333333"/>
                </a:solidFill>
                <a:latin typeface="Times New Roman" panose="02020603050405020304" pitchFamily="18" charset="0"/>
                <a:cs typeface="Times New Roman" panose="02020603050405020304" pitchFamily="18" charset="0"/>
              </a:rPr>
              <a:t>amu</a:t>
            </a:r>
            <a:endParaRPr lang="vi-VN" sz="2800" dirty="0">
              <a:solidFill>
                <a:srgbClr val="333333"/>
              </a:solidFill>
              <a:latin typeface="Times New Roman" panose="02020603050405020304" pitchFamily="18" charset="0"/>
              <a:cs typeface="Times New Roman" panose="02020603050405020304" pitchFamily="18" charset="0"/>
            </a:endParaRPr>
          </a:p>
          <a:p>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Ammonia</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bởi</a:t>
            </a:r>
            <a:r>
              <a:rPr lang="vi-VN" sz="2800" dirty="0">
                <a:solidFill>
                  <a:srgbClr val="333333"/>
                </a:solidFill>
                <a:latin typeface="Times New Roman" panose="02020603050405020304" pitchFamily="18" charset="0"/>
                <a:cs typeface="Times New Roman" panose="02020603050405020304" pitchFamily="18" charset="0"/>
              </a:rPr>
              <a:t> 1 nguyên </a:t>
            </a:r>
            <a:r>
              <a:rPr lang="vi-VN" sz="2800" dirty="0" err="1">
                <a:solidFill>
                  <a:srgbClr val="333333"/>
                </a:solidFill>
                <a:latin typeface="Times New Roman" panose="02020603050405020304" pitchFamily="18" charset="0"/>
                <a:cs typeface="Times New Roman" panose="02020603050405020304" pitchFamily="18" charset="0"/>
              </a:rPr>
              <a:t>tử</a:t>
            </a:r>
            <a:r>
              <a:rPr lang="vi-VN" sz="2800" dirty="0">
                <a:solidFill>
                  <a:srgbClr val="333333"/>
                </a:solidFill>
                <a:latin typeface="Times New Roman" panose="02020603050405020304" pitchFamily="18" charset="0"/>
                <a:cs typeface="Times New Roman" panose="02020603050405020304" pitchFamily="18" charset="0"/>
              </a:rPr>
              <a:t> N </a:t>
            </a:r>
            <a:r>
              <a:rPr lang="vi-VN" sz="2800" dirty="0" err="1">
                <a:solidFill>
                  <a:srgbClr val="333333"/>
                </a:solidFill>
                <a:latin typeface="Times New Roman" panose="02020603050405020304" pitchFamily="18" charset="0"/>
                <a:cs typeface="Times New Roman" panose="02020603050405020304" pitchFamily="18" charset="0"/>
              </a:rPr>
              <a:t>và</a:t>
            </a:r>
            <a:r>
              <a:rPr lang="vi-VN" sz="2800" dirty="0">
                <a:solidFill>
                  <a:srgbClr val="333333"/>
                </a:solidFill>
                <a:latin typeface="Times New Roman" panose="02020603050405020304" pitchFamily="18" charset="0"/>
                <a:cs typeface="Times New Roman" panose="02020603050405020304" pitchFamily="18" charset="0"/>
              </a:rPr>
              <a:t> 3 nguyên </a:t>
            </a:r>
            <a:r>
              <a:rPr lang="vi-VN" sz="2800" dirty="0" err="1">
                <a:solidFill>
                  <a:srgbClr val="333333"/>
                </a:solidFill>
                <a:latin typeface="Times New Roman" panose="02020603050405020304" pitchFamily="18" charset="0"/>
                <a:cs typeface="Times New Roman" panose="02020603050405020304" pitchFamily="18" charset="0"/>
              </a:rPr>
              <a:t>tử</a:t>
            </a:r>
            <a:r>
              <a:rPr lang="vi-VN" sz="2800" dirty="0">
                <a:solidFill>
                  <a:srgbClr val="333333"/>
                </a:solidFill>
                <a:latin typeface="Times New Roman" panose="02020603050405020304" pitchFamily="18" charset="0"/>
                <a:cs typeface="Times New Roman" panose="02020603050405020304" pitchFamily="18" charset="0"/>
              </a:rPr>
              <a:t> H =&gt; </a:t>
            </a:r>
            <a:r>
              <a:rPr lang="vi-VN" sz="2800" dirty="0" err="1">
                <a:solidFill>
                  <a:srgbClr val="333333"/>
                </a:solidFill>
                <a:latin typeface="Times New Roman" panose="02020603050405020304" pitchFamily="18" charset="0"/>
                <a:cs typeface="Times New Roman" panose="02020603050405020304" pitchFamily="18" charset="0"/>
              </a:rPr>
              <a:t>Hợp</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chất</a:t>
            </a:r>
            <a:endParaRPr lang="vi-VN" sz="2800" dirty="0">
              <a:solidFill>
                <a:srgbClr val="333333"/>
              </a:solidFill>
              <a:latin typeface="Times New Roman" panose="02020603050405020304" pitchFamily="18" charset="0"/>
              <a:cs typeface="Times New Roman" panose="02020603050405020304" pitchFamily="18" charset="0"/>
            </a:endParaRPr>
          </a:p>
          <a:p>
            <a:r>
              <a:rPr lang="vi-VN" sz="2800" dirty="0">
                <a:solidFill>
                  <a:srgbClr val="333333"/>
                </a:solidFill>
                <a:latin typeface="Times New Roman" panose="02020603050405020304" pitchFamily="18" charset="0"/>
                <a:cs typeface="Times New Roman" panose="02020603050405020304" pitchFamily="18" charset="0"/>
              </a:rPr>
              <a:t>=&gt; </a:t>
            </a:r>
            <a:r>
              <a:rPr lang="vi-VN" sz="2800" dirty="0" err="1">
                <a:solidFill>
                  <a:srgbClr val="333333"/>
                </a:solidFill>
                <a:latin typeface="Times New Roman" panose="02020603050405020304" pitchFamily="18" charset="0"/>
                <a:cs typeface="Times New Roman" panose="02020603050405020304" pitchFamily="18" charset="0"/>
              </a:rPr>
              <a:t>Khối</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lượng</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ammonia</a:t>
            </a:r>
            <a:r>
              <a:rPr lang="vi-VN" sz="2800" dirty="0">
                <a:solidFill>
                  <a:srgbClr val="333333"/>
                </a:solidFill>
                <a:latin typeface="Times New Roman" panose="02020603050405020304" pitchFamily="18" charset="0"/>
                <a:cs typeface="Times New Roman" panose="02020603050405020304" pitchFamily="18" charset="0"/>
              </a:rPr>
              <a:t> = 14.1 + 1.3 = 17 </a:t>
            </a:r>
            <a:r>
              <a:rPr lang="vi-VN" sz="2800" dirty="0" err="1">
                <a:solidFill>
                  <a:srgbClr val="333333"/>
                </a:solidFill>
                <a:latin typeface="Times New Roman" panose="02020603050405020304" pitchFamily="18" charset="0"/>
                <a:cs typeface="Times New Roman" panose="02020603050405020304" pitchFamily="18" charset="0"/>
              </a:rPr>
              <a:t>amu</a:t>
            </a:r>
            <a:endParaRPr lang="vi-VN" sz="2800" dirty="0">
              <a:solidFill>
                <a:srgbClr val="333333"/>
              </a:solidFill>
              <a:latin typeface="Times New Roman" panose="02020603050405020304" pitchFamily="18" charset="0"/>
              <a:cs typeface="Times New Roman" panose="02020603050405020304" pitchFamily="18" charset="0"/>
            </a:endParaRPr>
          </a:p>
          <a:p>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Nước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bởi</a:t>
            </a:r>
            <a:r>
              <a:rPr lang="vi-VN" sz="2800" dirty="0">
                <a:solidFill>
                  <a:srgbClr val="333333"/>
                </a:solidFill>
                <a:latin typeface="Times New Roman" panose="02020603050405020304" pitchFamily="18" charset="0"/>
                <a:cs typeface="Times New Roman" panose="02020603050405020304" pitchFamily="18" charset="0"/>
              </a:rPr>
              <a:t> 1 nguyên </a:t>
            </a:r>
            <a:r>
              <a:rPr lang="vi-VN" sz="2800" dirty="0" err="1">
                <a:solidFill>
                  <a:srgbClr val="333333"/>
                </a:solidFill>
                <a:latin typeface="Times New Roman" panose="02020603050405020304" pitchFamily="18" charset="0"/>
                <a:cs typeface="Times New Roman" panose="02020603050405020304" pitchFamily="18" charset="0"/>
              </a:rPr>
              <a:t>tử</a:t>
            </a:r>
            <a:r>
              <a:rPr lang="vi-VN" sz="2800" dirty="0">
                <a:solidFill>
                  <a:srgbClr val="333333"/>
                </a:solidFill>
                <a:latin typeface="Times New Roman" panose="02020603050405020304" pitchFamily="18" charset="0"/>
                <a:cs typeface="Times New Roman" panose="02020603050405020304" pitchFamily="18" charset="0"/>
              </a:rPr>
              <a:t> O </a:t>
            </a:r>
            <a:r>
              <a:rPr lang="vi-VN" sz="2800" dirty="0" err="1">
                <a:solidFill>
                  <a:srgbClr val="333333"/>
                </a:solidFill>
                <a:latin typeface="Times New Roman" panose="02020603050405020304" pitchFamily="18" charset="0"/>
                <a:cs typeface="Times New Roman" panose="02020603050405020304" pitchFamily="18" charset="0"/>
              </a:rPr>
              <a:t>và</a:t>
            </a:r>
            <a:r>
              <a:rPr lang="vi-VN" sz="2800" dirty="0">
                <a:solidFill>
                  <a:srgbClr val="333333"/>
                </a:solidFill>
                <a:latin typeface="Times New Roman" panose="02020603050405020304" pitchFamily="18" charset="0"/>
                <a:cs typeface="Times New Roman" panose="02020603050405020304" pitchFamily="18" charset="0"/>
              </a:rPr>
              <a:t> 2 nguyên </a:t>
            </a:r>
            <a:r>
              <a:rPr lang="vi-VN" sz="2800" dirty="0" err="1">
                <a:solidFill>
                  <a:srgbClr val="333333"/>
                </a:solidFill>
                <a:latin typeface="Times New Roman" panose="02020603050405020304" pitchFamily="18" charset="0"/>
                <a:cs typeface="Times New Roman" panose="02020603050405020304" pitchFamily="18" charset="0"/>
              </a:rPr>
              <a:t>tử</a:t>
            </a:r>
            <a:r>
              <a:rPr lang="vi-VN" sz="2800" dirty="0">
                <a:solidFill>
                  <a:srgbClr val="333333"/>
                </a:solidFill>
                <a:latin typeface="Times New Roman" panose="02020603050405020304" pitchFamily="18" charset="0"/>
                <a:cs typeface="Times New Roman" panose="02020603050405020304" pitchFamily="18" charset="0"/>
              </a:rPr>
              <a:t> H =&gt; </a:t>
            </a:r>
            <a:r>
              <a:rPr lang="vi-VN" sz="2800" dirty="0" err="1">
                <a:solidFill>
                  <a:srgbClr val="333333"/>
                </a:solidFill>
                <a:latin typeface="Times New Roman" panose="02020603050405020304" pitchFamily="18" charset="0"/>
                <a:cs typeface="Times New Roman" panose="02020603050405020304" pitchFamily="18" charset="0"/>
              </a:rPr>
              <a:t>Hợp</a:t>
            </a:r>
            <a:r>
              <a:rPr lang="vi-VN" sz="2800" dirty="0">
                <a:solidFill>
                  <a:srgbClr val="333333"/>
                </a:solidFill>
                <a:latin typeface="Times New Roman" panose="02020603050405020304" pitchFamily="18" charset="0"/>
                <a:cs typeface="Times New Roman" panose="02020603050405020304" pitchFamily="18" charset="0"/>
              </a:rPr>
              <a:t> </a:t>
            </a:r>
            <a:r>
              <a:rPr lang="vi-VN" sz="2800">
                <a:solidFill>
                  <a:srgbClr val="333333"/>
                </a:solidFill>
                <a:latin typeface="Times New Roman" panose="02020603050405020304" pitchFamily="18" charset="0"/>
                <a:cs typeface="Times New Roman" panose="02020603050405020304" pitchFamily="18" charset="0"/>
              </a:rPr>
              <a:t>chất</a:t>
            </a:r>
            <a:endParaRPr lang="vi-VN" sz="2800" dirty="0">
              <a:solidFill>
                <a:srgbClr val="333333"/>
              </a:solidFill>
              <a:latin typeface="Times New Roman" panose="02020603050405020304" pitchFamily="18" charset="0"/>
              <a:cs typeface="Times New Roman" panose="02020603050405020304" pitchFamily="18" charset="0"/>
            </a:endParaRPr>
          </a:p>
          <a:p>
            <a:r>
              <a:rPr lang="vi-VN" sz="2800" dirty="0">
                <a:solidFill>
                  <a:srgbClr val="333333"/>
                </a:solidFill>
                <a:latin typeface="Times New Roman" panose="02020603050405020304" pitchFamily="18" charset="0"/>
                <a:cs typeface="Times New Roman" panose="02020603050405020304" pitchFamily="18" charset="0"/>
              </a:rPr>
              <a:t>=&gt; </a:t>
            </a:r>
            <a:r>
              <a:rPr lang="vi-VN" sz="2800" dirty="0" err="1">
                <a:solidFill>
                  <a:srgbClr val="333333"/>
                </a:solidFill>
                <a:latin typeface="Times New Roman" panose="02020603050405020304" pitchFamily="18" charset="0"/>
                <a:cs typeface="Times New Roman" panose="02020603050405020304" pitchFamily="18" charset="0"/>
              </a:rPr>
              <a:t>Khối</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lượng</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nước</a:t>
            </a:r>
            <a:r>
              <a:rPr lang="vi-VN" sz="2800" dirty="0">
                <a:solidFill>
                  <a:srgbClr val="333333"/>
                </a:solidFill>
                <a:latin typeface="Times New Roman" panose="02020603050405020304" pitchFamily="18" charset="0"/>
                <a:cs typeface="Times New Roman" panose="02020603050405020304" pitchFamily="18" charset="0"/>
              </a:rPr>
              <a:t> = 16.1 + 1.2 = 18 </a:t>
            </a:r>
            <a:r>
              <a:rPr lang="vi-VN" sz="2800" dirty="0" err="1">
                <a:solidFill>
                  <a:srgbClr val="333333"/>
                </a:solidFill>
                <a:latin typeface="Times New Roman" panose="02020603050405020304" pitchFamily="18" charset="0"/>
                <a:cs typeface="Times New Roman" panose="02020603050405020304" pitchFamily="18" charset="0"/>
              </a:rPr>
              <a:t>amu</a:t>
            </a:r>
            <a:endParaRPr lang="vi-VN" sz="2800" b="0" i="0" dirty="0">
              <a:solidFill>
                <a:srgbClr val="333333"/>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324944989"/>
      </p:ext>
    </p:extLst>
  </p:cSld>
  <p:clrMapOvr>
    <a:masterClrMapping/>
  </p:clrMapOvr>
  <mc:AlternateContent xmlns:mc="http://schemas.openxmlformats.org/markup-compatibility/2006">
    <mc:Choice xmlns:p14="http://schemas.microsoft.com/office/powerpoint/2010/main" xmlns=""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A1A21E99-601C-44E6-A40E-D50E7AED6ECB}"/>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67226" y="132347"/>
            <a:ext cx="15792700" cy="6741695"/>
          </a:xfrm>
          <a:prstGeom prst="rect">
            <a:avLst/>
          </a:prstGeom>
        </p:spPr>
      </p:pic>
      <p:pic>
        <p:nvPicPr>
          <p:cNvPr id="5" name="图片 4">
            <a:extLst>
              <a:ext uri="{FF2B5EF4-FFF2-40B4-BE49-F238E27FC236}">
                <a16:creationId xmlns:a16="http://schemas.microsoft.com/office/drawing/2014/main" xmlns="" id="{F38AB61E-28B1-4840-AEA9-B0D10856E8F3}"/>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701589" y="0"/>
            <a:ext cx="6874042" cy="6874042"/>
          </a:xfrm>
          <a:prstGeom prst="rect">
            <a:avLst/>
          </a:prstGeom>
        </p:spPr>
      </p:pic>
      <p:sp>
        <p:nvSpPr>
          <p:cNvPr id="6" name="文本框 4">
            <a:extLst>
              <a:ext uri="{FF2B5EF4-FFF2-40B4-BE49-F238E27FC236}">
                <a16:creationId xmlns:a16="http://schemas.microsoft.com/office/drawing/2014/main" xmlns="" id="{CC83C5CD-DFFC-4A22-9096-939D3A0A98D7}"/>
              </a:ext>
            </a:extLst>
          </p:cNvPr>
          <p:cNvSpPr txBox="1"/>
          <p:nvPr/>
        </p:nvSpPr>
        <p:spPr>
          <a:xfrm>
            <a:off x="740941" y="1621139"/>
            <a:ext cx="6688183" cy="3631763"/>
          </a:xfrm>
          <a:prstGeom prst="rect">
            <a:avLst/>
          </a:prstGeom>
          <a:noFill/>
        </p:spPr>
        <p:txBody>
          <a:bodyPr wrap="square" rtlCol="0">
            <a:spAutoFit/>
          </a:bodyPr>
          <a:lstStyle/>
          <a:p>
            <a:pPr algn="ctr"/>
            <a:r>
              <a:rPr lang="en-US" altLang="zh-CN" sz="11500" b="1" spc="600"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Thanks you !!!</a:t>
            </a:r>
            <a:endParaRPr lang="zh-CN" altLang="en-US" sz="11500" b="1" spc="600"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xmlns="" val="184494581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mph" presetSubtype="0" fill="hold" grpId="1" nodeType="click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6"/>
                                        </p:tgtEl>
                                        <p:attrNameLst>
                                          <p:attrName>ppt_x</p:attrName>
                                          <p:attrName>ppt_y</p:attrName>
                                        </p:attrNameLst>
                                      </p:cBhvr>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xmlns="" id="{6BA06662-3E04-4636-8098-DD5D07B7CD50}"/>
              </a:ext>
            </a:extLst>
          </p:cNvPr>
          <p:cNvSpPr txBox="1"/>
          <p:nvPr/>
        </p:nvSpPr>
        <p:spPr>
          <a:xfrm>
            <a:off x="5354226" y="1883041"/>
            <a:ext cx="1745673"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Lời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giải</a:t>
            </a:r>
            <a:r>
              <a:rPr lang="en-US" sz="2800" b="1" dirty="0">
                <a:solidFill>
                  <a:srgbClr val="FF0000"/>
                </a:solidFill>
                <a:latin typeface="Times New Roman" panose="02020603050405020304" pitchFamily="18" charset="0"/>
                <a:cs typeface="Times New Roman" panose="02020603050405020304" pitchFamily="18" charset="0"/>
              </a:rPr>
              <a:t> </a:t>
            </a:r>
          </a:p>
        </p:txBody>
      </p:sp>
      <p:sp>
        <p:nvSpPr>
          <p:cNvPr id="4" name="Hộp Văn bản 3">
            <a:extLst>
              <a:ext uri="{FF2B5EF4-FFF2-40B4-BE49-F238E27FC236}">
                <a16:creationId xmlns:a16="http://schemas.microsoft.com/office/drawing/2014/main" xmlns="" id="{64843D08-13B0-4B1F-894D-7FC3DB1D6E5A}"/>
              </a:ext>
            </a:extLst>
          </p:cNvPr>
          <p:cNvSpPr txBox="1"/>
          <p:nvPr/>
        </p:nvSpPr>
        <p:spPr>
          <a:xfrm>
            <a:off x="1897276" y="2860588"/>
            <a:ext cx="9611552" cy="1815882"/>
          </a:xfrm>
          <a:prstGeom prst="rect">
            <a:avLst/>
          </a:prstGeom>
          <a:noFill/>
        </p:spPr>
        <p:txBody>
          <a:bodyPr wrap="square">
            <a:spAutoFit/>
          </a:bodyPr>
          <a:lstStyle/>
          <a:p>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Hydrogen</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thành</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bởi</a:t>
            </a:r>
            <a:r>
              <a:rPr lang="vi-VN" sz="2800" dirty="0">
                <a:solidFill>
                  <a:srgbClr val="333333"/>
                </a:solidFill>
                <a:latin typeface="Times New Roman" panose="02020603050405020304" pitchFamily="18" charset="0"/>
                <a:cs typeface="Times New Roman" panose="02020603050405020304" pitchFamily="18" charset="0"/>
              </a:rPr>
              <a:t> 1 nguyên </a:t>
            </a:r>
            <a:r>
              <a:rPr lang="vi-VN" sz="2800" dirty="0" err="1">
                <a:solidFill>
                  <a:srgbClr val="333333"/>
                </a:solidFill>
                <a:latin typeface="Times New Roman" panose="02020603050405020304" pitchFamily="18" charset="0"/>
                <a:cs typeface="Times New Roman" panose="02020603050405020304" pitchFamily="18" charset="0"/>
              </a:rPr>
              <a:t>tố</a:t>
            </a:r>
            <a:r>
              <a:rPr lang="vi-VN" sz="2800" dirty="0">
                <a:solidFill>
                  <a:srgbClr val="333333"/>
                </a:solidFill>
                <a:latin typeface="Times New Roman" panose="02020603050405020304" pitchFamily="18" charset="0"/>
                <a:cs typeface="Times New Roman" panose="02020603050405020304" pitchFamily="18" charset="0"/>
              </a:rPr>
              <a:t> H</a:t>
            </a:r>
          </a:p>
          <a:p>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Chlorine</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thành</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bởi</a:t>
            </a:r>
            <a:r>
              <a:rPr lang="vi-VN" sz="2800" dirty="0">
                <a:solidFill>
                  <a:srgbClr val="333333"/>
                </a:solidFill>
                <a:latin typeface="Times New Roman" panose="02020603050405020304" pitchFamily="18" charset="0"/>
                <a:cs typeface="Times New Roman" panose="02020603050405020304" pitchFamily="18" charset="0"/>
              </a:rPr>
              <a:t> 1 nguyên </a:t>
            </a:r>
            <a:r>
              <a:rPr lang="vi-VN" sz="2800" dirty="0" err="1">
                <a:solidFill>
                  <a:srgbClr val="333333"/>
                </a:solidFill>
                <a:latin typeface="Times New Roman" panose="02020603050405020304" pitchFamily="18" charset="0"/>
                <a:cs typeface="Times New Roman" panose="02020603050405020304" pitchFamily="18" charset="0"/>
              </a:rPr>
              <a:t>tố</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Cl</a:t>
            </a:r>
            <a:endParaRPr lang="vi-VN" sz="2800" dirty="0">
              <a:solidFill>
                <a:srgbClr val="333333"/>
              </a:solidFill>
              <a:latin typeface="Times New Roman" panose="02020603050405020304" pitchFamily="18" charset="0"/>
              <a:cs typeface="Times New Roman" panose="02020603050405020304" pitchFamily="18" charset="0"/>
            </a:endParaRPr>
          </a:p>
          <a:p>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Hydrogen</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chloride</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thành</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bởi</a:t>
            </a:r>
            <a:r>
              <a:rPr lang="vi-VN" sz="2800" dirty="0">
                <a:solidFill>
                  <a:srgbClr val="333333"/>
                </a:solidFill>
                <a:latin typeface="Times New Roman" panose="02020603050405020304" pitchFamily="18" charset="0"/>
                <a:cs typeface="Times New Roman" panose="02020603050405020304" pitchFamily="18" charset="0"/>
              </a:rPr>
              <a:t> 2 nguyên </a:t>
            </a:r>
            <a:r>
              <a:rPr lang="vi-VN" sz="2800" dirty="0" err="1">
                <a:solidFill>
                  <a:srgbClr val="333333"/>
                </a:solidFill>
                <a:latin typeface="Times New Roman" panose="02020603050405020304" pitchFamily="18" charset="0"/>
                <a:cs typeface="Times New Roman" panose="02020603050405020304" pitchFamily="18" charset="0"/>
              </a:rPr>
              <a:t>tố</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là</a:t>
            </a:r>
            <a:r>
              <a:rPr lang="vi-VN" sz="2800" dirty="0">
                <a:solidFill>
                  <a:srgbClr val="333333"/>
                </a:solidFill>
                <a:latin typeface="Times New Roman" panose="02020603050405020304" pitchFamily="18" charset="0"/>
                <a:cs typeface="Times New Roman" panose="02020603050405020304" pitchFamily="18" charset="0"/>
              </a:rPr>
              <a:t> H </a:t>
            </a:r>
            <a:r>
              <a:rPr lang="vi-VN" sz="2800" dirty="0" err="1">
                <a:solidFill>
                  <a:srgbClr val="333333"/>
                </a:solidFill>
                <a:latin typeface="Times New Roman" panose="02020603050405020304" pitchFamily="18" charset="0"/>
                <a:cs typeface="Times New Roman" panose="02020603050405020304" pitchFamily="18" charset="0"/>
              </a:rPr>
              <a:t>và</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Cl</a:t>
            </a:r>
            <a:endParaRPr lang="vi-VN" sz="2800" dirty="0">
              <a:solidFill>
                <a:srgbClr val="333333"/>
              </a:solidFill>
              <a:latin typeface="Times New Roman" panose="02020603050405020304" pitchFamily="18" charset="0"/>
              <a:cs typeface="Times New Roman" panose="02020603050405020304" pitchFamily="18" charset="0"/>
            </a:endParaRPr>
          </a:p>
          <a:p>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Neon</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thành</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bởi</a:t>
            </a:r>
            <a:r>
              <a:rPr lang="vi-VN" sz="2800" dirty="0">
                <a:solidFill>
                  <a:srgbClr val="333333"/>
                </a:solidFill>
                <a:latin typeface="Times New Roman" panose="02020603050405020304" pitchFamily="18" charset="0"/>
                <a:cs typeface="Times New Roman" panose="02020603050405020304" pitchFamily="18" charset="0"/>
              </a:rPr>
              <a:t> 1 nguyên </a:t>
            </a:r>
            <a:r>
              <a:rPr lang="vi-VN" sz="2800" dirty="0" err="1">
                <a:solidFill>
                  <a:srgbClr val="333333"/>
                </a:solidFill>
                <a:latin typeface="Times New Roman" panose="02020603050405020304" pitchFamily="18" charset="0"/>
                <a:cs typeface="Times New Roman" panose="02020603050405020304" pitchFamily="18" charset="0"/>
              </a:rPr>
              <a:t>tố</a:t>
            </a:r>
            <a:r>
              <a:rPr lang="vi-VN" sz="2800" dirty="0">
                <a:solidFill>
                  <a:srgbClr val="333333"/>
                </a:solidFill>
                <a:latin typeface="Times New Roman" panose="02020603050405020304" pitchFamily="18" charset="0"/>
                <a:cs typeface="Times New Roman" panose="02020603050405020304" pitchFamily="18" charset="0"/>
              </a:rPr>
              <a:t> Ne</a:t>
            </a:r>
            <a:endParaRPr lang="vi-VN" sz="2800" b="0" i="0" dirty="0">
              <a:solidFill>
                <a:srgbClr val="333333"/>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704386140"/>
      </p:ext>
    </p:extLst>
  </p:cSld>
  <p:clrMapOvr>
    <a:masterClrMapping/>
  </p:clrMapOvr>
  <mc:AlternateContent xmlns:mc="http://schemas.openxmlformats.org/markup-compatibility/2006">
    <mc:Choice xmlns:p14="http://schemas.microsoft.com/office/powerpoint/2010/main" xmlns=""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xmlns="" id="{790E71AC-548E-44B6-A528-36077B61B6A4}"/>
              </a:ext>
            </a:extLst>
          </p:cNvPr>
          <p:cNvSpPr/>
          <p:nvPr/>
        </p:nvSpPr>
        <p:spPr>
          <a:xfrm>
            <a:off x="1767625" y="4184109"/>
            <a:ext cx="9675982" cy="954099"/>
          </a:xfrm>
          <a:prstGeom prst="rect">
            <a:avLst/>
          </a:prstGeom>
        </p:spPr>
        <p:style>
          <a:lnRef idx="2">
            <a:schemeClr val="accent2"/>
          </a:lnRef>
          <a:fillRef idx="1">
            <a:schemeClr val="lt1"/>
          </a:fillRef>
          <a:effectRef idx="0">
            <a:schemeClr val="accent2"/>
          </a:effectRef>
          <a:fontRef idx="minor">
            <a:schemeClr val="dk1"/>
          </a:fontRef>
        </p:style>
        <p:txBody>
          <a:bodyPr wrap="square" lIns="91431" tIns="45716" rIns="91431" bIns="45716">
            <a:spAutoFit/>
          </a:bodyPr>
          <a:lstStyle/>
          <a:p>
            <a:pPr algn="just"/>
            <a:r>
              <a:rPr lang="vi-VN" sz="2800" dirty="0">
                <a:solidFill>
                  <a:srgbClr val="FFC000"/>
                </a:solidFill>
                <a:latin typeface="Times New Roman" panose="02020603050405020304" pitchFamily="18" charset="0"/>
              </a:rPr>
              <a:t>Tương tự Ví dụ 1, em hãy mô tả một số phân tử được tạo thành từ 1 nguyên tố hoá học, 2 nguyên tố hóa học</a:t>
            </a:r>
          </a:p>
        </p:txBody>
      </p:sp>
      <p:sp>
        <p:nvSpPr>
          <p:cNvPr id="9" name="矩形 19">
            <a:extLst>
              <a:ext uri="{FF2B5EF4-FFF2-40B4-BE49-F238E27FC236}">
                <a16:creationId xmlns:a16="http://schemas.microsoft.com/office/drawing/2014/main" xmlns="" id="{D00532C9-6B00-4046-A12B-290E65EA1373}"/>
              </a:ext>
            </a:extLst>
          </p:cNvPr>
          <p:cNvSpPr/>
          <p:nvPr/>
        </p:nvSpPr>
        <p:spPr>
          <a:xfrm>
            <a:off x="1157018" y="1404344"/>
            <a:ext cx="1627125" cy="523212"/>
          </a:xfrm>
          <a:prstGeom prst="rect">
            <a:avLst/>
          </a:prstGeom>
        </p:spPr>
        <p:txBody>
          <a:bodyPr wrap="square" lIns="91431" tIns="45716" rIns="91431" bIns="45716">
            <a:spAutoFit/>
          </a:bodyPr>
          <a:lstStyle/>
          <a:p>
            <a:pPr algn="just"/>
            <a:r>
              <a:rPr lang="vi-VN" sz="2800" i="1" u="sng" dirty="0">
                <a:solidFill>
                  <a:srgbClr val="002060"/>
                </a:solidFill>
                <a:effectLst/>
                <a:latin typeface="Times New Roman" panose="02020603050405020304" pitchFamily="18" charset="0"/>
                <a:ea typeface="Courier New" panose="02070309020205020404" pitchFamily="49" charset="0"/>
                <a:cs typeface="Times New Roman" panose="02020603050405020304" pitchFamily="18" charset="0"/>
              </a:rPr>
              <a:t>Ví dụ 1: </a:t>
            </a:r>
            <a:endParaRPr lang="zh-CN" altLang="en-US" sz="2800" i="1" u="sng" spc="300" dirty="0">
              <a:solidFill>
                <a:srgbClr val="002060"/>
              </a:solidFill>
              <a:ea typeface="inpin heiti" panose="00000500000000000000" pitchFamily="2" charset="-122"/>
              <a:cs typeface="Times New Roman" panose="02020603050405020304" pitchFamily="18" charset="0"/>
              <a:sym typeface="inpin heiti" panose="00000500000000000000" pitchFamily="2" charset="-122"/>
            </a:endParaRPr>
          </a:p>
        </p:txBody>
      </p:sp>
      <p:sp>
        <p:nvSpPr>
          <p:cNvPr id="12" name="TextBox 11">
            <a:extLst>
              <a:ext uri="{FF2B5EF4-FFF2-40B4-BE49-F238E27FC236}">
                <a16:creationId xmlns:a16="http://schemas.microsoft.com/office/drawing/2014/main" xmlns="" id="{1E5CFC33-5367-40AE-9F07-56385265E218}"/>
              </a:ext>
            </a:extLst>
          </p:cNvPr>
          <p:cNvSpPr txBox="1"/>
          <p:nvPr/>
        </p:nvSpPr>
        <p:spPr>
          <a:xfrm>
            <a:off x="1028699" y="2995438"/>
            <a:ext cx="10757479" cy="954107"/>
          </a:xfrm>
          <a:prstGeom prst="rect">
            <a:avLst/>
          </a:prstGeom>
          <a:noFill/>
        </p:spPr>
        <p:txBody>
          <a:bodyPr wrap="square">
            <a:spAutoFit/>
          </a:bodyPr>
          <a:lstStyle/>
          <a:p>
            <a:r>
              <a:rPr lang="vi-VN" sz="2800" dirty="0">
                <a:solidFill>
                  <a:srgbClr val="002060"/>
                </a:solidFill>
                <a:latin typeface="Times New Roman" panose="02020603050405020304" pitchFamily="18" charset="0"/>
              </a:rPr>
              <a:t>Các hạt hợp thành của nước đều gồm có 2 nguyên tử hydrogen và 1 nguyên tử oxygen.</a:t>
            </a:r>
          </a:p>
        </p:txBody>
      </p:sp>
      <p:grpSp>
        <p:nvGrpSpPr>
          <p:cNvPr id="13" name="Group 12">
            <a:extLst>
              <a:ext uri="{FF2B5EF4-FFF2-40B4-BE49-F238E27FC236}">
                <a16:creationId xmlns:a16="http://schemas.microsoft.com/office/drawing/2014/main" xmlns="" id="{D6495B8D-6A53-4D1C-BD2A-C81C91D8346E}"/>
              </a:ext>
            </a:extLst>
          </p:cNvPr>
          <p:cNvGrpSpPr/>
          <p:nvPr/>
        </p:nvGrpSpPr>
        <p:grpSpPr>
          <a:xfrm flipH="1">
            <a:off x="4825976" y="1781064"/>
            <a:ext cx="2245112" cy="1058345"/>
            <a:chOff x="1765526" y="3427607"/>
            <a:chExt cx="2245112" cy="1058345"/>
          </a:xfrm>
        </p:grpSpPr>
        <p:grpSp>
          <p:nvGrpSpPr>
            <p:cNvPr id="14" name="Group 13">
              <a:extLst>
                <a:ext uri="{FF2B5EF4-FFF2-40B4-BE49-F238E27FC236}">
                  <a16:creationId xmlns:a16="http://schemas.microsoft.com/office/drawing/2014/main" xmlns="" id="{6DC8F9EC-A9B7-4B4D-9DE3-069B15E51EDC}"/>
                </a:ext>
              </a:extLst>
            </p:cNvPr>
            <p:cNvGrpSpPr/>
            <p:nvPr/>
          </p:nvGrpSpPr>
          <p:grpSpPr>
            <a:xfrm>
              <a:off x="1765526" y="3730482"/>
              <a:ext cx="2245112" cy="755470"/>
              <a:chOff x="8190887" y="2427443"/>
              <a:chExt cx="2235232" cy="779999"/>
            </a:xfrm>
          </p:grpSpPr>
          <p:sp>
            <p:nvSpPr>
              <p:cNvPr id="17" name="Flowchart: Connector 16">
                <a:extLst>
                  <a:ext uri="{FF2B5EF4-FFF2-40B4-BE49-F238E27FC236}">
                    <a16:creationId xmlns:a16="http://schemas.microsoft.com/office/drawing/2014/main" xmlns="" id="{2ADA5CC8-221A-4620-945E-6A3D9CBC0445}"/>
                  </a:ext>
                </a:extLst>
              </p:cNvPr>
              <p:cNvSpPr/>
              <p:nvPr/>
            </p:nvSpPr>
            <p:spPr>
              <a:xfrm>
                <a:off x="8190887" y="2427443"/>
                <a:ext cx="800100" cy="757237"/>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Times New Roman" panose="02020603050405020304" pitchFamily="18" charset="0"/>
                  </a:rPr>
                  <a:t>H</a:t>
                </a:r>
              </a:p>
            </p:txBody>
          </p:sp>
          <p:sp>
            <p:nvSpPr>
              <p:cNvPr id="18" name="Flowchart: Connector 17">
                <a:extLst>
                  <a:ext uri="{FF2B5EF4-FFF2-40B4-BE49-F238E27FC236}">
                    <a16:creationId xmlns:a16="http://schemas.microsoft.com/office/drawing/2014/main" xmlns="" id="{C69DC430-9791-4776-9F0B-28FE2A25111E}"/>
                  </a:ext>
                </a:extLst>
              </p:cNvPr>
              <p:cNvSpPr/>
              <p:nvPr/>
            </p:nvSpPr>
            <p:spPr>
              <a:xfrm>
                <a:off x="9626019" y="2450205"/>
                <a:ext cx="800100" cy="757237"/>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Times New Roman" panose="02020603050405020304" pitchFamily="18" charset="0"/>
                  </a:rPr>
                  <a:t>H</a:t>
                </a:r>
              </a:p>
            </p:txBody>
          </p:sp>
        </p:grpSp>
        <p:sp>
          <p:nvSpPr>
            <p:cNvPr id="16" name="Flowchart: Connector 15">
              <a:extLst>
                <a:ext uri="{FF2B5EF4-FFF2-40B4-BE49-F238E27FC236}">
                  <a16:creationId xmlns:a16="http://schemas.microsoft.com/office/drawing/2014/main" xmlns="" id="{2041F194-1255-4294-A9F4-F0ACF5CB8A63}"/>
                </a:ext>
              </a:extLst>
            </p:cNvPr>
            <p:cNvSpPr/>
            <p:nvPr/>
          </p:nvSpPr>
          <p:spPr>
            <a:xfrm>
              <a:off x="2412434" y="3427607"/>
              <a:ext cx="1008704" cy="892828"/>
            </a:xfrm>
            <a:prstGeom prst="flowChartConnector">
              <a:avLst/>
            </a:prstGeom>
            <a:solidFill>
              <a:srgbClr val="FF00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latin typeface="Times New Roman" panose="02020603050405020304" pitchFamily="18" charset="0"/>
                </a:rPr>
                <a:t>O</a:t>
              </a:r>
            </a:p>
          </p:txBody>
        </p:sp>
      </p:grpSp>
      <p:pic>
        <p:nvPicPr>
          <p:cNvPr id="19" name="Picture 18">
            <a:extLst>
              <a:ext uri="{FF2B5EF4-FFF2-40B4-BE49-F238E27FC236}">
                <a16:creationId xmlns:a16="http://schemas.microsoft.com/office/drawing/2014/main" xmlns="" id="{4EE422F1-E30C-416E-BC73-6A66FD03854E}"/>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057956" y="2904008"/>
            <a:ext cx="4086225" cy="4086225"/>
          </a:xfrm>
          <a:prstGeom prst="rect">
            <a:avLst/>
          </a:prstGeom>
        </p:spPr>
      </p:pic>
      <p:pic>
        <p:nvPicPr>
          <p:cNvPr id="11" name="图片 10" descr="3df0709f34d035723f7531c7f66fb485"/>
          <p:cNvPicPr>
            <a:picLocks noChangeAspect="1"/>
          </p:cNvPicPr>
          <p:nvPr/>
        </p:nvPicPr>
        <p:blipFill>
          <a:blip r:embed="rId5" cstate="print"/>
          <a:stretch>
            <a:fillRect/>
          </a:stretch>
        </p:blipFill>
        <p:spPr>
          <a:xfrm>
            <a:off x="10333990" y="5415915"/>
            <a:ext cx="2000885" cy="160655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9"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xmlns="" id="{6BA06662-3E04-4636-8098-DD5D07B7CD50}"/>
              </a:ext>
            </a:extLst>
          </p:cNvPr>
          <p:cNvSpPr txBox="1"/>
          <p:nvPr/>
        </p:nvSpPr>
        <p:spPr>
          <a:xfrm>
            <a:off x="5312185" y="800476"/>
            <a:ext cx="1745673"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Lời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giải</a:t>
            </a:r>
            <a:r>
              <a:rPr lang="en-US" sz="2800" b="1" dirty="0">
                <a:solidFill>
                  <a:srgbClr val="FF0000"/>
                </a:solidFill>
                <a:latin typeface="Times New Roman" panose="02020603050405020304" pitchFamily="18" charset="0"/>
                <a:cs typeface="Times New Roman" panose="02020603050405020304" pitchFamily="18" charset="0"/>
              </a:rPr>
              <a:t> </a:t>
            </a:r>
          </a:p>
        </p:txBody>
      </p:sp>
      <p:sp>
        <p:nvSpPr>
          <p:cNvPr id="4" name="Hộp Văn bản 3">
            <a:extLst>
              <a:ext uri="{FF2B5EF4-FFF2-40B4-BE49-F238E27FC236}">
                <a16:creationId xmlns:a16="http://schemas.microsoft.com/office/drawing/2014/main" xmlns="" id="{64843D08-13B0-4B1F-894D-7FC3DB1D6E5A}"/>
              </a:ext>
            </a:extLst>
          </p:cNvPr>
          <p:cNvSpPr txBox="1"/>
          <p:nvPr/>
        </p:nvSpPr>
        <p:spPr>
          <a:xfrm>
            <a:off x="1855235" y="1778023"/>
            <a:ext cx="9611552" cy="3539430"/>
          </a:xfrm>
          <a:prstGeom prst="rect">
            <a:avLst/>
          </a:prstGeom>
          <a:noFill/>
        </p:spPr>
        <p:txBody>
          <a:bodyPr wrap="square">
            <a:spAutoFit/>
          </a:bodyPr>
          <a:lstStyle/>
          <a:p>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Một</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số</a:t>
            </a:r>
            <a:r>
              <a:rPr lang="vi-VN" sz="2800" dirty="0">
                <a:solidFill>
                  <a:srgbClr val="333333"/>
                </a:solidFill>
                <a:latin typeface="Times New Roman" panose="02020603050405020304" pitchFamily="18" charset="0"/>
                <a:cs typeface="Times New Roman" panose="02020603050405020304" pitchFamily="18" charset="0"/>
              </a:rPr>
              <a:t> phân </a:t>
            </a:r>
            <a:r>
              <a:rPr lang="vi-VN" sz="2800" dirty="0" err="1">
                <a:solidFill>
                  <a:srgbClr val="333333"/>
                </a:solidFill>
                <a:latin typeface="Times New Roman" panose="02020603050405020304" pitchFamily="18" charset="0"/>
                <a:cs typeface="Times New Roman" panose="02020603050405020304" pitchFamily="18" charset="0"/>
              </a:rPr>
              <a:t>tử</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thành</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từ</a:t>
            </a:r>
            <a:r>
              <a:rPr lang="vi-VN" sz="2800" dirty="0">
                <a:solidFill>
                  <a:srgbClr val="333333"/>
                </a:solidFill>
                <a:latin typeface="Times New Roman" panose="02020603050405020304" pitchFamily="18" charset="0"/>
                <a:cs typeface="Times New Roman" panose="02020603050405020304" pitchFamily="18" charset="0"/>
              </a:rPr>
              <a:t> 1 nguyên </a:t>
            </a:r>
            <a:r>
              <a:rPr lang="vi-VN" sz="2800" dirty="0" err="1">
                <a:solidFill>
                  <a:srgbClr val="333333"/>
                </a:solidFill>
                <a:latin typeface="Times New Roman" panose="02020603050405020304" pitchFamily="18" charset="0"/>
                <a:cs typeface="Times New Roman" panose="02020603050405020304" pitchFamily="18" charset="0"/>
              </a:rPr>
              <a:t>tố</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hóa</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học</a:t>
            </a:r>
            <a:endParaRPr lang="vi-VN" sz="2800" dirty="0">
              <a:solidFill>
                <a:srgbClr val="333333"/>
              </a:solidFill>
              <a:latin typeface="Times New Roman" panose="02020603050405020304" pitchFamily="18" charset="0"/>
              <a:cs typeface="Times New Roman" panose="02020603050405020304" pitchFamily="18" charset="0"/>
            </a:endParaRPr>
          </a:p>
          <a:p>
            <a:r>
              <a:rPr lang="vi-VN" sz="2800" dirty="0">
                <a:solidFill>
                  <a:srgbClr val="333333"/>
                </a:solidFill>
                <a:latin typeface="Times New Roman" panose="02020603050405020304" pitchFamily="18" charset="0"/>
                <a:cs typeface="Times New Roman" panose="02020603050405020304" pitchFamily="18" charset="0"/>
              </a:rPr>
              <a:t>   + </a:t>
            </a:r>
            <a:r>
              <a:rPr lang="vi-VN" sz="2800" dirty="0" err="1">
                <a:solidFill>
                  <a:srgbClr val="333333"/>
                </a:solidFill>
                <a:latin typeface="Times New Roman" panose="02020603050405020304" pitchFamily="18" charset="0"/>
                <a:cs typeface="Times New Roman" panose="02020603050405020304" pitchFamily="18" charset="0"/>
              </a:rPr>
              <a:t>Khí</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nitrogen</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bởi</a:t>
            </a:r>
            <a:r>
              <a:rPr lang="vi-VN" sz="2800" dirty="0">
                <a:solidFill>
                  <a:srgbClr val="333333"/>
                </a:solidFill>
                <a:latin typeface="Times New Roman" panose="02020603050405020304" pitchFamily="18" charset="0"/>
                <a:cs typeface="Times New Roman" panose="02020603050405020304" pitchFamily="18" charset="0"/>
              </a:rPr>
              <a:t> 1 nguyên </a:t>
            </a:r>
            <a:r>
              <a:rPr lang="vi-VN" sz="2800" dirty="0" err="1">
                <a:solidFill>
                  <a:srgbClr val="333333"/>
                </a:solidFill>
                <a:latin typeface="Times New Roman" panose="02020603050405020304" pitchFamily="18" charset="0"/>
                <a:cs typeface="Times New Roman" panose="02020603050405020304" pitchFamily="18" charset="0"/>
              </a:rPr>
              <a:t>tố</a:t>
            </a:r>
            <a:r>
              <a:rPr lang="vi-VN" sz="2800" dirty="0">
                <a:solidFill>
                  <a:srgbClr val="333333"/>
                </a:solidFill>
                <a:latin typeface="Times New Roman" panose="02020603050405020304" pitchFamily="18" charset="0"/>
                <a:cs typeface="Times New Roman" panose="02020603050405020304" pitchFamily="18" charset="0"/>
              </a:rPr>
              <a:t> N</a:t>
            </a:r>
          </a:p>
          <a:p>
            <a:r>
              <a:rPr lang="vi-VN" sz="2800" dirty="0">
                <a:solidFill>
                  <a:srgbClr val="333333"/>
                </a:solidFill>
                <a:latin typeface="Times New Roman" panose="02020603050405020304" pitchFamily="18" charset="0"/>
                <a:cs typeface="Times New Roman" panose="02020603050405020304" pitchFamily="18" charset="0"/>
              </a:rPr>
              <a:t>   + </a:t>
            </a:r>
            <a:r>
              <a:rPr lang="vi-VN" sz="2800" dirty="0" err="1">
                <a:solidFill>
                  <a:srgbClr val="333333"/>
                </a:solidFill>
                <a:latin typeface="Times New Roman" panose="02020603050405020304" pitchFamily="18" charset="0"/>
                <a:cs typeface="Times New Roman" panose="02020603050405020304" pitchFamily="18" charset="0"/>
              </a:rPr>
              <a:t>Khí</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oxygen</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bởi</a:t>
            </a:r>
            <a:r>
              <a:rPr lang="vi-VN" sz="2800" dirty="0">
                <a:solidFill>
                  <a:srgbClr val="333333"/>
                </a:solidFill>
                <a:latin typeface="Times New Roman" panose="02020603050405020304" pitchFamily="18" charset="0"/>
                <a:cs typeface="Times New Roman" panose="02020603050405020304" pitchFamily="18" charset="0"/>
              </a:rPr>
              <a:t> 1 nguyên </a:t>
            </a:r>
            <a:r>
              <a:rPr lang="vi-VN" sz="2800" dirty="0" err="1">
                <a:solidFill>
                  <a:srgbClr val="333333"/>
                </a:solidFill>
                <a:latin typeface="Times New Roman" panose="02020603050405020304" pitchFamily="18" charset="0"/>
                <a:cs typeface="Times New Roman" panose="02020603050405020304" pitchFamily="18" charset="0"/>
              </a:rPr>
              <a:t>tố</a:t>
            </a:r>
            <a:r>
              <a:rPr lang="vi-VN" sz="2800" dirty="0">
                <a:solidFill>
                  <a:srgbClr val="333333"/>
                </a:solidFill>
                <a:latin typeface="Times New Roman" panose="02020603050405020304" pitchFamily="18" charset="0"/>
                <a:cs typeface="Times New Roman" panose="02020603050405020304" pitchFamily="18" charset="0"/>
              </a:rPr>
              <a:t> O</a:t>
            </a:r>
          </a:p>
          <a:p>
            <a:r>
              <a:rPr lang="vi-VN" sz="2800" dirty="0">
                <a:solidFill>
                  <a:srgbClr val="333333"/>
                </a:solidFill>
                <a:latin typeface="Times New Roman" panose="02020603050405020304" pitchFamily="18" charset="0"/>
                <a:cs typeface="Times New Roman" panose="02020603050405020304" pitchFamily="18" charset="0"/>
              </a:rPr>
              <a:t>   + </a:t>
            </a:r>
            <a:r>
              <a:rPr lang="vi-VN" sz="2800" dirty="0" err="1">
                <a:solidFill>
                  <a:srgbClr val="333333"/>
                </a:solidFill>
                <a:latin typeface="Times New Roman" panose="02020603050405020304" pitchFamily="18" charset="0"/>
                <a:cs typeface="Times New Roman" panose="02020603050405020304" pitchFamily="18" charset="0"/>
              </a:rPr>
              <a:t>Miếng</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đồng</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bởi</a:t>
            </a:r>
            <a:r>
              <a:rPr lang="vi-VN" sz="2800" dirty="0">
                <a:solidFill>
                  <a:srgbClr val="333333"/>
                </a:solidFill>
                <a:latin typeface="Times New Roman" panose="02020603050405020304" pitchFamily="18" charset="0"/>
                <a:cs typeface="Times New Roman" panose="02020603050405020304" pitchFamily="18" charset="0"/>
              </a:rPr>
              <a:t> 1 nguyên </a:t>
            </a:r>
            <a:r>
              <a:rPr lang="vi-VN" sz="2800" dirty="0" err="1">
                <a:solidFill>
                  <a:srgbClr val="333333"/>
                </a:solidFill>
                <a:latin typeface="Times New Roman" panose="02020603050405020304" pitchFamily="18" charset="0"/>
                <a:cs typeface="Times New Roman" panose="02020603050405020304" pitchFamily="18" charset="0"/>
              </a:rPr>
              <a:t>tố</a:t>
            </a:r>
            <a:r>
              <a:rPr lang="vi-VN" sz="2800" dirty="0">
                <a:solidFill>
                  <a:srgbClr val="333333"/>
                </a:solidFill>
                <a:latin typeface="Times New Roman" panose="02020603050405020304" pitchFamily="18" charset="0"/>
                <a:cs typeface="Times New Roman" panose="02020603050405020304" pitchFamily="18" charset="0"/>
              </a:rPr>
              <a:t> Cu</a:t>
            </a:r>
          </a:p>
          <a:p>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Một</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số</a:t>
            </a:r>
            <a:r>
              <a:rPr lang="vi-VN" sz="2800" dirty="0">
                <a:solidFill>
                  <a:srgbClr val="333333"/>
                </a:solidFill>
                <a:latin typeface="Times New Roman" panose="02020603050405020304" pitchFamily="18" charset="0"/>
                <a:cs typeface="Times New Roman" panose="02020603050405020304" pitchFamily="18" charset="0"/>
              </a:rPr>
              <a:t> phân </a:t>
            </a:r>
            <a:r>
              <a:rPr lang="vi-VN" sz="2800" dirty="0" err="1">
                <a:solidFill>
                  <a:srgbClr val="333333"/>
                </a:solidFill>
                <a:latin typeface="Times New Roman" panose="02020603050405020304" pitchFamily="18" charset="0"/>
                <a:cs typeface="Times New Roman" panose="02020603050405020304" pitchFamily="18" charset="0"/>
              </a:rPr>
              <a:t>tử</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thành</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từ</a:t>
            </a:r>
            <a:r>
              <a:rPr lang="vi-VN" sz="2800" dirty="0">
                <a:solidFill>
                  <a:srgbClr val="333333"/>
                </a:solidFill>
                <a:latin typeface="Times New Roman" panose="02020603050405020304" pitchFamily="18" charset="0"/>
                <a:cs typeface="Times New Roman" panose="02020603050405020304" pitchFamily="18" charset="0"/>
              </a:rPr>
              <a:t> 2 nguyên </a:t>
            </a:r>
            <a:r>
              <a:rPr lang="vi-VN" sz="2800" dirty="0" err="1">
                <a:solidFill>
                  <a:srgbClr val="333333"/>
                </a:solidFill>
                <a:latin typeface="Times New Roman" panose="02020603050405020304" pitchFamily="18" charset="0"/>
                <a:cs typeface="Times New Roman" panose="02020603050405020304" pitchFamily="18" charset="0"/>
              </a:rPr>
              <a:t>tố</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hóa</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học</a:t>
            </a:r>
            <a:endParaRPr lang="vi-VN" sz="2800" dirty="0">
              <a:solidFill>
                <a:srgbClr val="333333"/>
              </a:solidFill>
              <a:latin typeface="Times New Roman" panose="02020603050405020304" pitchFamily="18" charset="0"/>
              <a:cs typeface="Times New Roman" panose="02020603050405020304" pitchFamily="18" charset="0"/>
            </a:endParaRPr>
          </a:p>
          <a:p>
            <a:r>
              <a:rPr lang="vi-VN" sz="2800" dirty="0">
                <a:solidFill>
                  <a:srgbClr val="333333"/>
                </a:solidFill>
                <a:latin typeface="Times New Roman" panose="02020603050405020304" pitchFamily="18" charset="0"/>
                <a:cs typeface="Times New Roman" panose="02020603050405020304" pitchFamily="18" charset="0"/>
              </a:rPr>
              <a:t>   + </a:t>
            </a:r>
            <a:r>
              <a:rPr lang="vi-VN" sz="2800" dirty="0" err="1">
                <a:solidFill>
                  <a:srgbClr val="333333"/>
                </a:solidFill>
                <a:latin typeface="Times New Roman" panose="02020603050405020304" pitchFamily="18" charset="0"/>
                <a:cs typeface="Times New Roman" panose="02020603050405020304" pitchFamily="18" charset="0"/>
              </a:rPr>
              <a:t>Muối</a:t>
            </a:r>
            <a:r>
              <a:rPr lang="vi-VN" sz="2800" dirty="0">
                <a:solidFill>
                  <a:srgbClr val="333333"/>
                </a:solidFill>
                <a:latin typeface="Times New Roman" panose="02020603050405020304" pitchFamily="18" charset="0"/>
                <a:cs typeface="Times New Roman" panose="02020603050405020304" pitchFamily="18" charset="0"/>
              </a:rPr>
              <a:t> ăn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bởi</a:t>
            </a:r>
            <a:r>
              <a:rPr lang="vi-VN" sz="2800" dirty="0">
                <a:solidFill>
                  <a:srgbClr val="333333"/>
                </a:solidFill>
                <a:latin typeface="Times New Roman" panose="02020603050405020304" pitchFamily="18" charset="0"/>
                <a:cs typeface="Times New Roman" panose="02020603050405020304" pitchFamily="18" charset="0"/>
              </a:rPr>
              <a:t> 2 nguyên </a:t>
            </a:r>
            <a:r>
              <a:rPr lang="vi-VN" sz="2800" dirty="0" err="1">
                <a:solidFill>
                  <a:srgbClr val="333333"/>
                </a:solidFill>
                <a:latin typeface="Times New Roman" panose="02020603050405020304" pitchFamily="18" charset="0"/>
                <a:cs typeface="Times New Roman" panose="02020603050405020304" pitchFamily="18" charset="0"/>
              </a:rPr>
              <a:t>tố</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là</a:t>
            </a:r>
            <a:r>
              <a:rPr lang="vi-VN" sz="2800" dirty="0">
                <a:solidFill>
                  <a:srgbClr val="333333"/>
                </a:solidFill>
                <a:latin typeface="Times New Roman" panose="02020603050405020304" pitchFamily="18" charset="0"/>
                <a:cs typeface="Times New Roman" panose="02020603050405020304" pitchFamily="18" charset="0"/>
              </a:rPr>
              <a:t> Na </a:t>
            </a:r>
            <a:r>
              <a:rPr lang="vi-VN" sz="2800" dirty="0" err="1">
                <a:solidFill>
                  <a:srgbClr val="333333"/>
                </a:solidFill>
                <a:latin typeface="Times New Roman" panose="02020603050405020304" pitchFamily="18" charset="0"/>
                <a:cs typeface="Times New Roman" panose="02020603050405020304" pitchFamily="18" charset="0"/>
              </a:rPr>
              <a:t>và</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Cl</a:t>
            </a:r>
            <a:endParaRPr lang="vi-VN" sz="2800" dirty="0">
              <a:solidFill>
                <a:srgbClr val="333333"/>
              </a:solidFill>
              <a:latin typeface="Times New Roman" panose="02020603050405020304" pitchFamily="18" charset="0"/>
              <a:cs typeface="Times New Roman" panose="02020603050405020304" pitchFamily="18" charset="0"/>
            </a:endParaRPr>
          </a:p>
          <a:p>
            <a:r>
              <a:rPr lang="vi-VN" sz="2800" dirty="0">
                <a:solidFill>
                  <a:srgbClr val="333333"/>
                </a:solidFill>
                <a:latin typeface="Times New Roman" panose="02020603050405020304" pitchFamily="18" charset="0"/>
                <a:cs typeface="Times New Roman" panose="02020603050405020304" pitchFamily="18" charset="0"/>
              </a:rPr>
              <a:t>   + </a:t>
            </a:r>
            <a:r>
              <a:rPr lang="vi-VN" sz="2800" dirty="0" err="1">
                <a:solidFill>
                  <a:srgbClr val="333333"/>
                </a:solidFill>
                <a:latin typeface="Times New Roman" panose="02020603050405020304" pitchFamily="18" charset="0"/>
                <a:cs typeface="Times New Roman" panose="02020603050405020304" pitchFamily="18" charset="0"/>
              </a:rPr>
              <a:t>Carbon</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dioxide</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bởi</a:t>
            </a:r>
            <a:r>
              <a:rPr lang="vi-VN" sz="2800" dirty="0">
                <a:solidFill>
                  <a:srgbClr val="333333"/>
                </a:solidFill>
                <a:latin typeface="Times New Roman" panose="02020603050405020304" pitchFamily="18" charset="0"/>
                <a:cs typeface="Times New Roman" panose="02020603050405020304" pitchFamily="18" charset="0"/>
              </a:rPr>
              <a:t> 2 nguyên </a:t>
            </a:r>
            <a:r>
              <a:rPr lang="vi-VN" sz="2800" dirty="0" err="1">
                <a:solidFill>
                  <a:srgbClr val="333333"/>
                </a:solidFill>
                <a:latin typeface="Times New Roman" panose="02020603050405020304" pitchFamily="18" charset="0"/>
                <a:cs typeface="Times New Roman" panose="02020603050405020304" pitchFamily="18" charset="0"/>
              </a:rPr>
              <a:t>tố</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là</a:t>
            </a:r>
            <a:r>
              <a:rPr lang="vi-VN" sz="2800" dirty="0">
                <a:solidFill>
                  <a:srgbClr val="333333"/>
                </a:solidFill>
                <a:latin typeface="Times New Roman" panose="02020603050405020304" pitchFamily="18" charset="0"/>
                <a:cs typeface="Times New Roman" panose="02020603050405020304" pitchFamily="18" charset="0"/>
              </a:rPr>
              <a:t> C </a:t>
            </a:r>
            <a:r>
              <a:rPr lang="vi-VN" sz="2800" dirty="0" err="1">
                <a:solidFill>
                  <a:srgbClr val="333333"/>
                </a:solidFill>
                <a:latin typeface="Times New Roman" panose="02020603050405020304" pitchFamily="18" charset="0"/>
                <a:cs typeface="Times New Roman" panose="02020603050405020304" pitchFamily="18" charset="0"/>
              </a:rPr>
              <a:t>và</a:t>
            </a:r>
            <a:r>
              <a:rPr lang="vi-VN" sz="2800" dirty="0">
                <a:solidFill>
                  <a:srgbClr val="333333"/>
                </a:solidFill>
                <a:latin typeface="Times New Roman" panose="02020603050405020304" pitchFamily="18" charset="0"/>
                <a:cs typeface="Times New Roman" panose="02020603050405020304" pitchFamily="18" charset="0"/>
              </a:rPr>
              <a:t> O</a:t>
            </a:r>
          </a:p>
          <a:p>
            <a:r>
              <a:rPr lang="vi-VN" sz="2800" dirty="0">
                <a:solidFill>
                  <a:srgbClr val="333333"/>
                </a:solidFill>
                <a:latin typeface="Times New Roman" panose="02020603050405020304" pitchFamily="18" charset="0"/>
                <a:cs typeface="Times New Roman" panose="02020603050405020304" pitchFamily="18" charset="0"/>
              </a:rPr>
              <a:t>   + </a:t>
            </a:r>
            <a:r>
              <a:rPr lang="vi-VN" sz="2800" dirty="0" err="1">
                <a:solidFill>
                  <a:srgbClr val="333333"/>
                </a:solidFill>
                <a:latin typeface="Times New Roman" panose="02020603050405020304" pitchFamily="18" charset="0"/>
                <a:cs typeface="Times New Roman" panose="02020603050405020304" pitchFamily="18" charset="0"/>
              </a:rPr>
              <a:t>Ammonia</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được</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tạo</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bởi</a:t>
            </a:r>
            <a:r>
              <a:rPr lang="vi-VN" sz="2800" dirty="0">
                <a:solidFill>
                  <a:srgbClr val="333333"/>
                </a:solidFill>
                <a:latin typeface="Times New Roman" panose="02020603050405020304" pitchFamily="18" charset="0"/>
                <a:cs typeface="Times New Roman" panose="02020603050405020304" pitchFamily="18" charset="0"/>
              </a:rPr>
              <a:t> 2 nguyên </a:t>
            </a:r>
            <a:r>
              <a:rPr lang="vi-VN" sz="2800" dirty="0" err="1">
                <a:solidFill>
                  <a:srgbClr val="333333"/>
                </a:solidFill>
                <a:latin typeface="Times New Roman" panose="02020603050405020304" pitchFamily="18" charset="0"/>
                <a:cs typeface="Times New Roman" panose="02020603050405020304" pitchFamily="18" charset="0"/>
              </a:rPr>
              <a:t>tố</a:t>
            </a:r>
            <a:r>
              <a:rPr lang="vi-VN" sz="2800" dirty="0">
                <a:solidFill>
                  <a:srgbClr val="333333"/>
                </a:solidFill>
                <a:latin typeface="Times New Roman" panose="02020603050405020304" pitchFamily="18" charset="0"/>
                <a:cs typeface="Times New Roman" panose="02020603050405020304" pitchFamily="18" charset="0"/>
              </a:rPr>
              <a:t> </a:t>
            </a:r>
            <a:r>
              <a:rPr lang="vi-VN" sz="2800" dirty="0" err="1">
                <a:solidFill>
                  <a:srgbClr val="333333"/>
                </a:solidFill>
                <a:latin typeface="Times New Roman" panose="02020603050405020304" pitchFamily="18" charset="0"/>
                <a:cs typeface="Times New Roman" panose="02020603050405020304" pitchFamily="18" charset="0"/>
              </a:rPr>
              <a:t>là</a:t>
            </a:r>
            <a:r>
              <a:rPr lang="vi-VN" sz="2800" dirty="0">
                <a:solidFill>
                  <a:srgbClr val="333333"/>
                </a:solidFill>
                <a:latin typeface="Times New Roman" panose="02020603050405020304" pitchFamily="18" charset="0"/>
                <a:cs typeface="Times New Roman" panose="02020603050405020304" pitchFamily="18" charset="0"/>
              </a:rPr>
              <a:t> N </a:t>
            </a:r>
            <a:r>
              <a:rPr lang="vi-VN" sz="2800" dirty="0" err="1">
                <a:solidFill>
                  <a:srgbClr val="333333"/>
                </a:solidFill>
                <a:latin typeface="Times New Roman" panose="02020603050405020304" pitchFamily="18" charset="0"/>
                <a:cs typeface="Times New Roman" panose="02020603050405020304" pitchFamily="18" charset="0"/>
              </a:rPr>
              <a:t>và</a:t>
            </a:r>
            <a:r>
              <a:rPr lang="vi-VN" sz="2800" dirty="0">
                <a:solidFill>
                  <a:srgbClr val="333333"/>
                </a:solidFill>
                <a:latin typeface="Times New Roman" panose="02020603050405020304" pitchFamily="18" charset="0"/>
                <a:cs typeface="Times New Roman" panose="02020603050405020304" pitchFamily="18" charset="0"/>
              </a:rPr>
              <a:t> H</a:t>
            </a:r>
            <a:endParaRPr lang="vi-VN" sz="2800" b="0" i="0" dirty="0">
              <a:solidFill>
                <a:srgbClr val="333333"/>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968597088"/>
      </p:ext>
    </p:extLst>
  </p:cSld>
  <p:clrMapOvr>
    <a:masterClrMapping/>
  </p:clrMapOvr>
  <mc:AlternateContent xmlns:mc="http://schemas.openxmlformats.org/markup-compatibility/2006">
    <mc:Choice xmlns:p14="http://schemas.microsoft.com/office/powerpoint/2010/main" xmlns=""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xmlns="" id="{189C1C17-B7C4-427E-A7B7-04501B0588CE}"/>
              </a:ext>
            </a:extLst>
          </p:cNvPr>
          <p:cNvSpPr/>
          <p:nvPr/>
        </p:nvSpPr>
        <p:spPr>
          <a:xfrm>
            <a:off x="858061" y="4248808"/>
            <a:ext cx="10167581" cy="102325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r>
              <a:rPr lang="vi-VN" sz="3200" dirty="0">
                <a:solidFill>
                  <a:srgbClr val="000000"/>
                </a:solidFill>
                <a:latin typeface="Times New Roman" panose="02020603050405020304" pitchFamily="18" charset="0"/>
                <a:ea typeface="Courier New" panose="02070309020205020404" pitchFamily="49" charset="0"/>
              </a:rPr>
              <a:t>Phân tử là hạt đại diện cho chất, gồm một số nguyên tử kết hợp thể hiện đầy đủ tính chất hoá học của chất.</a:t>
            </a:r>
            <a:endParaRPr lang="vi-VN" sz="3200" dirty="0">
              <a:latin typeface="Times New Roman" panose="02020603050405020304" pitchFamily="18" charset="0"/>
            </a:endParaRPr>
          </a:p>
        </p:txBody>
      </p:sp>
      <p:grpSp>
        <p:nvGrpSpPr>
          <p:cNvPr id="9" name="Group 8">
            <a:extLst>
              <a:ext uri="{FF2B5EF4-FFF2-40B4-BE49-F238E27FC236}">
                <a16:creationId xmlns:a16="http://schemas.microsoft.com/office/drawing/2014/main" xmlns="" id="{33CCBCE5-7F82-4214-A53C-A7BCFCB86158}"/>
              </a:ext>
            </a:extLst>
          </p:cNvPr>
          <p:cNvGrpSpPr/>
          <p:nvPr/>
        </p:nvGrpSpPr>
        <p:grpSpPr>
          <a:xfrm>
            <a:off x="3147923" y="1382767"/>
            <a:ext cx="1802145" cy="935959"/>
            <a:chOff x="8029575" y="2414587"/>
            <a:chExt cx="1452562" cy="757238"/>
          </a:xfrm>
          <a:solidFill>
            <a:schemeClr val="accent5">
              <a:lumMod val="60000"/>
              <a:lumOff val="40000"/>
            </a:schemeClr>
          </a:solidFill>
        </p:grpSpPr>
        <p:sp>
          <p:nvSpPr>
            <p:cNvPr id="10" name="Flowchart: Connector 9">
              <a:extLst>
                <a:ext uri="{FF2B5EF4-FFF2-40B4-BE49-F238E27FC236}">
                  <a16:creationId xmlns:a16="http://schemas.microsoft.com/office/drawing/2014/main" xmlns="" id="{0A4028B4-7CA6-4502-AD9C-2FC359160046}"/>
                </a:ext>
              </a:extLst>
            </p:cNvPr>
            <p:cNvSpPr/>
            <p:nvPr/>
          </p:nvSpPr>
          <p:spPr>
            <a:xfrm>
              <a:off x="8029575" y="2414588"/>
              <a:ext cx="800100" cy="757237"/>
            </a:xfrm>
            <a:prstGeom prst="flowChartConnector">
              <a:avLst/>
            </a:prstGeom>
            <a:grp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dirty="0">
                  <a:latin typeface="Times New Roman" panose="02020603050405020304" pitchFamily="18" charset="0"/>
                </a:rPr>
                <a:t>N</a:t>
              </a:r>
            </a:p>
          </p:txBody>
        </p:sp>
        <p:sp>
          <p:nvSpPr>
            <p:cNvPr id="11" name="Flowchart: Connector 10">
              <a:extLst>
                <a:ext uri="{FF2B5EF4-FFF2-40B4-BE49-F238E27FC236}">
                  <a16:creationId xmlns:a16="http://schemas.microsoft.com/office/drawing/2014/main" xmlns="" id="{BD6B5279-1244-4D30-A242-2F02DD412B08}"/>
                </a:ext>
              </a:extLst>
            </p:cNvPr>
            <p:cNvSpPr/>
            <p:nvPr/>
          </p:nvSpPr>
          <p:spPr>
            <a:xfrm>
              <a:off x="8682037" y="2414587"/>
              <a:ext cx="800100" cy="757237"/>
            </a:xfrm>
            <a:prstGeom prst="flowChartConnector">
              <a:avLst/>
            </a:prstGeom>
            <a:grp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dirty="0">
                  <a:latin typeface="Times New Roman" panose="02020603050405020304" pitchFamily="18" charset="0"/>
                </a:rPr>
                <a:t>N</a:t>
              </a:r>
            </a:p>
          </p:txBody>
        </p:sp>
      </p:grpSp>
      <p:sp>
        <p:nvSpPr>
          <p:cNvPr id="12" name="TextBox 11">
            <a:extLst>
              <a:ext uri="{FF2B5EF4-FFF2-40B4-BE49-F238E27FC236}">
                <a16:creationId xmlns:a16="http://schemas.microsoft.com/office/drawing/2014/main" xmlns="" id="{8739B29A-39CF-44E0-AEF9-ED6D8B6010E0}"/>
              </a:ext>
            </a:extLst>
          </p:cNvPr>
          <p:cNvSpPr txBox="1"/>
          <p:nvPr/>
        </p:nvSpPr>
        <p:spPr>
          <a:xfrm>
            <a:off x="2655554" y="2468178"/>
            <a:ext cx="7698120" cy="5847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vi-VN" sz="3200" i="1" dirty="0">
                <a:solidFill>
                  <a:srgbClr val="00B0F0"/>
                </a:solidFill>
                <a:effectLst/>
                <a:latin typeface="Times New Roman" panose="02020603050405020304" pitchFamily="18" charset="0"/>
                <a:ea typeface="Courier New" panose="02070309020205020404" pitchFamily="49" charset="0"/>
              </a:rPr>
              <a:t>Hình 5.2. Hình mô phỏng một số phân tử</a:t>
            </a:r>
            <a:endParaRPr lang="vi-VN" sz="3200" i="1" dirty="0">
              <a:solidFill>
                <a:srgbClr val="00B0F0"/>
              </a:solidFill>
              <a:latin typeface="Times New Roman" panose="02020603050405020304" pitchFamily="18" charset="0"/>
            </a:endParaRPr>
          </a:p>
        </p:txBody>
      </p:sp>
      <p:grpSp>
        <p:nvGrpSpPr>
          <p:cNvPr id="13" name="Group 12">
            <a:extLst>
              <a:ext uri="{FF2B5EF4-FFF2-40B4-BE49-F238E27FC236}">
                <a16:creationId xmlns:a16="http://schemas.microsoft.com/office/drawing/2014/main" xmlns="" id="{04BE1C1B-7098-4F06-8A1D-601B7D381A22}"/>
              </a:ext>
            </a:extLst>
          </p:cNvPr>
          <p:cNvGrpSpPr/>
          <p:nvPr/>
        </p:nvGrpSpPr>
        <p:grpSpPr>
          <a:xfrm flipH="1">
            <a:off x="6588381" y="1180232"/>
            <a:ext cx="2359065" cy="1138494"/>
            <a:chOff x="1551548" y="3512449"/>
            <a:chExt cx="2359065" cy="1138494"/>
          </a:xfrm>
        </p:grpSpPr>
        <p:grpSp>
          <p:nvGrpSpPr>
            <p:cNvPr id="14" name="Group 13">
              <a:extLst>
                <a:ext uri="{FF2B5EF4-FFF2-40B4-BE49-F238E27FC236}">
                  <a16:creationId xmlns:a16="http://schemas.microsoft.com/office/drawing/2014/main" xmlns="" id="{1AA9B0FD-A118-4C7F-B29A-E8CE036DF49B}"/>
                </a:ext>
              </a:extLst>
            </p:cNvPr>
            <p:cNvGrpSpPr/>
            <p:nvPr/>
          </p:nvGrpSpPr>
          <p:grpSpPr>
            <a:xfrm>
              <a:off x="1551548" y="3714984"/>
              <a:ext cx="2359065" cy="770969"/>
              <a:chOff x="7977855" y="2411441"/>
              <a:chExt cx="2348685" cy="796001"/>
            </a:xfrm>
          </p:grpSpPr>
          <p:sp>
            <p:nvSpPr>
              <p:cNvPr id="16" name="Flowchart: Connector 15">
                <a:extLst>
                  <a:ext uri="{FF2B5EF4-FFF2-40B4-BE49-F238E27FC236}">
                    <a16:creationId xmlns:a16="http://schemas.microsoft.com/office/drawing/2014/main" xmlns="" id="{784D57BC-1DBF-4E81-AD33-171802027802}"/>
                  </a:ext>
                </a:extLst>
              </p:cNvPr>
              <p:cNvSpPr/>
              <p:nvPr/>
            </p:nvSpPr>
            <p:spPr>
              <a:xfrm>
                <a:off x="7977855" y="2411441"/>
                <a:ext cx="800100" cy="757237"/>
              </a:xfrm>
              <a:prstGeom prst="flowChartConnector">
                <a:avLst/>
              </a:prstGeom>
              <a:solidFill>
                <a:srgbClr val="FF0000"/>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dirty="0">
                    <a:latin typeface="Times New Roman" panose="02020603050405020304" pitchFamily="18" charset="0"/>
                  </a:rPr>
                  <a:t>O</a:t>
                </a:r>
              </a:p>
            </p:txBody>
          </p:sp>
          <p:sp>
            <p:nvSpPr>
              <p:cNvPr id="17" name="Flowchart: Connector 16">
                <a:extLst>
                  <a:ext uri="{FF2B5EF4-FFF2-40B4-BE49-F238E27FC236}">
                    <a16:creationId xmlns:a16="http://schemas.microsoft.com/office/drawing/2014/main" xmlns="" id="{04658356-80FF-40E8-AD8E-5D7EDB43A24A}"/>
                  </a:ext>
                </a:extLst>
              </p:cNvPr>
              <p:cNvSpPr/>
              <p:nvPr/>
            </p:nvSpPr>
            <p:spPr>
              <a:xfrm>
                <a:off x="9526440" y="2450205"/>
                <a:ext cx="800100" cy="757237"/>
              </a:xfrm>
              <a:prstGeom prst="flowChartConnector">
                <a:avLst/>
              </a:prstGeom>
              <a:solidFill>
                <a:srgbClr val="FF0000"/>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dirty="0">
                    <a:latin typeface="Times New Roman" panose="02020603050405020304" pitchFamily="18" charset="0"/>
                  </a:rPr>
                  <a:t>O</a:t>
                </a:r>
              </a:p>
            </p:txBody>
          </p:sp>
        </p:grpSp>
        <p:sp>
          <p:nvSpPr>
            <p:cNvPr id="15" name="Flowchart: Connector 14">
              <a:extLst>
                <a:ext uri="{FF2B5EF4-FFF2-40B4-BE49-F238E27FC236}">
                  <a16:creationId xmlns:a16="http://schemas.microsoft.com/office/drawing/2014/main" xmlns="" id="{E4E2A9E0-E7C4-426D-850E-4F045896BE7B}"/>
                </a:ext>
              </a:extLst>
            </p:cNvPr>
            <p:cNvSpPr/>
            <p:nvPr/>
          </p:nvSpPr>
          <p:spPr>
            <a:xfrm>
              <a:off x="2101585" y="3512449"/>
              <a:ext cx="1228549" cy="1138494"/>
            </a:xfrm>
            <a:prstGeom prst="flowChartConnector">
              <a:avLst/>
            </a:prstGeom>
            <a:solidFill>
              <a:schemeClr val="bg2">
                <a:lumMod val="90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400" b="1" dirty="0">
                  <a:latin typeface="Times New Roman" panose="02020603050405020304" pitchFamily="18" charset="0"/>
                </a:rPr>
                <a:t>C</a:t>
              </a:r>
            </a:p>
          </p:txBody>
        </p:sp>
      </p:grpSp>
      <p:pic>
        <p:nvPicPr>
          <p:cNvPr id="6" name="Picture 5">
            <a:extLst>
              <a:ext uri="{FF2B5EF4-FFF2-40B4-BE49-F238E27FC236}">
                <a16:creationId xmlns:a16="http://schemas.microsoft.com/office/drawing/2014/main" xmlns="" id="{AC28A03D-7073-4D48-A848-E06A5FCE15EC}"/>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30302" y="1606441"/>
            <a:ext cx="2946918" cy="2946918"/>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42"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925"/>
</p:tagLst>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1E4E9A"/>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7E6E6"/>
    </a:lt2>
    <a:accent1>
      <a:srgbClr val="1E4E9A"/>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rgbClr val="000000"/>
    </a:dk1>
    <a:lt1>
      <a:srgbClr val="FFFFFF"/>
    </a:lt1>
    <a:dk2>
      <a:srgbClr val="44546A"/>
    </a:dk2>
    <a:lt2>
      <a:srgbClr val="E7E6E6"/>
    </a:lt2>
    <a:accent1>
      <a:srgbClr val="1E4E9A"/>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rgbClr val="000000"/>
    </a:dk1>
    <a:lt1>
      <a:srgbClr val="FFFFFF"/>
    </a:lt1>
    <a:dk2>
      <a:srgbClr val="44546A"/>
    </a:dk2>
    <a:lt2>
      <a:srgbClr val="E7E6E6"/>
    </a:lt2>
    <a:accent1>
      <a:srgbClr val="1E4E9A"/>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rgbClr val="000000"/>
    </a:dk1>
    <a:lt1>
      <a:srgbClr val="FFFFFF"/>
    </a:lt1>
    <a:dk2>
      <a:srgbClr val="44546A"/>
    </a:dk2>
    <a:lt2>
      <a:srgbClr val="E7E6E6"/>
    </a:lt2>
    <a:accent1>
      <a:srgbClr val="1E4E9A"/>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rgbClr val="000000"/>
    </a:dk1>
    <a:lt1>
      <a:srgbClr val="FFFFFF"/>
    </a:lt1>
    <a:dk2>
      <a:srgbClr val="44546A"/>
    </a:dk2>
    <a:lt2>
      <a:srgbClr val="E7E6E6"/>
    </a:lt2>
    <a:accent1>
      <a:srgbClr val="1E4E9A"/>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rgbClr val="000000"/>
    </a:dk1>
    <a:lt1>
      <a:srgbClr val="FFFFFF"/>
    </a:lt1>
    <a:dk2>
      <a:srgbClr val="44546A"/>
    </a:dk2>
    <a:lt2>
      <a:srgbClr val="E7E6E6"/>
    </a:lt2>
    <a:accent1>
      <a:srgbClr val="1E4E9A"/>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rgbClr val="000000"/>
    </a:dk1>
    <a:lt1>
      <a:srgbClr val="FFFFFF"/>
    </a:lt1>
    <a:dk2>
      <a:srgbClr val="44546A"/>
    </a:dk2>
    <a:lt2>
      <a:srgbClr val="E7E6E6"/>
    </a:lt2>
    <a:accent1>
      <a:srgbClr val="1E4E9A"/>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rgbClr val="000000"/>
    </a:dk1>
    <a:lt1>
      <a:srgbClr val="FFFFFF"/>
    </a:lt1>
    <a:dk2>
      <a:srgbClr val="44546A"/>
    </a:dk2>
    <a:lt2>
      <a:srgbClr val="E7E6E6"/>
    </a:lt2>
    <a:accent1>
      <a:srgbClr val="1E4E9A"/>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rgbClr val="000000"/>
    </a:dk1>
    <a:lt1>
      <a:srgbClr val="FFFFFF"/>
    </a:lt1>
    <a:dk2>
      <a:srgbClr val="44546A"/>
    </a:dk2>
    <a:lt2>
      <a:srgbClr val="E7E6E6"/>
    </a:lt2>
    <a:accent1>
      <a:srgbClr val="1E4E9A"/>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a:dk1>
      <a:srgbClr val="000000"/>
    </a:dk1>
    <a:lt1>
      <a:srgbClr val="FFFFFF"/>
    </a:lt1>
    <a:dk2>
      <a:srgbClr val="44546A"/>
    </a:dk2>
    <a:lt2>
      <a:srgbClr val="E7E6E6"/>
    </a:lt2>
    <a:accent1>
      <a:srgbClr val="1E4E9A"/>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rgbClr val="000000"/>
    </a:dk1>
    <a:lt1>
      <a:srgbClr val="FFFFFF"/>
    </a:lt1>
    <a:dk2>
      <a:srgbClr val="44546A"/>
    </a:dk2>
    <a:lt2>
      <a:srgbClr val="E7E6E6"/>
    </a:lt2>
    <a:accent1>
      <a:srgbClr val="1E4E9A"/>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rgbClr val="000000"/>
    </a:dk1>
    <a:lt1>
      <a:srgbClr val="FFFFFF"/>
    </a:lt1>
    <a:dk2>
      <a:srgbClr val="44546A"/>
    </a:dk2>
    <a:lt2>
      <a:srgbClr val="E7E6E6"/>
    </a:lt2>
    <a:accent1>
      <a:srgbClr val="1E4E9A"/>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rgbClr val="000000"/>
    </a:dk1>
    <a:lt1>
      <a:srgbClr val="FFFFFF"/>
    </a:lt1>
    <a:dk2>
      <a:srgbClr val="44546A"/>
    </a:dk2>
    <a:lt2>
      <a:srgbClr val="E7E6E6"/>
    </a:lt2>
    <a:accent1>
      <a:srgbClr val="1E4E9A"/>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rgbClr val="000000"/>
    </a:dk1>
    <a:lt1>
      <a:srgbClr val="FFFFFF"/>
    </a:lt1>
    <a:dk2>
      <a:srgbClr val="44546A"/>
    </a:dk2>
    <a:lt2>
      <a:srgbClr val="E7E6E6"/>
    </a:lt2>
    <a:accent1>
      <a:srgbClr val="1E4E9A"/>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rgbClr val="000000"/>
    </a:dk1>
    <a:lt1>
      <a:srgbClr val="FFFFFF"/>
    </a:lt1>
    <a:dk2>
      <a:srgbClr val="44546A"/>
    </a:dk2>
    <a:lt2>
      <a:srgbClr val="E7E6E6"/>
    </a:lt2>
    <a:accent1>
      <a:srgbClr val="1E4E9A"/>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rgbClr val="000000"/>
    </a:dk1>
    <a:lt1>
      <a:srgbClr val="FFFFFF"/>
    </a:lt1>
    <a:dk2>
      <a:srgbClr val="44546A"/>
    </a:dk2>
    <a:lt2>
      <a:srgbClr val="E7E6E6"/>
    </a:lt2>
    <a:accent1>
      <a:srgbClr val="1E4E9A"/>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rgbClr val="000000"/>
    </a:dk1>
    <a:lt1>
      <a:srgbClr val="FFFFFF"/>
    </a:lt1>
    <a:dk2>
      <a:srgbClr val="44546A"/>
    </a:dk2>
    <a:lt2>
      <a:srgbClr val="E7E6E6"/>
    </a:lt2>
    <a:accent1>
      <a:srgbClr val="1E4E9A"/>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rgbClr val="000000"/>
    </a:dk1>
    <a:lt1>
      <a:srgbClr val="FFFFFF"/>
    </a:lt1>
    <a:dk2>
      <a:srgbClr val="44546A"/>
    </a:dk2>
    <a:lt2>
      <a:srgbClr val="E7E6E6"/>
    </a:lt2>
    <a:accent1>
      <a:srgbClr val="1E4E9A"/>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99</TotalTime>
  <Words>3021</Words>
  <Application>Microsoft Office PowerPoint</Application>
  <PresentationFormat>Custom</PresentationFormat>
  <Paragraphs>396</Paragraphs>
  <Slides>51</Slides>
  <Notes>37</Notes>
  <HiddenSlides>0</HiddenSlides>
  <MMClips>4</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主题</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925</dc:title>
  <dc:creator>Toan</dc:creator>
  <cp:lastModifiedBy>Fpt</cp:lastModifiedBy>
  <cp:revision>35</cp:revision>
  <dcterms:modified xsi:type="dcterms:W3CDTF">2025-03-07T00:57:20Z</dcterms:modified>
</cp:coreProperties>
</file>