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59" r:id="rId11"/>
    <p:sldId id="260" r:id="rId12"/>
    <p:sldId id="261" r:id="rId13"/>
    <p:sldId id="276" r:id="rId14"/>
    <p:sldId id="262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7" r:id="rId24"/>
    <p:sldId id="270" r:id="rId25"/>
  </p:sldIdLst>
  <p:sldSz cx="18288000" cy="10287000"/>
  <p:notesSz cx="6858000" cy="9144000"/>
  <p:embeddedFontLst>
    <p:embeddedFont>
      <p:font typeface="Barlow SemiCondensed Bold" charset="0"/>
      <p:regular r:id="rId27"/>
    </p:embeddedFont>
    <p:embeddedFont>
      <p:font typeface="Barlow Condensed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Open Sans Bold" charset="0"/>
      <p:regular r:id="rId33"/>
    </p:embeddedFont>
    <p:embeddedFont>
      <p:font typeface="#9Slide03 Cabin Condensed Bold" charset="0"/>
      <p:bold r:id="rId34"/>
    </p:embeddedFont>
    <p:embeddedFont>
      <p:font typeface="#9Slide05 Amplify" charset="0"/>
      <p:regular r:id="rId35"/>
    </p:embeddedFont>
    <p:embeddedFont>
      <p:font typeface="Open Sans" charset="0"/>
      <p:regular r:id="rId36"/>
    </p:embeddedFont>
    <p:embeddedFont>
      <p:font typeface="Chau Philomene" charset="0"/>
      <p:regular r:id="rId37"/>
    </p:embeddedFont>
    <p:embeddedFont>
      <p:font typeface="#9Slide07 IcielBC Cubano Normal (Headings)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EE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7208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0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1B072-85D9-4D87-95AA-5B9D18F0C885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73FC-94AC-44B4-8905-108E969477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37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73FC-94AC-44B4-8905-108E969477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860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42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63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49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68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942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5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8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93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88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30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8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4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16.sv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image" Target="../media/image4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43.svg"/><Relationship Id="rId4" Type="http://schemas.openxmlformats.org/officeDocument/2006/relationships/image" Target="../media/image16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12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microsoft.com/office/2007/relationships/media" Target="../media/media1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16738" y="3787667"/>
            <a:ext cx="8201841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GHÉP NỐI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KHỞI ĐỘNG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65020" y="5943943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1702" y="1689180"/>
            <a:ext cx="12227598" cy="7347292"/>
            <a:chOff x="0" y="0"/>
            <a:chExt cx="3220437" cy="1935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0437" cy="1935089"/>
            </a:xfrm>
            <a:custGeom>
              <a:avLst/>
              <a:gdLst/>
              <a:ahLst/>
              <a:cxnLst/>
              <a:rect l="l" t="t" r="r" b="b"/>
              <a:pathLst>
                <a:path w="3220437" h="1935089">
                  <a:moveTo>
                    <a:pt x="0" y="0"/>
                  </a:moveTo>
                  <a:lnTo>
                    <a:pt x="3220437" y="0"/>
                  </a:lnTo>
                  <a:lnTo>
                    <a:pt x="3220437" y="1935089"/>
                  </a:lnTo>
                  <a:lnTo>
                    <a:pt x="0" y="193508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20437" cy="196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4359" y="8292356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294531" y="746709"/>
            <a:ext cx="11438531" cy="5393974"/>
            <a:chOff x="0" y="0"/>
            <a:chExt cx="1355196" cy="6390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gradFill rotWithShape="1">
              <a:gsLst>
                <a:gs pos="0">
                  <a:srgbClr val="B1D3F5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63957" y="1010936"/>
            <a:ext cx="11438531" cy="5393974"/>
            <a:chOff x="0" y="0"/>
            <a:chExt cx="1355196" cy="639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310465" y="4768905"/>
            <a:ext cx="8882057" cy="769146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070603" y="2755632"/>
            <a:ext cx="6234704" cy="341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3222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định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ở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nước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ta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theo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quy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mô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giá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trị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sản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xuất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rất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bình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nhỏ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).</a:t>
            </a:r>
          </a:p>
          <a:p>
            <a:pPr algn="l">
              <a:lnSpc>
                <a:spcPts val="4511"/>
              </a:lnSpc>
            </a:pPr>
            <a:endParaRPr lang="en-US" sz="3222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8787" y="2845116"/>
            <a:ext cx="883386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1"/>
              </a:lnSpc>
            </a:pPr>
            <a:r>
              <a:rPr lang="en-US" sz="13200" b="1" dirty="0">
                <a:solidFill>
                  <a:srgbClr val="002060"/>
                </a:solidFill>
                <a:latin typeface="Barlow SemiCondensed Bold" panose="020B0604020202020204" charset="-93"/>
              </a:rPr>
              <a:t>NỘI DUNG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5814078"/>
            <a:ext cx="6234704" cy="227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3222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ngành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trong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mỗi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3222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l">
              <a:lnSpc>
                <a:spcPts val="4511"/>
              </a:lnSpc>
            </a:pPr>
            <a:endParaRPr lang="en-US" sz="3222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8965" y="76148"/>
            <a:ext cx="6930616" cy="10210852"/>
          </a:xfrm>
          <a:custGeom>
            <a:avLst/>
            <a:gdLst/>
            <a:ahLst/>
            <a:cxnLst/>
            <a:rect l="l" t="t" r="r" b="b"/>
            <a:pathLst>
              <a:path w="6930616" h="10210852">
                <a:moveTo>
                  <a:pt x="0" y="0"/>
                </a:moveTo>
                <a:lnTo>
                  <a:pt x="6930616" y="0"/>
                </a:lnTo>
                <a:lnTo>
                  <a:pt x="6930616" y="10210852"/>
                </a:lnTo>
                <a:lnTo>
                  <a:pt x="0" y="1021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7751" r="-1775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865" r="-148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563520" y="-1480034"/>
            <a:ext cx="7381477" cy="639202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250442" y="1501577"/>
            <a:ext cx="13128265" cy="6415131"/>
            <a:chOff x="0" y="0"/>
            <a:chExt cx="1205021" cy="5888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250442" y="2158861"/>
            <a:ext cx="13128265" cy="6415131"/>
            <a:chOff x="0" y="0"/>
            <a:chExt cx="1205021" cy="588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-197445" y="2282282"/>
            <a:ext cx="8311591" cy="62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r>
              <a:rPr lang="en-US" sz="7514" u="none" strike="noStrike" spc="210" dirty="0">
                <a:solidFill>
                  <a:srgbClr val="002060"/>
                </a:solidFill>
                <a:latin typeface="Barlow SemiCondensed Bold"/>
              </a:rPr>
              <a:t>TÌM HIỂU CÁC TRUNG TÂM CÔNG NGHIỆP CHÍNH Ở NƯỚC TA</a:t>
            </a:r>
          </a:p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endParaRPr lang="en-US" sz="7514" u="none" strike="noStrike" spc="210" dirty="0">
              <a:solidFill>
                <a:srgbClr val="002060"/>
              </a:solidFill>
              <a:latin typeface="Barlow SemiCondensed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737441" y="-2007108"/>
            <a:ext cx="6870845" cy="3770376"/>
          </a:xfrm>
          <a:custGeom>
            <a:avLst/>
            <a:gdLst/>
            <a:ahLst/>
            <a:cxnLst/>
            <a:rect l="l" t="t" r="r" b="b"/>
            <a:pathLst>
              <a:path w="6870845" h="3770376">
                <a:moveTo>
                  <a:pt x="0" y="0"/>
                </a:moveTo>
                <a:lnTo>
                  <a:pt x="6870845" y="0"/>
                </a:lnTo>
                <a:lnTo>
                  <a:pt x="6870845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15433">
            <a:off x="5426787" y="6488481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5" y="0"/>
                </a:lnTo>
                <a:lnTo>
                  <a:pt x="1309605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358453" y="2650957"/>
            <a:ext cx="5262047" cy="452207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84273" y="5495276"/>
            <a:ext cx="6080536" cy="5225461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528293" y="-854887"/>
            <a:ext cx="6080536" cy="5225461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614855" y="1244829"/>
            <a:ext cx="9941406" cy="8844456"/>
          </a:xfrm>
          <a:prstGeom prst="roundRect">
            <a:avLst>
              <a:gd name="adj" fmla="val 5894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858" y="6928398"/>
            <a:ext cx="6083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24858" y="8313393"/>
            <a:ext cx="4851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 err="1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4853" y="703592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4853" y="8351670"/>
            <a:ext cx="25458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Cam </a:t>
            </a:r>
            <a:r>
              <a:rPr lang="en-US" sz="4200" b="1" dirty="0" err="1">
                <a:solidFill>
                  <a:prstClr val="black"/>
                </a:solidFill>
                <a:latin typeface="#9Slide03 Cabin Condensed Bold" panose="00000806000000000000" pitchFamily="2" charset="-93"/>
              </a:rPr>
              <a:t>Đường</a:t>
            </a:r>
            <a:endParaRPr lang="en-US" sz="42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81628" y="1244829"/>
            <a:ext cx="73901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66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6600" dirty="0">
              <a:solidFill>
                <a:srgbClr val="FF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54112" y="3131691"/>
            <a:ext cx="3195621" cy="319562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74693" y="3886452"/>
            <a:ext cx="2440860" cy="24408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741784" y="4325035"/>
            <a:ext cx="2037287" cy="203728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860026" y="4745745"/>
            <a:ext cx="1635267" cy="16352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77660" y="2767803"/>
            <a:ext cx="2122415" cy="407749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892820" y="2767803"/>
            <a:ext cx="2031324" cy="2324304"/>
            <a:chOff x="2483443" y="1771481"/>
            <a:chExt cx="1354216" cy="1549536"/>
          </a:xfrm>
        </p:grpSpPr>
        <p:sp>
          <p:nvSpPr>
            <p:cNvPr id="53" name="Rectangle 52"/>
            <p:cNvSpPr/>
            <p:nvPr/>
          </p:nvSpPr>
          <p:spPr>
            <a:xfrm>
              <a:off x="2483443" y="1771481"/>
              <a:ext cx="94064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83443" y="2144364"/>
              <a:ext cx="55485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83443" y="2517247"/>
              <a:ext cx="135421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bình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83443" y="2890130"/>
              <a:ext cx="6082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Nhỏ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0976841" y="1164791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1: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thước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cm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B05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pic>
        <p:nvPicPr>
          <p:cNvPr id="1026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07" r="67829" b="33568"/>
          <a:stretch/>
        </p:blipFill>
        <p:spPr bwMode="auto">
          <a:xfrm rot="16200000">
            <a:off x="1719574" y="3591748"/>
            <a:ext cx="3739121" cy="192502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07" b="33568"/>
          <a:stretch/>
        </p:blipFill>
        <p:spPr bwMode="auto">
          <a:xfrm>
            <a:off x="11143932" y="3695315"/>
            <a:ext cx="6592275" cy="1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0976841" y="4872581"/>
            <a:ext cx="6759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trên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đồ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mức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? (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rất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bình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nhỏ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)</a:t>
            </a: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58648" y="245382"/>
            <a:ext cx="17232603" cy="830997"/>
          </a:xfrm>
          <a:prstGeom prst="rect">
            <a:avLst/>
          </a:pr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  <p:txBody>
          <a:bodyPr wrap="none">
            <a:spAutoFit/>
          </a:bodyPr>
          <a:lstStyle/>
          <a:p>
            <a:pPr defTabSz="1371600"/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XÁC ĐỊNH QUY MÔ</a:t>
            </a:r>
            <a:r>
              <a:rPr lang="en-US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, CƠ CẤU NGÀNH</a:t>
            </a:r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 CỦA CÁC TRUNG TÂM CÔNG NGHIỆP</a:t>
            </a:r>
            <a:endParaRPr lang="en-US" sz="4800" dirty="0">
              <a:solidFill>
                <a:srgbClr val="002060"/>
              </a:solidFill>
              <a:latin typeface="Barlow SemiCondensed Bold" panose="020B0604020202020204" charset="-93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976841" y="7856598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3: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các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hiệu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nằm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trong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vòng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tên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8" name="Oval 67"/>
          <p:cNvSpPr/>
          <p:nvPr/>
        </p:nvSpPr>
        <p:spPr>
          <a:xfrm>
            <a:off x="7050599" y="4130723"/>
            <a:ext cx="1007552" cy="1007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808105" y="2614613"/>
            <a:ext cx="3699159" cy="4005249"/>
          </a:xfrm>
          <a:prstGeom prst="rect">
            <a:avLst/>
          </a:prstGeom>
          <a:solidFill>
            <a:srgbClr val="9A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273437" y="2613608"/>
            <a:ext cx="3255023" cy="3772182"/>
          </a:xfrm>
          <a:custGeom>
            <a:avLst/>
            <a:gdLst>
              <a:gd name="connsiteX0" fmla="*/ 329034 w 2170015"/>
              <a:gd name="connsiteY0" fmla="*/ 0 h 2514788"/>
              <a:gd name="connsiteX1" fmla="*/ 2170015 w 2170015"/>
              <a:gd name="connsiteY1" fmla="*/ 0 h 2514788"/>
              <a:gd name="connsiteX2" fmla="*/ 2170015 w 2170015"/>
              <a:gd name="connsiteY2" fmla="*/ 1191919 h 2514788"/>
              <a:gd name="connsiteX3" fmla="*/ 2147943 w 2170015"/>
              <a:gd name="connsiteY3" fmla="*/ 1238292 h 2514788"/>
              <a:gd name="connsiteX4" fmla="*/ 1736563 w 2170015"/>
              <a:gd name="connsiteY4" fmla="*/ 1400161 h 2514788"/>
              <a:gd name="connsiteX5" fmla="*/ 1612738 w 2170015"/>
              <a:gd name="connsiteY5" fmla="*/ 1504936 h 2514788"/>
              <a:gd name="connsiteX6" fmla="*/ 1441288 w 2170015"/>
              <a:gd name="connsiteY6" fmla="*/ 1609711 h 2514788"/>
              <a:gd name="connsiteX7" fmla="*/ 1336513 w 2170015"/>
              <a:gd name="connsiteY7" fmla="*/ 1847836 h 2514788"/>
              <a:gd name="connsiteX8" fmla="*/ 1203163 w 2170015"/>
              <a:gd name="connsiteY8" fmla="*/ 2047861 h 2514788"/>
              <a:gd name="connsiteX9" fmla="*/ 1012663 w 2170015"/>
              <a:gd name="connsiteY9" fmla="*/ 2143111 h 2514788"/>
              <a:gd name="connsiteX10" fmla="*/ 936463 w 2170015"/>
              <a:gd name="connsiteY10" fmla="*/ 2200261 h 2514788"/>
              <a:gd name="connsiteX11" fmla="*/ 812638 w 2170015"/>
              <a:gd name="connsiteY11" fmla="*/ 2352661 h 2514788"/>
              <a:gd name="connsiteX12" fmla="*/ 631663 w 2170015"/>
              <a:gd name="connsiteY12" fmla="*/ 2438386 h 2514788"/>
              <a:gd name="connsiteX13" fmla="*/ 355438 w 2170015"/>
              <a:gd name="connsiteY13" fmla="*/ 2514586 h 2514788"/>
              <a:gd name="connsiteX14" fmla="*/ 69688 w 2170015"/>
              <a:gd name="connsiteY14" fmla="*/ 2457436 h 2514788"/>
              <a:gd name="connsiteX15" fmla="*/ 3013 w 2170015"/>
              <a:gd name="connsiteY15" fmla="*/ 2362186 h 2514788"/>
              <a:gd name="connsiteX16" fmla="*/ 136363 w 2170015"/>
              <a:gd name="connsiteY16" fmla="*/ 2352661 h 2514788"/>
              <a:gd name="connsiteX17" fmla="*/ 193513 w 2170015"/>
              <a:gd name="connsiteY17" fmla="*/ 2257411 h 2514788"/>
              <a:gd name="connsiteX18" fmla="*/ 241138 w 2170015"/>
              <a:gd name="connsiteY18" fmla="*/ 2162161 h 2514788"/>
              <a:gd name="connsiteX19" fmla="*/ 231613 w 2170015"/>
              <a:gd name="connsiteY19" fmla="*/ 2085961 h 2514788"/>
              <a:gd name="connsiteX20" fmla="*/ 174463 w 2170015"/>
              <a:gd name="connsiteY20" fmla="*/ 2028811 h 2514788"/>
              <a:gd name="connsiteX21" fmla="*/ 222088 w 2170015"/>
              <a:gd name="connsiteY21" fmla="*/ 1676386 h 2514788"/>
              <a:gd name="connsiteX22" fmla="*/ 241138 w 2170015"/>
              <a:gd name="connsiteY22" fmla="*/ 1295386 h 2514788"/>
              <a:gd name="connsiteX23" fmla="*/ 279238 w 2170015"/>
              <a:gd name="connsiteY23" fmla="*/ 609586 h 2514788"/>
              <a:gd name="connsiteX24" fmla="*/ 321602 w 2170015"/>
              <a:gd name="connsiteY24" fmla="*/ 3117 h 2514788"/>
              <a:gd name="connsiteX25" fmla="*/ 329034 w 2170015"/>
              <a:gd name="connsiteY25" fmla="*/ 0 h 25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70015" h="2514788">
                <a:moveTo>
                  <a:pt x="329034" y="0"/>
                </a:moveTo>
                <a:lnTo>
                  <a:pt x="2170015" y="0"/>
                </a:lnTo>
                <a:lnTo>
                  <a:pt x="2170015" y="1191919"/>
                </a:lnTo>
                <a:lnTo>
                  <a:pt x="2147943" y="1238292"/>
                </a:lnTo>
                <a:cubicBezTo>
                  <a:pt x="2044241" y="1387660"/>
                  <a:pt x="1819907" y="1350155"/>
                  <a:pt x="1736563" y="1400161"/>
                </a:cubicBezTo>
                <a:cubicBezTo>
                  <a:pt x="1641313" y="1457311"/>
                  <a:pt x="1661951" y="1470011"/>
                  <a:pt x="1612738" y="1504936"/>
                </a:cubicBezTo>
                <a:cubicBezTo>
                  <a:pt x="1563526" y="1539861"/>
                  <a:pt x="1487325" y="1552561"/>
                  <a:pt x="1441288" y="1609711"/>
                </a:cubicBezTo>
                <a:cubicBezTo>
                  <a:pt x="1395251" y="1666861"/>
                  <a:pt x="1376201" y="1774811"/>
                  <a:pt x="1336513" y="1847836"/>
                </a:cubicBezTo>
                <a:cubicBezTo>
                  <a:pt x="1296826" y="1920861"/>
                  <a:pt x="1257138" y="1998649"/>
                  <a:pt x="1203163" y="2047861"/>
                </a:cubicBezTo>
                <a:cubicBezTo>
                  <a:pt x="1149188" y="2097073"/>
                  <a:pt x="1057113" y="2117711"/>
                  <a:pt x="1012663" y="2143111"/>
                </a:cubicBezTo>
                <a:cubicBezTo>
                  <a:pt x="968213" y="2168511"/>
                  <a:pt x="969801" y="2165336"/>
                  <a:pt x="936463" y="2200261"/>
                </a:cubicBezTo>
                <a:cubicBezTo>
                  <a:pt x="903126" y="2235186"/>
                  <a:pt x="863438" y="2312974"/>
                  <a:pt x="812638" y="2352661"/>
                </a:cubicBezTo>
                <a:cubicBezTo>
                  <a:pt x="761838" y="2392348"/>
                  <a:pt x="707863" y="2411399"/>
                  <a:pt x="631663" y="2438386"/>
                </a:cubicBezTo>
                <a:cubicBezTo>
                  <a:pt x="555463" y="2465374"/>
                  <a:pt x="449100" y="2511411"/>
                  <a:pt x="355438" y="2514586"/>
                </a:cubicBezTo>
                <a:cubicBezTo>
                  <a:pt x="261776" y="2517761"/>
                  <a:pt x="128425" y="2482836"/>
                  <a:pt x="69688" y="2457436"/>
                </a:cubicBezTo>
                <a:cubicBezTo>
                  <a:pt x="10951" y="2432036"/>
                  <a:pt x="-8099" y="2379648"/>
                  <a:pt x="3013" y="2362186"/>
                </a:cubicBezTo>
                <a:cubicBezTo>
                  <a:pt x="14125" y="2344724"/>
                  <a:pt x="104613" y="2370123"/>
                  <a:pt x="136363" y="2352661"/>
                </a:cubicBezTo>
                <a:cubicBezTo>
                  <a:pt x="168113" y="2335199"/>
                  <a:pt x="176051" y="2289161"/>
                  <a:pt x="193513" y="2257411"/>
                </a:cubicBezTo>
                <a:cubicBezTo>
                  <a:pt x="210975" y="2225661"/>
                  <a:pt x="234788" y="2190736"/>
                  <a:pt x="241138" y="2162161"/>
                </a:cubicBezTo>
                <a:cubicBezTo>
                  <a:pt x="247488" y="2133586"/>
                  <a:pt x="242725" y="2108186"/>
                  <a:pt x="231613" y="2085961"/>
                </a:cubicBezTo>
                <a:cubicBezTo>
                  <a:pt x="220501" y="2063736"/>
                  <a:pt x="176050" y="2097073"/>
                  <a:pt x="174463" y="2028811"/>
                </a:cubicBezTo>
                <a:cubicBezTo>
                  <a:pt x="172876" y="1960549"/>
                  <a:pt x="210975" y="1798624"/>
                  <a:pt x="222088" y="1676386"/>
                </a:cubicBezTo>
                <a:cubicBezTo>
                  <a:pt x="233200" y="1554149"/>
                  <a:pt x="231613" y="1473186"/>
                  <a:pt x="241138" y="1295386"/>
                </a:cubicBezTo>
                <a:cubicBezTo>
                  <a:pt x="250663" y="1117586"/>
                  <a:pt x="257013" y="828661"/>
                  <a:pt x="279238" y="609586"/>
                </a:cubicBezTo>
                <a:cubicBezTo>
                  <a:pt x="300074" y="404203"/>
                  <a:pt x="87902" y="124871"/>
                  <a:pt x="321602" y="3117"/>
                </a:cubicBezTo>
                <a:lnTo>
                  <a:pt x="329034" y="0"/>
                </a:lnTo>
                <a:close/>
              </a:path>
            </a:pathLst>
          </a:custGeom>
          <a:solidFill>
            <a:srgbClr val="ECD67A"/>
          </a:solidFill>
          <a:ln w="12700">
            <a:solidFill>
              <a:srgbClr val="2CA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95727" y="5031633"/>
            <a:ext cx="21239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7" t="75546" r="74157" b="22055"/>
          <a:stretch/>
        </p:blipFill>
        <p:spPr>
          <a:xfrm>
            <a:off x="6978542" y="3772443"/>
            <a:ext cx="1379646" cy="1379646"/>
          </a:xfrm>
          <a:custGeom>
            <a:avLst/>
            <a:gdLst>
              <a:gd name="connsiteX0" fmla="*/ 459882 w 919764"/>
              <a:gd name="connsiteY0" fmla="*/ 0 h 919764"/>
              <a:gd name="connsiteX1" fmla="*/ 919764 w 919764"/>
              <a:gd name="connsiteY1" fmla="*/ 459882 h 919764"/>
              <a:gd name="connsiteX2" fmla="*/ 459882 w 919764"/>
              <a:gd name="connsiteY2" fmla="*/ 919764 h 919764"/>
              <a:gd name="connsiteX3" fmla="*/ 0 w 919764"/>
              <a:gd name="connsiteY3" fmla="*/ 459882 h 919764"/>
              <a:gd name="connsiteX4" fmla="*/ 459882 w 919764"/>
              <a:gd name="connsiteY4" fmla="*/ 0 h 9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64" h="919764">
                <a:moveTo>
                  <a:pt x="459882" y="0"/>
                </a:moveTo>
                <a:cubicBezTo>
                  <a:pt x="713868" y="0"/>
                  <a:pt x="919764" y="205896"/>
                  <a:pt x="919764" y="459882"/>
                </a:cubicBezTo>
                <a:cubicBezTo>
                  <a:pt x="919764" y="713868"/>
                  <a:pt x="713868" y="919764"/>
                  <a:pt x="459882" y="919764"/>
                </a:cubicBezTo>
                <a:cubicBezTo>
                  <a:pt x="205896" y="919764"/>
                  <a:pt x="0" y="713868"/>
                  <a:pt x="0" y="459882"/>
                </a:cubicBezTo>
                <a:cubicBezTo>
                  <a:pt x="0" y="205896"/>
                  <a:pt x="205896" y="0"/>
                  <a:pt x="459882" y="0"/>
                </a:cubicBezTo>
                <a:close/>
              </a:path>
            </a:pathLst>
          </a:custGeom>
        </p:spPr>
      </p:pic>
      <p:sp>
        <p:nvSpPr>
          <p:cNvPr id="84" name="Rectangle 83"/>
          <p:cNvSpPr/>
          <p:nvPr/>
        </p:nvSpPr>
        <p:spPr>
          <a:xfrm>
            <a:off x="5836025" y="2595350"/>
            <a:ext cx="14613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khí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87" name="Straight Arrow Connector 86"/>
          <p:cNvCxnSpPr>
            <a:endCxn id="84" idx="2"/>
          </p:cNvCxnSpPr>
          <p:nvPr/>
        </p:nvCxnSpPr>
        <p:spPr>
          <a:xfrm flipH="1" flipV="1">
            <a:off x="6566697" y="3195515"/>
            <a:ext cx="653964" cy="13489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93" idx="2"/>
          </p:cNvCxnSpPr>
          <p:nvPr/>
        </p:nvCxnSpPr>
        <p:spPr>
          <a:xfrm flipV="1">
            <a:off x="7756755" y="3214480"/>
            <a:ext cx="824631" cy="10569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885042" y="2614314"/>
            <a:ext cx="1298753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điện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08106" y="6319235"/>
            <a:ext cx="373730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phẩm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026915" y="3572874"/>
            <a:ext cx="14637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sản</a:t>
            </a:r>
            <a:endParaRPr lang="en-US" sz="36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7060413" y="4872581"/>
            <a:ext cx="504807" cy="1054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8" idx="1"/>
          </p:cNvCxnSpPr>
          <p:nvPr/>
        </p:nvCxnSpPr>
        <p:spPr>
          <a:xfrm>
            <a:off x="7990426" y="4717820"/>
            <a:ext cx="1036490" cy="323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147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8" grpId="0" animBg="1"/>
      <p:bldP spid="82" grpId="0" animBg="1"/>
      <p:bldP spid="79" grpId="0" animBg="1"/>
      <p:bldP spid="69" grpId="0"/>
      <p:bldP spid="84" grpId="0" animBg="1"/>
      <p:bldP spid="93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11"/>
          <p:cNvSpPr/>
          <p:nvPr/>
        </p:nvSpPr>
        <p:spPr>
          <a:xfrm>
            <a:off x="3657600" y="-207099"/>
            <a:ext cx="15849599" cy="3247645"/>
          </a:xfrm>
          <a:custGeom>
            <a:avLst/>
            <a:gdLst/>
            <a:ahLst/>
            <a:cxnLst/>
            <a:rect l="l" t="t" r="r" b="b"/>
            <a:pathLst>
              <a:path w="1205021" h="588834">
                <a:moveTo>
                  <a:pt x="1205021" y="294417"/>
                </a:moveTo>
                <a:lnTo>
                  <a:pt x="1001821" y="588834"/>
                </a:lnTo>
                <a:lnTo>
                  <a:pt x="203200" y="588834"/>
                </a:lnTo>
                <a:lnTo>
                  <a:pt x="0" y="294417"/>
                </a:lnTo>
                <a:lnTo>
                  <a:pt x="203200" y="0"/>
                </a:lnTo>
                <a:lnTo>
                  <a:pt x="1001821" y="0"/>
                </a:lnTo>
                <a:lnTo>
                  <a:pt x="1205021" y="294417"/>
                </a:lnTo>
                <a:close/>
              </a:path>
            </a:pathLst>
          </a:cu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</p:sp>
      <p:grpSp>
        <p:nvGrpSpPr>
          <p:cNvPr id="3" name="Group 3"/>
          <p:cNvGrpSpPr/>
          <p:nvPr/>
        </p:nvGrpSpPr>
        <p:grpSpPr>
          <a:xfrm>
            <a:off x="450498" y="1004773"/>
            <a:ext cx="4439624" cy="977102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90454" y="6677931"/>
            <a:ext cx="5255257" cy="2511049"/>
            <a:chOff x="0" y="0"/>
            <a:chExt cx="1458503" cy="696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99541" y="6822556"/>
            <a:ext cx="5255257" cy="2511049"/>
            <a:chOff x="0" y="0"/>
            <a:chExt cx="1458503" cy="696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7920" y="6462202"/>
            <a:ext cx="3567810" cy="306608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1296" y="3164126"/>
            <a:ext cx="6886877" cy="3066087"/>
            <a:chOff x="0" y="0"/>
            <a:chExt cx="9182502" cy="4088116"/>
          </a:xfrm>
        </p:grpSpPr>
        <p:grpSp>
          <p:nvGrpSpPr>
            <p:cNvPr id="18" name="Group 18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Hoạt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nhóm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13210" y="3396115"/>
            <a:ext cx="6886877" cy="3066087"/>
            <a:chOff x="0" y="0"/>
            <a:chExt cx="9182502" cy="4088116"/>
          </a:xfrm>
        </p:grpSpPr>
        <p:grpSp>
          <p:nvGrpSpPr>
            <p:cNvPr id="29" name="Group 29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Thời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gian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15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phút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13210" y="6677931"/>
            <a:ext cx="6886877" cy="3066087"/>
            <a:chOff x="0" y="0"/>
            <a:chExt cx="9182502" cy="4088116"/>
          </a:xfrm>
        </p:grpSpPr>
        <p:grpSp>
          <p:nvGrpSpPr>
            <p:cNvPr id="40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498062" y="3595654"/>
            <a:ext cx="3015504" cy="2435019"/>
          </a:xfrm>
          <a:custGeom>
            <a:avLst/>
            <a:gdLst/>
            <a:ahLst/>
            <a:cxnLst/>
            <a:rect l="l" t="t" r="r" b="b"/>
            <a:pathLst>
              <a:path w="3015504" h="2435019">
                <a:moveTo>
                  <a:pt x="0" y="0"/>
                </a:moveTo>
                <a:lnTo>
                  <a:pt x="3015504" y="0"/>
                </a:lnTo>
                <a:lnTo>
                  <a:pt x="3015504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0198446" y="3837705"/>
            <a:ext cx="2238514" cy="2238514"/>
          </a:xfrm>
          <a:custGeom>
            <a:avLst/>
            <a:gdLst/>
            <a:ahLst/>
            <a:cxnLst/>
            <a:rect l="l" t="t" r="r" b="b"/>
            <a:pathLst>
              <a:path w="2238514" h="2238514">
                <a:moveTo>
                  <a:pt x="0" y="0"/>
                </a:moveTo>
                <a:lnTo>
                  <a:pt x="2238513" y="0"/>
                </a:lnTo>
                <a:lnTo>
                  <a:pt x="2238513" y="2238513"/>
                </a:lnTo>
                <a:lnTo>
                  <a:pt x="0" y="223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704002" y="6821125"/>
            <a:ext cx="2348241" cy="2348241"/>
          </a:xfrm>
          <a:custGeom>
            <a:avLst/>
            <a:gdLst/>
            <a:ahLst/>
            <a:cxnLst/>
            <a:rect l="l" t="t" r="r" b="b"/>
            <a:pathLst>
              <a:path w="2348241" h="2348241">
                <a:moveTo>
                  <a:pt x="0" y="0"/>
                </a:moveTo>
                <a:lnTo>
                  <a:pt x="2348241" y="0"/>
                </a:lnTo>
                <a:lnTo>
                  <a:pt x="2348241" y="2348241"/>
                </a:lnTo>
                <a:lnTo>
                  <a:pt x="0" y="2348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0198446" y="6822556"/>
            <a:ext cx="2479992" cy="2638289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4624735" y="6642350"/>
            <a:ext cx="3097462" cy="245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6.1,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hoàn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PHT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2415" y="1294274"/>
            <a:ext cx="3212573" cy="49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68"/>
              </a:lnSpc>
              <a:spcBef>
                <a:spcPct val="0"/>
              </a:spcBef>
            </a:pPr>
            <a:r>
              <a:rPr lang="en-US" sz="3878" spc="108" dirty="0">
                <a:solidFill>
                  <a:srgbClr val="FFFFFF"/>
                </a:solidFill>
                <a:latin typeface="Barlow SemiCondensed Bold"/>
              </a:rPr>
              <a:t>HOẠT ĐỘNG 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91645" y="-264306"/>
            <a:ext cx="13323660" cy="283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XÁC ĐỊNH VÀ KỂ TÊN </a:t>
            </a:r>
            <a:b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</a:b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CÁC TRUNG TÂM CÔNG NGHIỆP CHÍNH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983614" cy="10287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19280"/>
              </p:ext>
            </p:extLst>
          </p:nvPr>
        </p:nvGraphicFramePr>
        <p:xfrm>
          <a:off x="7021714" y="1600677"/>
          <a:ext cx="11266285" cy="847144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31886">
                  <a:extLst>
                    <a:ext uri="{9D8B030D-6E8A-4147-A177-3AD203B41FA5}">
                      <a16:colId xmlns:a16="http://schemas.microsoft.com/office/drawing/2014/main" xmlns="" val="1266973045"/>
                    </a:ext>
                  </a:extLst>
                </a:gridCol>
                <a:gridCol w="3675273">
                  <a:extLst>
                    <a:ext uri="{9D8B030D-6E8A-4147-A177-3AD203B41FA5}">
                      <a16:colId xmlns:a16="http://schemas.microsoft.com/office/drawing/2014/main" xmlns="" val="2573966305"/>
                    </a:ext>
                  </a:extLst>
                </a:gridCol>
                <a:gridCol w="4859126">
                  <a:extLst>
                    <a:ext uri="{9D8B030D-6E8A-4147-A177-3AD203B41FA5}">
                      <a16:colId xmlns:a16="http://schemas.microsoft.com/office/drawing/2014/main" xmlns="" val="2137655413"/>
                    </a:ext>
                  </a:extLst>
                </a:gridCol>
              </a:tblGrid>
              <a:tr h="3036093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ts val="6697"/>
                        </a:lnSpc>
                        <a:spcAft>
                          <a:spcPts val="0"/>
                        </a:spcAft>
                      </a:pP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sản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xuất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400" kern="1200" dirty="0">
                        <a:solidFill>
                          <a:srgbClr val="000000"/>
                        </a:solidFill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ts val="6697"/>
                        </a:lnSpc>
                        <a:spcAft>
                          <a:spcPts val="0"/>
                        </a:spcAft>
                      </a:pP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400" kern="1200" dirty="0">
                        <a:solidFill>
                          <a:srgbClr val="000000"/>
                        </a:solidFill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ts val="6697"/>
                        </a:lnSpc>
                        <a:spcAft>
                          <a:spcPts val="0"/>
                        </a:spcAft>
                      </a:pP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ngành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r>
                        <a:rPr lang="en-US" sz="3400" kern="1200" dirty="0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rgbClr val="00000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chính</a:t>
                      </a:r>
                      <a:endParaRPr lang="en-US" sz="3400" kern="1200" dirty="0">
                        <a:solidFill>
                          <a:srgbClr val="000000"/>
                        </a:solidFill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023692"/>
                  </a:ext>
                </a:extLst>
              </a:tr>
              <a:tr h="686955">
                <a:tc rowSpan="3"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Rất</a:t>
                      </a:r>
                      <a:r>
                        <a:rPr lang="en-US" sz="3400" b="1" kern="1200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lớn</a:t>
                      </a:r>
                      <a:endParaRPr lang="en-US" sz="34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4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5249832"/>
                  </a:ext>
                </a:extLst>
              </a:tr>
              <a:tr h="68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8255980"/>
                  </a:ext>
                </a:extLst>
              </a:tr>
              <a:tr h="68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7943680"/>
                  </a:ext>
                </a:extLst>
              </a:tr>
              <a:tr h="946115"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400" b="0" kern="1200" dirty="0">
                          <a:solidFill>
                            <a:srgbClr val="002060"/>
                          </a:solidFill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Liệt kê các trung tâm công nghiệp</a:t>
                      </a:r>
                      <a:endParaRPr lang="en-US" sz="3400" b="0" kern="1200" dirty="0">
                        <a:solidFill>
                          <a:srgbClr val="002060"/>
                        </a:solidFill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6600" kern="1200" dirty="0">
                        <a:solidFill>
                          <a:srgbClr val="002060"/>
                        </a:solidFill>
                        <a:latin typeface="#9Slide05 Amplify" panose="02000000000000000000" pitchFamily="2" charset="-93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774975"/>
                  </a:ext>
                </a:extLst>
              </a:tr>
              <a:tr h="68695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Lớn</a:t>
                      </a:r>
                      <a:endParaRPr lang="en-US" sz="34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3202856"/>
                  </a:ext>
                </a:extLst>
              </a:tr>
              <a:tr h="68695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400" b="1" kern="1200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bình</a:t>
                      </a:r>
                      <a:endParaRPr lang="en-US" sz="34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8214792"/>
                  </a:ext>
                </a:extLst>
              </a:tr>
              <a:tr h="68695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Nhỏ</a:t>
                      </a:r>
                      <a:endParaRPr lang="en-US" sz="34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4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767578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315200" y="342514"/>
            <a:ext cx="10439400" cy="1012244"/>
            <a:chOff x="10445492" y="342514"/>
            <a:chExt cx="4439624" cy="1012244"/>
          </a:xfrm>
        </p:grpSpPr>
        <p:grpSp>
          <p:nvGrpSpPr>
            <p:cNvPr id="6" name="Group 3"/>
            <p:cNvGrpSpPr/>
            <p:nvPr/>
          </p:nvGrpSpPr>
          <p:grpSpPr>
            <a:xfrm>
              <a:off x="10445492" y="342514"/>
              <a:ext cx="4439624" cy="977102"/>
              <a:chOff x="0" y="0"/>
              <a:chExt cx="4975877" cy="1095125"/>
            </a:xfrm>
          </p:grpSpPr>
          <p:sp>
            <p:nvSpPr>
              <p:cNvPr id="7" name="Freeform 4"/>
              <p:cNvSpPr/>
              <p:nvPr/>
            </p:nvSpPr>
            <p:spPr>
              <a:xfrm>
                <a:off x="0" y="0"/>
                <a:ext cx="4975877" cy="1095125"/>
              </a:xfrm>
              <a:custGeom>
                <a:avLst/>
                <a:gdLst/>
                <a:ahLst/>
                <a:cxnLst/>
                <a:rect l="l" t="t" r="r" b="b"/>
                <a:pathLst>
                  <a:path w="4975877" h="1095125">
                    <a:moveTo>
                      <a:pt x="4975877" y="547562"/>
                    </a:moveTo>
                    <a:lnTo>
                      <a:pt x="4772677" y="1095125"/>
                    </a:lnTo>
                    <a:lnTo>
                      <a:pt x="203200" y="1095125"/>
                    </a:lnTo>
                    <a:lnTo>
                      <a:pt x="0" y="547562"/>
                    </a:lnTo>
                    <a:lnTo>
                      <a:pt x="203200" y="0"/>
                    </a:lnTo>
                    <a:lnTo>
                      <a:pt x="4772677" y="0"/>
                    </a:lnTo>
                    <a:lnTo>
                      <a:pt x="4975877" y="5475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B70E1">
                      <a:alpha val="100000"/>
                    </a:srgbClr>
                  </a:gs>
                  <a:gs pos="100000">
                    <a:srgbClr val="9CF4F8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8" name="TextBox 5"/>
              <p:cNvSpPr txBox="1"/>
              <p:nvPr/>
            </p:nvSpPr>
            <p:spPr>
              <a:xfrm>
                <a:off x="114300" y="-28575"/>
                <a:ext cx="4747277" cy="1123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55"/>
            <p:cNvSpPr txBox="1"/>
            <p:nvPr/>
          </p:nvSpPr>
          <p:spPr>
            <a:xfrm>
              <a:off x="10866770" y="839232"/>
              <a:ext cx="3212573" cy="515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568"/>
                </a:lnSpc>
                <a:spcBef>
                  <a:spcPct val="0"/>
                </a:spcBef>
              </a:pPr>
              <a:r>
                <a:rPr lang="en-US" sz="6600" spc="108" dirty="0" smtClean="0">
                  <a:ln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Barlow SemiCondensed Bold"/>
                </a:rPr>
                <a:t>PHIẾU HỌC TẬP</a:t>
              </a:r>
              <a:endPara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969250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8583473"/>
              </p:ext>
            </p:extLst>
          </p:nvPr>
        </p:nvGraphicFramePr>
        <p:xfrm>
          <a:off x="0" y="38100"/>
          <a:ext cx="18287999" cy="1031115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434534">
                  <a:extLst>
                    <a:ext uri="{9D8B030D-6E8A-4147-A177-3AD203B41FA5}">
                      <a16:colId xmlns:a16="http://schemas.microsoft.com/office/drawing/2014/main" xmlns="" val="1266973045"/>
                    </a:ext>
                  </a:extLst>
                </a:gridCol>
                <a:gridCol w="2956866">
                  <a:extLst>
                    <a:ext uri="{9D8B030D-6E8A-4147-A177-3AD203B41FA5}">
                      <a16:colId xmlns:a16="http://schemas.microsoft.com/office/drawing/2014/main" xmlns="" val="2573966305"/>
                    </a:ext>
                  </a:extLst>
                </a:gridCol>
                <a:gridCol w="10896599">
                  <a:extLst>
                    <a:ext uri="{9D8B030D-6E8A-4147-A177-3AD203B41FA5}">
                      <a16:colId xmlns:a16="http://schemas.microsoft.com/office/drawing/2014/main" xmlns="" val="2137655413"/>
                    </a:ext>
                  </a:extLst>
                </a:gridCol>
              </a:tblGrid>
              <a:tr h="216969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sản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xuất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ngành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chính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023692"/>
                  </a:ext>
                </a:extLst>
              </a:tr>
              <a:tr h="1511968">
                <a:tc rowSpan="3"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Rất</a:t>
                      </a:r>
                      <a:r>
                        <a:rPr lang="en-US" sz="3600" b="1" kern="1200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lớn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marL="1371600" lvl="3" indent="0"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5249832"/>
                  </a:ext>
                </a:extLst>
              </a:tr>
              <a:tr h="1511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8255980"/>
                  </a:ext>
                </a:extLst>
              </a:tr>
              <a:tr h="1511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7943680"/>
                  </a:ext>
                </a:extLst>
              </a:tr>
            </a:tbl>
          </a:graphicData>
        </a:graphic>
      </p:graphicFrame>
      <p:sp>
        <p:nvSpPr>
          <p:cNvPr id="5" name="TextBox 17"/>
          <p:cNvSpPr txBox="1"/>
          <p:nvPr/>
        </p:nvSpPr>
        <p:spPr>
          <a:xfrm>
            <a:off x="5167275" y="2954780"/>
            <a:ext cx="2438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Hà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Nội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</a:p>
        </p:txBody>
      </p:sp>
      <p:sp>
        <p:nvSpPr>
          <p:cNvPr id="6" name="TextBox 17"/>
          <p:cNvSpPr txBox="1"/>
          <p:nvPr/>
        </p:nvSpPr>
        <p:spPr>
          <a:xfrm>
            <a:off x="4949473" y="5693993"/>
            <a:ext cx="2438400" cy="539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Hải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Phòng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4934111" y="8046996"/>
            <a:ext cx="2438400" cy="1116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>
                <a:solidFill>
                  <a:srgbClr val="002060"/>
                </a:solidFill>
                <a:latin typeface="Open Sans Bold"/>
              </a:rPr>
              <a:t>Tp.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Hồ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Chí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Minh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7696199" y="2422421"/>
            <a:ext cx="105917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 Cơ khí; hóa chất; sản xuất, chế biến thực phẩm; sản xuất sản phẩm điện tử, máy vi tính; sản xuất ô tô; dệt, sản xuất trang phục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7696199" y="5013221"/>
            <a:ext cx="105917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Cơ khí; hóa chất; sản xuất sản phẩm điện tử, máy vi tính; sản xuất ô tô; sản xuất vật liệu xây dựng; đóng tàu và thuyền; luyện kim đen; nhiệt điện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7696199" y="7604020"/>
            <a:ext cx="105917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 Cơ khí; hóa chất; sản xuất, chế biến thực phẩm; sản xuất sản phẩm điện tử, máy vi tính; sản xuất ô tô; dệt, sản xuất trang phục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7962" y="6072535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95419" y="4261745"/>
            <a:ext cx="373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6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0310" y="8956206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90222" y="6698545"/>
            <a:ext cx="3786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6</a:t>
            </a:r>
            <a:r>
              <a:rPr lang="en-US" sz="480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- 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9812" y="3473207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49400" y="9374107"/>
            <a:ext cx="355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6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6199" y="663528"/>
            <a:ext cx="1012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Nếu </a:t>
            </a:r>
            <a:r>
              <a:rPr lang="vi-VN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chỉ kể được từ 2/3 số ngành thì được 0,5 điểm; dưới ½ số ngành thì không cho 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64538" y="2119925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xmlns="" val="53593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4368708"/>
              </p:ext>
            </p:extLst>
          </p:nvPr>
        </p:nvGraphicFramePr>
        <p:xfrm>
          <a:off x="0" y="186131"/>
          <a:ext cx="18287999" cy="101008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434534">
                  <a:extLst>
                    <a:ext uri="{9D8B030D-6E8A-4147-A177-3AD203B41FA5}">
                      <a16:colId xmlns:a16="http://schemas.microsoft.com/office/drawing/2014/main" xmlns="" val="1266973045"/>
                    </a:ext>
                  </a:extLst>
                </a:gridCol>
                <a:gridCol w="13853465">
                  <a:extLst>
                    <a:ext uri="{9D8B030D-6E8A-4147-A177-3AD203B41FA5}">
                      <a16:colId xmlns:a16="http://schemas.microsoft.com/office/drawing/2014/main" xmlns="" val="2573966305"/>
                    </a:ext>
                  </a:extLst>
                </a:gridCol>
              </a:tblGrid>
              <a:tr h="4181163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sản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xuất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Liệt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kê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023692"/>
                  </a:ext>
                </a:extLst>
              </a:tr>
              <a:tr h="197323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Lớn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3202856"/>
                  </a:ext>
                </a:extLst>
              </a:tr>
              <a:tr h="197323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kern="1200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bình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8214792"/>
                  </a:ext>
                </a:extLst>
              </a:tr>
              <a:tr h="197323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Nhỏ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3767578"/>
                  </a:ext>
                </a:extLst>
              </a:tr>
            </a:tbl>
          </a:graphicData>
        </a:graphic>
      </p:graphicFrame>
      <p:sp>
        <p:nvSpPr>
          <p:cNvPr id="5" name="TextBox 17"/>
          <p:cNvSpPr txBox="1"/>
          <p:nvPr/>
        </p:nvSpPr>
        <p:spPr>
          <a:xfrm>
            <a:off x="4795684" y="4468508"/>
            <a:ext cx="13258800" cy="1408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Vũng Tàu, Biên Hòa , Thuận An, Cẩm Phả, Phúc Yên, Phổ Yên, Cần Thơ, Từ Sơn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4790768" y="6359861"/>
            <a:ext cx="13258800" cy="1408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Thủ Dầu Một, Dung Quất , Đà Nẵng, Hải Dương, Hưng Yên, Bắc Giang, Cần Thơ, Kỳ Anh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4790768" y="8159130"/>
            <a:ext cx="132588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22" dirty="0">
                <a:solidFill>
                  <a:srgbClr val="002060"/>
                </a:solidFill>
                <a:latin typeface="Open Sans Bold"/>
              </a:rPr>
              <a:t>Cà Mau, Huế, Nghi Sơn, Thanh Hóa, Nam Định, Phủ Lý, Phan Thiết, Nha Trang, Buôn Ma Thuột, Plei ku, Quy Nhơn, Huế, Vinh, Hạ Long, Việt Trì, Sơn La</a:t>
            </a:r>
            <a:endParaRPr lang="en-US" sz="322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682856"/>
            <a:ext cx="13634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	Nếu xác định sai quy mô của mỗi trung tâm thì trừ 0,25 điểm. </a:t>
            </a:r>
          </a:p>
          <a:p>
            <a:pPr algn="just" defTabSz="1371600"/>
            <a:r>
              <a:rPr lang="vi-VN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	Liệt kê được từ 2/3 đến đầy đủ số trung tâm thì được 1 điểm ở mỗi mức (tối đa là 3 điểm) </a:t>
            </a:r>
          </a:p>
          <a:p>
            <a:pPr algn="just" defTabSz="1371600"/>
            <a:r>
              <a:rPr lang="vi-VN" sz="4800" dirty="0">
                <a:solidFill>
                  <a:srgbClr val="FF0000"/>
                </a:solidFill>
                <a:latin typeface="#9Slide05 Amplify" panose="02000000000000000000" pitchFamily="2" charset="-93"/>
              </a:rPr>
              <a:t>	Nếu chỉ kể được từ ½ đến 2/3 số trung tâm thì được 0,5 điểm; dưới ½ thì được 0,25 điểm.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401424" y="0"/>
            <a:ext cx="5298649" cy="1635114"/>
            <a:chOff x="-3118141" y="-1802750"/>
            <a:chExt cx="5298649" cy="1635114"/>
          </a:xfrm>
        </p:grpSpPr>
        <p:sp>
          <p:nvSpPr>
            <p:cNvPr id="18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9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6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5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3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0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xmlns="" val="22286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48800" y="135681"/>
            <a:ext cx="5298649" cy="1718419"/>
            <a:chOff x="-3118141" y="-1850213"/>
            <a:chExt cx="5298649" cy="1718419"/>
          </a:xfrm>
        </p:grpSpPr>
        <p:sp>
          <p:nvSpPr>
            <p:cNvPr id="7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1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2" name="TextBox 49"/>
            <p:cNvSpPr txBox="1"/>
            <p:nvPr/>
          </p:nvSpPr>
          <p:spPr>
            <a:xfrm>
              <a:off x="-2271032" y="-1850213"/>
              <a:ext cx="4398246" cy="1718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XÁC ĐỊNH </a:t>
              </a:r>
              <a:br>
                <a:rPr lang="en-US" sz="3399" dirty="0" smtClean="0">
                  <a:solidFill>
                    <a:srgbClr val="C00000"/>
                  </a:solidFill>
                  <a:latin typeface="Open Sans Bold"/>
                </a:rPr>
              </a:b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TRÊN BẢN ĐỒ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07" y="-20516"/>
            <a:ext cx="6973372" cy="10307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701" r="52210" b="2660"/>
          <a:stretch/>
        </p:blipFill>
        <p:spPr>
          <a:xfrm>
            <a:off x="7024279" y="1866900"/>
            <a:ext cx="10577922" cy="4135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47" t="84777" r="1197" b="2665"/>
          <a:stretch/>
        </p:blipFill>
        <p:spPr>
          <a:xfrm>
            <a:off x="7024279" y="6175796"/>
            <a:ext cx="11263721" cy="41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8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459236" y="3787667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2728"/>
              </a:lnSpc>
            </a:pPr>
            <a:r>
              <a:rPr lang="pt-BR" sz="13834" spc="387" dirty="0">
                <a:solidFill>
                  <a:srgbClr val="FFFF00"/>
                </a:solidFill>
                <a:latin typeface="Barlow SemiCondensed Bold"/>
              </a:rPr>
              <a:t>EM LÀ CHUYÊN GIA BẢN ĐỒ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LUYỆN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TẬP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21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71613" y="3281687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iền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174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Lập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34" b="0" i="0" u="none" strike="noStrike" kern="1200" cap="none" spc="38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02783" y="6845008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219" y="6028504"/>
            <a:ext cx="1529450" cy="21629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Freeform 12"/>
          <p:cNvSpPr/>
          <p:nvPr/>
        </p:nvSpPr>
        <p:spPr>
          <a:xfrm>
            <a:off x="9403753" y="2741318"/>
            <a:ext cx="1336750" cy="1410818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pic>
        <p:nvPicPr>
          <p:cNvPr id="2050" name="Picture 2" descr="Map Key | Definition, Symbols &amp; Examp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4286" y="6368117"/>
            <a:ext cx="2095683" cy="11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62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923197" y="3456702"/>
            <a:ext cx="5752023" cy="2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·GV sẽ chiếu/ đọc thẻ câu hỏi, nhóm nào có thẻ đáp án thì hô to và ghép với thẻ câu hỏi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434070" y="2877031"/>
            <a:ext cx="1489127" cy="1279718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238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·Nếu nhóm nào hết thẻ trước thì nhóm đó chiến thắng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9434070" y="6051676"/>
            <a:ext cx="1489127" cy="1279718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492897" y="6332652"/>
            <a:ext cx="1237388" cy="1149224"/>
          </a:xfrm>
          <a:custGeom>
            <a:avLst/>
            <a:gdLst/>
            <a:ahLst/>
            <a:cxnLst/>
            <a:rect l="l" t="t" r="r" b="b"/>
            <a:pathLst>
              <a:path w="1237388" h="1149224">
                <a:moveTo>
                  <a:pt x="0" y="0"/>
                </a:moveTo>
                <a:lnTo>
                  <a:pt x="1237388" y="0"/>
                </a:lnTo>
                <a:lnTo>
                  <a:pt x="1237388" y="1149224"/>
                </a:lnTo>
                <a:lnTo>
                  <a:pt x="0" y="114922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144000" y="3137084"/>
            <a:ext cx="1902648" cy="706358"/>
          </a:xfrm>
          <a:custGeom>
            <a:avLst/>
            <a:gdLst/>
            <a:ahLst/>
            <a:cxnLst/>
            <a:rect l="l" t="t" r="r" b="b"/>
            <a:pathLst>
              <a:path w="1902648" h="706358">
                <a:moveTo>
                  <a:pt x="0" y="0"/>
                </a:moveTo>
                <a:lnTo>
                  <a:pt x="1902648" y="0"/>
                </a:lnTo>
                <a:lnTo>
                  <a:pt x="1902648" y="706358"/>
                </a:lnTo>
                <a:lnTo>
                  <a:pt x="0" y="706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359592" y="5936138"/>
            <a:ext cx="1563605" cy="1332974"/>
          </a:xfrm>
          <a:custGeom>
            <a:avLst/>
            <a:gdLst/>
            <a:ahLst/>
            <a:cxnLst/>
            <a:rect l="l" t="t" r="r" b="b"/>
            <a:pathLst>
              <a:path w="1563605" h="1332974">
                <a:moveTo>
                  <a:pt x="0" y="0"/>
                </a:moveTo>
                <a:lnTo>
                  <a:pt x="1563605" y="0"/>
                </a:lnTo>
                <a:lnTo>
                  <a:pt x="1563605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11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·Lớp chia thành 4 nhóm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  <a:spcBef>
                <a:spcPct val="0"/>
              </a:spcBef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56154" y="7333531"/>
            <a:ext cx="5752023" cy="178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·Mỗi nhóm được phát 1 bộ thẻ đáp án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10323004"/>
          </a:xfrm>
          <a:prstGeom prst="rect">
            <a:avLst/>
          </a:prstGeom>
        </p:spPr>
      </p:pic>
      <p:grpSp>
        <p:nvGrpSpPr>
          <p:cNvPr id="5" name="Group 24"/>
          <p:cNvGrpSpPr/>
          <p:nvPr/>
        </p:nvGrpSpPr>
        <p:grpSpPr>
          <a:xfrm>
            <a:off x="9917989" y="2569809"/>
            <a:ext cx="6967355" cy="2511049"/>
            <a:chOff x="0" y="0"/>
            <a:chExt cx="1933666" cy="696897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7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10062614" y="2714435"/>
            <a:ext cx="6967355" cy="2511049"/>
            <a:chOff x="0" y="0"/>
            <a:chExt cx="1933666" cy="696897"/>
          </a:xfrm>
        </p:grpSpPr>
        <p:sp>
          <p:nvSpPr>
            <p:cNvPr id="9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30"/>
          <p:cNvSpPr txBox="1"/>
          <p:nvPr/>
        </p:nvSpPr>
        <p:spPr>
          <a:xfrm>
            <a:off x="11180610" y="2639245"/>
            <a:ext cx="575202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5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pic>
        <p:nvPicPr>
          <p:cNvPr id="21" name="5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96200" y="1181100"/>
            <a:ext cx="4147597" cy="2333023"/>
          </a:xfrm>
          <a:prstGeom prst="rect">
            <a:avLst/>
          </a:prstGeom>
        </p:spPr>
      </p:pic>
      <p:grpSp>
        <p:nvGrpSpPr>
          <p:cNvPr id="22" name="Group 39"/>
          <p:cNvGrpSpPr/>
          <p:nvPr/>
        </p:nvGrpSpPr>
        <p:grpSpPr>
          <a:xfrm>
            <a:off x="10023930" y="5910058"/>
            <a:ext cx="6385155" cy="3191518"/>
            <a:chOff x="668964" y="-167241"/>
            <a:chExt cx="8513539" cy="4255357"/>
          </a:xfrm>
        </p:grpSpPr>
        <p:grpSp>
          <p:nvGrpSpPr>
            <p:cNvPr id="23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9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48"/>
            <p:cNvSpPr txBox="1"/>
            <p:nvPr/>
          </p:nvSpPr>
          <p:spPr>
            <a:xfrm>
              <a:off x="668964" y="-167241"/>
              <a:ext cx="3419152" cy="4255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33" name="Freeform 53"/>
          <p:cNvSpPr/>
          <p:nvPr/>
        </p:nvSpPr>
        <p:spPr>
          <a:xfrm>
            <a:off x="8009388" y="5587594"/>
            <a:ext cx="3536346" cy="3762070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237097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672292" y="3443948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34" b="0" i="0" u="none" strike="noStrike" kern="1200" cap="none" spc="38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EM LÀ CHUYÊN GIA </a:t>
            </a:r>
            <a:r>
              <a:rPr kumimoji="0" lang="pt-BR" sz="13834" b="0" i="0" u="none" strike="noStrike" kern="1200" cap="none" spc="387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NGHIÊN</a:t>
            </a:r>
            <a:r>
              <a:rPr kumimoji="0" lang="pt-BR" sz="13834" b="0" i="0" u="none" strike="noStrike" kern="1200" cap="none" spc="387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 CỨU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VẬN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DỤNG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05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20549" y="1177352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748" y="385712"/>
            <a:ext cx="10206090" cy="2000604"/>
            <a:chOff x="1" y="-28575"/>
            <a:chExt cx="5732559" cy="1123700"/>
          </a:xfrm>
        </p:grpSpPr>
        <p:sp>
          <p:nvSpPr>
            <p:cNvPr id="7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687" y="1199498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>
                <a:solidFill>
                  <a:srgbClr val="002060"/>
                </a:solidFill>
                <a:latin typeface="Barlow SemiCondensed Bold"/>
              </a:rPr>
              <a:t>NHIỆM VỤ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15" y="3102173"/>
            <a:ext cx="11906431" cy="174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Open Sans"/>
              </a:rPr>
              <a:t>sưu tầm thông tin, hình ảnh về khu công nghiệp/ trung tâm công nghiệp có tại địa phương 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98487" y="7525190"/>
            <a:ext cx="1352751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1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tuần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A4, </a:t>
            </a:r>
            <a:r>
              <a:rPr lang="en-US" sz="4000" dirty="0" err="1" smtClean="0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/>
            </a:r>
            <a:br>
              <a:rPr lang="en-US" sz="4000" dirty="0" smtClean="0">
                <a:solidFill>
                  <a:srgbClr val="000000"/>
                </a:solidFill>
                <a:latin typeface="Open Sans"/>
              </a:rPr>
            </a:b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>/ 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video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chụp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print"/>
              <a:stretch>
                <a:fillRect l="-15727" r="-15727"/>
              </a:stretch>
            </a:blipFill>
          </p:spPr>
        </p:sp>
      </p:grpSp>
      <p:grpSp>
        <p:nvGrpSpPr>
          <p:cNvPr id="29" name="Group 3"/>
          <p:cNvGrpSpPr/>
          <p:nvPr/>
        </p:nvGrpSpPr>
        <p:grpSpPr>
          <a:xfrm>
            <a:off x="12439189" y="-1918160"/>
            <a:ext cx="6733218" cy="5830663"/>
            <a:chOff x="0" y="0"/>
            <a:chExt cx="4282440" cy="3708400"/>
          </a:xfrm>
        </p:grpSpPr>
        <p:sp>
          <p:nvSpPr>
            <p:cNvPr id="3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8277" r="-28277"/>
              </a:stretch>
            </a:blipFill>
          </p:spPr>
        </p:sp>
      </p:grpSp>
      <p:grpSp>
        <p:nvGrpSpPr>
          <p:cNvPr id="31" name="Group 6"/>
          <p:cNvGrpSpPr/>
          <p:nvPr/>
        </p:nvGrpSpPr>
        <p:grpSpPr>
          <a:xfrm>
            <a:off x="8932069" y="5147473"/>
            <a:ext cx="10206090" cy="2000604"/>
            <a:chOff x="1" y="-28575"/>
            <a:chExt cx="5732559" cy="1123700"/>
          </a:xfrm>
        </p:grpSpPr>
        <p:sp>
          <p:nvSpPr>
            <p:cNvPr id="32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9"/>
          <p:cNvSpPr txBox="1"/>
          <p:nvPr/>
        </p:nvSpPr>
        <p:spPr>
          <a:xfrm>
            <a:off x="9143008" y="5961259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 smtClean="0">
                <a:solidFill>
                  <a:srgbClr val="002060"/>
                </a:solidFill>
                <a:latin typeface="Barlow SemiCondensed Bold"/>
              </a:rPr>
              <a:t>YÊU CẦU</a:t>
            </a:r>
            <a:endParaRPr lang="en-US" sz="13834" spc="387" dirty="0">
              <a:solidFill>
                <a:srgbClr val="002060"/>
              </a:solidFill>
              <a:latin typeface="Barlow SemiCondensed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48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1"/>
              </a:lnSpc>
            </a:pPr>
            <a:r>
              <a:rPr lang="en-US" sz="19496">
                <a:solidFill>
                  <a:srgbClr val="FFFFFF"/>
                </a:solidFill>
                <a:latin typeface="Chau Philomene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11393481" y="4970687"/>
            <a:ext cx="8116616" cy="7028623"/>
            <a:chOff x="0" y="0"/>
            <a:chExt cx="4282440" cy="3708400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8277" r="-28277"/>
              </a:stretch>
            </a:blipFill>
          </p:spPr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Mạng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lưới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sông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ngòi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dày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đặc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chảy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hình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dốc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thủy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Chất lượng lao động ngày càng tăng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chuyển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giao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nghệ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khai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dầu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và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khí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tự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nhiên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chủ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yếu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thềm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lục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phía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nam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Khí hậu nhiệt đới ẩm gió mùa 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nguồn năng lượng mặt trời dồi dào.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427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Nguồn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nguyên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liệu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từ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phong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phú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 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giữa thế kỉ XIX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115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xuất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3186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Cơ sở vật chất kỹ thuật một số ngành đã lạc hậu nên 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tác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tính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cạnh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899281" y="1285735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cuối thế kỉ XIX, phát triển ngành càng nhanh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1" y="1495356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xuất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xuất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1739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xanh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giúp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1" y="605123"/>
              <a:ext cx="9504180" cy="504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Ứng phó với rủi ro; xúc tiến quá trình chuyển hóa xanh, hướng đến phát triển bền vững.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công nghiệp phân bố gắn với vùng nguyên liệu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xuất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60331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thị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lớn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xuất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Công nghiệp xanh là nền công nghiệp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thân </a:t>
              </a: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thiện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/>
              </a:r>
              <a:br>
                <a:rPr lang="en-US" sz="4213" dirty="0" smtClean="0">
                  <a:solidFill>
                    <a:srgbClr val="000000"/>
                  </a:solidFill>
                  <a:latin typeface="Open Sans Bold"/>
                </a:rPr>
              </a:b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với môi trường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1354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2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60346" y="1223530"/>
            <a:ext cx="16230600" cy="7839941"/>
            <a:chOff x="0" y="0"/>
            <a:chExt cx="4274726" cy="206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064840"/>
            </a:xfrm>
            <a:custGeom>
              <a:avLst/>
              <a:gdLst/>
              <a:ahLst/>
              <a:cxnLst/>
              <a:rect l="l" t="t" r="r" b="b"/>
              <a:pathLst>
                <a:path w="4274726" h="20648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514"/>
                  </a:lnTo>
                  <a:cubicBezTo>
                    <a:pt x="4274726" y="2046966"/>
                    <a:pt x="4272163" y="2053153"/>
                    <a:pt x="4267601" y="2057715"/>
                  </a:cubicBezTo>
                  <a:cubicBezTo>
                    <a:pt x="4263039" y="2062277"/>
                    <a:pt x="4256851" y="2064840"/>
                    <a:pt x="4250399" y="2064840"/>
                  </a:cubicBezTo>
                  <a:lnTo>
                    <a:pt x="24327" y="2064840"/>
                  </a:lnTo>
                  <a:cubicBezTo>
                    <a:pt x="10891" y="2064840"/>
                    <a:pt x="0" y="2053949"/>
                    <a:pt x="0" y="204051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211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50096" y="7580840"/>
            <a:ext cx="3587809" cy="976940"/>
            <a:chOff x="0" y="0"/>
            <a:chExt cx="944937" cy="2573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937" cy="257301"/>
            </a:xfrm>
            <a:custGeom>
              <a:avLst/>
              <a:gdLst/>
              <a:ahLst/>
              <a:cxnLst/>
              <a:rect l="l" t="t" r="r" b="b"/>
              <a:pathLst>
                <a:path w="944937" h="257301">
                  <a:moveTo>
                    <a:pt x="110050" y="0"/>
                  </a:moveTo>
                  <a:lnTo>
                    <a:pt x="834887" y="0"/>
                  </a:lnTo>
                  <a:cubicBezTo>
                    <a:pt x="895666" y="0"/>
                    <a:pt x="944937" y="49271"/>
                    <a:pt x="944937" y="110050"/>
                  </a:cubicBezTo>
                  <a:lnTo>
                    <a:pt x="944937" y="147251"/>
                  </a:lnTo>
                  <a:cubicBezTo>
                    <a:pt x="944937" y="208030"/>
                    <a:pt x="895666" y="257301"/>
                    <a:pt x="834887" y="257301"/>
                  </a:cubicBezTo>
                  <a:lnTo>
                    <a:pt x="110050" y="257301"/>
                  </a:lnTo>
                  <a:cubicBezTo>
                    <a:pt x="49271" y="257301"/>
                    <a:pt x="0" y="208030"/>
                    <a:pt x="0" y="147251"/>
                  </a:cubicBezTo>
                  <a:lnTo>
                    <a:pt x="0" y="110050"/>
                  </a:lnTo>
                  <a:cubicBezTo>
                    <a:pt x="0" y="49271"/>
                    <a:pt x="49271" y="0"/>
                    <a:pt x="110050" y="0"/>
                  </a:cubicBezTo>
                  <a:close/>
                </a:path>
              </a:pathLst>
            </a:custGeom>
            <a:solidFill>
              <a:srgbClr val="4A8B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44937" cy="304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69473" y="5712893"/>
            <a:ext cx="1630236" cy="1438683"/>
          </a:xfrm>
          <a:custGeom>
            <a:avLst/>
            <a:gdLst/>
            <a:ahLst/>
            <a:cxnLst/>
            <a:rect l="l" t="t" r="r" b="b"/>
            <a:pathLst>
              <a:path w="1630236" h="1438683">
                <a:moveTo>
                  <a:pt x="0" y="0"/>
                </a:moveTo>
                <a:lnTo>
                  <a:pt x="1630236" y="0"/>
                </a:lnTo>
                <a:lnTo>
                  <a:pt x="1630236" y="1438683"/>
                </a:lnTo>
                <a:lnTo>
                  <a:pt x="0" y="143868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41132" y="1407968"/>
            <a:ext cx="13805735" cy="891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spc="279" dirty="0">
                <a:solidFill>
                  <a:srgbClr val="002060"/>
                </a:solidFill>
                <a:latin typeface="Barlow SemiCondensed Bold"/>
              </a:rPr>
              <a:t>BÀI 7: THỰC HÀNH: XÁC ĐỊNH CÁC TRUNG TÂM CÔNG NGHIỆP CHÍNH Ở NƯỚC TA</a:t>
            </a:r>
          </a:p>
          <a:p>
            <a:pPr algn="ctr">
              <a:lnSpc>
                <a:spcPts val="22494"/>
              </a:lnSpc>
            </a:pPr>
            <a:endParaRPr lang="en-US" sz="9999" spc="279" dirty="0">
              <a:solidFill>
                <a:srgbClr val="002060"/>
              </a:solidFill>
              <a:latin typeface="Barlow SemiCondense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10209" y="7621382"/>
            <a:ext cx="2890041" cy="93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7530" spc="210">
                <a:solidFill>
                  <a:srgbClr val="FFFFFF"/>
                </a:solidFill>
                <a:latin typeface="Barlow Condensed"/>
              </a:rPr>
              <a:t>1 tiết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973</Words>
  <Application>Microsoft Office PowerPoint</Application>
  <PresentationFormat>Custom</PresentationFormat>
  <Paragraphs>149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Barlow SemiCondensed Bold</vt:lpstr>
      <vt:lpstr>Barlow Condensed</vt:lpstr>
      <vt:lpstr>Calibri</vt:lpstr>
      <vt:lpstr>Open Sans Bold</vt:lpstr>
      <vt:lpstr>#9Slide03 Cabin Condensed Bold</vt:lpstr>
      <vt:lpstr>Times New Roman</vt:lpstr>
      <vt:lpstr>#9Slide05 Amplify</vt:lpstr>
      <vt:lpstr>Open Sans</vt:lpstr>
      <vt:lpstr>Chau Philomene</vt:lpstr>
      <vt:lpstr>#9Slide07 IcielBC Cubano Normal (Headings)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7- CTST9-4</dc:title>
  <dc:creator>Admin</dc:creator>
  <cp:lastModifiedBy>Fpt</cp:lastModifiedBy>
  <cp:revision>15</cp:revision>
  <dcterms:created xsi:type="dcterms:W3CDTF">2006-08-16T00:00:00Z</dcterms:created>
  <dcterms:modified xsi:type="dcterms:W3CDTF">2025-03-05T07:32:19Z</dcterms:modified>
  <dc:identifier>DAGHOYT2Sq4</dc:identifier>
</cp:coreProperties>
</file>