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Lst>
  <p:sldSz cy="6858000" cx="12192000"/>
  <p:notesSz cx="6858000" cy="9144000"/>
  <p:embeddedFontLst>
    <p:embeddedFont>
      <p:font typeface="Tahoma"/>
      <p:regular r:id="rId196"/>
      <p:bold r:id="rId197"/>
    </p:embeddedFont>
    <p:embeddedFont>
      <p:font typeface="Quattrocento Sans"/>
      <p:regular r:id="rId198"/>
      <p:bold r:id="rId199"/>
      <p:italic r:id="rId200"/>
      <p:boldItalic r:id="rId201"/>
    </p:embeddedFont>
    <p:embeddedFont>
      <p:font typeface="Quintessential"/>
      <p:regular r:id="rId2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08">
          <p15:clr>
            <a:srgbClr val="A4A3A4"/>
          </p15:clr>
        </p15:guide>
        <p15:guide id="2" pos="7248">
          <p15:clr>
            <a:srgbClr val="A4A3A4"/>
          </p15:clr>
        </p15:guide>
        <p15:guide id="3" orient="horz" pos="624">
          <p15:clr>
            <a:srgbClr val="A4A3A4"/>
          </p15:clr>
        </p15:guide>
        <p15:guide id="4" orient="horz" pos="712">
          <p15:clr>
            <a:srgbClr val="A4A3A4"/>
          </p15:clr>
        </p15:guide>
        <p15:guide id="5" orient="horz" pos="3936">
          <p15:clr>
            <a:srgbClr val="A4A3A4"/>
          </p15:clr>
        </p15:guide>
        <p15:guide id="6" orient="horz" pos="3816">
          <p15:clr>
            <a:srgbClr val="A4A3A4"/>
          </p15:clr>
        </p15:guide>
      </p15:sldGuideLst>
    </p:ext>
    <p:ext uri="GoogleSlidesCustomDataVersion2">
      <go:slidesCustomData xmlns:go="http://customooxmlschemas.google.com/" r:id="rId203" roundtripDataSignature="AMtx7mixKebzSwyz1uWUrd8yZFDyE1/N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74D646-FAAB-4E94-911F-C361EDB9427A}">
  <a:tblStyle styleId="{C674D646-FAAB-4E94-911F-C361EDB9427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08"/>
        <p:guide pos="7248"/>
        <p:guide pos="624" orient="horz"/>
        <p:guide pos="712" orient="horz"/>
        <p:guide pos="3936" orient="horz"/>
        <p:guide pos="38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QuattrocentoSans-regular.fntdata"/><Relationship Id="rId14" Type="http://schemas.openxmlformats.org/officeDocument/2006/relationships/slide" Target="slides/slide8.xml"/><Relationship Id="rId197" Type="http://schemas.openxmlformats.org/officeDocument/2006/relationships/font" Target="fonts/Tahoma-bold.fntdata"/><Relationship Id="rId17" Type="http://schemas.openxmlformats.org/officeDocument/2006/relationships/slide" Target="slides/slide11.xml"/><Relationship Id="rId196" Type="http://schemas.openxmlformats.org/officeDocument/2006/relationships/font" Target="fonts/Tahoma-regular.fntdata"/><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font" Target="fonts/QuattrocentoSans-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3" Type="http://customschemas.google.com/relationships/presentationmetadata" Target="metadata"/><Relationship Id="rId202" Type="http://schemas.openxmlformats.org/officeDocument/2006/relationships/font" Target="fonts/Quintessential-regular.fntdata"/><Relationship Id="rId201" Type="http://schemas.openxmlformats.org/officeDocument/2006/relationships/font" Target="fonts/QuattrocentoSans-boldItalic.fntdata"/><Relationship Id="rId200" Type="http://schemas.openxmlformats.org/officeDocument/2006/relationships/font" Target="fonts/QuattrocentoSa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0" name="Shape 2310"/>
        <p:cNvGrpSpPr/>
        <p:nvPr/>
      </p:nvGrpSpPr>
      <p:grpSpPr>
        <a:xfrm>
          <a:off x="0" y="0"/>
          <a:ext cx="0" cy="0"/>
          <a:chOff x="0" y="0"/>
          <a:chExt cx="0" cy="0"/>
        </a:xfrm>
      </p:grpSpPr>
      <p:sp>
        <p:nvSpPr>
          <p:cNvPr id="2311" name="Google Shape;2311;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p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p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p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p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p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3" name="Shape 2473"/>
        <p:cNvGrpSpPr/>
        <p:nvPr/>
      </p:nvGrpSpPr>
      <p:grpSpPr>
        <a:xfrm>
          <a:off x="0" y="0"/>
          <a:ext cx="0" cy="0"/>
          <a:chOff x="0" y="0"/>
          <a:chExt cx="0" cy="0"/>
        </a:xfrm>
      </p:grpSpPr>
      <p:sp>
        <p:nvSpPr>
          <p:cNvPr id="2474" name="Google Shape;2474;p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8" name="Shape 2498"/>
        <p:cNvGrpSpPr/>
        <p:nvPr/>
      </p:nvGrpSpPr>
      <p:grpSpPr>
        <a:xfrm>
          <a:off x="0" y="0"/>
          <a:ext cx="0" cy="0"/>
          <a:chOff x="0" y="0"/>
          <a:chExt cx="0" cy="0"/>
        </a:xfrm>
      </p:grpSpPr>
      <p:sp>
        <p:nvSpPr>
          <p:cNvPr id="2499" name="Google Shape;2499;p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4" name="Shape 2524"/>
        <p:cNvGrpSpPr/>
        <p:nvPr/>
      </p:nvGrpSpPr>
      <p:grpSpPr>
        <a:xfrm>
          <a:off x="0" y="0"/>
          <a:ext cx="0" cy="0"/>
          <a:chOff x="0" y="0"/>
          <a:chExt cx="0" cy="0"/>
        </a:xfrm>
      </p:grpSpPr>
      <p:sp>
        <p:nvSpPr>
          <p:cNvPr id="2525" name="Google Shape;2525;p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p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6" name="Shape 2576"/>
        <p:cNvGrpSpPr/>
        <p:nvPr/>
      </p:nvGrpSpPr>
      <p:grpSpPr>
        <a:xfrm>
          <a:off x="0" y="0"/>
          <a:ext cx="0" cy="0"/>
          <a:chOff x="0" y="0"/>
          <a:chExt cx="0" cy="0"/>
        </a:xfrm>
      </p:grpSpPr>
      <p:sp>
        <p:nvSpPr>
          <p:cNvPr id="2577" name="Google Shape;2577;p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p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p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1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9" name="Shape 2659"/>
        <p:cNvGrpSpPr/>
        <p:nvPr/>
      </p:nvGrpSpPr>
      <p:grpSpPr>
        <a:xfrm>
          <a:off x="0" y="0"/>
          <a:ext cx="0" cy="0"/>
          <a:chOff x="0" y="0"/>
          <a:chExt cx="0" cy="0"/>
        </a:xfrm>
      </p:grpSpPr>
      <p:sp>
        <p:nvSpPr>
          <p:cNvPr id="2660" name="Google Shape;2660;p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p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5" name="Shape 2715"/>
        <p:cNvGrpSpPr/>
        <p:nvPr/>
      </p:nvGrpSpPr>
      <p:grpSpPr>
        <a:xfrm>
          <a:off x="0" y="0"/>
          <a:ext cx="0" cy="0"/>
          <a:chOff x="0" y="0"/>
          <a:chExt cx="0" cy="0"/>
        </a:xfrm>
      </p:grpSpPr>
      <p:sp>
        <p:nvSpPr>
          <p:cNvPr id="2716" name="Google Shape;2716;p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p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8" name="Shape 2748"/>
        <p:cNvGrpSpPr/>
        <p:nvPr/>
      </p:nvGrpSpPr>
      <p:grpSpPr>
        <a:xfrm>
          <a:off x="0" y="0"/>
          <a:ext cx="0" cy="0"/>
          <a:chOff x="0" y="0"/>
          <a:chExt cx="0" cy="0"/>
        </a:xfrm>
      </p:grpSpPr>
      <p:sp>
        <p:nvSpPr>
          <p:cNvPr id="2749" name="Google Shape;2749;p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p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6" name="Shape 2796"/>
        <p:cNvGrpSpPr/>
        <p:nvPr/>
      </p:nvGrpSpPr>
      <p:grpSpPr>
        <a:xfrm>
          <a:off x="0" y="0"/>
          <a:ext cx="0" cy="0"/>
          <a:chOff x="0" y="0"/>
          <a:chExt cx="0" cy="0"/>
        </a:xfrm>
      </p:grpSpPr>
      <p:sp>
        <p:nvSpPr>
          <p:cNvPr id="2797" name="Google Shape;2797;p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p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p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p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p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9" name="Shape 2909"/>
        <p:cNvGrpSpPr/>
        <p:nvPr/>
      </p:nvGrpSpPr>
      <p:grpSpPr>
        <a:xfrm>
          <a:off x="0" y="0"/>
          <a:ext cx="0" cy="0"/>
          <a:chOff x="0" y="0"/>
          <a:chExt cx="0" cy="0"/>
        </a:xfrm>
      </p:grpSpPr>
      <p:sp>
        <p:nvSpPr>
          <p:cNvPr id="2910" name="Google Shape;2910;p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3" name="Shape 2933"/>
        <p:cNvGrpSpPr/>
        <p:nvPr/>
      </p:nvGrpSpPr>
      <p:grpSpPr>
        <a:xfrm>
          <a:off x="0" y="0"/>
          <a:ext cx="0" cy="0"/>
          <a:chOff x="0" y="0"/>
          <a:chExt cx="0" cy="0"/>
        </a:xfrm>
      </p:grpSpPr>
      <p:sp>
        <p:nvSpPr>
          <p:cNvPr id="2934" name="Google Shape;2934;p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7" name="Shape 2957"/>
        <p:cNvGrpSpPr/>
        <p:nvPr/>
      </p:nvGrpSpPr>
      <p:grpSpPr>
        <a:xfrm>
          <a:off x="0" y="0"/>
          <a:ext cx="0" cy="0"/>
          <a:chOff x="0" y="0"/>
          <a:chExt cx="0" cy="0"/>
        </a:xfrm>
      </p:grpSpPr>
      <p:sp>
        <p:nvSpPr>
          <p:cNvPr id="2958" name="Google Shape;2958;p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1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8" name="Shape 2988"/>
        <p:cNvGrpSpPr/>
        <p:nvPr/>
      </p:nvGrpSpPr>
      <p:grpSpPr>
        <a:xfrm>
          <a:off x="0" y="0"/>
          <a:ext cx="0" cy="0"/>
          <a:chOff x="0" y="0"/>
          <a:chExt cx="0" cy="0"/>
        </a:xfrm>
      </p:grpSpPr>
      <p:sp>
        <p:nvSpPr>
          <p:cNvPr id="2989" name="Google Shape;2989;p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1" name="Shape 3021"/>
        <p:cNvGrpSpPr/>
        <p:nvPr/>
      </p:nvGrpSpPr>
      <p:grpSpPr>
        <a:xfrm>
          <a:off x="0" y="0"/>
          <a:ext cx="0" cy="0"/>
          <a:chOff x="0" y="0"/>
          <a:chExt cx="0" cy="0"/>
        </a:xfrm>
      </p:grpSpPr>
      <p:sp>
        <p:nvSpPr>
          <p:cNvPr id="3022" name="Google Shape;3022;p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p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4" name="Shape 3074"/>
        <p:cNvGrpSpPr/>
        <p:nvPr/>
      </p:nvGrpSpPr>
      <p:grpSpPr>
        <a:xfrm>
          <a:off x="0" y="0"/>
          <a:ext cx="0" cy="0"/>
          <a:chOff x="0" y="0"/>
          <a:chExt cx="0" cy="0"/>
        </a:xfrm>
      </p:grpSpPr>
      <p:sp>
        <p:nvSpPr>
          <p:cNvPr id="3075" name="Google Shape;3075;p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9" name="Shape 3099"/>
        <p:cNvGrpSpPr/>
        <p:nvPr/>
      </p:nvGrpSpPr>
      <p:grpSpPr>
        <a:xfrm>
          <a:off x="0" y="0"/>
          <a:ext cx="0" cy="0"/>
          <a:chOff x="0" y="0"/>
          <a:chExt cx="0" cy="0"/>
        </a:xfrm>
      </p:grpSpPr>
      <p:sp>
        <p:nvSpPr>
          <p:cNvPr id="3100" name="Google Shape;3100;p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5" name="Shape 3125"/>
        <p:cNvGrpSpPr/>
        <p:nvPr/>
      </p:nvGrpSpPr>
      <p:grpSpPr>
        <a:xfrm>
          <a:off x="0" y="0"/>
          <a:ext cx="0" cy="0"/>
          <a:chOff x="0" y="0"/>
          <a:chExt cx="0" cy="0"/>
        </a:xfrm>
      </p:grpSpPr>
      <p:sp>
        <p:nvSpPr>
          <p:cNvPr id="3126" name="Google Shape;3126;p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6" name="Shape 3146"/>
        <p:cNvGrpSpPr/>
        <p:nvPr/>
      </p:nvGrpSpPr>
      <p:grpSpPr>
        <a:xfrm>
          <a:off x="0" y="0"/>
          <a:ext cx="0" cy="0"/>
          <a:chOff x="0" y="0"/>
          <a:chExt cx="0" cy="0"/>
        </a:xfrm>
      </p:grpSpPr>
      <p:sp>
        <p:nvSpPr>
          <p:cNvPr id="3147" name="Google Shape;3147;p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1" name="Shape 3171"/>
        <p:cNvGrpSpPr/>
        <p:nvPr/>
      </p:nvGrpSpPr>
      <p:grpSpPr>
        <a:xfrm>
          <a:off x="0" y="0"/>
          <a:ext cx="0" cy="0"/>
          <a:chOff x="0" y="0"/>
          <a:chExt cx="0" cy="0"/>
        </a:xfrm>
      </p:grpSpPr>
      <p:sp>
        <p:nvSpPr>
          <p:cNvPr id="3172" name="Google Shape;3172;p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3" name="Google Shape;3173;p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p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3" name="Shape 3223"/>
        <p:cNvGrpSpPr/>
        <p:nvPr/>
      </p:nvGrpSpPr>
      <p:grpSpPr>
        <a:xfrm>
          <a:off x="0" y="0"/>
          <a:ext cx="0" cy="0"/>
          <a:chOff x="0" y="0"/>
          <a:chExt cx="0" cy="0"/>
        </a:xfrm>
      </p:grpSpPr>
      <p:sp>
        <p:nvSpPr>
          <p:cNvPr id="3224" name="Google Shape;3224;p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9" name="Shape 3249"/>
        <p:cNvGrpSpPr/>
        <p:nvPr/>
      </p:nvGrpSpPr>
      <p:grpSpPr>
        <a:xfrm>
          <a:off x="0" y="0"/>
          <a:ext cx="0" cy="0"/>
          <a:chOff x="0" y="0"/>
          <a:chExt cx="0" cy="0"/>
        </a:xfrm>
      </p:grpSpPr>
      <p:sp>
        <p:nvSpPr>
          <p:cNvPr id="3250" name="Google Shape;3250;p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4" name="Shape 3274"/>
        <p:cNvGrpSpPr/>
        <p:nvPr/>
      </p:nvGrpSpPr>
      <p:grpSpPr>
        <a:xfrm>
          <a:off x="0" y="0"/>
          <a:ext cx="0" cy="0"/>
          <a:chOff x="0" y="0"/>
          <a:chExt cx="0" cy="0"/>
        </a:xfrm>
      </p:grpSpPr>
      <p:sp>
        <p:nvSpPr>
          <p:cNvPr id="3275" name="Google Shape;3275;p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0" name="Shape 3300"/>
        <p:cNvGrpSpPr/>
        <p:nvPr/>
      </p:nvGrpSpPr>
      <p:grpSpPr>
        <a:xfrm>
          <a:off x="0" y="0"/>
          <a:ext cx="0" cy="0"/>
          <a:chOff x="0" y="0"/>
          <a:chExt cx="0" cy="0"/>
        </a:xfrm>
      </p:grpSpPr>
      <p:sp>
        <p:nvSpPr>
          <p:cNvPr id="3301" name="Google Shape;3301;p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6" name="Shape 3326"/>
        <p:cNvGrpSpPr/>
        <p:nvPr/>
      </p:nvGrpSpPr>
      <p:grpSpPr>
        <a:xfrm>
          <a:off x="0" y="0"/>
          <a:ext cx="0" cy="0"/>
          <a:chOff x="0" y="0"/>
          <a:chExt cx="0" cy="0"/>
        </a:xfrm>
      </p:grpSpPr>
      <p:sp>
        <p:nvSpPr>
          <p:cNvPr id="3327" name="Google Shape;3327;p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6" name="Shape 3356"/>
        <p:cNvGrpSpPr/>
        <p:nvPr/>
      </p:nvGrpSpPr>
      <p:grpSpPr>
        <a:xfrm>
          <a:off x="0" y="0"/>
          <a:ext cx="0" cy="0"/>
          <a:chOff x="0" y="0"/>
          <a:chExt cx="0" cy="0"/>
        </a:xfrm>
      </p:grpSpPr>
      <p:sp>
        <p:nvSpPr>
          <p:cNvPr id="3357" name="Google Shape;3357;p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3" name="Shape 3383"/>
        <p:cNvGrpSpPr/>
        <p:nvPr/>
      </p:nvGrpSpPr>
      <p:grpSpPr>
        <a:xfrm>
          <a:off x="0" y="0"/>
          <a:ext cx="0" cy="0"/>
          <a:chOff x="0" y="0"/>
          <a:chExt cx="0" cy="0"/>
        </a:xfrm>
      </p:grpSpPr>
      <p:sp>
        <p:nvSpPr>
          <p:cNvPr id="3384" name="Google Shape;3384;p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9" name="Shape 3409"/>
        <p:cNvGrpSpPr/>
        <p:nvPr/>
      </p:nvGrpSpPr>
      <p:grpSpPr>
        <a:xfrm>
          <a:off x="0" y="0"/>
          <a:ext cx="0" cy="0"/>
          <a:chOff x="0" y="0"/>
          <a:chExt cx="0" cy="0"/>
        </a:xfrm>
      </p:grpSpPr>
      <p:sp>
        <p:nvSpPr>
          <p:cNvPr id="3410" name="Google Shape;3410;p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3" name="Shape 3433"/>
        <p:cNvGrpSpPr/>
        <p:nvPr/>
      </p:nvGrpSpPr>
      <p:grpSpPr>
        <a:xfrm>
          <a:off x="0" y="0"/>
          <a:ext cx="0" cy="0"/>
          <a:chOff x="0" y="0"/>
          <a:chExt cx="0" cy="0"/>
        </a:xfrm>
      </p:grpSpPr>
      <p:sp>
        <p:nvSpPr>
          <p:cNvPr id="3434" name="Google Shape;3434;p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7" name="Shape 3457"/>
        <p:cNvGrpSpPr/>
        <p:nvPr/>
      </p:nvGrpSpPr>
      <p:grpSpPr>
        <a:xfrm>
          <a:off x="0" y="0"/>
          <a:ext cx="0" cy="0"/>
          <a:chOff x="0" y="0"/>
          <a:chExt cx="0" cy="0"/>
        </a:xfrm>
      </p:grpSpPr>
      <p:sp>
        <p:nvSpPr>
          <p:cNvPr id="3458" name="Google Shape;3458;p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0" name="Shape 3480"/>
        <p:cNvGrpSpPr/>
        <p:nvPr/>
      </p:nvGrpSpPr>
      <p:grpSpPr>
        <a:xfrm>
          <a:off x="0" y="0"/>
          <a:ext cx="0" cy="0"/>
          <a:chOff x="0" y="0"/>
          <a:chExt cx="0" cy="0"/>
        </a:xfrm>
      </p:grpSpPr>
      <p:sp>
        <p:nvSpPr>
          <p:cNvPr id="3481" name="Google Shape;3481;p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4" name="Shape 3504"/>
        <p:cNvGrpSpPr/>
        <p:nvPr/>
      </p:nvGrpSpPr>
      <p:grpSpPr>
        <a:xfrm>
          <a:off x="0" y="0"/>
          <a:ext cx="0" cy="0"/>
          <a:chOff x="0" y="0"/>
          <a:chExt cx="0" cy="0"/>
        </a:xfrm>
      </p:grpSpPr>
      <p:sp>
        <p:nvSpPr>
          <p:cNvPr id="3505" name="Google Shape;3505;p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1" name="Shape 3531"/>
        <p:cNvGrpSpPr/>
        <p:nvPr/>
      </p:nvGrpSpPr>
      <p:grpSpPr>
        <a:xfrm>
          <a:off x="0" y="0"/>
          <a:ext cx="0" cy="0"/>
          <a:chOff x="0" y="0"/>
          <a:chExt cx="0" cy="0"/>
        </a:xfrm>
      </p:grpSpPr>
      <p:sp>
        <p:nvSpPr>
          <p:cNvPr id="3532" name="Google Shape;3532;p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4" name="Shape 3564"/>
        <p:cNvGrpSpPr/>
        <p:nvPr/>
      </p:nvGrpSpPr>
      <p:grpSpPr>
        <a:xfrm>
          <a:off x="0" y="0"/>
          <a:ext cx="0" cy="0"/>
          <a:chOff x="0" y="0"/>
          <a:chExt cx="0" cy="0"/>
        </a:xfrm>
      </p:grpSpPr>
      <p:sp>
        <p:nvSpPr>
          <p:cNvPr id="3565" name="Google Shape;3565;p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1" name="Shape 3591"/>
        <p:cNvGrpSpPr/>
        <p:nvPr/>
      </p:nvGrpSpPr>
      <p:grpSpPr>
        <a:xfrm>
          <a:off x="0" y="0"/>
          <a:ext cx="0" cy="0"/>
          <a:chOff x="0" y="0"/>
          <a:chExt cx="0" cy="0"/>
        </a:xfrm>
      </p:grpSpPr>
      <p:sp>
        <p:nvSpPr>
          <p:cNvPr id="3592" name="Google Shape;3592;p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0" name="Shape 3620"/>
        <p:cNvGrpSpPr/>
        <p:nvPr/>
      </p:nvGrpSpPr>
      <p:grpSpPr>
        <a:xfrm>
          <a:off x="0" y="0"/>
          <a:ext cx="0" cy="0"/>
          <a:chOff x="0" y="0"/>
          <a:chExt cx="0" cy="0"/>
        </a:xfrm>
      </p:grpSpPr>
      <p:sp>
        <p:nvSpPr>
          <p:cNvPr id="3621" name="Google Shape;3621;p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2" name="Shape 3632"/>
        <p:cNvGrpSpPr/>
        <p:nvPr/>
      </p:nvGrpSpPr>
      <p:grpSpPr>
        <a:xfrm>
          <a:off x="0" y="0"/>
          <a:ext cx="0" cy="0"/>
          <a:chOff x="0" y="0"/>
          <a:chExt cx="0" cy="0"/>
        </a:xfrm>
      </p:grpSpPr>
      <p:sp>
        <p:nvSpPr>
          <p:cNvPr id="3633" name="Google Shape;3633;p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8" name="Shape 3658"/>
        <p:cNvGrpSpPr/>
        <p:nvPr/>
      </p:nvGrpSpPr>
      <p:grpSpPr>
        <a:xfrm>
          <a:off x="0" y="0"/>
          <a:ext cx="0" cy="0"/>
          <a:chOff x="0" y="0"/>
          <a:chExt cx="0" cy="0"/>
        </a:xfrm>
      </p:grpSpPr>
      <p:sp>
        <p:nvSpPr>
          <p:cNvPr id="3659" name="Google Shape;3659;p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3" name="Shape 3683"/>
        <p:cNvGrpSpPr/>
        <p:nvPr/>
      </p:nvGrpSpPr>
      <p:grpSpPr>
        <a:xfrm>
          <a:off x="0" y="0"/>
          <a:ext cx="0" cy="0"/>
          <a:chOff x="0" y="0"/>
          <a:chExt cx="0" cy="0"/>
        </a:xfrm>
      </p:grpSpPr>
      <p:sp>
        <p:nvSpPr>
          <p:cNvPr id="3684" name="Google Shape;3684;p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6" name="Shape 3696"/>
        <p:cNvGrpSpPr/>
        <p:nvPr/>
      </p:nvGrpSpPr>
      <p:grpSpPr>
        <a:xfrm>
          <a:off x="0" y="0"/>
          <a:ext cx="0" cy="0"/>
          <a:chOff x="0" y="0"/>
          <a:chExt cx="0" cy="0"/>
        </a:xfrm>
      </p:grpSpPr>
      <p:sp>
        <p:nvSpPr>
          <p:cNvPr id="3697" name="Google Shape;3697;p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2" name="Shape 3722"/>
        <p:cNvGrpSpPr/>
        <p:nvPr/>
      </p:nvGrpSpPr>
      <p:grpSpPr>
        <a:xfrm>
          <a:off x="0" y="0"/>
          <a:ext cx="0" cy="0"/>
          <a:chOff x="0" y="0"/>
          <a:chExt cx="0" cy="0"/>
        </a:xfrm>
      </p:grpSpPr>
      <p:sp>
        <p:nvSpPr>
          <p:cNvPr id="3723" name="Google Shape;3723;p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8" name="Shape 3748"/>
        <p:cNvGrpSpPr/>
        <p:nvPr/>
      </p:nvGrpSpPr>
      <p:grpSpPr>
        <a:xfrm>
          <a:off x="0" y="0"/>
          <a:ext cx="0" cy="0"/>
          <a:chOff x="0" y="0"/>
          <a:chExt cx="0" cy="0"/>
        </a:xfrm>
      </p:grpSpPr>
      <p:sp>
        <p:nvSpPr>
          <p:cNvPr id="3749" name="Google Shape;3749;p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3" name="Shape 3773"/>
        <p:cNvGrpSpPr/>
        <p:nvPr/>
      </p:nvGrpSpPr>
      <p:grpSpPr>
        <a:xfrm>
          <a:off x="0" y="0"/>
          <a:ext cx="0" cy="0"/>
          <a:chOff x="0" y="0"/>
          <a:chExt cx="0" cy="0"/>
        </a:xfrm>
      </p:grpSpPr>
      <p:sp>
        <p:nvSpPr>
          <p:cNvPr id="3774" name="Google Shape;3774;p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1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8" name="Shape 3798"/>
        <p:cNvGrpSpPr/>
        <p:nvPr/>
      </p:nvGrpSpPr>
      <p:grpSpPr>
        <a:xfrm>
          <a:off x="0" y="0"/>
          <a:ext cx="0" cy="0"/>
          <a:chOff x="0" y="0"/>
          <a:chExt cx="0" cy="0"/>
        </a:xfrm>
      </p:grpSpPr>
      <p:sp>
        <p:nvSpPr>
          <p:cNvPr id="3799" name="Google Shape;3799;p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4" name="Shape 3824"/>
        <p:cNvGrpSpPr/>
        <p:nvPr/>
      </p:nvGrpSpPr>
      <p:grpSpPr>
        <a:xfrm>
          <a:off x="0" y="0"/>
          <a:ext cx="0" cy="0"/>
          <a:chOff x="0" y="0"/>
          <a:chExt cx="0" cy="0"/>
        </a:xfrm>
      </p:grpSpPr>
      <p:sp>
        <p:nvSpPr>
          <p:cNvPr id="3825" name="Google Shape;3825;p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1" name="Shape 3851"/>
        <p:cNvGrpSpPr/>
        <p:nvPr/>
      </p:nvGrpSpPr>
      <p:grpSpPr>
        <a:xfrm>
          <a:off x="0" y="0"/>
          <a:ext cx="0" cy="0"/>
          <a:chOff x="0" y="0"/>
          <a:chExt cx="0" cy="0"/>
        </a:xfrm>
      </p:grpSpPr>
      <p:sp>
        <p:nvSpPr>
          <p:cNvPr id="3852" name="Google Shape;3852;p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7" name="Shape 3877"/>
        <p:cNvGrpSpPr/>
        <p:nvPr/>
      </p:nvGrpSpPr>
      <p:grpSpPr>
        <a:xfrm>
          <a:off x="0" y="0"/>
          <a:ext cx="0" cy="0"/>
          <a:chOff x="0" y="0"/>
          <a:chExt cx="0" cy="0"/>
        </a:xfrm>
      </p:grpSpPr>
      <p:sp>
        <p:nvSpPr>
          <p:cNvPr id="3878" name="Google Shape;3878;p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3" name="Shape 3903"/>
        <p:cNvGrpSpPr/>
        <p:nvPr/>
      </p:nvGrpSpPr>
      <p:grpSpPr>
        <a:xfrm>
          <a:off x="0" y="0"/>
          <a:ext cx="0" cy="0"/>
          <a:chOff x="0" y="0"/>
          <a:chExt cx="0" cy="0"/>
        </a:xfrm>
      </p:grpSpPr>
      <p:sp>
        <p:nvSpPr>
          <p:cNvPr id="3904" name="Google Shape;3904;p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8" name="Shape 3928"/>
        <p:cNvGrpSpPr/>
        <p:nvPr/>
      </p:nvGrpSpPr>
      <p:grpSpPr>
        <a:xfrm>
          <a:off x="0" y="0"/>
          <a:ext cx="0" cy="0"/>
          <a:chOff x="0" y="0"/>
          <a:chExt cx="0" cy="0"/>
        </a:xfrm>
      </p:grpSpPr>
      <p:sp>
        <p:nvSpPr>
          <p:cNvPr id="3929" name="Google Shape;3929;p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4" name="Shape 3954"/>
        <p:cNvGrpSpPr/>
        <p:nvPr/>
      </p:nvGrpSpPr>
      <p:grpSpPr>
        <a:xfrm>
          <a:off x="0" y="0"/>
          <a:ext cx="0" cy="0"/>
          <a:chOff x="0" y="0"/>
          <a:chExt cx="0" cy="0"/>
        </a:xfrm>
      </p:grpSpPr>
      <p:sp>
        <p:nvSpPr>
          <p:cNvPr id="3955" name="Google Shape;3955;p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9" name="Shape 3979"/>
        <p:cNvGrpSpPr/>
        <p:nvPr/>
      </p:nvGrpSpPr>
      <p:grpSpPr>
        <a:xfrm>
          <a:off x="0" y="0"/>
          <a:ext cx="0" cy="0"/>
          <a:chOff x="0" y="0"/>
          <a:chExt cx="0" cy="0"/>
        </a:xfrm>
      </p:grpSpPr>
      <p:sp>
        <p:nvSpPr>
          <p:cNvPr id="3980" name="Google Shape;3980;p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4" name="Shape 4004"/>
        <p:cNvGrpSpPr/>
        <p:nvPr/>
      </p:nvGrpSpPr>
      <p:grpSpPr>
        <a:xfrm>
          <a:off x="0" y="0"/>
          <a:ext cx="0" cy="0"/>
          <a:chOff x="0" y="0"/>
          <a:chExt cx="0" cy="0"/>
        </a:xfrm>
      </p:grpSpPr>
      <p:sp>
        <p:nvSpPr>
          <p:cNvPr id="4005" name="Google Shape;4005;p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9" name="Shape 4029"/>
        <p:cNvGrpSpPr/>
        <p:nvPr/>
      </p:nvGrpSpPr>
      <p:grpSpPr>
        <a:xfrm>
          <a:off x="0" y="0"/>
          <a:ext cx="0" cy="0"/>
          <a:chOff x="0" y="0"/>
          <a:chExt cx="0" cy="0"/>
        </a:xfrm>
      </p:grpSpPr>
      <p:sp>
        <p:nvSpPr>
          <p:cNvPr id="4030" name="Google Shape;4030;p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6" name="Shape 4056"/>
        <p:cNvGrpSpPr/>
        <p:nvPr/>
      </p:nvGrpSpPr>
      <p:grpSpPr>
        <a:xfrm>
          <a:off x="0" y="0"/>
          <a:ext cx="0" cy="0"/>
          <a:chOff x="0" y="0"/>
          <a:chExt cx="0" cy="0"/>
        </a:xfrm>
      </p:grpSpPr>
      <p:sp>
        <p:nvSpPr>
          <p:cNvPr id="4057" name="Google Shape;4057;p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9" name="Shape 4079"/>
        <p:cNvGrpSpPr/>
        <p:nvPr/>
      </p:nvGrpSpPr>
      <p:grpSpPr>
        <a:xfrm>
          <a:off x="0" y="0"/>
          <a:ext cx="0" cy="0"/>
          <a:chOff x="0" y="0"/>
          <a:chExt cx="0" cy="0"/>
        </a:xfrm>
      </p:grpSpPr>
      <p:sp>
        <p:nvSpPr>
          <p:cNvPr id="4080" name="Google Shape;4080;p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2" name="Shape 4102"/>
        <p:cNvGrpSpPr/>
        <p:nvPr/>
      </p:nvGrpSpPr>
      <p:grpSpPr>
        <a:xfrm>
          <a:off x="0" y="0"/>
          <a:ext cx="0" cy="0"/>
          <a:chOff x="0" y="0"/>
          <a:chExt cx="0" cy="0"/>
        </a:xfrm>
      </p:grpSpPr>
      <p:sp>
        <p:nvSpPr>
          <p:cNvPr id="4103" name="Google Shape;4103;p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1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4" name="Shape 4124"/>
        <p:cNvGrpSpPr/>
        <p:nvPr/>
      </p:nvGrpSpPr>
      <p:grpSpPr>
        <a:xfrm>
          <a:off x="0" y="0"/>
          <a:ext cx="0" cy="0"/>
          <a:chOff x="0" y="0"/>
          <a:chExt cx="0" cy="0"/>
        </a:xfrm>
      </p:grpSpPr>
      <p:sp>
        <p:nvSpPr>
          <p:cNvPr id="4125" name="Google Shape;4125;p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1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6" name="Shape 4146"/>
        <p:cNvGrpSpPr/>
        <p:nvPr/>
      </p:nvGrpSpPr>
      <p:grpSpPr>
        <a:xfrm>
          <a:off x="0" y="0"/>
          <a:ext cx="0" cy="0"/>
          <a:chOff x="0" y="0"/>
          <a:chExt cx="0" cy="0"/>
        </a:xfrm>
      </p:grpSpPr>
      <p:sp>
        <p:nvSpPr>
          <p:cNvPr id="4147" name="Google Shape;4147;p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0" name="Shape 4170"/>
        <p:cNvGrpSpPr/>
        <p:nvPr/>
      </p:nvGrpSpPr>
      <p:grpSpPr>
        <a:xfrm>
          <a:off x="0" y="0"/>
          <a:ext cx="0" cy="0"/>
          <a:chOff x="0" y="0"/>
          <a:chExt cx="0" cy="0"/>
        </a:xfrm>
      </p:grpSpPr>
      <p:sp>
        <p:nvSpPr>
          <p:cNvPr id="4171" name="Google Shape;4171;p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3" name="Shape 4193"/>
        <p:cNvGrpSpPr/>
        <p:nvPr/>
      </p:nvGrpSpPr>
      <p:grpSpPr>
        <a:xfrm>
          <a:off x="0" y="0"/>
          <a:ext cx="0" cy="0"/>
          <a:chOff x="0" y="0"/>
          <a:chExt cx="0" cy="0"/>
        </a:xfrm>
      </p:grpSpPr>
      <p:sp>
        <p:nvSpPr>
          <p:cNvPr id="4194" name="Google Shape;4194;p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6" name="Shape 4216"/>
        <p:cNvGrpSpPr/>
        <p:nvPr/>
      </p:nvGrpSpPr>
      <p:grpSpPr>
        <a:xfrm>
          <a:off x="0" y="0"/>
          <a:ext cx="0" cy="0"/>
          <a:chOff x="0" y="0"/>
          <a:chExt cx="0" cy="0"/>
        </a:xfrm>
      </p:grpSpPr>
      <p:sp>
        <p:nvSpPr>
          <p:cNvPr id="4217" name="Google Shape;4217;p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1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2" name="Shape 4222"/>
        <p:cNvGrpSpPr/>
        <p:nvPr/>
      </p:nvGrpSpPr>
      <p:grpSpPr>
        <a:xfrm>
          <a:off x="0" y="0"/>
          <a:ext cx="0" cy="0"/>
          <a:chOff x="0" y="0"/>
          <a:chExt cx="0" cy="0"/>
        </a:xfrm>
      </p:grpSpPr>
      <p:sp>
        <p:nvSpPr>
          <p:cNvPr id="4223" name="Google Shape;4223;p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8" name="Shape 4248"/>
        <p:cNvGrpSpPr/>
        <p:nvPr/>
      </p:nvGrpSpPr>
      <p:grpSpPr>
        <a:xfrm>
          <a:off x="0" y="0"/>
          <a:ext cx="0" cy="0"/>
          <a:chOff x="0" y="0"/>
          <a:chExt cx="0" cy="0"/>
        </a:xfrm>
      </p:grpSpPr>
      <p:sp>
        <p:nvSpPr>
          <p:cNvPr id="4249" name="Google Shape;4249;p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4" name="Shape 4254"/>
        <p:cNvGrpSpPr/>
        <p:nvPr/>
      </p:nvGrpSpPr>
      <p:grpSpPr>
        <a:xfrm>
          <a:off x="0" y="0"/>
          <a:ext cx="0" cy="0"/>
          <a:chOff x="0" y="0"/>
          <a:chExt cx="0" cy="0"/>
        </a:xfrm>
      </p:grpSpPr>
      <p:sp>
        <p:nvSpPr>
          <p:cNvPr id="4255" name="Google Shape;4255;p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0" name="Shape 4280"/>
        <p:cNvGrpSpPr/>
        <p:nvPr/>
      </p:nvGrpSpPr>
      <p:grpSpPr>
        <a:xfrm>
          <a:off x="0" y="0"/>
          <a:ext cx="0" cy="0"/>
          <a:chOff x="0" y="0"/>
          <a:chExt cx="0" cy="0"/>
        </a:xfrm>
      </p:grpSpPr>
      <p:sp>
        <p:nvSpPr>
          <p:cNvPr id="4281" name="Google Shape;4281;p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6" name="Shape 4286"/>
        <p:cNvGrpSpPr/>
        <p:nvPr/>
      </p:nvGrpSpPr>
      <p:grpSpPr>
        <a:xfrm>
          <a:off x="0" y="0"/>
          <a:ext cx="0" cy="0"/>
          <a:chOff x="0" y="0"/>
          <a:chExt cx="0" cy="0"/>
        </a:xfrm>
      </p:grpSpPr>
      <p:sp>
        <p:nvSpPr>
          <p:cNvPr id="4287" name="Google Shape;4287;p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1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2" name="Shape 4292"/>
        <p:cNvGrpSpPr/>
        <p:nvPr/>
      </p:nvGrpSpPr>
      <p:grpSpPr>
        <a:xfrm>
          <a:off x="0" y="0"/>
          <a:ext cx="0" cy="0"/>
          <a:chOff x="0" y="0"/>
          <a:chExt cx="0" cy="0"/>
        </a:xfrm>
      </p:grpSpPr>
      <p:sp>
        <p:nvSpPr>
          <p:cNvPr id="4293" name="Google Shape;4293;p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4" name="Shape 4314"/>
        <p:cNvGrpSpPr/>
        <p:nvPr/>
      </p:nvGrpSpPr>
      <p:grpSpPr>
        <a:xfrm>
          <a:off x="0" y="0"/>
          <a:ext cx="0" cy="0"/>
          <a:chOff x="0" y="0"/>
          <a:chExt cx="0" cy="0"/>
        </a:xfrm>
      </p:grpSpPr>
      <p:sp>
        <p:nvSpPr>
          <p:cNvPr id="4315" name="Google Shape;4315;p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8" name="Shape 4338"/>
        <p:cNvGrpSpPr/>
        <p:nvPr/>
      </p:nvGrpSpPr>
      <p:grpSpPr>
        <a:xfrm>
          <a:off x="0" y="0"/>
          <a:ext cx="0" cy="0"/>
          <a:chOff x="0" y="0"/>
          <a:chExt cx="0" cy="0"/>
        </a:xfrm>
      </p:grpSpPr>
      <p:sp>
        <p:nvSpPr>
          <p:cNvPr id="4339" name="Google Shape;4339;p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1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1" name="Shape 4361"/>
        <p:cNvGrpSpPr/>
        <p:nvPr/>
      </p:nvGrpSpPr>
      <p:grpSpPr>
        <a:xfrm>
          <a:off x="0" y="0"/>
          <a:ext cx="0" cy="0"/>
          <a:chOff x="0" y="0"/>
          <a:chExt cx="0" cy="0"/>
        </a:xfrm>
      </p:grpSpPr>
      <p:sp>
        <p:nvSpPr>
          <p:cNvPr id="4362" name="Google Shape;4362;p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4" name="Shape 4384"/>
        <p:cNvGrpSpPr/>
        <p:nvPr/>
      </p:nvGrpSpPr>
      <p:grpSpPr>
        <a:xfrm>
          <a:off x="0" y="0"/>
          <a:ext cx="0" cy="0"/>
          <a:chOff x="0" y="0"/>
          <a:chExt cx="0" cy="0"/>
        </a:xfrm>
      </p:grpSpPr>
      <p:sp>
        <p:nvSpPr>
          <p:cNvPr id="4385" name="Google Shape;4385;p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9" name="Shape 4409"/>
        <p:cNvGrpSpPr/>
        <p:nvPr/>
      </p:nvGrpSpPr>
      <p:grpSpPr>
        <a:xfrm>
          <a:off x="0" y="0"/>
          <a:ext cx="0" cy="0"/>
          <a:chOff x="0" y="0"/>
          <a:chExt cx="0" cy="0"/>
        </a:xfrm>
      </p:grpSpPr>
      <p:sp>
        <p:nvSpPr>
          <p:cNvPr id="4410" name="Google Shape;4410;p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1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2" name="Shape 4432"/>
        <p:cNvGrpSpPr/>
        <p:nvPr/>
      </p:nvGrpSpPr>
      <p:grpSpPr>
        <a:xfrm>
          <a:off x="0" y="0"/>
          <a:ext cx="0" cy="0"/>
          <a:chOff x="0" y="0"/>
          <a:chExt cx="0" cy="0"/>
        </a:xfrm>
      </p:grpSpPr>
      <p:sp>
        <p:nvSpPr>
          <p:cNvPr id="4433" name="Google Shape;4433;p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7" name="Shape 4457"/>
        <p:cNvGrpSpPr/>
        <p:nvPr/>
      </p:nvGrpSpPr>
      <p:grpSpPr>
        <a:xfrm>
          <a:off x="0" y="0"/>
          <a:ext cx="0" cy="0"/>
          <a:chOff x="0" y="0"/>
          <a:chExt cx="0" cy="0"/>
        </a:xfrm>
      </p:grpSpPr>
      <p:sp>
        <p:nvSpPr>
          <p:cNvPr id="4458" name="Google Shape;4458;p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p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3" name="Shape 2123"/>
        <p:cNvGrpSpPr/>
        <p:nvPr/>
      </p:nvGrpSpPr>
      <p:grpSpPr>
        <a:xfrm>
          <a:off x="0" y="0"/>
          <a:ext cx="0" cy="0"/>
          <a:chOff x="0" y="0"/>
          <a:chExt cx="0" cy="0"/>
        </a:xfrm>
      </p:grpSpPr>
      <p:sp>
        <p:nvSpPr>
          <p:cNvPr id="2124" name="Google Shape;2124;p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p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p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p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p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4" name="Shape 2284"/>
        <p:cNvGrpSpPr/>
        <p:nvPr/>
      </p:nvGrpSpPr>
      <p:grpSpPr>
        <a:xfrm>
          <a:off x="0" y="0"/>
          <a:ext cx="0" cy="0"/>
          <a:chOff x="0" y="0"/>
          <a:chExt cx="0" cy="0"/>
        </a:xfrm>
      </p:grpSpPr>
      <p:sp>
        <p:nvSpPr>
          <p:cNvPr id="2285" name="Google Shape;2285;p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 name="Google Shape;13;p19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0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0" name="Google Shape;70;p20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0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6" name="Google Shape;76;p20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 name="Google Shape;19;p19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9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19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9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19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9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9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8" name="Google Shape;38;p19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9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9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7" name="Google Shape;47;p1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 name="Google Shape;56;p19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9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3" name="Google Shape;63;p199"/>
          <p:cNvSpPr/>
          <p:nvPr>
            <p:ph idx="2" type="pic"/>
          </p:nvPr>
        </p:nvSpPr>
        <p:spPr>
          <a:xfrm>
            <a:off x="5183188" y="987425"/>
            <a:ext cx="6172200" cy="4873625"/>
          </a:xfrm>
          <a:prstGeom prst="rect">
            <a:avLst/>
          </a:prstGeom>
          <a:noFill/>
          <a:ln>
            <a:noFill/>
          </a:ln>
        </p:spPr>
      </p:sp>
      <p:sp>
        <p:nvSpPr>
          <p:cNvPr id="64" name="Google Shape;64;p19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 name="Google Shape;7;p1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jpg"/><Relationship Id="rId11" Type="http://schemas.openxmlformats.org/officeDocument/2006/relationships/image" Target="../media/image5.jpg"/><Relationship Id="rId10" Type="http://schemas.openxmlformats.org/officeDocument/2006/relationships/image" Target="../media/image8.png"/><Relationship Id="rId12" Type="http://schemas.openxmlformats.org/officeDocument/2006/relationships/hyperlink" Target="https://www.elle.vn/bi-quyet-song/cau-noi-bao-ve-moi-truong/attachment/cau-noi-hay-ve-moi-truong-3" TargetMode="External"/><Relationship Id="rId9" Type="http://schemas.openxmlformats.org/officeDocument/2006/relationships/image" Target="../media/image18.png"/><Relationship Id="rId5" Type="http://schemas.openxmlformats.org/officeDocument/2006/relationships/image" Target="../media/image14.jpg"/><Relationship Id="rId6" Type="http://schemas.openxmlformats.org/officeDocument/2006/relationships/image" Target="../media/image2.jpg"/><Relationship Id="rId7" Type="http://schemas.openxmlformats.org/officeDocument/2006/relationships/image" Target="../media/image4.jpg"/><Relationship Id="rId8"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0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8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9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88.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10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102.png"/><Relationship Id="rId6" Type="http://schemas.openxmlformats.org/officeDocument/2006/relationships/image" Target="../media/image57.png"/><Relationship Id="rId7" Type="http://schemas.openxmlformats.org/officeDocument/2006/relationships/image" Target="../media/image7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103.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73.png"/><Relationship Id="rId4" Type="http://schemas.openxmlformats.org/officeDocument/2006/relationships/image" Target="../media/image121.png"/><Relationship Id="rId5" Type="http://schemas.openxmlformats.org/officeDocument/2006/relationships/image" Target="../media/image109.png"/><Relationship Id="rId6" Type="http://schemas.openxmlformats.org/officeDocument/2006/relationships/image" Target="../media/image55.png"/><Relationship Id="rId7" Type="http://schemas.openxmlformats.org/officeDocument/2006/relationships/image" Target="../media/image5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73.png"/><Relationship Id="rId4" Type="http://schemas.openxmlformats.org/officeDocument/2006/relationships/image" Target="../media/image106.png"/><Relationship Id="rId5" Type="http://schemas.openxmlformats.org/officeDocument/2006/relationships/image" Target="../media/image55.png"/><Relationship Id="rId6" Type="http://schemas.openxmlformats.org/officeDocument/2006/relationships/image" Target="../media/image5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5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5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5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73.png"/><Relationship Id="rId4" Type="http://schemas.openxmlformats.org/officeDocument/2006/relationships/image" Target="../media/image55.png"/><Relationship Id="rId5" Type="http://schemas.openxmlformats.org/officeDocument/2006/relationships/image" Target="../media/image5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73.png"/><Relationship Id="rId4" Type="http://schemas.openxmlformats.org/officeDocument/2006/relationships/image" Target="../media/image119.png"/><Relationship Id="rId5" Type="http://schemas.openxmlformats.org/officeDocument/2006/relationships/image" Target="../media/image110.png"/><Relationship Id="rId6" Type="http://schemas.openxmlformats.org/officeDocument/2006/relationships/image" Target="../media/image55.png"/><Relationship Id="rId7" Type="http://schemas.openxmlformats.org/officeDocument/2006/relationships/image" Target="../media/image5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112.png"/><Relationship Id="rId6" Type="http://schemas.openxmlformats.org/officeDocument/2006/relationships/image" Target="../media/image105.png"/><Relationship Id="rId7" Type="http://schemas.openxmlformats.org/officeDocument/2006/relationships/image" Target="../media/image55.png"/><Relationship Id="rId8" Type="http://schemas.openxmlformats.org/officeDocument/2006/relationships/image" Target="../media/image5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116.png"/><Relationship Id="rId6" Type="http://schemas.openxmlformats.org/officeDocument/2006/relationships/image" Target="../media/image55.png"/><Relationship Id="rId7"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55.png"/><Relationship Id="rId6" Type="http://schemas.openxmlformats.org/officeDocument/2006/relationships/image" Target="../media/image5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57.png"/><Relationship Id="rId4" Type="http://schemas.openxmlformats.org/officeDocument/2006/relationships/image" Target="../media/image73.png"/><Relationship Id="rId5" Type="http://schemas.openxmlformats.org/officeDocument/2006/relationships/image" Target="../media/image55.png"/><Relationship Id="rId6" Type="http://schemas.openxmlformats.org/officeDocument/2006/relationships/image" Target="../media/image5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73.png"/><Relationship Id="rId4" Type="http://schemas.openxmlformats.org/officeDocument/2006/relationships/image" Target="../media/image13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3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3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1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3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2.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1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2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2.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2.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1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1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2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2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2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95.png"/><Relationship Id="rId8" Type="http://schemas.openxmlformats.org/officeDocument/2006/relationships/image" Target="../media/image13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2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30.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28.png"/><Relationship Id="rId5" Type="http://schemas.openxmlformats.org/officeDocument/2006/relationships/image" Target="../media/image4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31.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2.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36.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33.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3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6.png"/><Relationship Id="rId5"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48.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59.png"/><Relationship Id="rId5"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93.png"/><Relationship Id="rId5" Type="http://schemas.openxmlformats.org/officeDocument/2006/relationships/image" Target="../media/image56.png"/><Relationship Id="rId6"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51.png"/><Relationship Id="rId6" Type="http://schemas.openxmlformats.org/officeDocument/2006/relationships/image" Target="../media/image57.png"/><Relationship Id="rId7" Type="http://schemas.openxmlformats.org/officeDocument/2006/relationships/image" Target="../media/image6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6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55.png"/><Relationship Id="rId5"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png"/><Relationship Id="rId4" Type="http://schemas.openxmlformats.org/officeDocument/2006/relationships/image" Target="../media/image55.png"/><Relationship Id="rId5"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2.png"/><Relationship Id="rId4" Type="http://schemas.openxmlformats.org/officeDocument/2006/relationships/image" Target="../media/image55.png"/><Relationship Id="rId5"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8.jpg"/><Relationship Id="rId4" Type="http://schemas.openxmlformats.org/officeDocument/2006/relationships/image" Target="../media/image12.jpg"/><Relationship Id="rId5" Type="http://schemas.openxmlformats.org/officeDocument/2006/relationships/image" Target="../media/image55.png"/><Relationship Id="rId6"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5.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1.png"/><Relationship Id="rId4" Type="http://schemas.openxmlformats.org/officeDocument/2006/relationships/image" Target="../media/image55.png"/><Relationship Id="rId5"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5.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5.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5.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png"/><Relationship Id="rId4" Type="http://schemas.openxmlformats.org/officeDocument/2006/relationships/image" Target="../media/image55.png"/><Relationship Id="rId5"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png"/><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7.png"/><Relationship Id="rId4"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55.png"/><Relationship Id="rId7"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5.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5.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5.png"/><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8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3.jpg"/><Relationship Id="rId5"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9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10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57.png"/><Relationship Id="rId6" Type="http://schemas.openxmlformats.org/officeDocument/2006/relationships/image" Target="../media/image7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57.png"/><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0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73.png"/><Relationship Id="rId6"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4278077" y="252015"/>
            <a:ext cx="7913923" cy="6622353"/>
          </a:xfrm>
          <a:prstGeom prst="rect">
            <a:avLst/>
          </a:prstGeom>
          <a:noFill/>
          <a:ln>
            <a:noFill/>
          </a:ln>
        </p:spPr>
      </p:pic>
      <p:sp>
        <p:nvSpPr>
          <p:cNvPr id="85" name="Google Shape;85;p1"/>
          <p:cNvSpPr/>
          <p:nvPr/>
        </p:nvSpPr>
        <p:spPr>
          <a:xfrm>
            <a:off x="0" y="0"/>
            <a:ext cx="4357688" cy="6858000"/>
          </a:xfrm>
          <a:prstGeom prst="rect">
            <a:avLst/>
          </a:prstGeom>
          <a:blipFill rotWithShape="1">
            <a:blip r:embed="rId4">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 name="Google Shape;86;p1"/>
          <p:cNvSpPr/>
          <p:nvPr/>
        </p:nvSpPr>
        <p:spPr>
          <a:xfrm>
            <a:off x="660400" y="1771650"/>
            <a:ext cx="2982913" cy="2586038"/>
          </a:xfrm>
          <a:prstGeom prst="ellipse">
            <a:avLst/>
          </a:prstGeom>
          <a:blipFill rotWithShape="1">
            <a:blip r:embed="rId5">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Times New Roman"/>
              <a:buNone/>
            </a:pPr>
            <a:r>
              <a:rPr b="1" i="0" lang="en-US" sz="4800" u="none" cap="none" strike="noStrike">
                <a:solidFill>
                  <a:srgbClr val="000000"/>
                </a:solidFill>
                <a:latin typeface="Times New Roman"/>
                <a:ea typeface="Times New Roman"/>
                <a:cs typeface="Times New Roman"/>
                <a:sym typeface="Times New Roman"/>
              </a:rPr>
              <a:t>NGỮ VĂN 6</a:t>
            </a:r>
            <a:endParaRPr/>
          </a:p>
        </p:txBody>
      </p:sp>
      <p:sp>
        <p:nvSpPr>
          <p:cNvPr id="87" name="Google Shape;87;p1"/>
          <p:cNvSpPr/>
          <p:nvPr/>
        </p:nvSpPr>
        <p:spPr>
          <a:xfrm>
            <a:off x="660400" y="4686300"/>
            <a:ext cx="3225800" cy="785813"/>
          </a:xfrm>
          <a:prstGeom prst="roundRect">
            <a:avLst>
              <a:gd fmla="val 16667" name="adj"/>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CHÂN TRỜI SÁNG TẠO</a:t>
            </a:r>
            <a:endParaRPr b="1" i="0" sz="2400" u="none" cap="none" strike="noStrike">
              <a:solidFill>
                <a:srgbClr val="FFFFFF"/>
              </a:solidFill>
              <a:latin typeface="Times New Roman"/>
              <a:ea typeface="Times New Roman"/>
              <a:cs typeface="Times New Roman"/>
              <a:sym typeface="Times New Roman"/>
            </a:endParaRPr>
          </a:p>
        </p:txBody>
      </p:sp>
      <p:sp>
        <p:nvSpPr>
          <p:cNvPr id="88" name="Google Shape;88;p1"/>
          <p:cNvSpPr/>
          <p:nvPr/>
        </p:nvSpPr>
        <p:spPr>
          <a:xfrm>
            <a:off x="4588381" y="731115"/>
            <a:ext cx="2150577" cy="1540057"/>
          </a:xfrm>
          <a:custGeom>
            <a:rect b="b" l="l" r="r" t="t"/>
            <a:pathLst>
              <a:path extrusionOk="0" h="1747506" w="2008628">
                <a:moveTo>
                  <a:pt x="1004314" y="0"/>
                </a:moveTo>
                <a:lnTo>
                  <a:pt x="2008627" y="380083"/>
                </a:lnTo>
                <a:lnTo>
                  <a:pt x="2008627" y="1367424"/>
                </a:lnTo>
                <a:lnTo>
                  <a:pt x="1004314" y="1747506"/>
                </a:lnTo>
                <a:lnTo>
                  <a:pt x="1" y="1367424"/>
                </a:lnTo>
                <a:lnTo>
                  <a:pt x="1" y="380083"/>
                </a:lnTo>
                <a:lnTo>
                  <a:pt x="1004314" y="0"/>
                </a:lnTo>
                <a:close/>
              </a:path>
            </a:pathLst>
          </a:custGeom>
          <a:blipFill rotWithShape="1">
            <a:blip r:embed="rId7">
              <a:alphaModFix/>
            </a:blip>
            <a:tile algn="tl" flip="none" tx="0" sx="100000" ty="0" sy="100000"/>
          </a:blipFill>
          <a:ln>
            <a:noFill/>
          </a:ln>
          <a:effectLst>
            <a:outerShdw blurRad="107950" algn="ctr" dir="5400000" dist="12700">
              <a:srgbClr val="000000"/>
            </a:outerShdw>
          </a:effectLst>
        </p:spPr>
        <p:txBody>
          <a:bodyPr anchorCtr="0" anchor="ctr" bIns="313000" lIns="272300" spcFirstLastPara="1" rIns="272300" wrap="square" tIns="313000">
            <a:noAutofit/>
          </a:bodyPr>
          <a:lstStyle/>
          <a:p>
            <a:pPr indent="0" lvl="0" marL="0" marR="0" rtl="0" algn="ctr">
              <a:lnSpc>
                <a:spcPct val="9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MẸ </a:t>
            </a:r>
            <a:endParaRPr/>
          </a:p>
        </p:txBody>
      </p:sp>
      <p:sp>
        <p:nvSpPr>
          <p:cNvPr id="89" name="Google Shape;89;p1"/>
          <p:cNvSpPr/>
          <p:nvPr/>
        </p:nvSpPr>
        <p:spPr>
          <a:xfrm>
            <a:off x="6972664" y="2315598"/>
            <a:ext cx="2990262" cy="1443397"/>
          </a:xfrm>
          <a:custGeom>
            <a:rect b="b" l="l" r="r" t="t"/>
            <a:pathLst>
              <a:path extrusionOk="0" h="1747506" w="2008628">
                <a:moveTo>
                  <a:pt x="1004314" y="0"/>
                </a:moveTo>
                <a:lnTo>
                  <a:pt x="2008627" y="380083"/>
                </a:lnTo>
                <a:lnTo>
                  <a:pt x="2008627" y="1367424"/>
                </a:lnTo>
                <a:lnTo>
                  <a:pt x="1004314" y="1747506"/>
                </a:lnTo>
                <a:lnTo>
                  <a:pt x="1" y="1367424"/>
                </a:lnTo>
                <a:lnTo>
                  <a:pt x="1" y="380083"/>
                </a:lnTo>
                <a:lnTo>
                  <a:pt x="1004314" y="0"/>
                </a:lnTo>
                <a:close/>
              </a:path>
            </a:pathLst>
          </a:custGeom>
          <a:blipFill rotWithShape="1">
            <a:blip r:embed="rId7">
              <a:alphaModFix/>
            </a:blip>
            <a:tile algn="tl" flip="none" tx="0" sx="100000" ty="0" sy="100000"/>
          </a:blipFill>
          <a:ln>
            <a:noFill/>
          </a:ln>
          <a:effectLst>
            <a:outerShdw blurRad="107950" algn="ctr" dir="5400000" dist="12700">
              <a:srgbClr val="000000"/>
            </a:outerShdw>
          </a:effectLst>
        </p:spPr>
        <p:txBody>
          <a:bodyPr anchorCtr="0" anchor="ctr" bIns="438725" lIns="398050" spcFirstLastPara="1" rIns="398050" wrap="square" tIns="438725">
            <a:noAutofit/>
          </a:bodyPr>
          <a:lstStyle/>
          <a:p>
            <a:pPr indent="0" lvl="0" marL="0" marR="0" rtl="0" algn="ctr">
              <a:lnSpc>
                <a:spcPct val="9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THIÊN</a:t>
            </a:r>
            <a:endParaRPr/>
          </a:p>
        </p:txBody>
      </p:sp>
      <p:sp>
        <p:nvSpPr>
          <p:cNvPr id="90" name="Google Shape;90;p1"/>
          <p:cNvSpPr/>
          <p:nvPr/>
        </p:nvSpPr>
        <p:spPr>
          <a:xfrm>
            <a:off x="7284130" y="859703"/>
            <a:ext cx="1874010" cy="842962"/>
          </a:xfrm>
          <a:custGeom>
            <a:rect b="b" l="l" r="r" t="t"/>
            <a:pathLst>
              <a:path extrusionOk="0" h="1205177" w="2169318">
                <a:moveTo>
                  <a:pt x="0" y="0"/>
                </a:moveTo>
                <a:lnTo>
                  <a:pt x="2169318" y="0"/>
                </a:lnTo>
                <a:lnTo>
                  <a:pt x="2169318" y="1205177"/>
                </a:lnTo>
                <a:lnTo>
                  <a:pt x="0" y="1205177"/>
                </a:lnTo>
                <a:lnTo>
                  <a:pt x="0" y="0"/>
                </a:lnTo>
                <a:close/>
              </a:path>
            </a:pathLst>
          </a:custGeom>
          <a:blipFill rotWithShape="1">
            <a:blip r:embed="rId8">
              <a:alphaModFix/>
            </a:blip>
            <a:tile algn="tl" flip="none" tx="0" sx="100000" ty="0" sy="100000"/>
          </a:blipFill>
          <a:ln>
            <a:noFill/>
          </a:ln>
          <a:effectLst>
            <a:outerShdw blurRad="107950" algn="ctr" dir="5400000" dist="12700">
              <a:srgbClr val="000000"/>
            </a:outerShdw>
          </a:effectLst>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rgbClr val="FFFFFF"/>
              </a:buClr>
              <a:buSzPts val="4000"/>
              <a:buFont typeface="Times New Roman"/>
              <a:buNone/>
            </a:pPr>
            <a:r>
              <a:rPr b="1" i="0" lang="en-US" sz="4000" u="none" cap="none" strike="noStrike">
                <a:solidFill>
                  <a:srgbClr val="FFFFFF"/>
                </a:solidFill>
                <a:latin typeface="Times New Roman"/>
                <a:ea typeface="Times New Roman"/>
                <a:cs typeface="Times New Roman"/>
                <a:sym typeface="Times New Roman"/>
              </a:rPr>
              <a:t>BÀI 10</a:t>
            </a:r>
            <a:endParaRPr/>
          </a:p>
        </p:txBody>
      </p:sp>
      <p:sp>
        <p:nvSpPr>
          <p:cNvPr id="91" name="Google Shape;91;p1"/>
          <p:cNvSpPr/>
          <p:nvPr/>
        </p:nvSpPr>
        <p:spPr>
          <a:xfrm>
            <a:off x="9732827" y="636611"/>
            <a:ext cx="2150577" cy="1540057"/>
          </a:xfrm>
          <a:custGeom>
            <a:rect b="b" l="l" r="r" t="t"/>
            <a:pathLst>
              <a:path extrusionOk="0" h="1747506" w="2008628">
                <a:moveTo>
                  <a:pt x="1004314" y="0"/>
                </a:moveTo>
                <a:lnTo>
                  <a:pt x="2008627" y="380083"/>
                </a:lnTo>
                <a:lnTo>
                  <a:pt x="2008627" y="1367424"/>
                </a:lnTo>
                <a:lnTo>
                  <a:pt x="1004314" y="1747506"/>
                </a:lnTo>
                <a:lnTo>
                  <a:pt x="1" y="1367424"/>
                </a:lnTo>
                <a:lnTo>
                  <a:pt x="1" y="380083"/>
                </a:lnTo>
                <a:lnTo>
                  <a:pt x="1004314" y="0"/>
                </a:lnTo>
                <a:close/>
              </a:path>
            </a:pathLst>
          </a:custGeom>
          <a:blipFill rotWithShape="1">
            <a:blip r:embed="rId7">
              <a:alphaModFix/>
            </a:blip>
            <a:tile algn="tl" flip="none" tx="0" sx="100000" ty="0" sy="100000"/>
          </a:blipFill>
          <a:ln>
            <a:noFill/>
          </a:ln>
          <a:effectLst>
            <a:outerShdw blurRad="107950" algn="ctr" dir="5400000" dist="12700">
              <a:srgbClr val="000000"/>
            </a:outerShdw>
          </a:effectLst>
        </p:spPr>
        <p:txBody>
          <a:bodyPr anchorCtr="0" anchor="ctr" bIns="313000" lIns="272300" spcFirstLastPara="1" rIns="272300" wrap="square" tIns="313000">
            <a:noAutofit/>
          </a:bodyPr>
          <a:lstStyle/>
          <a:p>
            <a:pPr indent="0" lvl="0" marL="0" marR="0" rtl="0" algn="ctr">
              <a:lnSpc>
                <a:spcPct val="90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NHIÊN</a:t>
            </a:r>
            <a:endParaRPr/>
          </a:p>
        </p:txBody>
      </p:sp>
      <p:pic>
        <p:nvPicPr>
          <p:cNvPr id="92" name="Google Shape;92;p1"/>
          <p:cNvPicPr preferRelativeResize="0"/>
          <p:nvPr/>
        </p:nvPicPr>
        <p:blipFill rotWithShape="1">
          <a:blip r:embed="rId9">
            <a:alphaModFix/>
          </a:blip>
          <a:srcRect b="98478" l="-137" r="100000" t="1293"/>
          <a:stretch/>
        </p:blipFill>
        <p:spPr>
          <a:xfrm>
            <a:off x="4357688" y="3357563"/>
            <a:ext cx="10728" cy="8108"/>
          </a:xfrm>
          <a:custGeom>
            <a:rect b="b" l="l" r="r" t="t"/>
            <a:pathLst>
              <a:path extrusionOk="0" h="8108" w="10728">
                <a:moveTo>
                  <a:pt x="0" y="0"/>
                </a:moveTo>
                <a:lnTo>
                  <a:pt x="10728" y="367"/>
                </a:lnTo>
                <a:lnTo>
                  <a:pt x="10728" y="8108"/>
                </a:lnTo>
                <a:lnTo>
                  <a:pt x="0" y="0"/>
                </a:lnTo>
                <a:close/>
              </a:path>
            </a:pathLst>
          </a:custGeom>
          <a:noFill/>
          <a:ln>
            <a:noFill/>
          </a:ln>
        </p:spPr>
      </p:pic>
      <p:pic>
        <p:nvPicPr>
          <p:cNvPr id="93" name="Google Shape;93;p1"/>
          <p:cNvPicPr preferRelativeResize="0"/>
          <p:nvPr/>
        </p:nvPicPr>
        <p:blipFill rotWithShape="1">
          <a:blip r:embed="rId9">
            <a:alphaModFix/>
          </a:blip>
          <a:srcRect b="87387" l="100000" r="-1768" t="8829"/>
          <a:stretch/>
        </p:blipFill>
        <p:spPr>
          <a:xfrm>
            <a:off x="12177713" y="3624794"/>
            <a:ext cx="138113" cy="134201"/>
          </a:xfrm>
          <a:custGeom>
            <a:rect b="b" l="l" r="r" t="t"/>
            <a:pathLst>
              <a:path extrusionOk="0" h="134201" w="138113">
                <a:moveTo>
                  <a:pt x="0" y="0"/>
                </a:moveTo>
                <a:lnTo>
                  <a:pt x="123826" y="4231"/>
                </a:lnTo>
                <a:cubicBezTo>
                  <a:pt x="123826" y="76063"/>
                  <a:pt x="121477" y="33001"/>
                  <a:pt x="138113" y="132819"/>
                </a:cubicBezTo>
                <a:lnTo>
                  <a:pt x="0" y="134201"/>
                </a:lnTo>
                <a:lnTo>
                  <a:pt x="0" y="0"/>
                </a:lnTo>
                <a:close/>
              </a:path>
            </a:pathLst>
          </a:custGeom>
          <a:noFill/>
          <a:ln>
            <a:noFill/>
          </a:ln>
        </p:spPr>
      </p:pic>
      <p:sp>
        <p:nvSpPr>
          <p:cNvPr id="94" name="Google Shape;94;p1"/>
          <p:cNvSpPr/>
          <p:nvPr/>
        </p:nvSpPr>
        <p:spPr>
          <a:xfrm>
            <a:off x="4431214" y="388998"/>
            <a:ext cx="2240" cy="4563"/>
          </a:xfrm>
          <a:custGeom>
            <a:rect b="b" l="l" r="r" t="t"/>
            <a:pathLst>
              <a:path extrusionOk="0" h="4563" w="2240">
                <a:moveTo>
                  <a:pt x="2240" y="4"/>
                </a:moveTo>
                <a:lnTo>
                  <a:pt x="0" y="4563"/>
                </a:lnTo>
                <a:lnTo>
                  <a:pt x="193" y="3942"/>
                </a:lnTo>
                <a:cubicBezTo>
                  <a:pt x="1210" y="1630"/>
                  <a:pt x="2179" y="-88"/>
                  <a:pt x="2240" y="4"/>
                </a:cubicBezTo>
                <a:close/>
              </a:path>
            </a:pathLst>
          </a:cu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 name="Google Shape;95;p1"/>
          <p:cNvSpPr/>
          <p:nvPr/>
        </p:nvSpPr>
        <p:spPr>
          <a:xfrm>
            <a:off x="6927369" y="124706"/>
            <a:ext cx="10753" cy="2603"/>
          </a:xfrm>
          <a:custGeom>
            <a:rect b="b" l="l" r="r" t="t"/>
            <a:pathLst>
              <a:path extrusionOk="0" h="2603" w="10753">
                <a:moveTo>
                  <a:pt x="1181" y="309"/>
                </a:moveTo>
                <a:cubicBezTo>
                  <a:pt x="-588" y="-134"/>
                  <a:pt x="-586" y="-159"/>
                  <a:pt x="2684" y="626"/>
                </a:cubicBezTo>
                <a:lnTo>
                  <a:pt x="10753" y="2603"/>
                </a:lnTo>
                <a:lnTo>
                  <a:pt x="10308" y="2505"/>
                </a:lnTo>
                <a:cubicBezTo>
                  <a:pt x="6492" y="1614"/>
                  <a:pt x="2951" y="752"/>
                  <a:pt x="1181" y="309"/>
                </a:cubicBezTo>
                <a:close/>
              </a:path>
            </a:pathLst>
          </a:cu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6" name="Google Shape;96;p1"/>
          <p:cNvSpPr/>
          <p:nvPr/>
        </p:nvSpPr>
        <p:spPr>
          <a:xfrm>
            <a:off x="4960678" y="349116"/>
            <a:ext cx="1535" cy="2811"/>
          </a:xfrm>
          <a:custGeom>
            <a:rect b="b" l="l" r="r" t="t"/>
            <a:pathLst>
              <a:path extrusionOk="0" h="2811" w="1535">
                <a:moveTo>
                  <a:pt x="0" y="0"/>
                </a:moveTo>
                <a:lnTo>
                  <a:pt x="357" y="582"/>
                </a:lnTo>
                <a:cubicBezTo>
                  <a:pt x="1775" y="3059"/>
                  <a:pt x="1765" y="3275"/>
                  <a:pt x="1107" y="2189"/>
                </a:cubicBezTo>
                <a:lnTo>
                  <a:pt x="0" y="0"/>
                </a:lnTo>
                <a:close/>
              </a:path>
            </a:pathLst>
          </a:cu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 name="Google Shape;97;p1"/>
          <p:cNvSpPr/>
          <p:nvPr/>
        </p:nvSpPr>
        <p:spPr>
          <a:xfrm>
            <a:off x="12267636" y="571252"/>
            <a:ext cx="19615" cy="386"/>
          </a:xfrm>
          <a:custGeom>
            <a:rect b="b" l="l" r="r" t="t"/>
            <a:pathLst>
              <a:path extrusionOk="0" h="386" w="19615">
                <a:moveTo>
                  <a:pt x="0" y="0"/>
                </a:moveTo>
                <a:lnTo>
                  <a:pt x="19615" y="248"/>
                </a:lnTo>
                <a:cubicBezTo>
                  <a:pt x="19615" y="248"/>
                  <a:pt x="15731" y="407"/>
                  <a:pt x="9535" y="384"/>
                </a:cubicBezTo>
                <a:lnTo>
                  <a:pt x="0" y="0"/>
                </a:lnTo>
                <a:close/>
              </a:path>
            </a:pathLst>
          </a:custGeom>
          <a:blipFill rotWithShape="1">
            <a:blip r:embed="rId5">
              <a:alphaModFix/>
            </a:blip>
            <a:tile algn="tl" flip="none" tx="0" sx="100000" ty="0" sy="100000"/>
          </a:blip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98" name="Google Shape;98;p1"/>
          <p:cNvPicPr preferRelativeResize="0"/>
          <p:nvPr/>
        </p:nvPicPr>
        <p:blipFill rotWithShape="1">
          <a:blip r:embed="rId10">
            <a:alphaModFix/>
          </a:blip>
          <a:srcRect b="100000" l="49296" r="45542" t="-632"/>
          <a:stretch/>
        </p:blipFill>
        <p:spPr>
          <a:xfrm>
            <a:off x="8207324" y="3671888"/>
            <a:ext cx="403148" cy="20006"/>
          </a:xfrm>
          <a:custGeom>
            <a:rect b="b" l="l" r="r" t="t"/>
            <a:pathLst>
              <a:path extrusionOk="0" h="20006" w="403148">
                <a:moveTo>
                  <a:pt x="236589" y="0"/>
                </a:moveTo>
                <a:cubicBezTo>
                  <a:pt x="284214" y="4762"/>
                  <a:pt x="332083" y="7518"/>
                  <a:pt x="379464" y="14287"/>
                </a:cubicBezTo>
                <a:lnTo>
                  <a:pt x="403148" y="20006"/>
                </a:lnTo>
                <a:lnTo>
                  <a:pt x="0" y="20006"/>
                </a:lnTo>
                <a:lnTo>
                  <a:pt x="423" y="19830"/>
                </a:lnTo>
                <a:cubicBezTo>
                  <a:pt x="7537" y="17207"/>
                  <a:pt x="14792" y="15118"/>
                  <a:pt x="22276" y="14287"/>
                </a:cubicBezTo>
                <a:cubicBezTo>
                  <a:pt x="93434" y="6381"/>
                  <a:pt x="165151" y="4762"/>
                  <a:pt x="236589" y="0"/>
                </a:cubicBezTo>
                <a:close/>
              </a:path>
            </a:pathLst>
          </a:custGeom>
          <a:noFill/>
          <a:ln>
            <a:noFill/>
          </a:ln>
        </p:spPr>
      </p:pic>
      <p:pic>
        <p:nvPicPr>
          <p:cNvPr id="99" name="Google Shape;99;p1"/>
          <p:cNvPicPr preferRelativeResize="0"/>
          <p:nvPr/>
        </p:nvPicPr>
        <p:blipFill rotWithShape="1">
          <a:blip r:embed="rId10">
            <a:alphaModFix/>
          </a:blip>
          <a:srcRect b="76264" l="0" r="50703" t="0"/>
          <a:stretch/>
        </p:blipFill>
        <p:spPr>
          <a:xfrm>
            <a:off x="21067" y="-6116"/>
            <a:ext cx="3849636" cy="751519"/>
          </a:xfrm>
          <a:custGeom>
            <a:rect b="b" l="l" r="r" t="t"/>
            <a:pathLst>
              <a:path extrusionOk="0" h="751519" w="3849636">
                <a:moveTo>
                  <a:pt x="0" y="0"/>
                </a:moveTo>
                <a:lnTo>
                  <a:pt x="3849636" y="0"/>
                </a:lnTo>
                <a:lnTo>
                  <a:pt x="3829050" y="8569"/>
                </a:lnTo>
                <a:cubicBezTo>
                  <a:pt x="3800280" y="20899"/>
                  <a:pt x="3754358" y="44618"/>
                  <a:pt x="3729037" y="65719"/>
                </a:cubicBezTo>
                <a:cubicBezTo>
                  <a:pt x="3619027" y="157393"/>
                  <a:pt x="3749733" y="66209"/>
                  <a:pt x="3643312" y="137156"/>
                </a:cubicBezTo>
                <a:cubicBezTo>
                  <a:pt x="3624262" y="141919"/>
                  <a:pt x="3605043" y="146049"/>
                  <a:pt x="3586162" y="151444"/>
                </a:cubicBezTo>
                <a:cubicBezTo>
                  <a:pt x="3571681" y="155581"/>
                  <a:pt x="3558333" y="164820"/>
                  <a:pt x="3543300" y="165731"/>
                </a:cubicBezTo>
                <a:cubicBezTo>
                  <a:pt x="3400607" y="174379"/>
                  <a:pt x="3257550" y="175256"/>
                  <a:pt x="3114675" y="180019"/>
                </a:cubicBezTo>
                <a:cubicBezTo>
                  <a:pt x="3067180" y="168145"/>
                  <a:pt x="3016521" y="157032"/>
                  <a:pt x="2971800" y="137156"/>
                </a:cubicBezTo>
                <a:cubicBezTo>
                  <a:pt x="2956108" y="130182"/>
                  <a:pt x="2943846" y="117100"/>
                  <a:pt x="2928937" y="108581"/>
                </a:cubicBezTo>
                <a:cubicBezTo>
                  <a:pt x="2891684" y="87294"/>
                  <a:pt x="2825754" y="57385"/>
                  <a:pt x="2786062" y="51431"/>
                </a:cubicBezTo>
                <a:cubicBezTo>
                  <a:pt x="2719957" y="41515"/>
                  <a:pt x="2652712" y="41906"/>
                  <a:pt x="2586037" y="37144"/>
                </a:cubicBezTo>
                <a:cubicBezTo>
                  <a:pt x="2586037" y="37144"/>
                  <a:pt x="2527837" y="53486"/>
                  <a:pt x="2500312" y="65719"/>
                </a:cubicBezTo>
                <a:cubicBezTo>
                  <a:pt x="2440291" y="92395"/>
                  <a:pt x="2470001" y="97575"/>
                  <a:pt x="2414587" y="137156"/>
                </a:cubicBezTo>
                <a:cubicBezTo>
                  <a:pt x="2397256" y="149535"/>
                  <a:pt x="2375929" y="155164"/>
                  <a:pt x="2357437" y="165731"/>
                </a:cubicBezTo>
                <a:cubicBezTo>
                  <a:pt x="2342528" y="174250"/>
                  <a:pt x="2328548" y="184325"/>
                  <a:pt x="2314575" y="194306"/>
                </a:cubicBezTo>
                <a:cubicBezTo>
                  <a:pt x="2295198" y="208147"/>
                  <a:pt x="2277238" y="223960"/>
                  <a:pt x="2257425" y="237169"/>
                </a:cubicBezTo>
                <a:cubicBezTo>
                  <a:pt x="2243474" y="246470"/>
                  <a:pt x="2164442" y="290842"/>
                  <a:pt x="2143125" y="308606"/>
                </a:cubicBezTo>
                <a:cubicBezTo>
                  <a:pt x="2127603" y="321541"/>
                  <a:pt x="2114550" y="337181"/>
                  <a:pt x="2100262" y="351469"/>
                </a:cubicBezTo>
                <a:cubicBezTo>
                  <a:pt x="2092832" y="358899"/>
                  <a:pt x="1961993" y="443609"/>
                  <a:pt x="1943100" y="451481"/>
                </a:cubicBezTo>
                <a:cubicBezTo>
                  <a:pt x="1841130" y="493968"/>
                  <a:pt x="1757530" y="486167"/>
                  <a:pt x="1643062" y="494344"/>
                </a:cubicBezTo>
                <a:cubicBezTo>
                  <a:pt x="1619250" y="489581"/>
                  <a:pt x="1594885" y="487034"/>
                  <a:pt x="1571625" y="480056"/>
                </a:cubicBezTo>
                <a:cubicBezTo>
                  <a:pt x="1547060" y="472686"/>
                  <a:pt x="1524000" y="461006"/>
                  <a:pt x="1500187" y="451481"/>
                </a:cubicBezTo>
                <a:cubicBezTo>
                  <a:pt x="1472221" y="440295"/>
                  <a:pt x="1443037" y="432431"/>
                  <a:pt x="1414462" y="422906"/>
                </a:cubicBezTo>
                <a:cubicBezTo>
                  <a:pt x="1381881" y="412046"/>
                  <a:pt x="1357312" y="384806"/>
                  <a:pt x="1328737" y="365756"/>
                </a:cubicBezTo>
                <a:cubicBezTo>
                  <a:pt x="1221001" y="329845"/>
                  <a:pt x="1349624" y="382464"/>
                  <a:pt x="1257300" y="308606"/>
                </a:cubicBezTo>
                <a:cubicBezTo>
                  <a:pt x="1208006" y="269171"/>
                  <a:pt x="1210619" y="285593"/>
                  <a:pt x="1215320" y="296519"/>
                </a:cubicBezTo>
                <a:lnTo>
                  <a:pt x="1217350" y="300532"/>
                </a:lnTo>
                <a:lnTo>
                  <a:pt x="1208400" y="285945"/>
                </a:lnTo>
                <a:cubicBezTo>
                  <a:pt x="1203352" y="277988"/>
                  <a:pt x="1196099" y="266811"/>
                  <a:pt x="1185862" y="251456"/>
                </a:cubicBezTo>
                <a:cubicBezTo>
                  <a:pt x="1185862" y="251456"/>
                  <a:pt x="1108945" y="204941"/>
                  <a:pt x="1071562" y="180019"/>
                </a:cubicBezTo>
                <a:cubicBezTo>
                  <a:pt x="1051749" y="166810"/>
                  <a:pt x="1034605" y="149777"/>
                  <a:pt x="1014412" y="137156"/>
                </a:cubicBezTo>
                <a:cubicBezTo>
                  <a:pt x="996351" y="125868"/>
                  <a:pt x="973624" y="122216"/>
                  <a:pt x="957262" y="108581"/>
                </a:cubicBezTo>
                <a:cubicBezTo>
                  <a:pt x="944071" y="97588"/>
                  <a:pt x="942095" y="76446"/>
                  <a:pt x="928687" y="65719"/>
                </a:cubicBezTo>
                <a:cubicBezTo>
                  <a:pt x="914040" y="54002"/>
                  <a:pt x="817948" y="37856"/>
                  <a:pt x="814387" y="37144"/>
                </a:cubicBezTo>
                <a:cubicBezTo>
                  <a:pt x="706660" y="73052"/>
                  <a:pt x="839441" y="24616"/>
                  <a:pt x="728662" y="80006"/>
                </a:cubicBezTo>
                <a:cubicBezTo>
                  <a:pt x="715192" y="86741"/>
                  <a:pt x="697560" y="84886"/>
                  <a:pt x="685800" y="94294"/>
                </a:cubicBezTo>
                <a:cubicBezTo>
                  <a:pt x="672392" y="105021"/>
                  <a:pt x="666750" y="122869"/>
                  <a:pt x="657225" y="137156"/>
                </a:cubicBezTo>
                <a:cubicBezTo>
                  <a:pt x="657225" y="137156"/>
                  <a:pt x="599635" y="174612"/>
                  <a:pt x="571500" y="194306"/>
                </a:cubicBezTo>
                <a:cubicBezTo>
                  <a:pt x="551992" y="207962"/>
                  <a:pt x="533400" y="222881"/>
                  <a:pt x="514350" y="237169"/>
                </a:cubicBezTo>
                <a:cubicBezTo>
                  <a:pt x="500613" y="247472"/>
                  <a:pt x="485775" y="256219"/>
                  <a:pt x="471487" y="265744"/>
                </a:cubicBezTo>
                <a:lnTo>
                  <a:pt x="428625" y="294319"/>
                </a:lnTo>
                <a:cubicBezTo>
                  <a:pt x="262527" y="405051"/>
                  <a:pt x="422193" y="290511"/>
                  <a:pt x="257175" y="437194"/>
                </a:cubicBezTo>
                <a:cubicBezTo>
                  <a:pt x="244341" y="448602"/>
                  <a:pt x="226454" y="453627"/>
                  <a:pt x="214312" y="465769"/>
                </a:cubicBezTo>
                <a:cubicBezTo>
                  <a:pt x="202170" y="477911"/>
                  <a:pt x="196730" y="495440"/>
                  <a:pt x="185737" y="508631"/>
                </a:cubicBezTo>
                <a:cubicBezTo>
                  <a:pt x="172802" y="524153"/>
                  <a:pt x="157162" y="537206"/>
                  <a:pt x="142875" y="551494"/>
                </a:cubicBezTo>
                <a:cubicBezTo>
                  <a:pt x="130733" y="563636"/>
                  <a:pt x="123825" y="580069"/>
                  <a:pt x="114300" y="594356"/>
                </a:cubicBezTo>
                <a:cubicBezTo>
                  <a:pt x="40233" y="705457"/>
                  <a:pt x="78605" y="653262"/>
                  <a:pt x="0" y="751519"/>
                </a:cubicBezTo>
                <a:lnTo>
                  <a:pt x="0" y="0"/>
                </a:lnTo>
                <a:close/>
              </a:path>
            </a:pathLst>
          </a:custGeom>
          <a:noFill/>
          <a:ln>
            <a:noFill/>
          </a:ln>
        </p:spPr>
      </p:pic>
      <p:pic>
        <p:nvPicPr>
          <p:cNvPr id="100" name="Google Shape;100;p1"/>
          <p:cNvPicPr preferRelativeResize="0"/>
          <p:nvPr/>
        </p:nvPicPr>
        <p:blipFill rotWithShape="1">
          <a:blip r:embed="rId10">
            <a:alphaModFix/>
          </a:blip>
          <a:srcRect b="72316" l="54458" r="0" t="0"/>
          <a:stretch/>
        </p:blipFill>
        <p:spPr>
          <a:xfrm rot="10800000">
            <a:off x="-10728" y="6007597"/>
            <a:ext cx="3556513" cy="876498"/>
          </a:xfrm>
          <a:custGeom>
            <a:rect b="b" l="l" r="r" t="t"/>
            <a:pathLst>
              <a:path extrusionOk="0" h="876498" w="3556513">
                <a:moveTo>
                  <a:pt x="0" y="0"/>
                </a:moveTo>
                <a:lnTo>
                  <a:pt x="3556513" y="0"/>
                </a:lnTo>
                <a:lnTo>
                  <a:pt x="3556513" y="876498"/>
                </a:lnTo>
                <a:lnTo>
                  <a:pt x="3548191" y="851531"/>
                </a:lnTo>
                <a:cubicBezTo>
                  <a:pt x="3542301" y="827972"/>
                  <a:pt x="3538666" y="803906"/>
                  <a:pt x="3533903" y="780094"/>
                </a:cubicBezTo>
                <a:cubicBezTo>
                  <a:pt x="3519616" y="770569"/>
                  <a:pt x="3507979" y="754342"/>
                  <a:pt x="3491041" y="751519"/>
                </a:cubicBezTo>
                <a:cubicBezTo>
                  <a:pt x="3467378" y="747575"/>
                  <a:pt x="3420244" y="784429"/>
                  <a:pt x="3405316" y="794381"/>
                </a:cubicBezTo>
                <a:cubicBezTo>
                  <a:pt x="3391028" y="789619"/>
                  <a:pt x="3374213" y="789502"/>
                  <a:pt x="3362453" y="780094"/>
                </a:cubicBezTo>
                <a:cubicBezTo>
                  <a:pt x="3349044" y="769367"/>
                  <a:pt x="3341557" y="752590"/>
                  <a:pt x="3333878" y="737231"/>
                </a:cubicBezTo>
                <a:cubicBezTo>
                  <a:pt x="3327143" y="723761"/>
                  <a:pt x="3330240" y="705018"/>
                  <a:pt x="3319591" y="694369"/>
                </a:cubicBezTo>
                <a:cubicBezTo>
                  <a:pt x="3308942" y="683720"/>
                  <a:pt x="3290711" y="674488"/>
                  <a:pt x="3276728" y="680081"/>
                </a:cubicBezTo>
                <a:cubicBezTo>
                  <a:pt x="3260785" y="686458"/>
                  <a:pt x="3257678" y="708656"/>
                  <a:pt x="3248153" y="722944"/>
                </a:cubicBezTo>
                <a:cubicBezTo>
                  <a:pt x="3248153" y="722944"/>
                  <a:pt x="3188274" y="688409"/>
                  <a:pt x="3162428" y="665794"/>
                </a:cubicBezTo>
                <a:cubicBezTo>
                  <a:pt x="3149505" y="654486"/>
                  <a:pt x="3141532" y="638290"/>
                  <a:pt x="3133853" y="622931"/>
                </a:cubicBezTo>
                <a:cubicBezTo>
                  <a:pt x="3127118" y="609461"/>
                  <a:pt x="3126301" y="593539"/>
                  <a:pt x="3119566" y="580069"/>
                </a:cubicBezTo>
                <a:cubicBezTo>
                  <a:pt x="3075411" y="491758"/>
                  <a:pt x="3052061" y="530718"/>
                  <a:pt x="2919541" y="508631"/>
                </a:cubicBezTo>
                <a:cubicBezTo>
                  <a:pt x="2728176" y="526028"/>
                  <a:pt x="2791557" y="479150"/>
                  <a:pt x="2705228" y="608644"/>
                </a:cubicBezTo>
                <a:cubicBezTo>
                  <a:pt x="2673994" y="629467"/>
                  <a:pt x="2634184" y="663865"/>
                  <a:pt x="2590928" y="651506"/>
                </a:cubicBezTo>
                <a:cubicBezTo>
                  <a:pt x="2574417" y="646789"/>
                  <a:pt x="2571878" y="622931"/>
                  <a:pt x="2562353" y="608644"/>
                </a:cubicBezTo>
                <a:cubicBezTo>
                  <a:pt x="2548066" y="599119"/>
                  <a:pt x="2532682" y="591062"/>
                  <a:pt x="2519491" y="580069"/>
                </a:cubicBezTo>
                <a:cubicBezTo>
                  <a:pt x="2409482" y="488395"/>
                  <a:pt x="2540183" y="579577"/>
                  <a:pt x="2433766" y="508631"/>
                </a:cubicBezTo>
                <a:cubicBezTo>
                  <a:pt x="2433766" y="508631"/>
                  <a:pt x="2381717" y="589255"/>
                  <a:pt x="2348041" y="622931"/>
                </a:cubicBezTo>
                <a:cubicBezTo>
                  <a:pt x="2337392" y="633580"/>
                  <a:pt x="2319466" y="632456"/>
                  <a:pt x="2305178" y="637219"/>
                </a:cubicBezTo>
                <a:cubicBezTo>
                  <a:pt x="2305178" y="637219"/>
                  <a:pt x="2264473" y="581643"/>
                  <a:pt x="2248028" y="551494"/>
                </a:cubicBezTo>
                <a:cubicBezTo>
                  <a:pt x="2160716" y="391421"/>
                  <a:pt x="2281165" y="562340"/>
                  <a:pt x="2176591" y="422906"/>
                </a:cubicBezTo>
                <a:cubicBezTo>
                  <a:pt x="2176591" y="422906"/>
                  <a:pt x="2156671" y="479781"/>
                  <a:pt x="2148016" y="508631"/>
                </a:cubicBezTo>
                <a:cubicBezTo>
                  <a:pt x="2142373" y="527439"/>
                  <a:pt x="2138491" y="546731"/>
                  <a:pt x="2133728" y="565781"/>
                </a:cubicBezTo>
                <a:cubicBezTo>
                  <a:pt x="2124203" y="580069"/>
                  <a:pt x="2112832" y="593285"/>
                  <a:pt x="2105153" y="608644"/>
                </a:cubicBezTo>
                <a:cubicBezTo>
                  <a:pt x="2098418" y="622114"/>
                  <a:pt x="2101515" y="640857"/>
                  <a:pt x="2090866" y="651506"/>
                </a:cubicBezTo>
                <a:cubicBezTo>
                  <a:pt x="2080217" y="662155"/>
                  <a:pt x="2062291" y="661031"/>
                  <a:pt x="2048003" y="665794"/>
                </a:cubicBezTo>
                <a:lnTo>
                  <a:pt x="2019428" y="622931"/>
                </a:lnTo>
                <a:cubicBezTo>
                  <a:pt x="2007614" y="605209"/>
                  <a:pt x="2000378" y="584831"/>
                  <a:pt x="1990853" y="565781"/>
                </a:cubicBezTo>
                <a:cubicBezTo>
                  <a:pt x="1967041" y="518156"/>
                  <a:pt x="1944660" y="469788"/>
                  <a:pt x="1919416" y="422906"/>
                </a:cubicBezTo>
                <a:cubicBezTo>
                  <a:pt x="1912635" y="410313"/>
                  <a:pt x="1873809" y="345012"/>
                  <a:pt x="1847978" y="351469"/>
                </a:cubicBezTo>
                <a:cubicBezTo>
                  <a:pt x="1833367" y="355121"/>
                  <a:pt x="1838453" y="380044"/>
                  <a:pt x="1833691" y="394331"/>
                </a:cubicBezTo>
                <a:cubicBezTo>
                  <a:pt x="1819403" y="399094"/>
                  <a:pt x="1804811" y="414212"/>
                  <a:pt x="1790828" y="408619"/>
                </a:cubicBezTo>
                <a:cubicBezTo>
                  <a:pt x="1769523" y="400097"/>
                  <a:pt x="1753981" y="340938"/>
                  <a:pt x="1747966" y="322894"/>
                </a:cubicBezTo>
                <a:cubicBezTo>
                  <a:pt x="1599700" y="224051"/>
                  <a:pt x="1821537" y="382180"/>
                  <a:pt x="1676528" y="237169"/>
                </a:cubicBezTo>
                <a:cubicBezTo>
                  <a:pt x="1665879" y="226520"/>
                  <a:pt x="1647953" y="227644"/>
                  <a:pt x="1633666" y="222881"/>
                </a:cubicBezTo>
                <a:cubicBezTo>
                  <a:pt x="1619378" y="232406"/>
                  <a:pt x="1601978" y="238418"/>
                  <a:pt x="1590803" y="251456"/>
                </a:cubicBezTo>
                <a:cubicBezTo>
                  <a:pt x="1552216" y="296474"/>
                  <a:pt x="1536207" y="368880"/>
                  <a:pt x="1490791" y="408619"/>
                </a:cubicBezTo>
                <a:cubicBezTo>
                  <a:pt x="1476013" y="421550"/>
                  <a:pt x="1452691" y="418144"/>
                  <a:pt x="1433641" y="422906"/>
                </a:cubicBezTo>
                <a:cubicBezTo>
                  <a:pt x="1362695" y="316489"/>
                  <a:pt x="1453877" y="447190"/>
                  <a:pt x="1362203" y="337181"/>
                </a:cubicBezTo>
                <a:cubicBezTo>
                  <a:pt x="1351210" y="323990"/>
                  <a:pt x="1343153" y="308606"/>
                  <a:pt x="1333628" y="294319"/>
                </a:cubicBezTo>
                <a:cubicBezTo>
                  <a:pt x="1316920" y="269257"/>
                  <a:pt x="1331071" y="223771"/>
                  <a:pt x="1305053" y="208594"/>
                </a:cubicBezTo>
                <a:lnTo>
                  <a:pt x="1162178" y="194306"/>
                </a:lnTo>
                <a:cubicBezTo>
                  <a:pt x="1143128" y="203831"/>
                  <a:pt x="1120088" y="207821"/>
                  <a:pt x="1105028" y="222881"/>
                </a:cubicBezTo>
                <a:cubicBezTo>
                  <a:pt x="1094379" y="233530"/>
                  <a:pt x="1097476" y="252273"/>
                  <a:pt x="1090741" y="265744"/>
                </a:cubicBezTo>
                <a:cubicBezTo>
                  <a:pt x="1066929" y="313368"/>
                  <a:pt x="1062165" y="308607"/>
                  <a:pt x="1019303" y="337181"/>
                </a:cubicBezTo>
                <a:cubicBezTo>
                  <a:pt x="1019303" y="337181"/>
                  <a:pt x="978831" y="281477"/>
                  <a:pt x="962153" y="251456"/>
                </a:cubicBezTo>
                <a:cubicBezTo>
                  <a:pt x="954839" y="238291"/>
                  <a:pt x="962477" y="212246"/>
                  <a:pt x="947866" y="208594"/>
                </a:cubicBezTo>
                <a:cubicBezTo>
                  <a:pt x="920651" y="201791"/>
                  <a:pt x="884593" y="267784"/>
                  <a:pt x="876428" y="280031"/>
                </a:cubicBezTo>
                <a:cubicBezTo>
                  <a:pt x="876428" y="280031"/>
                  <a:pt x="855778" y="223365"/>
                  <a:pt x="847853" y="194306"/>
                </a:cubicBezTo>
                <a:cubicBezTo>
                  <a:pt x="819333" y="89733"/>
                  <a:pt x="854719" y="154599"/>
                  <a:pt x="804991" y="80006"/>
                </a:cubicBezTo>
                <a:cubicBezTo>
                  <a:pt x="790703" y="89531"/>
                  <a:pt x="779300" y="108581"/>
                  <a:pt x="762128" y="108581"/>
                </a:cubicBezTo>
                <a:cubicBezTo>
                  <a:pt x="740829" y="108581"/>
                  <a:pt x="724920" y="87484"/>
                  <a:pt x="704978" y="80006"/>
                </a:cubicBezTo>
                <a:cubicBezTo>
                  <a:pt x="686592" y="73111"/>
                  <a:pt x="666878" y="70481"/>
                  <a:pt x="647828" y="65719"/>
                </a:cubicBezTo>
                <a:cubicBezTo>
                  <a:pt x="618828" y="72969"/>
                  <a:pt x="576511" y="94414"/>
                  <a:pt x="547816" y="65719"/>
                </a:cubicBezTo>
                <a:cubicBezTo>
                  <a:pt x="537167" y="55070"/>
                  <a:pt x="538291" y="37144"/>
                  <a:pt x="533528" y="22856"/>
                </a:cubicBezTo>
                <a:cubicBezTo>
                  <a:pt x="519241" y="18094"/>
                  <a:pt x="505521" y="6093"/>
                  <a:pt x="490666" y="8569"/>
                </a:cubicBezTo>
                <a:cubicBezTo>
                  <a:pt x="473728" y="11392"/>
                  <a:pt x="463162" y="29465"/>
                  <a:pt x="447803" y="37144"/>
                </a:cubicBezTo>
                <a:cubicBezTo>
                  <a:pt x="434333" y="43879"/>
                  <a:pt x="419228" y="46669"/>
                  <a:pt x="404941" y="51431"/>
                </a:cubicBezTo>
                <a:cubicBezTo>
                  <a:pt x="339421" y="55285"/>
                  <a:pt x="203265" y="93469"/>
                  <a:pt x="119191" y="51431"/>
                </a:cubicBezTo>
                <a:cubicBezTo>
                  <a:pt x="103832" y="43752"/>
                  <a:pt x="90616" y="32381"/>
                  <a:pt x="76328" y="22856"/>
                </a:cubicBezTo>
                <a:cubicBezTo>
                  <a:pt x="61064" y="17768"/>
                  <a:pt x="43908" y="11745"/>
                  <a:pt x="26645" y="6434"/>
                </a:cubicBezTo>
                <a:lnTo>
                  <a:pt x="0" y="0"/>
                </a:lnTo>
                <a:close/>
              </a:path>
            </a:pathLst>
          </a:custGeom>
          <a:noFill/>
          <a:ln>
            <a:noFill/>
          </a:ln>
        </p:spPr>
      </p:pic>
      <p:pic>
        <p:nvPicPr>
          <p:cNvPr id="101" name="Google Shape;101;p1"/>
          <p:cNvPicPr preferRelativeResize="0"/>
          <p:nvPr/>
        </p:nvPicPr>
        <p:blipFill rotWithShape="1">
          <a:blip r:embed="rId10">
            <a:alphaModFix/>
          </a:blip>
          <a:srcRect b="90419" l="15588" r="84392" t="9492"/>
          <a:stretch/>
        </p:blipFill>
        <p:spPr>
          <a:xfrm>
            <a:off x="5575038" y="3992427"/>
            <a:ext cx="1536" cy="2815"/>
          </a:xfrm>
          <a:custGeom>
            <a:rect b="b" l="l" r="r" t="t"/>
            <a:pathLst>
              <a:path extrusionOk="0" h="2815" w="1536">
                <a:moveTo>
                  <a:pt x="0" y="0"/>
                </a:moveTo>
                <a:lnTo>
                  <a:pt x="358" y="585"/>
                </a:lnTo>
                <a:cubicBezTo>
                  <a:pt x="1775" y="3063"/>
                  <a:pt x="1766" y="3279"/>
                  <a:pt x="1108" y="2193"/>
                </a:cubicBezTo>
                <a:lnTo>
                  <a:pt x="0" y="0"/>
                </a:lnTo>
                <a:close/>
              </a:path>
            </a:pathLst>
          </a:custGeom>
          <a:noFill/>
          <a:ln>
            <a:noFill/>
          </a:ln>
        </p:spPr>
      </p:pic>
      <p:pic>
        <p:nvPicPr>
          <p:cNvPr id="102" name="Google Shape;102;p1"/>
          <p:cNvPicPr preferRelativeResize="0"/>
          <p:nvPr/>
        </p:nvPicPr>
        <p:blipFill rotWithShape="1">
          <a:blip r:embed="rId10">
            <a:alphaModFix/>
          </a:blip>
          <a:srcRect b="72242" l="100000" r="-10" t="27684"/>
          <a:stretch/>
        </p:blipFill>
        <p:spPr>
          <a:xfrm>
            <a:off x="12166985" y="4568393"/>
            <a:ext cx="786" cy="2359"/>
          </a:xfrm>
          <a:custGeom>
            <a:rect b="b" l="l" r="r" t="t"/>
            <a:pathLst>
              <a:path extrusionOk="0" h="2359" w="786">
                <a:moveTo>
                  <a:pt x="0" y="0"/>
                </a:moveTo>
                <a:lnTo>
                  <a:pt x="786" y="2359"/>
                </a:lnTo>
                <a:lnTo>
                  <a:pt x="0" y="2346"/>
                </a:lnTo>
                <a:lnTo>
                  <a:pt x="0" y="0"/>
                </a:lnTo>
                <a:close/>
              </a:path>
            </a:pathLst>
          </a:custGeom>
          <a:noFill/>
          <a:ln>
            <a:noFill/>
          </a:ln>
        </p:spPr>
      </p:pic>
      <p:pic>
        <p:nvPicPr>
          <p:cNvPr id="103" name="Google Shape;103;p1"/>
          <p:cNvPicPr preferRelativeResize="0"/>
          <p:nvPr/>
        </p:nvPicPr>
        <p:blipFill rotWithShape="1">
          <a:blip r:embed="rId10">
            <a:alphaModFix/>
          </a:blip>
          <a:srcRect b="71256" l="100010" r="-990" t="27758"/>
          <a:stretch/>
        </p:blipFill>
        <p:spPr>
          <a:xfrm>
            <a:off x="12167771" y="4570751"/>
            <a:ext cx="76617" cy="31214"/>
          </a:xfrm>
          <a:custGeom>
            <a:rect b="b" l="l" r="r" t="t"/>
            <a:pathLst>
              <a:path extrusionOk="0" h="31214" w="76617">
                <a:moveTo>
                  <a:pt x="0" y="0"/>
                </a:moveTo>
                <a:lnTo>
                  <a:pt x="76617" y="1249"/>
                </a:lnTo>
                <a:cubicBezTo>
                  <a:pt x="67092" y="10774"/>
                  <a:pt x="61251" y="27182"/>
                  <a:pt x="48042" y="29824"/>
                </a:cubicBezTo>
                <a:cubicBezTo>
                  <a:pt x="25363" y="34360"/>
                  <a:pt x="12889" y="27330"/>
                  <a:pt x="5179" y="15537"/>
                </a:cubicBezTo>
                <a:lnTo>
                  <a:pt x="0" y="0"/>
                </a:lnTo>
                <a:close/>
              </a:path>
            </a:pathLst>
          </a:custGeom>
          <a:noFill/>
          <a:ln>
            <a:noFill/>
          </a:ln>
        </p:spPr>
      </p:pic>
      <p:sp>
        <p:nvSpPr>
          <p:cNvPr id="104" name="Google Shape;104;p1"/>
          <p:cNvSpPr/>
          <p:nvPr/>
        </p:nvSpPr>
        <p:spPr>
          <a:xfrm>
            <a:off x="4357688" y="0"/>
            <a:ext cx="7834312" cy="388998"/>
          </a:xfrm>
          <a:prstGeom prst="rect">
            <a:avLst/>
          </a:prstGeom>
          <a:blipFill rotWithShape="1">
            <a:blip r:embed="rId11">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 name="Google Shape;105;p1"/>
          <p:cNvSpPr/>
          <p:nvPr/>
        </p:nvSpPr>
        <p:spPr>
          <a:xfrm>
            <a:off x="3901993" y="6007597"/>
            <a:ext cx="752168" cy="686260"/>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1"/>
          <p:cNvSpPr/>
          <p:nvPr/>
        </p:nvSpPr>
        <p:spPr>
          <a:xfrm>
            <a:off x="3901993" y="1641614"/>
            <a:ext cx="752168" cy="686260"/>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1"/>
          <p:cNvSpPr/>
          <p:nvPr/>
        </p:nvSpPr>
        <p:spPr>
          <a:xfrm>
            <a:off x="3901993" y="4552270"/>
            <a:ext cx="752168" cy="686260"/>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1"/>
          <p:cNvSpPr/>
          <p:nvPr/>
        </p:nvSpPr>
        <p:spPr>
          <a:xfrm>
            <a:off x="3901993" y="3096942"/>
            <a:ext cx="752168" cy="686260"/>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
          <p:cNvSpPr/>
          <p:nvPr/>
        </p:nvSpPr>
        <p:spPr>
          <a:xfrm>
            <a:off x="3901993" y="186286"/>
            <a:ext cx="752168" cy="686260"/>
          </a:xfrm>
          <a:prstGeom prst="ellipse">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
          <p:cNvSpPr/>
          <p:nvPr/>
        </p:nvSpPr>
        <p:spPr>
          <a:xfrm>
            <a:off x="5419030" y="4790245"/>
            <a:ext cx="5238750" cy="179070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15000"/>
              </a:lnSpc>
              <a:spcBef>
                <a:spcPts val="0"/>
              </a:spcBef>
              <a:spcAft>
                <a:spcPts val="0"/>
              </a:spcAft>
              <a:buClr>
                <a:srgbClr val="0070C0"/>
              </a:buClr>
              <a:buSzPts val="1200"/>
              <a:buFont typeface="Times New Roman"/>
              <a:buNone/>
            </a:pPr>
            <a:r>
              <a:rPr b="1" i="0" lang="en-US" sz="1200" u="none" cap="none" strike="noStrike">
                <a:solidFill>
                  <a:srgbClr val="0070C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chemeClr val="lt1"/>
              </a:buClr>
              <a:buSzPts val="1400"/>
              <a:buFont typeface="Times New Roman"/>
              <a:buNone/>
            </a:pPr>
            <a:r>
              <a:rPr b="0" i="1" lang="en-US" sz="1400" u="none" cap="none" strike="noStrike">
                <a:solidFill>
                  <a:schemeClr val="lt1"/>
                </a:solidFill>
                <a:latin typeface="Times New Roman"/>
                <a:ea typeface="Times New Roman"/>
                <a:cs typeface="Times New Roman"/>
                <a:sym typeface="Times New Roman"/>
              </a:rPr>
              <a:t>“Môi trường là nơi chúng ta gặp nhau, là nơi đem lại lợi ích cho mọi người, là điều mà tất cả chúng ta đều chia sẻ”- Lady Bird Johnson</a:t>
            </a:r>
            <a:endParaRPr b="0" i="0" sz="1200" u="none" cap="none" strike="noStrike">
              <a:solidFill>
                <a:schemeClr val="lt1"/>
              </a:solidFill>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chemeClr val="lt1"/>
              </a:buClr>
              <a:buSzPts val="1400"/>
              <a:buFont typeface="Times New Roman"/>
              <a:buNone/>
            </a:pPr>
            <a:r>
              <a:rPr b="0" i="1" lang="en-US" sz="1400" u="none" cap="none" strike="noStrike">
                <a:solidFill>
                  <a:schemeClr val="lt1"/>
                </a:solidFill>
                <a:latin typeface="Times New Roman"/>
                <a:ea typeface="Times New Roman"/>
                <a:cs typeface="Times New Roman"/>
                <a:sym typeface="Times New Roman"/>
              </a:rPr>
              <a:t>“Trong mỗi bước đi cùng với thiên nhiên, chúng ta nhận được nhiều hơn những gì ta tìm kiếm” – John Muir</a:t>
            </a:r>
            <a:endParaRPr b="0" i="0" sz="1200" u="none" cap="none" strike="noStrike">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chemeClr val="lt1"/>
              </a:buClr>
              <a:buSzPts val="1300"/>
              <a:buFont typeface="Arial"/>
              <a:buNone/>
            </a:pPr>
            <a:br>
              <a:rPr b="0" i="0" lang="en-US" sz="1300" u="sng" cap="none" strike="noStrike">
                <a:solidFill>
                  <a:schemeClr val="lt1"/>
                </a:solidFill>
                <a:latin typeface="Arial"/>
                <a:ea typeface="Arial"/>
                <a:cs typeface="Arial"/>
                <a:sym typeface="Arial"/>
                <a:hlinkClick r:id="rId12">
                  <a:extLst>
                    <a:ext uri="{A12FA001-AC4F-418D-AE19-62706E023703}">
                      <ahyp:hlinkClr val="tx"/>
                    </a:ext>
                  </a:extLst>
                </a:hlinkClick>
              </a:rPr>
            </a:br>
            <a:r>
              <a:rPr b="0" i="0" lang="en-US" sz="1350" u="none" cap="none" strike="noStrike">
                <a:solidFill>
                  <a:schemeClr val="lt1"/>
                </a:solidFill>
                <a:latin typeface="Times New Roman"/>
                <a:ea typeface="Times New Roman"/>
                <a:cs typeface="Times New Roman"/>
                <a:sym typeface="Times New Roman"/>
              </a:rPr>
              <a:t>– Albert Schweitzer</a:t>
            </a:r>
            <a:endParaRPr b="0" i="0" sz="1200" u="none" cap="none" strike="noStrike">
              <a:solidFill>
                <a:schemeClr val="lt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lt1"/>
              </a:buClr>
              <a:buSzPts val="1200"/>
              <a:buFont typeface="Times New Roman"/>
              <a:buNone/>
            </a:pPr>
            <a:r>
              <a:rPr b="0" i="0" lang="en-US" sz="1200" u="none" cap="none" strike="noStrike">
                <a:solidFill>
                  <a:schemeClr val="lt1"/>
                </a:solidFill>
                <a:latin typeface="Times New Roman"/>
                <a:ea typeface="Times New Roman"/>
                <a:cs typeface="Times New Roman"/>
                <a:sym typeface="Times New Roman"/>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p:tgtEl>
                                          <p:spTgt spid="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p:tgtEl>
                                          <p:spTgt spid="9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500"/>
                                        <p:tgtEl>
                                          <p:spTgt spid="8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197" name="Google Shape;197;p10"/>
          <p:cNvSpPr/>
          <p:nvPr/>
        </p:nvSpPr>
        <p:spPr>
          <a:xfrm>
            <a:off x="453923" y="1169219"/>
            <a:ext cx="6096000" cy="1578894"/>
          </a:xfrm>
          <a:prstGeom prst="rect">
            <a:avLst/>
          </a:prstGeom>
          <a:noFill/>
          <a:ln>
            <a:noFill/>
          </a:ln>
        </p:spPr>
        <p:txBody>
          <a:bodyPr anchorCtr="0" anchor="t" bIns="45700" lIns="91425" spcFirstLastPara="1" rIns="91425" wrap="square" tIns="45700">
            <a:spAutoFit/>
          </a:bodyPr>
          <a:lstStyle/>
          <a:p>
            <a:pPr indent="-571500" lvl="0" marL="571500" marR="0" rtl="0" algn="just">
              <a:lnSpc>
                <a:spcPct val="115000"/>
              </a:lnSpc>
              <a:spcBef>
                <a:spcPts val="0"/>
              </a:spcBef>
              <a:spcAft>
                <a:spcPts val="0"/>
              </a:spcAft>
              <a:buClr>
                <a:srgbClr val="7030A0"/>
              </a:buClr>
              <a:buSzPts val="2800"/>
              <a:buFont typeface="Times New Roman"/>
              <a:buAutoNum type="romanUcPeriod"/>
            </a:pPr>
            <a:r>
              <a:rPr b="1" i="0" lang="en-US" sz="2800" u="none" cap="none" strike="noStrike">
                <a:solidFill>
                  <a:srgbClr val="7030A0"/>
                </a:solidFill>
                <a:latin typeface="Times New Roman"/>
                <a:ea typeface="Times New Roman"/>
                <a:cs typeface="Times New Roman"/>
                <a:sym typeface="Times New Roman"/>
              </a:rPr>
              <a:t>Trải nghiệm </a:t>
            </a:r>
            <a:r>
              <a:rPr b="1" lang="en-US" sz="2800">
                <a:solidFill>
                  <a:srgbClr val="7030A0"/>
                </a:solidFill>
                <a:latin typeface="Times New Roman"/>
                <a:ea typeface="Times New Roman"/>
                <a:cs typeface="Times New Roman"/>
                <a:sym typeface="Times New Roman"/>
              </a:rPr>
              <a:t>cùng </a:t>
            </a:r>
            <a:r>
              <a:rPr b="1" i="0" lang="en-US" sz="2800" u="none" cap="none" strike="noStrike">
                <a:solidFill>
                  <a:srgbClr val="7030A0"/>
                </a:solidFill>
                <a:latin typeface="Times New Roman"/>
                <a:ea typeface="Times New Roman"/>
                <a:cs typeface="Times New Roman"/>
                <a:sym typeface="Times New Roman"/>
              </a:rPr>
              <a:t>văn bản</a:t>
            </a:r>
            <a:endParaRPr b="1" i="0" sz="2800" u="none" cap="none" strike="noStrike">
              <a:solidFill>
                <a:srgbClr val="7030A0"/>
              </a:solidFill>
              <a:latin typeface="Times New Roman"/>
              <a:ea typeface="Times New Roman"/>
              <a:cs typeface="Times New Roman"/>
              <a:sym typeface="Times New Roman"/>
            </a:endParaRPr>
          </a:p>
          <a:p>
            <a:pPr indent="-514350" lvl="0" marL="514350" marR="0" rtl="0" algn="just">
              <a:lnSpc>
                <a:spcPct val="115000"/>
              </a:lnSpc>
              <a:spcBef>
                <a:spcPts val="0"/>
              </a:spcBef>
              <a:spcAft>
                <a:spcPts val="0"/>
              </a:spcAft>
              <a:buClr>
                <a:srgbClr val="7030A0"/>
              </a:buClr>
              <a:buSzPts val="2800"/>
              <a:buFont typeface="Times New Roman"/>
              <a:buAutoNum type="arabicPeriod"/>
            </a:pPr>
            <a:r>
              <a:rPr b="1" i="0" lang="en-US" sz="2800" u="none" cap="none" strike="noStrike">
                <a:solidFill>
                  <a:srgbClr val="7030A0"/>
                </a:solidFill>
                <a:latin typeface="Times New Roman"/>
                <a:ea typeface="Times New Roman"/>
                <a:cs typeface="Times New Roman"/>
                <a:sym typeface="Times New Roman"/>
              </a:rPr>
              <a:t>Đọc văn bản</a:t>
            </a:r>
            <a:endParaRPr b="1" i="0" sz="2800" u="none" cap="none" strike="noStrike">
              <a:solidFill>
                <a:srgbClr val="7030A0"/>
              </a:solidFill>
              <a:latin typeface="Times New Roman"/>
              <a:ea typeface="Times New Roman"/>
              <a:cs typeface="Times New Roman"/>
              <a:sym typeface="Times New Roman"/>
            </a:endParaRPr>
          </a:p>
          <a:p>
            <a:pPr indent="-514350" lvl="0" marL="514350" marR="0" rtl="0" algn="just">
              <a:lnSpc>
                <a:spcPct val="115000"/>
              </a:lnSpc>
              <a:spcBef>
                <a:spcPts val="0"/>
              </a:spcBef>
              <a:spcAft>
                <a:spcPts val="0"/>
              </a:spcAft>
              <a:buClr>
                <a:srgbClr val="7030A0"/>
              </a:buClr>
              <a:buSzPts val="2800"/>
              <a:buFont typeface="Times New Roman"/>
              <a:buAutoNum type="arabicPeriod"/>
            </a:pPr>
            <a:r>
              <a:rPr b="1" i="0" lang="en-US" sz="2800" u="none" cap="none" strike="noStrike">
                <a:solidFill>
                  <a:srgbClr val="7030A0"/>
                </a:solidFill>
                <a:latin typeface="Times New Roman"/>
                <a:ea typeface="Times New Roman"/>
                <a:cs typeface="Times New Roman"/>
                <a:sym typeface="Times New Roman"/>
              </a:rPr>
              <a:t>Tác giả và xuất xứ</a:t>
            </a:r>
            <a:endParaRPr b="0" i="0" sz="2800" u="none" cap="none" strike="noStrike">
              <a:solidFill>
                <a:srgbClr val="7030A0"/>
              </a:solidFill>
              <a:latin typeface="Times New Roman"/>
              <a:ea typeface="Times New Roman"/>
              <a:cs typeface="Times New Roman"/>
              <a:sym typeface="Times New Roman"/>
            </a:endParaRPr>
          </a:p>
        </p:txBody>
      </p:sp>
      <p:pic>
        <p:nvPicPr>
          <p:cNvPr id="198" name="Google Shape;198;p10"/>
          <p:cNvPicPr preferRelativeResize="0"/>
          <p:nvPr/>
        </p:nvPicPr>
        <p:blipFill rotWithShape="1">
          <a:blip r:embed="rId3">
            <a:alphaModFix/>
          </a:blip>
          <a:srcRect b="2432" l="8594" r="7063" t="-1"/>
          <a:stretch/>
        </p:blipFill>
        <p:spPr>
          <a:xfrm>
            <a:off x="4767212" y="2529953"/>
            <a:ext cx="7046246" cy="3974085"/>
          </a:xfrm>
          <a:prstGeom prst="rect">
            <a:avLst/>
          </a:prstGeom>
          <a:noFill/>
          <a:ln>
            <a:noFill/>
          </a:ln>
        </p:spPr>
      </p:pic>
      <p:pic>
        <p:nvPicPr>
          <p:cNvPr id="199" name="Google Shape;199;p10"/>
          <p:cNvPicPr preferRelativeResize="0"/>
          <p:nvPr/>
        </p:nvPicPr>
        <p:blipFill rotWithShape="1">
          <a:blip r:embed="rId4">
            <a:alphaModFix/>
          </a:blip>
          <a:srcRect b="0" l="0" r="0" t="0"/>
          <a:stretch/>
        </p:blipFill>
        <p:spPr>
          <a:xfrm>
            <a:off x="1866695" y="2825057"/>
            <a:ext cx="2386771" cy="3247777"/>
          </a:xfrm>
          <a:prstGeom prst="rect">
            <a:avLst/>
          </a:prstGeom>
          <a:noFill/>
          <a:ln cap="sq" cmpd="thickThin" w="88900">
            <a:solidFill>
              <a:srgbClr val="000000"/>
            </a:solidFill>
            <a:prstDash val="solid"/>
            <a:miter lim="800000"/>
            <a:headEnd len="sm" w="sm" type="none"/>
            <a:tailEnd len="sm" w="sm" type="none"/>
          </a:ln>
        </p:spPr>
      </p:pic>
      <p:sp>
        <p:nvSpPr>
          <p:cNvPr id="200" name="Google Shape;200;p10"/>
          <p:cNvSpPr/>
          <p:nvPr/>
        </p:nvSpPr>
        <p:spPr>
          <a:xfrm>
            <a:off x="5441437" y="3232028"/>
            <a:ext cx="5697795" cy="256993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2800" u="none" cap="none" strike="noStrike">
                <a:solidFill>
                  <a:srgbClr val="0D0D0D"/>
                </a:solidFill>
                <a:latin typeface="Times New Roman"/>
                <a:ea typeface="Times New Roman"/>
                <a:cs typeface="Times New Roman"/>
                <a:sym typeface="Times New Roman"/>
              </a:rPr>
              <a:t>- Tác giả</a:t>
            </a:r>
            <a:r>
              <a:rPr b="0" i="0" lang="en-US" sz="2800" u="none" cap="none" strike="noStrike">
                <a:solidFill>
                  <a:srgbClr val="0D0D0D"/>
                </a:solidFill>
                <a:latin typeface="Times New Roman"/>
                <a:ea typeface="Times New Roman"/>
                <a:cs typeface="Times New Roman"/>
                <a:sym typeface="Times New Roman"/>
              </a:rPr>
              <a:t>: Văn Quang – Văn Tuyên</a:t>
            </a:r>
            <a:endParaRPr b="0" i="0" sz="28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0" i="1" lang="en-US" sz="2800" u="none" cap="none" strike="noStrike">
                <a:solidFill>
                  <a:schemeClr val="dk1"/>
                </a:solidFill>
                <a:latin typeface="Times New Roman"/>
                <a:ea typeface="Times New Roman"/>
                <a:cs typeface="Times New Roman"/>
                <a:sym typeface="Times New Roman"/>
              </a:rPr>
              <a:t>- </a:t>
            </a:r>
            <a:r>
              <a:rPr b="1" i="1" lang="en-US" sz="2800" u="none" cap="none" strike="noStrike">
                <a:solidFill>
                  <a:schemeClr val="dk1"/>
                </a:solidFill>
                <a:latin typeface="Times New Roman"/>
                <a:ea typeface="Times New Roman"/>
                <a:cs typeface="Times New Roman"/>
                <a:sym typeface="Times New Roman"/>
              </a:rPr>
              <a:t>Xuất xứ: </a:t>
            </a:r>
            <a:r>
              <a:rPr b="0" i="0" lang="en-US" sz="2800" u="none" cap="none" strike="noStrike">
                <a:solidFill>
                  <a:schemeClr val="dk1"/>
                </a:solidFill>
                <a:latin typeface="Times New Roman"/>
                <a:ea typeface="Times New Roman"/>
                <a:cs typeface="Times New Roman"/>
                <a:sym typeface="Times New Roman"/>
              </a:rPr>
              <a:t>Trích bài viết</a:t>
            </a:r>
            <a:r>
              <a:rPr b="0" i="1" lang="en-US" sz="2800" u="none" cap="none" strike="noStrike">
                <a:solidFill>
                  <a:schemeClr val="dk1"/>
                </a:solidFill>
                <a:latin typeface="Times New Roman"/>
                <a:ea typeface="Times New Roman"/>
                <a:cs typeface="Times New Roman"/>
                <a:sym typeface="Times New Roman"/>
              </a:rPr>
              <a:t> “Lễ cúng Thần Lúa Sa Yang Va của người Chơ-rơ”, </a:t>
            </a:r>
            <a:r>
              <a:rPr b="0" i="0" lang="en-US" sz="2800" u="none" cap="none" strike="noStrike">
                <a:solidFill>
                  <a:schemeClr val="dk1"/>
                </a:solidFill>
                <a:latin typeface="Times New Roman"/>
                <a:ea typeface="Times New Roman"/>
                <a:cs typeface="Times New Roman"/>
                <a:sym typeface="Times New Roman"/>
              </a:rPr>
              <a:t>Báo ảnh</a:t>
            </a:r>
            <a:r>
              <a:rPr b="0" i="1" lang="en-US" sz="2800" u="none" cap="none" strike="noStrike">
                <a:solidFill>
                  <a:schemeClr val="dk1"/>
                </a:solidFill>
                <a:latin typeface="Times New Roman"/>
                <a:ea typeface="Times New Roman"/>
                <a:cs typeface="Times New Roman"/>
                <a:sym typeface="Times New Roman"/>
              </a:rPr>
              <a:t> Dân tộc và miền núi, </a:t>
            </a:r>
            <a:r>
              <a:rPr b="0" i="0" lang="en-US" sz="2800" u="none" cap="none" strike="noStrike">
                <a:solidFill>
                  <a:schemeClr val="dk1"/>
                </a:solidFill>
                <a:latin typeface="Times New Roman"/>
                <a:ea typeface="Times New Roman"/>
                <a:cs typeface="Times New Roman"/>
                <a:sym typeface="Times New Roman"/>
              </a:rPr>
              <a:t>ngày 4/4/2007</a:t>
            </a:r>
            <a:endParaRPr b="0" i="0" sz="2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3" name="Shape 2313"/>
        <p:cNvGrpSpPr/>
        <p:nvPr/>
      </p:nvGrpSpPr>
      <p:grpSpPr>
        <a:xfrm>
          <a:off x="0" y="0"/>
          <a:ext cx="0" cy="0"/>
          <a:chOff x="0" y="0"/>
          <a:chExt cx="0" cy="0"/>
        </a:xfrm>
      </p:grpSpPr>
      <p:grpSp>
        <p:nvGrpSpPr>
          <p:cNvPr id="2314" name="Google Shape;2314;p100"/>
          <p:cNvGrpSpPr/>
          <p:nvPr/>
        </p:nvGrpSpPr>
        <p:grpSpPr>
          <a:xfrm>
            <a:off x="0" y="1"/>
            <a:ext cx="12192000" cy="836740"/>
            <a:chOff x="1440808" y="2419674"/>
            <a:chExt cx="9865006" cy="1448933"/>
          </a:xfrm>
        </p:grpSpPr>
        <p:sp>
          <p:nvSpPr>
            <p:cNvPr id="2315" name="Google Shape;2315;p10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16" name="Google Shape;2316;p10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17" name="Google Shape;2317;p10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18" name="Google Shape;2318;p10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319" name="Google Shape;2319;p10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20" name="Google Shape;2320;p10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21" name="Google Shape;2321;p10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22" name="Google Shape;2322;p10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323" name="Google Shape;2323;p10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324" name="Google Shape;2324;p10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325" name="Google Shape;2325;p100"/>
          <p:cNvGrpSpPr/>
          <p:nvPr/>
        </p:nvGrpSpPr>
        <p:grpSpPr>
          <a:xfrm>
            <a:off x="4009854" y="1061139"/>
            <a:ext cx="7822558" cy="5664125"/>
            <a:chOff x="9526586" y="5020964"/>
            <a:chExt cx="13487401" cy="7588768"/>
          </a:xfrm>
        </p:grpSpPr>
        <p:sp>
          <p:nvSpPr>
            <p:cNvPr id="2326" name="Google Shape;2326;p10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27" name="Google Shape;2327;p10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28" name="Google Shape;2328;p10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29" name="Google Shape;2329;p10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30" name="Google Shape;2330;p10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331" name="Google Shape;2331;p100"/>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332" name="Google Shape;2332;p100"/>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333" name="Google Shape;2333;p100"/>
          <p:cNvSpPr/>
          <p:nvPr/>
        </p:nvSpPr>
        <p:spPr>
          <a:xfrm>
            <a:off x="453966" y="1239103"/>
            <a:ext cx="6096000" cy="117955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3200"/>
              <a:buFont typeface="Times New Roman"/>
              <a:buNone/>
            </a:pPr>
            <a:r>
              <a:rPr b="1" i="1" lang="en-US" sz="3200" u="none" cap="none" strike="noStrike">
                <a:solidFill>
                  <a:srgbClr val="7030A0"/>
                </a:solidFill>
                <a:latin typeface="Times New Roman"/>
                <a:ea typeface="Times New Roman"/>
                <a:cs typeface="Times New Roman"/>
                <a:sym typeface="Times New Roman"/>
              </a:rPr>
              <a:t>2. Phương tiện phi ngôn ngữ</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00000"/>
              </a:buClr>
              <a:buSzPts val="3200"/>
              <a:buFont typeface="Times New Roman"/>
              <a:buNone/>
            </a:pPr>
            <a:r>
              <a:rPr b="1" i="1" lang="en-US" sz="3200" u="none" cap="none" strike="noStrike">
                <a:solidFill>
                  <a:srgbClr val="000000"/>
                </a:solidFill>
                <a:latin typeface="Times New Roman"/>
                <a:ea typeface="Times New Roman"/>
                <a:cs typeface="Times New Roman"/>
                <a:sym typeface="Times New Roman"/>
              </a:rPr>
              <a:t>2.1. Xét ví dụ</a:t>
            </a:r>
            <a:endParaRPr b="0" i="0" sz="3200" u="none" cap="none" strike="noStrike">
              <a:solidFill>
                <a:srgbClr val="000000"/>
              </a:solidFill>
              <a:latin typeface="Times New Roman"/>
              <a:ea typeface="Times New Roman"/>
              <a:cs typeface="Times New Roman"/>
              <a:sym typeface="Times New Roman"/>
            </a:endParaRPr>
          </a:p>
        </p:txBody>
      </p:sp>
      <p:sp>
        <p:nvSpPr>
          <p:cNvPr id="2334" name="Google Shape;2334;p100"/>
          <p:cNvSpPr/>
          <p:nvPr/>
        </p:nvSpPr>
        <p:spPr>
          <a:xfrm>
            <a:off x="631273" y="2344406"/>
            <a:ext cx="8929047" cy="613245"/>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000000"/>
              </a:buClr>
              <a:buSzPts val="3200"/>
              <a:buFont typeface="Noto Sans Symbols"/>
              <a:buChar char="❖"/>
            </a:pPr>
            <a:r>
              <a:rPr b="0" i="0" lang="en-US" sz="3200" u="none" cap="none" strike="noStrike">
                <a:solidFill>
                  <a:srgbClr val="000000"/>
                </a:solidFill>
                <a:latin typeface="Times New Roman"/>
                <a:ea typeface="Times New Roman"/>
                <a:cs typeface="Times New Roman"/>
                <a:sym typeface="Times New Roman"/>
              </a:rPr>
              <a:t>Những phương tiện phi ngôn ngữ trong 2 văn bản:</a:t>
            </a:r>
            <a:endParaRPr b="0" i="0" sz="3200" u="none" cap="none" strike="noStrike">
              <a:solidFill>
                <a:srgbClr val="000000"/>
              </a:solidFill>
              <a:latin typeface="Times New Roman"/>
              <a:ea typeface="Times New Roman"/>
              <a:cs typeface="Times New Roman"/>
              <a:sym typeface="Times New Roman"/>
            </a:endParaRPr>
          </a:p>
        </p:txBody>
      </p:sp>
      <p:sp>
        <p:nvSpPr>
          <p:cNvPr id="2335" name="Google Shape;2335;p100"/>
          <p:cNvSpPr/>
          <p:nvPr/>
        </p:nvSpPr>
        <p:spPr>
          <a:xfrm>
            <a:off x="709213" y="3149807"/>
            <a:ext cx="6096000" cy="2923877"/>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chemeClr val="dk1"/>
              </a:buClr>
              <a:buSzPts val="3200"/>
              <a:buFont typeface="Noto Sans Symbols"/>
              <a:buChar char="✔"/>
            </a:pPr>
            <a:r>
              <a:rPr lang="en-US" sz="3200">
                <a:solidFill>
                  <a:schemeClr val="dk1"/>
                </a:solidFill>
                <a:latin typeface="Times New Roman"/>
                <a:ea typeface="Times New Roman"/>
                <a:cs typeface="Times New Roman"/>
                <a:sym typeface="Times New Roman"/>
              </a:rPr>
              <a:t>Văn bản</a:t>
            </a:r>
            <a:r>
              <a:rPr i="1" lang="en-US" sz="3200">
                <a:solidFill>
                  <a:schemeClr val="dk1"/>
                </a:solidFill>
                <a:latin typeface="Times New Roman"/>
                <a:ea typeface="Times New Roman"/>
                <a:cs typeface="Times New Roman"/>
                <a:sym typeface="Times New Roman"/>
              </a:rPr>
              <a:t> Lễ cúng thần lúa của người Chơ-ro: </a:t>
            </a:r>
            <a:r>
              <a:rPr lang="en-US" sz="3200">
                <a:solidFill>
                  <a:schemeClr val="dk1"/>
                </a:solidFill>
                <a:latin typeface="Times New Roman"/>
                <a:ea typeface="Times New Roman"/>
                <a:cs typeface="Times New Roman"/>
                <a:sym typeface="Times New Roman"/>
              </a:rPr>
              <a:t>sử dụng hình ảnh</a:t>
            </a:r>
            <a:r>
              <a:rPr i="1" lang="en-US" sz="32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giúp người đọc hình dung rõ hơn về nghi thức và hoạt động trong buổi lễ này.</a:t>
            </a:r>
            <a:endParaRPr sz="3200">
              <a:solidFill>
                <a:schemeClr val="dk1"/>
              </a:solidFill>
              <a:latin typeface="Times New Roman"/>
              <a:ea typeface="Times New Roman"/>
              <a:cs typeface="Times New Roman"/>
              <a:sym typeface="Times New Roman"/>
            </a:endParaRPr>
          </a:p>
        </p:txBody>
      </p:sp>
      <p:pic>
        <p:nvPicPr>
          <p:cNvPr id="2336" name="Google Shape;2336;p100"/>
          <p:cNvPicPr preferRelativeResize="0"/>
          <p:nvPr/>
        </p:nvPicPr>
        <p:blipFill rotWithShape="1">
          <a:blip r:embed="rId6">
            <a:alphaModFix/>
          </a:blip>
          <a:srcRect b="0" l="0" r="0" t="0"/>
          <a:stretch/>
        </p:blipFill>
        <p:spPr>
          <a:xfrm>
            <a:off x="6705517" y="3191142"/>
            <a:ext cx="4088001" cy="327432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grpSp>
        <p:nvGrpSpPr>
          <p:cNvPr id="2341" name="Google Shape;2341;p101"/>
          <p:cNvGrpSpPr/>
          <p:nvPr/>
        </p:nvGrpSpPr>
        <p:grpSpPr>
          <a:xfrm>
            <a:off x="0" y="1"/>
            <a:ext cx="12192000" cy="836740"/>
            <a:chOff x="1440808" y="2419674"/>
            <a:chExt cx="9865006" cy="1448933"/>
          </a:xfrm>
        </p:grpSpPr>
        <p:sp>
          <p:nvSpPr>
            <p:cNvPr id="2342" name="Google Shape;2342;p10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3" name="Google Shape;2343;p10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4" name="Google Shape;2344;p10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5" name="Google Shape;2345;p10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346" name="Google Shape;2346;p10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7" name="Google Shape;2347;p10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8" name="Google Shape;2348;p10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49" name="Google Shape;2349;p10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350" name="Google Shape;2350;p10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351" name="Google Shape;2351;p10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352" name="Google Shape;2352;p101"/>
          <p:cNvGrpSpPr/>
          <p:nvPr/>
        </p:nvGrpSpPr>
        <p:grpSpPr>
          <a:xfrm>
            <a:off x="4009854" y="1061139"/>
            <a:ext cx="7822558" cy="5664125"/>
            <a:chOff x="9526586" y="5020964"/>
            <a:chExt cx="13487401" cy="7588768"/>
          </a:xfrm>
        </p:grpSpPr>
        <p:sp>
          <p:nvSpPr>
            <p:cNvPr id="2353" name="Google Shape;2353;p10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54" name="Google Shape;2354;p10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55" name="Google Shape;2355;p10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56" name="Google Shape;2356;p10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57" name="Google Shape;2357;p10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358" name="Google Shape;2358;p101"/>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359" name="Google Shape;2359;p101"/>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360" name="Google Shape;2360;p101"/>
          <p:cNvSpPr/>
          <p:nvPr/>
        </p:nvSpPr>
        <p:spPr>
          <a:xfrm>
            <a:off x="453966" y="1239103"/>
            <a:ext cx="6096000" cy="117955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3200"/>
              <a:buFont typeface="Times New Roman"/>
              <a:buNone/>
            </a:pPr>
            <a:r>
              <a:rPr b="1" i="1" lang="en-US" sz="3200" u="none" cap="none" strike="noStrike">
                <a:solidFill>
                  <a:srgbClr val="7030A0"/>
                </a:solidFill>
                <a:latin typeface="Times New Roman"/>
                <a:ea typeface="Times New Roman"/>
                <a:cs typeface="Times New Roman"/>
                <a:sym typeface="Times New Roman"/>
              </a:rPr>
              <a:t>2. Phương tiện phi ngôn ngữ</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00000"/>
              </a:buClr>
              <a:buSzPts val="3200"/>
              <a:buFont typeface="Times New Roman"/>
              <a:buNone/>
            </a:pPr>
            <a:r>
              <a:rPr b="1" i="1" lang="en-US" sz="3200" u="none" cap="none" strike="noStrike">
                <a:solidFill>
                  <a:srgbClr val="000000"/>
                </a:solidFill>
                <a:latin typeface="Times New Roman"/>
                <a:ea typeface="Times New Roman"/>
                <a:cs typeface="Times New Roman"/>
                <a:sym typeface="Times New Roman"/>
              </a:rPr>
              <a:t>2.1. Xét ví dụ</a:t>
            </a:r>
            <a:endParaRPr b="0" i="0" sz="3200" u="none" cap="none" strike="noStrike">
              <a:solidFill>
                <a:srgbClr val="000000"/>
              </a:solidFill>
              <a:latin typeface="Times New Roman"/>
              <a:ea typeface="Times New Roman"/>
              <a:cs typeface="Times New Roman"/>
              <a:sym typeface="Times New Roman"/>
            </a:endParaRPr>
          </a:p>
        </p:txBody>
      </p:sp>
      <p:sp>
        <p:nvSpPr>
          <p:cNvPr id="2361" name="Google Shape;2361;p101"/>
          <p:cNvSpPr/>
          <p:nvPr/>
        </p:nvSpPr>
        <p:spPr>
          <a:xfrm>
            <a:off x="660400" y="2993489"/>
            <a:ext cx="7607861" cy="352122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Văn bản </a:t>
            </a:r>
            <a:r>
              <a:rPr i="1" lang="en-US" sz="2800">
                <a:solidFill>
                  <a:schemeClr val="dk1"/>
                </a:solidFill>
                <a:latin typeface="Times New Roman"/>
                <a:ea typeface="Times New Roman"/>
                <a:cs typeface="Times New Roman"/>
                <a:sym typeface="Times New Roman"/>
              </a:rPr>
              <a:t>Trái Đất - mẹ của muôn loài: </a:t>
            </a:r>
            <a:r>
              <a:rPr lang="en-US" sz="2800">
                <a:solidFill>
                  <a:schemeClr val="dk1"/>
                </a:solidFill>
                <a:latin typeface="Times New Roman"/>
                <a:ea typeface="Times New Roman"/>
                <a:cs typeface="Times New Roman"/>
                <a:sym typeface="Times New Roman"/>
              </a:rPr>
              <a:t>sử dụng số liệu giúp tăng tính thuyết phục cho nội dung văn bản: </a:t>
            </a:r>
            <a:r>
              <a:rPr i="1" lang="en-US" sz="2800">
                <a:solidFill>
                  <a:schemeClr val="dk1"/>
                </a:solidFill>
                <a:latin typeface="Times New Roman"/>
                <a:ea typeface="Times New Roman"/>
                <a:cs typeface="Times New Roman"/>
                <a:sym typeface="Times New Roman"/>
              </a:rPr>
              <a:t>Mặt Trời nằm cách Trái Đất 8 phút ánh sáng (tương đương 150 triệu km); </a:t>
            </a:r>
            <a:r>
              <a:rPr lang="en-US" sz="2800">
                <a:solidFill>
                  <a:schemeClr val="dk1"/>
                </a:solidFill>
                <a:latin typeface="Times New Roman"/>
                <a:ea typeface="Times New Roman"/>
                <a:cs typeface="Times New Roman"/>
                <a:sym typeface="Times New Roman"/>
              </a:rPr>
              <a:t>quá trình tiến hoá của sự sống trên Trái Đất</a:t>
            </a:r>
            <a:r>
              <a:rPr i="1" lang="en-US" sz="2800">
                <a:solidFill>
                  <a:schemeClr val="dk1"/>
                </a:solidFill>
                <a:latin typeface="Times New Roman"/>
                <a:ea typeface="Times New Roman"/>
                <a:cs typeface="Times New Roman"/>
                <a:sym typeface="Times New Roman"/>
              </a:rPr>
              <a:t> (cách nay 140 triệu năm…. Cách nay khoảng 6 triệu năm… cách đây khoảng 30 000 đến 40 000 năm…)</a:t>
            </a:r>
            <a:endParaRPr sz="2800">
              <a:solidFill>
                <a:schemeClr val="dk1"/>
              </a:solidFill>
              <a:latin typeface="Times New Roman"/>
              <a:ea typeface="Times New Roman"/>
              <a:cs typeface="Times New Roman"/>
              <a:sym typeface="Times New Roman"/>
            </a:endParaRPr>
          </a:p>
        </p:txBody>
      </p:sp>
      <p:pic>
        <p:nvPicPr>
          <p:cNvPr id="2362" name="Google Shape;2362;p101"/>
          <p:cNvPicPr preferRelativeResize="0"/>
          <p:nvPr/>
        </p:nvPicPr>
        <p:blipFill rotWithShape="1">
          <a:blip r:embed="rId6">
            <a:alphaModFix/>
          </a:blip>
          <a:srcRect b="0" l="0" r="0" t="0"/>
          <a:stretch/>
        </p:blipFill>
        <p:spPr>
          <a:xfrm>
            <a:off x="8469317" y="2931300"/>
            <a:ext cx="3040238" cy="3505729"/>
          </a:xfrm>
          <a:prstGeom prst="rect">
            <a:avLst/>
          </a:prstGeom>
          <a:noFill/>
          <a:ln>
            <a:noFill/>
          </a:ln>
        </p:spPr>
      </p:pic>
      <p:sp>
        <p:nvSpPr>
          <p:cNvPr id="2363" name="Google Shape;2363;p101"/>
          <p:cNvSpPr/>
          <p:nvPr/>
        </p:nvSpPr>
        <p:spPr>
          <a:xfrm>
            <a:off x="631273" y="2344406"/>
            <a:ext cx="8929047" cy="613245"/>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000000"/>
              </a:buClr>
              <a:buSzPts val="3200"/>
              <a:buFont typeface="Noto Sans Symbols"/>
              <a:buChar char="❖"/>
            </a:pPr>
            <a:r>
              <a:rPr b="0" i="0" lang="en-US" sz="3200" u="none" cap="none" strike="noStrike">
                <a:solidFill>
                  <a:srgbClr val="000000"/>
                </a:solidFill>
                <a:latin typeface="Times New Roman"/>
                <a:ea typeface="Times New Roman"/>
                <a:cs typeface="Times New Roman"/>
                <a:sym typeface="Times New Roman"/>
              </a:rPr>
              <a:t>Những phương tiện phi ngôn ngữ trong 2 văn bản:</a:t>
            </a:r>
            <a:endParaRPr b="0" i="0" sz="3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7" name="Shape 2367"/>
        <p:cNvGrpSpPr/>
        <p:nvPr/>
      </p:nvGrpSpPr>
      <p:grpSpPr>
        <a:xfrm>
          <a:off x="0" y="0"/>
          <a:ext cx="0" cy="0"/>
          <a:chOff x="0" y="0"/>
          <a:chExt cx="0" cy="0"/>
        </a:xfrm>
      </p:grpSpPr>
      <p:grpSp>
        <p:nvGrpSpPr>
          <p:cNvPr id="2368" name="Google Shape;2368;p102"/>
          <p:cNvGrpSpPr/>
          <p:nvPr/>
        </p:nvGrpSpPr>
        <p:grpSpPr>
          <a:xfrm>
            <a:off x="0" y="1"/>
            <a:ext cx="12192000" cy="836740"/>
            <a:chOff x="1440808" y="2419674"/>
            <a:chExt cx="9865006" cy="1448933"/>
          </a:xfrm>
        </p:grpSpPr>
        <p:sp>
          <p:nvSpPr>
            <p:cNvPr id="2369" name="Google Shape;2369;p10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0" name="Google Shape;2370;p10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1" name="Google Shape;2371;p10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2" name="Google Shape;2372;p10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373" name="Google Shape;2373;p10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4" name="Google Shape;2374;p10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5" name="Google Shape;2375;p10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76" name="Google Shape;2376;p10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377" name="Google Shape;2377;p10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378" name="Google Shape;2378;p10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379" name="Google Shape;2379;p102"/>
          <p:cNvGrpSpPr/>
          <p:nvPr/>
        </p:nvGrpSpPr>
        <p:grpSpPr>
          <a:xfrm>
            <a:off x="4009854" y="1061139"/>
            <a:ext cx="7822558" cy="5664125"/>
            <a:chOff x="9526586" y="5020964"/>
            <a:chExt cx="13487401" cy="7588768"/>
          </a:xfrm>
        </p:grpSpPr>
        <p:sp>
          <p:nvSpPr>
            <p:cNvPr id="2380" name="Google Shape;2380;p10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81" name="Google Shape;2381;p10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82" name="Google Shape;2382;p10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83" name="Google Shape;2383;p10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84" name="Google Shape;2384;p10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385" name="Google Shape;2385;p10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386" name="Google Shape;2386;p102"/>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pic>
        <p:nvPicPr>
          <p:cNvPr id="2387" name="Google Shape;2387;p102"/>
          <p:cNvPicPr preferRelativeResize="0"/>
          <p:nvPr/>
        </p:nvPicPr>
        <p:blipFill rotWithShape="1">
          <a:blip r:embed="rId6">
            <a:alphaModFix/>
          </a:blip>
          <a:srcRect b="0" l="0" r="0" t="0"/>
          <a:stretch/>
        </p:blipFill>
        <p:spPr>
          <a:xfrm>
            <a:off x="6925301" y="1206231"/>
            <a:ext cx="5285690" cy="5285690"/>
          </a:xfrm>
          <a:prstGeom prst="rect">
            <a:avLst/>
          </a:prstGeom>
          <a:noFill/>
          <a:ln>
            <a:noFill/>
          </a:ln>
        </p:spPr>
      </p:pic>
      <p:sp>
        <p:nvSpPr>
          <p:cNvPr id="2388" name="Google Shape;2388;p102"/>
          <p:cNvSpPr/>
          <p:nvPr/>
        </p:nvSpPr>
        <p:spPr>
          <a:xfrm>
            <a:off x="1546586" y="2568893"/>
            <a:ext cx="6280524" cy="264072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00000"/>
                </a:solidFill>
                <a:latin typeface="Times New Roman"/>
                <a:ea typeface="Times New Roman"/>
                <a:cs typeface="Times New Roman"/>
                <a:sym typeface="Times New Roman"/>
              </a:rPr>
              <a:t>*Yêu cầu 2: </a:t>
            </a:r>
            <a:r>
              <a:rPr lang="en-US" sz="3600">
                <a:solidFill>
                  <a:srgbClr val="000000"/>
                </a:solidFill>
                <a:latin typeface="Times New Roman"/>
                <a:ea typeface="Times New Roman"/>
                <a:cs typeface="Times New Roman"/>
                <a:sym typeface="Times New Roman"/>
              </a:rPr>
              <a:t>Qua phân tích ví dụ, rút ra khái niệm và mục đích sử dụng của phương tiện giao tiếp phi ngôn ngữ trong văn bản.</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grpSp>
        <p:nvGrpSpPr>
          <p:cNvPr id="2393" name="Google Shape;2393;p103"/>
          <p:cNvGrpSpPr/>
          <p:nvPr/>
        </p:nvGrpSpPr>
        <p:grpSpPr>
          <a:xfrm>
            <a:off x="0" y="1"/>
            <a:ext cx="12192000" cy="836740"/>
            <a:chOff x="1440808" y="2419674"/>
            <a:chExt cx="9865006" cy="1448933"/>
          </a:xfrm>
        </p:grpSpPr>
        <p:sp>
          <p:nvSpPr>
            <p:cNvPr id="2394" name="Google Shape;2394;p10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95" name="Google Shape;2395;p10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96" name="Google Shape;2396;p10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97" name="Google Shape;2397;p10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398" name="Google Shape;2398;p10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399" name="Google Shape;2399;p10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00" name="Google Shape;2400;p10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01" name="Google Shape;2401;p10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402" name="Google Shape;2402;p10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403" name="Google Shape;2403;p10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404" name="Google Shape;2404;p103"/>
          <p:cNvGrpSpPr/>
          <p:nvPr/>
        </p:nvGrpSpPr>
        <p:grpSpPr>
          <a:xfrm>
            <a:off x="4009854" y="1061139"/>
            <a:ext cx="7822558" cy="5664125"/>
            <a:chOff x="9526586" y="5020964"/>
            <a:chExt cx="13487401" cy="7588768"/>
          </a:xfrm>
        </p:grpSpPr>
        <p:sp>
          <p:nvSpPr>
            <p:cNvPr id="2405" name="Google Shape;2405;p10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06" name="Google Shape;2406;p10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07" name="Google Shape;2407;p10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08" name="Google Shape;2408;p10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09" name="Google Shape;2409;p10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410" name="Google Shape;2410;p10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411" name="Google Shape;2411;p103"/>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grpSp>
        <p:nvGrpSpPr>
          <p:cNvPr id="2412" name="Google Shape;2412;p103"/>
          <p:cNvGrpSpPr/>
          <p:nvPr/>
        </p:nvGrpSpPr>
        <p:grpSpPr>
          <a:xfrm>
            <a:off x="1255092" y="1470713"/>
            <a:ext cx="9656417" cy="4985041"/>
            <a:chOff x="1537609" y="2167926"/>
            <a:chExt cx="9656417" cy="4985041"/>
          </a:xfrm>
        </p:grpSpPr>
        <p:sp>
          <p:nvSpPr>
            <p:cNvPr id="2413" name="Google Shape;2413;p103"/>
            <p:cNvSpPr/>
            <p:nvPr/>
          </p:nvSpPr>
          <p:spPr>
            <a:xfrm>
              <a:off x="5943401" y="3304706"/>
              <a:ext cx="1678582" cy="798852"/>
            </a:xfrm>
            <a:custGeom>
              <a:rect b="b" l="l" r="r" t="t"/>
              <a:pathLst>
                <a:path extrusionOk="0" h="120000" w="120000">
                  <a:moveTo>
                    <a:pt x="0" y="0"/>
                  </a:moveTo>
                  <a:lnTo>
                    <a:pt x="0" y="81776"/>
                  </a:lnTo>
                  <a:lnTo>
                    <a:pt x="120000" y="81776"/>
                  </a:lnTo>
                  <a:lnTo>
                    <a:pt x="120000" y="120000"/>
                  </a:lnTo>
                </a:path>
              </a:pathLst>
            </a:custGeom>
            <a:noFill/>
            <a:ln cap="flat" cmpd="sng" w="12700">
              <a:solidFill>
                <a:srgbClr val="487AA8"/>
              </a:solidFill>
              <a:prstDash val="solid"/>
              <a:miter lim="800000"/>
              <a:headEnd len="sm" w="sm" type="none"/>
              <a:tailEnd len="sm" w="sm" type="none"/>
            </a:ln>
          </p:spPr>
        </p:sp>
        <p:sp>
          <p:nvSpPr>
            <p:cNvPr id="2414" name="Google Shape;2414;p103"/>
            <p:cNvSpPr/>
            <p:nvPr/>
          </p:nvSpPr>
          <p:spPr>
            <a:xfrm>
              <a:off x="4264818" y="3304706"/>
              <a:ext cx="1678582" cy="798852"/>
            </a:xfrm>
            <a:custGeom>
              <a:rect b="b" l="l" r="r" t="t"/>
              <a:pathLst>
                <a:path extrusionOk="0" h="120000" w="120000">
                  <a:moveTo>
                    <a:pt x="120000" y="0"/>
                  </a:moveTo>
                  <a:lnTo>
                    <a:pt x="120000" y="81776"/>
                  </a:lnTo>
                  <a:lnTo>
                    <a:pt x="0" y="81776"/>
                  </a:lnTo>
                  <a:lnTo>
                    <a:pt x="0" y="120000"/>
                  </a:lnTo>
                </a:path>
              </a:pathLst>
            </a:custGeom>
            <a:noFill/>
            <a:ln cap="flat" cmpd="sng" w="12700">
              <a:solidFill>
                <a:srgbClr val="487AA8"/>
              </a:solidFill>
              <a:prstDash val="solid"/>
              <a:miter lim="800000"/>
              <a:headEnd len="sm" w="sm" type="none"/>
              <a:tailEnd len="sm" w="sm" type="none"/>
            </a:ln>
          </p:spPr>
        </p:sp>
        <p:sp>
          <p:nvSpPr>
            <p:cNvPr id="2415" name="Google Shape;2415;p103"/>
            <p:cNvSpPr/>
            <p:nvPr/>
          </p:nvSpPr>
          <p:spPr>
            <a:xfrm>
              <a:off x="4264818" y="2167926"/>
              <a:ext cx="2996398" cy="1093482"/>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103"/>
            <p:cNvSpPr/>
            <p:nvPr/>
          </p:nvSpPr>
          <p:spPr>
            <a:xfrm>
              <a:off x="4570015" y="2457863"/>
              <a:ext cx="2996398" cy="1093482"/>
            </a:xfrm>
            <a:custGeom>
              <a:rect b="b" l="l" r="r" t="t"/>
              <a:pathLst>
                <a:path extrusionOk="0" h="1744200" w="2746771">
                  <a:moveTo>
                    <a:pt x="0" y="174420"/>
                  </a:moveTo>
                  <a:cubicBezTo>
                    <a:pt x="0" y="78090"/>
                    <a:pt x="78090" y="0"/>
                    <a:pt x="174420" y="0"/>
                  </a:cubicBezTo>
                  <a:lnTo>
                    <a:pt x="2572351" y="0"/>
                  </a:lnTo>
                  <a:cubicBezTo>
                    <a:pt x="2668681" y="0"/>
                    <a:pt x="2746771" y="78090"/>
                    <a:pt x="2746771" y="174420"/>
                  </a:cubicBezTo>
                  <a:lnTo>
                    <a:pt x="2746771" y="1569780"/>
                  </a:lnTo>
                  <a:cubicBezTo>
                    <a:pt x="2746771" y="1666110"/>
                    <a:pt x="2668681" y="1744200"/>
                    <a:pt x="2572351" y="1744200"/>
                  </a:cubicBezTo>
                  <a:lnTo>
                    <a:pt x="174420" y="1744200"/>
                  </a:lnTo>
                  <a:cubicBezTo>
                    <a:pt x="78090" y="1744200"/>
                    <a:pt x="0" y="1666110"/>
                    <a:pt x="0" y="1569780"/>
                  </a:cubicBezTo>
                  <a:lnTo>
                    <a:pt x="0" y="174420"/>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025" lIns="112025" spcFirstLastPara="1" rIns="112025" wrap="square" tIns="112025">
              <a:noAutofit/>
            </a:bodyPr>
            <a:lstStyle/>
            <a:p>
              <a:pPr indent="0" lvl="0" marL="0" marR="0" rtl="0" algn="ctr">
                <a:lnSpc>
                  <a:spcPct val="90000"/>
                </a:lnSpc>
                <a:spcBef>
                  <a:spcPts val="0"/>
                </a:spcBef>
                <a:spcAft>
                  <a:spcPts val="0"/>
                </a:spcAft>
                <a:buNone/>
              </a:pPr>
              <a:r>
                <a:rPr b="1" i="1" lang="en-US" sz="3600">
                  <a:solidFill>
                    <a:schemeClr val="dk1"/>
                  </a:solidFill>
                  <a:latin typeface="Times New Roman"/>
                  <a:ea typeface="Times New Roman"/>
                  <a:cs typeface="Times New Roman"/>
                  <a:sym typeface="Times New Roman"/>
                </a:rPr>
                <a:t>2.2. Nhận xét</a:t>
              </a:r>
              <a:endParaRPr sz="3600">
                <a:solidFill>
                  <a:schemeClr val="dk1"/>
                </a:solidFill>
                <a:latin typeface="Times New Roman"/>
                <a:ea typeface="Times New Roman"/>
                <a:cs typeface="Times New Roman"/>
                <a:sym typeface="Times New Roman"/>
              </a:endParaRPr>
            </a:p>
          </p:txBody>
        </p:sp>
        <p:sp>
          <p:nvSpPr>
            <p:cNvPr id="2417" name="Google Shape;2417;p103"/>
            <p:cNvSpPr/>
            <p:nvPr/>
          </p:nvSpPr>
          <p:spPr>
            <a:xfrm>
              <a:off x="1537609" y="4103557"/>
              <a:ext cx="4100594" cy="2759473"/>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103"/>
            <p:cNvSpPr/>
            <p:nvPr/>
          </p:nvSpPr>
          <p:spPr>
            <a:xfrm>
              <a:off x="1842806" y="4393494"/>
              <a:ext cx="4100594" cy="2759473"/>
            </a:xfrm>
            <a:custGeom>
              <a:rect b="b" l="l" r="r" t="t"/>
              <a:pathLst>
                <a:path extrusionOk="0" h="1744200" w="2746771">
                  <a:moveTo>
                    <a:pt x="0" y="174420"/>
                  </a:moveTo>
                  <a:cubicBezTo>
                    <a:pt x="0" y="78090"/>
                    <a:pt x="78090" y="0"/>
                    <a:pt x="174420" y="0"/>
                  </a:cubicBezTo>
                  <a:lnTo>
                    <a:pt x="2572351" y="0"/>
                  </a:lnTo>
                  <a:cubicBezTo>
                    <a:pt x="2668681" y="0"/>
                    <a:pt x="2746771" y="78090"/>
                    <a:pt x="2746771" y="174420"/>
                  </a:cubicBezTo>
                  <a:lnTo>
                    <a:pt x="2746771" y="1569780"/>
                  </a:lnTo>
                  <a:cubicBezTo>
                    <a:pt x="2746771" y="1666110"/>
                    <a:pt x="2668681" y="1744200"/>
                    <a:pt x="2572351" y="1744200"/>
                  </a:cubicBezTo>
                  <a:lnTo>
                    <a:pt x="174420" y="1744200"/>
                  </a:lnTo>
                  <a:cubicBezTo>
                    <a:pt x="78090" y="1744200"/>
                    <a:pt x="0" y="1666110"/>
                    <a:pt x="0" y="1569780"/>
                  </a:cubicBezTo>
                  <a:lnTo>
                    <a:pt x="0" y="174420"/>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025" lIns="112025" spcFirstLastPara="1" rIns="112025" wrap="square" tIns="112025">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Phương tiện giao tiếp phi ngôn ngữ là các hình ảnh, sơ đồ, số liệu,... được sử dụng trong văn bản. </a:t>
              </a:r>
              <a:endParaRPr sz="2800">
                <a:solidFill>
                  <a:schemeClr val="dk1"/>
                </a:solidFill>
                <a:latin typeface="Times New Roman"/>
                <a:ea typeface="Times New Roman"/>
                <a:cs typeface="Times New Roman"/>
                <a:sym typeface="Times New Roman"/>
              </a:endParaRPr>
            </a:p>
          </p:txBody>
        </p:sp>
        <p:sp>
          <p:nvSpPr>
            <p:cNvPr id="2419" name="Google Shape;2419;p103"/>
            <p:cNvSpPr/>
            <p:nvPr/>
          </p:nvSpPr>
          <p:spPr>
            <a:xfrm>
              <a:off x="6322079" y="4103557"/>
              <a:ext cx="4566750" cy="2759473"/>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103"/>
            <p:cNvSpPr/>
            <p:nvPr/>
          </p:nvSpPr>
          <p:spPr>
            <a:xfrm>
              <a:off x="6627276" y="4393494"/>
              <a:ext cx="4566750" cy="2759473"/>
            </a:xfrm>
            <a:custGeom>
              <a:rect b="b" l="l" r="r" t="t"/>
              <a:pathLst>
                <a:path extrusionOk="0" h="1744200" w="2746771">
                  <a:moveTo>
                    <a:pt x="0" y="174420"/>
                  </a:moveTo>
                  <a:cubicBezTo>
                    <a:pt x="0" y="78090"/>
                    <a:pt x="78090" y="0"/>
                    <a:pt x="174420" y="0"/>
                  </a:cubicBezTo>
                  <a:lnTo>
                    <a:pt x="2572351" y="0"/>
                  </a:lnTo>
                  <a:cubicBezTo>
                    <a:pt x="2668681" y="0"/>
                    <a:pt x="2746771" y="78090"/>
                    <a:pt x="2746771" y="174420"/>
                  </a:cubicBezTo>
                  <a:lnTo>
                    <a:pt x="2746771" y="1569780"/>
                  </a:lnTo>
                  <a:cubicBezTo>
                    <a:pt x="2746771" y="1666110"/>
                    <a:pt x="2668681" y="1744200"/>
                    <a:pt x="2572351" y="1744200"/>
                  </a:cubicBezTo>
                  <a:lnTo>
                    <a:pt x="174420" y="1744200"/>
                  </a:lnTo>
                  <a:cubicBezTo>
                    <a:pt x="78090" y="1744200"/>
                    <a:pt x="0" y="1666110"/>
                    <a:pt x="0" y="1569780"/>
                  </a:cubicBezTo>
                  <a:lnTo>
                    <a:pt x="0" y="174420"/>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025" lIns="112025" spcFirstLastPara="1" rIns="112025" wrap="square" tIns="112025">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Mục đích: bổ sung thông tin để làm rõ và tăng tính thuyết phục cho nội dung văn bản, giúp người đọc tiếp nhận thông tin một cách trực quan và dễ dàng hơn.</a:t>
              </a:r>
              <a:endParaRPr sz="2800">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2"/>
                                        </p:tgtEl>
                                        <p:attrNameLst>
                                          <p:attrName>style.visibility</p:attrName>
                                        </p:attrNameLst>
                                      </p:cBhvr>
                                      <p:to>
                                        <p:strVal val="visible"/>
                                      </p:to>
                                    </p:set>
                                    <p:animEffect filter="fade" transition="in">
                                      <p:cBhvr>
                                        <p:cTn dur="500"/>
                                        <p:tgtEl>
                                          <p:spTgt spid="2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grpSp>
        <p:nvGrpSpPr>
          <p:cNvPr id="2425" name="Google Shape;2425;p104"/>
          <p:cNvGrpSpPr/>
          <p:nvPr/>
        </p:nvGrpSpPr>
        <p:grpSpPr>
          <a:xfrm>
            <a:off x="0" y="1"/>
            <a:ext cx="12192000" cy="836740"/>
            <a:chOff x="1440808" y="2419674"/>
            <a:chExt cx="9865006" cy="1448933"/>
          </a:xfrm>
        </p:grpSpPr>
        <p:sp>
          <p:nvSpPr>
            <p:cNvPr id="2426" name="Google Shape;2426;p10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27" name="Google Shape;2427;p10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28" name="Google Shape;2428;p10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29" name="Google Shape;2429;p10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430" name="Google Shape;2430;p10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31" name="Google Shape;2431;p10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32" name="Google Shape;2432;p10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33" name="Google Shape;2433;p10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434" name="Google Shape;2434;p10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435" name="Google Shape;2435;p10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436" name="Google Shape;2436;p104"/>
          <p:cNvGrpSpPr/>
          <p:nvPr/>
        </p:nvGrpSpPr>
        <p:grpSpPr>
          <a:xfrm>
            <a:off x="4009854" y="1061139"/>
            <a:ext cx="7822558" cy="5664125"/>
            <a:chOff x="9526586" y="5020964"/>
            <a:chExt cx="13487401" cy="7588768"/>
          </a:xfrm>
        </p:grpSpPr>
        <p:sp>
          <p:nvSpPr>
            <p:cNvPr id="2437" name="Google Shape;2437;p10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38" name="Google Shape;2438;p10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39" name="Google Shape;2439;p10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40" name="Google Shape;2440;p10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41" name="Google Shape;2441;p10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442" name="Google Shape;2442;p10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443" name="Google Shape;2443;p104"/>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444" name="Google Shape;2444;p104"/>
          <p:cNvSpPr/>
          <p:nvPr/>
        </p:nvSpPr>
        <p:spPr>
          <a:xfrm>
            <a:off x="660400" y="899074"/>
            <a:ext cx="5772862"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II. THỰC HÀNH TIẾNG VIỆT</a:t>
            </a:r>
            <a:endParaRPr sz="3200">
              <a:solidFill>
                <a:schemeClr val="dk1"/>
              </a:solidFill>
              <a:latin typeface="Times New Roman"/>
              <a:ea typeface="Times New Roman"/>
              <a:cs typeface="Times New Roman"/>
              <a:sym typeface="Times New Roman"/>
            </a:endParaRPr>
          </a:p>
        </p:txBody>
      </p:sp>
      <p:sp>
        <p:nvSpPr>
          <p:cNvPr id="2445" name="Google Shape;2445;p104"/>
          <p:cNvSpPr/>
          <p:nvPr/>
        </p:nvSpPr>
        <p:spPr>
          <a:xfrm>
            <a:off x="3235629" y="1583380"/>
            <a:ext cx="5695342" cy="729430"/>
          </a:xfrm>
          <a:prstGeom prst="rect">
            <a:avLst/>
          </a:prstGeom>
          <a:solidFill>
            <a:srgbClr val="FBE4D4"/>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3600">
                <a:solidFill>
                  <a:srgbClr val="0D0D0D"/>
                </a:solidFill>
                <a:latin typeface="Times New Roman"/>
                <a:ea typeface="Times New Roman"/>
                <a:cs typeface="Times New Roman"/>
                <a:sym typeface="Times New Roman"/>
              </a:rPr>
              <a:t>Think – Write – Pair- Share</a:t>
            </a:r>
            <a:endParaRPr sz="3600">
              <a:solidFill>
                <a:schemeClr val="dk1"/>
              </a:solidFill>
              <a:latin typeface="Times New Roman"/>
              <a:ea typeface="Times New Roman"/>
              <a:cs typeface="Times New Roman"/>
              <a:sym typeface="Times New Roman"/>
            </a:endParaRPr>
          </a:p>
        </p:txBody>
      </p:sp>
      <p:sp>
        <p:nvSpPr>
          <p:cNvPr id="2446" name="Google Shape;2446;p104"/>
          <p:cNvSpPr/>
          <p:nvPr/>
        </p:nvSpPr>
        <p:spPr>
          <a:xfrm>
            <a:off x="1609516" y="2497555"/>
            <a:ext cx="4327407" cy="3731106"/>
          </a:xfrm>
          <a:prstGeom prst="plaque">
            <a:avLst>
              <a:gd fmla="val 5994" name="adj"/>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3048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Dãy trong:</a:t>
            </a:r>
            <a:r>
              <a:rPr lang="en-US" sz="3200">
                <a:solidFill>
                  <a:srgbClr val="0D0D0D"/>
                </a:solidFill>
                <a:latin typeface="Times New Roman"/>
                <a:ea typeface="Times New Roman"/>
                <a:cs typeface="Times New Roman"/>
                <a:sym typeface="Times New Roman"/>
              </a:rPr>
              <a:t> </a:t>
            </a:r>
            <a:r>
              <a:rPr lang="en-US" sz="3200">
                <a:solidFill>
                  <a:srgbClr val="0070C0"/>
                </a:solidFill>
                <a:latin typeface="Times New Roman"/>
                <a:ea typeface="Times New Roman"/>
                <a:cs typeface="Times New Roman"/>
                <a:sym typeface="Times New Roman"/>
              </a:rPr>
              <a:t>Bài tập 1/Tr 88</a:t>
            </a:r>
            <a:endParaRPr sz="3200">
              <a:solidFill>
                <a:schemeClr val="lt1"/>
              </a:solidFill>
              <a:latin typeface="Times New Roman"/>
              <a:ea typeface="Times New Roman"/>
              <a:cs typeface="Times New Roman"/>
              <a:sym typeface="Times New Roman"/>
            </a:endParaRPr>
          </a:p>
          <a:p>
            <a:pPr indent="0" lvl="0" marL="0" marR="30480" rtl="0" algn="just">
              <a:lnSpc>
                <a:spcPct val="115000"/>
              </a:lnSpc>
              <a:spcBef>
                <a:spcPts val="1200"/>
              </a:spcBef>
              <a:spcAft>
                <a:spcPts val="0"/>
              </a:spcAft>
              <a:buNone/>
            </a:pPr>
            <a:r>
              <a:rPr i="1" lang="en-US" sz="3200">
                <a:solidFill>
                  <a:srgbClr val="363636"/>
                </a:solidFill>
                <a:latin typeface="Times New Roman"/>
                <a:ea typeface="Times New Roman"/>
                <a:cs typeface="Times New Roman"/>
                <a:sym typeface="Times New Roman"/>
              </a:rPr>
              <a:t>? Hãy tìm và nêu công dụng của dấu chấm phẩy trong đoạn trích sau.</a:t>
            </a:r>
            <a:endParaRPr sz="3200">
              <a:solidFill>
                <a:schemeClr val="lt1"/>
              </a:solidFill>
              <a:latin typeface="Times New Roman"/>
              <a:ea typeface="Times New Roman"/>
              <a:cs typeface="Times New Roman"/>
              <a:sym typeface="Times New Roman"/>
            </a:endParaRPr>
          </a:p>
        </p:txBody>
      </p:sp>
      <p:sp>
        <p:nvSpPr>
          <p:cNvPr id="2447" name="Google Shape;2447;p104"/>
          <p:cNvSpPr/>
          <p:nvPr/>
        </p:nvSpPr>
        <p:spPr>
          <a:xfrm>
            <a:off x="6506609" y="2497555"/>
            <a:ext cx="4022228" cy="3717053"/>
          </a:xfrm>
          <a:prstGeom prst="plaque">
            <a:avLst>
              <a:gd fmla="val 5160" name="adj"/>
            </a:avLst>
          </a:prstGeom>
          <a:blipFill rotWithShape="1">
            <a:blip r:embed="rId6">
              <a:alphaModFix/>
            </a:blip>
            <a:tile algn="tl" flip="none" tx="0" sx="100000" ty="0" sy="100000"/>
          </a:blipFill>
          <a:ln cap="flat" cmpd="sng" w="12700">
            <a:solidFill>
              <a:srgbClr val="42719B"/>
            </a:solidFill>
            <a:prstDash val="solid"/>
            <a:miter lim="800000"/>
            <a:headEnd len="sm" w="sm" type="none"/>
            <a:tailEnd len="sm" w="sm" type="none"/>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3048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Dãy ngoài</a:t>
            </a:r>
            <a:r>
              <a:rPr lang="en-US" sz="3200">
                <a:solidFill>
                  <a:srgbClr val="0D0D0D"/>
                </a:solidFill>
                <a:latin typeface="Times New Roman"/>
                <a:ea typeface="Times New Roman"/>
                <a:cs typeface="Times New Roman"/>
                <a:sym typeface="Times New Roman"/>
              </a:rPr>
              <a:t>: </a:t>
            </a:r>
            <a:r>
              <a:rPr lang="en-US" sz="3200">
                <a:solidFill>
                  <a:srgbClr val="0070C0"/>
                </a:solidFill>
                <a:latin typeface="Times New Roman"/>
                <a:ea typeface="Times New Roman"/>
                <a:cs typeface="Times New Roman"/>
                <a:sym typeface="Times New Roman"/>
              </a:rPr>
              <a:t>Bài tập 2/Tr 88</a:t>
            </a:r>
            <a:endParaRPr sz="2800">
              <a:solidFill>
                <a:schemeClr val="lt1"/>
              </a:solidFill>
              <a:latin typeface="Times New Roman"/>
              <a:ea typeface="Times New Roman"/>
              <a:cs typeface="Times New Roman"/>
              <a:sym typeface="Times New Roman"/>
            </a:endParaRPr>
          </a:p>
          <a:p>
            <a:pPr indent="0" lvl="0" marL="0" marR="30480" rtl="0" algn="just">
              <a:lnSpc>
                <a:spcPct val="115000"/>
              </a:lnSpc>
              <a:spcBef>
                <a:spcPts val="1200"/>
              </a:spcBef>
              <a:spcAft>
                <a:spcPts val="0"/>
              </a:spcAft>
              <a:buNone/>
            </a:pPr>
            <a:r>
              <a:rPr b="1" i="1" lang="en-US" sz="3200">
                <a:solidFill>
                  <a:srgbClr val="0D0D0D"/>
                </a:solidFill>
                <a:latin typeface="Times New Roman"/>
                <a:ea typeface="Times New Roman"/>
                <a:cs typeface="Times New Roman"/>
                <a:sym typeface="Times New Roman"/>
              </a:rPr>
              <a:t>? </a:t>
            </a:r>
            <a:r>
              <a:rPr i="1" lang="en-US" sz="3200">
                <a:solidFill>
                  <a:srgbClr val="0D0D0D"/>
                </a:solidFill>
                <a:latin typeface="Times New Roman"/>
                <a:ea typeface="Times New Roman"/>
                <a:cs typeface="Times New Roman"/>
                <a:sym typeface="Times New Roman"/>
              </a:rPr>
              <a:t>Có thể thay dấu phẩy trong đoạn văn  bằng dấu chấm phẩy được không? Vì sao?</a:t>
            </a:r>
            <a:endParaRPr sz="2800">
              <a:solidFill>
                <a:schemeClr val="lt1"/>
              </a:solidFill>
              <a:latin typeface="Times New Roman"/>
              <a:ea typeface="Times New Roman"/>
              <a:cs typeface="Times New Roman"/>
              <a:sym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grpSp>
        <p:nvGrpSpPr>
          <p:cNvPr id="2452" name="Google Shape;2452;p105"/>
          <p:cNvGrpSpPr/>
          <p:nvPr/>
        </p:nvGrpSpPr>
        <p:grpSpPr>
          <a:xfrm>
            <a:off x="0" y="1"/>
            <a:ext cx="12192000" cy="836740"/>
            <a:chOff x="1440808" y="2419674"/>
            <a:chExt cx="9865006" cy="1448933"/>
          </a:xfrm>
        </p:grpSpPr>
        <p:sp>
          <p:nvSpPr>
            <p:cNvPr id="2453" name="Google Shape;2453;p10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54" name="Google Shape;2454;p10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55" name="Google Shape;2455;p10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56" name="Google Shape;2456;p10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457" name="Google Shape;2457;p10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58" name="Google Shape;2458;p10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59" name="Google Shape;2459;p10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60" name="Google Shape;2460;p10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461" name="Google Shape;2461;p10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462" name="Google Shape;2462;p10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463" name="Google Shape;2463;p105"/>
          <p:cNvGrpSpPr/>
          <p:nvPr/>
        </p:nvGrpSpPr>
        <p:grpSpPr>
          <a:xfrm>
            <a:off x="4009854" y="1061139"/>
            <a:ext cx="7822558" cy="5664125"/>
            <a:chOff x="9526586" y="5020964"/>
            <a:chExt cx="13487401" cy="7588768"/>
          </a:xfrm>
        </p:grpSpPr>
        <p:sp>
          <p:nvSpPr>
            <p:cNvPr id="2464" name="Google Shape;2464;p10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65" name="Google Shape;2465;p10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66" name="Google Shape;2466;p10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67" name="Google Shape;2467;p10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68" name="Google Shape;2468;p10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469" name="Google Shape;2469;p10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470" name="Google Shape;2470;p105"/>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471" name="Google Shape;2471;p105"/>
          <p:cNvSpPr/>
          <p:nvPr/>
        </p:nvSpPr>
        <p:spPr>
          <a:xfrm>
            <a:off x="647700" y="2473093"/>
            <a:ext cx="2758508" cy="2140152"/>
          </a:xfrm>
          <a:prstGeom prst="rightArrow">
            <a:avLst>
              <a:gd fmla="val 71250" name="adj1"/>
              <a:gd fmla="val 32070" name="adj2"/>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1. Bài tập 1/trang 88</a:t>
            </a:r>
            <a:endParaRPr sz="3200">
              <a:solidFill>
                <a:schemeClr val="lt1"/>
              </a:solidFill>
              <a:latin typeface="Times New Roman"/>
              <a:ea typeface="Times New Roman"/>
              <a:cs typeface="Times New Roman"/>
              <a:sym typeface="Times New Roman"/>
            </a:endParaRPr>
          </a:p>
        </p:txBody>
      </p:sp>
      <p:sp>
        <p:nvSpPr>
          <p:cNvPr id="2472" name="Google Shape;2472;p105"/>
          <p:cNvSpPr/>
          <p:nvPr/>
        </p:nvSpPr>
        <p:spPr>
          <a:xfrm>
            <a:off x="3711215" y="1949305"/>
            <a:ext cx="7569039" cy="3238527"/>
          </a:xfrm>
          <a:prstGeom prst="plaque">
            <a:avLst>
              <a:gd fmla="val 9723" name="adj"/>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3600">
                <a:solidFill>
                  <a:srgbClr val="000000"/>
                </a:solidFill>
                <a:latin typeface="Times New Roman"/>
                <a:ea typeface="Times New Roman"/>
                <a:cs typeface="Times New Roman"/>
                <a:sym typeface="Times New Roman"/>
              </a:rPr>
              <a:t>Công dụng của dấu chấm phẩy: đánh dấu ranh giới giữa các bộ phận trong một phép liệt kê phức tạp nêu các hoạt động diễn ra trong ngày môi trường thế giới.</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6" name="Shape 2476"/>
        <p:cNvGrpSpPr/>
        <p:nvPr/>
      </p:nvGrpSpPr>
      <p:grpSpPr>
        <a:xfrm>
          <a:off x="0" y="0"/>
          <a:ext cx="0" cy="0"/>
          <a:chOff x="0" y="0"/>
          <a:chExt cx="0" cy="0"/>
        </a:xfrm>
      </p:grpSpPr>
      <p:grpSp>
        <p:nvGrpSpPr>
          <p:cNvPr id="2477" name="Google Shape;2477;p106"/>
          <p:cNvGrpSpPr/>
          <p:nvPr/>
        </p:nvGrpSpPr>
        <p:grpSpPr>
          <a:xfrm>
            <a:off x="0" y="1"/>
            <a:ext cx="12192000" cy="836740"/>
            <a:chOff x="1440808" y="2419674"/>
            <a:chExt cx="9865006" cy="1448933"/>
          </a:xfrm>
        </p:grpSpPr>
        <p:sp>
          <p:nvSpPr>
            <p:cNvPr id="2478" name="Google Shape;2478;p10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79" name="Google Shape;2479;p10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80" name="Google Shape;2480;p10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81" name="Google Shape;2481;p10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482" name="Google Shape;2482;p10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83" name="Google Shape;2483;p10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84" name="Google Shape;2484;p10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485" name="Google Shape;2485;p10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486" name="Google Shape;2486;p10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487" name="Google Shape;2487;p10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488" name="Google Shape;2488;p106"/>
          <p:cNvGrpSpPr/>
          <p:nvPr/>
        </p:nvGrpSpPr>
        <p:grpSpPr>
          <a:xfrm>
            <a:off x="4009854" y="1061139"/>
            <a:ext cx="7822558" cy="5664125"/>
            <a:chOff x="9526586" y="5020964"/>
            <a:chExt cx="13487401" cy="7588768"/>
          </a:xfrm>
        </p:grpSpPr>
        <p:sp>
          <p:nvSpPr>
            <p:cNvPr id="2489" name="Google Shape;2489;p10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90" name="Google Shape;2490;p10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91" name="Google Shape;2491;p10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92" name="Google Shape;2492;p10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493" name="Google Shape;2493;p10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494" name="Google Shape;2494;p10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495" name="Google Shape;2495;p106"/>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496" name="Google Shape;2496;p106"/>
          <p:cNvSpPr/>
          <p:nvPr/>
        </p:nvSpPr>
        <p:spPr>
          <a:xfrm>
            <a:off x="631273" y="2631843"/>
            <a:ext cx="2758508" cy="2140152"/>
          </a:xfrm>
          <a:prstGeom prst="rightArrow">
            <a:avLst>
              <a:gd fmla="val 71250" name="adj1"/>
              <a:gd fmla="val 32070" name="adj2"/>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2. Bài tập 2/Trang 88</a:t>
            </a:r>
            <a:endParaRPr sz="2800">
              <a:solidFill>
                <a:schemeClr val="lt1"/>
              </a:solidFill>
              <a:latin typeface="Times New Roman"/>
              <a:ea typeface="Times New Roman"/>
              <a:cs typeface="Times New Roman"/>
              <a:sym typeface="Times New Roman"/>
            </a:endParaRPr>
          </a:p>
        </p:txBody>
      </p:sp>
      <p:sp>
        <p:nvSpPr>
          <p:cNvPr id="2497" name="Google Shape;2497;p106"/>
          <p:cNvSpPr/>
          <p:nvPr/>
        </p:nvSpPr>
        <p:spPr>
          <a:xfrm>
            <a:off x="3711215" y="1923905"/>
            <a:ext cx="7569039" cy="3739476"/>
          </a:xfrm>
          <a:prstGeom prst="plaque">
            <a:avLst>
              <a:gd fmla="val 9723" name="adj"/>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3600">
                <a:solidFill>
                  <a:schemeClr val="dk1"/>
                </a:solidFill>
                <a:latin typeface="Times New Roman"/>
                <a:ea typeface="Times New Roman"/>
                <a:cs typeface="Times New Roman"/>
                <a:sym typeface="Times New Roman"/>
              </a:rPr>
              <a:t>Không cần thiết thay dấu phẩy bằng dấu chấm phẩy vì: đây không phải là một phép liệt kê phức tạp (không có nhiều cấp bậc) nên có thể dùng dấu phẩy để ngăn cách giữa các bộ phận thay vì dấu chấm phẩy.</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1" name="Shape 2501"/>
        <p:cNvGrpSpPr/>
        <p:nvPr/>
      </p:nvGrpSpPr>
      <p:grpSpPr>
        <a:xfrm>
          <a:off x="0" y="0"/>
          <a:ext cx="0" cy="0"/>
          <a:chOff x="0" y="0"/>
          <a:chExt cx="0" cy="0"/>
        </a:xfrm>
      </p:grpSpPr>
      <p:grpSp>
        <p:nvGrpSpPr>
          <p:cNvPr id="2502" name="Google Shape;2502;p107"/>
          <p:cNvGrpSpPr/>
          <p:nvPr/>
        </p:nvGrpSpPr>
        <p:grpSpPr>
          <a:xfrm>
            <a:off x="0" y="1"/>
            <a:ext cx="12192000" cy="836740"/>
            <a:chOff x="1440808" y="2419674"/>
            <a:chExt cx="9865006" cy="1448933"/>
          </a:xfrm>
        </p:grpSpPr>
        <p:sp>
          <p:nvSpPr>
            <p:cNvPr id="2503" name="Google Shape;2503;p10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04" name="Google Shape;2504;p10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05" name="Google Shape;2505;p10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06" name="Google Shape;2506;p10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507" name="Google Shape;2507;p10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08" name="Google Shape;2508;p10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09" name="Google Shape;2509;p10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10" name="Google Shape;2510;p10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511" name="Google Shape;2511;p10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512" name="Google Shape;2512;p10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513" name="Google Shape;2513;p107"/>
          <p:cNvGrpSpPr/>
          <p:nvPr/>
        </p:nvGrpSpPr>
        <p:grpSpPr>
          <a:xfrm>
            <a:off x="4009854" y="1061139"/>
            <a:ext cx="7822558" cy="5664125"/>
            <a:chOff x="9526586" y="5020964"/>
            <a:chExt cx="13487401" cy="7588768"/>
          </a:xfrm>
        </p:grpSpPr>
        <p:sp>
          <p:nvSpPr>
            <p:cNvPr id="2514" name="Google Shape;2514;p10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15" name="Google Shape;2515;p10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16" name="Google Shape;2516;p10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17" name="Google Shape;2517;p10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18" name="Google Shape;2518;p10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519" name="Google Shape;2519;p10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520" name="Google Shape;2520;p107"/>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521" name="Google Shape;2521;p107"/>
          <p:cNvSpPr/>
          <p:nvPr/>
        </p:nvSpPr>
        <p:spPr>
          <a:xfrm>
            <a:off x="660400" y="2092589"/>
            <a:ext cx="4472039" cy="2991950"/>
          </a:xfrm>
          <a:prstGeom prst="homePlate">
            <a:avLst>
              <a:gd fmla="val 34849" name="adj"/>
            </a:avLst>
          </a:prstGeom>
          <a:blipFill rotWithShape="1">
            <a:blip r:embed="rId6">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Yêu cầu: Đọc lại các văn bản và </a:t>
            </a:r>
            <a:r>
              <a:rPr i="1" lang="en-US" sz="2800">
                <a:solidFill>
                  <a:srgbClr val="0D0D0D"/>
                </a:solidFill>
                <a:latin typeface="Times New Roman"/>
                <a:ea typeface="Times New Roman"/>
                <a:cs typeface="Times New Roman"/>
                <a:sym typeface="Times New Roman"/>
              </a:rPr>
              <a:t>Lễ cúng Thần Lúa của người Chơ-ro và Trái Đất – Mẹ của muôn loài</a:t>
            </a:r>
            <a:r>
              <a:rPr b="1" lang="en-US" sz="2800">
                <a:solidFill>
                  <a:srgbClr val="0D0D0D"/>
                </a:solidFill>
                <a:latin typeface="Times New Roman"/>
                <a:ea typeface="Times New Roman"/>
                <a:cs typeface="Times New Roman"/>
                <a:sym typeface="Times New Roman"/>
              </a:rPr>
              <a:t> và cho biết:</a:t>
            </a:r>
            <a:endParaRPr sz="2800">
              <a:solidFill>
                <a:schemeClr val="lt1"/>
              </a:solidFill>
              <a:latin typeface="Times New Roman"/>
              <a:ea typeface="Times New Roman"/>
              <a:cs typeface="Times New Roman"/>
              <a:sym typeface="Times New Roman"/>
            </a:endParaRPr>
          </a:p>
        </p:txBody>
      </p:sp>
      <p:sp>
        <p:nvSpPr>
          <p:cNvPr id="2522" name="Google Shape;2522;p107"/>
          <p:cNvSpPr/>
          <p:nvPr/>
        </p:nvSpPr>
        <p:spPr>
          <a:xfrm>
            <a:off x="5560142" y="1557716"/>
            <a:ext cx="5857819" cy="1869314"/>
          </a:xfrm>
          <a:prstGeom prst="flowChartAlternateProcess">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a) Các phương tiện giao tiếp phi ngôn ngữ nào đã được sử dụng?</a:t>
            </a:r>
            <a:endParaRPr sz="3200">
              <a:solidFill>
                <a:schemeClr val="lt1"/>
              </a:solidFill>
              <a:latin typeface="Times New Roman"/>
              <a:ea typeface="Times New Roman"/>
              <a:cs typeface="Times New Roman"/>
              <a:sym typeface="Times New Roman"/>
            </a:endParaRPr>
          </a:p>
        </p:txBody>
      </p:sp>
      <p:sp>
        <p:nvSpPr>
          <p:cNvPr id="2523" name="Google Shape;2523;p107"/>
          <p:cNvSpPr/>
          <p:nvPr/>
        </p:nvSpPr>
        <p:spPr>
          <a:xfrm>
            <a:off x="5560142" y="3555468"/>
            <a:ext cx="5845318" cy="2841346"/>
          </a:xfrm>
          <a:prstGeom prst="flowChartAlternateProcess">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b) Hìnnh ảnh được sử dụng trong văn bản </a:t>
            </a:r>
            <a:r>
              <a:rPr i="1" lang="en-US" sz="3200">
                <a:solidFill>
                  <a:srgbClr val="0D0D0D"/>
                </a:solidFill>
                <a:latin typeface="Times New Roman"/>
                <a:ea typeface="Times New Roman"/>
                <a:cs typeface="Times New Roman"/>
                <a:sym typeface="Times New Roman"/>
              </a:rPr>
              <a:t>Lễ cúng Thần Lúa của người Chơ-ro có tác dụng minh hoạ cho nội dung nào của văn bản này?</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1"/>
                                        </p:tgtEl>
                                        <p:attrNameLst>
                                          <p:attrName>style.visibility</p:attrName>
                                        </p:attrNameLst>
                                      </p:cBhvr>
                                      <p:to>
                                        <p:strVal val="visible"/>
                                      </p:to>
                                    </p:set>
                                    <p:animEffect filter="fade" transition="in">
                                      <p:cBhvr>
                                        <p:cTn dur="500"/>
                                        <p:tgtEl>
                                          <p:spTgt spid="25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2"/>
                                        </p:tgtEl>
                                        <p:attrNameLst>
                                          <p:attrName>style.visibility</p:attrName>
                                        </p:attrNameLst>
                                      </p:cBhvr>
                                      <p:to>
                                        <p:strVal val="visible"/>
                                      </p:to>
                                    </p:set>
                                    <p:animEffect filter="fade" transition="in">
                                      <p:cBhvr>
                                        <p:cTn dur="2000"/>
                                        <p:tgtEl>
                                          <p:spTgt spid="2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3"/>
                                        </p:tgtEl>
                                        <p:attrNameLst>
                                          <p:attrName>style.visibility</p:attrName>
                                        </p:attrNameLst>
                                      </p:cBhvr>
                                      <p:to>
                                        <p:strVal val="visible"/>
                                      </p:to>
                                    </p:set>
                                    <p:animEffect filter="fade" transition="in">
                                      <p:cBhvr>
                                        <p:cTn dur="2000"/>
                                        <p:tgtEl>
                                          <p:spTgt spid="2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7" name="Shape 2527"/>
        <p:cNvGrpSpPr/>
        <p:nvPr/>
      </p:nvGrpSpPr>
      <p:grpSpPr>
        <a:xfrm>
          <a:off x="0" y="0"/>
          <a:ext cx="0" cy="0"/>
          <a:chOff x="0" y="0"/>
          <a:chExt cx="0" cy="0"/>
        </a:xfrm>
      </p:grpSpPr>
      <p:grpSp>
        <p:nvGrpSpPr>
          <p:cNvPr id="2528" name="Google Shape;2528;p108"/>
          <p:cNvGrpSpPr/>
          <p:nvPr/>
        </p:nvGrpSpPr>
        <p:grpSpPr>
          <a:xfrm>
            <a:off x="0" y="1"/>
            <a:ext cx="12192000" cy="836740"/>
            <a:chOff x="1440808" y="2419674"/>
            <a:chExt cx="9865006" cy="1448933"/>
          </a:xfrm>
        </p:grpSpPr>
        <p:sp>
          <p:nvSpPr>
            <p:cNvPr id="2529" name="Google Shape;2529;p10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0" name="Google Shape;2530;p10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1" name="Google Shape;2531;p10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2" name="Google Shape;2532;p10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533" name="Google Shape;2533;p10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4" name="Google Shape;2534;p10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5" name="Google Shape;2535;p10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36" name="Google Shape;2536;p10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537" name="Google Shape;2537;p10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538" name="Google Shape;2538;p10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539" name="Google Shape;2539;p108"/>
          <p:cNvGrpSpPr/>
          <p:nvPr/>
        </p:nvGrpSpPr>
        <p:grpSpPr>
          <a:xfrm>
            <a:off x="4009854" y="1061139"/>
            <a:ext cx="7822558" cy="5664125"/>
            <a:chOff x="9526586" y="5020964"/>
            <a:chExt cx="13487401" cy="7588768"/>
          </a:xfrm>
        </p:grpSpPr>
        <p:sp>
          <p:nvSpPr>
            <p:cNvPr id="2540" name="Google Shape;2540;p10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41" name="Google Shape;2541;p10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42" name="Google Shape;2542;p10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43" name="Google Shape;2543;p10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44" name="Google Shape;2544;p10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545" name="Google Shape;2545;p108"/>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546" name="Google Shape;2546;p108"/>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547" name="Google Shape;2547;p108"/>
          <p:cNvSpPr/>
          <p:nvPr/>
        </p:nvSpPr>
        <p:spPr>
          <a:xfrm>
            <a:off x="660399" y="1502893"/>
            <a:ext cx="11050709" cy="179126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Bài tập 3/trang 88</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3200">
                <a:solidFill>
                  <a:srgbClr val="363636"/>
                </a:solidFill>
                <a:latin typeface="Times New Roman"/>
                <a:ea typeface="Times New Roman"/>
                <a:cs typeface="Times New Roman"/>
                <a:sym typeface="Times New Roman"/>
              </a:rPr>
              <a:t>a) </a:t>
            </a:r>
            <a:r>
              <a:rPr lang="en-US" sz="3200">
                <a:solidFill>
                  <a:srgbClr val="0D0D0D"/>
                </a:solidFill>
                <a:latin typeface="Times New Roman"/>
                <a:ea typeface="Times New Roman"/>
                <a:cs typeface="Times New Roman"/>
                <a:sym typeface="Times New Roman"/>
              </a:rPr>
              <a:t>Các phương tiện giao tiếp phi ngôn ngữ được sử dụng trong hai văn bản là: </a:t>
            </a:r>
            <a:endParaRPr sz="3200">
              <a:solidFill>
                <a:schemeClr val="dk1"/>
              </a:solidFill>
              <a:latin typeface="Times New Roman"/>
              <a:ea typeface="Times New Roman"/>
              <a:cs typeface="Times New Roman"/>
              <a:sym typeface="Times New Roman"/>
            </a:endParaRPr>
          </a:p>
        </p:txBody>
      </p:sp>
      <p:sp>
        <p:nvSpPr>
          <p:cNvPr id="2548" name="Google Shape;2548;p108"/>
          <p:cNvSpPr/>
          <p:nvPr/>
        </p:nvSpPr>
        <p:spPr>
          <a:xfrm>
            <a:off x="819044" y="3294153"/>
            <a:ext cx="3443240" cy="2839947"/>
          </a:xfrm>
          <a:prstGeom prst="round2DiagRect">
            <a:avLst>
              <a:gd fmla="val 16667" name="adj1"/>
              <a:gd fmla="val 0" name="adj2"/>
            </a:avLst>
          </a:prstGeom>
          <a:blipFill rotWithShape="1">
            <a:blip r:embed="rId6">
              <a:alphaModFix/>
            </a:blip>
            <a:tile algn="tl" flip="none" tx="0" sx="100000" ty="0" sy="100000"/>
          </a:blipFill>
          <a:ln cap="flat" cmpd="sng" w="19050">
            <a:solidFill>
              <a:srgbClr val="FFC000"/>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Văn bản </a:t>
            </a:r>
            <a:r>
              <a:rPr i="1" lang="en-US" sz="3200">
                <a:solidFill>
                  <a:srgbClr val="0D0D0D"/>
                </a:solidFill>
                <a:latin typeface="Times New Roman"/>
                <a:ea typeface="Times New Roman"/>
                <a:cs typeface="Times New Roman"/>
                <a:sym typeface="Times New Roman"/>
              </a:rPr>
              <a:t>Lễ cúng Thần Lúa của người Chơ-ro: </a:t>
            </a:r>
            <a:r>
              <a:rPr lang="en-US" sz="3200">
                <a:solidFill>
                  <a:srgbClr val="0D0D0D"/>
                </a:solidFill>
                <a:latin typeface="Times New Roman"/>
                <a:ea typeface="Times New Roman"/>
                <a:cs typeface="Times New Roman"/>
                <a:sym typeface="Times New Roman"/>
              </a:rPr>
              <a:t>các hình ảnh minh họa.</a:t>
            </a:r>
            <a:endParaRPr sz="3200">
              <a:solidFill>
                <a:schemeClr val="lt1"/>
              </a:solidFill>
              <a:latin typeface="Times New Roman"/>
              <a:ea typeface="Times New Roman"/>
              <a:cs typeface="Times New Roman"/>
              <a:sym typeface="Times New Roman"/>
            </a:endParaRPr>
          </a:p>
        </p:txBody>
      </p:sp>
      <p:sp>
        <p:nvSpPr>
          <p:cNvPr id="2549" name="Google Shape;2549;p108"/>
          <p:cNvSpPr/>
          <p:nvPr/>
        </p:nvSpPr>
        <p:spPr>
          <a:xfrm>
            <a:off x="4543208" y="3295251"/>
            <a:ext cx="6975692" cy="2839947"/>
          </a:xfrm>
          <a:prstGeom prst="round2DiagRect">
            <a:avLst>
              <a:gd fmla="val 16667" name="adj1"/>
              <a:gd fmla="val 0" name="adj2"/>
            </a:avLst>
          </a:prstGeom>
          <a:blipFill rotWithShape="1">
            <a:blip r:embed="rId6">
              <a:alphaModFix/>
            </a:blip>
            <a:tile algn="tl" flip="none" tx="0" sx="100000" ty="0" sy="100000"/>
          </a:blipFill>
          <a:ln cap="flat" cmpd="sng" w="19050">
            <a:solidFill>
              <a:srgbClr val="FFC000"/>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600">
                <a:solidFill>
                  <a:schemeClr val="dk1"/>
                </a:solidFill>
                <a:latin typeface="Times New Roman"/>
                <a:ea typeface="Times New Roman"/>
                <a:cs typeface="Times New Roman"/>
                <a:sym typeface="Times New Roman"/>
              </a:rPr>
              <a:t>Văn bản </a:t>
            </a:r>
            <a:r>
              <a:rPr i="1" lang="en-US" sz="2600">
                <a:solidFill>
                  <a:schemeClr val="dk1"/>
                </a:solidFill>
                <a:latin typeface="Times New Roman"/>
                <a:ea typeface="Times New Roman"/>
                <a:cs typeface="Times New Roman"/>
                <a:sym typeface="Times New Roman"/>
              </a:rPr>
              <a:t>Trái Đất – Mẹ của muôn loài</a:t>
            </a:r>
            <a:r>
              <a:rPr b="1" lang="en-US" sz="2600">
                <a:solidFill>
                  <a:schemeClr val="dk1"/>
                </a:solidFill>
                <a:latin typeface="Times New Roman"/>
                <a:ea typeface="Times New Roman"/>
                <a:cs typeface="Times New Roman"/>
                <a:sym typeface="Times New Roman"/>
              </a:rPr>
              <a:t>:</a:t>
            </a:r>
            <a:r>
              <a:rPr lang="en-US" sz="2600">
                <a:solidFill>
                  <a:schemeClr val="dk1"/>
                </a:solidFill>
                <a:latin typeface="Times New Roman"/>
                <a:ea typeface="Times New Roman"/>
                <a:cs typeface="Times New Roman"/>
                <a:sym typeface="Times New Roman"/>
              </a:rPr>
              <a:t> các số liệu (</a:t>
            </a:r>
            <a:r>
              <a:rPr i="1" lang="en-US" sz="2600">
                <a:solidFill>
                  <a:schemeClr val="dk1"/>
                </a:solidFill>
                <a:latin typeface="Times New Roman"/>
                <a:ea typeface="Times New Roman"/>
                <a:cs typeface="Times New Roman"/>
                <a:sym typeface="Times New Roman"/>
              </a:rPr>
              <a:t>Mặt Trời nằm cách Trái Đất 8 phút ánh sáng (tương đương 150 triệu km); </a:t>
            </a:r>
            <a:r>
              <a:rPr lang="en-US" sz="2600">
                <a:solidFill>
                  <a:schemeClr val="dk1"/>
                </a:solidFill>
                <a:latin typeface="Times New Roman"/>
                <a:ea typeface="Times New Roman"/>
                <a:cs typeface="Times New Roman"/>
                <a:sym typeface="Times New Roman"/>
              </a:rPr>
              <a:t>quá trình tiến hoá của sự sống trên Trái Đất</a:t>
            </a:r>
            <a:r>
              <a:rPr i="1" lang="en-US" sz="2600">
                <a:solidFill>
                  <a:schemeClr val="dk1"/>
                </a:solidFill>
                <a:latin typeface="Times New Roman"/>
                <a:ea typeface="Times New Roman"/>
                <a:cs typeface="Times New Roman"/>
                <a:sym typeface="Times New Roman"/>
              </a:rPr>
              <a:t> (cách nay 140 triệu năm…. Cách nay khoảng 6 triệu năm… cách đây khoảng 30 000 đến 40 000 năm…)</a:t>
            </a:r>
            <a:endParaRPr sz="26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8"/>
                                        </p:tgtEl>
                                        <p:attrNameLst>
                                          <p:attrName>style.visibility</p:attrName>
                                        </p:attrNameLst>
                                      </p:cBhvr>
                                      <p:to>
                                        <p:strVal val="visible"/>
                                      </p:to>
                                    </p:set>
                                    <p:animEffect filter="fade" transition="in">
                                      <p:cBhvr>
                                        <p:cTn dur="500"/>
                                        <p:tgtEl>
                                          <p:spTgt spid="2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9"/>
                                        </p:tgtEl>
                                        <p:attrNameLst>
                                          <p:attrName>style.visibility</p:attrName>
                                        </p:attrNameLst>
                                      </p:cBhvr>
                                      <p:to>
                                        <p:strVal val="visible"/>
                                      </p:to>
                                    </p:set>
                                    <p:animEffect filter="fade" transition="in">
                                      <p:cBhvr>
                                        <p:cTn dur="500"/>
                                        <p:tgtEl>
                                          <p:spTgt spid="2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grpSp>
        <p:nvGrpSpPr>
          <p:cNvPr id="2554" name="Google Shape;2554;p109"/>
          <p:cNvGrpSpPr/>
          <p:nvPr/>
        </p:nvGrpSpPr>
        <p:grpSpPr>
          <a:xfrm>
            <a:off x="0" y="1"/>
            <a:ext cx="12192000" cy="836740"/>
            <a:chOff x="1440808" y="2419674"/>
            <a:chExt cx="9865006" cy="1448933"/>
          </a:xfrm>
        </p:grpSpPr>
        <p:sp>
          <p:nvSpPr>
            <p:cNvPr id="2555" name="Google Shape;2555;p10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56" name="Google Shape;2556;p10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57" name="Google Shape;2557;p10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58" name="Google Shape;2558;p10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559" name="Google Shape;2559;p10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60" name="Google Shape;2560;p10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61" name="Google Shape;2561;p10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62" name="Google Shape;2562;p10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563" name="Google Shape;2563;p10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564" name="Google Shape;2564;p10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565" name="Google Shape;2565;p109"/>
          <p:cNvGrpSpPr/>
          <p:nvPr/>
        </p:nvGrpSpPr>
        <p:grpSpPr>
          <a:xfrm>
            <a:off x="4009854" y="1061139"/>
            <a:ext cx="7822558" cy="5664125"/>
            <a:chOff x="9526586" y="5020964"/>
            <a:chExt cx="13487401" cy="7588768"/>
          </a:xfrm>
        </p:grpSpPr>
        <p:sp>
          <p:nvSpPr>
            <p:cNvPr id="2566" name="Google Shape;2566;p10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67" name="Google Shape;2567;p10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68" name="Google Shape;2568;p10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69" name="Google Shape;2569;p10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70" name="Google Shape;2570;p10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571" name="Google Shape;2571;p10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572" name="Google Shape;2572;p109"/>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573" name="Google Shape;2573;p109"/>
          <p:cNvSpPr/>
          <p:nvPr/>
        </p:nvSpPr>
        <p:spPr>
          <a:xfrm>
            <a:off x="660399" y="1502893"/>
            <a:ext cx="11050709"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Bài tập 3/trang 88</a:t>
            </a:r>
            <a:endParaRPr b="0" i="0" sz="3200" u="none" cap="none" strike="noStrike">
              <a:solidFill>
                <a:srgbClr val="000000"/>
              </a:solidFill>
              <a:latin typeface="Times New Roman"/>
              <a:ea typeface="Times New Roman"/>
              <a:cs typeface="Times New Roman"/>
              <a:sym typeface="Times New Roman"/>
            </a:endParaRPr>
          </a:p>
        </p:txBody>
      </p:sp>
      <p:sp>
        <p:nvSpPr>
          <p:cNvPr id="2574" name="Google Shape;2574;p109"/>
          <p:cNvSpPr/>
          <p:nvPr/>
        </p:nvSpPr>
        <p:spPr>
          <a:xfrm>
            <a:off x="609517" y="2109588"/>
            <a:ext cx="6572948" cy="401109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b) Hình ảnh </a:t>
            </a:r>
            <a:r>
              <a:rPr b="1" lang="en-US" sz="3200">
                <a:solidFill>
                  <a:srgbClr val="0D0D0D"/>
                </a:solidFill>
                <a:latin typeface="Times New Roman"/>
                <a:ea typeface="Times New Roman"/>
                <a:cs typeface="Times New Roman"/>
                <a:sym typeface="Times New Roman"/>
              </a:rPr>
              <a:t>được sử dụng trong văn bản </a:t>
            </a:r>
            <a:r>
              <a:rPr i="1" lang="en-US" sz="3200">
                <a:solidFill>
                  <a:srgbClr val="0D0D0D"/>
                </a:solidFill>
                <a:latin typeface="Times New Roman"/>
                <a:ea typeface="Times New Roman"/>
                <a:cs typeface="Times New Roman"/>
                <a:sym typeface="Times New Roman"/>
              </a:rPr>
              <a:t>Lễ cúng Thần Lúa của người Chơ-ro có tác dụng minh hoạ cho nghi thức cúng Thần Lúa trong buổi lễ, tăng tính thuyết phục cho văn bản, giúp người đọc tiếp thu văn bản tốt hơn.</a:t>
            </a:r>
            <a:endParaRPr sz="3200">
              <a:solidFill>
                <a:schemeClr val="dk1"/>
              </a:solidFill>
              <a:latin typeface="Times New Roman"/>
              <a:ea typeface="Times New Roman"/>
              <a:cs typeface="Times New Roman"/>
              <a:sym typeface="Times New Roman"/>
            </a:endParaRPr>
          </a:p>
        </p:txBody>
      </p:sp>
      <p:pic>
        <p:nvPicPr>
          <p:cNvPr id="2575" name="Google Shape;2575;p109"/>
          <p:cNvPicPr preferRelativeResize="0"/>
          <p:nvPr/>
        </p:nvPicPr>
        <p:blipFill rotWithShape="1">
          <a:blip r:embed="rId6">
            <a:alphaModFix/>
          </a:blip>
          <a:srcRect b="0" l="0" r="0" t="0"/>
          <a:stretch/>
        </p:blipFill>
        <p:spPr>
          <a:xfrm>
            <a:off x="7403313" y="2412800"/>
            <a:ext cx="4086451" cy="3064838"/>
          </a:xfrm>
          <a:prstGeom prst="rect">
            <a:avLst/>
          </a:prstGeom>
          <a:noFill/>
          <a:ln>
            <a:noFill/>
          </a:ln>
          <a:effectLst>
            <a:outerShdw blurRad="107950" algn="ctr" dir="5400000" dist="12700">
              <a:srgbClr val="000000"/>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1"/>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206" name="Google Shape;206;p11"/>
          <p:cNvSpPr/>
          <p:nvPr/>
        </p:nvSpPr>
        <p:spPr>
          <a:xfrm>
            <a:off x="419347" y="1509819"/>
            <a:ext cx="6787535" cy="405649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3. Thể loại và phương thức biểu đạt chính:</a:t>
            </a:r>
            <a:endParaRPr b="0" i="0" sz="32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 </a:t>
            </a:r>
            <a:r>
              <a:rPr b="1" i="1" lang="en-US" sz="3200" u="none" cap="none" strike="noStrike">
                <a:solidFill>
                  <a:schemeClr val="dk1"/>
                </a:solidFill>
                <a:latin typeface="Times New Roman"/>
                <a:ea typeface="Times New Roman"/>
                <a:cs typeface="Times New Roman"/>
                <a:sym typeface="Times New Roman"/>
              </a:rPr>
              <a:t>Thể loại</a:t>
            </a:r>
            <a:r>
              <a:rPr b="1" i="0" lang="en-US" sz="3200" u="none" cap="none" strike="noStrike">
                <a:solidFill>
                  <a:schemeClr val="dk1"/>
                </a:solidFill>
                <a:latin typeface="Times New Roman"/>
                <a:ea typeface="Times New Roman"/>
                <a:cs typeface="Times New Roman"/>
                <a:sym typeface="Times New Roman"/>
              </a:rPr>
              <a:t>:</a:t>
            </a:r>
            <a:r>
              <a:rPr b="0" i="0" lang="en-US" sz="3200" u="none" cap="none" strike="noStrike">
                <a:solidFill>
                  <a:schemeClr val="dk1"/>
                </a:solidFill>
                <a:latin typeface="Times New Roman"/>
                <a:ea typeface="Times New Roman"/>
                <a:cs typeface="Times New Roman"/>
                <a:sym typeface="Times New Roman"/>
              </a:rPr>
              <a:t> Văn bản thông tin</a:t>
            </a:r>
            <a:endParaRPr/>
          </a:p>
          <a:p>
            <a:pPr indent="0" lvl="0" marL="0" marR="0" rtl="0" algn="just">
              <a:lnSpc>
                <a:spcPct val="115000"/>
              </a:lnSpc>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a:t>
            </a:r>
            <a:r>
              <a:rPr b="1" i="1" lang="en-US" sz="3200" u="none" cap="none" strike="noStrike">
                <a:solidFill>
                  <a:schemeClr val="dk1"/>
                </a:solidFill>
                <a:latin typeface="Times New Roman"/>
                <a:ea typeface="Times New Roman"/>
                <a:cs typeface="Times New Roman"/>
                <a:sym typeface="Times New Roman"/>
              </a:rPr>
              <a:t>Phương thức biểu đạt</a:t>
            </a:r>
            <a:r>
              <a:rPr b="0" i="1" lang="en-US" sz="3200" u="none" cap="none" strike="noStrike">
                <a:solidFill>
                  <a:schemeClr val="dk1"/>
                </a:solidFill>
                <a:latin typeface="Times New Roman"/>
                <a:ea typeface="Times New Roman"/>
                <a:cs typeface="Times New Roman"/>
                <a:sym typeface="Times New Roman"/>
              </a:rPr>
              <a:t>: </a:t>
            </a:r>
            <a:r>
              <a:rPr b="0" i="0" lang="en-US" sz="3200" u="none" cap="none" strike="noStrike">
                <a:solidFill>
                  <a:schemeClr val="dk1"/>
                </a:solidFill>
                <a:latin typeface="Times New Roman"/>
                <a:ea typeface="Times New Roman"/>
                <a:cs typeface="Times New Roman"/>
                <a:sym typeface="Times New Roman"/>
              </a:rPr>
              <a:t>Thuyết minh</a:t>
            </a:r>
            <a:endParaRPr/>
          </a:p>
          <a:p>
            <a:pPr indent="0" lvl="0" marL="0" marR="0" rtl="0" algn="just">
              <a:lnSpc>
                <a:spcPct val="115000"/>
              </a:lnSpc>
              <a:spcBef>
                <a:spcPts val="0"/>
              </a:spcBef>
              <a:spcAft>
                <a:spcPts val="0"/>
              </a:spcAft>
              <a:buNone/>
            </a:pPr>
            <a:r>
              <a:rPr b="1" i="1" lang="en-US" sz="3200" u="none" cap="none" strike="noStrike">
                <a:solidFill>
                  <a:schemeClr val="dk1"/>
                </a:solidFill>
                <a:latin typeface="Times New Roman"/>
                <a:ea typeface="Times New Roman"/>
                <a:cs typeface="Times New Roman"/>
                <a:sym typeface="Times New Roman"/>
              </a:rPr>
              <a:t>4. </a:t>
            </a:r>
            <a:r>
              <a:rPr b="1" i="0" lang="en-US" sz="3200" u="none" cap="none" strike="noStrike">
                <a:solidFill>
                  <a:schemeClr val="dk1"/>
                </a:solidFill>
                <a:latin typeface="Times New Roman"/>
                <a:ea typeface="Times New Roman"/>
                <a:cs typeface="Times New Roman"/>
                <a:sym typeface="Times New Roman"/>
              </a:rPr>
              <a:t>Sự kiện được thuật lại: </a:t>
            </a:r>
            <a:r>
              <a:rPr b="0" i="0" lang="en-US" sz="3200" u="none" cap="none" strike="noStrike">
                <a:solidFill>
                  <a:schemeClr val="dk1"/>
                </a:solidFill>
                <a:latin typeface="Times New Roman"/>
                <a:ea typeface="Times New Roman"/>
                <a:cs typeface="Times New Roman"/>
                <a:sym typeface="Times New Roman"/>
              </a:rPr>
              <a:t>Lễ hội cúng Thần Lúa của đồng bào dân tộc Chơ-ro vùng đất Đồng Nai.</a:t>
            </a:r>
            <a:endParaRPr b="0" i="0" sz="3200" u="none" cap="none" strike="noStrike">
              <a:solidFill>
                <a:schemeClr val="dk1"/>
              </a:solidFill>
              <a:latin typeface="Times New Roman"/>
              <a:ea typeface="Times New Roman"/>
              <a:cs typeface="Times New Roman"/>
              <a:sym typeface="Times New Roman"/>
            </a:endParaRPr>
          </a:p>
        </p:txBody>
      </p:sp>
      <p:pic>
        <p:nvPicPr>
          <p:cNvPr id="207" name="Google Shape;207;p11"/>
          <p:cNvPicPr preferRelativeResize="0"/>
          <p:nvPr/>
        </p:nvPicPr>
        <p:blipFill rotWithShape="1">
          <a:blip r:embed="rId3">
            <a:alphaModFix/>
          </a:blip>
          <a:srcRect b="0" l="0" r="0" t="0"/>
          <a:stretch/>
        </p:blipFill>
        <p:spPr>
          <a:xfrm>
            <a:off x="7365829" y="1655838"/>
            <a:ext cx="4394124" cy="329559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0" st="0"/>
                                            </p:txEl>
                                          </p:spTgt>
                                        </p:tgtEl>
                                        <p:attrNameLst>
                                          <p:attrName>style.visibility</p:attrName>
                                        </p:attrNameLst>
                                      </p:cBhvr>
                                      <p:to>
                                        <p:strVal val="visible"/>
                                      </p:to>
                                    </p:set>
                                    <p:animEffect filter="fade" transition="in">
                                      <p:cBhvr>
                                        <p:cTn dur="1000"/>
                                        <p:tgtEl>
                                          <p:spTgt spid="2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1" st="1"/>
                                            </p:txEl>
                                          </p:spTgt>
                                        </p:tgtEl>
                                        <p:attrNameLst>
                                          <p:attrName>style.visibility</p:attrName>
                                        </p:attrNameLst>
                                      </p:cBhvr>
                                      <p:to>
                                        <p:strVal val="visible"/>
                                      </p:to>
                                    </p:set>
                                    <p:animEffect filter="fade" transition="in">
                                      <p:cBhvr>
                                        <p:cTn dur="1000"/>
                                        <p:tgtEl>
                                          <p:spTgt spid="2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2" st="2"/>
                                            </p:txEl>
                                          </p:spTgt>
                                        </p:tgtEl>
                                        <p:attrNameLst>
                                          <p:attrName>style.visibility</p:attrName>
                                        </p:attrNameLst>
                                      </p:cBhvr>
                                      <p:to>
                                        <p:strVal val="visible"/>
                                      </p:to>
                                    </p:set>
                                    <p:animEffect filter="fade" transition="in">
                                      <p:cBhvr>
                                        <p:cTn dur="1000"/>
                                        <p:tgtEl>
                                          <p:spTgt spid="2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xEl>
                                              <p:pRg end="3" st="3"/>
                                            </p:txEl>
                                          </p:spTgt>
                                        </p:tgtEl>
                                        <p:attrNameLst>
                                          <p:attrName>style.visibility</p:attrName>
                                        </p:attrNameLst>
                                      </p:cBhvr>
                                      <p:to>
                                        <p:strVal val="visible"/>
                                      </p:to>
                                    </p:set>
                                    <p:animEffect filter="fade" transition="in">
                                      <p:cBhvr>
                                        <p:cTn dur="1000"/>
                                        <p:tgtEl>
                                          <p:spTgt spid="20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9" name="Shape 2579"/>
        <p:cNvGrpSpPr/>
        <p:nvPr/>
      </p:nvGrpSpPr>
      <p:grpSpPr>
        <a:xfrm>
          <a:off x="0" y="0"/>
          <a:ext cx="0" cy="0"/>
          <a:chOff x="0" y="0"/>
          <a:chExt cx="0" cy="0"/>
        </a:xfrm>
      </p:grpSpPr>
      <p:grpSp>
        <p:nvGrpSpPr>
          <p:cNvPr id="2580" name="Google Shape;2580;p110"/>
          <p:cNvGrpSpPr/>
          <p:nvPr/>
        </p:nvGrpSpPr>
        <p:grpSpPr>
          <a:xfrm>
            <a:off x="0" y="1"/>
            <a:ext cx="12192000" cy="836740"/>
            <a:chOff x="1440808" y="2419674"/>
            <a:chExt cx="9865006" cy="1448933"/>
          </a:xfrm>
        </p:grpSpPr>
        <p:sp>
          <p:nvSpPr>
            <p:cNvPr id="2581" name="Google Shape;2581;p11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2" name="Google Shape;2582;p11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3" name="Google Shape;2583;p11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4" name="Google Shape;2584;p11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585" name="Google Shape;2585;p11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6" name="Google Shape;2586;p11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7" name="Google Shape;2587;p11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588" name="Google Shape;2588;p11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589" name="Google Shape;2589;p11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590" name="Google Shape;2590;p11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591" name="Google Shape;2591;p110"/>
          <p:cNvGrpSpPr/>
          <p:nvPr/>
        </p:nvGrpSpPr>
        <p:grpSpPr>
          <a:xfrm>
            <a:off x="4009854" y="1061139"/>
            <a:ext cx="7822558" cy="5664125"/>
            <a:chOff x="9526586" y="5020964"/>
            <a:chExt cx="13487401" cy="7588768"/>
          </a:xfrm>
        </p:grpSpPr>
        <p:sp>
          <p:nvSpPr>
            <p:cNvPr id="2592" name="Google Shape;2592;p11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93" name="Google Shape;2593;p11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94" name="Google Shape;2594;p11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95" name="Google Shape;2595;p11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596" name="Google Shape;2596;p11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597" name="Google Shape;2597;p110"/>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598" name="Google Shape;2598;p110"/>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599" name="Google Shape;2599;p110"/>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600" name="Google Shape;2600;p110"/>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Vận dụng Viết ngắn</a:t>
            </a:r>
            <a:endParaRPr sz="3200">
              <a:solidFill>
                <a:schemeClr val="lt1"/>
              </a:solidFill>
              <a:latin typeface="Calibri"/>
              <a:ea typeface="Calibri"/>
              <a:cs typeface="Calibri"/>
              <a:sym typeface="Calibri"/>
            </a:endParaRPr>
          </a:p>
        </p:txBody>
      </p:sp>
      <p:pic>
        <p:nvPicPr>
          <p:cNvPr id="2601" name="Google Shape;2601;p110"/>
          <p:cNvPicPr preferRelativeResize="0"/>
          <p:nvPr/>
        </p:nvPicPr>
        <p:blipFill rotWithShape="1">
          <a:blip r:embed="rId7">
            <a:alphaModFix/>
          </a:blip>
          <a:srcRect b="0" l="0" r="0" t="0"/>
          <a:stretch/>
        </p:blipFill>
        <p:spPr>
          <a:xfrm>
            <a:off x="1609516" y="1664956"/>
            <a:ext cx="8699607" cy="4427427"/>
          </a:xfrm>
          <a:prstGeom prst="rect">
            <a:avLst/>
          </a:prstGeom>
          <a:noFill/>
          <a:ln>
            <a:noFill/>
          </a:ln>
          <a:effectLst>
            <a:outerShdw blurRad="149987" algn="ctr" dir="8460000" dist="250190">
              <a:srgbClr val="000000">
                <a:alpha val="27843"/>
              </a:srgbClr>
            </a:outerShdw>
          </a:effectLst>
        </p:spPr>
      </p:pic>
      <p:sp>
        <p:nvSpPr>
          <p:cNvPr id="2602" name="Google Shape;2602;p110"/>
          <p:cNvSpPr/>
          <p:nvPr/>
        </p:nvSpPr>
        <p:spPr>
          <a:xfrm>
            <a:off x="3111498" y="2433226"/>
            <a:ext cx="5442566" cy="292387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3200">
                <a:solidFill>
                  <a:srgbClr val="0D0D0D"/>
                </a:solidFill>
                <a:latin typeface="Times New Roman"/>
                <a:ea typeface="Times New Roman"/>
                <a:cs typeface="Times New Roman"/>
                <a:sym typeface="Times New Roman"/>
              </a:rPr>
              <a:t>Viết đoạn văn (khoảng 150 đến 200 chữ) </a:t>
            </a:r>
            <a:r>
              <a:rPr b="1" i="1" lang="en-US" sz="3200">
                <a:solidFill>
                  <a:srgbClr val="0D0D0D"/>
                </a:solidFill>
                <a:latin typeface="Times New Roman"/>
                <a:ea typeface="Times New Roman"/>
                <a:cs typeface="Times New Roman"/>
                <a:sym typeface="Times New Roman"/>
              </a:rPr>
              <a:t>giới thiệu về một cảnh thiên nhiên mà em yêu thích trong đó có sử dụng dấu chấm phẩy.</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grpSp>
        <p:nvGrpSpPr>
          <p:cNvPr id="2607" name="Google Shape;2607;p111"/>
          <p:cNvGrpSpPr/>
          <p:nvPr/>
        </p:nvGrpSpPr>
        <p:grpSpPr>
          <a:xfrm>
            <a:off x="0" y="1"/>
            <a:ext cx="12192000" cy="836740"/>
            <a:chOff x="1440808" y="2419674"/>
            <a:chExt cx="9865006" cy="1448933"/>
          </a:xfrm>
        </p:grpSpPr>
        <p:sp>
          <p:nvSpPr>
            <p:cNvPr id="2608" name="Google Shape;2608;p11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09" name="Google Shape;2609;p11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10" name="Google Shape;2610;p11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11" name="Google Shape;2611;p11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612" name="Google Shape;2612;p11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13" name="Google Shape;2613;p11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14" name="Google Shape;2614;p11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15" name="Google Shape;2615;p11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616" name="Google Shape;2616;p11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617" name="Google Shape;2617;p11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618" name="Google Shape;2618;p111"/>
          <p:cNvGrpSpPr/>
          <p:nvPr/>
        </p:nvGrpSpPr>
        <p:grpSpPr>
          <a:xfrm>
            <a:off x="4009854" y="1061139"/>
            <a:ext cx="7822558" cy="5664125"/>
            <a:chOff x="9526586" y="5020964"/>
            <a:chExt cx="13487401" cy="7588768"/>
          </a:xfrm>
        </p:grpSpPr>
        <p:sp>
          <p:nvSpPr>
            <p:cNvPr id="2619" name="Google Shape;2619;p11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20" name="Google Shape;2620;p11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21" name="Google Shape;2621;p11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22" name="Google Shape;2622;p11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23" name="Google Shape;2623;p11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624" name="Google Shape;2624;p111"/>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625" name="Google Shape;2625;p111"/>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626" name="Google Shape;2626;p111"/>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627" name="Google Shape;2627;p111"/>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628" name="Google Shape;2628;p111"/>
          <p:cNvSpPr/>
          <p:nvPr/>
        </p:nvSpPr>
        <p:spPr>
          <a:xfrm>
            <a:off x="672216" y="1125120"/>
            <a:ext cx="3176210" cy="840658"/>
          </a:xfrm>
          <a:prstGeom prst="flowChartDocument">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70C0"/>
                </a:solidFill>
                <a:latin typeface="Times New Roman"/>
                <a:ea typeface="Times New Roman"/>
                <a:cs typeface="Times New Roman"/>
                <a:sym typeface="Times New Roman"/>
              </a:rPr>
              <a:t>Viết ngắn: </a:t>
            </a:r>
            <a:endParaRPr sz="3200">
              <a:solidFill>
                <a:schemeClr val="lt1"/>
              </a:solidFill>
              <a:latin typeface="Calibri"/>
              <a:ea typeface="Calibri"/>
              <a:cs typeface="Calibri"/>
              <a:sym typeface="Calibri"/>
            </a:endParaRPr>
          </a:p>
        </p:txBody>
      </p:sp>
      <p:sp>
        <p:nvSpPr>
          <p:cNvPr id="2629" name="Google Shape;2629;p111"/>
          <p:cNvSpPr/>
          <p:nvPr/>
        </p:nvSpPr>
        <p:spPr>
          <a:xfrm>
            <a:off x="1546586" y="3266886"/>
            <a:ext cx="4394004" cy="3115637"/>
          </a:xfrm>
          <a:prstGeom prst="plaque">
            <a:avLst>
              <a:gd fmla="val 9094" name="adj"/>
            </a:avLst>
          </a:prstGeom>
          <a:blipFill rotWithShape="1">
            <a:blip r:embed="rId7">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0000"/>
                </a:solidFill>
                <a:latin typeface="Times New Roman"/>
                <a:ea typeface="Times New Roman"/>
                <a:cs typeface="Times New Roman"/>
                <a:sym typeface="Times New Roman"/>
              </a:rPr>
              <a:t>Dung lượng đoạn văn khoảng 150 - 200 chữ, đảm bảo hình thức đoạn văn.</a:t>
            </a:r>
            <a:endParaRPr sz="3600">
              <a:solidFill>
                <a:schemeClr val="lt1"/>
              </a:solidFill>
              <a:latin typeface="Calibri"/>
              <a:ea typeface="Calibri"/>
              <a:cs typeface="Calibri"/>
              <a:sym typeface="Calibri"/>
            </a:endParaRPr>
          </a:p>
        </p:txBody>
      </p:sp>
      <p:sp>
        <p:nvSpPr>
          <p:cNvPr id="2630" name="Google Shape;2630;p111"/>
          <p:cNvSpPr/>
          <p:nvPr/>
        </p:nvSpPr>
        <p:spPr>
          <a:xfrm>
            <a:off x="6564713" y="3264564"/>
            <a:ext cx="4040862" cy="3115637"/>
          </a:xfrm>
          <a:prstGeom prst="plaque">
            <a:avLst>
              <a:gd fmla="val 9094" name="adj"/>
            </a:avLst>
          </a:prstGeom>
          <a:blipFill rotWithShape="1">
            <a:blip r:embed="rId7">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200">
                <a:solidFill>
                  <a:srgbClr val="000000"/>
                </a:solidFill>
                <a:latin typeface="Times New Roman"/>
                <a:ea typeface="Times New Roman"/>
                <a:cs typeface="Times New Roman"/>
                <a:sym typeface="Times New Roman"/>
              </a:rPr>
              <a:t>Nội dung của đoạn văn: </a:t>
            </a:r>
            <a:r>
              <a:rPr b="1" i="1" lang="en-US" sz="3200">
                <a:solidFill>
                  <a:srgbClr val="0D0D0D"/>
                </a:solidFill>
                <a:latin typeface="Calibri"/>
                <a:ea typeface="Calibri"/>
                <a:cs typeface="Calibri"/>
                <a:sym typeface="Calibri"/>
              </a:rPr>
              <a:t>giới thiệu về một cảnh thiên nhiên mà em yêu thích</a:t>
            </a:r>
            <a:endParaRPr sz="3200">
              <a:solidFill>
                <a:schemeClr val="lt1"/>
              </a:solidFill>
              <a:latin typeface="Calibri"/>
              <a:ea typeface="Calibri"/>
              <a:cs typeface="Calibri"/>
              <a:sym typeface="Calibri"/>
            </a:endParaRPr>
          </a:p>
        </p:txBody>
      </p:sp>
      <p:sp>
        <p:nvSpPr>
          <p:cNvPr id="2631" name="Google Shape;2631;p111"/>
          <p:cNvSpPr/>
          <p:nvPr/>
        </p:nvSpPr>
        <p:spPr>
          <a:xfrm>
            <a:off x="3421817" y="2486862"/>
            <a:ext cx="5322967" cy="708992"/>
          </a:xfrm>
          <a:custGeom>
            <a:rect b="b" l="l" r="r" t="t"/>
            <a:pathLst>
              <a:path extrusionOk="0" h="708992" w="5322967">
                <a:moveTo>
                  <a:pt x="1990841" y="0"/>
                </a:moveTo>
                <a:lnTo>
                  <a:pt x="2846248" y="0"/>
                </a:lnTo>
                <a:lnTo>
                  <a:pt x="2846248" y="226840"/>
                </a:lnTo>
                <a:lnTo>
                  <a:pt x="5295178" y="226840"/>
                </a:lnTo>
                <a:lnTo>
                  <a:pt x="5295178" y="344827"/>
                </a:lnTo>
                <a:lnTo>
                  <a:pt x="5220028" y="344827"/>
                </a:lnTo>
                <a:lnTo>
                  <a:pt x="5220028" y="517343"/>
                </a:lnTo>
                <a:lnTo>
                  <a:pt x="5322967" y="517343"/>
                </a:lnTo>
                <a:lnTo>
                  <a:pt x="5117090" y="708992"/>
                </a:lnTo>
                <a:lnTo>
                  <a:pt x="4911212" y="517343"/>
                </a:lnTo>
                <a:lnTo>
                  <a:pt x="5014151" y="517343"/>
                </a:lnTo>
                <a:lnTo>
                  <a:pt x="5014151" y="344827"/>
                </a:lnTo>
                <a:lnTo>
                  <a:pt x="308816" y="344827"/>
                </a:lnTo>
                <a:lnTo>
                  <a:pt x="308816" y="517343"/>
                </a:lnTo>
                <a:lnTo>
                  <a:pt x="411755" y="517343"/>
                </a:lnTo>
                <a:lnTo>
                  <a:pt x="205878" y="708992"/>
                </a:lnTo>
                <a:lnTo>
                  <a:pt x="0" y="517343"/>
                </a:lnTo>
                <a:lnTo>
                  <a:pt x="102939" y="517343"/>
                </a:lnTo>
                <a:lnTo>
                  <a:pt x="102939" y="344827"/>
                </a:lnTo>
                <a:lnTo>
                  <a:pt x="0" y="344827"/>
                </a:lnTo>
                <a:lnTo>
                  <a:pt x="0" y="226840"/>
                </a:lnTo>
                <a:lnTo>
                  <a:pt x="1990841" y="226840"/>
                </a:lnTo>
                <a:close/>
              </a:path>
            </a:pathLst>
          </a:custGeom>
          <a:solidFill>
            <a:srgbClr val="FFF2C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2" name="Google Shape;2632;p111"/>
          <p:cNvSpPr/>
          <p:nvPr/>
        </p:nvSpPr>
        <p:spPr>
          <a:xfrm>
            <a:off x="4512144" y="1766556"/>
            <a:ext cx="3142309" cy="739817"/>
          </a:xfrm>
          <a:prstGeom prst="round2DiagRect">
            <a:avLst>
              <a:gd fmla="val 50000" name="adj1"/>
              <a:gd fmla="val 0" name="adj2"/>
            </a:avLst>
          </a:prstGeom>
          <a:solidFill>
            <a:srgbClr val="FFF2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YÊU CẦU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1"/>
                                        </p:tgtEl>
                                        <p:attrNameLst>
                                          <p:attrName>style.visibility</p:attrName>
                                        </p:attrNameLst>
                                      </p:cBhvr>
                                      <p:to>
                                        <p:strVal val="visible"/>
                                      </p:to>
                                    </p:set>
                                    <p:animEffect filter="fade" transition="in">
                                      <p:cBhvr>
                                        <p:cTn dur="500"/>
                                        <p:tgtEl>
                                          <p:spTgt spid="2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9"/>
                                        </p:tgtEl>
                                        <p:attrNameLst>
                                          <p:attrName>style.visibility</p:attrName>
                                        </p:attrNameLst>
                                      </p:cBhvr>
                                      <p:to>
                                        <p:strVal val="visible"/>
                                      </p:to>
                                    </p:set>
                                    <p:animEffect filter="fade" transition="in">
                                      <p:cBhvr>
                                        <p:cTn dur="2000"/>
                                        <p:tgtEl>
                                          <p:spTgt spid="2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0"/>
                                        </p:tgtEl>
                                        <p:attrNameLst>
                                          <p:attrName>style.visibility</p:attrName>
                                        </p:attrNameLst>
                                      </p:cBhvr>
                                      <p:to>
                                        <p:strVal val="visible"/>
                                      </p:to>
                                    </p:set>
                                    <p:animEffect filter="fade" transition="in">
                                      <p:cBhvr>
                                        <p:cTn dur="2000"/>
                                        <p:tgtEl>
                                          <p:spTgt spid="26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6" name="Shape 2636"/>
        <p:cNvGrpSpPr/>
        <p:nvPr/>
      </p:nvGrpSpPr>
      <p:grpSpPr>
        <a:xfrm>
          <a:off x="0" y="0"/>
          <a:ext cx="0" cy="0"/>
          <a:chOff x="0" y="0"/>
          <a:chExt cx="0" cy="0"/>
        </a:xfrm>
      </p:grpSpPr>
      <p:grpSp>
        <p:nvGrpSpPr>
          <p:cNvPr id="2637" name="Google Shape;2637;p112"/>
          <p:cNvGrpSpPr/>
          <p:nvPr/>
        </p:nvGrpSpPr>
        <p:grpSpPr>
          <a:xfrm>
            <a:off x="0" y="1"/>
            <a:ext cx="12192000" cy="836740"/>
            <a:chOff x="1440808" y="2419674"/>
            <a:chExt cx="9865006" cy="1448933"/>
          </a:xfrm>
        </p:grpSpPr>
        <p:sp>
          <p:nvSpPr>
            <p:cNvPr id="2638" name="Google Shape;2638;p11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39" name="Google Shape;2639;p11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40" name="Google Shape;2640;p11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641" name="Google Shape;2641;p11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42" name="Google Shape;2642;p11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43" name="Google Shape;2643;p11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44" name="Google Shape;2644;p11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645" name="Google Shape;2645;p112"/>
          <p:cNvGrpSpPr/>
          <p:nvPr/>
        </p:nvGrpSpPr>
        <p:grpSpPr>
          <a:xfrm>
            <a:off x="4009854" y="1061139"/>
            <a:ext cx="7822558" cy="5664125"/>
            <a:chOff x="9526586" y="5020964"/>
            <a:chExt cx="13487401" cy="7588768"/>
          </a:xfrm>
        </p:grpSpPr>
        <p:sp>
          <p:nvSpPr>
            <p:cNvPr id="2646" name="Google Shape;2646;p11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47" name="Google Shape;2647;p11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48" name="Google Shape;2648;p11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49" name="Google Shape;2649;p11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50" name="Google Shape;2650;p11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651" name="Google Shape;2651;p112"/>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652" name="Google Shape;2652;p112"/>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653" name="Google Shape;2653;p112"/>
          <p:cNvSpPr/>
          <p:nvPr/>
        </p:nvSpPr>
        <p:spPr>
          <a:xfrm>
            <a:off x="1993073" y="256442"/>
            <a:ext cx="1076345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TiếT 129: </a:t>
            </a: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654" name="Google Shape;2654;p112"/>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655" name="Google Shape;2655;p112"/>
          <p:cNvSpPr/>
          <p:nvPr/>
        </p:nvSpPr>
        <p:spPr>
          <a:xfrm>
            <a:off x="672216" y="1125120"/>
            <a:ext cx="3176210" cy="840658"/>
          </a:xfrm>
          <a:prstGeom prst="flowChartDocument">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Viết ngắn: </a:t>
            </a:r>
            <a:endParaRPr b="0" i="0" sz="3200" u="none" cap="none" strike="noStrike">
              <a:solidFill>
                <a:srgbClr val="FFFFFF"/>
              </a:solidFill>
              <a:latin typeface="Calibri"/>
              <a:ea typeface="Calibri"/>
              <a:cs typeface="Calibri"/>
              <a:sym typeface="Calibri"/>
            </a:endParaRPr>
          </a:p>
        </p:txBody>
      </p:sp>
      <p:pic>
        <p:nvPicPr>
          <p:cNvPr id="2656" name="Google Shape;2656;p112"/>
          <p:cNvPicPr preferRelativeResize="0"/>
          <p:nvPr/>
        </p:nvPicPr>
        <p:blipFill rotWithShape="1">
          <a:blip r:embed="rId5">
            <a:alphaModFix/>
          </a:blip>
          <a:srcRect b="0" l="0" r="0" t="0"/>
          <a:stretch/>
        </p:blipFill>
        <p:spPr>
          <a:xfrm>
            <a:off x="2142563" y="2492540"/>
            <a:ext cx="7881473" cy="3697579"/>
          </a:xfrm>
          <a:prstGeom prst="rect">
            <a:avLst/>
          </a:prstGeom>
          <a:noFill/>
          <a:ln>
            <a:noFill/>
          </a:ln>
        </p:spPr>
      </p:pic>
      <p:sp>
        <p:nvSpPr>
          <p:cNvPr id="2657" name="Google Shape;2657;p112"/>
          <p:cNvSpPr/>
          <p:nvPr/>
        </p:nvSpPr>
        <p:spPr>
          <a:xfrm>
            <a:off x="2142563" y="1967321"/>
            <a:ext cx="3166028" cy="1014076"/>
          </a:xfrm>
          <a:prstGeom prst="doubleWave">
            <a:avLst>
              <a:gd fmla="val 6250" name="adj1"/>
              <a:gd fmla="val 0" name="adj2"/>
            </a:avLst>
          </a:prstGeom>
          <a:solidFill>
            <a:srgbClr val="FFF2C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0D0D0D"/>
                </a:solidFill>
                <a:latin typeface="Times New Roman"/>
                <a:ea typeface="Times New Roman"/>
                <a:cs typeface="Times New Roman"/>
                <a:sym typeface="Times New Roman"/>
              </a:rPr>
              <a:t>* Mở đoạn: </a:t>
            </a:r>
            <a:endParaRPr sz="3600">
              <a:solidFill>
                <a:schemeClr val="lt1"/>
              </a:solidFill>
              <a:latin typeface="Times New Roman"/>
              <a:ea typeface="Times New Roman"/>
              <a:cs typeface="Times New Roman"/>
              <a:sym typeface="Times New Roman"/>
            </a:endParaRPr>
          </a:p>
        </p:txBody>
      </p:sp>
      <p:sp>
        <p:nvSpPr>
          <p:cNvPr id="2658" name="Google Shape;2658;p112"/>
          <p:cNvSpPr/>
          <p:nvPr/>
        </p:nvSpPr>
        <p:spPr>
          <a:xfrm>
            <a:off x="2540651" y="3062750"/>
            <a:ext cx="5590475" cy="322671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600">
                <a:solidFill>
                  <a:srgbClr val="0D0D0D"/>
                </a:solidFill>
                <a:latin typeface="Times New Roman"/>
                <a:ea typeface="Times New Roman"/>
                <a:cs typeface="Times New Roman"/>
                <a:sym typeface="Times New Roman"/>
              </a:rPr>
              <a:t>Giới thiệu chung về cảnh thiên nhiên: Đó là cảnh thiên nhiên nào? Tình huống mà em bắt gặp cảnh thiên nhiên đó.</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grpSp>
        <p:nvGrpSpPr>
          <p:cNvPr id="2663" name="Google Shape;2663;p113"/>
          <p:cNvGrpSpPr/>
          <p:nvPr/>
        </p:nvGrpSpPr>
        <p:grpSpPr>
          <a:xfrm>
            <a:off x="0" y="1"/>
            <a:ext cx="12192000" cy="836740"/>
            <a:chOff x="1440808" y="2419674"/>
            <a:chExt cx="9865006" cy="1448933"/>
          </a:xfrm>
        </p:grpSpPr>
        <p:sp>
          <p:nvSpPr>
            <p:cNvPr id="2664" name="Google Shape;2664;p11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65" name="Google Shape;2665;p11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66" name="Google Shape;2666;p11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67" name="Google Shape;2667;p11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668" name="Google Shape;2668;p11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69" name="Google Shape;2669;p11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70" name="Google Shape;2670;p11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71" name="Google Shape;2671;p11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672" name="Google Shape;2672;p11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673" name="Google Shape;2673;p11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pic>
        <p:nvPicPr>
          <p:cNvPr id="2674" name="Google Shape;2674;p113"/>
          <p:cNvPicPr preferRelativeResize="0"/>
          <p:nvPr/>
        </p:nvPicPr>
        <p:blipFill rotWithShape="1">
          <a:blip r:embed="rId5">
            <a:alphaModFix/>
          </a:blip>
          <a:srcRect b="0" l="0" r="0" t="0"/>
          <a:stretch/>
        </p:blipFill>
        <p:spPr>
          <a:xfrm>
            <a:off x="783138" y="1149344"/>
            <a:ext cx="10699855" cy="5410265"/>
          </a:xfrm>
          <a:prstGeom prst="rect">
            <a:avLst/>
          </a:prstGeom>
          <a:noFill/>
          <a:ln>
            <a:noFill/>
          </a:ln>
        </p:spPr>
      </p:pic>
      <p:grpSp>
        <p:nvGrpSpPr>
          <p:cNvPr id="2675" name="Google Shape;2675;p113"/>
          <p:cNvGrpSpPr/>
          <p:nvPr/>
        </p:nvGrpSpPr>
        <p:grpSpPr>
          <a:xfrm>
            <a:off x="4009854" y="1061139"/>
            <a:ext cx="7822558" cy="5664125"/>
            <a:chOff x="9526586" y="5020964"/>
            <a:chExt cx="13487401" cy="7588768"/>
          </a:xfrm>
        </p:grpSpPr>
        <p:sp>
          <p:nvSpPr>
            <p:cNvPr id="2676" name="Google Shape;2676;p11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77" name="Google Shape;2677;p11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78" name="Google Shape;2678;p11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79" name="Google Shape;2679;p11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680" name="Google Shape;2680;p11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681" name="Google Shape;2681;p113"/>
          <p:cNvPicPr preferRelativeResize="0"/>
          <p:nvPr/>
        </p:nvPicPr>
        <p:blipFill rotWithShape="1">
          <a:blip r:embed="rId6">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682" name="Google Shape;2682;p113"/>
          <p:cNvPicPr preferRelativeResize="0"/>
          <p:nvPr/>
        </p:nvPicPr>
        <p:blipFill rotWithShape="1">
          <a:blip r:embed="rId7">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683" name="Google Shape;2683;p113"/>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684" name="Google Shape;2684;p113"/>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685" name="Google Shape;2685;p113"/>
          <p:cNvSpPr/>
          <p:nvPr/>
        </p:nvSpPr>
        <p:spPr>
          <a:xfrm>
            <a:off x="672216" y="1125120"/>
            <a:ext cx="3176210" cy="840658"/>
          </a:xfrm>
          <a:prstGeom prst="flowChartDocument">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Viết ngắn: </a:t>
            </a:r>
            <a:endParaRPr b="0" i="0" sz="3200" u="none" cap="none" strike="noStrike">
              <a:solidFill>
                <a:srgbClr val="FFFFFF"/>
              </a:solidFill>
              <a:latin typeface="Calibri"/>
              <a:ea typeface="Calibri"/>
              <a:cs typeface="Calibri"/>
              <a:sym typeface="Calibri"/>
            </a:endParaRPr>
          </a:p>
        </p:txBody>
      </p:sp>
      <p:sp>
        <p:nvSpPr>
          <p:cNvPr id="2686" name="Google Shape;2686;p113"/>
          <p:cNvSpPr/>
          <p:nvPr/>
        </p:nvSpPr>
        <p:spPr>
          <a:xfrm>
            <a:off x="3848426" y="2413000"/>
            <a:ext cx="4121666" cy="891495"/>
          </a:xfrm>
          <a:prstGeom prst="teardrop">
            <a:avLst>
              <a:gd fmla="val 100000" name="adj"/>
            </a:avLst>
          </a:prstGeom>
          <a:solidFill>
            <a:schemeClr val="lt1"/>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en-US" sz="3600">
                <a:solidFill>
                  <a:srgbClr val="0D0D0D"/>
                </a:solidFill>
                <a:latin typeface="Times New Roman"/>
                <a:ea typeface="Times New Roman"/>
                <a:cs typeface="Times New Roman"/>
                <a:sym typeface="Times New Roman"/>
              </a:rPr>
              <a:t>* Thân đoạn:</a:t>
            </a:r>
            <a:endParaRPr sz="3600">
              <a:solidFill>
                <a:schemeClr val="lt1"/>
              </a:solidFill>
              <a:latin typeface="Times New Roman"/>
              <a:ea typeface="Times New Roman"/>
              <a:cs typeface="Times New Roman"/>
              <a:sym typeface="Times New Roman"/>
            </a:endParaRPr>
          </a:p>
        </p:txBody>
      </p:sp>
      <p:sp>
        <p:nvSpPr>
          <p:cNvPr id="2687" name="Google Shape;2687;p113"/>
          <p:cNvSpPr/>
          <p:nvPr/>
        </p:nvSpPr>
        <p:spPr>
          <a:xfrm>
            <a:off x="2699026" y="4050824"/>
            <a:ext cx="6420465" cy="2312171"/>
          </a:xfrm>
          <a:prstGeom prst="rect">
            <a:avLst/>
          </a:prstGeom>
          <a:solidFill>
            <a:schemeClr val="lt1"/>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Giới thiệu cảnh thiên nhiên theo không gian và thời gian: từ xa tới gần (từ gần ra xa), từ sáng sớm tới chiều tà hay từ mùa xuân sang mùa hạ,...</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1" name="Shape 2691"/>
        <p:cNvGrpSpPr/>
        <p:nvPr/>
      </p:nvGrpSpPr>
      <p:grpSpPr>
        <a:xfrm>
          <a:off x="0" y="0"/>
          <a:ext cx="0" cy="0"/>
          <a:chOff x="0" y="0"/>
          <a:chExt cx="0" cy="0"/>
        </a:xfrm>
      </p:grpSpPr>
      <p:grpSp>
        <p:nvGrpSpPr>
          <p:cNvPr id="2692" name="Google Shape;2692;p114"/>
          <p:cNvGrpSpPr/>
          <p:nvPr/>
        </p:nvGrpSpPr>
        <p:grpSpPr>
          <a:xfrm>
            <a:off x="0" y="1"/>
            <a:ext cx="12192000" cy="836740"/>
            <a:chOff x="1440808" y="2419674"/>
            <a:chExt cx="9865006" cy="1448933"/>
          </a:xfrm>
        </p:grpSpPr>
        <p:sp>
          <p:nvSpPr>
            <p:cNvPr id="2693" name="Google Shape;2693;p11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94" name="Google Shape;2694;p11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95" name="Google Shape;2695;p11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96" name="Google Shape;2696;p11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697" name="Google Shape;2697;p11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98" name="Google Shape;2698;p11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699" name="Google Shape;2699;p11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00" name="Google Shape;2700;p11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701" name="Google Shape;2701;p11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702" name="Google Shape;2702;p11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703" name="Google Shape;2703;p114"/>
          <p:cNvGrpSpPr/>
          <p:nvPr/>
        </p:nvGrpSpPr>
        <p:grpSpPr>
          <a:xfrm>
            <a:off x="4009854" y="1061139"/>
            <a:ext cx="7822558" cy="5664125"/>
            <a:chOff x="9526586" y="5020964"/>
            <a:chExt cx="13487401" cy="7588768"/>
          </a:xfrm>
        </p:grpSpPr>
        <p:sp>
          <p:nvSpPr>
            <p:cNvPr id="2704" name="Google Shape;2704;p11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05" name="Google Shape;2705;p11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06" name="Google Shape;2706;p11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07" name="Google Shape;2707;p11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08" name="Google Shape;2708;p11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709" name="Google Shape;2709;p114"/>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710" name="Google Shape;2710;p114"/>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711" name="Google Shape;2711;p114"/>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712" name="Google Shape;2712;p114"/>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713" name="Google Shape;2713;p114"/>
          <p:cNvSpPr/>
          <p:nvPr/>
        </p:nvSpPr>
        <p:spPr>
          <a:xfrm>
            <a:off x="672216" y="1125120"/>
            <a:ext cx="3176210" cy="840658"/>
          </a:xfrm>
          <a:prstGeom prst="flowChartDocument">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Viết ngắn: </a:t>
            </a:r>
            <a:endParaRPr b="0" i="0" sz="3200" u="none" cap="none" strike="noStrike">
              <a:solidFill>
                <a:srgbClr val="FFFFFF"/>
              </a:solidFill>
              <a:latin typeface="Calibri"/>
              <a:ea typeface="Calibri"/>
              <a:cs typeface="Calibri"/>
              <a:sym typeface="Calibri"/>
            </a:endParaRPr>
          </a:p>
        </p:txBody>
      </p:sp>
      <p:sp>
        <p:nvSpPr>
          <p:cNvPr id="2714" name="Google Shape;2714;p114"/>
          <p:cNvSpPr/>
          <p:nvPr/>
        </p:nvSpPr>
        <p:spPr>
          <a:xfrm>
            <a:off x="660400" y="2064096"/>
            <a:ext cx="10845800" cy="264072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D0D0D"/>
                </a:solidFill>
                <a:latin typeface="Times New Roman"/>
                <a:ea typeface="Times New Roman"/>
                <a:cs typeface="Times New Roman"/>
                <a:sym typeface="Times New Roman"/>
              </a:rPr>
              <a:t>* Kết đoạn: </a:t>
            </a:r>
            <a:endParaRPr sz="36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600">
                <a:solidFill>
                  <a:srgbClr val="0D0D0D"/>
                </a:solidFill>
                <a:latin typeface="Times New Roman"/>
                <a:ea typeface="Times New Roman"/>
                <a:cs typeface="Times New Roman"/>
                <a:sym typeface="Times New Roman"/>
              </a:rPr>
              <a:t>Nêu cảm nghĩ của em về cảnh thiên nhiên tươi đẹp vừa giới thiệu.</a:t>
            </a:r>
            <a:endParaRPr sz="3600">
              <a:solidFill>
                <a:srgbClr val="0D0D0D"/>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600">
                <a:solidFill>
                  <a:srgbClr val="000000"/>
                </a:solidFill>
                <a:latin typeface="Times New Roman"/>
                <a:ea typeface="Times New Roman"/>
                <a:cs typeface="Times New Roman"/>
                <a:sym typeface="Times New Roman"/>
              </a:rPr>
              <a:t>- Đoạn văn có sử dụng ít nhất 01 dấu chấm phẩy.</a:t>
            </a:r>
            <a:endParaRPr sz="36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8" name="Shape 2718"/>
        <p:cNvGrpSpPr/>
        <p:nvPr/>
      </p:nvGrpSpPr>
      <p:grpSpPr>
        <a:xfrm>
          <a:off x="0" y="0"/>
          <a:ext cx="0" cy="0"/>
          <a:chOff x="0" y="0"/>
          <a:chExt cx="0" cy="0"/>
        </a:xfrm>
      </p:grpSpPr>
      <p:sp>
        <p:nvSpPr>
          <p:cNvPr id="2719" name="Google Shape;2719;p115"/>
          <p:cNvSpPr/>
          <p:nvPr/>
        </p:nvSpPr>
        <p:spPr>
          <a:xfrm>
            <a:off x="3402241" y="239156"/>
            <a:ext cx="533671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Bảng kiểm kĩ năng viết đoạn văn:</a:t>
            </a:r>
            <a:endParaRPr sz="2800">
              <a:solidFill>
                <a:schemeClr val="dk1"/>
              </a:solidFill>
              <a:latin typeface="Times New Roman"/>
              <a:ea typeface="Times New Roman"/>
              <a:cs typeface="Times New Roman"/>
              <a:sym typeface="Times New Roman"/>
            </a:endParaRPr>
          </a:p>
        </p:txBody>
      </p:sp>
      <p:graphicFrame>
        <p:nvGraphicFramePr>
          <p:cNvPr id="2720" name="Google Shape;2720;p115"/>
          <p:cNvGraphicFramePr/>
          <p:nvPr/>
        </p:nvGraphicFramePr>
        <p:xfrm>
          <a:off x="647700" y="1305310"/>
          <a:ext cx="3000000" cy="3000000"/>
        </p:xfrm>
        <a:graphic>
          <a:graphicData uri="http://schemas.openxmlformats.org/drawingml/2006/table">
            <a:tbl>
              <a:tblPr>
                <a:noFill/>
                <a:tableStyleId>{C674D646-FAAB-4E94-911F-C361EDB9427A}</a:tableStyleId>
              </a:tblPr>
              <a:tblGrid>
                <a:gridCol w="941950"/>
                <a:gridCol w="6864650"/>
                <a:gridCol w="1521850"/>
                <a:gridCol w="1517350"/>
              </a:tblGrid>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STT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Tiêu chí</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Có</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Không</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1</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Đảm bảo hình thức đoạn văn  với dung lượng khoảng 150-200 chữ.</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2</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Đoạn văn tập trung giới thiệu về </a:t>
                      </a:r>
                      <a:r>
                        <a:rPr b="1" lang="en-US" sz="2800" u="none" cap="none" strike="noStrike">
                          <a:solidFill>
                            <a:srgbClr val="0D0D0D"/>
                          </a:solidFill>
                          <a:latin typeface="Times New Roman"/>
                          <a:ea typeface="Times New Roman"/>
                          <a:cs typeface="Times New Roman"/>
                          <a:sym typeface="Times New Roman"/>
                        </a:rPr>
                        <a:t>một cảnh thiên nhiên mà em yêu thích theo phương thức biểu đạt chính là thuyết minh (có thể xưng ngôi kể thứ nhất trong bài viết)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3</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Đoạn văn đảm bảo tính liên kết giữa các câu trong đoạn văn</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4</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Đoạn văn đảm bảo về yêu cầu về chính tả, cách sử dụng từ ngữ, ngữ pháp.</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5</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Đoạn văn có sử dụng dấu chấm phẩy.</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D0D0D"/>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grpSp>
        <p:nvGrpSpPr>
          <p:cNvPr id="2725" name="Google Shape;2725;p116"/>
          <p:cNvGrpSpPr/>
          <p:nvPr/>
        </p:nvGrpSpPr>
        <p:grpSpPr>
          <a:xfrm>
            <a:off x="0" y="1"/>
            <a:ext cx="12192000" cy="836740"/>
            <a:chOff x="1440808" y="2419674"/>
            <a:chExt cx="9865006" cy="1448933"/>
          </a:xfrm>
        </p:grpSpPr>
        <p:sp>
          <p:nvSpPr>
            <p:cNvPr id="2726" name="Google Shape;2726;p11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27" name="Google Shape;2727;p11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28" name="Google Shape;2728;p11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29" name="Google Shape;2729;p11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730" name="Google Shape;2730;p11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31" name="Google Shape;2731;p11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32" name="Google Shape;2732;p11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33" name="Google Shape;2733;p11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734" name="Google Shape;2734;p11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735" name="Google Shape;2735;p11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736" name="Google Shape;2736;p116"/>
          <p:cNvGrpSpPr/>
          <p:nvPr/>
        </p:nvGrpSpPr>
        <p:grpSpPr>
          <a:xfrm>
            <a:off x="4009854" y="1061139"/>
            <a:ext cx="7822558" cy="5664125"/>
            <a:chOff x="9526586" y="5020964"/>
            <a:chExt cx="13487401" cy="7588768"/>
          </a:xfrm>
        </p:grpSpPr>
        <p:sp>
          <p:nvSpPr>
            <p:cNvPr id="2737" name="Google Shape;2737;p11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38" name="Google Shape;2738;p11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39" name="Google Shape;2739;p11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40" name="Google Shape;2740;p11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41" name="Google Shape;2741;p11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742" name="Google Shape;2742;p116"/>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743" name="Google Shape;2743;p116"/>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744" name="Google Shape;2744;p116"/>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745" name="Google Shape;2745;p116"/>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746" name="Google Shape;2746;p116"/>
          <p:cNvSpPr/>
          <p:nvPr/>
        </p:nvSpPr>
        <p:spPr>
          <a:xfrm>
            <a:off x="4205508" y="1531143"/>
            <a:ext cx="3871573"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 Đoạn văn tham khảo: </a:t>
            </a:r>
            <a:endParaRPr sz="2800">
              <a:solidFill>
                <a:schemeClr val="dk1"/>
              </a:solidFill>
              <a:latin typeface="Times New Roman"/>
              <a:ea typeface="Times New Roman"/>
              <a:cs typeface="Times New Roman"/>
              <a:sym typeface="Times New Roman"/>
            </a:endParaRPr>
          </a:p>
        </p:txBody>
      </p:sp>
      <p:sp>
        <p:nvSpPr>
          <p:cNvPr id="2747" name="Google Shape;2747;p116"/>
          <p:cNvSpPr/>
          <p:nvPr/>
        </p:nvSpPr>
        <p:spPr>
          <a:xfrm>
            <a:off x="660400" y="2041969"/>
            <a:ext cx="10845800" cy="44012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D0D0D"/>
                </a:solidFill>
                <a:latin typeface="Times New Roman"/>
                <a:ea typeface="Times New Roman"/>
                <a:cs typeface="Times New Roman"/>
                <a:sym typeface="Times New Roman"/>
              </a:rPr>
              <a:t> Mỗi khi nghỉ hè được về quê, tôi đều vô cùng thích thú khi được dạo chơi quanh đầm sen lớn nằm ở phía đầu làng. Cánh hoa sen tròn ở gần cuống và nhọn ở đầu bông với những màu sắc tươi sáng. Bông hoa sen thường thường là trắng hay hồng, có màu đậm dần từ trong ra ngoài, sờ vào cánh sen rất mịn màng, êm tay. Bông sen khi chưa nở khép vào đầy e lệ như người con gái đang độ xuân thì; khi hoa nở, những cánh hoa xoè rộng rực rỡ. Cũng chính những cánh, nhuỵ đã tạo nên hình dáng một bông sen thanh tao, nhã nhặn. Sen được đỡ bằng một cuống dài, giúp hoa nổi hẳn lên khỏi mặt nước. Cứ đến mùa hoa nở, các bà các chị lại chèo thuyền quanh đầm sen để hái hoa. </a:t>
            </a:r>
            <a:endParaRPr sz="2800">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grpSp>
        <p:nvGrpSpPr>
          <p:cNvPr id="2752" name="Google Shape;2752;p117"/>
          <p:cNvGrpSpPr/>
          <p:nvPr/>
        </p:nvGrpSpPr>
        <p:grpSpPr>
          <a:xfrm>
            <a:off x="0" y="1"/>
            <a:ext cx="12192000" cy="836740"/>
            <a:chOff x="1440808" y="2419674"/>
            <a:chExt cx="9865006" cy="1448933"/>
          </a:xfrm>
        </p:grpSpPr>
        <p:sp>
          <p:nvSpPr>
            <p:cNvPr id="2753" name="Google Shape;2753;p11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54" name="Google Shape;2754;p11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55" name="Google Shape;2755;p11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56" name="Google Shape;2756;p11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757" name="Google Shape;2757;p11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58" name="Google Shape;2758;p11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59" name="Google Shape;2759;p11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760" name="Google Shape;2760;p11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761" name="Google Shape;2761;p11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762" name="Google Shape;2762;p117"/>
          <p:cNvGrpSpPr/>
          <p:nvPr/>
        </p:nvGrpSpPr>
        <p:grpSpPr>
          <a:xfrm>
            <a:off x="4009854" y="1061139"/>
            <a:ext cx="7822558" cy="5664125"/>
            <a:chOff x="9526586" y="5020964"/>
            <a:chExt cx="13487401" cy="7588768"/>
          </a:xfrm>
        </p:grpSpPr>
        <p:sp>
          <p:nvSpPr>
            <p:cNvPr id="2763" name="Google Shape;2763;p11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64" name="Google Shape;2764;p11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65" name="Google Shape;2765;p11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66" name="Google Shape;2766;p11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67" name="Google Shape;2767;p11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768" name="Google Shape;2768;p117"/>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769" name="Google Shape;2769;p117"/>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770" name="Google Shape;2770;p117"/>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771" name="Google Shape;2771;p117"/>
          <p:cNvSpPr/>
          <p:nvPr/>
        </p:nvSpPr>
        <p:spPr>
          <a:xfrm>
            <a:off x="4242219" y="812252"/>
            <a:ext cx="368216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 Viết ngắn</a:t>
            </a:r>
            <a:endParaRPr b="0" i="0" sz="3200" u="none" cap="none" strike="noStrike">
              <a:solidFill>
                <a:srgbClr val="FFFFFF"/>
              </a:solidFill>
              <a:latin typeface="Calibri"/>
              <a:ea typeface="Calibri"/>
              <a:cs typeface="Calibri"/>
              <a:sym typeface="Calibri"/>
            </a:endParaRPr>
          </a:p>
        </p:txBody>
      </p:sp>
      <p:sp>
        <p:nvSpPr>
          <p:cNvPr id="2772" name="Google Shape;2772;p117"/>
          <p:cNvSpPr/>
          <p:nvPr/>
        </p:nvSpPr>
        <p:spPr>
          <a:xfrm>
            <a:off x="673100" y="1538771"/>
            <a:ext cx="10845800" cy="37067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rgbClr val="0D0D0D"/>
                </a:solidFill>
                <a:latin typeface="Times New Roman"/>
                <a:ea typeface="Times New Roman"/>
                <a:cs typeface="Times New Roman"/>
                <a:sym typeface="Times New Roman"/>
              </a:rPr>
              <a:t>Bà nội luôn đưa tôi ra đầm sen chơi mỗi dịp ấy; ngồi trên thuyền, vừa nghe bà kể chuyện, vừa cảm nhận hương thơm dịu dàng của hoa sen thật tuyệt vời biết bao. Khung cảnh đầm sen quê tôi vào mùa hè đã in đậm trong tâm trí của tôi với những màu sắc nhẹ nhàng, hương thơm thanh nhã không bao giờ quên.</a:t>
            </a:r>
            <a:endParaRPr sz="3200">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6" name="Shape 2776"/>
        <p:cNvGrpSpPr/>
        <p:nvPr/>
      </p:nvGrpSpPr>
      <p:grpSpPr>
        <a:xfrm>
          <a:off x="0" y="0"/>
          <a:ext cx="0" cy="0"/>
          <a:chOff x="0" y="0"/>
          <a:chExt cx="0" cy="0"/>
        </a:xfrm>
      </p:grpSpPr>
      <p:grpSp>
        <p:nvGrpSpPr>
          <p:cNvPr id="2777" name="Google Shape;2777;p118"/>
          <p:cNvGrpSpPr/>
          <p:nvPr/>
        </p:nvGrpSpPr>
        <p:grpSpPr>
          <a:xfrm>
            <a:off x="0" y="1"/>
            <a:ext cx="12192000" cy="836740"/>
            <a:chOff x="1440808" y="2419674"/>
            <a:chExt cx="9865006" cy="1448933"/>
          </a:xfrm>
        </p:grpSpPr>
        <p:sp>
          <p:nvSpPr>
            <p:cNvPr id="2778" name="Google Shape;2778;p11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79" name="Google Shape;2779;p11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80" name="Google Shape;2780;p11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781" name="Google Shape;2781;p11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82" name="Google Shape;2782;p11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783" name="Google Shape;2783;p11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784" name="Google Shape;2784;p118"/>
          <p:cNvGrpSpPr/>
          <p:nvPr/>
        </p:nvGrpSpPr>
        <p:grpSpPr>
          <a:xfrm>
            <a:off x="4009854" y="1061139"/>
            <a:ext cx="7822558" cy="5664125"/>
            <a:chOff x="9526586" y="5020964"/>
            <a:chExt cx="13487401" cy="7588768"/>
          </a:xfrm>
        </p:grpSpPr>
        <p:sp>
          <p:nvSpPr>
            <p:cNvPr id="2785" name="Google Shape;2785;p11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86" name="Google Shape;2786;p11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87" name="Google Shape;2787;p11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88" name="Google Shape;2788;p11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789" name="Google Shape;2789;p11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790" name="Google Shape;2790;p118"/>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2791" name="Google Shape;2791;p118"/>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792" name="Google Shape;2792;p118"/>
          <p:cNvSpPr/>
          <p:nvPr/>
        </p:nvSpPr>
        <p:spPr>
          <a:xfrm>
            <a:off x="1446803" y="226187"/>
            <a:ext cx="11000832" cy="48167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Tiết 129: 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
        <p:nvSpPr>
          <p:cNvPr id="2793" name="Google Shape;2793;p118"/>
          <p:cNvSpPr/>
          <p:nvPr/>
        </p:nvSpPr>
        <p:spPr>
          <a:xfrm>
            <a:off x="5177443" y="849094"/>
            <a:ext cx="1811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Khởi động</a:t>
            </a:r>
            <a:endParaRPr sz="2800">
              <a:solidFill>
                <a:schemeClr val="lt1"/>
              </a:solidFill>
              <a:latin typeface="Calibri"/>
              <a:ea typeface="Calibri"/>
              <a:cs typeface="Calibri"/>
              <a:sym typeface="Calibri"/>
            </a:endParaRPr>
          </a:p>
        </p:txBody>
      </p:sp>
      <p:pic>
        <p:nvPicPr>
          <p:cNvPr id="2794" name="Google Shape;2794;p118"/>
          <p:cNvPicPr preferRelativeResize="0"/>
          <p:nvPr/>
        </p:nvPicPr>
        <p:blipFill rotWithShape="1">
          <a:blip r:embed="rId5">
            <a:alphaModFix/>
          </a:blip>
          <a:srcRect b="0" l="0" r="0" t="0"/>
          <a:stretch/>
        </p:blipFill>
        <p:spPr>
          <a:xfrm>
            <a:off x="833216" y="1596711"/>
            <a:ext cx="8078468" cy="4544138"/>
          </a:xfrm>
          <a:prstGeom prst="rect">
            <a:avLst/>
          </a:prstGeom>
          <a:noFill/>
          <a:ln>
            <a:noFill/>
          </a:ln>
        </p:spPr>
      </p:pic>
      <p:sp>
        <p:nvSpPr>
          <p:cNvPr id="2795" name="Google Shape;2795;p118"/>
          <p:cNvSpPr/>
          <p:nvPr/>
        </p:nvSpPr>
        <p:spPr>
          <a:xfrm>
            <a:off x="9411068" y="1754432"/>
            <a:ext cx="1532235" cy="4031873"/>
          </a:xfrm>
          <a:prstGeom prst="rect">
            <a:avLst/>
          </a:prstGeom>
          <a:solidFill>
            <a:schemeClr val="lt1"/>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Hãy nêu thông điệp rút ra sau khi nghe bài hát</a:t>
            </a:r>
            <a:endParaRPr sz="3200">
              <a:solidFill>
                <a:schemeClr val="dk1"/>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p11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01" name="Google Shape;2801;p11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02" name="Google Shape;2802;p11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803" name="Google Shape;2803;p119"/>
          <p:cNvGrpSpPr/>
          <p:nvPr/>
        </p:nvGrpSpPr>
        <p:grpSpPr>
          <a:xfrm>
            <a:off x="4009854" y="1061139"/>
            <a:ext cx="7822558" cy="5664125"/>
            <a:chOff x="9526586" y="5020964"/>
            <a:chExt cx="13487401" cy="7588768"/>
          </a:xfrm>
        </p:grpSpPr>
        <p:sp>
          <p:nvSpPr>
            <p:cNvPr id="2804" name="Google Shape;2804;p11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05" name="Google Shape;2805;p11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06" name="Google Shape;2806;p11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07" name="Google Shape;2807;p11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08" name="Google Shape;2808;p11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809" name="Google Shape;2809;p119"/>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810" name="Google Shape;2810;p119"/>
          <p:cNvSpPr/>
          <p:nvPr/>
        </p:nvSpPr>
        <p:spPr>
          <a:xfrm>
            <a:off x="631273" y="1367966"/>
            <a:ext cx="10845800" cy="4401205"/>
          </a:xfrm>
          <a:prstGeom prst="rect">
            <a:avLst/>
          </a:prstGeom>
          <a:noFill/>
          <a:ln>
            <a:noFill/>
          </a:ln>
        </p:spPr>
        <p:txBody>
          <a:bodyPr anchorCtr="0" anchor="t" bIns="45700" lIns="91425" spcFirstLastPara="1" rIns="91425" wrap="square" tIns="45700">
            <a:spAutoFit/>
          </a:bodyPr>
          <a:lstStyle/>
          <a:p>
            <a:pPr indent="0" lvl="0" marL="0" marR="30480" rtl="0" algn="just">
              <a:spcBef>
                <a:spcPts val="0"/>
              </a:spcBef>
              <a:spcAft>
                <a:spcPts val="0"/>
              </a:spcAft>
              <a:buNone/>
            </a:pPr>
            <a:r>
              <a:rPr b="1" lang="en-US" sz="2800">
                <a:solidFill>
                  <a:srgbClr val="FF0000"/>
                </a:solidFill>
                <a:latin typeface="Times New Roman"/>
                <a:ea typeface="Times New Roman"/>
                <a:cs typeface="Times New Roman"/>
                <a:sym typeface="Times New Roman"/>
              </a:rPr>
              <a:t>I. Tìm hiểu chung</a:t>
            </a:r>
            <a:endParaRPr sz="2800">
              <a:solidFill>
                <a:schemeClr val="dk1"/>
              </a:solidFill>
              <a:latin typeface="Times New Roman"/>
              <a:ea typeface="Times New Roman"/>
              <a:cs typeface="Times New Roman"/>
              <a:sym typeface="Times New Roman"/>
            </a:endParaRPr>
          </a:p>
          <a:p>
            <a:pPr indent="0" lvl="0" marL="0" marR="30480" rtl="0" algn="just">
              <a:spcBef>
                <a:spcPts val="0"/>
              </a:spcBef>
              <a:spcAft>
                <a:spcPts val="0"/>
              </a:spcAft>
              <a:buNone/>
            </a:pPr>
            <a:r>
              <a:rPr b="1" lang="en-US" sz="2800">
                <a:solidFill>
                  <a:srgbClr val="000000"/>
                </a:solidFill>
                <a:latin typeface="Times New Roman"/>
                <a:ea typeface="Times New Roman"/>
                <a:cs typeface="Times New Roman"/>
                <a:sym typeface="Times New Roman"/>
              </a:rPr>
              <a:t>1. Đọc và tìm hiểu chú thích</a:t>
            </a:r>
            <a:endParaRPr sz="2800">
              <a:solidFill>
                <a:schemeClr val="dk1"/>
              </a:solidFill>
              <a:latin typeface="Times New Roman"/>
              <a:ea typeface="Times New Roman"/>
              <a:cs typeface="Times New Roman"/>
              <a:sym typeface="Times New Roman"/>
            </a:endParaRPr>
          </a:p>
          <a:p>
            <a:pPr indent="0" lvl="0" marL="0" marR="30480" rtl="0" algn="just">
              <a:spcBef>
                <a:spcPts val="0"/>
              </a:spcBef>
              <a:spcAft>
                <a:spcPts val="0"/>
              </a:spcAft>
              <a:buNone/>
            </a:pPr>
            <a:r>
              <a:rPr lang="en-US" sz="2800">
                <a:solidFill>
                  <a:srgbClr val="000000"/>
                </a:solidFill>
                <a:latin typeface="Times New Roman"/>
                <a:ea typeface="Times New Roman"/>
                <a:cs typeface="Times New Roman"/>
                <a:sym typeface="Times New Roman"/>
              </a:rPr>
              <a:t>- Đọc </a:t>
            </a:r>
            <a:endParaRPr sz="2800">
              <a:solidFill>
                <a:schemeClr val="dk1"/>
              </a:solidFill>
              <a:latin typeface="Times New Roman"/>
              <a:ea typeface="Times New Roman"/>
              <a:cs typeface="Times New Roman"/>
              <a:sym typeface="Times New Roman"/>
            </a:endParaRPr>
          </a:p>
          <a:p>
            <a:pPr indent="0" lvl="0" marL="0" marR="30480" rtl="0" algn="just">
              <a:spcBef>
                <a:spcPts val="0"/>
              </a:spcBef>
              <a:spcAft>
                <a:spcPts val="0"/>
              </a:spcAft>
              <a:buNone/>
            </a:pPr>
            <a:r>
              <a:rPr lang="en-US" sz="2800">
                <a:solidFill>
                  <a:srgbClr val="000000"/>
                </a:solidFill>
                <a:latin typeface="Times New Roman"/>
                <a:ea typeface="Times New Roman"/>
                <a:cs typeface="Times New Roman"/>
                <a:sym typeface="Times New Roman"/>
              </a:rPr>
              <a:t>- Tìm hiểu và giải thích từ khó ( SGK/Tr 89-91</a:t>
            </a:r>
            <a:endParaRPr sz="2800">
              <a:solidFill>
                <a:schemeClr val="dk1"/>
              </a:solidFill>
              <a:latin typeface="Times New Roman"/>
              <a:ea typeface="Times New Roman"/>
              <a:cs typeface="Times New Roman"/>
              <a:sym typeface="Times New Roman"/>
            </a:endParaRPr>
          </a:p>
          <a:p>
            <a:pPr indent="0" lvl="0" marL="0" marR="30480" rtl="0" algn="just">
              <a:spcBef>
                <a:spcPts val="0"/>
              </a:spcBef>
              <a:spcAft>
                <a:spcPts val="0"/>
              </a:spcAft>
              <a:buNone/>
            </a:pPr>
            <a:r>
              <a:rPr lang="en-US" sz="2800">
                <a:solidFill>
                  <a:srgbClr val="000000"/>
                </a:solidFill>
                <a:latin typeface="Times New Roman"/>
                <a:ea typeface="Times New Roman"/>
                <a:cs typeface="Times New Roman"/>
                <a:sym typeface="Times New Roman"/>
              </a:rPr>
              <a:t>2</a:t>
            </a:r>
            <a:r>
              <a:rPr b="1" lang="en-US" sz="2800">
                <a:solidFill>
                  <a:schemeClr val="dk1"/>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Xuất xứ</a:t>
            </a:r>
            <a:r>
              <a:rPr lang="en-US"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Tác giả: Nhóm biên soạn</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a:t>
            </a:r>
            <a:r>
              <a:rPr lang="en-US" sz="2800">
                <a:solidFill>
                  <a:srgbClr val="0D0D0D"/>
                </a:solidFill>
                <a:latin typeface="Times New Roman"/>
                <a:ea typeface="Times New Roman"/>
                <a:cs typeface="Times New Roman"/>
                <a:sym typeface="Times New Roman"/>
              </a:rPr>
              <a:t>Tổng hợp từ báo </a:t>
            </a:r>
            <a:r>
              <a:rPr i="1" lang="en-US" sz="2800">
                <a:solidFill>
                  <a:srgbClr val="0D0D0D"/>
                </a:solidFill>
                <a:latin typeface="Times New Roman"/>
                <a:ea typeface="Times New Roman"/>
                <a:cs typeface="Times New Roman"/>
                <a:sym typeface="Times New Roman"/>
              </a:rPr>
              <a:t>Tuổi trẻ Nhân dân</a:t>
            </a:r>
            <a:r>
              <a:rPr lang="en-US" sz="2800">
                <a:solidFill>
                  <a:srgbClr val="0D0D0D"/>
                </a:solidFill>
                <a:latin typeface="Times New Roman"/>
                <a:ea typeface="Times New Roman"/>
                <a:cs typeface="Times New Roman"/>
                <a:sym typeface="Times New Roman"/>
              </a:rPr>
              <a:t>, trang web của Bộ Tài nguyên và Môi trường.</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2800">
                <a:solidFill>
                  <a:srgbClr val="000000"/>
                </a:solidFill>
                <a:latin typeface="Times New Roman"/>
                <a:ea typeface="Times New Roman"/>
                <a:cs typeface="Times New Roman"/>
                <a:sym typeface="Times New Roman"/>
              </a:rPr>
              <a:t>3. Thể loại: Văn bản thông tin</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Phương thức biểu đạt chính: Thuyết minh </a:t>
            </a:r>
            <a:endParaRPr sz="2800">
              <a:solidFill>
                <a:schemeClr val="dk1"/>
              </a:solidFill>
              <a:latin typeface="Times New Roman"/>
              <a:ea typeface="Times New Roman"/>
              <a:cs typeface="Times New Roman"/>
              <a:sym typeface="Times New Roman"/>
            </a:endParaRPr>
          </a:p>
        </p:txBody>
      </p:sp>
      <p:grpSp>
        <p:nvGrpSpPr>
          <p:cNvPr id="2811" name="Google Shape;2811;p119"/>
          <p:cNvGrpSpPr/>
          <p:nvPr/>
        </p:nvGrpSpPr>
        <p:grpSpPr>
          <a:xfrm>
            <a:off x="0" y="1"/>
            <a:ext cx="12192000" cy="836740"/>
            <a:chOff x="1440808" y="2419674"/>
            <a:chExt cx="9865006" cy="1448933"/>
          </a:xfrm>
        </p:grpSpPr>
        <p:sp>
          <p:nvSpPr>
            <p:cNvPr id="2812" name="Google Shape;2812;p11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13" name="Google Shape;2813;p11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14" name="Google Shape;2814;p11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15" name="Google Shape;2815;p11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816" name="Google Shape;2816;p119"/>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2817" name="Google Shape;2817;p119"/>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
        <p:nvSpPr>
          <p:cNvPr id="2818" name="Google Shape;2818;p119"/>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2"/>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213" name="Google Shape;213;p12"/>
          <p:cNvSpPr/>
          <p:nvPr/>
        </p:nvSpPr>
        <p:spPr>
          <a:xfrm>
            <a:off x="4645208" y="1169219"/>
            <a:ext cx="2888885" cy="1603556"/>
          </a:xfrm>
          <a:prstGeom prst="stripedRightArrow">
            <a:avLst>
              <a:gd fmla="val 50000" name="adj1"/>
              <a:gd fmla="val 50000" name="adj2"/>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i="1" lang="en-US" sz="3200" u="none" cap="none" strike="noStrike">
                <a:solidFill>
                  <a:schemeClr val="dk1"/>
                </a:solidFill>
                <a:latin typeface="Times New Roman"/>
                <a:ea typeface="Times New Roman"/>
                <a:cs typeface="Times New Roman"/>
                <a:sym typeface="Times New Roman"/>
              </a:rPr>
              <a:t>5. Bố cục</a:t>
            </a:r>
            <a:endParaRPr b="0" i="0" sz="3200" u="none" cap="none" strike="noStrike">
              <a:solidFill>
                <a:schemeClr val="dk1"/>
              </a:solidFill>
              <a:latin typeface="Times New Roman"/>
              <a:ea typeface="Times New Roman"/>
              <a:cs typeface="Times New Roman"/>
              <a:sym typeface="Times New Roman"/>
            </a:endParaRPr>
          </a:p>
        </p:txBody>
      </p:sp>
      <p:grpSp>
        <p:nvGrpSpPr>
          <p:cNvPr id="214" name="Google Shape;214;p12"/>
          <p:cNvGrpSpPr/>
          <p:nvPr/>
        </p:nvGrpSpPr>
        <p:grpSpPr>
          <a:xfrm>
            <a:off x="396772" y="2928297"/>
            <a:ext cx="11385756" cy="2887816"/>
            <a:chOff x="2032952" y="3020974"/>
            <a:chExt cx="8126096" cy="985374"/>
          </a:xfrm>
        </p:grpSpPr>
        <p:sp>
          <p:nvSpPr>
            <p:cNvPr id="215" name="Google Shape;215;p12"/>
            <p:cNvSpPr/>
            <p:nvPr/>
          </p:nvSpPr>
          <p:spPr>
            <a:xfrm>
              <a:off x="2032952" y="3020974"/>
              <a:ext cx="2393156" cy="754434"/>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p:nvPr/>
          </p:nvSpPr>
          <p:spPr>
            <a:xfrm>
              <a:off x="2469739" y="3082590"/>
              <a:ext cx="2222276"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226175" lIns="226175" spcFirstLastPara="1" rIns="226175" wrap="square" tIns="226175">
              <a:noAutofit/>
            </a:bodyPr>
            <a:lstStyle/>
            <a:p>
              <a:pPr indent="0" lvl="0" marL="0" marR="0" rtl="0" algn="just">
                <a:lnSpc>
                  <a:spcPct val="9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Phần 1: Từ </a:t>
              </a:r>
              <a:r>
                <a:rPr b="0" i="1" lang="en-US" sz="2800" u="none" cap="none" strike="noStrike">
                  <a:solidFill>
                    <a:schemeClr val="dk1"/>
                  </a:solidFill>
                  <a:latin typeface="Times New Roman"/>
                  <a:ea typeface="Times New Roman"/>
                  <a:cs typeface="Times New Roman"/>
                  <a:sym typeface="Times New Roman"/>
                </a:rPr>
                <a:t>“ Lễ cúng Thần Lúa….nhà nhà được no đủ”</a:t>
              </a:r>
              <a:r>
                <a:rPr b="0" i="0" lang="en-US" sz="2800" u="none" cap="none" strike="noStrike">
                  <a:solidFill>
                    <a:schemeClr val="dk1"/>
                  </a:solidFill>
                  <a:latin typeface="Times New Roman"/>
                  <a:ea typeface="Times New Roman"/>
                  <a:cs typeface="Times New Roman"/>
                  <a:sym typeface="Times New Roman"/>
                </a:rPr>
                <a:t>: Giới thiệu chung về lễ cúng Thần Lúa</a:t>
              </a:r>
              <a:endParaRPr b="0" i="0" sz="2800" u="none" cap="none" strike="noStrike">
                <a:solidFill>
                  <a:schemeClr val="dk1"/>
                </a:solidFill>
                <a:latin typeface="Times New Roman"/>
                <a:ea typeface="Times New Roman"/>
                <a:cs typeface="Times New Roman"/>
                <a:sym typeface="Times New Roman"/>
              </a:endParaRPr>
            </a:p>
          </p:txBody>
        </p:sp>
        <p:sp>
          <p:nvSpPr>
            <p:cNvPr id="217" name="Google Shape;217;p12"/>
            <p:cNvSpPr/>
            <p:nvPr/>
          </p:nvSpPr>
          <p:spPr>
            <a:xfrm>
              <a:off x="4766468" y="3020974"/>
              <a:ext cx="2393156" cy="754434"/>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
            <p:cNvSpPr/>
            <p:nvPr/>
          </p:nvSpPr>
          <p:spPr>
            <a:xfrm>
              <a:off x="5203255" y="3082590"/>
              <a:ext cx="2222276"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226175" lIns="226175" spcFirstLastPara="1" rIns="226175" wrap="square" tIns="226175">
              <a:noAutofit/>
            </a:bodyPr>
            <a:lstStyle/>
            <a:p>
              <a:pPr indent="0" lvl="0" marL="0" marR="0" rtl="0" algn="just">
                <a:lnSpc>
                  <a:spcPct val="9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Phần 2: “</a:t>
              </a:r>
              <a:r>
                <a:rPr b="0" i="1" lang="en-US" sz="2800" u="none" cap="none" strike="noStrike">
                  <a:solidFill>
                    <a:schemeClr val="dk1"/>
                  </a:solidFill>
                  <a:latin typeface="Times New Roman"/>
                  <a:ea typeface="Times New Roman"/>
                  <a:cs typeface="Times New Roman"/>
                  <a:sym typeface="Times New Roman"/>
                </a:rPr>
                <a:t>Tiếp theo …Thật tưng bừng, náo nhiệt!”</a:t>
              </a:r>
              <a:r>
                <a:rPr b="0" i="0" lang="en-US" sz="2800" u="none" cap="none" strike="noStrike">
                  <a:solidFill>
                    <a:schemeClr val="dk1"/>
                  </a:solidFill>
                  <a:latin typeface="Times New Roman"/>
                  <a:ea typeface="Times New Roman"/>
                  <a:cs typeface="Times New Roman"/>
                  <a:sym typeface="Times New Roman"/>
                </a:rPr>
                <a:t>: Diễn biến của lễ cúng Thần Lúa.</a:t>
              </a:r>
              <a:endParaRPr/>
            </a:p>
          </p:txBody>
        </p:sp>
        <p:sp>
          <p:nvSpPr>
            <p:cNvPr id="219" name="Google Shape;219;p12"/>
            <p:cNvSpPr/>
            <p:nvPr/>
          </p:nvSpPr>
          <p:spPr>
            <a:xfrm>
              <a:off x="7499985" y="3020974"/>
              <a:ext cx="2393156" cy="754434"/>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2"/>
            <p:cNvSpPr/>
            <p:nvPr/>
          </p:nvSpPr>
          <p:spPr>
            <a:xfrm>
              <a:off x="7936772" y="3082590"/>
              <a:ext cx="2222276"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226175" lIns="226175" spcFirstLastPara="1" rIns="226175" wrap="square" tIns="226175">
              <a:noAutofit/>
            </a:bodyPr>
            <a:lstStyle/>
            <a:p>
              <a:pPr indent="0" lvl="0" marL="0" marR="0" rtl="0" algn="just">
                <a:lnSpc>
                  <a:spcPct val="9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Phần 3: </a:t>
              </a:r>
              <a:r>
                <a:rPr b="0" i="1" lang="en-US" sz="2800" u="none" cap="none" strike="noStrike">
                  <a:solidFill>
                    <a:schemeClr val="dk1"/>
                  </a:solidFill>
                  <a:latin typeface="Times New Roman"/>
                  <a:ea typeface="Times New Roman"/>
                  <a:cs typeface="Times New Roman"/>
                  <a:sym typeface="Times New Roman"/>
                </a:rPr>
                <a:t>còn lại</a:t>
              </a:r>
              <a:r>
                <a:rPr b="0" i="0" lang="en-US" sz="2800" u="none" cap="none" strike="noStrike">
                  <a:solidFill>
                    <a:schemeClr val="dk1"/>
                  </a:solidFill>
                  <a:latin typeface="Times New Roman"/>
                  <a:ea typeface="Times New Roman"/>
                  <a:cs typeface="Times New Roman"/>
                  <a:sym typeface="Times New Roman"/>
                </a:rPr>
                <a:t>: </a:t>
              </a:r>
              <a:r>
                <a:rPr b="1" i="0" lang="en-US" sz="2800" u="none" cap="none" strike="noStrike">
                  <a:solidFill>
                    <a:schemeClr val="dk1"/>
                  </a:solidFill>
                  <a:latin typeface="Times New Roman"/>
                  <a:ea typeface="Times New Roman"/>
                  <a:cs typeface="Times New Roman"/>
                  <a:sym typeface="Times New Roman"/>
                </a:rPr>
                <a:t>Ý nghĩa lễ cúng Thần Lúa và cảm nghĩ của người viết</a:t>
              </a:r>
              <a:endParaRPr b="0" i="0" sz="2800" u="none" cap="none" strike="noStrike">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5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2" name="Shape 2822"/>
        <p:cNvGrpSpPr/>
        <p:nvPr/>
      </p:nvGrpSpPr>
      <p:grpSpPr>
        <a:xfrm>
          <a:off x="0" y="0"/>
          <a:ext cx="0" cy="0"/>
          <a:chOff x="0" y="0"/>
          <a:chExt cx="0" cy="0"/>
        </a:xfrm>
      </p:grpSpPr>
      <p:sp>
        <p:nvSpPr>
          <p:cNvPr id="2823" name="Google Shape;2823;p12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24" name="Google Shape;2824;p12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25" name="Google Shape;2825;p12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826" name="Google Shape;2826;p120"/>
          <p:cNvGrpSpPr/>
          <p:nvPr/>
        </p:nvGrpSpPr>
        <p:grpSpPr>
          <a:xfrm>
            <a:off x="4009854" y="1061139"/>
            <a:ext cx="7822558" cy="5664125"/>
            <a:chOff x="9526586" y="5020964"/>
            <a:chExt cx="13487401" cy="7588768"/>
          </a:xfrm>
        </p:grpSpPr>
        <p:sp>
          <p:nvSpPr>
            <p:cNvPr id="2827" name="Google Shape;2827;p12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28" name="Google Shape;2828;p12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29" name="Google Shape;2829;p12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30" name="Google Shape;2830;p12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31" name="Google Shape;2831;p12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832" name="Google Shape;2832;p120"/>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833" name="Google Shape;2833;p120"/>
          <p:cNvSpPr/>
          <p:nvPr/>
        </p:nvSpPr>
        <p:spPr>
          <a:xfrm>
            <a:off x="2441736" y="2344112"/>
            <a:ext cx="7454432" cy="834174"/>
          </a:xfrm>
          <a:custGeom>
            <a:rect b="b" l="l" r="r" t="t"/>
            <a:pathLst>
              <a:path extrusionOk="0" h="834174" w="8753861">
                <a:moveTo>
                  <a:pt x="3728002" y="0"/>
                </a:moveTo>
                <a:lnTo>
                  <a:pt x="5025860" y="0"/>
                </a:lnTo>
                <a:lnTo>
                  <a:pt x="5025860" y="291784"/>
                </a:lnTo>
                <a:lnTo>
                  <a:pt x="4483856" y="291784"/>
                </a:lnTo>
                <a:lnTo>
                  <a:pt x="4483856" y="294968"/>
                </a:lnTo>
                <a:lnTo>
                  <a:pt x="8433084" y="294968"/>
                </a:lnTo>
                <a:lnTo>
                  <a:pt x="8433084" y="291784"/>
                </a:lnTo>
                <a:lnTo>
                  <a:pt x="8646935" y="291784"/>
                </a:lnTo>
                <a:lnTo>
                  <a:pt x="8646935" y="294968"/>
                </a:lnTo>
                <a:lnTo>
                  <a:pt x="8652085" y="294968"/>
                </a:lnTo>
                <a:lnTo>
                  <a:pt x="8652085" y="368710"/>
                </a:lnTo>
                <a:lnTo>
                  <a:pt x="8646935" y="368710"/>
                </a:lnTo>
                <a:lnTo>
                  <a:pt x="8646935" y="620323"/>
                </a:lnTo>
                <a:lnTo>
                  <a:pt x="8753861" y="620323"/>
                </a:lnTo>
                <a:lnTo>
                  <a:pt x="8540010" y="834174"/>
                </a:lnTo>
                <a:lnTo>
                  <a:pt x="8326158" y="620323"/>
                </a:lnTo>
                <a:lnTo>
                  <a:pt x="8433084" y="620323"/>
                </a:lnTo>
                <a:lnTo>
                  <a:pt x="8433084" y="368710"/>
                </a:lnTo>
                <a:lnTo>
                  <a:pt x="4483856" y="368710"/>
                </a:lnTo>
                <a:lnTo>
                  <a:pt x="4483856" y="620323"/>
                </a:lnTo>
                <a:lnTo>
                  <a:pt x="4590782" y="620323"/>
                </a:lnTo>
                <a:lnTo>
                  <a:pt x="4376931" y="834174"/>
                </a:lnTo>
                <a:lnTo>
                  <a:pt x="4163079" y="620323"/>
                </a:lnTo>
                <a:lnTo>
                  <a:pt x="4270005" y="620323"/>
                </a:lnTo>
                <a:lnTo>
                  <a:pt x="4270005" y="368710"/>
                </a:lnTo>
                <a:lnTo>
                  <a:pt x="320777" y="368710"/>
                </a:lnTo>
                <a:lnTo>
                  <a:pt x="320777" y="620323"/>
                </a:lnTo>
                <a:lnTo>
                  <a:pt x="427704" y="620323"/>
                </a:lnTo>
                <a:lnTo>
                  <a:pt x="213853" y="834174"/>
                </a:lnTo>
                <a:lnTo>
                  <a:pt x="0" y="620323"/>
                </a:lnTo>
                <a:lnTo>
                  <a:pt x="106926" y="620323"/>
                </a:lnTo>
                <a:lnTo>
                  <a:pt x="106926" y="291784"/>
                </a:lnTo>
                <a:lnTo>
                  <a:pt x="320777" y="291784"/>
                </a:lnTo>
                <a:lnTo>
                  <a:pt x="320777" y="294968"/>
                </a:lnTo>
                <a:lnTo>
                  <a:pt x="4270005" y="294968"/>
                </a:lnTo>
                <a:lnTo>
                  <a:pt x="4270005" y="291784"/>
                </a:lnTo>
                <a:lnTo>
                  <a:pt x="3728002" y="291784"/>
                </a:lnTo>
                <a:close/>
              </a:path>
            </a:pathLst>
          </a:cu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4" name="Google Shape;2834;p120"/>
          <p:cNvSpPr/>
          <p:nvPr/>
        </p:nvSpPr>
        <p:spPr>
          <a:xfrm>
            <a:off x="4142699" y="1573640"/>
            <a:ext cx="3881200" cy="707923"/>
          </a:xfrm>
          <a:prstGeom prst="plaque">
            <a:avLst>
              <a:gd fmla="val 16667" name="adj"/>
            </a:avLst>
          </a:prstGeom>
          <a:solidFill>
            <a:srgbClr val="EDEDED"/>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0000"/>
                </a:solidFill>
                <a:latin typeface="Times New Roman"/>
                <a:ea typeface="Times New Roman"/>
                <a:cs typeface="Times New Roman"/>
                <a:sym typeface="Times New Roman"/>
              </a:rPr>
              <a:t>4. Bố cục:</a:t>
            </a:r>
            <a:r>
              <a:rPr lang="en-US" sz="3200">
                <a:solidFill>
                  <a:srgbClr val="000000"/>
                </a:solidFill>
                <a:latin typeface="Times New Roman"/>
                <a:ea typeface="Times New Roman"/>
                <a:cs typeface="Times New Roman"/>
                <a:sym typeface="Times New Roman"/>
              </a:rPr>
              <a:t> 3 phần</a:t>
            </a:r>
            <a:endParaRPr sz="3200">
              <a:solidFill>
                <a:schemeClr val="lt1"/>
              </a:solidFill>
              <a:latin typeface="Calibri"/>
              <a:ea typeface="Calibri"/>
              <a:cs typeface="Calibri"/>
              <a:sym typeface="Calibri"/>
            </a:endParaRPr>
          </a:p>
        </p:txBody>
      </p:sp>
      <p:sp>
        <p:nvSpPr>
          <p:cNvPr id="2835" name="Google Shape;2835;p120"/>
          <p:cNvSpPr/>
          <p:nvPr/>
        </p:nvSpPr>
        <p:spPr>
          <a:xfrm>
            <a:off x="1605774" y="3164434"/>
            <a:ext cx="2445062" cy="2776668"/>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dk1"/>
                </a:solidFill>
                <a:latin typeface="Times New Roman"/>
                <a:ea typeface="Times New Roman"/>
                <a:cs typeface="Times New Roman"/>
                <a:sym typeface="Times New Roman"/>
              </a:rPr>
              <a:t>Phần 1: Ngày Môi trường thế giới</a:t>
            </a:r>
            <a:br>
              <a:rPr lang="en-US" sz="3600">
                <a:solidFill>
                  <a:schemeClr val="dk1"/>
                </a:solidFill>
                <a:latin typeface="Times New Roman"/>
                <a:ea typeface="Times New Roman"/>
                <a:cs typeface="Times New Roman"/>
                <a:sym typeface="Times New Roman"/>
              </a:rPr>
            </a:br>
            <a:endParaRPr sz="3600">
              <a:solidFill>
                <a:schemeClr val="dk1"/>
              </a:solidFill>
              <a:latin typeface="Calibri"/>
              <a:ea typeface="Calibri"/>
              <a:cs typeface="Calibri"/>
              <a:sym typeface="Calibri"/>
            </a:endParaRPr>
          </a:p>
        </p:txBody>
      </p:sp>
      <p:sp>
        <p:nvSpPr>
          <p:cNvPr id="2836" name="Google Shape;2836;p120"/>
          <p:cNvSpPr/>
          <p:nvPr/>
        </p:nvSpPr>
        <p:spPr>
          <a:xfrm>
            <a:off x="4966309" y="3223709"/>
            <a:ext cx="2445062" cy="2776668"/>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Phần 2: Những tiếng kêu cứu từ môi trường</a:t>
            </a:r>
            <a:endParaRPr sz="3200">
              <a:solidFill>
                <a:schemeClr val="dk1"/>
              </a:solidFill>
              <a:latin typeface="Calibri"/>
              <a:ea typeface="Calibri"/>
              <a:cs typeface="Calibri"/>
              <a:sym typeface="Calibri"/>
            </a:endParaRPr>
          </a:p>
        </p:txBody>
      </p:sp>
      <p:sp>
        <p:nvSpPr>
          <p:cNvPr id="2837" name="Google Shape;2837;p120"/>
          <p:cNvSpPr/>
          <p:nvPr/>
        </p:nvSpPr>
        <p:spPr>
          <a:xfrm>
            <a:off x="8502333" y="3171360"/>
            <a:ext cx="2445062" cy="2776668"/>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Phần 3: Hành động vì một hành tinh xanh</a:t>
            </a:r>
            <a:endParaRPr sz="3200">
              <a:solidFill>
                <a:schemeClr val="dk1"/>
              </a:solidFill>
              <a:latin typeface="Times New Roman"/>
              <a:ea typeface="Times New Roman"/>
              <a:cs typeface="Times New Roman"/>
              <a:sym typeface="Times New Roman"/>
            </a:endParaRPr>
          </a:p>
        </p:txBody>
      </p:sp>
      <p:pic>
        <p:nvPicPr>
          <p:cNvPr id="2838" name="Google Shape;2838;p120"/>
          <p:cNvPicPr preferRelativeResize="0"/>
          <p:nvPr/>
        </p:nvPicPr>
        <p:blipFill rotWithShape="1">
          <a:blip r:embed="rId4">
            <a:alphaModFix/>
          </a:blip>
          <a:srcRect b="0" l="0" r="0" t="0"/>
          <a:stretch/>
        </p:blipFill>
        <p:spPr>
          <a:xfrm>
            <a:off x="3458601" y="5158012"/>
            <a:ext cx="1888460" cy="1205858"/>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pic>
        <p:nvPicPr>
          <p:cNvPr id="2839" name="Google Shape;2839;p120"/>
          <p:cNvPicPr preferRelativeResize="0"/>
          <p:nvPr/>
        </p:nvPicPr>
        <p:blipFill rotWithShape="1">
          <a:blip r:embed="rId5">
            <a:alphaModFix/>
          </a:blip>
          <a:srcRect b="0" l="0" r="0" t="0"/>
          <a:stretch/>
        </p:blipFill>
        <p:spPr>
          <a:xfrm>
            <a:off x="6919011" y="5265692"/>
            <a:ext cx="1783820" cy="1188024"/>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grpSp>
        <p:nvGrpSpPr>
          <p:cNvPr id="2840" name="Google Shape;2840;p120"/>
          <p:cNvGrpSpPr/>
          <p:nvPr/>
        </p:nvGrpSpPr>
        <p:grpSpPr>
          <a:xfrm>
            <a:off x="0" y="1"/>
            <a:ext cx="12192000" cy="836740"/>
            <a:chOff x="1440808" y="2419674"/>
            <a:chExt cx="9865006" cy="1448933"/>
          </a:xfrm>
        </p:grpSpPr>
        <p:sp>
          <p:nvSpPr>
            <p:cNvPr id="2841" name="Google Shape;2841;p12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42" name="Google Shape;2842;p12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43" name="Google Shape;2843;p12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44" name="Google Shape;2844;p12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845" name="Google Shape;2845;p120"/>
          <p:cNvPicPr preferRelativeResize="0"/>
          <p:nvPr/>
        </p:nvPicPr>
        <p:blipFill rotWithShape="1">
          <a:blip r:embed="rId6">
            <a:alphaModFix/>
          </a:blip>
          <a:srcRect b="0" l="0" r="0" t="0"/>
          <a:stretch/>
        </p:blipFill>
        <p:spPr>
          <a:xfrm flipH="1">
            <a:off x="1076191" y="135418"/>
            <a:ext cx="470395" cy="660758"/>
          </a:xfrm>
          <a:prstGeom prst="rect">
            <a:avLst/>
          </a:prstGeom>
          <a:noFill/>
          <a:ln>
            <a:noFill/>
          </a:ln>
        </p:spPr>
      </p:pic>
      <p:pic>
        <p:nvPicPr>
          <p:cNvPr id="2846" name="Google Shape;2846;p120"/>
          <p:cNvPicPr preferRelativeResize="0"/>
          <p:nvPr/>
        </p:nvPicPr>
        <p:blipFill rotWithShape="1">
          <a:blip r:embed="rId7">
            <a:alphaModFix/>
          </a:blip>
          <a:srcRect b="0" l="0" r="0" t="0"/>
          <a:stretch/>
        </p:blipFill>
        <p:spPr>
          <a:xfrm>
            <a:off x="315480" y="289797"/>
            <a:ext cx="631587" cy="406020"/>
          </a:xfrm>
          <a:prstGeom prst="rect">
            <a:avLst/>
          </a:prstGeom>
          <a:noFill/>
          <a:ln>
            <a:noFill/>
          </a:ln>
        </p:spPr>
      </p:pic>
      <p:sp>
        <p:nvSpPr>
          <p:cNvPr id="2847" name="Google Shape;2847;p120"/>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sp>
        <p:nvSpPr>
          <p:cNvPr id="2852" name="Google Shape;2852;p12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53" name="Google Shape;2853;p12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54" name="Google Shape;2854;p12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855" name="Google Shape;2855;p121"/>
          <p:cNvGrpSpPr/>
          <p:nvPr/>
        </p:nvGrpSpPr>
        <p:grpSpPr>
          <a:xfrm>
            <a:off x="4009854" y="1061139"/>
            <a:ext cx="7822558" cy="5664125"/>
            <a:chOff x="9526586" y="5020964"/>
            <a:chExt cx="13487401" cy="7588768"/>
          </a:xfrm>
        </p:grpSpPr>
        <p:sp>
          <p:nvSpPr>
            <p:cNvPr id="2856" name="Google Shape;2856;p12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57" name="Google Shape;2857;p12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58" name="Google Shape;2858;p12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59" name="Google Shape;2859;p12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60" name="Google Shape;2860;p12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861" name="Google Shape;2861;p121"/>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862" name="Google Shape;2862;p121"/>
          <p:cNvSpPr/>
          <p:nvPr/>
        </p:nvSpPr>
        <p:spPr>
          <a:xfrm>
            <a:off x="517348" y="1788555"/>
            <a:ext cx="6243704" cy="38638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00000"/>
                </a:solidFill>
                <a:latin typeface="Times New Roman"/>
                <a:ea typeface="Times New Roman"/>
                <a:cs typeface="Times New Roman"/>
                <a:sym typeface="Times New Roman"/>
              </a:rPr>
              <a:t>5. Chủ đề:</a:t>
            </a:r>
            <a:r>
              <a:rPr lang="en-US" sz="3600">
                <a:solidFill>
                  <a:srgbClr val="000000"/>
                </a:solidFill>
                <a:latin typeface="Times New Roman"/>
                <a:ea typeface="Times New Roman"/>
                <a:cs typeface="Times New Roman"/>
                <a:sym typeface="Times New Roman"/>
              </a:rPr>
              <a:t> VB giới thiệu về sự ra đời, ý nghĩa của Ngày Môi trường thế giới, thực trạng ô nhiễm môi trường hiện nay; từ đó, kêu gọi mọi người hãy hành động vì một hành tinh xanh.</a:t>
            </a:r>
            <a:endParaRPr sz="3600">
              <a:solidFill>
                <a:schemeClr val="dk1"/>
              </a:solidFill>
              <a:latin typeface="Times New Roman"/>
              <a:ea typeface="Times New Roman"/>
              <a:cs typeface="Times New Roman"/>
              <a:sym typeface="Times New Roman"/>
            </a:endParaRPr>
          </a:p>
        </p:txBody>
      </p:sp>
      <p:pic>
        <p:nvPicPr>
          <p:cNvPr id="2863" name="Google Shape;2863;p121"/>
          <p:cNvPicPr preferRelativeResize="0"/>
          <p:nvPr/>
        </p:nvPicPr>
        <p:blipFill rotWithShape="1">
          <a:blip r:embed="rId4">
            <a:alphaModFix/>
          </a:blip>
          <a:srcRect b="0" l="0" r="0" t="0"/>
          <a:stretch/>
        </p:blipFill>
        <p:spPr>
          <a:xfrm>
            <a:off x="6919011" y="1969203"/>
            <a:ext cx="4516127" cy="3553622"/>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grpSp>
        <p:nvGrpSpPr>
          <p:cNvPr id="2864" name="Google Shape;2864;p121"/>
          <p:cNvGrpSpPr/>
          <p:nvPr/>
        </p:nvGrpSpPr>
        <p:grpSpPr>
          <a:xfrm>
            <a:off x="0" y="1"/>
            <a:ext cx="12192000" cy="836740"/>
            <a:chOff x="1440808" y="2419674"/>
            <a:chExt cx="9865006" cy="1448933"/>
          </a:xfrm>
        </p:grpSpPr>
        <p:sp>
          <p:nvSpPr>
            <p:cNvPr id="2865" name="Google Shape;2865;p12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66" name="Google Shape;2866;p12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67" name="Google Shape;2867;p12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68" name="Google Shape;2868;p12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869" name="Google Shape;2869;p121"/>
          <p:cNvPicPr preferRelativeResize="0"/>
          <p:nvPr/>
        </p:nvPicPr>
        <p:blipFill rotWithShape="1">
          <a:blip r:embed="rId5">
            <a:alphaModFix/>
          </a:blip>
          <a:srcRect b="0" l="0" r="0" t="0"/>
          <a:stretch/>
        </p:blipFill>
        <p:spPr>
          <a:xfrm flipH="1">
            <a:off x="1076191" y="135418"/>
            <a:ext cx="470395" cy="660758"/>
          </a:xfrm>
          <a:prstGeom prst="rect">
            <a:avLst/>
          </a:prstGeom>
          <a:noFill/>
          <a:ln>
            <a:noFill/>
          </a:ln>
        </p:spPr>
      </p:pic>
      <p:pic>
        <p:nvPicPr>
          <p:cNvPr id="2870" name="Google Shape;2870;p121"/>
          <p:cNvPicPr preferRelativeResize="0"/>
          <p:nvPr/>
        </p:nvPicPr>
        <p:blipFill rotWithShape="1">
          <a:blip r:embed="rId6">
            <a:alphaModFix/>
          </a:blip>
          <a:srcRect b="0" l="0" r="0" t="0"/>
          <a:stretch/>
        </p:blipFill>
        <p:spPr>
          <a:xfrm>
            <a:off x="315480" y="289797"/>
            <a:ext cx="631587" cy="406020"/>
          </a:xfrm>
          <a:prstGeom prst="rect">
            <a:avLst/>
          </a:prstGeom>
          <a:noFill/>
          <a:ln>
            <a:noFill/>
          </a:ln>
        </p:spPr>
      </p:pic>
      <p:sp>
        <p:nvSpPr>
          <p:cNvPr id="2871" name="Google Shape;2871;p121"/>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grpSp>
        <p:nvGrpSpPr>
          <p:cNvPr id="2876" name="Google Shape;2876;p122"/>
          <p:cNvGrpSpPr/>
          <p:nvPr/>
        </p:nvGrpSpPr>
        <p:grpSpPr>
          <a:xfrm>
            <a:off x="4009854" y="1061139"/>
            <a:ext cx="7822558" cy="5664125"/>
            <a:chOff x="9526586" y="5020964"/>
            <a:chExt cx="13487401" cy="7588768"/>
          </a:xfrm>
        </p:grpSpPr>
        <p:sp>
          <p:nvSpPr>
            <p:cNvPr id="2877" name="Google Shape;2877;p12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78" name="Google Shape;2878;p12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79" name="Google Shape;2879;p12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80" name="Google Shape;2880;p12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81" name="Google Shape;2881;p12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2882" name="Google Shape;2882;p122"/>
          <p:cNvSpPr/>
          <p:nvPr/>
        </p:nvSpPr>
        <p:spPr>
          <a:xfrm>
            <a:off x="527732" y="261724"/>
            <a:ext cx="4339689" cy="613245"/>
          </a:xfrm>
          <a:prstGeom prst="rect">
            <a:avLst/>
          </a:prstGeom>
          <a:noFill/>
          <a:ln>
            <a:noFill/>
          </a:ln>
        </p:spPr>
        <p:txBody>
          <a:bodyPr anchorCtr="0" anchor="t" bIns="45700" lIns="91425" spcFirstLastPara="1" rIns="91425" wrap="square" tIns="45700">
            <a:spAutoFit/>
          </a:bodyPr>
          <a:lstStyle/>
          <a:p>
            <a:pPr indent="0" lvl="0" marL="0" marR="3048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II. Phân tích văn bản</a:t>
            </a:r>
            <a:endParaRPr sz="3200">
              <a:solidFill>
                <a:schemeClr val="dk1"/>
              </a:solidFill>
              <a:latin typeface="Times New Roman"/>
              <a:ea typeface="Times New Roman"/>
              <a:cs typeface="Times New Roman"/>
              <a:sym typeface="Times New Roman"/>
            </a:endParaRPr>
          </a:p>
        </p:txBody>
      </p:sp>
      <p:sp>
        <p:nvSpPr>
          <p:cNvPr id="2883" name="Google Shape;2883;p122"/>
          <p:cNvSpPr/>
          <p:nvPr/>
        </p:nvSpPr>
        <p:spPr>
          <a:xfrm>
            <a:off x="818467" y="757105"/>
            <a:ext cx="10845800" cy="1474506"/>
          </a:xfrm>
          <a:prstGeom prst="rect">
            <a:avLst/>
          </a:prstGeom>
          <a:noFill/>
          <a:ln>
            <a:noFill/>
          </a:ln>
        </p:spPr>
        <p:txBody>
          <a:bodyPr anchorCtr="0" anchor="t" bIns="45700" lIns="91425" spcFirstLastPara="1" rIns="91425" wrap="square" tIns="45700">
            <a:spAutoFit/>
          </a:bodyPr>
          <a:lstStyle/>
          <a:p>
            <a:pPr indent="0" lvl="0" marL="0" marR="30480" rtl="0" algn="ctr">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 SỐ 01:</a:t>
            </a:r>
            <a:r>
              <a:rPr b="1" lang="en-US" sz="2800">
                <a:solidFill>
                  <a:srgbClr val="0070C0"/>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marR="30480" rtl="0" algn="ctr">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Tìm hiểu về các đặc điểm của văn bản thông tin được thể hiện trong văn bản “Ngày môi trường thế giới và hành động của tuổi trẻ”</a:t>
            </a:r>
            <a:endParaRPr sz="2800">
              <a:solidFill>
                <a:schemeClr val="dk1"/>
              </a:solidFill>
              <a:latin typeface="Times New Roman"/>
              <a:ea typeface="Times New Roman"/>
              <a:cs typeface="Times New Roman"/>
              <a:sym typeface="Times New Roman"/>
            </a:endParaRPr>
          </a:p>
        </p:txBody>
      </p:sp>
      <p:graphicFrame>
        <p:nvGraphicFramePr>
          <p:cNvPr id="2884" name="Google Shape;2884;p122"/>
          <p:cNvGraphicFramePr/>
          <p:nvPr/>
        </p:nvGraphicFramePr>
        <p:xfrm>
          <a:off x="547858" y="2391424"/>
          <a:ext cx="3000000" cy="3000000"/>
        </p:xfrm>
        <a:graphic>
          <a:graphicData uri="http://schemas.openxmlformats.org/drawingml/2006/table">
            <a:tbl>
              <a:tblPr>
                <a:noFill/>
                <a:tableStyleId>{C674D646-FAAB-4E94-911F-C361EDB9427A}</a:tableStyleId>
              </a:tblPr>
              <a:tblGrid>
                <a:gridCol w="1618425"/>
                <a:gridCol w="2263675"/>
                <a:gridCol w="3169150"/>
                <a:gridCol w="3794550"/>
              </a:tblGrid>
              <a:tr h="523250">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Nhóm tìm hiểu</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Yếu tố của VB thông tin</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Chỉ ra yếu tố</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Nêu tác dụng của yếu tố</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313700">
                <a:tc rowSpan="2">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Nhóm 1</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Nhan đề</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2250">
                <a:tc vMerge="1"/>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Sa-pô</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0825">
                <a:tc rowSpan="2">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Nhóm 2</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Đề mục</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9400">
                <a:tc vMerge="1"/>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Hình ảnh</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6550">
                <a:tc rowSpan="2">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Nhóm 3</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Chữ đậm</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9400">
                <a:tc vMerge="1"/>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Số thứ tự, dấu đầu dòng</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p12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90" name="Google Shape;2890;p12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891" name="Google Shape;2891;p12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892" name="Google Shape;2892;p123"/>
          <p:cNvGrpSpPr/>
          <p:nvPr/>
        </p:nvGrpSpPr>
        <p:grpSpPr>
          <a:xfrm>
            <a:off x="4009854" y="1061139"/>
            <a:ext cx="7822558" cy="5664125"/>
            <a:chOff x="9526586" y="5020964"/>
            <a:chExt cx="13487401" cy="7588768"/>
          </a:xfrm>
        </p:grpSpPr>
        <p:sp>
          <p:nvSpPr>
            <p:cNvPr id="2893" name="Google Shape;2893;p12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94" name="Google Shape;2894;p12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95" name="Google Shape;2895;p12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96" name="Google Shape;2896;p12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897" name="Google Shape;2897;p12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898" name="Google Shape;2898;p123"/>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899" name="Google Shape;2899;p123"/>
          <p:cNvSpPr/>
          <p:nvPr/>
        </p:nvSpPr>
        <p:spPr>
          <a:xfrm>
            <a:off x="506436" y="2306663"/>
            <a:ext cx="10466364"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1. Các đặc điểm của văn bản thông tin thể hiện trong văn bản</a:t>
            </a:r>
            <a:endParaRPr sz="2800">
              <a:solidFill>
                <a:schemeClr val="dk1"/>
              </a:solidFill>
              <a:latin typeface="Times New Roman"/>
              <a:ea typeface="Times New Roman"/>
              <a:cs typeface="Times New Roman"/>
              <a:sym typeface="Times New Roman"/>
            </a:endParaRPr>
          </a:p>
        </p:txBody>
      </p:sp>
      <p:graphicFrame>
        <p:nvGraphicFramePr>
          <p:cNvPr id="2900" name="Google Shape;2900;p123"/>
          <p:cNvGraphicFramePr/>
          <p:nvPr/>
        </p:nvGraphicFramePr>
        <p:xfrm>
          <a:off x="531413" y="3006357"/>
          <a:ext cx="3000000" cy="3000000"/>
        </p:xfrm>
        <a:graphic>
          <a:graphicData uri="http://schemas.openxmlformats.org/drawingml/2006/table">
            <a:tbl>
              <a:tblPr>
                <a:noFill/>
                <a:tableStyleId>{C674D646-FAAB-4E94-911F-C361EDB9427A}</a:tableStyleId>
              </a:tblPr>
              <a:tblGrid>
                <a:gridCol w="1482850"/>
                <a:gridCol w="5178550"/>
                <a:gridCol w="4313400"/>
              </a:tblGrid>
              <a:tr h="104425">
                <a:tc>
                  <a:txBody>
                    <a:bodyPr/>
                    <a:lstStyle/>
                    <a:p>
                      <a:pPr indent="0" lvl="0" marL="0" marR="0" rtl="0" algn="ctr">
                        <a:lnSpc>
                          <a:spcPct val="115000"/>
                        </a:lnSpc>
                        <a:spcBef>
                          <a:spcPts val="0"/>
                        </a:spcBef>
                        <a:spcAft>
                          <a:spcPts val="0"/>
                        </a:spcAft>
                        <a:buNone/>
                      </a:pPr>
                      <a:r>
                        <a:rPr b="1" lang="en-US" sz="3200" u="none" cap="none" strike="noStrike">
                          <a:solidFill>
                            <a:srgbClr val="000000"/>
                          </a:solidFill>
                          <a:latin typeface="Times New Roman"/>
                          <a:ea typeface="Times New Roman"/>
                          <a:cs typeface="Times New Roman"/>
                          <a:sym typeface="Times New Roman"/>
                        </a:rPr>
                        <a:t>Yếu tố </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0000"/>
                          </a:solidFill>
                          <a:latin typeface="Times New Roman"/>
                          <a:ea typeface="Times New Roman"/>
                          <a:cs typeface="Times New Roman"/>
                          <a:sym typeface="Times New Roman"/>
                        </a:rPr>
                        <a:t>  Chỉ ra yếu tố</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0000"/>
                          </a:solidFill>
                          <a:latin typeface="Times New Roman"/>
                          <a:ea typeface="Times New Roman"/>
                          <a:cs typeface="Times New Roman"/>
                          <a:sym typeface="Times New Roman"/>
                        </a:rPr>
                        <a:t>Tác dụng </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104425">
                <a:tc>
                  <a:txBody>
                    <a:bodyPr/>
                    <a:lstStyle/>
                    <a:p>
                      <a:pPr indent="0" lvl="0" marL="0" marR="0" rtl="0" algn="ctr">
                        <a:lnSpc>
                          <a:spcPct val="115000"/>
                        </a:lnSpc>
                        <a:spcBef>
                          <a:spcPts val="0"/>
                        </a:spcBef>
                        <a:spcAft>
                          <a:spcPts val="0"/>
                        </a:spcAft>
                        <a:buNone/>
                      </a:pPr>
                      <a:r>
                        <a:rPr lang="en-US" sz="3200" u="none" cap="none" strike="noStrike">
                          <a:solidFill>
                            <a:srgbClr val="000000"/>
                          </a:solidFill>
                          <a:latin typeface="Times New Roman"/>
                          <a:ea typeface="Times New Roman"/>
                          <a:cs typeface="Times New Roman"/>
                          <a:sym typeface="Times New Roman"/>
                        </a:rPr>
                        <a:t>Nhan đề</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200" u="none" cap="none" strike="noStrike">
                          <a:solidFill>
                            <a:srgbClr val="FF0000"/>
                          </a:solidFill>
                          <a:latin typeface="Times New Roman"/>
                          <a:ea typeface="Times New Roman"/>
                          <a:cs typeface="Times New Roman"/>
                          <a:sym typeface="Times New Roman"/>
                        </a:rPr>
                        <a:t>Ngày Môi trường thế giới và hành động của tuổi trẻ</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200" u="none" cap="none" strike="noStrike">
                          <a:latin typeface="Times New Roman"/>
                          <a:ea typeface="Times New Roman"/>
                          <a:cs typeface="Times New Roman"/>
                          <a:sym typeface="Times New Roman"/>
                        </a:rPr>
                        <a:t>Thể hiện nội dung chính của văn bản</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4425">
                <a:tc>
                  <a:txBody>
                    <a:bodyPr/>
                    <a:lstStyle/>
                    <a:p>
                      <a:pPr indent="0" lvl="0" marL="0" marR="0" rtl="0" algn="ctr">
                        <a:lnSpc>
                          <a:spcPct val="115000"/>
                        </a:lnSpc>
                        <a:spcBef>
                          <a:spcPts val="0"/>
                        </a:spcBef>
                        <a:spcAft>
                          <a:spcPts val="0"/>
                        </a:spcAft>
                        <a:buNone/>
                      </a:pPr>
                      <a:r>
                        <a:rPr lang="en-US" sz="3200" u="none" cap="none" strike="noStrike">
                          <a:solidFill>
                            <a:srgbClr val="000000"/>
                          </a:solidFill>
                          <a:latin typeface="Times New Roman"/>
                          <a:ea typeface="Times New Roman"/>
                          <a:cs typeface="Times New Roman"/>
                          <a:sym typeface="Times New Roman"/>
                        </a:rPr>
                        <a:t>Sa-pô</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3200" u="none" cap="none" strike="noStrike">
                          <a:latin typeface="Times New Roman"/>
                          <a:ea typeface="Times New Roman"/>
                          <a:cs typeface="Times New Roman"/>
                          <a:sym typeface="Times New Roman"/>
                        </a:rPr>
                        <a:t>Ngày Môi trường…. hướng đến lối sống xanh</a:t>
                      </a:r>
                      <a:endParaRPr sz="32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200" u="none" cap="none" strike="noStrike">
                          <a:latin typeface="Times New Roman"/>
                          <a:ea typeface="Times New Roman"/>
                          <a:cs typeface="Times New Roman"/>
                          <a:sym typeface="Times New Roman"/>
                        </a:rPr>
                        <a:t>Giới thiệu tóm tắt nội dung bài viết và tạo sự lôi cuốn đối với người đọc.</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2901" name="Google Shape;2901;p123"/>
          <p:cNvGrpSpPr/>
          <p:nvPr/>
        </p:nvGrpSpPr>
        <p:grpSpPr>
          <a:xfrm>
            <a:off x="0" y="1"/>
            <a:ext cx="12192000" cy="836740"/>
            <a:chOff x="1440808" y="2419674"/>
            <a:chExt cx="9865006" cy="1448933"/>
          </a:xfrm>
        </p:grpSpPr>
        <p:sp>
          <p:nvSpPr>
            <p:cNvPr id="2902" name="Google Shape;2902;p12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03" name="Google Shape;2903;p12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04" name="Google Shape;2904;p12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05" name="Google Shape;2905;p12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906" name="Google Shape;2906;p123"/>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2907" name="Google Shape;2907;p123"/>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
        <p:nvSpPr>
          <p:cNvPr id="2908" name="Google Shape;2908;p123"/>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2" name="Shape 2912"/>
        <p:cNvGrpSpPr/>
        <p:nvPr/>
      </p:nvGrpSpPr>
      <p:grpSpPr>
        <a:xfrm>
          <a:off x="0" y="0"/>
          <a:ext cx="0" cy="0"/>
          <a:chOff x="0" y="0"/>
          <a:chExt cx="0" cy="0"/>
        </a:xfrm>
      </p:grpSpPr>
      <p:sp>
        <p:nvSpPr>
          <p:cNvPr id="2913" name="Google Shape;2913;p12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14" name="Google Shape;2914;p12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15" name="Google Shape;2915;p12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916" name="Google Shape;2916;p124"/>
          <p:cNvGrpSpPr/>
          <p:nvPr/>
        </p:nvGrpSpPr>
        <p:grpSpPr>
          <a:xfrm>
            <a:off x="4009854" y="1061139"/>
            <a:ext cx="7822558" cy="5664125"/>
            <a:chOff x="9526586" y="5020964"/>
            <a:chExt cx="13487401" cy="7588768"/>
          </a:xfrm>
        </p:grpSpPr>
        <p:sp>
          <p:nvSpPr>
            <p:cNvPr id="2917" name="Google Shape;2917;p12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18" name="Google Shape;2918;p12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19" name="Google Shape;2919;p12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20" name="Google Shape;2920;p12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21" name="Google Shape;2921;p12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922" name="Google Shape;2922;p124"/>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923" name="Google Shape;2923;p124"/>
          <p:cNvSpPr/>
          <p:nvPr/>
        </p:nvSpPr>
        <p:spPr>
          <a:xfrm>
            <a:off x="506436" y="1657570"/>
            <a:ext cx="10691447"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1. Các đặc điểm của văn bản thông tin thể hiện trong văn bản</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2924" name="Google Shape;2924;p124"/>
          <p:cNvGraphicFramePr/>
          <p:nvPr/>
        </p:nvGraphicFramePr>
        <p:xfrm>
          <a:off x="506436" y="2270067"/>
          <a:ext cx="3000000" cy="3000000"/>
        </p:xfrm>
        <a:graphic>
          <a:graphicData uri="http://schemas.openxmlformats.org/drawingml/2006/table">
            <a:tbl>
              <a:tblPr>
                <a:noFill/>
                <a:tableStyleId>{C674D646-FAAB-4E94-911F-C361EDB9427A}</a:tableStyleId>
              </a:tblPr>
              <a:tblGrid>
                <a:gridCol w="2099500"/>
                <a:gridCol w="4731800"/>
                <a:gridCol w="4181175"/>
              </a:tblGrid>
              <a:tr h="104425">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Yếu tố </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  Chỉ ra yếu tố</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Tác dụng </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331450">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Đề mục</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Ngày Môi trường thế giới.</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Những tiếng kêu cứu từ môi trường.</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Hành động vì một hành tinh xanh</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Tạo sự mạch lạc, dễ tiếp nhận.</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7925">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Hình ảnh</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Khí thải tuôn ra từ nhà máy thép (Ảnh: AFP/TTXVN)</a:t>
                      </a:r>
                      <a:endParaRPr/>
                    </a:p>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Giúp dễ hình dung nội dung văn bản.</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2925" name="Google Shape;2925;p124"/>
          <p:cNvGrpSpPr/>
          <p:nvPr/>
        </p:nvGrpSpPr>
        <p:grpSpPr>
          <a:xfrm>
            <a:off x="0" y="1"/>
            <a:ext cx="12192000" cy="836740"/>
            <a:chOff x="1440808" y="2419674"/>
            <a:chExt cx="9865006" cy="1448933"/>
          </a:xfrm>
        </p:grpSpPr>
        <p:sp>
          <p:nvSpPr>
            <p:cNvPr id="2926" name="Google Shape;2926;p12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27" name="Google Shape;2927;p12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28" name="Google Shape;2928;p12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29" name="Google Shape;2929;p12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930" name="Google Shape;2930;p124"/>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2931" name="Google Shape;2931;p124"/>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
        <p:nvSpPr>
          <p:cNvPr id="2932" name="Google Shape;2932;p124"/>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6" name="Shape 2936"/>
        <p:cNvGrpSpPr/>
        <p:nvPr/>
      </p:nvGrpSpPr>
      <p:grpSpPr>
        <a:xfrm>
          <a:off x="0" y="0"/>
          <a:ext cx="0" cy="0"/>
          <a:chOff x="0" y="0"/>
          <a:chExt cx="0" cy="0"/>
        </a:xfrm>
      </p:grpSpPr>
      <p:sp>
        <p:nvSpPr>
          <p:cNvPr id="2937" name="Google Shape;2937;p12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38" name="Google Shape;2938;p12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39" name="Google Shape;2939;p12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940" name="Google Shape;2940;p125"/>
          <p:cNvGrpSpPr/>
          <p:nvPr/>
        </p:nvGrpSpPr>
        <p:grpSpPr>
          <a:xfrm>
            <a:off x="4009854" y="1061139"/>
            <a:ext cx="7822558" cy="5664125"/>
            <a:chOff x="9526586" y="5020964"/>
            <a:chExt cx="13487401" cy="7588768"/>
          </a:xfrm>
        </p:grpSpPr>
        <p:sp>
          <p:nvSpPr>
            <p:cNvPr id="2941" name="Google Shape;2941;p12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42" name="Google Shape;2942;p12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43" name="Google Shape;2943;p12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44" name="Google Shape;2944;p12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45" name="Google Shape;2945;p12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946" name="Google Shape;2946;p125"/>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947" name="Google Shape;2947;p125"/>
          <p:cNvSpPr/>
          <p:nvPr/>
        </p:nvSpPr>
        <p:spPr>
          <a:xfrm>
            <a:off x="534572" y="2032614"/>
            <a:ext cx="10325686"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1. Các đặc điểm của văn bản thông tin thể hiện trong văn bản</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2948" name="Google Shape;2948;p125"/>
          <p:cNvGraphicFramePr/>
          <p:nvPr/>
        </p:nvGraphicFramePr>
        <p:xfrm>
          <a:off x="534572" y="2645111"/>
          <a:ext cx="3000000" cy="3000000"/>
        </p:xfrm>
        <a:graphic>
          <a:graphicData uri="http://schemas.openxmlformats.org/drawingml/2006/table">
            <a:tbl>
              <a:tblPr>
                <a:noFill/>
                <a:tableStyleId>{C674D646-FAAB-4E94-911F-C361EDB9427A}</a:tableStyleId>
              </a:tblPr>
              <a:tblGrid>
                <a:gridCol w="2094125"/>
                <a:gridCol w="4719700"/>
                <a:gridCol w="4170500"/>
              </a:tblGrid>
              <a:tr h="104425">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Yếu tố </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  Chỉ ra yếu tố</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Tác dụng </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331450">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Chữ đậm</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Ngày Môi trường thế giới</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Những tiếng kêu cứu từ môi trường</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Calibri"/>
                        <a:buAutoNum type="arabicPeriod"/>
                      </a:pPr>
                      <a:r>
                        <a:rPr b="1" lang="en-US" sz="2800" u="none" cap="none" strike="noStrike">
                          <a:latin typeface="Times New Roman"/>
                          <a:ea typeface="Times New Roman"/>
                          <a:cs typeface="Times New Roman"/>
                          <a:sym typeface="Times New Roman"/>
                        </a:rPr>
                        <a:t>Hành động vì một hành tinh xanh</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Nhận biết thông tin trọng tâm</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4425">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Số thứ tự, dấu đầu dòng</a:t>
                      </a:r>
                      <a:endParaRPr sz="2800" u="none" cap="none" strike="noStrike">
                        <a:latin typeface="Times New Roman"/>
                        <a:ea typeface="Times New Roman"/>
                        <a:cs typeface="Times New Roman"/>
                        <a:sym typeface="Times New Roman"/>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1 đến 3</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Nhận biết trình tự thông tin</a:t>
                      </a:r>
                      <a:endParaRPr/>
                    </a:p>
                  </a:txBody>
                  <a:tcPr marT="0" marB="0" marR="37425" marL="374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2949" name="Google Shape;2949;p125"/>
          <p:cNvGrpSpPr/>
          <p:nvPr/>
        </p:nvGrpSpPr>
        <p:grpSpPr>
          <a:xfrm>
            <a:off x="0" y="1"/>
            <a:ext cx="12192000" cy="836740"/>
            <a:chOff x="1440808" y="2419674"/>
            <a:chExt cx="9865006" cy="1448933"/>
          </a:xfrm>
        </p:grpSpPr>
        <p:sp>
          <p:nvSpPr>
            <p:cNvPr id="2950" name="Google Shape;2950;p12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51" name="Google Shape;2951;p12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52" name="Google Shape;2952;p12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53" name="Google Shape;2953;p12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954" name="Google Shape;2954;p125"/>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2955" name="Google Shape;2955;p125"/>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
        <p:nvSpPr>
          <p:cNvPr id="2956" name="Google Shape;2956;p125"/>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0" name="Shape 2960"/>
        <p:cNvGrpSpPr/>
        <p:nvPr/>
      </p:nvGrpSpPr>
      <p:grpSpPr>
        <a:xfrm>
          <a:off x="0" y="0"/>
          <a:ext cx="0" cy="0"/>
          <a:chOff x="0" y="0"/>
          <a:chExt cx="0" cy="0"/>
        </a:xfrm>
      </p:grpSpPr>
      <p:sp>
        <p:nvSpPr>
          <p:cNvPr id="2961" name="Google Shape;2961;p12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62" name="Google Shape;2962;p12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63" name="Google Shape;2963;p12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964" name="Google Shape;2964;p126"/>
          <p:cNvGrpSpPr/>
          <p:nvPr/>
        </p:nvGrpSpPr>
        <p:grpSpPr>
          <a:xfrm>
            <a:off x="4009854" y="1061139"/>
            <a:ext cx="7822558" cy="5664125"/>
            <a:chOff x="9526586" y="5020964"/>
            <a:chExt cx="13487401" cy="7588768"/>
          </a:xfrm>
        </p:grpSpPr>
        <p:sp>
          <p:nvSpPr>
            <p:cNvPr id="2965" name="Google Shape;2965;p12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66" name="Google Shape;2966;p12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67" name="Google Shape;2967;p12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68" name="Google Shape;2968;p12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69" name="Google Shape;2969;p12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970" name="Google Shape;2970;p126"/>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971" name="Google Shape;2971;p126"/>
          <p:cNvSpPr/>
          <p:nvPr/>
        </p:nvSpPr>
        <p:spPr>
          <a:xfrm>
            <a:off x="506436" y="1657570"/>
            <a:ext cx="10297552"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1. Các đặc điểm của văn bản thông tin thể hiện trong văn bản</a:t>
            </a:r>
            <a:endParaRPr b="0" i="0" sz="2800" u="none" cap="none" strike="noStrike">
              <a:solidFill>
                <a:srgbClr val="000000"/>
              </a:solidFill>
              <a:latin typeface="Times New Roman"/>
              <a:ea typeface="Times New Roman"/>
              <a:cs typeface="Times New Roman"/>
              <a:sym typeface="Times New Roman"/>
            </a:endParaRPr>
          </a:p>
        </p:txBody>
      </p:sp>
      <p:sp>
        <p:nvSpPr>
          <p:cNvPr id="2972" name="Google Shape;2972;p126"/>
          <p:cNvSpPr/>
          <p:nvPr/>
        </p:nvSpPr>
        <p:spPr>
          <a:xfrm>
            <a:off x="2705897" y="2317218"/>
            <a:ext cx="2580967" cy="773040"/>
          </a:xfrm>
          <a:prstGeom prst="flowChartDocument">
            <a:avLst/>
          </a:prstGeom>
          <a:solidFill>
            <a:srgbClr val="FFF2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Nhận xét:</a:t>
            </a:r>
            <a:endParaRPr sz="3200">
              <a:solidFill>
                <a:schemeClr val="dk1"/>
              </a:solidFill>
              <a:latin typeface="Calibri"/>
              <a:ea typeface="Calibri"/>
              <a:cs typeface="Calibri"/>
              <a:sym typeface="Calibri"/>
            </a:endParaRPr>
          </a:p>
        </p:txBody>
      </p:sp>
      <p:grpSp>
        <p:nvGrpSpPr>
          <p:cNvPr id="2973" name="Google Shape;2973;p126"/>
          <p:cNvGrpSpPr/>
          <p:nvPr/>
        </p:nvGrpSpPr>
        <p:grpSpPr>
          <a:xfrm>
            <a:off x="401384" y="2562928"/>
            <a:ext cx="5179150" cy="3951592"/>
            <a:chOff x="1927825" y="3582666"/>
            <a:chExt cx="5179150" cy="3951592"/>
          </a:xfrm>
        </p:grpSpPr>
        <p:sp>
          <p:nvSpPr>
            <p:cNvPr id="2974" name="Google Shape;2974;p126"/>
            <p:cNvSpPr/>
            <p:nvPr/>
          </p:nvSpPr>
          <p:spPr>
            <a:xfrm>
              <a:off x="3611104" y="4345094"/>
              <a:ext cx="3495871" cy="3189164"/>
            </a:xfrm>
            <a:custGeom>
              <a:rect b="b" l="l" r="r" t="t"/>
              <a:pathLst>
                <a:path extrusionOk="0" h="2660392" w="3988593">
                  <a:moveTo>
                    <a:pt x="0" y="0"/>
                  </a:moveTo>
                  <a:lnTo>
                    <a:pt x="3988593" y="0"/>
                  </a:lnTo>
                  <a:lnTo>
                    <a:pt x="3988593" y="2660392"/>
                  </a:lnTo>
                  <a:lnTo>
                    <a:pt x="0" y="2660392"/>
                  </a:lnTo>
                  <a:lnTo>
                    <a:pt x="0" y="0"/>
                  </a:lnTo>
                  <a:close/>
                </a:path>
              </a:pathLst>
            </a:custGeom>
            <a:solidFill>
              <a:srgbClr val="CFDEEF">
                <a:alpha val="89803"/>
              </a:srgbClr>
            </a:solidFill>
            <a:ln>
              <a:noFill/>
            </a:ln>
            <a:effectLst>
              <a:outerShdw blurRad="107950" algn="ctr" dir="5400000" dist="12700">
                <a:srgbClr val="000000"/>
              </a:outerShdw>
            </a:effectLst>
          </p:spPr>
          <p:txBody>
            <a:bodyPr anchorCtr="0" anchor="ctr" bIns="177800" lIns="638175" spcFirstLastPara="1" rIns="177800" wrap="square" tIns="17780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Văn bản đề cập đến ngày Môi trường thế giới và thực trạng, hành động của thế hệ trẻ Việt Nam nhằm bảo vệ môi trường.</a:t>
              </a:r>
              <a:endParaRPr sz="2800">
                <a:solidFill>
                  <a:schemeClr val="dk1"/>
                </a:solidFill>
                <a:latin typeface="Times New Roman"/>
                <a:ea typeface="Times New Roman"/>
                <a:cs typeface="Times New Roman"/>
                <a:sym typeface="Times New Roman"/>
              </a:endParaRPr>
            </a:p>
          </p:txBody>
        </p:sp>
        <p:sp>
          <p:nvSpPr>
            <p:cNvPr id="2975" name="Google Shape;2975;p126"/>
            <p:cNvSpPr/>
            <p:nvPr/>
          </p:nvSpPr>
          <p:spPr>
            <a:xfrm>
              <a:off x="1927825" y="3582666"/>
              <a:ext cx="2547715" cy="1076821"/>
            </a:xfrm>
            <a:custGeom>
              <a:rect b="b" l="l" r="r" t="t"/>
              <a:pathLst>
                <a:path extrusionOk="0" h="2659062" w="2659062">
                  <a:moveTo>
                    <a:pt x="0" y="1329531"/>
                  </a:moveTo>
                  <a:cubicBezTo>
                    <a:pt x="0" y="595251"/>
                    <a:pt x="595251" y="0"/>
                    <a:pt x="1329531" y="0"/>
                  </a:cubicBezTo>
                  <a:cubicBezTo>
                    <a:pt x="2063811" y="0"/>
                    <a:pt x="2659062" y="595251"/>
                    <a:pt x="2659062" y="1329531"/>
                  </a:cubicBezTo>
                  <a:cubicBezTo>
                    <a:pt x="2659062" y="2063811"/>
                    <a:pt x="2063811" y="2659062"/>
                    <a:pt x="1329531" y="2659062"/>
                  </a:cubicBezTo>
                  <a:cubicBezTo>
                    <a:pt x="595251" y="2659062"/>
                    <a:pt x="0" y="2063811"/>
                    <a:pt x="0" y="1329531"/>
                  </a:cubicBezTo>
                  <a:close/>
                </a:path>
              </a:pathLst>
            </a:custGeom>
            <a:solidFill>
              <a:srgbClr val="599BD5"/>
            </a:solidFill>
            <a:ln>
              <a:noFill/>
            </a:ln>
            <a:effectLst>
              <a:outerShdw blurRad="107950" algn="ctr" dir="5400000" dist="12700">
                <a:srgbClr val="000000"/>
              </a:outerShdw>
            </a:effectLst>
          </p:spPr>
          <p:txBody>
            <a:bodyPr anchorCtr="0" anchor="ctr" bIns="389400" lIns="389400" spcFirstLastPara="1" rIns="389400" wrap="square" tIns="389400">
              <a:noAutofit/>
            </a:bodyPr>
            <a:lstStyle/>
            <a:p>
              <a:pPr indent="0" lvl="0" marL="0" marR="0" rtl="0" algn="ctr">
                <a:lnSpc>
                  <a:spcPct val="90000"/>
                </a:lnSpc>
                <a:spcBef>
                  <a:spcPts val="0"/>
                </a:spcBef>
                <a:spcAft>
                  <a:spcPts val="0"/>
                </a:spcAft>
                <a:buNone/>
              </a:pPr>
              <a:r>
                <a:rPr b="1" lang="en-US" sz="3200">
                  <a:solidFill>
                    <a:schemeClr val="lt1"/>
                  </a:solidFill>
                  <a:latin typeface="Times New Roman"/>
                  <a:ea typeface="Times New Roman"/>
                  <a:cs typeface="Times New Roman"/>
                  <a:sym typeface="Times New Roman"/>
                </a:rPr>
                <a:t>Nội dung: </a:t>
              </a:r>
              <a:endParaRPr sz="3200">
                <a:solidFill>
                  <a:schemeClr val="lt1"/>
                </a:solidFill>
                <a:latin typeface="Times New Roman"/>
                <a:ea typeface="Times New Roman"/>
                <a:cs typeface="Times New Roman"/>
                <a:sym typeface="Times New Roman"/>
              </a:endParaRPr>
            </a:p>
          </p:txBody>
        </p:sp>
      </p:grpSp>
      <p:grpSp>
        <p:nvGrpSpPr>
          <p:cNvPr id="2976" name="Google Shape;2976;p126"/>
          <p:cNvGrpSpPr/>
          <p:nvPr/>
        </p:nvGrpSpPr>
        <p:grpSpPr>
          <a:xfrm>
            <a:off x="5587501" y="2361961"/>
            <a:ext cx="5881618" cy="4094600"/>
            <a:chOff x="5390549" y="2361961"/>
            <a:chExt cx="5881618" cy="4094600"/>
          </a:xfrm>
        </p:grpSpPr>
        <p:sp>
          <p:nvSpPr>
            <p:cNvPr id="2977" name="Google Shape;2977;p126"/>
            <p:cNvSpPr/>
            <p:nvPr/>
          </p:nvSpPr>
          <p:spPr>
            <a:xfrm>
              <a:off x="7176417" y="2632519"/>
              <a:ext cx="4095750" cy="1297291"/>
            </a:xfrm>
            <a:custGeom>
              <a:rect b="b" l="l" r="r" t="t"/>
              <a:pathLst>
                <a:path extrusionOk="0" h="1594070" w="4095750">
                  <a:moveTo>
                    <a:pt x="0" y="0"/>
                  </a:moveTo>
                  <a:lnTo>
                    <a:pt x="4095750" y="0"/>
                  </a:lnTo>
                  <a:lnTo>
                    <a:pt x="4095750" y="1594070"/>
                  </a:lnTo>
                  <a:lnTo>
                    <a:pt x="0" y="1594070"/>
                  </a:lnTo>
                  <a:lnTo>
                    <a:pt x="0" y="0"/>
                  </a:lnTo>
                  <a:close/>
                </a:path>
              </a:pathLst>
            </a:custGeom>
            <a:solidFill>
              <a:srgbClr val="CFDEEF">
                <a:alpha val="89803"/>
              </a:srgbClr>
            </a:solidFill>
            <a:ln>
              <a:noFill/>
            </a:ln>
            <a:effectLst>
              <a:outerShdw blurRad="107950" algn="ctr" dir="5400000" dist="12700">
                <a:srgbClr val="000000"/>
              </a:outerShdw>
            </a:effectLst>
          </p:spPr>
          <p:txBody>
            <a:bodyPr anchorCtr="0" anchor="ctr" bIns="177800" lIns="655300" spcFirstLastPara="1" rIns="177775" wrap="square" tIns="17780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Văn bản mang đầy đủ các đặc điểm của VB thông tin.</a:t>
              </a:r>
              <a:endParaRPr sz="2800">
                <a:solidFill>
                  <a:schemeClr val="dk1"/>
                </a:solidFill>
                <a:latin typeface="Times New Roman"/>
                <a:ea typeface="Times New Roman"/>
                <a:cs typeface="Times New Roman"/>
                <a:sym typeface="Times New Roman"/>
              </a:endParaRPr>
            </a:p>
          </p:txBody>
        </p:sp>
        <p:sp>
          <p:nvSpPr>
            <p:cNvPr id="2978" name="Google Shape;2978;p126"/>
            <p:cNvSpPr/>
            <p:nvPr/>
          </p:nvSpPr>
          <p:spPr>
            <a:xfrm>
              <a:off x="7176417" y="3944598"/>
              <a:ext cx="4095750" cy="2511963"/>
            </a:xfrm>
            <a:custGeom>
              <a:rect b="b" l="l" r="r" t="t"/>
              <a:pathLst>
                <a:path extrusionOk="0" h="2731865" w="4095750">
                  <a:moveTo>
                    <a:pt x="0" y="0"/>
                  </a:moveTo>
                  <a:lnTo>
                    <a:pt x="4095750" y="0"/>
                  </a:lnTo>
                  <a:lnTo>
                    <a:pt x="4095750" y="2731865"/>
                  </a:lnTo>
                  <a:lnTo>
                    <a:pt x="0" y="2731865"/>
                  </a:lnTo>
                  <a:lnTo>
                    <a:pt x="0" y="0"/>
                  </a:lnTo>
                  <a:close/>
                </a:path>
              </a:pathLst>
            </a:custGeom>
            <a:solidFill>
              <a:srgbClr val="CFDEEF">
                <a:alpha val="89803"/>
              </a:srgbClr>
            </a:solidFill>
            <a:ln>
              <a:noFill/>
            </a:ln>
            <a:effectLst>
              <a:outerShdw blurRad="107950" algn="ctr" dir="5400000" dist="12700">
                <a:srgbClr val="000000"/>
              </a:outerShdw>
            </a:effectLst>
          </p:spPr>
          <p:txBody>
            <a:bodyPr anchorCtr="0" anchor="ctr" bIns="177800" lIns="655300" spcFirstLastPara="1" rIns="177775" wrap="square" tIns="177800">
              <a:noAutofit/>
            </a:bodyPr>
            <a:lstStyle/>
            <a:p>
              <a:pPr indent="0" lvl="0" marL="0" marR="0" rtl="0" algn="just">
                <a:lnSpc>
                  <a:spcPct val="90000"/>
                </a:lnSpc>
                <a:spcBef>
                  <a:spcPts val="0"/>
                </a:spcBef>
                <a:spcAft>
                  <a:spcPts val="0"/>
                </a:spcAft>
                <a:buNone/>
              </a:pPr>
              <a:r>
                <a:rPr lang="en-US" sz="2500">
                  <a:solidFill>
                    <a:schemeClr val="dk1"/>
                  </a:solidFill>
                  <a:latin typeface="Times New Roman"/>
                  <a:ea typeface="Times New Roman"/>
                  <a:cs typeface="Times New Roman"/>
                  <a:sym typeface="Times New Roman"/>
                </a:rPr>
                <a:t>Sử dụng các phương tiện giao tiếp phi ngôn ngữ (số liệu, hình ảnh) giúp bài viết thêm thuyết phục, giúp người đọc dễ nắm bắt nội dung hơn.</a:t>
              </a:r>
              <a:endParaRPr/>
            </a:p>
          </p:txBody>
        </p:sp>
        <p:sp>
          <p:nvSpPr>
            <p:cNvPr id="2979" name="Google Shape;2979;p126"/>
            <p:cNvSpPr/>
            <p:nvPr/>
          </p:nvSpPr>
          <p:spPr>
            <a:xfrm>
              <a:off x="5390549" y="2361961"/>
              <a:ext cx="2383132" cy="1001531"/>
            </a:xfrm>
            <a:custGeom>
              <a:rect b="b" l="l" r="r" t="t"/>
              <a:pathLst>
                <a:path extrusionOk="0" h="2730499" w="2730499">
                  <a:moveTo>
                    <a:pt x="0" y="1365250"/>
                  </a:moveTo>
                  <a:cubicBezTo>
                    <a:pt x="0" y="611243"/>
                    <a:pt x="611243" y="0"/>
                    <a:pt x="1365250" y="0"/>
                  </a:cubicBezTo>
                  <a:cubicBezTo>
                    <a:pt x="2119257" y="0"/>
                    <a:pt x="2730500" y="611243"/>
                    <a:pt x="2730500" y="1365250"/>
                  </a:cubicBezTo>
                  <a:cubicBezTo>
                    <a:pt x="2730500" y="2119257"/>
                    <a:pt x="2119257" y="2730500"/>
                    <a:pt x="1365250" y="2730500"/>
                  </a:cubicBezTo>
                  <a:cubicBezTo>
                    <a:pt x="611243" y="2730500"/>
                    <a:pt x="0" y="2119257"/>
                    <a:pt x="0" y="1365250"/>
                  </a:cubicBezTo>
                  <a:close/>
                </a:path>
              </a:pathLst>
            </a:custGeom>
            <a:solidFill>
              <a:srgbClr val="599BD5"/>
            </a:solidFill>
            <a:ln>
              <a:noFill/>
            </a:ln>
            <a:effectLst>
              <a:outerShdw blurRad="107950" algn="ctr" dir="5400000" dist="12700">
                <a:srgbClr val="000000"/>
              </a:outerShdw>
            </a:effectLst>
          </p:spPr>
          <p:txBody>
            <a:bodyPr anchorCtr="0" anchor="ctr" bIns="399850" lIns="399850" spcFirstLastPara="1" rIns="399850" wrap="square" tIns="399850">
              <a:noAutofit/>
            </a:bodyPr>
            <a:lstStyle/>
            <a:p>
              <a:pPr indent="0" lvl="0" marL="0" marR="0" rtl="0" algn="ctr">
                <a:lnSpc>
                  <a:spcPct val="90000"/>
                </a:lnSpc>
                <a:spcBef>
                  <a:spcPts val="0"/>
                </a:spcBef>
                <a:spcAft>
                  <a:spcPts val="0"/>
                </a:spcAft>
                <a:buNone/>
              </a:pPr>
              <a:r>
                <a:rPr b="1" lang="en-US" sz="3200">
                  <a:solidFill>
                    <a:schemeClr val="lt1"/>
                  </a:solidFill>
                  <a:latin typeface="Times New Roman"/>
                  <a:ea typeface="Times New Roman"/>
                  <a:cs typeface="Times New Roman"/>
                  <a:sym typeface="Times New Roman"/>
                </a:rPr>
                <a:t>Nghệ thuật:</a:t>
              </a:r>
              <a:endParaRPr sz="3200">
                <a:solidFill>
                  <a:schemeClr val="lt1"/>
                </a:solidFill>
                <a:latin typeface="Times New Roman"/>
                <a:ea typeface="Times New Roman"/>
                <a:cs typeface="Times New Roman"/>
                <a:sym typeface="Times New Roman"/>
              </a:endParaRPr>
            </a:p>
          </p:txBody>
        </p:sp>
      </p:grpSp>
      <p:grpSp>
        <p:nvGrpSpPr>
          <p:cNvPr id="2980" name="Google Shape;2980;p126"/>
          <p:cNvGrpSpPr/>
          <p:nvPr/>
        </p:nvGrpSpPr>
        <p:grpSpPr>
          <a:xfrm>
            <a:off x="0" y="1"/>
            <a:ext cx="12192000" cy="836740"/>
            <a:chOff x="1440808" y="2419674"/>
            <a:chExt cx="9865006" cy="1448933"/>
          </a:xfrm>
        </p:grpSpPr>
        <p:sp>
          <p:nvSpPr>
            <p:cNvPr id="2981" name="Google Shape;2981;p12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82" name="Google Shape;2982;p12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83" name="Google Shape;2983;p12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84" name="Google Shape;2984;p12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2985" name="Google Shape;2985;p126"/>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2986" name="Google Shape;2986;p126"/>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
        <p:nvSpPr>
          <p:cNvPr id="2987" name="Google Shape;2987;p126"/>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3"/>
                                        </p:tgtEl>
                                        <p:attrNameLst>
                                          <p:attrName>style.visibility</p:attrName>
                                        </p:attrNameLst>
                                      </p:cBhvr>
                                      <p:to>
                                        <p:strVal val="visible"/>
                                      </p:to>
                                    </p:set>
                                    <p:animEffect filter="fade" transition="in">
                                      <p:cBhvr>
                                        <p:cTn dur="2000"/>
                                        <p:tgtEl>
                                          <p:spTgt spid="2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6"/>
                                        </p:tgtEl>
                                        <p:attrNameLst>
                                          <p:attrName>style.visibility</p:attrName>
                                        </p:attrNameLst>
                                      </p:cBhvr>
                                      <p:to>
                                        <p:strVal val="visible"/>
                                      </p:to>
                                    </p:set>
                                    <p:animEffect filter="fade" transition="in">
                                      <p:cBhvr>
                                        <p:cTn dur="2000"/>
                                        <p:tgtEl>
                                          <p:spTgt spid="29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1" name="Shape 2991"/>
        <p:cNvGrpSpPr/>
        <p:nvPr/>
      </p:nvGrpSpPr>
      <p:grpSpPr>
        <a:xfrm>
          <a:off x="0" y="0"/>
          <a:ext cx="0" cy="0"/>
          <a:chOff x="0" y="0"/>
          <a:chExt cx="0" cy="0"/>
        </a:xfrm>
      </p:grpSpPr>
      <p:sp>
        <p:nvSpPr>
          <p:cNvPr id="2992" name="Google Shape;2992;p12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93" name="Google Shape;2993;p12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994" name="Google Shape;2994;p12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995" name="Google Shape;2995;p127"/>
          <p:cNvGrpSpPr/>
          <p:nvPr/>
        </p:nvGrpSpPr>
        <p:grpSpPr>
          <a:xfrm>
            <a:off x="4009854" y="1061139"/>
            <a:ext cx="7822558" cy="5664125"/>
            <a:chOff x="9526586" y="5020964"/>
            <a:chExt cx="13487401" cy="7588768"/>
          </a:xfrm>
        </p:grpSpPr>
        <p:sp>
          <p:nvSpPr>
            <p:cNvPr id="2996" name="Google Shape;2996;p12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97" name="Google Shape;2997;p12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98" name="Google Shape;2998;p12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999" name="Google Shape;2999;p12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00" name="Google Shape;3000;p12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001" name="Google Shape;3001;p127"/>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grpSp>
        <p:nvGrpSpPr>
          <p:cNvPr id="3002" name="Google Shape;3002;p127"/>
          <p:cNvGrpSpPr/>
          <p:nvPr/>
        </p:nvGrpSpPr>
        <p:grpSpPr>
          <a:xfrm>
            <a:off x="1329268" y="1655060"/>
            <a:ext cx="9508063" cy="4282077"/>
            <a:chOff x="1523730" y="2120011"/>
            <a:chExt cx="9508063" cy="4282077"/>
          </a:xfrm>
        </p:grpSpPr>
        <p:sp>
          <p:nvSpPr>
            <p:cNvPr id="3003" name="Google Shape;3003;p127"/>
            <p:cNvSpPr/>
            <p:nvPr/>
          </p:nvSpPr>
          <p:spPr>
            <a:xfrm>
              <a:off x="5946973" y="3369992"/>
              <a:ext cx="1639292" cy="780154"/>
            </a:xfrm>
            <a:custGeom>
              <a:rect b="b" l="l" r="r" t="t"/>
              <a:pathLst>
                <a:path extrusionOk="0" h="120000" w="120000">
                  <a:moveTo>
                    <a:pt x="0" y="0"/>
                  </a:moveTo>
                  <a:lnTo>
                    <a:pt x="0" y="81776"/>
                  </a:lnTo>
                  <a:lnTo>
                    <a:pt x="120000" y="81776"/>
                  </a:lnTo>
                  <a:lnTo>
                    <a:pt x="120000" y="120000"/>
                  </a:lnTo>
                </a:path>
              </a:pathLst>
            </a:custGeom>
            <a:noFill/>
            <a:ln cap="flat" cmpd="sng" w="12700">
              <a:solidFill>
                <a:srgbClr val="487AA8"/>
              </a:solidFill>
              <a:prstDash val="solid"/>
              <a:miter lim="800000"/>
              <a:headEnd len="sm" w="sm" type="none"/>
              <a:tailEnd len="sm" w="sm" type="none"/>
            </a:ln>
          </p:spPr>
        </p:sp>
        <p:sp>
          <p:nvSpPr>
            <p:cNvPr id="3004" name="Google Shape;3004;p127"/>
            <p:cNvSpPr/>
            <p:nvPr/>
          </p:nvSpPr>
          <p:spPr>
            <a:xfrm>
              <a:off x="4307681" y="3369992"/>
              <a:ext cx="1639292" cy="780154"/>
            </a:xfrm>
            <a:custGeom>
              <a:rect b="b" l="l" r="r" t="t"/>
              <a:pathLst>
                <a:path extrusionOk="0" h="120000" w="120000">
                  <a:moveTo>
                    <a:pt x="120000" y="0"/>
                  </a:moveTo>
                  <a:lnTo>
                    <a:pt x="120000" y="81776"/>
                  </a:lnTo>
                  <a:lnTo>
                    <a:pt x="0" y="81776"/>
                  </a:lnTo>
                  <a:lnTo>
                    <a:pt x="0" y="120000"/>
                  </a:lnTo>
                </a:path>
              </a:pathLst>
            </a:custGeom>
            <a:noFill/>
            <a:ln cap="flat" cmpd="sng" w="12700">
              <a:solidFill>
                <a:srgbClr val="487AA8"/>
              </a:solidFill>
              <a:prstDash val="solid"/>
              <a:miter lim="800000"/>
              <a:headEnd len="sm" w="sm" type="none"/>
              <a:tailEnd len="sm" w="sm" type="none"/>
            </a:ln>
          </p:spPr>
        </p:sp>
        <p:sp>
          <p:nvSpPr>
            <p:cNvPr id="3005" name="Google Shape;3005;p127"/>
            <p:cNvSpPr/>
            <p:nvPr/>
          </p:nvSpPr>
          <p:spPr>
            <a:xfrm>
              <a:off x="4150168" y="2120011"/>
              <a:ext cx="3333391" cy="1267099"/>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127"/>
            <p:cNvSpPr/>
            <p:nvPr/>
          </p:nvSpPr>
          <p:spPr>
            <a:xfrm>
              <a:off x="4448221" y="2403161"/>
              <a:ext cx="3333391" cy="1267099"/>
            </a:xfrm>
            <a:custGeom>
              <a:rect b="b" l="l" r="r" t="t"/>
              <a:pathLst>
                <a:path extrusionOk="0" h="1703373" w="2682478">
                  <a:moveTo>
                    <a:pt x="0" y="170337"/>
                  </a:moveTo>
                  <a:cubicBezTo>
                    <a:pt x="0" y="76262"/>
                    <a:pt x="76262" y="0"/>
                    <a:pt x="170337" y="0"/>
                  </a:cubicBezTo>
                  <a:lnTo>
                    <a:pt x="2512141" y="0"/>
                  </a:lnTo>
                  <a:cubicBezTo>
                    <a:pt x="2606216" y="0"/>
                    <a:pt x="2682478" y="76262"/>
                    <a:pt x="2682478" y="170337"/>
                  </a:cubicBezTo>
                  <a:lnTo>
                    <a:pt x="2682478" y="1533036"/>
                  </a:lnTo>
                  <a:cubicBezTo>
                    <a:pt x="2682478" y="1627111"/>
                    <a:pt x="2606216" y="1703373"/>
                    <a:pt x="2512141" y="1703373"/>
                  </a:cubicBezTo>
                  <a:lnTo>
                    <a:pt x="170337" y="1703373"/>
                  </a:lnTo>
                  <a:cubicBezTo>
                    <a:pt x="76262" y="1703373"/>
                    <a:pt x="0" y="1627111"/>
                    <a:pt x="0" y="1533036"/>
                  </a:cubicBezTo>
                  <a:lnTo>
                    <a:pt x="0" y="170337"/>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4650" lIns="114650" spcFirstLastPara="1" rIns="114650" wrap="square" tIns="114650">
              <a:noAutofit/>
            </a:bodyPr>
            <a:lstStyle/>
            <a:p>
              <a:pPr indent="0" lvl="0" marL="0" marR="0" rtl="0" algn="ctr">
                <a:lnSpc>
                  <a:spcPct val="90000"/>
                </a:lnSpc>
                <a:spcBef>
                  <a:spcPts val="0"/>
                </a:spcBef>
                <a:spcAft>
                  <a:spcPts val="0"/>
                </a:spcAft>
                <a:buNone/>
              </a:pPr>
              <a:r>
                <a:rPr b="1" lang="en-US" sz="3200">
                  <a:solidFill>
                    <a:schemeClr val="dk1"/>
                  </a:solidFill>
                  <a:latin typeface="Times New Roman"/>
                  <a:ea typeface="Times New Roman"/>
                  <a:cs typeface="Times New Roman"/>
                  <a:sym typeface="Times New Roman"/>
                </a:rPr>
                <a:t>2. Thông điệp của văn bản</a:t>
              </a:r>
              <a:endParaRPr sz="3200">
                <a:solidFill>
                  <a:schemeClr val="dk1"/>
                </a:solidFill>
                <a:latin typeface="Times New Roman"/>
                <a:ea typeface="Times New Roman"/>
                <a:cs typeface="Times New Roman"/>
                <a:sym typeface="Times New Roman"/>
              </a:endParaRPr>
            </a:p>
          </p:txBody>
        </p:sp>
        <p:sp>
          <p:nvSpPr>
            <p:cNvPr id="3007" name="Google Shape;3007;p127"/>
            <p:cNvSpPr/>
            <p:nvPr/>
          </p:nvSpPr>
          <p:spPr>
            <a:xfrm>
              <a:off x="1523730" y="4150146"/>
              <a:ext cx="4125190" cy="196879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127"/>
            <p:cNvSpPr/>
            <p:nvPr/>
          </p:nvSpPr>
          <p:spPr>
            <a:xfrm>
              <a:off x="1821783" y="4433297"/>
              <a:ext cx="4125190" cy="1968791"/>
            </a:xfrm>
            <a:custGeom>
              <a:rect b="b" l="l" r="r" t="t"/>
              <a:pathLst>
                <a:path extrusionOk="0" h="1703373" w="2682478">
                  <a:moveTo>
                    <a:pt x="0" y="170337"/>
                  </a:moveTo>
                  <a:cubicBezTo>
                    <a:pt x="0" y="76262"/>
                    <a:pt x="76262" y="0"/>
                    <a:pt x="170337" y="0"/>
                  </a:cubicBezTo>
                  <a:lnTo>
                    <a:pt x="2512141" y="0"/>
                  </a:lnTo>
                  <a:cubicBezTo>
                    <a:pt x="2606216" y="0"/>
                    <a:pt x="2682478" y="76262"/>
                    <a:pt x="2682478" y="170337"/>
                  </a:cubicBezTo>
                  <a:lnTo>
                    <a:pt x="2682478" y="1533036"/>
                  </a:lnTo>
                  <a:cubicBezTo>
                    <a:pt x="2682478" y="1627111"/>
                    <a:pt x="2606216" y="1703373"/>
                    <a:pt x="2512141" y="1703373"/>
                  </a:cubicBezTo>
                  <a:lnTo>
                    <a:pt x="170337" y="1703373"/>
                  </a:lnTo>
                  <a:cubicBezTo>
                    <a:pt x="76262" y="1703373"/>
                    <a:pt x="0" y="1627111"/>
                    <a:pt x="0" y="1533036"/>
                  </a:cubicBezTo>
                  <a:lnTo>
                    <a:pt x="0" y="170337"/>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4650" lIns="114650" spcFirstLastPara="1" rIns="114650" wrap="square" tIns="11465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Hãy lên án, ngăn chặn những hành vi huỷ hoại, gây ô nhiễm môi trường.</a:t>
              </a:r>
              <a:endParaRPr/>
            </a:p>
          </p:txBody>
        </p:sp>
        <p:sp>
          <p:nvSpPr>
            <p:cNvPr id="3009" name="Google Shape;3009;p127"/>
            <p:cNvSpPr/>
            <p:nvPr/>
          </p:nvSpPr>
          <p:spPr>
            <a:xfrm>
              <a:off x="6245025" y="4150146"/>
              <a:ext cx="4488715" cy="1968791"/>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127"/>
            <p:cNvSpPr/>
            <p:nvPr/>
          </p:nvSpPr>
          <p:spPr>
            <a:xfrm>
              <a:off x="6543078" y="4433297"/>
              <a:ext cx="4488715" cy="1968791"/>
            </a:xfrm>
            <a:custGeom>
              <a:rect b="b" l="l" r="r" t="t"/>
              <a:pathLst>
                <a:path extrusionOk="0" h="1703373" w="2682478">
                  <a:moveTo>
                    <a:pt x="0" y="170337"/>
                  </a:moveTo>
                  <a:cubicBezTo>
                    <a:pt x="0" y="76262"/>
                    <a:pt x="76262" y="0"/>
                    <a:pt x="170337" y="0"/>
                  </a:cubicBezTo>
                  <a:lnTo>
                    <a:pt x="2512141" y="0"/>
                  </a:lnTo>
                  <a:cubicBezTo>
                    <a:pt x="2606216" y="0"/>
                    <a:pt x="2682478" y="76262"/>
                    <a:pt x="2682478" y="170337"/>
                  </a:cubicBezTo>
                  <a:lnTo>
                    <a:pt x="2682478" y="1533036"/>
                  </a:lnTo>
                  <a:cubicBezTo>
                    <a:pt x="2682478" y="1627111"/>
                    <a:pt x="2606216" y="1703373"/>
                    <a:pt x="2512141" y="1703373"/>
                  </a:cubicBezTo>
                  <a:lnTo>
                    <a:pt x="170337" y="1703373"/>
                  </a:lnTo>
                  <a:cubicBezTo>
                    <a:pt x="76262" y="1703373"/>
                    <a:pt x="0" y="1627111"/>
                    <a:pt x="0" y="1533036"/>
                  </a:cubicBezTo>
                  <a:lnTo>
                    <a:pt x="0" y="170337"/>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4650" lIns="114650" spcFirstLastPara="1" rIns="114650" wrap="square" tIns="11465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Chung tay bảo vệ môi trường – ngôi nhà chung bằng những hành động dù là nhỏ bé, góp phần làm cho Trái Đất mãi là hành tinh xanh.</a:t>
              </a:r>
              <a:endParaRPr/>
            </a:p>
          </p:txBody>
        </p:sp>
      </p:grpSp>
      <p:pic>
        <p:nvPicPr>
          <p:cNvPr id="3011" name="Google Shape;3011;p127"/>
          <p:cNvPicPr preferRelativeResize="0"/>
          <p:nvPr/>
        </p:nvPicPr>
        <p:blipFill rotWithShape="1">
          <a:blip r:embed="rId4">
            <a:alphaModFix/>
          </a:blip>
          <a:srcRect b="0" l="0" r="0" t="0"/>
          <a:stretch/>
        </p:blipFill>
        <p:spPr>
          <a:xfrm>
            <a:off x="1229547" y="1767181"/>
            <a:ext cx="2619375" cy="1743075"/>
          </a:xfrm>
          <a:prstGeom prst="rect">
            <a:avLst/>
          </a:prstGeom>
          <a:noFill/>
          <a:ln>
            <a:noFill/>
          </a:ln>
        </p:spPr>
      </p:pic>
      <p:pic>
        <p:nvPicPr>
          <p:cNvPr id="3012" name="Google Shape;3012;p127"/>
          <p:cNvPicPr preferRelativeResize="0"/>
          <p:nvPr/>
        </p:nvPicPr>
        <p:blipFill rotWithShape="1">
          <a:blip r:embed="rId5">
            <a:alphaModFix/>
          </a:blip>
          <a:srcRect b="0" l="0" r="0" t="0"/>
          <a:stretch/>
        </p:blipFill>
        <p:spPr>
          <a:xfrm>
            <a:off x="7774539" y="1828659"/>
            <a:ext cx="2870918" cy="1710443"/>
          </a:xfrm>
          <a:prstGeom prst="rect">
            <a:avLst/>
          </a:prstGeom>
          <a:noFill/>
          <a:ln>
            <a:noFill/>
          </a:ln>
        </p:spPr>
      </p:pic>
      <p:grpSp>
        <p:nvGrpSpPr>
          <p:cNvPr id="3013" name="Google Shape;3013;p127"/>
          <p:cNvGrpSpPr/>
          <p:nvPr/>
        </p:nvGrpSpPr>
        <p:grpSpPr>
          <a:xfrm>
            <a:off x="0" y="1"/>
            <a:ext cx="12192000" cy="836740"/>
            <a:chOff x="1440808" y="2419674"/>
            <a:chExt cx="9865006" cy="1448933"/>
          </a:xfrm>
        </p:grpSpPr>
        <p:sp>
          <p:nvSpPr>
            <p:cNvPr id="3014" name="Google Shape;3014;p12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15" name="Google Shape;3015;p12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16" name="Google Shape;3016;p12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17" name="Google Shape;3017;p12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3018" name="Google Shape;3018;p127"/>
          <p:cNvPicPr preferRelativeResize="0"/>
          <p:nvPr/>
        </p:nvPicPr>
        <p:blipFill rotWithShape="1">
          <a:blip r:embed="rId6">
            <a:alphaModFix/>
          </a:blip>
          <a:srcRect b="0" l="0" r="0" t="0"/>
          <a:stretch/>
        </p:blipFill>
        <p:spPr>
          <a:xfrm flipH="1">
            <a:off x="1076191" y="135418"/>
            <a:ext cx="470395" cy="660758"/>
          </a:xfrm>
          <a:prstGeom prst="rect">
            <a:avLst/>
          </a:prstGeom>
          <a:noFill/>
          <a:ln>
            <a:noFill/>
          </a:ln>
        </p:spPr>
      </p:pic>
      <p:pic>
        <p:nvPicPr>
          <p:cNvPr id="3019" name="Google Shape;3019;p127"/>
          <p:cNvPicPr preferRelativeResize="0"/>
          <p:nvPr/>
        </p:nvPicPr>
        <p:blipFill rotWithShape="1">
          <a:blip r:embed="rId7">
            <a:alphaModFix/>
          </a:blip>
          <a:srcRect b="0" l="0" r="0" t="0"/>
          <a:stretch/>
        </p:blipFill>
        <p:spPr>
          <a:xfrm>
            <a:off x="315480" y="289797"/>
            <a:ext cx="631587" cy="406020"/>
          </a:xfrm>
          <a:prstGeom prst="rect">
            <a:avLst/>
          </a:prstGeom>
          <a:noFill/>
          <a:ln>
            <a:noFill/>
          </a:ln>
        </p:spPr>
      </p:pic>
      <p:sp>
        <p:nvSpPr>
          <p:cNvPr id="3020" name="Google Shape;3020;p127"/>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4" name="Shape 3024"/>
        <p:cNvGrpSpPr/>
        <p:nvPr/>
      </p:nvGrpSpPr>
      <p:grpSpPr>
        <a:xfrm>
          <a:off x="0" y="0"/>
          <a:ext cx="0" cy="0"/>
          <a:chOff x="0" y="0"/>
          <a:chExt cx="0" cy="0"/>
        </a:xfrm>
      </p:grpSpPr>
      <p:sp>
        <p:nvSpPr>
          <p:cNvPr id="3025" name="Google Shape;3025;p12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26" name="Google Shape;3026;p12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27" name="Google Shape;3027;p12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3028" name="Google Shape;3028;p128"/>
          <p:cNvGrpSpPr/>
          <p:nvPr/>
        </p:nvGrpSpPr>
        <p:grpSpPr>
          <a:xfrm>
            <a:off x="4009854" y="1061139"/>
            <a:ext cx="7822558" cy="5664125"/>
            <a:chOff x="9526586" y="5020964"/>
            <a:chExt cx="13487401" cy="7588768"/>
          </a:xfrm>
        </p:grpSpPr>
        <p:sp>
          <p:nvSpPr>
            <p:cNvPr id="3029" name="Google Shape;3029;p12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30" name="Google Shape;3030;p12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31" name="Google Shape;3031;p12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32" name="Google Shape;3032;p12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33" name="Google Shape;3033;p12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034" name="Google Shape;3034;p128"/>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035" name="Google Shape;3035;p128"/>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036" name="Google Shape;3036;p128"/>
          <p:cNvSpPr/>
          <p:nvPr/>
        </p:nvSpPr>
        <p:spPr>
          <a:xfrm>
            <a:off x="5207098" y="812252"/>
            <a:ext cx="1752403"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Luyện tập</a:t>
            </a:r>
            <a:endParaRPr sz="2800">
              <a:solidFill>
                <a:schemeClr val="lt1"/>
              </a:solidFill>
              <a:latin typeface="Times New Roman"/>
              <a:ea typeface="Times New Roman"/>
              <a:cs typeface="Times New Roman"/>
              <a:sym typeface="Times New Roman"/>
            </a:endParaRPr>
          </a:p>
        </p:txBody>
      </p:sp>
      <p:pic>
        <p:nvPicPr>
          <p:cNvPr id="3037" name="Google Shape;3037;p128"/>
          <p:cNvPicPr preferRelativeResize="0"/>
          <p:nvPr/>
        </p:nvPicPr>
        <p:blipFill rotWithShape="1">
          <a:blip r:embed="rId5">
            <a:alphaModFix/>
          </a:blip>
          <a:srcRect b="19636" l="6371" r="8709" t="16493"/>
          <a:stretch/>
        </p:blipFill>
        <p:spPr>
          <a:xfrm>
            <a:off x="1076192" y="1763632"/>
            <a:ext cx="9631138" cy="4294268"/>
          </a:xfrm>
          <a:prstGeom prst="rect">
            <a:avLst/>
          </a:prstGeom>
          <a:noFill/>
          <a:ln>
            <a:noFill/>
          </a:ln>
        </p:spPr>
      </p:pic>
      <p:sp>
        <p:nvSpPr>
          <p:cNvPr id="3038" name="Google Shape;3038;p128"/>
          <p:cNvSpPr/>
          <p:nvPr/>
        </p:nvSpPr>
        <p:spPr>
          <a:xfrm>
            <a:off x="2525933" y="2672939"/>
            <a:ext cx="7114732" cy="1791260"/>
          </a:xfrm>
          <a:prstGeom prst="rect">
            <a:avLst/>
          </a:prstGeom>
          <a:noFill/>
          <a:ln>
            <a:noFill/>
          </a:ln>
        </p:spPr>
        <p:txBody>
          <a:bodyPr anchorCtr="0" anchor="t" bIns="45700" lIns="91425" spcFirstLastPara="1" rIns="91425" wrap="square" tIns="45700">
            <a:spAutoFit/>
          </a:bodyPr>
          <a:lstStyle/>
          <a:p>
            <a:pPr indent="0" lvl="0" marL="30480" marR="3048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Yêu cầu:</a:t>
            </a:r>
            <a:r>
              <a:rPr lang="en-US" sz="3200">
                <a:solidFill>
                  <a:srgbClr val="0D0D0D"/>
                </a:solidFill>
                <a:latin typeface="Times New Roman"/>
                <a:ea typeface="Times New Roman"/>
                <a:cs typeface="Times New Roman"/>
                <a:sym typeface="Times New Roman"/>
              </a:rPr>
              <a:t> </a:t>
            </a:r>
            <a:r>
              <a:rPr lang="en-US" sz="3200">
                <a:solidFill>
                  <a:srgbClr val="000000"/>
                </a:solidFill>
                <a:latin typeface="Times New Roman"/>
                <a:ea typeface="Times New Roman"/>
                <a:cs typeface="Times New Roman"/>
                <a:sym typeface="Times New Roman"/>
              </a:rPr>
              <a:t>Hãy vẽ sơ đồ tư duy các đơn vị kiến thức của văn bản “</a:t>
            </a:r>
            <a:r>
              <a:rPr i="1" lang="en-US" sz="3200">
                <a:solidFill>
                  <a:srgbClr val="000000"/>
                </a:solidFill>
                <a:latin typeface="Times New Roman"/>
                <a:ea typeface="Times New Roman"/>
                <a:cs typeface="Times New Roman"/>
                <a:sym typeface="Times New Roman"/>
              </a:rPr>
              <a:t>Ngày Môi trường và hành động của tuổi trẻ”</a:t>
            </a:r>
            <a:endParaRPr sz="3200">
              <a:solidFill>
                <a:schemeClr val="dk1"/>
              </a:solidFill>
              <a:latin typeface="Times New Roman"/>
              <a:ea typeface="Times New Roman"/>
              <a:cs typeface="Times New Roman"/>
              <a:sym typeface="Times New Roman"/>
            </a:endParaRPr>
          </a:p>
        </p:txBody>
      </p:sp>
      <p:pic>
        <p:nvPicPr>
          <p:cNvPr id="3039" name="Google Shape;3039;p128"/>
          <p:cNvPicPr preferRelativeResize="0"/>
          <p:nvPr/>
        </p:nvPicPr>
        <p:blipFill rotWithShape="1">
          <a:blip r:embed="rId6">
            <a:alphaModFix/>
          </a:blip>
          <a:srcRect b="0" l="0" r="0" t="0"/>
          <a:stretch/>
        </p:blipFill>
        <p:spPr>
          <a:xfrm>
            <a:off x="4120912" y="4544385"/>
            <a:ext cx="3828470" cy="2070916"/>
          </a:xfrm>
          <a:prstGeom prst="ellipse">
            <a:avLst/>
          </a:prstGeom>
          <a:noFill/>
          <a:ln>
            <a:noFill/>
          </a:ln>
        </p:spPr>
      </p:pic>
      <p:grpSp>
        <p:nvGrpSpPr>
          <p:cNvPr id="3040" name="Google Shape;3040;p128"/>
          <p:cNvGrpSpPr/>
          <p:nvPr/>
        </p:nvGrpSpPr>
        <p:grpSpPr>
          <a:xfrm>
            <a:off x="0" y="1"/>
            <a:ext cx="12192000" cy="836740"/>
            <a:chOff x="1440808" y="2419674"/>
            <a:chExt cx="9865006" cy="1448933"/>
          </a:xfrm>
        </p:grpSpPr>
        <p:sp>
          <p:nvSpPr>
            <p:cNvPr id="3041" name="Google Shape;3041;p12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42" name="Google Shape;3042;p12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43" name="Google Shape;3043;p12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44" name="Google Shape;3044;p12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3045" name="Google Shape;3045;p128"/>
          <p:cNvPicPr preferRelativeResize="0"/>
          <p:nvPr/>
        </p:nvPicPr>
        <p:blipFill rotWithShape="1">
          <a:blip r:embed="rId7">
            <a:alphaModFix/>
          </a:blip>
          <a:srcRect b="0" l="0" r="0" t="0"/>
          <a:stretch/>
        </p:blipFill>
        <p:spPr>
          <a:xfrm flipH="1">
            <a:off x="1076191" y="135418"/>
            <a:ext cx="470395" cy="660758"/>
          </a:xfrm>
          <a:prstGeom prst="rect">
            <a:avLst/>
          </a:prstGeom>
          <a:noFill/>
          <a:ln>
            <a:noFill/>
          </a:ln>
        </p:spPr>
      </p:pic>
      <p:pic>
        <p:nvPicPr>
          <p:cNvPr id="3046" name="Google Shape;3046;p128"/>
          <p:cNvPicPr preferRelativeResize="0"/>
          <p:nvPr/>
        </p:nvPicPr>
        <p:blipFill rotWithShape="1">
          <a:blip r:embed="rId8">
            <a:alphaModFix/>
          </a:blip>
          <a:srcRect b="0" l="0" r="0" t="0"/>
          <a:stretch/>
        </p:blipFill>
        <p:spPr>
          <a:xfrm>
            <a:off x="315480" y="289797"/>
            <a:ext cx="631587" cy="406020"/>
          </a:xfrm>
          <a:prstGeom prst="rect">
            <a:avLst/>
          </a:prstGeom>
          <a:noFill/>
          <a:ln>
            <a:noFill/>
          </a:ln>
        </p:spPr>
      </p:pic>
      <p:sp>
        <p:nvSpPr>
          <p:cNvPr id="3047" name="Google Shape;3047;p128"/>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1" name="Shape 3051"/>
        <p:cNvGrpSpPr/>
        <p:nvPr/>
      </p:nvGrpSpPr>
      <p:grpSpPr>
        <a:xfrm>
          <a:off x="0" y="0"/>
          <a:ext cx="0" cy="0"/>
          <a:chOff x="0" y="0"/>
          <a:chExt cx="0" cy="0"/>
        </a:xfrm>
      </p:grpSpPr>
      <p:sp>
        <p:nvSpPr>
          <p:cNvPr id="3052" name="Google Shape;3052;p12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53" name="Google Shape;3053;p12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54" name="Google Shape;3054;p12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3055" name="Google Shape;3055;p129"/>
          <p:cNvGrpSpPr/>
          <p:nvPr/>
        </p:nvGrpSpPr>
        <p:grpSpPr>
          <a:xfrm>
            <a:off x="4009854" y="1061139"/>
            <a:ext cx="7822558" cy="5664125"/>
            <a:chOff x="9526586" y="5020964"/>
            <a:chExt cx="13487401" cy="7588768"/>
          </a:xfrm>
        </p:grpSpPr>
        <p:sp>
          <p:nvSpPr>
            <p:cNvPr id="3056" name="Google Shape;3056;p12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57" name="Google Shape;3057;p12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58" name="Google Shape;3058;p12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59" name="Google Shape;3059;p12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60" name="Google Shape;3060;p12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061" name="Google Shape;3061;p129"/>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062" name="Google Shape;3062;p129"/>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063" name="Google Shape;3063;p129"/>
          <p:cNvSpPr/>
          <p:nvPr/>
        </p:nvSpPr>
        <p:spPr>
          <a:xfrm>
            <a:off x="5207098" y="812252"/>
            <a:ext cx="1752403"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Luyện tập</a:t>
            </a:r>
            <a:endParaRPr b="0" i="0" sz="2800" u="none" cap="none" strike="noStrike">
              <a:solidFill>
                <a:srgbClr val="FFFFFF"/>
              </a:solidFill>
              <a:latin typeface="Times New Roman"/>
              <a:ea typeface="Times New Roman"/>
              <a:cs typeface="Times New Roman"/>
              <a:sym typeface="Times New Roman"/>
            </a:endParaRPr>
          </a:p>
        </p:txBody>
      </p:sp>
      <p:pic>
        <p:nvPicPr>
          <p:cNvPr id="3064" name="Google Shape;3064;p129"/>
          <p:cNvPicPr preferRelativeResize="0"/>
          <p:nvPr/>
        </p:nvPicPr>
        <p:blipFill rotWithShape="1">
          <a:blip r:embed="rId5">
            <a:alphaModFix/>
          </a:blip>
          <a:srcRect b="0" l="0" r="0" t="0"/>
          <a:stretch/>
        </p:blipFill>
        <p:spPr>
          <a:xfrm>
            <a:off x="1562919" y="1628115"/>
            <a:ext cx="9040762" cy="4955982"/>
          </a:xfrm>
          <a:prstGeom prst="rect">
            <a:avLst/>
          </a:prstGeom>
          <a:noFill/>
          <a:ln>
            <a:noFill/>
          </a:ln>
        </p:spPr>
      </p:pic>
      <p:sp>
        <p:nvSpPr>
          <p:cNvPr id="3065" name="Google Shape;3065;p129"/>
          <p:cNvSpPr/>
          <p:nvPr/>
        </p:nvSpPr>
        <p:spPr>
          <a:xfrm>
            <a:off x="4577636" y="2339448"/>
            <a:ext cx="4763729" cy="2923877"/>
          </a:xfrm>
          <a:prstGeom prst="rect">
            <a:avLst/>
          </a:prstGeom>
          <a:noFill/>
          <a:ln>
            <a:noFill/>
          </a:ln>
        </p:spPr>
        <p:txBody>
          <a:bodyPr anchorCtr="0" anchor="t" bIns="45700" lIns="91425" spcFirstLastPara="1" rIns="91425" wrap="square" tIns="45700">
            <a:spAutoFit/>
          </a:bodyPr>
          <a:lstStyle/>
          <a:p>
            <a:pPr indent="0" lvl="0" marL="30480" marR="30480" rtl="0" algn="just">
              <a:lnSpc>
                <a:spcPct val="115000"/>
              </a:lnSpc>
              <a:spcBef>
                <a:spcPts val="0"/>
              </a:spcBef>
              <a:spcAft>
                <a:spcPts val="0"/>
              </a:spcAft>
              <a:buNone/>
            </a:pPr>
            <a:r>
              <a:rPr i="1" lang="en-US" sz="3200">
                <a:solidFill>
                  <a:srgbClr val="0D0D0D"/>
                </a:solidFill>
                <a:latin typeface="Times New Roman"/>
                <a:ea typeface="Times New Roman"/>
                <a:cs typeface="Times New Roman"/>
                <a:sym typeface="Times New Roman"/>
              </a:rPr>
              <a:t>? Qua tìm hiểu các văn bản đọc hiểu trong bài học 10. Mẹ thiên nhiên, em rút ra kinh nghiệm khi đọc hiểu văn bản thông tin.</a:t>
            </a:r>
            <a:endParaRPr sz="3200">
              <a:solidFill>
                <a:schemeClr val="dk1"/>
              </a:solidFill>
              <a:latin typeface="Times New Roman"/>
              <a:ea typeface="Times New Roman"/>
              <a:cs typeface="Times New Roman"/>
              <a:sym typeface="Times New Roman"/>
            </a:endParaRPr>
          </a:p>
        </p:txBody>
      </p:sp>
      <p:grpSp>
        <p:nvGrpSpPr>
          <p:cNvPr id="3066" name="Google Shape;3066;p129"/>
          <p:cNvGrpSpPr/>
          <p:nvPr/>
        </p:nvGrpSpPr>
        <p:grpSpPr>
          <a:xfrm>
            <a:off x="0" y="1"/>
            <a:ext cx="12192000" cy="836740"/>
            <a:chOff x="1440808" y="2419674"/>
            <a:chExt cx="9865006" cy="1448933"/>
          </a:xfrm>
        </p:grpSpPr>
        <p:sp>
          <p:nvSpPr>
            <p:cNvPr id="3067" name="Google Shape;3067;p12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68" name="Google Shape;3068;p12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69" name="Google Shape;3069;p12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70" name="Google Shape;3070;p12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3071" name="Google Shape;3071;p129"/>
          <p:cNvPicPr preferRelativeResize="0"/>
          <p:nvPr/>
        </p:nvPicPr>
        <p:blipFill rotWithShape="1">
          <a:blip r:embed="rId6">
            <a:alphaModFix/>
          </a:blip>
          <a:srcRect b="0" l="0" r="0" t="0"/>
          <a:stretch/>
        </p:blipFill>
        <p:spPr>
          <a:xfrm flipH="1">
            <a:off x="1076191" y="135418"/>
            <a:ext cx="470395" cy="660758"/>
          </a:xfrm>
          <a:prstGeom prst="rect">
            <a:avLst/>
          </a:prstGeom>
          <a:noFill/>
          <a:ln>
            <a:noFill/>
          </a:ln>
        </p:spPr>
      </p:pic>
      <p:pic>
        <p:nvPicPr>
          <p:cNvPr id="3072" name="Google Shape;3072;p129"/>
          <p:cNvPicPr preferRelativeResize="0"/>
          <p:nvPr/>
        </p:nvPicPr>
        <p:blipFill rotWithShape="1">
          <a:blip r:embed="rId7">
            <a:alphaModFix/>
          </a:blip>
          <a:srcRect b="0" l="0" r="0" t="0"/>
          <a:stretch/>
        </p:blipFill>
        <p:spPr>
          <a:xfrm>
            <a:off x="315480" y="289797"/>
            <a:ext cx="631587" cy="406020"/>
          </a:xfrm>
          <a:prstGeom prst="rect">
            <a:avLst/>
          </a:prstGeom>
          <a:noFill/>
          <a:ln>
            <a:noFill/>
          </a:ln>
        </p:spPr>
      </p:pic>
      <p:sp>
        <p:nvSpPr>
          <p:cNvPr id="3073" name="Google Shape;3073;p129"/>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3"/>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226" name="Google Shape;226;p13"/>
          <p:cNvSpPr/>
          <p:nvPr/>
        </p:nvSpPr>
        <p:spPr>
          <a:xfrm>
            <a:off x="327579" y="1276480"/>
            <a:ext cx="456560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II. Suy ngẫm và plan hồi</a:t>
            </a:r>
            <a:endParaRPr b="0" i="0" sz="2800" u="none" cap="none" strike="noStrike">
              <a:solidFill>
                <a:schemeClr val="lt1"/>
              </a:solidFill>
              <a:latin typeface="Times New Roman"/>
              <a:ea typeface="Times New Roman"/>
              <a:cs typeface="Times New Roman"/>
              <a:sym typeface="Times New Roman"/>
            </a:endParaRPr>
          </a:p>
        </p:txBody>
      </p:sp>
      <p:sp>
        <p:nvSpPr>
          <p:cNvPr id="227" name="Google Shape;227;p13"/>
          <p:cNvSpPr/>
          <p:nvPr/>
        </p:nvSpPr>
        <p:spPr>
          <a:xfrm>
            <a:off x="191729" y="2434187"/>
            <a:ext cx="4648901"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 THẢO LUẬN  THEO CẶP</a:t>
            </a:r>
            <a:endParaRPr b="0" i="0" sz="2800" u="none" cap="none" strike="noStrike">
              <a:solidFill>
                <a:schemeClr val="dk1"/>
              </a:solidFill>
              <a:latin typeface="Times New Roman"/>
              <a:ea typeface="Times New Roman"/>
              <a:cs typeface="Times New Roman"/>
              <a:sym typeface="Times New Roman"/>
            </a:endParaRPr>
          </a:p>
        </p:txBody>
      </p:sp>
      <p:pic>
        <p:nvPicPr>
          <p:cNvPr id="228" name="Google Shape;228;p13"/>
          <p:cNvPicPr preferRelativeResize="0"/>
          <p:nvPr/>
        </p:nvPicPr>
        <p:blipFill rotWithShape="1">
          <a:blip r:embed="rId4">
            <a:alphaModFix/>
          </a:blip>
          <a:srcRect b="0" l="0" r="0" t="0"/>
          <a:stretch/>
        </p:blipFill>
        <p:spPr>
          <a:xfrm>
            <a:off x="660400" y="2920806"/>
            <a:ext cx="3202106" cy="3202106"/>
          </a:xfrm>
          <a:prstGeom prst="rect">
            <a:avLst/>
          </a:prstGeom>
          <a:noFill/>
          <a:ln>
            <a:noFill/>
          </a:ln>
        </p:spPr>
      </p:pic>
      <p:sp>
        <p:nvSpPr>
          <p:cNvPr id="229" name="Google Shape;229;p13"/>
          <p:cNvSpPr/>
          <p:nvPr/>
        </p:nvSpPr>
        <p:spPr>
          <a:xfrm>
            <a:off x="4893188" y="1493195"/>
            <a:ext cx="6463070" cy="3462263"/>
          </a:xfrm>
          <a:prstGeom prst="cloudCallout">
            <a:avLst>
              <a:gd fmla="val -62136" name="adj1"/>
              <a:gd fmla="val 51851" name="adj2"/>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Đọc lại phần sa pô của văn bản (đoạn văn in nghiêng ngay sau nhan đề)</a:t>
            </a:r>
            <a:endParaRPr b="0" i="0" sz="2800" u="none" cap="none" strike="noStrike">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Cho biết tác dụng, ý nghĩa của đoạn sa-pô này.</a:t>
            </a:r>
            <a:endParaRPr b="0" i="0" sz="2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7" name="Shape 3077"/>
        <p:cNvGrpSpPr/>
        <p:nvPr/>
      </p:nvGrpSpPr>
      <p:grpSpPr>
        <a:xfrm>
          <a:off x="0" y="0"/>
          <a:ext cx="0" cy="0"/>
          <a:chOff x="0" y="0"/>
          <a:chExt cx="0" cy="0"/>
        </a:xfrm>
      </p:grpSpPr>
      <p:sp>
        <p:nvSpPr>
          <p:cNvPr id="3078" name="Google Shape;3078;p13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79" name="Google Shape;3079;p13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80" name="Google Shape;3080;p13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3081" name="Google Shape;3081;p130"/>
          <p:cNvGrpSpPr/>
          <p:nvPr/>
        </p:nvGrpSpPr>
        <p:grpSpPr>
          <a:xfrm>
            <a:off x="4009854" y="1061139"/>
            <a:ext cx="7822558" cy="5664125"/>
            <a:chOff x="9526586" y="5020964"/>
            <a:chExt cx="13487401" cy="7588768"/>
          </a:xfrm>
        </p:grpSpPr>
        <p:sp>
          <p:nvSpPr>
            <p:cNvPr id="3082" name="Google Shape;3082;p13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83" name="Google Shape;3083;p13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84" name="Google Shape;3084;p13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85" name="Google Shape;3085;p13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086" name="Google Shape;3086;p13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087" name="Google Shape;3087;p130"/>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088" name="Google Shape;3088;p130"/>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089" name="Google Shape;3089;p130"/>
          <p:cNvSpPr/>
          <p:nvPr/>
        </p:nvSpPr>
        <p:spPr>
          <a:xfrm>
            <a:off x="5207098" y="812252"/>
            <a:ext cx="1752403"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Luyện tập</a:t>
            </a:r>
            <a:endParaRPr b="0" i="0" sz="2800" u="none" cap="none" strike="noStrike">
              <a:solidFill>
                <a:srgbClr val="FFFFFF"/>
              </a:solidFill>
              <a:latin typeface="Times New Roman"/>
              <a:ea typeface="Times New Roman"/>
              <a:cs typeface="Times New Roman"/>
              <a:sym typeface="Times New Roman"/>
            </a:endParaRPr>
          </a:p>
        </p:txBody>
      </p:sp>
      <p:sp>
        <p:nvSpPr>
          <p:cNvPr id="3090" name="Google Shape;3090;p130"/>
          <p:cNvSpPr/>
          <p:nvPr/>
        </p:nvSpPr>
        <p:spPr>
          <a:xfrm>
            <a:off x="660400" y="1477402"/>
            <a:ext cx="10845800" cy="514371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Chỉ ra sự kiện được nêu trong văn bản và mục đích của người viết văn bản đó.</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Nhận biết được trật tự triển khai nội dung thông tin.</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Nêu được đặc điểm và tác dụng của hình thức trình bày văn bản (nhan đề, sa pô, đề mục, chữ đậm, số thứ tự và dấu đầu dòng trong văn bản; phần chữ và phần hình ảnh, sơ đồ, bảng biểu,…)</a:t>
            </a:r>
            <a:endParaRPr sz="3200">
              <a:solidFill>
                <a:schemeClr val="dk1"/>
              </a:solidFill>
              <a:latin typeface="Times New Roman"/>
              <a:ea typeface="Times New Roman"/>
              <a:cs typeface="Times New Roman"/>
              <a:sym typeface="Times New Roman"/>
            </a:endParaRPr>
          </a:p>
          <a:p>
            <a:pPr indent="-457200" lvl="0" marL="457200" marR="0" rtl="0" algn="l">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Hiểu được sự liên quan của vấn đề nêu lên trong văn bản đối với cuộc sống cộng đồng và cá nhân người đọc.</a:t>
            </a:r>
            <a:endParaRPr sz="3200">
              <a:solidFill>
                <a:schemeClr val="dk1"/>
              </a:solidFill>
              <a:latin typeface="Times New Roman"/>
              <a:ea typeface="Times New Roman"/>
              <a:cs typeface="Times New Roman"/>
              <a:sym typeface="Times New Roman"/>
            </a:endParaRPr>
          </a:p>
        </p:txBody>
      </p:sp>
      <p:grpSp>
        <p:nvGrpSpPr>
          <p:cNvPr id="3091" name="Google Shape;3091;p130"/>
          <p:cNvGrpSpPr/>
          <p:nvPr/>
        </p:nvGrpSpPr>
        <p:grpSpPr>
          <a:xfrm>
            <a:off x="0" y="1"/>
            <a:ext cx="12192000" cy="836740"/>
            <a:chOff x="1440808" y="2419674"/>
            <a:chExt cx="9865006" cy="1448933"/>
          </a:xfrm>
        </p:grpSpPr>
        <p:sp>
          <p:nvSpPr>
            <p:cNvPr id="3092" name="Google Shape;3092;p13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93" name="Google Shape;3093;p13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94" name="Google Shape;3094;p13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095" name="Google Shape;3095;p13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3096" name="Google Shape;3096;p130"/>
          <p:cNvPicPr preferRelativeResize="0"/>
          <p:nvPr/>
        </p:nvPicPr>
        <p:blipFill rotWithShape="1">
          <a:blip r:embed="rId5">
            <a:alphaModFix/>
          </a:blip>
          <a:srcRect b="0" l="0" r="0" t="0"/>
          <a:stretch/>
        </p:blipFill>
        <p:spPr>
          <a:xfrm flipH="1">
            <a:off x="1076191" y="135418"/>
            <a:ext cx="470395" cy="660758"/>
          </a:xfrm>
          <a:prstGeom prst="rect">
            <a:avLst/>
          </a:prstGeom>
          <a:noFill/>
          <a:ln>
            <a:noFill/>
          </a:ln>
        </p:spPr>
      </p:pic>
      <p:pic>
        <p:nvPicPr>
          <p:cNvPr id="3097" name="Google Shape;3097;p130"/>
          <p:cNvPicPr preferRelativeResize="0"/>
          <p:nvPr/>
        </p:nvPicPr>
        <p:blipFill rotWithShape="1">
          <a:blip r:embed="rId6">
            <a:alphaModFix/>
          </a:blip>
          <a:srcRect b="0" l="0" r="0" t="0"/>
          <a:stretch/>
        </p:blipFill>
        <p:spPr>
          <a:xfrm>
            <a:off x="315480" y="289797"/>
            <a:ext cx="631587" cy="406020"/>
          </a:xfrm>
          <a:prstGeom prst="rect">
            <a:avLst/>
          </a:prstGeom>
          <a:noFill/>
          <a:ln>
            <a:noFill/>
          </a:ln>
        </p:spPr>
      </p:pic>
      <p:sp>
        <p:nvSpPr>
          <p:cNvPr id="3098" name="Google Shape;3098;p130"/>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0">
                                            <p:txEl>
                                              <p:pRg end="0" st="0"/>
                                            </p:txEl>
                                          </p:spTgt>
                                        </p:tgtEl>
                                        <p:attrNameLst>
                                          <p:attrName>style.visibility</p:attrName>
                                        </p:attrNameLst>
                                      </p:cBhvr>
                                      <p:to>
                                        <p:strVal val="visible"/>
                                      </p:to>
                                    </p:set>
                                    <p:animEffect filter="fade" transition="in">
                                      <p:cBhvr>
                                        <p:cTn dur="1000"/>
                                        <p:tgtEl>
                                          <p:spTgt spid="30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0">
                                            <p:txEl>
                                              <p:pRg end="1" st="1"/>
                                            </p:txEl>
                                          </p:spTgt>
                                        </p:tgtEl>
                                        <p:attrNameLst>
                                          <p:attrName>style.visibility</p:attrName>
                                        </p:attrNameLst>
                                      </p:cBhvr>
                                      <p:to>
                                        <p:strVal val="visible"/>
                                      </p:to>
                                    </p:set>
                                    <p:animEffect filter="fade" transition="in">
                                      <p:cBhvr>
                                        <p:cTn dur="1000"/>
                                        <p:tgtEl>
                                          <p:spTgt spid="30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0">
                                            <p:txEl>
                                              <p:pRg end="2" st="2"/>
                                            </p:txEl>
                                          </p:spTgt>
                                        </p:tgtEl>
                                        <p:attrNameLst>
                                          <p:attrName>style.visibility</p:attrName>
                                        </p:attrNameLst>
                                      </p:cBhvr>
                                      <p:to>
                                        <p:strVal val="visible"/>
                                      </p:to>
                                    </p:set>
                                    <p:animEffect filter="fade" transition="in">
                                      <p:cBhvr>
                                        <p:cTn dur="1000"/>
                                        <p:tgtEl>
                                          <p:spTgt spid="30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0">
                                            <p:txEl>
                                              <p:pRg end="3" st="3"/>
                                            </p:txEl>
                                          </p:spTgt>
                                        </p:tgtEl>
                                        <p:attrNameLst>
                                          <p:attrName>style.visibility</p:attrName>
                                        </p:attrNameLst>
                                      </p:cBhvr>
                                      <p:to>
                                        <p:strVal val="visible"/>
                                      </p:to>
                                    </p:set>
                                    <p:animEffect filter="fade" transition="in">
                                      <p:cBhvr>
                                        <p:cTn dur="1000"/>
                                        <p:tgtEl>
                                          <p:spTgt spid="309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2" name="Shape 3102"/>
        <p:cNvGrpSpPr/>
        <p:nvPr/>
      </p:nvGrpSpPr>
      <p:grpSpPr>
        <a:xfrm>
          <a:off x="0" y="0"/>
          <a:ext cx="0" cy="0"/>
          <a:chOff x="0" y="0"/>
          <a:chExt cx="0" cy="0"/>
        </a:xfrm>
      </p:grpSpPr>
      <p:sp>
        <p:nvSpPr>
          <p:cNvPr id="3103" name="Google Shape;3103;p13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04" name="Google Shape;3104;p13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05" name="Google Shape;3105;p13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3106" name="Google Shape;3106;p131"/>
          <p:cNvGrpSpPr/>
          <p:nvPr/>
        </p:nvGrpSpPr>
        <p:grpSpPr>
          <a:xfrm>
            <a:off x="4009854" y="1061139"/>
            <a:ext cx="7822558" cy="5664125"/>
            <a:chOff x="9526586" y="5020964"/>
            <a:chExt cx="13487401" cy="7588768"/>
          </a:xfrm>
        </p:grpSpPr>
        <p:sp>
          <p:nvSpPr>
            <p:cNvPr id="3107" name="Google Shape;3107;p13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08" name="Google Shape;3108;p13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09" name="Google Shape;3109;p13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10" name="Google Shape;3110;p13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11" name="Google Shape;3111;p13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112" name="Google Shape;3112;p131"/>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113" name="Google Shape;3113;p131"/>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114" name="Google Shape;3114;p131"/>
          <p:cNvSpPr/>
          <p:nvPr/>
        </p:nvSpPr>
        <p:spPr>
          <a:xfrm>
            <a:off x="5130955" y="836741"/>
            <a:ext cx="190468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Vận dụng</a:t>
            </a:r>
            <a:endParaRPr sz="3200">
              <a:solidFill>
                <a:schemeClr val="lt1"/>
              </a:solidFill>
              <a:latin typeface="Calibri"/>
              <a:ea typeface="Calibri"/>
              <a:cs typeface="Calibri"/>
              <a:sym typeface="Calibri"/>
            </a:endParaRPr>
          </a:p>
        </p:txBody>
      </p:sp>
      <p:sp>
        <p:nvSpPr>
          <p:cNvPr id="3115" name="Google Shape;3115;p131"/>
          <p:cNvSpPr/>
          <p:nvPr/>
        </p:nvSpPr>
        <p:spPr>
          <a:xfrm>
            <a:off x="2832373" y="1574491"/>
            <a:ext cx="6476453" cy="61324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Thảo luận nhóm: </a:t>
            </a:r>
            <a:r>
              <a:rPr lang="en-US" sz="3200">
                <a:solidFill>
                  <a:srgbClr val="FF0000"/>
                </a:solidFill>
                <a:latin typeface="Times New Roman"/>
                <a:ea typeface="Times New Roman"/>
                <a:cs typeface="Times New Roman"/>
                <a:sym typeface="Times New Roman"/>
              </a:rPr>
              <a:t>Điền vào bảng sau:</a:t>
            </a:r>
            <a:endParaRPr sz="3200">
              <a:solidFill>
                <a:srgbClr val="FF0000"/>
              </a:solidFill>
              <a:latin typeface="Times New Roman"/>
              <a:ea typeface="Times New Roman"/>
              <a:cs typeface="Times New Roman"/>
              <a:sym typeface="Times New Roman"/>
            </a:endParaRPr>
          </a:p>
        </p:txBody>
      </p:sp>
      <p:graphicFrame>
        <p:nvGraphicFramePr>
          <p:cNvPr id="3116" name="Google Shape;3116;p131"/>
          <p:cNvGraphicFramePr/>
          <p:nvPr/>
        </p:nvGraphicFramePr>
        <p:xfrm>
          <a:off x="647700" y="2308541"/>
          <a:ext cx="3000000" cy="3000000"/>
        </p:xfrm>
        <a:graphic>
          <a:graphicData uri="http://schemas.openxmlformats.org/drawingml/2006/table">
            <a:tbl>
              <a:tblPr>
                <a:noFill/>
                <a:tableStyleId>{C674D646-FAAB-4E94-911F-C361EDB9427A}</a:tableStyleId>
              </a:tblPr>
              <a:tblGrid>
                <a:gridCol w="5422325"/>
                <a:gridCol w="5423475"/>
              </a:tblGrid>
              <a:tr h="457200">
                <a:tc>
                  <a:txBody>
                    <a:bodyPr/>
                    <a:lstStyle/>
                    <a:p>
                      <a:pPr indent="0" lvl="0" marL="0" marR="0" rtl="0" algn="ctr">
                        <a:lnSpc>
                          <a:spcPct val="115000"/>
                        </a:lnSpc>
                        <a:spcBef>
                          <a:spcPts val="0"/>
                        </a:spcBef>
                        <a:spcAft>
                          <a:spcPts val="0"/>
                        </a:spcAft>
                        <a:buNone/>
                      </a:pPr>
                      <a:r>
                        <a:rPr b="1" lang="en-US" sz="3600" u="none" cap="none" strike="noStrike">
                          <a:latin typeface="Times New Roman"/>
                          <a:ea typeface="Times New Roman"/>
                          <a:cs typeface="Times New Roman"/>
                          <a:sym typeface="Times New Roman"/>
                        </a:rPr>
                        <a:t>Hành động bảo vệ môi trường</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ctr">
                        <a:lnSpc>
                          <a:spcPct val="115000"/>
                        </a:lnSpc>
                        <a:spcBef>
                          <a:spcPts val="0"/>
                        </a:spcBef>
                        <a:spcAft>
                          <a:spcPts val="0"/>
                        </a:spcAft>
                        <a:buNone/>
                      </a:pPr>
                      <a:r>
                        <a:rPr b="1" lang="en-US" sz="3600" u="none" cap="none" strike="noStrike">
                          <a:latin typeface="Times New Roman"/>
                          <a:ea typeface="Times New Roman"/>
                          <a:cs typeface="Times New Roman"/>
                          <a:sym typeface="Times New Roman"/>
                        </a:rPr>
                        <a:t>Hành động gây ô nhiễm, tàn phá môi trường</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A022"/>
                    </a:solidFill>
                  </a:tcPr>
                </a:tc>
              </a:tr>
              <a:tr h="457200">
                <a:tc>
                  <a:txBody>
                    <a:bodyPr/>
                    <a:lstStyle/>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 </a:t>
                      </a:r>
                      <a:endParaRPr sz="36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a:t>
                      </a:r>
                      <a:endParaRPr sz="36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 </a:t>
                      </a:r>
                      <a:endParaRPr sz="36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a:t>
                      </a:r>
                      <a:endParaRPr sz="36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a:t>
                      </a:r>
                      <a:endParaRPr sz="36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600" u="none" cap="none" strike="noStrike">
                          <a:latin typeface="Times New Roman"/>
                          <a:ea typeface="Times New Roman"/>
                          <a:cs typeface="Times New Roman"/>
                          <a:sym typeface="Times New Roman"/>
                        </a:rPr>
                        <a:t> </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3117" name="Google Shape;3117;p131"/>
          <p:cNvGrpSpPr/>
          <p:nvPr/>
        </p:nvGrpSpPr>
        <p:grpSpPr>
          <a:xfrm>
            <a:off x="0" y="1"/>
            <a:ext cx="12192000" cy="836740"/>
            <a:chOff x="1440808" y="2419674"/>
            <a:chExt cx="9865006" cy="1448933"/>
          </a:xfrm>
        </p:grpSpPr>
        <p:sp>
          <p:nvSpPr>
            <p:cNvPr id="3118" name="Google Shape;3118;p13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19" name="Google Shape;3119;p13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20" name="Google Shape;3120;p13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21" name="Google Shape;3121;p13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pic>
        <p:nvPicPr>
          <p:cNvPr id="3122" name="Google Shape;3122;p131"/>
          <p:cNvPicPr preferRelativeResize="0"/>
          <p:nvPr/>
        </p:nvPicPr>
        <p:blipFill rotWithShape="1">
          <a:blip r:embed="rId5">
            <a:alphaModFix/>
          </a:blip>
          <a:srcRect b="0" l="0" r="0" t="0"/>
          <a:stretch/>
        </p:blipFill>
        <p:spPr>
          <a:xfrm flipH="1">
            <a:off x="1076191" y="135418"/>
            <a:ext cx="470395" cy="660758"/>
          </a:xfrm>
          <a:prstGeom prst="rect">
            <a:avLst/>
          </a:prstGeom>
          <a:noFill/>
          <a:ln>
            <a:noFill/>
          </a:ln>
        </p:spPr>
      </p:pic>
      <p:pic>
        <p:nvPicPr>
          <p:cNvPr id="3123" name="Google Shape;3123;p131"/>
          <p:cNvPicPr preferRelativeResize="0"/>
          <p:nvPr/>
        </p:nvPicPr>
        <p:blipFill rotWithShape="1">
          <a:blip r:embed="rId6">
            <a:alphaModFix/>
          </a:blip>
          <a:srcRect b="0" l="0" r="0" t="0"/>
          <a:stretch/>
        </p:blipFill>
        <p:spPr>
          <a:xfrm>
            <a:off x="315480" y="289797"/>
            <a:ext cx="631587" cy="406020"/>
          </a:xfrm>
          <a:prstGeom prst="rect">
            <a:avLst/>
          </a:prstGeom>
          <a:noFill/>
          <a:ln>
            <a:noFill/>
          </a:ln>
        </p:spPr>
      </p:pic>
      <p:sp>
        <p:nvSpPr>
          <p:cNvPr id="3124" name="Google Shape;3124;p131"/>
          <p:cNvSpPr/>
          <p:nvPr/>
        </p:nvSpPr>
        <p:spPr>
          <a:xfrm>
            <a:off x="2014008" y="226187"/>
            <a:ext cx="9866419" cy="45050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200">
                <a:solidFill>
                  <a:srgbClr val="FF0000"/>
                </a:solidFill>
                <a:latin typeface="Times New Roman"/>
                <a:ea typeface="Times New Roman"/>
                <a:cs typeface="Times New Roman"/>
                <a:sym typeface="Times New Roman"/>
              </a:rPr>
              <a:t>VĂN BẢN: </a:t>
            </a:r>
            <a:r>
              <a:rPr b="1" i="1" lang="en-US" sz="2200">
                <a:solidFill>
                  <a:srgbClr val="FF0000"/>
                </a:solidFill>
                <a:latin typeface="Times New Roman"/>
                <a:ea typeface="Times New Roman"/>
                <a:cs typeface="Times New Roman"/>
                <a:sym typeface="Times New Roman"/>
              </a:rPr>
              <a:t>NGÀY MÔI TRƯỜNG THẾ GIỚI VÀ HÀNH ĐỘNG CỦA TUỔI TRẺ</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8" name="Shape 3128"/>
        <p:cNvGrpSpPr/>
        <p:nvPr/>
      </p:nvGrpSpPr>
      <p:grpSpPr>
        <a:xfrm>
          <a:off x="0" y="0"/>
          <a:ext cx="0" cy="0"/>
          <a:chOff x="0" y="0"/>
          <a:chExt cx="0" cy="0"/>
        </a:xfrm>
      </p:grpSpPr>
      <p:grpSp>
        <p:nvGrpSpPr>
          <p:cNvPr id="3129" name="Google Shape;3129;p132"/>
          <p:cNvGrpSpPr/>
          <p:nvPr/>
        </p:nvGrpSpPr>
        <p:grpSpPr>
          <a:xfrm>
            <a:off x="0" y="1"/>
            <a:ext cx="12192000" cy="836740"/>
            <a:chOff x="1440808" y="2419674"/>
            <a:chExt cx="9865006" cy="1448933"/>
          </a:xfrm>
        </p:grpSpPr>
        <p:sp>
          <p:nvSpPr>
            <p:cNvPr id="3130" name="Google Shape;3130;p13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31" name="Google Shape;3131;p13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32" name="Google Shape;3132;p13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133" name="Google Shape;3133;p13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34" name="Google Shape;3134;p13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35" name="Google Shape;3135;p13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3136" name="Google Shape;3136;p132"/>
          <p:cNvGrpSpPr/>
          <p:nvPr/>
        </p:nvGrpSpPr>
        <p:grpSpPr>
          <a:xfrm>
            <a:off x="4009854" y="1061139"/>
            <a:ext cx="7822558" cy="5664125"/>
            <a:chOff x="9526586" y="5020964"/>
            <a:chExt cx="13487401" cy="7588768"/>
          </a:xfrm>
        </p:grpSpPr>
        <p:sp>
          <p:nvSpPr>
            <p:cNvPr id="3137" name="Google Shape;3137;p13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38" name="Google Shape;3138;p13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39" name="Google Shape;3139;p13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40" name="Google Shape;3140;p13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41" name="Google Shape;3141;p13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142" name="Google Shape;3142;p132"/>
          <p:cNvPicPr preferRelativeResize="0"/>
          <p:nvPr/>
        </p:nvPicPr>
        <p:blipFill rotWithShape="1">
          <a:blip r:embed="rId3">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143" name="Google Shape;3143;p132"/>
          <p:cNvSpPr/>
          <p:nvPr/>
        </p:nvSpPr>
        <p:spPr>
          <a:xfrm>
            <a:off x="24979" y="212029"/>
            <a:ext cx="12105502"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Tiết 132-133:VIẾT VĂN BẢN THUYẾT MINH THUẬT LẠI MỘT SỰ KIỆN</a:t>
            </a:r>
            <a:endParaRPr sz="2800">
              <a:solidFill>
                <a:schemeClr val="dk1"/>
              </a:solidFill>
              <a:latin typeface="Times New Roman"/>
              <a:ea typeface="Times New Roman"/>
              <a:cs typeface="Times New Roman"/>
              <a:sym typeface="Times New Roman"/>
            </a:endParaRPr>
          </a:p>
        </p:txBody>
      </p:sp>
      <p:pic>
        <p:nvPicPr>
          <p:cNvPr id="3144" name="Google Shape;3144;p132"/>
          <p:cNvPicPr preferRelativeResize="0"/>
          <p:nvPr/>
        </p:nvPicPr>
        <p:blipFill rotWithShape="1">
          <a:blip r:embed="rId4">
            <a:alphaModFix/>
          </a:blip>
          <a:srcRect b="0" l="0" r="0" t="0"/>
          <a:stretch/>
        </p:blipFill>
        <p:spPr>
          <a:xfrm>
            <a:off x="4851400" y="1511149"/>
            <a:ext cx="6667500" cy="4737251"/>
          </a:xfrm>
          <a:prstGeom prst="rect">
            <a:avLst/>
          </a:prstGeom>
          <a:noFill/>
          <a:ln>
            <a:noFill/>
          </a:ln>
        </p:spPr>
      </p:pic>
      <p:sp>
        <p:nvSpPr>
          <p:cNvPr id="3145" name="Google Shape;3145;p132"/>
          <p:cNvSpPr/>
          <p:nvPr/>
        </p:nvSpPr>
        <p:spPr>
          <a:xfrm>
            <a:off x="315480" y="1511149"/>
            <a:ext cx="4235970" cy="4622804"/>
          </a:xfrm>
          <a:prstGeom prst="rect">
            <a:avLst/>
          </a:prstGeom>
          <a:solidFill>
            <a:schemeClr val="lt1"/>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 </a:t>
            </a:r>
            <a:r>
              <a:rPr i="1" lang="en-US" sz="3200">
                <a:solidFill>
                  <a:srgbClr val="000000"/>
                </a:solidFill>
                <a:latin typeface="Times New Roman"/>
                <a:ea typeface="Times New Roman"/>
                <a:cs typeface="Times New Roman"/>
                <a:sym typeface="Times New Roman"/>
              </a:rPr>
              <a:t>Nhớ lại một lễ hội hoặc một sinh hoạt văn hoá mà các em đã từng tham gia, chứng kiến hoặc biết đến qua sách báo, truyền hình. Em hãy chia sẻ đôi nét về sự kiện đó?</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9" name="Shape 3149"/>
        <p:cNvGrpSpPr/>
        <p:nvPr/>
      </p:nvGrpSpPr>
      <p:grpSpPr>
        <a:xfrm>
          <a:off x="0" y="0"/>
          <a:ext cx="0" cy="0"/>
          <a:chOff x="0" y="0"/>
          <a:chExt cx="0" cy="0"/>
        </a:xfrm>
      </p:grpSpPr>
      <p:grpSp>
        <p:nvGrpSpPr>
          <p:cNvPr id="3150" name="Google Shape;3150;p133"/>
          <p:cNvGrpSpPr/>
          <p:nvPr/>
        </p:nvGrpSpPr>
        <p:grpSpPr>
          <a:xfrm>
            <a:off x="0" y="1"/>
            <a:ext cx="12192000" cy="836740"/>
            <a:chOff x="1440808" y="2419674"/>
            <a:chExt cx="9865006" cy="1448933"/>
          </a:xfrm>
        </p:grpSpPr>
        <p:sp>
          <p:nvSpPr>
            <p:cNvPr id="3151" name="Google Shape;3151;p13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52" name="Google Shape;3152;p13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53" name="Google Shape;3153;p13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54" name="Google Shape;3154;p13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155" name="Google Shape;3155;p13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56" name="Google Shape;3156;p13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57" name="Google Shape;3157;p13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158" name="Google Shape;3158;p13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159" name="Google Shape;3159;p13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160" name="Google Shape;3160;p133"/>
          <p:cNvGrpSpPr/>
          <p:nvPr/>
        </p:nvGrpSpPr>
        <p:grpSpPr>
          <a:xfrm>
            <a:off x="4009854" y="1061139"/>
            <a:ext cx="7822558" cy="5664125"/>
            <a:chOff x="9526586" y="5020964"/>
            <a:chExt cx="13487401" cy="7588768"/>
          </a:xfrm>
        </p:grpSpPr>
        <p:sp>
          <p:nvSpPr>
            <p:cNvPr id="3161" name="Google Shape;3161;p13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62" name="Google Shape;3162;p13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63" name="Google Shape;3163;p13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64" name="Google Shape;3164;p13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65" name="Google Shape;3165;p13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166" name="Google Shape;3166;p13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167" name="Google Shape;3167;p133"/>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168" name="Google Shape;3168;p133"/>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Lý thuyết</a:t>
            </a:r>
            <a:endParaRPr sz="2800">
              <a:solidFill>
                <a:schemeClr val="dk1"/>
              </a:solidFill>
              <a:latin typeface="Times New Roman"/>
              <a:ea typeface="Times New Roman"/>
              <a:cs typeface="Times New Roman"/>
              <a:sym typeface="Times New Roman"/>
            </a:endParaRPr>
          </a:p>
        </p:txBody>
      </p:sp>
      <p:sp>
        <p:nvSpPr>
          <p:cNvPr id="3169" name="Google Shape;3169;p133"/>
          <p:cNvSpPr/>
          <p:nvPr/>
        </p:nvSpPr>
        <p:spPr>
          <a:xfrm>
            <a:off x="660400" y="1431896"/>
            <a:ext cx="10845800" cy="101258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 01:</a:t>
            </a:r>
            <a:endParaRPr sz="28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a:solidFill>
                  <a:srgbClr val="0070C0"/>
                </a:solidFill>
                <a:latin typeface="Times New Roman"/>
                <a:ea typeface="Times New Roman"/>
                <a:cs typeface="Times New Roman"/>
                <a:sym typeface="Times New Roman"/>
              </a:rPr>
              <a:t>Tìm hiểu tri thức nền về đặc điểm của văn bản thuyết minh thuật lại một sự kiện</a:t>
            </a:r>
            <a:endParaRPr sz="2400">
              <a:solidFill>
                <a:schemeClr val="dk1"/>
              </a:solidFill>
              <a:latin typeface="Times New Roman"/>
              <a:ea typeface="Times New Roman"/>
              <a:cs typeface="Times New Roman"/>
              <a:sym typeface="Times New Roman"/>
            </a:endParaRPr>
          </a:p>
        </p:txBody>
      </p:sp>
      <p:graphicFrame>
        <p:nvGraphicFramePr>
          <p:cNvPr id="3170" name="Google Shape;3170;p133"/>
          <p:cNvGraphicFramePr/>
          <p:nvPr/>
        </p:nvGraphicFramePr>
        <p:xfrm>
          <a:off x="660400" y="2460557"/>
          <a:ext cx="3000000" cy="3000000"/>
        </p:xfrm>
        <a:graphic>
          <a:graphicData uri="http://schemas.openxmlformats.org/drawingml/2006/table">
            <a:tbl>
              <a:tblPr>
                <a:noFill/>
                <a:tableStyleId>{C674D646-FAAB-4E94-911F-C361EDB9427A}</a:tableStyleId>
              </a:tblPr>
              <a:tblGrid>
                <a:gridCol w="5592925"/>
                <a:gridCol w="5252875"/>
              </a:tblGrid>
              <a:tr h="304800">
                <a:tc>
                  <a:txBody>
                    <a:bodyPr/>
                    <a:lstStyle/>
                    <a:p>
                      <a:pPr indent="0" lvl="0" marL="0" marR="0" rtl="0" algn="ctr">
                        <a:lnSpc>
                          <a:spcPct val="115000"/>
                        </a:lnSpc>
                        <a:spcBef>
                          <a:spcPts val="0"/>
                        </a:spcBef>
                        <a:spcAft>
                          <a:spcPts val="0"/>
                        </a:spcAft>
                        <a:buNone/>
                      </a:pPr>
                      <a:r>
                        <a:rPr b="1" lang="en-US" sz="2400" u="none" cap="none" strike="noStrike">
                          <a:solidFill>
                            <a:srgbClr val="000000"/>
                          </a:solidFill>
                          <a:latin typeface="Times New Roman"/>
                          <a:ea typeface="Times New Roman"/>
                          <a:cs typeface="Times New Roman"/>
                          <a:sym typeface="Times New Roman"/>
                        </a:rPr>
                        <a:t>Đặc điểm/ yêu cầu của kiểu bài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Thể hiện trong văn bản</a:t>
                      </a:r>
                      <a:r>
                        <a:rPr b="1" lang="en-US" sz="2400" u="none" cap="none" strike="noStrike">
                          <a:solidFill>
                            <a:srgbClr val="000000"/>
                          </a:solidFill>
                          <a:latin typeface="Times New Roman"/>
                          <a:ea typeface="Times New Roman"/>
                          <a:cs typeface="Times New Roman"/>
                          <a:sym typeface="Times New Roman"/>
                        </a:rPr>
                        <a:t> “Lễ cúng Thần Lúa của người Chơ-ro”</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304800">
                <a:tc>
                  <a:txBody>
                    <a:bodyPr/>
                    <a:lstStyle/>
                    <a:p>
                      <a:pPr indent="0" lvl="0" marL="0" marR="80010" rtl="0" algn="just">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1. Giới thiệu được sự kiện, thời gian và địa điểm diễn ra sự kiện.</a:t>
                      </a:r>
                      <a:endParaRPr sz="24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4800">
                <a:tc>
                  <a:txBody>
                    <a:bodyPr/>
                    <a:lstStyle/>
                    <a:p>
                      <a:pPr indent="0" lvl="0" marL="0" marR="80010" rtl="0" algn="just">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2. Thuật lại đủ các hoạt động chính của sự kiện theo một trình tự hợp lí.</a:t>
                      </a:r>
                      <a:endParaRPr sz="24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04800">
                <a:tc>
                  <a:txBody>
                    <a:bodyPr/>
                    <a:lstStyle/>
                    <a:p>
                      <a:pPr indent="0" lvl="0" marL="0" marR="80010" rtl="0" algn="just">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3. Sử dụng thông tin chính xác, tin cậy trong khi thuật lại sự kiện.</a:t>
                      </a:r>
                      <a:endParaRPr sz="24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57200">
                <a:tc>
                  <a:txBody>
                    <a:bodyPr/>
                    <a:lstStyle/>
                    <a:p>
                      <a:pPr indent="0" lvl="0" marL="0" marR="80010" rtl="0" algn="just">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4. Đưa ra được nhận xét, đánh giá, hoặc cảm nhận của người viết về sự kiện.</a:t>
                      </a:r>
                      <a:endParaRPr sz="24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400" u="none" cap="none" strike="noStrike">
                          <a:solidFill>
                            <a:srgbClr val="000000"/>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4" name="Shape 3174"/>
        <p:cNvGrpSpPr/>
        <p:nvPr/>
      </p:nvGrpSpPr>
      <p:grpSpPr>
        <a:xfrm>
          <a:off x="0" y="0"/>
          <a:ext cx="0" cy="0"/>
          <a:chOff x="0" y="0"/>
          <a:chExt cx="0" cy="0"/>
        </a:xfrm>
      </p:grpSpPr>
      <p:grpSp>
        <p:nvGrpSpPr>
          <p:cNvPr id="3175" name="Google Shape;3175;p134"/>
          <p:cNvGrpSpPr/>
          <p:nvPr/>
        </p:nvGrpSpPr>
        <p:grpSpPr>
          <a:xfrm>
            <a:off x="0" y="1"/>
            <a:ext cx="12192000" cy="836740"/>
            <a:chOff x="1440808" y="2419674"/>
            <a:chExt cx="9865006" cy="1448933"/>
          </a:xfrm>
        </p:grpSpPr>
        <p:sp>
          <p:nvSpPr>
            <p:cNvPr id="3176" name="Google Shape;3176;p13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77" name="Google Shape;3177;p13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78" name="Google Shape;3178;p13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79" name="Google Shape;3179;p13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180" name="Google Shape;3180;p13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81" name="Google Shape;3181;p13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182" name="Google Shape;3182;p13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183" name="Google Shape;3183;p13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184" name="Google Shape;3184;p13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185" name="Google Shape;3185;p134"/>
          <p:cNvGrpSpPr/>
          <p:nvPr/>
        </p:nvGrpSpPr>
        <p:grpSpPr>
          <a:xfrm>
            <a:off x="4009854" y="1061139"/>
            <a:ext cx="7822558" cy="5664125"/>
            <a:chOff x="9526586" y="5020964"/>
            <a:chExt cx="13487401" cy="7588768"/>
          </a:xfrm>
        </p:grpSpPr>
        <p:sp>
          <p:nvSpPr>
            <p:cNvPr id="3186" name="Google Shape;3186;p13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87" name="Google Shape;3187;p13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88" name="Google Shape;3188;p13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89" name="Google Shape;3189;p13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190" name="Google Shape;3190;p13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191" name="Google Shape;3191;p13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192" name="Google Shape;3192;p134"/>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193" name="Google Shape;3193;p134"/>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pic>
        <p:nvPicPr>
          <p:cNvPr id="3194" name="Google Shape;3194;p134"/>
          <p:cNvPicPr preferRelativeResize="0"/>
          <p:nvPr/>
        </p:nvPicPr>
        <p:blipFill rotWithShape="1">
          <a:blip r:embed="rId6">
            <a:alphaModFix/>
          </a:blip>
          <a:srcRect b="0" l="0" r="0" t="0"/>
          <a:stretch/>
        </p:blipFill>
        <p:spPr>
          <a:xfrm>
            <a:off x="5910760" y="2147748"/>
            <a:ext cx="5595440" cy="419658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3195" name="Google Shape;3195;p134"/>
          <p:cNvSpPr/>
          <p:nvPr/>
        </p:nvSpPr>
        <p:spPr>
          <a:xfrm>
            <a:off x="947067" y="2794254"/>
            <a:ext cx="5295033" cy="2522671"/>
          </a:xfrm>
          <a:prstGeom prst="homePlate">
            <a:avLst>
              <a:gd fmla="val 50000" name="adj"/>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600">
                <a:solidFill>
                  <a:schemeClr val="dk1"/>
                </a:solidFill>
                <a:latin typeface="Times New Roman"/>
                <a:ea typeface="Times New Roman"/>
                <a:cs typeface="Times New Roman"/>
                <a:sym typeface="Times New Roman"/>
              </a:rPr>
              <a:t>Sự kiện: </a:t>
            </a:r>
            <a:r>
              <a:rPr lang="en-US" sz="3600">
                <a:solidFill>
                  <a:schemeClr val="dk1"/>
                </a:solidFill>
                <a:latin typeface="Times New Roman"/>
                <a:ea typeface="Times New Roman"/>
                <a:cs typeface="Times New Roman"/>
                <a:sym typeface="Times New Roman"/>
              </a:rPr>
              <a:t>Lễ cúng Thần Lúa (Lễ Sa-Yang-Va) của người Chơ- Ro</a:t>
            </a:r>
            <a:r>
              <a:rPr b="1" lang="en-US" sz="3600">
                <a:solidFill>
                  <a:schemeClr val="dk1"/>
                </a:solidFill>
                <a:latin typeface="Times New Roman"/>
                <a:ea typeface="Times New Roman"/>
                <a:cs typeface="Times New Roman"/>
                <a:sym typeface="Times New Roman"/>
              </a:rPr>
              <a:t>. </a:t>
            </a:r>
            <a:endParaRPr sz="3600">
              <a:solidFill>
                <a:schemeClr val="dk1"/>
              </a:solidFill>
              <a:latin typeface="Times New Roman"/>
              <a:ea typeface="Times New Roman"/>
              <a:cs typeface="Times New Roman"/>
              <a:sym typeface="Times New Roman"/>
            </a:endParaRPr>
          </a:p>
        </p:txBody>
      </p:sp>
      <p:sp>
        <p:nvSpPr>
          <p:cNvPr id="3196" name="Google Shape;3196;p134"/>
          <p:cNvSpPr/>
          <p:nvPr/>
        </p:nvSpPr>
        <p:spPr>
          <a:xfrm>
            <a:off x="574770" y="1428858"/>
            <a:ext cx="10545977"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1. Xét ví dụ: Văn bản: </a:t>
            </a:r>
            <a:r>
              <a:rPr lang="en-US" sz="3200">
                <a:solidFill>
                  <a:srgbClr val="0070C0"/>
                </a:solidFill>
                <a:latin typeface="Times New Roman"/>
                <a:ea typeface="Times New Roman"/>
                <a:cs typeface="Times New Roman"/>
                <a:sym typeface="Times New Roman"/>
              </a:rPr>
              <a:t>“</a:t>
            </a:r>
            <a:r>
              <a:rPr i="1" lang="en-US" sz="3200">
                <a:solidFill>
                  <a:srgbClr val="0070C0"/>
                </a:solidFill>
                <a:latin typeface="Times New Roman"/>
                <a:ea typeface="Times New Roman"/>
                <a:cs typeface="Times New Roman"/>
                <a:sym typeface="Times New Roman"/>
              </a:rPr>
              <a:t>Lễ cúng thần Lúa của người Chơ-ro”</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grpSp>
        <p:nvGrpSpPr>
          <p:cNvPr id="3201" name="Google Shape;3201;p135"/>
          <p:cNvGrpSpPr/>
          <p:nvPr/>
        </p:nvGrpSpPr>
        <p:grpSpPr>
          <a:xfrm>
            <a:off x="0" y="1"/>
            <a:ext cx="12192000" cy="836740"/>
            <a:chOff x="1440808" y="2419674"/>
            <a:chExt cx="9865006" cy="1448933"/>
          </a:xfrm>
        </p:grpSpPr>
        <p:sp>
          <p:nvSpPr>
            <p:cNvPr id="3202" name="Google Shape;3202;p13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03" name="Google Shape;3203;p13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04" name="Google Shape;3204;p13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05" name="Google Shape;3205;p13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206" name="Google Shape;3206;p13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07" name="Google Shape;3207;p13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08" name="Google Shape;3208;p13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209" name="Google Shape;3209;p13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210" name="Google Shape;3210;p13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211" name="Google Shape;3211;p135"/>
          <p:cNvGrpSpPr/>
          <p:nvPr/>
        </p:nvGrpSpPr>
        <p:grpSpPr>
          <a:xfrm>
            <a:off x="4009854" y="1061139"/>
            <a:ext cx="7822558" cy="5664125"/>
            <a:chOff x="9526586" y="5020964"/>
            <a:chExt cx="13487401" cy="7588768"/>
          </a:xfrm>
        </p:grpSpPr>
        <p:sp>
          <p:nvSpPr>
            <p:cNvPr id="3212" name="Google Shape;3212;p13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13" name="Google Shape;3213;p13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14" name="Google Shape;3214;p13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15" name="Google Shape;3215;p13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16" name="Google Shape;3216;p13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217" name="Google Shape;3217;p13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218" name="Google Shape;3218;p135"/>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219" name="Google Shape;3219;p135"/>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pic>
        <p:nvPicPr>
          <p:cNvPr id="3220" name="Google Shape;3220;p135"/>
          <p:cNvPicPr preferRelativeResize="0"/>
          <p:nvPr/>
        </p:nvPicPr>
        <p:blipFill rotWithShape="1">
          <a:blip r:embed="rId6">
            <a:alphaModFix/>
          </a:blip>
          <a:srcRect b="0" l="0" r="0" t="0"/>
          <a:stretch/>
        </p:blipFill>
        <p:spPr>
          <a:xfrm>
            <a:off x="5767427" y="2186734"/>
            <a:ext cx="5595440" cy="419658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3221" name="Google Shape;3221;p135"/>
          <p:cNvSpPr/>
          <p:nvPr/>
        </p:nvSpPr>
        <p:spPr>
          <a:xfrm>
            <a:off x="803733" y="2939524"/>
            <a:ext cx="5295033" cy="2522671"/>
          </a:xfrm>
          <a:prstGeom prst="homePlate">
            <a:avLst>
              <a:gd fmla="val 50000" name="adj"/>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600">
                <a:solidFill>
                  <a:schemeClr val="dk1"/>
                </a:solidFill>
                <a:latin typeface="Times New Roman"/>
                <a:ea typeface="Times New Roman"/>
                <a:cs typeface="Times New Roman"/>
                <a:sym typeface="Times New Roman"/>
              </a:rPr>
              <a:t>Thời gian: </a:t>
            </a:r>
            <a:r>
              <a:rPr lang="en-US" sz="3600">
                <a:solidFill>
                  <a:schemeClr val="dk1"/>
                </a:solidFill>
                <a:latin typeface="Times New Roman"/>
                <a:ea typeface="Times New Roman"/>
                <a:cs typeface="Times New Roman"/>
                <a:sym typeface="Times New Roman"/>
              </a:rPr>
              <a:t>Tổ chức hằng năm (từ ngày 15 – 30/03 âm lịch).</a:t>
            </a:r>
            <a:endParaRPr sz="3200">
              <a:solidFill>
                <a:schemeClr val="dk1"/>
              </a:solidFill>
              <a:latin typeface="Times New Roman"/>
              <a:ea typeface="Times New Roman"/>
              <a:cs typeface="Times New Roman"/>
              <a:sym typeface="Times New Roman"/>
            </a:endParaRPr>
          </a:p>
        </p:txBody>
      </p:sp>
      <p:sp>
        <p:nvSpPr>
          <p:cNvPr id="3222" name="Google Shape;3222;p135"/>
          <p:cNvSpPr/>
          <p:nvPr/>
        </p:nvSpPr>
        <p:spPr>
          <a:xfrm>
            <a:off x="453966" y="1428858"/>
            <a:ext cx="10501336"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1. Xét ví dụ: Văn bản: </a:t>
            </a:r>
            <a:r>
              <a:rPr lang="en-US" sz="3200">
                <a:solidFill>
                  <a:srgbClr val="0070C0"/>
                </a:solidFill>
                <a:latin typeface="Times New Roman"/>
                <a:ea typeface="Times New Roman"/>
                <a:cs typeface="Times New Roman"/>
                <a:sym typeface="Times New Roman"/>
              </a:rPr>
              <a:t>“</a:t>
            </a:r>
            <a:r>
              <a:rPr i="1" lang="en-US" sz="3200">
                <a:solidFill>
                  <a:srgbClr val="0070C0"/>
                </a:solidFill>
                <a:latin typeface="Times New Roman"/>
                <a:ea typeface="Times New Roman"/>
                <a:cs typeface="Times New Roman"/>
                <a:sym typeface="Times New Roman"/>
              </a:rPr>
              <a:t>Lễ cúng thần Lúa của người Chơ-ro”</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6" name="Shape 3226"/>
        <p:cNvGrpSpPr/>
        <p:nvPr/>
      </p:nvGrpSpPr>
      <p:grpSpPr>
        <a:xfrm>
          <a:off x="0" y="0"/>
          <a:ext cx="0" cy="0"/>
          <a:chOff x="0" y="0"/>
          <a:chExt cx="0" cy="0"/>
        </a:xfrm>
      </p:grpSpPr>
      <p:grpSp>
        <p:nvGrpSpPr>
          <p:cNvPr id="3227" name="Google Shape;3227;p136"/>
          <p:cNvGrpSpPr/>
          <p:nvPr/>
        </p:nvGrpSpPr>
        <p:grpSpPr>
          <a:xfrm>
            <a:off x="0" y="1"/>
            <a:ext cx="12192000" cy="836740"/>
            <a:chOff x="1440808" y="2419674"/>
            <a:chExt cx="9865006" cy="1448933"/>
          </a:xfrm>
        </p:grpSpPr>
        <p:sp>
          <p:nvSpPr>
            <p:cNvPr id="3228" name="Google Shape;3228;p13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29" name="Google Shape;3229;p13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30" name="Google Shape;3230;p13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31" name="Google Shape;3231;p13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232" name="Google Shape;3232;p13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33" name="Google Shape;3233;p13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34" name="Google Shape;3234;p13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235" name="Google Shape;3235;p13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236" name="Google Shape;3236;p13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237" name="Google Shape;3237;p136"/>
          <p:cNvGrpSpPr/>
          <p:nvPr/>
        </p:nvGrpSpPr>
        <p:grpSpPr>
          <a:xfrm>
            <a:off x="4009854" y="1061139"/>
            <a:ext cx="7822558" cy="5664125"/>
            <a:chOff x="9526586" y="5020964"/>
            <a:chExt cx="13487401" cy="7588768"/>
          </a:xfrm>
        </p:grpSpPr>
        <p:sp>
          <p:nvSpPr>
            <p:cNvPr id="3238" name="Google Shape;3238;p13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39" name="Google Shape;3239;p13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40" name="Google Shape;3240;p13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41" name="Google Shape;3241;p13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42" name="Google Shape;3242;p13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243" name="Google Shape;3243;p13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244" name="Google Shape;3244;p136"/>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245" name="Google Shape;3245;p136"/>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pic>
        <p:nvPicPr>
          <p:cNvPr id="3246" name="Google Shape;3246;p136"/>
          <p:cNvPicPr preferRelativeResize="0"/>
          <p:nvPr/>
        </p:nvPicPr>
        <p:blipFill rotWithShape="1">
          <a:blip r:embed="rId6">
            <a:alphaModFix/>
          </a:blip>
          <a:srcRect b="0" l="0" r="0" t="0"/>
          <a:stretch/>
        </p:blipFill>
        <p:spPr>
          <a:xfrm>
            <a:off x="5529412" y="2391706"/>
            <a:ext cx="5314950" cy="3533775"/>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247" name="Google Shape;3247;p136"/>
          <p:cNvSpPr/>
          <p:nvPr/>
        </p:nvSpPr>
        <p:spPr>
          <a:xfrm>
            <a:off x="891228" y="3323643"/>
            <a:ext cx="4568830" cy="1715319"/>
          </a:xfrm>
          <a:prstGeom prst="homePlate">
            <a:avLst>
              <a:gd fmla="val 50000" name="adj"/>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Địa điểm: </a:t>
            </a:r>
            <a:r>
              <a:rPr lang="en-US" sz="3200">
                <a:solidFill>
                  <a:schemeClr val="dk1"/>
                </a:solidFill>
                <a:latin typeface="Times New Roman"/>
                <a:ea typeface="Times New Roman"/>
                <a:cs typeface="Times New Roman"/>
                <a:sym typeface="Times New Roman"/>
              </a:rPr>
              <a:t>Đồng Nai.</a:t>
            </a:r>
            <a:endParaRPr b="0" i="0" sz="3200" u="none" cap="none" strike="noStrike">
              <a:solidFill>
                <a:schemeClr val="dk1"/>
              </a:solidFill>
              <a:latin typeface="Times New Roman"/>
              <a:ea typeface="Times New Roman"/>
              <a:cs typeface="Times New Roman"/>
              <a:sym typeface="Times New Roman"/>
            </a:endParaRPr>
          </a:p>
        </p:txBody>
      </p:sp>
      <p:sp>
        <p:nvSpPr>
          <p:cNvPr id="3248" name="Google Shape;3248;p136"/>
          <p:cNvSpPr/>
          <p:nvPr/>
        </p:nvSpPr>
        <p:spPr>
          <a:xfrm>
            <a:off x="453966" y="1428858"/>
            <a:ext cx="10501336"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1. Xét ví dụ: Văn bản: </a:t>
            </a:r>
            <a:r>
              <a:rPr lang="en-US" sz="3200">
                <a:solidFill>
                  <a:srgbClr val="0070C0"/>
                </a:solidFill>
                <a:latin typeface="Times New Roman"/>
                <a:ea typeface="Times New Roman"/>
                <a:cs typeface="Times New Roman"/>
                <a:sym typeface="Times New Roman"/>
              </a:rPr>
              <a:t>“</a:t>
            </a:r>
            <a:r>
              <a:rPr i="1" lang="en-US" sz="3200">
                <a:solidFill>
                  <a:srgbClr val="0070C0"/>
                </a:solidFill>
                <a:latin typeface="Times New Roman"/>
                <a:ea typeface="Times New Roman"/>
                <a:cs typeface="Times New Roman"/>
                <a:sym typeface="Times New Roman"/>
              </a:rPr>
              <a:t>Lễ cúng thần Lúa của người Chơ-ro”</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2" name="Shape 3252"/>
        <p:cNvGrpSpPr/>
        <p:nvPr/>
      </p:nvGrpSpPr>
      <p:grpSpPr>
        <a:xfrm>
          <a:off x="0" y="0"/>
          <a:ext cx="0" cy="0"/>
          <a:chOff x="0" y="0"/>
          <a:chExt cx="0" cy="0"/>
        </a:xfrm>
      </p:grpSpPr>
      <p:grpSp>
        <p:nvGrpSpPr>
          <p:cNvPr id="3253" name="Google Shape;3253;p137"/>
          <p:cNvGrpSpPr/>
          <p:nvPr/>
        </p:nvGrpSpPr>
        <p:grpSpPr>
          <a:xfrm>
            <a:off x="0" y="1"/>
            <a:ext cx="12192000" cy="836740"/>
            <a:chOff x="1440808" y="2419674"/>
            <a:chExt cx="9865006" cy="1448933"/>
          </a:xfrm>
        </p:grpSpPr>
        <p:sp>
          <p:nvSpPr>
            <p:cNvPr id="3254" name="Google Shape;3254;p13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55" name="Google Shape;3255;p13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56" name="Google Shape;3256;p13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57" name="Google Shape;3257;p13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258" name="Google Shape;3258;p13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59" name="Google Shape;3259;p13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60" name="Google Shape;3260;p13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261" name="Google Shape;3261;p13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262" name="Google Shape;3262;p13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263" name="Google Shape;3263;p137"/>
          <p:cNvGrpSpPr/>
          <p:nvPr/>
        </p:nvGrpSpPr>
        <p:grpSpPr>
          <a:xfrm>
            <a:off x="4009854" y="1061139"/>
            <a:ext cx="7822558" cy="5664125"/>
            <a:chOff x="9526586" y="5020964"/>
            <a:chExt cx="13487401" cy="7588768"/>
          </a:xfrm>
        </p:grpSpPr>
        <p:sp>
          <p:nvSpPr>
            <p:cNvPr id="3264" name="Google Shape;3264;p13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65" name="Google Shape;3265;p13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66" name="Google Shape;3266;p13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67" name="Google Shape;3267;p13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68" name="Google Shape;3268;p13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269" name="Google Shape;3269;p13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270" name="Google Shape;3270;p137"/>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271" name="Google Shape;3271;p137"/>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sp>
        <p:nvSpPr>
          <p:cNvPr id="3272" name="Google Shape;3272;p137"/>
          <p:cNvSpPr/>
          <p:nvPr/>
        </p:nvSpPr>
        <p:spPr>
          <a:xfrm>
            <a:off x="631272" y="1501353"/>
            <a:ext cx="7038369" cy="504753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Lễ cúng: </a:t>
            </a:r>
            <a:r>
              <a:rPr lang="en-US" sz="2800">
                <a:solidFill>
                  <a:srgbClr val="000000"/>
                </a:solidFill>
                <a:latin typeface="Times New Roman"/>
                <a:ea typeface="Times New Roman"/>
                <a:cs typeface="Times New Roman"/>
                <a:sym typeface="Times New Roman"/>
              </a:rPr>
              <a:t>Chuẩn bị: c</a:t>
            </a:r>
            <a:r>
              <a:rPr lang="en-US" sz="2800">
                <a:solidFill>
                  <a:schemeClr val="dk1"/>
                </a:solidFill>
                <a:latin typeface="Times New Roman"/>
                <a:ea typeface="Times New Roman"/>
                <a:cs typeface="Times New Roman"/>
                <a:sym typeface="Times New Roman"/>
              </a:rPr>
              <a:t>ây nêu</a:t>
            </a:r>
            <a:r>
              <a:rPr lang="en-US" sz="2800">
                <a:solidFill>
                  <a:srgbClr val="000000"/>
                </a:solidFill>
                <a:latin typeface="Times New Roman"/>
                <a:ea typeface="Times New Roman"/>
                <a:cs typeface="Times New Roman"/>
                <a:sym typeface="Times New Roman"/>
              </a:rPr>
              <a:t>, n</a:t>
            </a:r>
            <a:r>
              <a:rPr lang="en-US" sz="2800">
                <a:solidFill>
                  <a:schemeClr val="dk1"/>
                </a:solidFill>
                <a:latin typeface="Times New Roman"/>
                <a:ea typeface="Times New Roman"/>
                <a:cs typeface="Times New Roman"/>
                <a:sym typeface="Times New Roman"/>
              </a:rPr>
              <a:t>gười phụ nữ rước hồn lúa</a:t>
            </a:r>
            <a:r>
              <a:rPr lang="en-US" sz="2800">
                <a:solidFill>
                  <a:srgbClr val="000000"/>
                </a:solidFill>
                <a:latin typeface="Times New Roman"/>
                <a:ea typeface="Times New Roman"/>
                <a:cs typeface="Times New Roman"/>
                <a:sym typeface="Times New Roman"/>
              </a:rPr>
              <a:t>. </a:t>
            </a:r>
            <a:r>
              <a:rPr b="1" i="1" lang="en-US" sz="2800">
                <a:solidFill>
                  <a:schemeClr val="dk1"/>
                </a:solidFill>
                <a:latin typeface="Times New Roman"/>
                <a:ea typeface="Times New Roman"/>
                <a:cs typeface="Times New Roman"/>
                <a:sym typeface="Times New Roman"/>
              </a:rPr>
              <a:t>Trước khi cúng lễ</a:t>
            </a:r>
            <a:r>
              <a:rPr b="1" i="1" lang="en-US" sz="2800">
                <a:solidFill>
                  <a:srgbClr val="000000"/>
                </a:solidFill>
                <a:latin typeface="Times New Roman"/>
                <a:ea typeface="Times New Roman"/>
                <a:cs typeface="Times New Roman"/>
                <a:sym typeface="Times New Roman"/>
              </a:rPr>
              <a:t>:</a:t>
            </a:r>
            <a:r>
              <a:rPr i="1" lang="en-US" sz="2800">
                <a:solidFill>
                  <a:srgbClr val="000000"/>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Người phụ nữ lớn tuổi mang gùi ra rẫy lúa vái thần linh rồi cắt bụi lúa đem về để bàn thờ.</a:t>
            </a:r>
            <a:r>
              <a:rPr lang="en-US" sz="2800">
                <a:solidFill>
                  <a:srgbClr val="000000"/>
                </a:solidFill>
                <a:latin typeface="Times New Roman"/>
                <a:ea typeface="Times New Roman"/>
                <a:cs typeface="Times New Roman"/>
                <a:sym typeface="Times New Roman"/>
              </a:rPr>
              <a:t> </a:t>
            </a:r>
            <a:r>
              <a:rPr b="1" i="1" lang="en-US" sz="2800">
                <a:solidFill>
                  <a:schemeClr val="dk1"/>
                </a:solidFill>
                <a:latin typeface="Times New Roman"/>
                <a:ea typeface="Times New Roman"/>
                <a:cs typeface="Times New Roman"/>
                <a:sym typeface="Times New Roman"/>
              </a:rPr>
              <a:t>Trong khi cúng lễ</a:t>
            </a:r>
            <a:r>
              <a:rPr b="1" i="1" lang="en-US" sz="2800">
                <a:solidFill>
                  <a:srgbClr val="000000"/>
                </a:solidFill>
                <a:latin typeface="Times New Roman"/>
                <a:ea typeface="Times New Roman"/>
                <a:cs typeface="Times New Roman"/>
                <a:sym typeface="Times New Roman"/>
              </a:rPr>
              <a:t>:</a:t>
            </a:r>
            <a:r>
              <a:rPr lang="en-US" sz="2800">
                <a:solidFill>
                  <a:srgbClr val="000000"/>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Vào buổi trưa, bày gà, heo, rượu cần, lúa, hoa quả, bánh giầy, bánh tét, …già làng hoặc chủ nhà sẽ đọc lời khấn cầu mong sức khỏe, mùa màng tươi tốt, … trong không khí có nhạc đệm, cồng chiêng. </a:t>
            </a:r>
            <a:r>
              <a:rPr b="1" i="1" lang="en-US" sz="2800">
                <a:solidFill>
                  <a:schemeClr val="dk1"/>
                </a:solidFill>
                <a:latin typeface="Times New Roman"/>
                <a:ea typeface="Times New Roman"/>
                <a:cs typeface="Times New Roman"/>
                <a:sym typeface="Times New Roman"/>
              </a:rPr>
              <a:t>Sau khi cúng xong</a:t>
            </a:r>
            <a:r>
              <a:rPr i="1" lang="en-US" sz="2800">
                <a:solidFill>
                  <a:srgbClr val="000000"/>
                </a:solidFill>
                <a:latin typeface="Times New Roman"/>
                <a:ea typeface="Times New Roman"/>
                <a:cs typeface="Times New Roman"/>
                <a:sym typeface="Times New Roman"/>
              </a:rPr>
              <a:t>,</a:t>
            </a:r>
            <a:r>
              <a:rPr lang="en-US" sz="2800">
                <a:solidFill>
                  <a:srgbClr val="000000"/>
                </a:solidFill>
                <a:latin typeface="Times New Roman"/>
                <a:ea typeface="Times New Roman"/>
                <a:cs typeface="Times New Roman"/>
                <a:sym typeface="Times New Roman"/>
              </a:rPr>
              <a:t> m</a:t>
            </a:r>
            <a:r>
              <a:rPr lang="en-US" sz="2800">
                <a:solidFill>
                  <a:schemeClr val="dk1"/>
                </a:solidFill>
                <a:latin typeface="Times New Roman"/>
                <a:ea typeface="Times New Roman"/>
                <a:cs typeface="Times New Roman"/>
                <a:sym typeface="Times New Roman"/>
              </a:rPr>
              <a:t>ọi người dự tiệc trên nhà sàn ăn uống vui vẻ.</a:t>
            </a:r>
            <a:endParaRPr sz="2800">
              <a:solidFill>
                <a:schemeClr val="dk1"/>
              </a:solidFill>
              <a:latin typeface="Times New Roman"/>
              <a:ea typeface="Times New Roman"/>
              <a:cs typeface="Times New Roman"/>
              <a:sym typeface="Times New Roman"/>
            </a:endParaRPr>
          </a:p>
        </p:txBody>
      </p:sp>
      <p:pic>
        <p:nvPicPr>
          <p:cNvPr id="3273" name="Google Shape;3273;p137"/>
          <p:cNvPicPr preferRelativeResize="0"/>
          <p:nvPr/>
        </p:nvPicPr>
        <p:blipFill rotWithShape="1">
          <a:blip r:embed="rId6">
            <a:alphaModFix/>
          </a:blip>
          <a:srcRect b="0" l="0" r="0" t="0"/>
          <a:stretch/>
        </p:blipFill>
        <p:spPr>
          <a:xfrm>
            <a:off x="7669890" y="2211223"/>
            <a:ext cx="4041468" cy="3075588"/>
          </a:xfrm>
          <a:prstGeom prst="ellipse">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7" name="Shape 3277"/>
        <p:cNvGrpSpPr/>
        <p:nvPr/>
      </p:nvGrpSpPr>
      <p:grpSpPr>
        <a:xfrm>
          <a:off x="0" y="0"/>
          <a:ext cx="0" cy="0"/>
          <a:chOff x="0" y="0"/>
          <a:chExt cx="0" cy="0"/>
        </a:xfrm>
      </p:grpSpPr>
      <p:grpSp>
        <p:nvGrpSpPr>
          <p:cNvPr id="3278" name="Google Shape;3278;p138"/>
          <p:cNvGrpSpPr/>
          <p:nvPr/>
        </p:nvGrpSpPr>
        <p:grpSpPr>
          <a:xfrm>
            <a:off x="0" y="1"/>
            <a:ext cx="12192000" cy="836740"/>
            <a:chOff x="1440808" y="2419674"/>
            <a:chExt cx="9865006" cy="1448933"/>
          </a:xfrm>
        </p:grpSpPr>
        <p:sp>
          <p:nvSpPr>
            <p:cNvPr id="3279" name="Google Shape;3279;p13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80" name="Google Shape;3280;p13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81" name="Google Shape;3281;p13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82" name="Google Shape;3282;p13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283" name="Google Shape;3283;p13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84" name="Google Shape;3284;p13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285" name="Google Shape;3285;p13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286" name="Google Shape;3286;p13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287" name="Google Shape;3287;p13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288" name="Google Shape;3288;p138"/>
          <p:cNvGrpSpPr/>
          <p:nvPr/>
        </p:nvGrpSpPr>
        <p:grpSpPr>
          <a:xfrm>
            <a:off x="4009854" y="1061139"/>
            <a:ext cx="7822558" cy="5664125"/>
            <a:chOff x="9526586" y="5020964"/>
            <a:chExt cx="13487401" cy="7588768"/>
          </a:xfrm>
        </p:grpSpPr>
        <p:sp>
          <p:nvSpPr>
            <p:cNvPr id="3289" name="Google Shape;3289;p13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90" name="Google Shape;3290;p13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91" name="Google Shape;3291;p13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92" name="Google Shape;3292;p13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293" name="Google Shape;3293;p13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294" name="Google Shape;3294;p138"/>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295" name="Google Shape;3295;p138"/>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296" name="Google Shape;3296;p138"/>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sp>
        <p:nvSpPr>
          <p:cNvPr id="3297" name="Google Shape;3297;p138"/>
          <p:cNvSpPr/>
          <p:nvPr/>
        </p:nvSpPr>
        <p:spPr>
          <a:xfrm>
            <a:off x="631273" y="3811311"/>
            <a:ext cx="5966747" cy="253018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chemeClr val="dk1"/>
              </a:buClr>
              <a:buSzPts val="2800"/>
              <a:buFont typeface="Noto Sans Symbols"/>
              <a:buChar char="❑"/>
            </a:pPr>
            <a:r>
              <a:rPr b="1" lang="en-US" sz="2800">
                <a:solidFill>
                  <a:schemeClr val="dk1"/>
                </a:solidFill>
                <a:latin typeface="Times New Roman"/>
                <a:ea typeface="Times New Roman"/>
                <a:cs typeface="Times New Roman"/>
                <a:sym typeface="Times New Roman"/>
              </a:rPr>
              <a:t>Cảm nhận của người viết: </a:t>
            </a:r>
            <a:r>
              <a:rPr lang="en-US" sz="2800">
                <a:solidFill>
                  <a:schemeClr val="dk1"/>
                </a:solidFill>
                <a:latin typeface="Times New Roman"/>
                <a:ea typeface="Times New Roman"/>
                <a:cs typeface="Times New Roman"/>
                <a:sym typeface="Times New Roman"/>
              </a:rPr>
              <a:t>Lễ cúng thần Lúa của người Chơ-ro là một nét văn hoá sinh hoạt độc đáo; cảm thấy gắn bó với thiên nhiên, biết ơn thiên nhiên.</a:t>
            </a:r>
            <a:endParaRPr sz="2800">
              <a:solidFill>
                <a:schemeClr val="dk1"/>
              </a:solidFill>
              <a:latin typeface="Times New Roman"/>
              <a:ea typeface="Times New Roman"/>
              <a:cs typeface="Times New Roman"/>
              <a:sym typeface="Times New Roman"/>
            </a:endParaRPr>
          </a:p>
        </p:txBody>
      </p:sp>
      <p:sp>
        <p:nvSpPr>
          <p:cNvPr id="3298" name="Google Shape;3298;p138"/>
          <p:cNvSpPr/>
          <p:nvPr/>
        </p:nvSpPr>
        <p:spPr>
          <a:xfrm>
            <a:off x="314461" y="1797712"/>
            <a:ext cx="6258533" cy="1539139"/>
          </a:xfrm>
          <a:prstGeom prst="rect">
            <a:avLst/>
          </a:prstGeom>
          <a:noFill/>
          <a:ln>
            <a:noFill/>
          </a:ln>
        </p:spPr>
        <p:txBody>
          <a:bodyPr anchorCtr="0" anchor="t" bIns="45700" lIns="91425" spcFirstLastPara="1" rIns="91425" wrap="square" tIns="45700">
            <a:spAutoFit/>
          </a:bodyPr>
          <a:lstStyle/>
          <a:p>
            <a:pPr indent="-457200" lvl="0" marL="914400" marR="0" rtl="0" algn="just">
              <a:lnSpc>
                <a:spcPct val="115000"/>
              </a:lnSpc>
              <a:spcBef>
                <a:spcPts val="0"/>
              </a:spcBef>
              <a:spcAft>
                <a:spcPts val="0"/>
              </a:spcAft>
              <a:buClr>
                <a:srgbClr val="000000"/>
              </a:buClr>
              <a:buSzPts val="2800"/>
              <a:buFont typeface="Noto Sans Symbols"/>
              <a:buChar char="❑"/>
            </a:pPr>
            <a:r>
              <a:rPr lang="en-US" sz="2800">
                <a:solidFill>
                  <a:srgbClr val="000000"/>
                </a:solidFill>
                <a:latin typeface="Times New Roman"/>
                <a:ea typeface="Times New Roman"/>
                <a:cs typeface="Times New Roman"/>
                <a:sym typeface="Times New Roman"/>
              </a:rPr>
              <a:t>Văn bản có nêu thời gian, địa điểm cụ thể, lễ cúng góp phần làm phong phú di sản văn hóa của dân tộc ta.</a:t>
            </a:r>
            <a:endParaRPr sz="2800">
              <a:solidFill>
                <a:srgbClr val="000000"/>
              </a:solidFill>
              <a:latin typeface="Times New Roman"/>
              <a:ea typeface="Times New Roman"/>
              <a:cs typeface="Times New Roman"/>
              <a:sym typeface="Times New Roman"/>
            </a:endParaRPr>
          </a:p>
        </p:txBody>
      </p:sp>
      <p:pic>
        <p:nvPicPr>
          <p:cNvPr id="3299" name="Google Shape;3299;p138"/>
          <p:cNvPicPr preferRelativeResize="0"/>
          <p:nvPr/>
        </p:nvPicPr>
        <p:blipFill rotWithShape="1">
          <a:blip r:embed="rId6">
            <a:alphaModFix/>
          </a:blip>
          <a:srcRect b="0" l="0" r="0" t="0"/>
          <a:stretch/>
        </p:blipFill>
        <p:spPr>
          <a:xfrm>
            <a:off x="6761051" y="2046434"/>
            <a:ext cx="4762500" cy="357187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3" name="Shape 3303"/>
        <p:cNvGrpSpPr/>
        <p:nvPr/>
      </p:nvGrpSpPr>
      <p:grpSpPr>
        <a:xfrm>
          <a:off x="0" y="0"/>
          <a:ext cx="0" cy="0"/>
          <a:chOff x="0" y="0"/>
          <a:chExt cx="0" cy="0"/>
        </a:xfrm>
      </p:grpSpPr>
      <p:grpSp>
        <p:nvGrpSpPr>
          <p:cNvPr id="3304" name="Google Shape;3304;p139"/>
          <p:cNvGrpSpPr/>
          <p:nvPr/>
        </p:nvGrpSpPr>
        <p:grpSpPr>
          <a:xfrm>
            <a:off x="0" y="1"/>
            <a:ext cx="12192000" cy="836740"/>
            <a:chOff x="1440808" y="2419674"/>
            <a:chExt cx="9865006" cy="1448933"/>
          </a:xfrm>
        </p:grpSpPr>
        <p:sp>
          <p:nvSpPr>
            <p:cNvPr id="3305" name="Google Shape;3305;p13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06" name="Google Shape;3306;p13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07" name="Google Shape;3307;p13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08" name="Google Shape;3308;p13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309" name="Google Shape;3309;p13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10" name="Google Shape;3310;p13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11" name="Google Shape;3311;p13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312" name="Google Shape;3312;p13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313" name="Google Shape;3313;p13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314" name="Google Shape;3314;p139"/>
          <p:cNvGrpSpPr/>
          <p:nvPr/>
        </p:nvGrpSpPr>
        <p:grpSpPr>
          <a:xfrm>
            <a:off x="4009854" y="1061139"/>
            <a:ext cx="7822558" cy="5664125"/>
            <a:chOff x="9526586" y="5020964"/>
            <a:chExt cx="13487401" cy="7588768"/>
          </a:xfrm>
        </p:grpSpPr>
        <p:sp>
          <p:nvSpPr>
            <p:cNvPr id="3315" name="Google Shape;3315;p13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16" name="Google Shape;3316;p13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17" name="Google Shape;3317;p13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18" name="Google Shape;3318;p13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19" name="Google Shape;3319;p13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320" name="Google Shape;3320;p13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321" name="Google Shape;3321;p139"/>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322" name="Google Shape;3322;p139"/>
          <p:cNvSpPr/>
          <p:nvPr/>
        </p:nvSpPr>
        <p:spPr>
          <a:xfrm>
            <a:off x="662441" y="890475"/>
            <a:ext cx="199125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Lý thuyết</a:t>
            </a:r>
            <a:endParaRPr b="0" i="0" sz="2800" u="none" cap="none" strike="noStrike">
              <a:solidFill>
                <a:srgbClr val="000000"/>
              </a:solidFill>
              <a:latin typeface="Times New Roman"/>
              <a:ea typeface="Times New Roman"/>
              <a:cs typeface="Times New Roman"/>
              <a:sym typeface="Times New Roman"/>
            </a:endParaRPr>
          </a:p>
        </p:txBody>
      </p:sp>
      <p:sp>
        <p:nvSpPr>
          <p:cNvPr id="3323" name="Google Shape;3323;p139"/>
          <p:cNvSpPr/>
          <p:nvPr/>
        </p:nvSpPr>
        <p:spPr>
          <a:xfrm>
            <a:off x="631273" y="1298794"/>
            <a:ext cx="10271530" cy="65864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2. Yêu cầu chung của kiểu bài thuyết minh về một sự kiện</a:t>
            </a:r>
            <a:endParaRPr sz="3200">
              <a:solidFill>
                <a:schemeClr val="dk1"/>
              </a:solidFill>
              <a:latin typeface="Times New Roman"/>
              <a:ea typeface="Times New Roman"/>
              <a:cs typeface="Times New Roman"/>
              <a:sym typeface="Times New Roman"/>
            </a:endParaRPr>
          </a:p>
        </p:txBody>
      </p:sp>
      <p:sp>
        <p:nvSpPr>
          <p:cNvPr id="3324" name="Google Shape;3324;p139"/>
          <p:cNvSpPr/>
          <p:nvPr/>
        </p:nvSpPr>
        <p:spPr>
          <a:xfrm>
            <a:off x="819044" y="2086168"/>
            <a:ext cx="3347412" cy="2993178"/>
          </a:xfrm>
          <a:prstGeom prst="homePlate">
            <a:avLst>
              <a:gd fmla="val 25856" name="adj"/>
            </a:avLst>
          </a:prstGeom>
          <a:solidFill>
            <a:srgbClr val="FBE4D4"/>
          </a:solidFill>
          <a:ln cap="flat" cmpd="sng" w="12700">
            <a:solidFill>
              <a:srgbClr val="42719B"/>
            </a:solidFill>
            <a:prstDash val="solid"/>
            <a:miter lim="800000"/>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45720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a) Thế nào là thuyết minh thuật lại một sự kiện?</a:t>
            </a:r>
            <a:endParaRPr sz="3200">
              <a:solidFill>
                <a:schemeClr val="dk1"/>
              </a:solidFill>
              <a:latin typeface="Times New Roman"/>
              <a:ea typeface="Times New Roman"/>
              <a:cs typeface="Times New Roman"/>
              <a:sym typeface="Times New Roman"/>
            </a:endParaRPr>
          </a:p>
        </p:txBody>
      </p:sp>
      <p:sp>
        <p:nvSpPr>
          <p:cNvPr id="3325" name="Google Shape;3325;p139"/>
          <p:cNvSpPr/>
          <p:nvPr/>
        </p:nvSpPr>
        <p:spPr>
          <a:xfrm>
            <a:off x="4009854" y="2063893"/>
            <a:ext cx="7389352" cy="4321298"/>
          </a:xfrm>
          <a:prstGeom prst="flowChartDisplay">
            <a:avLst/>
          </a:prstGeom>
          <a:solidFill>
            <a:srgbClr val="FEE599"/>
          </a:solidFill>
          <a:ln cap="flat" cmpd="sng" w="12700">
            <a:solidFill>
              <a:srgbClr val="42719B"/>
            </a:solidFill>
            <a:prstDash val="solid"/>
            <a:miter lim="800000"/>
            <a:headEnd len="sm" w="sm" type="none"/>
            <a:tailEnd len="sm" w="sm" type="none"/>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45720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Thuyết minh thuật lại một sự kiện là kiểu bài người viết dùng lời văn và một số phương tiện giao tiếp phi ngôn ngữ để thuật lại một sự kiện theo đúng diễn biến trong thực tế nhằm giúp người đọc, người nghe nắm được diễn biến của sự kiện và những thông tin liên quan đến sự kiện ấy.</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4"/>
                                        </p:tgtEl>
                                        <p:attrNameLst>
                                          <p:attrName>style.visibility</p:attrName>
                                        </p:attrNameLst>
                                      </p:cBhvr>
                                      <p:to>
                                        <p:strVal val="visible"/>
                                      </p:to>
                                    </p:set>
                                    <p:animEffect filter="fade" transition="in">
                                      <p:cBhvr>
                                        <p:cTn dur="500"/>
                                        <p:tgtEl>
                                          <p:spTgt spid="3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5"/>
                                        </p:tgtEl>
                                        <p:attrNameLst>
                                          <p:attrName>style.visibility</p:attrName>
                                        </p:attrNameLst>
                                      </p:cBhvr>
                                      <p:to>
                                        <p:strVal val="visible"/>
                                      </p:to>
                                    </p:set>
                                    <p:animEffect filter="fade" transition="in">
                                      <p:cBhvr>
                                        <p:cTn dur="500"/>
                                        <p:tgtEl>
                                          <p:spTgt spid="3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4"/>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235" name="Google Shape;235;p14"/>
          <p:cNvSpPr/>
          <p:nvPr/>
        </p:nvSpPr>
        <p:spPr>
          <a:xfrm>
            <a:off x="304797" y="1994897"/>
            <a:ext cx="6822702" cy="548099"/>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15000"/>
              </a:lnSpc>
              <a:spcBef>
                <a:spcPts val="0"/>
              </a:spcBef>
              <a:spcAft>
                <a:spcPts val="0"/>
              </a:spcAft>
              <a:buClr>
                <a:srgbClr val="0070C0"/>
              </a:buClr>
              <a:buSzPts val="2800"/>
              <a:buFont typeface="Calibri"/>
              <a:buAutoNum type="arabicPeriod"/>
            </a:pPr>
            <a:r>
              <a:rPr b="1" i="0" lang="en-US" sz="2800" u="none" cap="none" strike="noStrike">
                <a:solidFill>
                  <a:srgbClr val="0070C0"/>
                </a:solidFill>
                <a:latin typeface="Times New Roman"/>
                <a:ea typeface="Times New Roman"/>
                <a:cs typeface="Times New Roman"/>
                <a:sym typeface="Times New Roman"/>
              </a:rPr>
              <a:t>Ý nghĩa, tác dụng của sa- pô của văn bản</a:t>
            </a:r>
            <a:endParaRPr b="0" i="0" sz="2800" u="none" cap="none" strike="noStrike">
              <a:solidFill>
                <a:schemeClr val="dk1"/>
              </a:solidFill>
              <a:latin typeface="Times New Roman"/>
              <a:ea typeface="Times New Roman"/>
              <a:cs typeface="Times New Roman"/>
              <a:sym typeface="Times New Roman"/>
            </a:endParaRPr>
          </a:p>
        </p:txBody>
      </p:sp>
      <p:grpSp>
        <p:nvGrpSpPr>
          <p:cNvPr id="236" name="Google Shape;236;p14"/>
          <p:cNvGrpSpPr/>
          <p:nvPr/>
        </p:nvGrpSpPr>
        <p:grpSpPr>
          <a:xfrm>
            <a:off x="1525024" y="2683314"/>
            <a:ext cx="9129251" cy="3871790"/>
            <a:chOff x="2227007" y="2667244"/>
            <a:chExt cx="9129251" cy="5525640"/>
          </a:xfrm>
        </p:grpSpPr>
        <p:sp>
          <p:nvSpPr>
            <p:cNvPr id="237" name="Google Shape;237;p14"/>
            <p:cNvSpPr/>
            <p:nvPr/>
          </p:nvSpPr>
          <p:spPr>
            <a:xfrm>
              <a:off x="5966221" y="4137272"/>
              <a:ext cx="1357709" cy="646146"/>
            </a:xfrm>
            <a:custGeom>
              <a:rect b="b" l="l" r="r" t="t"/>
              <a:pathLst>
                <a:path extrusionOk="0" h="120000" w="120000">
                  <a:moveTo>
                    <a:pt x="0" y="0"/>
                  </a:moveTo>
                  <a:lnTo>
                    <a:pt x="0" y="81776"/>
                  </a:lnTo>
                  <a:lnTo>
                    <a:pt x="120000" y="81776"/>
                  </a:lnTo>
                  <a:lnTo>
                    <a:pt x="120000" y="120000"/>
                  </a:lnTo>
                </a:path>
              </a:pathLst>
            </a:custGeom>
            <a:noFill/>
            <a:ln cap="flat" cmpd="sng" w="12700">
              <a:solidFill>
                <a:srgbClr val="828282"/>
              </a:solidFill>
              <a:prstDash val="solid"/>
              <a:miter lim="800000"/>
              <a:headEnd len="sm" w="sm" type="none"/>
              <a:tailEnd len="sm" w="sm" type="none"/>
            </a:ln>
          </p:spPr>
        </p:sp>
        <p:sp>
          <p:nvSpPr>
            <p:cNvPr id="238" name="Google Shape;238;p14"/>
            <p:cNvSpPr/>
            <p:nvPr/>
          </p:nvSpPr>
          <p:spPr>
            <a:xfrm>
              <a:off x="4608512" y="4137272"/>
              <a:ext cx="1357709" cy="646146"/>
            </a:xfrm>
            <a:custGeom>
              <a:rect b="b" l="l" r="r" t="t"/>
              <a:pathLst>
                <a:path extrusionOk="0" h="120000" w="120000">
                  <a:moveTo>
                    <a:pt x="120000" y="0"/>
                  </a:moveTo>
                  <a:lnTo>
                    <a:pt x="120000" y="81776"/>
                  </a:lnTo>
                  <a:lnTo>
                    <a:pt x="0" y="81776"/>
                  </a:lnTo>
                  <a:lnTo>
                    <a:pt x="0" y="120000"/>
                  </a:lnTo>
                </a:path>
              </a:pathLst>
            </a:custGeom>
            <a:noFill/>
            <a:ln cap="flat" cmpd="sng" w="12700">
              <a:solidFill>
                <a:srgbClr val="828282"/>
              </a:solidFill>
              <a:prstDash val="solid"/>
              <a:miter lim="800000"/>
              <a:headEnd len="sm" w="sm" type="none"/>
              <a:tailEnd len="sm" w="sm" type="none"/>
            </a:ln>
          </p:spPr>
        </p:sp>
        <p:sp>
          <p:nvSpPr>
            <p:cNvPr id="239" name="Google Shape;239;p14"/>
            <p:cNvSpPr/>
            <p:nvPr/>
          </p:nvSpPr>
          <p:spPr>
            <a:xfrm>
              <a:off x="4193983" y="2667244"/>
              <a:ext cx="3050764" cy="1410783"/>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
            <p:cNvSpPr/>
            <p:nvPr/>
          </p:nvSpPr>
          <p:spPr>
            <a:xfrm>
              <a:off x="4440839" y="2901758"/>
              <a:ext cx="3050764" cy="1410783"/>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ctr">
                <a:lnSpc>
                  <a:spcPct val="90000"/>
                </a:lnSpc>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Các thông tin mà sa-pô đề cập:</a:t>
              </a:r>
              <a:endParaRPr b="0" i="0" sz="2800" u="none" cap="none" strike="noStrike">
                <a:solidFill>
                  <a:schemeClr val="dk1"/>
                </a:solidFill>
                <a:latin typeface="Times New Roman"/>
                <a:ea typeface="Times New Roman"/>
                <a:cs typeface="Times New Roman"/>
                <a:sym typeface="Times New Roman"/>
              </a:endParaRPr>
            </a:p>
          </p:txBody>
        </p:sp>
        <p:sp>
          <p:nvSpPr>
            <p:cNvPr id="241" name="Google Shape;241;p14"/>
            <p:cNvSpPr/>
            <p:nvPr/>
          </p:nvSpPr>
          <p:spPr>
            <a:xfrm>
              <a:off x="2227007" y="4783419"/>
              <a:ext cx="3492358" cy="3174953"/>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p:nvPr/>
          </p:nvSpPr>
          <p:spPr>
            <a:xfrm>
              <a:off x="2473863" y="5017931"/>
              <a:ext cx="3492358" cy="3174953"/>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just">
                <a:lnSpc>
                  <a:spcPct val="90000"/>
                </a:lnSpc>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G</a:t>
              </a:r>
              <a:r>
                <a:rPr b="0" i="0" lang="en-US" sz="2800" u="none" cap="none" strike="noStrike">
                  <a:solidFill>
                    <a:schemeClr val="dk1"/>
                  </a:solidFill>
                  <a:latin typeface="Times New Roman"/>
                  <a:ea typeface="Times New Roman"/>
                  <a:cs typeface="Times New Roman"/>
                  <a:sym typeface="Times New Roman"/>
                </a:rPr>
                <a:t>iới thiệu người Chơ-ro: Tên gọi khác (Đơ-ro, Châu-ro); nới sinh sống (Đồng Nai).</a:t>
              </a:r>
              <a:endParaRPr b="0" i="0" sz="2800" u="none" cap="none" strike="noStrike">
                <a:solidFill>
                  <a:schemeClr val="dk1"/>
                </a:solidFill>
                <a:latin typeface="Times New Roman"/>
                <a:ea typeface="Times New Roman"/>
                <a:cs typeface="Times New Roman"/>
                <a:sym typeface="Times New Roman"/>
              </a:endParaRPr>
            </a:p>
          </p:txBody>
        </p:sp>
        <p:sp>
          <p:nvSpPr>
            <p:cNvPr id="243" name="Google Shape;243;p14"/>
            <p:cNvSpPr/>
            <p:nvPr/>
          </p:nvSpPr>
          <p:spPr>
            <a:xfrm>
              <a:off x="6213077" y="4783421"/>
              <a:ext cx="4896325" cy="3174952"/>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a:off x="6459933" y="5017932"/>
              <a:ext cx="4896325" cy="3174952"/>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just">
                <a:lnSpc>
                  <a:spcPct val="90000"/>
                </a:lnSpc>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Giới thiệu chung về ý nghĩa của lễ cúng Thần Lúa của người Chơ-ro: Thể hiện mối giao hòa, gắn bó giữa con người với thiên nhiên, cùng ước mơ về cuộc sống ấm no, hạnh phúc.</a:t>
              </a:r>
              <a:endParaRPr b="0" i="0" sz="2800" u="none" cap="none" strike="noStrike">
                <a:solidFill>
                  <a:schemeClr val="dk1"/>
                </a:solidFill>
                <a:latin typeface="Times New Roman"/>
                <a:ea typeface="Times New Roman"/>
                <a:cs typeface="Times New Roman"/>
                <a:sym typeface="Times New Roman"/>
              </a:endParaRPr>
            </a:p>
          </p:txBody>
        </p:sp>
      </p:grpSp>
      <p:pic>
        <p:nvPicPr>
          <p:cNvPr id="245" name="Google Shape;245;p14"/>
          <p:cNvPicPr preferRelativeResize="0"/>
          <p:nvPr/>
        </p:nvPicPr>
        <p:blipFill rotWithShape="1">
          <a:blip r:embed="rId3">
            <a:alphaModFix/>
          </a:blip>
          <a:srcRect b="0" l="0" r="0" t="0"/>
          <a:stretch/>
        </p:blipFill>
        <p:spPr>
          <a:xfrm>
            <a:off x="7735868" y="1301867"/>
            <a:ext cx="3517152" cy="2637864"/>
          </a:xfrm>
          <a:prstGeom prst="ellipse">
            <a:avLst/>
          </a:prstGeom>
          <a:noFill/>
          <a:ln>
            <a:noFill/>
          </a:ln>
        </p:spPr>
      </p:pic>
      <p:sp>
        <p:nvSpPr>
          <p:cNvPr id="246" name="Google Shape;246;p14"/>
          <p:cNvSpPr/>
          <p:nvPr/>
        </p:nvSpPr>
        <p:spPr>
          <a:xfrm>
            <a:off x="448843" y="1264968"/>
            <a:ext cx="4565609" cy="634180"/>
          </a:xfrm>
          <a:prstGeom prst="plaque">
            <a:avLst>
              <a:gd fmla="val 16667" name="adj"/>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II. Phân tích văn bản</a:t>
            </a:r>
            <a:endParaRPr b="0" i="0" sz="2800" u="none" cap="none" strike="noStrike">
              <a:solidFill>
                <a:schemeClr val="lt1"/>
              </a:solidFill>
              <a:latin typeface="Times New Roman"/>
              <a:ea typeface="Times New Roman"/>
              <a:cs typeface="Times New Roman"/>
              <a:sym typeface="Times New Roman"/>
            </a:endParaRPr>
          </a:p>
        </p:txBody>
      </p:sp>
      <p:sp>
        <p:nvSpPr>
          <p:cNvPr id="247" name="Google Shape;247;p14"/>
          <p:cNvSpPr/>
          <p:nvPr/>
        </p:nvSpPr>
        <p:spPr>
          <a:xfrm>
            <a:off x="327579" y="1276480"/>
            <a:ext cx="4565609" cy="634180"/>
          </a:xfrm>
          <a:prstGeom prst="plaque">
            <a:avLst>
              <a:gd fmla="val 16667" name="adj"/>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II. Suy ngẫm và plan hồi</a:t>
            </a:r>
            <a:endParaRPr b="0" i="0" sz="2800" u="none" cap="none" strike="noStrike">
              <a:solidFill>
                <a:schemeClr val="lt1"/>
              </a:solidFill>
              <a:latin typeface="Times New Roman"/>
              <a:ea typeface="Times New Roman"/>
              <a:cs typeface="Times New Roman"/>
              <a:sym typeface="Times New Roman"/>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9" name="Shape 3329"/>
        <p:cNvGrpSpPr/>
        <p:nvPr/>
      </p:nvGrpSpPr>
      <p:grpSpPr>
        <a:xfrm>
          <a:off x="0" y="0"/>
          <a:ext cx="0" cy="0"/>
          <a:chOff x="0" y="0"/>
          <a:chExt cx="0" cy="0"/>
        </a:xfrm>
      </p:grpSpPr>
      <p:grpSp>
        <p:nvGrpSpPr>
          <p:cNvPr id="3330" name="Google Shape;3330;p140"/>
          <p:cNvGrpSpPr/>
          <p:nvPr/>
        </p:nvGrpSpPr>
        <p:grpSpPr>
          <a:xfrm>
            <a:off x="0" y="1"/>
            <a:ext cx="12192000" cy="836740"/>
            <a:chOff x="1440808" y="2419674"/>
            <a:chExt cx="9865006" cy="1448933"/>
          </a:xfrm>
        </p:grpSpPr>
        <p:sp>
          <p:nvSpPr>
            <p:cNvPr id="3331" name="Google Shape;3331;p14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32" name="Google Shape;3332;p14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33" name="Google Shape;3333;p14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34" name="Google Shape;3334;p14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335" name="Google Shape;3335;p14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36" name="Google Shape;3336;p14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37" name="Google Shape;3337;p14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338" name="Google Shape;3338;p14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339" name="Google Shape;3339;p14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340" name="Google Shape;3340;p140"/>
          <p:cNvGrpSpPr/>
          <p:nvPr/>
        </p:nvGrpSpPr>
        <p:grpSpPr>
          <a:xfrm>
            <a:off x="4009854" y="1061139"/>
            <a:ext cx="7822558" cy="5664125"/>
            <a:chOff x="9526586" y="5020964"/>
            <a:chExt cx="13487401" cy="7588768"/>
          </a:xfrm>
        </p:grpSpPr>
        <p:sp>
          <p:nvSpPr>
            <p:cNvPr id="3341" name="Google Shape;3341;p14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42" name="Google Shape;3342;p14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43" name="Google Shape;3343;p14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44" name="Google Shape;3344;p14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45" name="Google Shape;3345;p14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346" name="Google Shape;3346;p140"/>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347" name="Google Shape;3347;p140"/>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348" name="Google Shape;3348;p140"/>
          <p:cNvSpPr/>
          <p:nvPr/>
        </p:nvSpPr>
        <p:spPr>
          <a:xfrm>
            <a:off x="453966" y="1338439"/>
            <a:ext cx="10969000"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b) Đặc điểm của kiểu bài thuyết minh thuật lại một sự kiện</a:t>
            </a:r>
            <a:endParaRPr sz="3200">
              <a:solidFill>
                <a:schemeClr val="dk1"/>
              </a:solidFill>
              <a:latin typeface="Times New Roman"/>
              <a:ea typeface="Times New Roman"/>
              <a:cs typeface="Times New Roman"/>
              <a:sym typeface="Times New Roman"/>
            </a:endParaRPr>
          </a:p>
        </p:txBody>
      </p:sp>
      <p:sp>
        <p:nvSpPr>
          <p:cNvPr id="3349" name="Google Shape;3349;p140"/>
          <p:cNvSpPr/>
          <p:nvPr/>
        </p:nvSpPr>
        <p:spPr>
          <a:xfrm>
            <a:off x="5274767" y="2929984"/>
            <a:ext cx="728394" cy="91440"/>
          </a:xfrm>
          <a:custGeom>
            <a:rect b="b" l="l" r="r" t="t"/>
            <a:pathLst>
              <a:path extrusionOk="0" h="91440" w="612716">
                <a:moveTo>
                  <a:pt x="0" y="45720"/>
                </a:moveTo>
                <a:lnTo>
                  <a:pt x="612716" y="45720"/>
                </a:lnTo>
              </a:path>
            </a:pathLst>
          </a:custGeom>
          <a:noFill/>
          <a:ln cap="flat" cmpd="sng" w="38100">
            <a:solidFill>
              <a:srgbClr val="599BD5"/>
            </a:solidFill>
            <a:prstDash val="solid"/>
            <a:miter lim="800000"/>
            <a:headEnd len="sm" w="sm" type="none"/>
            <a:tailEnd len="med" w="med" type="stealth"/>
          </a:ln>
        </p:spPr>
        <p:txBody>
          <a:bodyPr anchorCtr="0" anchor="ctr" bIns="42500" lIns="302975" spcFirstLastPara="1" rIns="302975" wrap="square" tIns="42500">
            <a:noAutofit/>
          </a:bodyPr>
          <a:lstStyle/>
          <a:p>
            <a:pPr indent="0" lvl="0" marL="0" marR="0" rtl="0" algn="ctr">
              <a:lnSpc>
                <a:spcPct val="90000"/>
              </a:lnSpc>
              <a:spcBef>
                <a:spcPts val="0"/>
              </a:spcBef>
              <a:spcAft>
                <a:spcPts val="0"/>
              </a:spcAft>
              <a:buNone/>
            </a:pPr>
            <a:r>
              <a:t/>
            </a:r>
            <a:endParaRPr sz="500">
              <a:solidFill>
                <a:schemeClr val="dk1"/>
              </a:solidFill>
              <a:latin typeface="Calibri"/>
              <a:ea typeface="Calibri"/>
              <a:cs typeface="Calibri"/>
              <a:sym typeface="Calibri"/>
            </a:endParaRPr>
          </a:p>
        </p:txBody>
      </p:sp>
      <p:sp>
        <p:nvSpPr>
          <p:cNvPr id="3350" name="Google Shape;3350;p140"/>
          <p:cNvSpPr/>
          <p:nvPr/>
        </p:nvSpPr>
        <p:spPr>
          <a:xfrm>
            <a:off x="1194620" y="2136595"/>
            <a:ext cx="4082287" cy="1678217"/>
          </a:xfrm>
          <a:custGeom>
            <a:rect b="b" l="l" r="r" t="t"/>
            <a:pathLst>
              <a:path extrusionOk="0" h="1678217" w="3433968">
                <a:moveTo>
                  <a:pt x="0" y="0"/>
                </a:moveTo>
                <a:lnTo>
                  <a:pt x="3433968" y="0"/>
                </a:lnTo>
                <a:lnTo>
                  <a:pt x="3433968" y="1678217"/>
                </a:lnTo>
                <a:lnTo>
                  <a:pt x="0" y="1678217"/>
                </a:lnTo>
                <a:lnTo>
                  <a:pt x="0" y="0"/>
                </a:lnTo>
                <a:close/>
              </a:path>
            </a:pathLst>
          </a:custGeom>
          <a:solidFill>
            <a:srgbClr val="599BD5"/>
          </a:solidFill>
          <a:ln>
            <a:noFill/>
          </a:ln>
          <a:effectLst>
            <a:outerShdw blurRad="107950" algn="ctr" dir="5400000" dist="12700">
              <a:srgbClr val="000000"/>
            </a:outerShdw>
          </a:effectLst>
        </p:spPr>
        <p:txBody>
          <a:bodyPr anchorCtr="0" anchor="ctr" bIns="163575" lIns="163575" spcFirstLastPara="1" rIns="163575" wrap="square" tIns="163575">
            <a:noAutofit/>
          </a:bodyPr>
          <a:lstStyle/>
          <a:p>
            <a:pPr indent="0" lvl="0" marL="0" marR="0" rtl="0" algn="just">
              <a:lnSpc>
                <a:spcPct val="90000"/>
              </a:lnSpc>
              <a:spcBef>
                <a:spcPts val="0"/>
              </a:spcBef>
              <a:spcAft>
                <a:spcPts val="0"/>
              </a:spcAft>
              <a:buNone/>
            </a:pPr>
            <a:r>
              <a:rPr lang="en-US" sz="3200">
                <a:solidFill>
                  <a:schemeClr val="lt1"/>
                </a:solidFill>
                <a:latin typeface="Calibri"/>
                <a:ea typeface="Calibri"/>
                <a:cs typeface="Calibri"/>
                <a:sym typeface="Calibri"/>
              </a:rPr>
              <a:t>Giới thiệu được sự kiện, thời gian và địa điểm diễn ra sự kiện.</a:t>
            </a:r>
            <a:endParaRPr sz="3200">
              <a:solidFill>
                <a:schemeClr val="lt1"/>
              </a:solidFill>
              <a:latin typeface="Calibri"/>
              <a:ea typeface="Calibri"/>
              <a:cs typeface="Calibri"/>
              <a:sym typeface="Calibri"/>
            </a:endParaRPr>
          </a:p>
        </p:txBody>
      </p:sp>
      <p:sp>
        <p:nvSpPr>
          <p:cNvPr id="3351" name="Google Shape;3351;p140"/>
          <p:cNvSpPr/>
          <p:nvPr/>
        </p:nvSpPr>
        <p:spPr>
          <a:xfrm>
            <a:off x="3318508" y="3813013"/>
            <a:ext cx="4906495" cy="612716"/>
          </a:xfrm>
          <a:custGeom>
            <a:rect b="b" l="l" r="r" t="t"/>
            <a:pathLst>
              <a:path extrusionOk="0" h="612716" w="4127282">
                <a:moveTo>
                  <a:pt x="4127282" y="0"/>
                </a:moveTo>
                <a:lnTo>
                  <a:pt x="4127282" y="323458"/>
                </a:lnTo>
                <a:lnTo>
                  <a:pt x="0" y="323458"/>
                </a:lnTo>
                <a:lnTo>
                  <a:pt x="0" y="612716"/>
                </a:lnTo>
              </a:path>
            </a:pathLst>
          </a:custGeom>
          <a:noFill/>
          <a:ln cap="flat" cmpd="sng" w="38100">
            <a:solidFill>
              <a:srgbClr val="599BD5"/>
            </a:solidFill>
            <a:prstDash val="solid"/>
            <a:miter lim="800000"/>
            <a:headEnd len="sm" w="sm" type="none"/>
            <a:tailEnd len="med" w="med" type="stealth"/>
          </a:ln>
        </p:spPr>
        <p:txBody>
          <a:bodyPr anchorCtr="0" anchor="ctr" bIns="303125" lIns="1971900" spcFirstLastPara="1" rIns="1971900" wrap="square" tIns="303125">
            <a:noAutofit/>
          </a:bodyPr>
          <a:lstStyle/>
          <a:p>
            <a:pPr indent="0" lvl="0" marL="0" marR="0" rtl="0" algn="ctr">
              <a:lnSpc>
                <a:spcPct val="90000"/>
              </a:lnSpc>
              <a:spcBef>
                <a:spcPts val="0"/>
              </a:spcBef>
              <a:spcAft>
                <a:spcPts val="0"/>
              </a:spcAft>
              <a:buNone/>
            </a:pPr>
            <a:r>
              <a:t/>
            </a:r>
            <a:endParaRPr sz="500">
              <a:solidFill>
                <a:schemeClr val="dk1"/>
              </a:solidFill>
              <a:latin typeface="Calibri"/>
              <a:ea typeface="Calibri"/>
              <a:cs typeface="Calibri"/>
              <a:sym typeface="Calibri"/>
            </a:endParaRPr>
          </a:p>
        </p:txBody>
      </p:sp>
      <p:sp>
        <p:nvSpPr>
          <p:cNvPr id="3352" name="Google Shape;3352;p140"/>
          <p:cNvSpPr/>
          <p:nvPr/>
        </p:nvSpPr>
        <p:spPr>
          <a:xfrm>
            <a:off x="6041679" y="2136595"/>
            <a:ext cx="4366649" cy="1678217"/>
          </a:xfrm>
          <a:custGeom>
            <a:rect b="b" l="l" r="r" t="t"/>
            <a:pathLst>
              <a:path extrusionOk="0" h="1678217" w="3673170">
                <a:moveTo>
                  <a:pt x="0" y="0"/>
                </a:moveTo>
                <a:lnTo>
                  <a:pt x="3673170" y="0"/>
                </a:lnTo>
                <a:lnTo>
                  <a:pt x="3673170" y="1678217"/>
                </a:lnTo>
                <a:lnTo>
                  <a:pt x="0" y="1678217"/>
                </a:lnTo>
                <a:lnTo>
                  <a:pt x="0" y="0"/>
                </a:lnTo>
                <a:close/>
              </a:path>
            </a:pathLst>
          </a:custGeom>
          <a:solidFill>
            <a:srgbClr val="599BD5"/>
          </a:solidFill>
          <a:ln>
            <a:noFill/>
          </a:ln>
          <a:effectLst>
            <a:outerShdw blurRad="107950" algn="ctr" dir="5400000" dist="12700">
              <a:srgbClr val="000000"/>
            </a:outerShdw>
          </a:effectLst>
        </p:spPr>
        <p:txBody>
          <a:bodyPr anchorCtr="0" anchor="ctr" bIns="163575" lIns="163575" spcFirstLastPara="1" rIns="163575" wrap="square" tIns="163575">
            <a:noAutofit/>
          </a:bodyPr>
          <a:lstStyle/>
          <a:p>
            <a:pPr indent="0" lvl="0" marL="0" marR="0" rtl="0" algn="just">
              <a:lnSpc>
                <a:spcPct val="90000"/>
              </a:lnSpc>
              <a:spcBef>
                <a:spcPts val="0"/>
              </a:spcBef>
              <a:spcAft>
                <a:spcPts val="0"/>
              </a:spcAft>
              <a:buNone/>
            </a:pPr>
            <a:r>
              <a:rPr lang="en-US" sz="3200">
                <a:solidFill>
                  <a:schemeClr val="lt1"/>
                </a:solidFill>
                <a:latin typeface="Calibri"/>
                <a:ea typeface="Calibri"/>
                <a:cs typeface="Calibri"/>
                <a:sym typeface="Calibri"/>
              </a:rPr>
              <a:t>Thuật lại đủ các hoạt động chính của sự kiện theo một trình tự hợp lí</a:t>
            </a:r>
            <a:endParaRPr sz="3200">
              <a:solidFill>
                <a:schemeClr val="lt1"/>
              </a:solidFill>
              <a:latin typeface="Calibri"/>
              <a:ea typeface="Calibri"/>
              <a:cs typeface="Calibri"/>
              <a:sym typeface="Calibri"/>
            </a:endParaRPr>
          </a:p>
        </p:txBody>
      </p:sp>
      <p:sp>
        <p:nvSpPr>
          <p:cNvPr id="3353" name="Google Shape;3353;p140"/>
          <p:cNvSpPr/>
          <p:nvPr/>
        </p:nvSpPr>
        <p:spPr>
          <a:xfrm>
            <a:off x="5440257" y="5251518"/>
            <a:ext cx="728394" cy="91440"/>
          </a:xfrm>
          <a:custGeom>
            <a:rect b="b" l="l" r="r" t="t"/>
            <a:pathLst>
              <a:path extrusionOk="0" h="91440" w="612716">
                <a:moveTo>
                  <a:pt x="0" y="45720"/>
                </a:moveTo>
                <a:lnTo>
                  <a:pt x="612716" y="45720"/>
                </a:lnTo>
              </a:path>
            </a:pathLst>
          </a:custGeom>
          <a:noFill/>
          <a:ln cap="flat" cmpd="sng" w="38100">
            <a:solidFill>
              <a:srgbClr val="599BD5"/>
            </a:solidFill>
            <a:prstDash val="solid"/>
            <a:miter lim="800000"/>
            <a:headEnd len="sm" w="sm" type="none"/>
            <a:tailEnd len="med" w="med" type="stealth"/>
          </a:ln>
        </p:spPr>
        <p:txBody>
          <a:bodyPr anchorCtr="0" anchor="ctr" bIns="42500" lIns="302975" spcFirstLastPara="1" rIns="302975" wrap="square" tIns="42500">
            <a:noAutofit/>
          </a:bodyPr>
          <a:lstStyle/>
          <a:p>
            <a:pPr indent="0" lvl="0" marL="0" marR="0" rtl="0" algn="ctr">
              <a:lnSpc>
                <a:spcPct val="90000"/>
              </a:lnSpc>
              <a:spcBef>
                <a:spcPts val="0"/>
              </a:spcBef>
              <a:spcAft>
                <a:spcPts val="0"/>
              </a:spcAft>
              <a:buNone/>
            </a:pPr>
            <a:r>
              <a:t/>
            </a:r>
            <a:endParaRPr sz="500">
              <a:solidFill>
                <a:schemeClr val="dk1"/>
              </a:solidFill>
              <a:latin typeface="Calibri"/>
              <a:ea typeface="Calibri"/>
              <a:cs typeface="Calibri"/>
              <a:sym typeface="Calibri"/>
            </a:endParaRPr>
          </a:p>
        </p:txBody>
      </p:sp>
      <p:sp>
        <p:nvSpPr>
          <p:cNvPr id="3354" name="Google Shape;3354;p140"/>
          <p:cNvSpPr/>
          <p:nvPr/>
        </p:nvSpPr>
        <p:spPr>
          <a:xfrm>
            <a:off x="1194620" y="4458129"/>
            <a:ext cx="4247776" cy="1678217"/>
          </a:xfrm>
          <a:custGeom>
            <a:rect b="b" l="l" r="r" t="t"/>
            <a:pathLst>
              <a:path extrusionOk="0" h="1678217" w="3573176">
                <a:moveTo>
                  <a:pt x="0" y="0"/>
                </a:moveTo>
                <a:lnTo>
                  <a:pt x="3573176" y="0"/>
                </a:lnTo>
                <a:lnTo>
                  <a:pt x="3573176" y="1678217"/>
                </a:lnTo>
                <a:lnTo>
                  <a:pt x="0" y="1678217"/>
                </a:lnTo>
                <a:lnTo>
                  <a:pt x="0" y="0"/>
                </a:lnTo>
                <a:close/>
              </a:path>
            </a:pathLst>
          </a:custGeom>
          <a:solidFill>
            <a:srgbClr val="599BD5"/>
          </a:solidFill>
          <a:ln>
            <a:noFill/>
          </a:ln>
          <a:effectLst>
            <a:outerShdw blurRad="107950" algn="ctr" dir="5400000" dist="12700">
              <a:srgbClr val="000000"/>
            </a:outerShdw>
          </a:effectLst>
        </p:spPr>
        <p:txBody>
          <a:bodyPr anchorCtr="0" anchor="ctr" bIns="163575" lIns="163575" spcFirstLastPara="1" rIns="163575" wrap="square" tIns="163575">
            <a:noAutofit/>
          </a:bodyPr>
          <a:lstStyle/>
          <a:p>
            <a:pPr indent="0" lvl="0" marL="0" marR="0" rtl="0" algn="just">
              <a:lnSpc>
                <a:spcPct val="90000"/>
              </a:lnSpc>
              <a:spcBef>
                <a:spcPts val="0"/>
              </a:spcBef>
              <a:spcAft>
                <a:spcPts val="0"/>
              </a:spcAft>
              <a:buNone/>
            </a:pPr>
            <a:r>
              <a:rPr lang="en-US" sz="3200">
                <a:solidFill>
                  <a:schemeClr val="lt1"/>
                </a:solidFill>
                <a:latin typeface="Calibri"/>
                <a:ea typeface="Calibri"/>
                <a:cs typeface="Calibri"/>
                <a:sym typeface="Calibri"/>
              </a:rPr>
              <a:t>Sử dụng thông tin chính xác, tin cậy trong khi thuật lại sự kiện.</a:t>
            </a:r>
            <a:endParaRPr sz="3200">
              <a:solidFill>
                <a:schemeClr val="lt1"/>
              </a:solidFill>
              <a:latin typeface="Calibri"/>
              <a:ea typeface="Calibri"/>
              <a:cs typeface="Calibri"/>
              <a:sym typeface="Calibri"/>
            </a:endParaRPr>
          </a:p>
        </p:txBody>
      </p:sp>
      <p:sp>
        <p:nvSpPr>
          <p:cNvPr id="3355" name="Google Shape;3355;p140"/>
          <p:cNvSpPr/>
          <p:nvPr/>
        </p:nvSpPr>
        <p:spPr>
          <a:xfrm>
            <a:off x="6207169" y="4458129"/>
            <a:ext cx="4411671" cy="1678217"/>
          </a:xfrm>
          <a:custGeom>
            <a:rect b="b" l="l" r="r" t="t"/>
            <a:pathLst>
              <a:path extrusionOk="0" h="1678217" w="3711042">
                <a:moveTo>
                  <a:pt x="0" y="0"/>
                </a:moveTo>
                <a:lnTo>
                  <a:pt x="3711042" y="0"/>
                </a:lnTo>
                <a:lnTo>
                  <a:pt x="3711042" y="1678217"/>
                </a:lnTo>
                <a:lnTo>
                  <a:pt x="0" y="1678217"/>
                </a:lnTo>
                <a:lnTo>
                  <a:pt x="0" y="0"/>
                </a:lnTo>
                <a:close/>
              </a:path>
            </a:pathLst>
          </a:custGeom>
          <a:solidFill>
            <a:srgbClr val="599BD5"/>
          </a:solidFill>
          <a:ln>
            <a:noFill/>
          </a:ln>
          <a:effectLst>
            <a:outerShdw blurRad="107950" algn="ctr" dir="5400000" dist="12700">
              <a:srgbClr val="000000"/>
            </a:outerShdw>
          </a:effectLst>
        </p:spPr>
        <p:txBody>
          <a:bodyPr anchorCtr="0" anchor="ctr" bIns="163575" lIns="163575" spcFirstLastPara="1" rIns="163575" wrap="square" tIns="163575">
            <a:noAutofit/>
          </a:bodyPr>
          <a:lstStyle/>
          <a:p>
            <a:pPr indent="0" lvl="0" marL="0" marR="0" rtl="0" algn="just">
              <a:lnSpc>
                <a:spcPct val="90000"/>
              </a:lnSpc>
              <a:spcBef>
                <a:spcPts val="0"/>
              </a:spcBef>
              <a:spcAft>
                <a:spcPts val="0"/>
              </a:spcAft>
              <a:buNone/>
            </a:pPr>
            <a:r>
              <a:rPr lang="en-US" sz="3200">
                <a:solidFill>
                  <a:schemeClr val="lt1"/>
                </a:solidFill>
                <a:latin typeface="Calibri"/>
                <a:ea typeface="Calibri"/>
                <a:cs typeface="Calibri"/>
                <a:sym typeface="Calibri"/>
              </a:rPr>
              <a:t>Đưa ra nhận xét, đánh giá hoặc cảm nhận của người viết về sự kiện.</a:t>
            </a:r>
            <a:endParaRPr sz="32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0"/>
                                        </p:tgtEl>
                                        <p:attrNameLst>
                                          <p:attrName>style.visibility</p:attrName>
                                        </p:attrNameLst>
                                      </p:cBhvr>
                                      <p:to>
                                        <p:strVal val="visible"/>
                                      </p:to>
                                    </p:set>
                                    <p:animEffect filter="fade" transition="in">
                                      <p:cBhvr>
                                        <p:cTn dur="500"/>
                                        <p:tgtEl>
                                          <p:spTgt spid="3350"/>
                                        </p:tgtEl>
                                      </p:cBhvr>
                                    </p:animEffect>
                                  </p:childTnLst>
                                </p:cTn>
                              </p:par>
                              <p:par>
                                <p:cTn fill="hold" nodeType="withEffect" presetClass="entr" presetID="10" presetSubtype="0">
                                  <p:stCondLst>
                                    <p:cond delay="0"/>
                                  </p:stCondLst>
                                  <p:childTnLst>
                                    <p:set>
                                      <p:cBhvr>
                                        <p:cTn dur="1" fill="hold">
                                          <p:stCondLst>
                                            <p:cond delay="0"/>
                                          </p:stCondLst>
                                        </p:cTn>
                                        <p:tgtEl>
                                          <p:spTgt spid="3349"/>
                                        </p:tgtEl>
                                        <p:attrNameLst>
                                          <p:attrName>style.visibility</p:attrName>
                                        </p:attrNameLst>
                                      </p:cBhvr>
                                      <p:to>
                                        <p:strVal val="visible"/>
                                      </p:to>
                                    </p:set>
                                    <p:animEffect filter="fade" transition="in">
                                      <p:cBhvr>
                                        <p:cTn dur="500"/>
                                        <p:tgtEl>
                                          <p:spTgt spid="3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2"/>
                                        </p:tgtEl>
                                        <p:attrNameLst>
                                          <p:attrName>style.visibility</p:attrName>
                                        </p:attrNameLst>
                                      </p:cBhvr>
                                      <p:to>
                                        <p:strVal val="visible"/>
                                      </p:to>
                                    </p:set>
                                    <p:animEffect filter="fade" transition="in">
                                      <p:cBhvr>
                                        <p:cTn dur="500"/>
                                        <p:tgtEl>
                                          <p:spTgt spid="3352"/>
                                        </p:tgtEl>
                                      </p:cBhvr>
                                    </p:animEffect>
                                  </p:childTnLst>
                                </p:cTn>
                              </p:par>
                              <p:par>
                                <p:cTn fill="hold" nodeType="withEffect" presetClass="entr" presetID="10" presetSubtype="0">
                                  <p:stCondLst>
                                    <p:cond delay="0"/>
                                  </p:stCondLst>
                                  <p:childTnLst>
                                    <p:set>
                                      <p:cBhvr>
                                        <p:cTn dur="1" fill="hold">
                                          <p:stCondLst>
                                            <p:cond delay="0"/>
                                          </p:stCondLst>
                                        </p:cTn>
                                        <p:tgtEl>
                                          <p:spTgt spid="3351"/>
                                        </p:tgtEl>
                                        <p:attrNameLst>
                                          <p:attrName>style.visibility</p:attrName>
                                        </p:attrNameLst>
                                      </p:cBhvr>
                                      <p:to>
                                        <p:strVal val="visible"/>
                                      </p:to>
                                    </p:set>
                                    <p:animEffect filter="fade" transition="in">
                                      <p:cBhvr>
                                        <p:cTn dur="500"/>
                                        <p:tgtEl>
                                          <p:spTgt spid="3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4"/>
                                        </p:tgtEl>
                                        <p:attrNameLst>
                                          <p:attrName>style.visibility</p:attrName>
                                        </p:attrNameLst>
                                      </p:cBhvr>
                                      <p:to>
                                        <p:strVal val="visible"/>
                                      </p:to>
                                    </p:set>
                                    <p:animEffect filter="fade" transition="in">
                                      <p:cBhvr>
                                        <p:cTn dur="500"/>
                                        <p:tgtEl>
                                          <p:spTgt spid="3354"/>
                                        </p:tgtEl>
                                      </p:cBhvr>
                                    </p:animEffect>
                                  </p:childTnLst>
                                </p:cTn>
                              </p:par>
                              <p:par>
                                <p:cTn fill="hold" nodeType="withEffect" presetClass="entr" presetID="10" presetSubtype="0">
                                  <p:stCondLst>
                                    <p:cond delay="0"/>
                                  </p:stCondLst>
                                  <p:childTnLst>
                                    <p:set>
                                      <p:cBhvr>
                                        <p:cTn dur="1" fill="hold">
                                          <p:stCondLst>
                                            <p:cond delay="0"/>
                                          </p:stCondLst>
                                        </p:cTn>
                                        <p:tgtEl>
                                          <p:spTgt spid="3353"/>
                                        </p:tgtEl>
                                        <p:attrNameLst>
                                          <p:attrName>style.visibility</p:attrName>
                                        </p:attrNameLst>
                                      </p:cBhvr>
                                      <p:to>
                                        <p:strVal val="visible"/>
                                      </p:to>
                                    </p:set>
                                    <p:animEffect filter="fade" transition="in">
                                      <p:cBhvr>
                                        <p:cTn dur="500"/>
                                        <p:tgtEl>
                                          <p:spTgt spid="3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5"/>
                                        </p:tgtEl>
                                        <p:attrNameLst>
                                          <p:attrName>style.visibility</p:attrName>
                                        </p:attrNameLst>
                                      </p:cBhvr>
                                      <p:to>
                                        <p:strVal val="visible"/>
                                      </p:to>
                                    </p:set>
                                    <p:animEffect filter="fade" transition="in">
                                      <p:cBhvr>
                                        <p:cTn dur="2000"/>
                                        <p:tgtEl>
                                          <p:spTgt spid="3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9" name="Shape 3359"/>
        <p:cNvGrpSpPr/>
        <p:nvPr/>
      </p:nvGrpSpPr>
      <p:grpSpPr>
        <a:xfrm>
          <a:off x="0" y="0"/>
          <a:ext cx="0" cy="0"/>
          <a:chOff x="0" y="0"/>
          <a:chExt cx="0" cy="0"/>
        </a:xfrm>
      </p:grpSpPr>
      <p:grpSp>
        <p:nvGrpSpPr>
          <p:cNvPr id="3360" name="Google Shape;3360;p141"/>
          <p:cNvGrpSpPr/>
          <p:nvPr/>
        </p:nvGrpSpPr>
        <p:grpSpPr>
          <a:xfrm>
            <a:off x="0" y="1"/>
            <a:ext cx="12192000" cy="836740"/>
            <a:chOff x="1440808" y="2419674"/>
            <a:chExt cx="9865006" cy="1448933"/>
          </a:xfrm>
        </p:grpSpPr>
        <p:sp>
          <p:nvSpPr>
            <p:cNvPr id="3361" name="Google Shape;3361;p14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62" name="Google Shape;3362;p14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63" name="Google Shape;3363;p14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64" name="Google Shape;3364;p14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365" name="Google Shape;3365;p14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66" name="Google Shape;3366;p14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67" name="Google Shape;3367;p14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368" name="Google Shape;3368;p14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369" name="Google Shape;3369;p14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370" name="Google Shape;3370;p141"/>
          <p:cNvGrpSpPr/>
          <p:nvPr/>
        </p:nvGrpSpPr>
        <p:grpSpPr>
          <a:xfrm>
            <a:off x="4009854" y="1061139"/>
            <a:ext cx="7822558" cy="5664125"/>
            <a:chOff x="9526586" y="5020964"/>
            <a:chExt cx="13487401" cy="7588768"/>
          </a:xfrm>
        </p:grpSpPr>
        <p:sp>
          <p:nvSpPr>
            <p:cNvPr id="3371" name="Google Shape;3371;p14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72" name="Google Shape;3372;p14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73" name="Google Shape;3373;p14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74" name="Google Shape;3374;p14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75" name="Google Shape;3375;p14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376" name="Google Shape;3376;p141"/>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377" name="Google Shape;3377;p141"/>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378" name="Google Shape;3378;p141"/>
          <p:cNvSpPr/>
          <p:nvPr/>
        </p:nvSpPr>
        <p:spPr>
          <a:xfrm>
            <a:off x="3359779" y="1551784"/>
            <a:ext cx="5778588" cy="1224951"/>
          </a:xfrm>
          <a:prstGeom prst="rect">
            <a:avLst/>
          </a:prstGeom>
          <a:gradFill>
            <a:gsLst>
              <a:gs pos="0">
                <a:srgbClr val="FFDC9B"/>
              </a:gs>
              <a:gs pos="50000">
                <a:srgbClr val="FFD68D"/>
              </a:gs>
              <a:gs pos="100000">
                <a:srgbClr val="FFD478"/>
              </a:gs>
            </a:gsLst>
            <a:lin ang="5400000" scaled="0"/>
          </a:gradFill>
          <a:ln cap="flat" cmpd="sng" w="2857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45720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c) Bố cục của kiểu bài thuyết minh thuật lại một sự kiện</a:t>
            </a:r>
            <a:endParaRPr sz="3200">
              <a:solidFill>
                <a:schemeClr val="dk1"/>
              </a:solidFill>
              <a:latin typeface="Times New Roman"/>
              <a:ea typeface="Times New Roman"/>
              <a:cs typeface="Times New Roman"/>
              <a:sym typeface="Times New Roman"/>
            </a:endParaRPr>
          </a:p>
        </p:txBody>
      </p:sp>
      <p:sp>
        <p:nvSpPr>
          <p:cNvPr id="3379" name="Google Shape;3379;p141"/>
          <p:cNvSpPr/>
          <p:nvPr/>
        </p:nvSpPr>
        <p:spPr>
          <a:xfrm>
            <a:off x="1552844" y="3625393"/>
            <a:ext cx="2540992" cy="2679831"/>
          </a:xfrm>
          <a:prstGeom prst="rect">
            <a:avLst/>
          </a:prstGeom>
          <a:solidFill>
            <a:srgbClr val="D8E2F3"/>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112713"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Mở bài:</a:t>
            </a:r>
            <a:r>
              <a:rPr lang="en-US" sz="3200">
                <a:solidFill>
                  <a:schemeClr val="dk1"/>
                </a:solidFill>
                <a:latin typeface="Times New Roman"/>
                <a:ea typeface="Times New Roman"/>
                <a:cs typeface="Times New Roman"/>
                <a:sym typeface="Times New Roman"/>
              </a:rPr>
              <a:t> Giới thiệu sự kiện cần thuyết minh.</a:t>
            </a:r>
            <a:endParaRPr sz="3200">
              <a:solidFill>
                <a:schemeClr val="dk1"/>
              </a:solidFill>
              <a:latin typeface="Times New Roman"/>
              <a:ea typeface="Times New Roman"/>
              <a:cs typeface="Times New Roman"/>
              <a:sym typeface="Times New Roman"/>
            </a:endParaRPr>
          </a:p>
        </p:txBody>
      </p:sp>
      <p:sp>
        <p:nvSpPr>
          <p:cNvPr id="3380" name="Google Shape;3380;p141"/>
          <p:cNvSpPr/>
          <p:nvPr/>
        </p:nvSpPr>
        <p:spPr>
          <a:xfrm>
            <a:off x="4496143" y="3625393"/>
            <a:ext cx="3226687" cy="2679831"/>
          </a:xfrm>
          <a:prstGeom prst="rect">
            <a:avLst/>
          </a:prstGeom>
          <a:solidFill>
            <a:srgbClr val="D8E2F3"/>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112713"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Thân bài:</a:t>
            </a:r>
            <a:endParaRPr sz="3200">
              <a:solidFill>
                <a:schemeClr val="dk1"/>
              </a:solidFill>
              <a:latin typeface="Times New Roman"/>
              <a:ea typeface="Times New Roman"/>
              <a:cs typeface="Times New Roman"/>
              <a:sym typeface="Times New Roman"/>
            </a:endParaRPr>
          </a:p>
          <a:p>
            <a:pPr indent="0" lvl="0" marL="112713"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Thuyết minh thuật lại sự kiện theo một trình tự hợp lí.</a:t>
            </a:r>
            <a:endParaRPr sz="3200">
              <a:solidFill>
                <a:schemeClr val="dk1"/>
              </a:solidFill>
              <a:latin typeface="Times New Roman"/>
              <a:ea typeface="Times New Roman"/>
              <a:cs typeface="Times New Roman"/>
              <a:sym typeface="Times New Roman"/>
            </a:endParaRPr>
          </a:p>
        </p:txBody>
      </p:sp>
      <p:sp>
        <p:nvSpPr>
          <p:cNvPr id="3381" name="Google Shape;3381;p141"/>
          <p:cNvSpPr/>
          <p:nvPr/>
        </p:nvSpPr>
        <p:spPr>
          <a:xfrm>
            <a:off x="8072764" y="3625393"/>
            <a:ext cx="2540992" cy="2679831"/>
          </a:xfrm>
          <a:prstGeom prst="rect">
            <a:avLst/>
          </a:prstGeom>
          <a:solidFill>
            <a:srgbClr val="D8E2F3"/>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Kết bài:</a:t>
            </a:r>
            <a:r>
              <a:rPr lang="en-US" sz="3200">
                <a:solidFill>
                  <a:schemeClr val="dk1"/>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Phát biểu cảm nhận hoặc đánh giá về sự kiện.</a:t>
            </a:r>
            <a:endParaRPr sz="3200">
              <a:solidFill>
                <a:schemeClr val="dk1"/>
              </a:solidFill>
              <a:latin typeface="Calibri"/>
              <a:ea typeface="Calibri"/>
              <a:cs typeface="Calibri"/>
              <a:sym typeface="Calibri"/>
            </a:endParaRPr>
          </a:p>
        </p:txBody>
      </p:sp>
      <p:sp>
        <p:nvSpPr>
          <p:cNvPr id="3382" name="Google Shape;3382;p141"/>
          <p:cNvSpPr/>
          <p:nvPr/>
        </p:nvSpPr>
        <p:spPr>
          <a:xfrm>
            <a:off x="2781176" y="2815042"/>
            <a:ext cx="6935794" cy="747483"/>
          </a:xfrm>
          <a:custGeom>
            <a:rect b="b" l="l" r="r" t="t"/>
            <a:pathLst>
              <a:path extrusionOk="0" h="747483" w="6935794">
                <a:moveTo>
                  <a:pt x="3437215" y="0"/>
                </a:moveTo>
                <a:lnTo>
                  <a:pt x="4052383" y="314193"/>
                </a:lnTo>
                <a:lnTo>
                  <a:pt x="6806552" y="314193"/>
                </a:lnTo>
                <a:lnTo>
                  <a:pt x="6806552" y="329015"/>
                </a:lnTo>
                <a:lnTo>
                  <a:pt x="6829190" y="329015"/>
                </a:lnTo>
                <a:lnTo>
                  <a:pt x="6829190" y="552557"/>
                </a:lnTo>
                <a:lnTo>
                  <a:pt x="6935794" y="552557"/>
                </a:lnTo>
                <a:lnTo>
                  <a:pt x="6722585" y="747483"/>
                </a:lnTo>
                <a:lnTo>
                  <a:pt x="6509376" y="552557"/>
                </a:lnTo>
                <a:lnTo>
                  <a:pt x="6615980" y="552557"/>
                </a:lnTo>
                <a:lnTo>
                  <a:pt x="6615980" y="430875"/>
                </a:lnTo>
                <a:lnTo>
                  <a:pt x="3574502" y="430875"/>
                </a:lnTo>
                <a:lnTo>
                  <a:pt x="3574502" y="552557"/>
                </a:lnTo>
                <a:lnTo>
                  <a:pt x="3681107" y="552557"/>
                </a:lnTo>
                <a:lnTo>
                  <a:pt x="3467898" y="747483"/>
                </a:lnTo>
                <a:lnTo>
                  <a:pt x="3254688" y="552557"/>
                </a:lnTo>
                <a:lnTo>
                  <a:pt x="3361293" y="552557"/>
                </a:lnTo>
                <a:lnTo>
                  <a:pt x="3361293" y="430875"/>
                </a:lnTo>
                <a:lnTo>
                  <a:pt x="319814" y="430875"/>
                </a:lnTo>
                <a:lnTo>
                  <a:pt x="319814" y="552557"/>
                </a:lnTo>
                <a:lnTo>
                  <a:pt x="426419" y="552557"/>
                </a:lnTo>
                <a:lnTo>
                  <a:pt x="213209" y="747483"/>
                </a:lnTo>
                <a:lnTo>
                  <a:pt x="0" y="552557"/>
                </a:lnTo>
                <a:lnTo>
                  <a:pt x="106605" y="552557"/>
                </a:lnTo>
                <a:lnTo>
                  <a:pt x="106605" y="430875"/>
                </a:lnTo>
                <a:lnTo>
                  <a:pt x="80526" y="430875"/>
                </a:lnTo>
                <a:lnTo>
                  <a:pt x="80526" y="314193"/>
                </a:lnTo>
                <a:lnTo>
                  <a:pt x="2822048" y="314193"/>
                </a:lnTo>
                <a:close/>
              </a:path>
            </a:pathLst>
          </a:custGeom>
          <a:solidFill>
            <a:srgbClr val="FFF2CC"/>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8"/>
                                        </p:tgtEl>
                                        <p:attrNameLst>
                                          <p:attrName>style.visibility</p:attrName>
                                        </p:attrNameLst>
                                      </p:cBhvr>
                                      <p:to>
                                        <p:strVal val="visible"/>
                                      </p:to>
                                    </p:set>
                                    <p:animEffect filter="fade" transition="in">
                                      <p:cBhvr>
                                        <p:cTn dur="2000"/>
                                        <p:tgtEl>
                                          <p:spTgt spid="3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2"/>
                                        </p:tgtEl>
                                        <p:attrNameLst>
                                          <p:attrName>style.visibility</p:attrName>
                                        </p:attrNameLst>
                                      </p:cBhvr>
                                      <p:to>
                                        <p:strVal val="visible"/>
                                      </p:to>
                                    </p:set>
                                    <p:animEffect filter="fade" transition="in">
                                      <p:cBhvr>
                                        <p:cTn dur="2000"/>
                                        <p:tgtEl>
                                          <p:spTgt spid="3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9"/>
                                        </p:tgtEl>
                                        <p:attrNameLst>
                                          <p:attrName>style.visibility</p:attrName>
                                        </p:attrNameLst>
                                      </p:cBhvr>
                                      <p:to>
                                        <p:strVal val="visible"/>
                                      </p:to>
                                    </p:set>
                                    <p:animEffect filter="fade" transition="in">
                                      <p:cBhvr>
                                        <p:cTn dur="2000"/>
                                        <p:tgtEl>
                                          <p:spTgt spid="3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0"/>
                                        </p:tgtEl>
                                        <p:attrNameLst>
                                          <p:attrName>style.visibility</p:attrName>
                                        </p:attrNameLst>
                                      </p:cBhvr>
                                      <p:to>
                                        <p:strVal val="visible"/>
                                      </p:to>
                                    </p:set>
                                    <p:animEffect filter="fade" transition="in">
                                      <p:cBhvr>
                                        <p:cTn dur="2000"/>
                                        <p:tgtEl>
                                          <p:spTgt spid="3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1"/>
                                        </p:tgtEl>
                                        <p:attrNameLst>
                                          <p:attrName>style.visibility</p:attrName>
                                        </p:attrNameLst>
                                      </p:cBhvr>
                                      <p:to>
                                        <p:strVal val="visible"/>
                                      </p:to>
                                    </p:set>
                                    <p:animEffect filter="fade" transition="in">
                                      <p:cBhvr>
                                        <p:cTn dur="2000"/>
                                        <p:tgtEl>
                                          <p:spTgt spid="3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6" name="Shape 3386"/>
        <p:cNvGrpSpPr/>
        <p:nvPr/>
      </p:nvGrpSpPr>
      <p:grpSpPr>
        <a:xfrm>
          <a:off x="0" y="0"/>
          <a:ext cx="0" cy="0"/>
          <a:chOff x="0" y="0"/>
          <a:chExt cx="0" cy="0"/>
        </a:xfrm>
      </p:grpSpPr>
      <p:grpSp>
        <p:nvGrpSpPr>
          <p:cNvPr id="3387" name="Google Shape;3387;p142"/>
          <p:cNvGrpSpPr/>
          <p:nvPr/>
        </p:nvGrpSpPr>
        <p:grpSpPr>
          <a:xfrm>
            <a:off x="0" y="1"/>
            <a:ext cx="12192000" cy="836740"/>
            <a:chOff x="1440808" y="2419674"/>
            <a:chExt cx="9865006" cy="1448933"/>
          </a:xfrm>
        </p:grpSpPr>
        <p:sp>
          <p:nvSpPr>
            <p:cNvPr id="3388" name="Google Shape;3388;p14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89" name="Google Shape;3389;p14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90" name="Google Shape;3390;p14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91" name="Google Shape;3391;p14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392" name="Google Shape;3392;p14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93" name="Google Shape;3393;p14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394" name="Google Shape;3394;p14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395" name="Google Shape;3395;p14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396" name="Google Shape;3396;p14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397" name="Google Shape;3397;p142"/>
          <p:cNvGrpSpPr/>
          <p:nvPr/>
        </p:nvGrpSpPr>
        <p:grpSpPr>
          <a:xfrm>
            <a:off x="4009854" y="1061139"/>
            <a:ext cx="7822558" cy="5664125"/>
            <a:chOff x="9526586" y="5020964"/>
            <a:chExt cx="13487401" cy="7588768"/>
          </a:xfrm>
        </p:grpSpPr>
        <p:sp>
          <p:nvSpPr>
            <p:cNvPr id="3398" name="Google Shape;3398;p14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399" name="Google Shape;3399;p14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00" name="Google Shape;3400;p14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01" name="Google Shape;3401;p14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02" name="Google Shape;3402;p14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403" name="Google Shape;3403;p14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404" name="Google Shape;3404;p142"/>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405" name="Google Shape;3405;p142"/>
          <p:cNvSpPr/>
          <p:nvPr/>
        </p:nvSpPr>
        <p:spPr>
          <a:xfrm>
            <a:off x="453966" y="1321343"/>
            <a:ext cx="5187639"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Phân tích bài viết tham khảo:</a:t>
            </a:r>
            <a:endParaRPr sz="2800">
              <a:solidFill>
                <a:schemeClr val="dk1"/>
              </a:solidFill>
              <a:latin typeface="Times New Roman"/>
              <a:ea typeface="Times New Roman"/>
              <a:cs typeface="Times New Roman"/>
              <a:sym typeface="Times New Roman"/>
            </a:endParaRPr>
          </a:p>
        </p:txBody>
      </p:sp>
      <p:grpSp>
        <p:nvGrpSpPr>
          <p:cNvPr id="3406" name="Google Shape;3406;p142"/>
          <p:cNvGrpSpPr/>
          <p:nvPr/>
        </p:nvGrpSpPr>
        <p:grpSpPr>
          <a:xfrm>
            <a:off x="890754" y="2032825"/>
            <a:ext cx="10385093" cy="4181783"/>
            <a:chOff x="890754" y="2032825"/>
            <a:chExt cx="10385093" cy="4181783"/>
          </a:xfrm>
        </p:grpSpPr>
        <p:sp>
          <p:nvSpPr>
            <p:cNvPr id="3407" name="Google Shape;3407;p142"/>
            <p:cNvSpPr/>
            <p:nvPr/>
          </p:nvSpPr>
          <p:spPr>
            <a:xfrm>
              <a:off x="890754" y="2032826"/>
              <a:ext cx="5434580" cy="4181782"/>
            </a:xfrm>
            <a:prstGeom prst="flowChartMultidocument">
              <a:avLst/>
            </a:prstGeom>
            <a:solidFill>
              <a:srgbClr val="FFF2C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600">
                  <a:solidFill>
                    <a:srgbClr val="0070C0"/>
                  </a:solidFill>
                  <a:latin typeface="Times New Roman"/>
                  <a:ea typeface="Times New Roman"/>
                  <a:cs typeface="Times New Roman"/>
                  <a:sym typeface="Times New Roman"/>
                </a:rPr>
                <a:t>Thuyết minh thuật lại sự kiện Hội khoẻ Phù Đổng của trường em.</a:t>
              </a:r>
              <a:endParaRPr sz="3600">
                <a:solidFill>
                  <a:schemeClr val="lt1"/>
                </a:solidFill>
                <a:latin typeface="Times New Roman"/>
                <a:ea typeface="Times New Roman"/>
                <a:cs typeface="Times New Roman"/>
                <a:sym typeface="Times New Roman"/>
              </a:endParaRPr>
            </a:p>
          </p:txBody>
        </p:sp>
        <p:pic>
          <p:nvPicPr>
            <p:cNvPr id="3408" name="Google Shape;3408;p142"/>
            <p:cNvPicPr preferRelativeResize="0"/>
            <p:nvPr/>
          </p:nvPicPr>
          <p:blipFill rotWithShape="1">
            <a:blip r:embed="rId6">
              <a:alphaModFix/>
            </a:blip>
            <a:srcRect b="0" l="0" r="0" t="0"/>
            <a:stretch/>
          </p:blipFill>
          <p:spPr>
            <a:xfrm>
              <a:off x="5560847" y="2032825"/>
              <a:ext cx="5715000" cy="3176791"/>
            </a:xfrm>
            <a:prstGeom prst="rect">
              <a:avLst/>
            </a:prstGeom>
            <a:noFill/>
            <a:ln>
              <a:noFill/>
            </a:ln>
          </p:spPr>
        </p:pic>
      </p:gr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2" name="Shape 3412"/>
        <p:cNvGrpSpPr/>
        <p:nvPr/>
      </p:nvGrpSpPr>
      <p:grpSpPr>
        <a:xfrm>
          <a:off x="0" y="0"/>
          <a:ext cx="0" cy="0"/>
          <a:chOff x="0" y="0"/>
          <a:chExt cx="0" cy="0"/>
        </a:xfrm>
      </p:grpSpPr>
      <p:grpSp>
        <p:nvGrpSpPr>
          <p:cNvPr id="3413" name="Google Shape;3413;p143"/>
          <p:cNvGrpSpPr/>
          <p:nvPr/>
        </p:nvGrpSpPr>
        <p:grpSpPr>
          <a:xfrm>
            <a:off x="0" y="1"/>
            <a:ext cx="12192000" cy="836740"/>
            <a:chOff x="1440808" y="2419674"/>
            <a:chExt cx="9865006" cy="1448933"/>
          </a:xfrm>
        </p:grpSpPr>
        <p:sp>
          <p:nvSpPr>
            <p:cNvPr id="3414" name="Google Shape;3414;p14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15" name="Google Shape;3415;p14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16" name="Google Shape;3416;p14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17" name="Google Shape;3417;p14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418" name="Google Shape;3418;p14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19" name="Google Shape;3419;p14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20" name="Google Shape;3420;p14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421" name="Google Shape;3421;p14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422" name="Google Shape;3422;p14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423" name="Google Shape;3423;p143"/>
          <p:cNvGrpSpPr/>
          <p:nvPr/>
        </p:nvGrpSpPr>
        <p:grpSpPr>
          <a:xfrm>
            <a:off x="4009854" y="1061139"/>
            <a:ext cx="7822558" cy="5664125"/>
            <a:chOff x="9526586" y="5020964"/>
            <a:chExt cx="13487401" cy="7588768"/>
          </a:xfrm>
        </p:grpSpPr>
        <p:sp>
          <p:nvSpPr>
            <p:cNvPr id="3424" name="Google Shape;3424;p14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25" name="Google Shape;3425;p14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26" name="Google Shape;3426;p14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27" name="Google Shape;3427;p14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28" name="Google Shape;3428;p14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429" name="Google Shape;3429;p14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430" name="Google Shape;3430;p143"/>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431" name="Google Shape;3431;p143"/>
          <p:cNvSpPr/>
          <p:nvPr/>
        </p:nvSpPr>
        <p:spPr>
          <a:xfrm>
            <a:off x="660400" y="1348150"/>
            <a:ext cx="10845800" cy="941796"/>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400">
                <a:solidFill>
                  <a:srgbClr val="FF0000"/>
                </a:solidFill>
                <a:latin typeface="Times New Roman"/>
                <a:ea typeface="Times New Roman"/>
                <a:cs typeface="Times New Roman"/>
                <a:sym typeface="Times New Roman"/>
              </a:rPr>
              <a:t>PHIẾU HỌC TẬP 02:</a:t>
            </a:r>
            <a:endParaRPr sz="24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a:solidFill>
                  <a:srgbClr val="0070C0"/>
                </a:solidFill>
                <a:latin typeface="Times New Roman"/>
                <a:ea typeface="Times New Roman"/>
                <a:cs typeface="Times New Roman"/>
                <a:sym typeface="Times New Roman"/>
              </a:rPr>
              <a:t>Thuyết minh thuật lại sự kiện Hội khoẻ Phù Đổng ở trường em</a:t>
            </a:r>
            <a:r>
              <a:rPr b="1" i="1" lang="en-US" sz="2400">
                <a:solidFill>
                  <a:srgbClr val="0070C0"/>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graphicFrame>
        <p:nvGraphicFramePr>
          <p:cNvPr id="3432" name="Google Shape;3432;p143"/>
          <p:cNvGraphicFramePr/>
          <p:nvPr/>
        </p:nvGraphicFramePr>
        <p:xfrm>
          <a:off x="349892" y="2356187"/>
          <a:ext cx="3000000" cy="3000000"/>
        </p:xfrm>
        <a:graphic>
          <a:graphicData uri="http://schemas.openxmlformats.org/drawingml/2006/table">
            <a:tbl>
              <a:tblPr>
                <a:noFill/>
                <a:tableStyleId>{C674D646-FAAB-4E94-911F-C361EDB9427A}</a:tableStyleId>
              </a:tblPr>
              <a:tblGrid>
                <a:gridCol w="6173800"/>
                <a:gridCol w="5016900"/>
              </a:tblGrid>
              <a:tr h="279400">
                <a:tc>
                  <a:txBody>
                    <a:bodyPr/>
                    <a:lstStyle/>
                    <a:p>
                      <a:pPr indent="0" lvl="0" marL="0" marR="0" rtl="0" algn="ctr">
                        <a:lnSpc>
                          <a:spcPct val="115000"/>
                        </a:lnSpc>
                        <a:spcBef>
                          <a:spcPts val="0"/>
                        </a:spcBef>
                        <a:spcAft>
                          <a:spcPts val="0"/>
                        </a:spcAft>
                        <a:buNone/>
                      </a:pPr>
                      <a:r>
                        <a:rPr b="1" lang="en-US" sz="2200" u="none" cap="none" strike="noStrike">
                          <a:solidFill>
                            <a:srgbClr val="000000"/>
                          </a:solidFill>
                          <a:latin typeface="Times New Roman"/>
                          <a:ea typeface="Times New Roman"/>
                          <a:cs typeface="Times New Roman"/>
                          <a:sym typeface="Times New Roman"/>
                        </a:rPr>
                        <a:t>Đặc điểm/ yêu cầu của kiểu bài</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C57A"/>
                    </a:solidFill>
                  </a:tcPr>
                </a:tc>
                <a:tc>
                  <a:txBody>
                    <a:bodyPr/>
                    <a:lstStyle/>
                    <a:p>
                      <a:pPr indent="0" lvl="0" marL="0" marR="0" rtl="0" algn="ctr">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Thuyết minh thuật lại sự kiện</a:t>
                      </a:r>
                      <a:r>
                        <a:rPr b="1" lang="en-US" sz="2200" u="none" cap="none" strike="noStrike">
                          <a:solidFill>
                            <a:srgbClr val="000000"/>
                          </a:solidFill>
                          <a:latin typeface="Times New Roman"/>
                          <a:ea typeface="Times New Roman"/>
                          <a:cs typeface="Times New Roman"/>
                          <a:sym typeface="Times New Roman"/>
                        </a:rPr>
                        <a:t> Hội khoẻ Phù Đổng của trường em</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C57A"/>
                    </a:solidFill>
                  </a:tcPr>
                </a:tc>
              </a:tr>
              <a:tr h="279400">
                <a:tc>
                  <a:txBody>
                    <a:bodyPr/>
                    <a:lstStyle/>
                    <a:p>
                      <a:pPr indent="0" lvl="0" marL="0" marR="80010" rtl="0" algn="just">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1. Các thông tin về tên sự kiện, thời gian và địa điểm được giới thiệu như thế nào trong bài viết?</a:t>
                      </a:r>
                      <a:endParaRPr sz="22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9400">
                <a:tc>
                  <a:txBody>
                    <a:bodyPr/>
                    <a:lstStyle/>
                    <a:p>
                      <a:pPr indent="0" lvl="0" marL="0" marR="0" rtl="0" algn="just">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2. Người viết đã thuật lại những hoạt động nào của sự kiện? Nhận xét về cách sắp xếp các hoạt động của sự kiện.</a:t>
                      </a:r>
                      <a:endParaRPr sz="22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79400">
                <a:tc>
                  <a:txBody>
                    <a:bodyPr/>
                    <a:lstStyle/>
                    <a:p>
                      <a:pPr indent="0" lvl="0" marL="0" marR="80010" rtl="0" algn="just">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3. Khi thuật lại sự kiện, người viết đã đưa ra những thông tin cụ thể nào?</a:t>
                      </a:r>
                      <a:endParaRPr sz="22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57200">
                <a:tc>
                  <a:txBody>
                    <a:bodyPr/>
                    <a:lstStyle/>
                    <a:p>
                      <a:pPr indent="0" lvl="0" marL="0" marR="80010" rtl="0" algn="just">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4. Người viết nêu cảm nhận hoặc nhận xét, đánh giá gì về sự kiện?</a:t>
                      </a:r>
                      <a:endParaRPr sz="2200" u="none" cap="none" strike="noStrike">
                        <a:latin typeface="Times New Roman"/>
                        <a:ea typeface="Times New Roman"/>
                        <a:cs typeface="Times New Roman"/>
                        <a:sym typeface="Times New Roman"/>
                      </a:endParaRPr>
                    </a:p>
                  </a:txBody>
                  <a:tcPr marT="0" marB="0" marR="68575" marL="68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2200" u="none" cap="none" strike="noStrike">
                          <a:solidFill>
                            <a:srgbClr val="000000"/>
                          </a:solidFill>
                          <a:latin typeface="Times New Roman"/>
                          <a:ea typeface="Times New Roman"/>
                          <a:cs typeface="Times New Roman"/>
                          <a:sym typeface="Times New Roman"/>
                        </a:rPr>
                        <a:t>……………………………………………………</a:t>
                      </a:r>
                      <a:endParaRPr sz="2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6" name="Shape 3436"/>
        <p:cNvGrpSpPr/>
        <p:nvPr/>
      </p:nvGrpSpPr>
      <p:grpSpPr>
        <a:xfrm>
          <a:off x="0" y="0"/>
          <a:ext cx="0" cy="0"/>
          <a:chOff x="0" y="0"/>
          <a:chExt cx="0" cy="0"/>
        </a:xfrm>
      </p:grpSpPr>
      <p:grpSp>
        <p:nvGrpSpPr>
          <p:cNvPr id="3437" name="Google Shape;3437;p144"/>
          <p:cNvGrpSpPr/>
          <p:nvPr/>
        </p:nvGrpSpPr>
        <p:grpSpPr>
          <a:xfrm>
            <a:off x="0" y="1"/>
            <a:ext cx="12192000" cy="836740"/>
            <a:chOff x="1440808" y="2419674"/>
            <a:chExt cx="9865006" cy="1448933"/>
          </a:xfrm>
        </p:grpSpPr>
        <p:sp>
          <p:nvSpPr>
            <p:cNvPr id="3438" name="Google Shape;3438;p14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39" name="Google Shape;3439;p14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40" name="Google Shape;3440;p14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41" name="Google Shape;3441;p14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442" name="Google Shape;3442;p14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43" name="Google Shape;3443;p14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44" name="Google Shape;3444;p14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445" name="Google Shape;3445;p14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446" name="Google Shape;3446;p14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447" name="Google Shape;3447;p144"/>
          <p:cNvGrpSpPr/>
          <p:nvPr/>
        </p:nvGrpSpPr>
        <p:grpSpPr>
          <a:xfrm>
            <a:off x="4009854" y="1061139"/>
            <a:ext cx="7822558" cy="5664125"/>
            <a:chOff x="9526586" y="5020964"/>
            <a:chExt cx="13487401" cy="7588768"/>
          </a:xfrm>
        </p:grpSpPr>
        <p:sp>
          <p:nvSpPr>
            <p:cNvPr id="3448" name="Google Shape;3448;p14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49" name="Google Shape;3449;p14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50" name="Google Shape;3450;p14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51" name="Google Shape;3451;p14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52" name="Google Shape;3452;p14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453" name="Google Shape;3453;p14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454" name="Google Shape;3454;p144"/>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455" name="Google Shape;3455;p144"/>
          <p:cNvSpPr/>
          <p:nvPr/>
        </p:nvSpPr>
        <p:spPr>
          <a:xfrm>
            <a:off x="453965" y="1406769"/>
            <a:ext cx="11357901"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Thuyết minh thuật lại sự kiện Hội khoẻ Phù Đổng của trường em.</a:t>
            </a:r>
            <a:endParaRPr sz="2800">
              <a:solidFill>
                <a:schemeClr val="dk1"/>
              </a:solidFill>
              <a:latin typeface="Times New Roman"/>
              <a:ea typeface="Times New Roman"/>
              <a:cs typeface="Times New Roman"/>
              <a:sym typeface="Times New Roman"/>
            </a:endParaRPr>
          </a:p>
        </p:txBody>
      </p:sp>
      <p:sp>
        <p:nvSpPr>
          <p:cNvPr id="3456" name="Google Shape;3456;p144"/>
          <p:cNvSpPr/>
          <p:nvPr/>
        </p:nvSpPr>
        <p:spPr>
          <a:xfrm>
            <a:off x="673100" y="2013023"/>
            <a:ext cx="10845800" cy="452431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rgbClr val="000000"/>
                </a:solidFill>
                <a:latin typeface="Times New Roman"/>
                <a:ea typeface="Times New Roman"/>
                <a:cs typeface="Times New Roman"/>
                <a:sym typeface="Times New Roman"/>
              </a:rPr>
              <a:t>- Tên sự kiện: Hội khỏe Phù Đổng của trường em</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rgbClr val="000000"/>
                </a:solidFill>
                <a:latin typeface="Times New Roman"/>
                <a:ea typeface="Times New Roman"/>
                <a:cs typeface="Times New Roman"/>
                <a:sym typeface="Times New Roman"/>
              </a:rPr>
              <a:t>- Thời gian, địa điểm được nêu cụ thể trong bài viết:</a:t>
            </a:r>
            <a:endParaRPr sz="3200">
              <a:solidFill>
                <a:schemeClr val="dk1"/>
              </a:solidFill>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Thời gian: Ngày 29/11/2020</a:t>
            </a:r>
            <a:endParaRPr sz="3200">
              <a:solidFill>
                <a:schemeClr val="dk1"/>
              </a:solidFill>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Địa điểm: Trường em (THCS… TP…)</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rgbClr val="000000"/>
                </a:solidFill>
                <a:latin typeface="Times New Roman"/>
                <a:ea typeface="Times New Roman"/>
                <a:cs typeface="Times New Roman"/>
                <a:sym typeface="Times New Roman"/>
              </a:rPr>
              <a:t>- Các hoạt động của sự kiện được trình bày theo thứ tự thời gian: phần nghi thức, lời khai mạc, lễ rước đuốc.</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6">
                                            <p:txEl>
                                              <p:pRg end="0" st="0"/>
                                            </p:txEl>
                                          </p:spTgt>
                                        </p:tgtEl>
                                        <p:attrNameLst>
                                          <p:attrName>style.visibility</p:attrName>
                                        </p:attrNameLst>
                                      </p:cBhvr>
                                      <p:to>
                                        <p:strVal val="visible"/>
                                      </p:to>
                                    </p:set>
                                    <p:animEffect filter="fade" transition="in">
                                      <p:cBhvr>
                                        <p:cTn dur="1000"/>
                                        <p:tgtEl>
                                          <p:spTgt spid="34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6">
                                            <p:txEl>
                                              <p:pRg end="1" st="1"/>
                                            </p:txEl>
                                          </p:spTgt>
                                        </p:tgtEl>
                                        <p:attrNameLst>
                                          <p:attrName>style.visibility</p:attrName>
                                        </p:attrNameLst>
                                      </p:cBhvr>
                                      <p:to>
                                        <p:strVal val="visible"/>
                                      </p:to>
                                    </p:set>
                                    <p:animEffect filter="fade" transition="in">
                                      <p:cBhvr>
                                        <p:cTn dur="1000"/>
                                        <p:tgtEl>
                                          <p:spTgt spid="34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6">
                                            <p:txEl>
                                              <p:pRg end="2" st="2"/>
                                            </p:txEl>
                                          </p:spTgt>
                                        </p:tgtEl>
                                        <p:attrNameLst>
                                          <p:attrName>style.visibility</p:attrName>
                                        </p:attrNameLst>
                                      </p:cBhvr>
                                      <p:to>
                                        <p:strVal val="visible"/>
                                      </p:to>
                                    </p:set>
                                    <p:animEffect filter="fade" transition="in">
                                      <p:cBhvr>
                                        <p:cTn dur="1000"/>
                                        <p:tgtEl>
                                          <p:spTgt spid="34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6">
                                            <p:txEl>
                                              <p:pRg end="3" st="3"/>
                                            </p:txEl>
                                          </p:spTgt>
                                        </p:tgtEl>
                                        <p:attrNameLst>
                                          <p:attrName>style.visibility</p:attrName>
                                        </p:attrNameLst>
                                      </p:cBhvr>
                                      <p:to>
                                        <p:strVal val="visible"/>
                                      </p:to>
                                    </p:set>
                                    <p:animEffect filter="fade" transition="in">
                                      <p:cBhvr>
                                        <p:cTn dur="1000"/>
                                        <p:tgtEl>
                                          <p:spTgt spid="345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6">
                                            <p:txEl>
                                              <p:pRg end="4" st="4"/>
                                            </p:txEl>
                                          </p:spTgt>
                                        </p:tgtEl>
                                        <p:attrNameLst>
                                          <p:attrName>style.visibility</p:attrName>
                                        </p:attrNameLst>
                                      </p:cBhvr>
                                      <p:to>
                                        <p:strVal val="visible"/>
                                      </p:to>
                                    </p:set>
                                    <p:animEffect filter="fade" transition="in">
                                      <p:cBhvr>
                                        <p:cTn dur="1000"/>
                                        <p:tgtEl>
                                          <p:spTgt spid="345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0" name="Shape 3460"/>
        <p:cNvGrpSpPr/>
        <p:nvPr/>
      </p:nvGrpSpPr>
      <p:grpSpPr>
        <a:xfrm>
          <a:off x="0" y="0"/>
          <a:ext cx="0" cy="0"/>
          <a:chOff x="0" y="0"/>
          <a:chExt cx="0" cy="0"/>
        </a:xfrm>
      </p:grpSpPr>
      <p:grpSp>
        <p:nvGrpSpPr>
          <p:cNvPr id="3461" name="Google Shape;3461;p145"/>
          <p:cNvGrpSpPr/>
          <p:nvPr/>
        </p:nvGrpSpPr>
        <p:grpSpPr>
          <a:xfrm>
            <a:off x="0" y="1"/>
            <a:ext cx="12192000" cy="836740"/>
            <a:chOff x="1440808" y="2419674"/>
            <a:chExt cx="9865006" cy="1448933"/>
          </a:xfrm>
        </p:grpSpPr>
        <p:sp>
          <p:nvSpPr>
            <p:cNvPr id="3462" name="Google Shape;3462;p14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63" name="Google Shape;3463;p14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64" name="Google Shape;3464;p14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65" name="Google Shape;3465;p14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466" name="Google Shape;3466;p14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67" name="Google Shape;3467;p14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68" name="Google Shape;3468;p14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469" name="Google Shape;3469;p14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470" name="Google Shape;3470;p14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471" name="Google Shape;3471;p145"/>
          <p:cNvGrpSpPr/>
          <p:nvPr/>
        </p:nvGrpSpPr>
        <p:grpSpPr>
          <a:xfrm>
            <a:off x="4009854" y="1061139"/>
            <a:ext cx="7822558" cy="5664125"/>
            <a:chOff x="9526586" y="5020964"/>
            <a:chExt cx="13487401" cy="7588768"/>
          </a:xfrm>
        </p:grpSpPr>
        <p:sp>
          <p:nvSpPr>
            <p:cNvPr id="3472" name="Google Shape;3472;p14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73" name="Google Shape;3473;p14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74" name="Google Shape;3474;p14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75" name="Google Shape;3475;p14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76" name="Google Shape;3476;p14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477" name="Google Shape;3477;p14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478" name="Google Shape;3478;p145"/>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479" name="Google Shape;3479;p145"/>
          <p:cNvSpPr/>
          <p:nvPr/>
        </p:nvSpPr>
        <p:spPr>
          <a:xfrm>
            <a:off x="453966" y="1651427"/>
            <a:ext cx="10845800" cy="504753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Khi thuật lại sự kiện, tác giả đã nêu lên các thông tin cụ thể thời gian, địa điểm gắn với diễn biến sự kiện, cung cấp số liệu cụ thể chính xác:</a:t>
            </a:r>
            <a:endParaRPr sz="28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Các sự kiện: 8h sáng buổi lễ bắt đầu, sau phần nghi thức và lời khai mạc thầy Hiệu trưởng là lễ rước đuốc thắp lửa truyền thống. Bài “Hành khúc Hội khỏe Phù Đổng” vang lên cuộc diễu hành của học sinh bắt đầu. Tiếp đó là chương trình đồng  diễn, thể dục nhịp điệu, … Đến 10h30 phút lễ khai mạc kết thúc, các vận động viên bắt đầu thi đấu. </a:t>
            </a:r>
            <a:endParaRPr sz="28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Số liệu: Học sinh khối 9, 8, 7, 6; 10 Huy chương (3 Huy chương vàng, 4 Huy chương bạc, 3 Huy chương đồng)</a:t>
            </a:r>
            <a:endParaRPr sz="28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0" st="0"/>
                                            </p:txEl>
                                          </p:spTgt>
                                        </p:tgtEl>
                                        <p:attrNameLst>
                                          <p:attrName>style.visibility</p:attrName>
                                        </p:attrNameLst>
                                      </p:cBhvr>
                                      <p:to>
                                        <p:strVal val="visible"/>
                                      </p:to>
                                    </p:set>
                                    <p:animEffect filter="fade" transition="in">
                                      <p:cBhvr>
                                        <p:cTn dur="1000"/>
                                        <p:tgtEl>
                                          <p:spTgt spid="34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1" st="1"/>
                                            </p:txEl>
                                          </p:spTgt>
                                        </p:tgtEl>
                                        <p:attrNameLst>
                                          <p:attrName>style.visibility</p:attrName>
                                        </p:attrNameLst>
                                      </p:cBhvr>
                                      <p:to>
                                        <p:strVal val="visible"/>
                                      </p:to>
                                    </p:set>
                                    <p:animEffect filter="fade" transition="in">
                                      <p:cBhvr>
                                        <p:cTn dur="1000"/>
                                        <p:tgtEl>
                                          <p:spTgt spid="34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2" st="2"/>
                                            </p:txEl>
                                          </p:spTgt>
                                        </p:tgtEl>
                                        <p:attrNameLst>
                                          <p:attrName>style.visibility</p:attrName>
                                        </p:attrNameLst>
                                      </p:cBhvr>
                                      <p:to>
                                        <p:strVal val="visible"/>
                                      </p:to>
                                    </p:set>
                                    <p:animEffect filter="fade" transition="in">
                                      <p:cBhvr>
                                        <p:cTn dur="1000"/>
                                        <p:tgtEl>
                                          <p:spTgt spid="34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9">
                                            <p:txEl>
                                              <p:pRg end="3" st="3"/>
                                            </p:txEl>
                                          </p:spTgt>
                                        </p:tgtEl>
                                        <p:attrNameLst>
                                          <p:attrName>style.visibility</p:attrName>
                                        </p:attrNameLst>
                                      </p:cBhvr>
                                      <p:to>
                                        <p:strVal val="visible"/>
                                      </p:to>
                                    </p:set>
                                    <p:animEffect filter="fade" transition="in">
                                      <p:cBhvr>
                                        <p:cTn dur="1000"/>
                                        <p:tgtEl>
                                          <p:spTgt spid="347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3" name="Shape 3483"/>
        <p:cNvGrpSpPr/>
        <p:nvPr/>
      </p:nvGrpSpPr>
      <p:grpSpPr>
        <a:xfrm>
          <a:off x="0" y="0"/>
          <a:ext cx="0" cy="0"/>
          <a:chOff x="0" y="0"/>
          <a:chExt cx="0" cy="0"/>
        </a:xfrm>
      </p:grpSpPr>
      <p:grpSp>
        <p:nvGrpSpPr>
          <p:cNvPr id="3484" name="Google Shape;3484;p146"/>
          <p:cNvGrpSpPr/>
          <p:nvPr/>
        </p:nvGrpSpPr>
        <p:grpSpPr>
          <a:xfrm>
            <a:off x="0" y="1"/>
            <a:ext cx="12192000" cy="836740"/>
            <a:chOff x="1440808" y="2419674"/>
            <a:chExt cx="9865006" cy="1448933"/>
          </a:xfrm>
        </p:grpSpPr>
        <p:sp>
          <p:nvSpPr>
            <p:cNvPr id="3485" name="Google Shape;3485;p14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86" name="Google Shape;3486;p14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87" name="Google Shape;3487;p14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88" name="Google Shape;3488;p14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489" name="Google Shape;3489;p14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90" name="Google Shape;3490;p14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491" name="Google Shape;3491;p14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492" name="Google Shape;3492;p14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493" name="Google Shape;3493;p14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494" name="Google Shape;3494;p146"/>
          <p:cNvGrpSpPr/>
          <p:nvPr/>
        </p:nvGrpSpPr>
        <p:grpSpPr>
          <a:xfrm>
            <a:off x="4009854" y="1061139"/>
            <a:ext cx="7822558" cy="5664125"/>
            <a:chOff x="9526586" y="5020964"/>
            <a:chExt cx="13487401" cy="7588768"/>
          </a:xfrm>
        </p:grpSpPr>
        <p:sp>
          <p:nvSpPr>
            <p:cNvPr id="3495" name="Google Shape;3495;p14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96" name="Google Shape;3496;p14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97" name="Google Shape;3497;p14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98" name="Google Shape;3498;p14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499" name="Google Shape;3499;p14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500" name="Google Shape;3500;p14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501" name="Google Shape;3501;p146"/>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502" name="Google Shape;3502;p146"/>
          <p:cNvSpPr/>
          <p:nvPr/>
        </p:nvSpPr>
        <p:spPr>
          <a:xfrm>
            <a:off x="797383" y="2186735"/>
            <a:ext cx="5556972" cy="3432400"/>
          </a:xfrm>
          <a:prstGeom prst="flowChartDocument">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Người viết nêu cảm nhận, đánh giá về sự kiện qua các cụm từ: </a:t>
            </a:r>
            <a:r>
              <a:rPr i="1" lang="en-US" sz="3200">
                <a:solidFill>
                  <a:srgbClr val="000000"/>
                </a:solidFill>
                <a:latin typeface="Times New Roman"/>
                <a:ea typeface="Times New Roman"/>
                <a:cs typeface="Times New Roman"/>
                <a:sym typeface="Times New Roman"/>
              </a:rPr>
              <a:t>Lễ hội… thật vui vẻ, tưng bừng, mãi in sâu trong tâm trí em.</a:t>
            </a:r>
            <a:endParaRPr sz="3200">
              <a:solidFill>
                <a:schemeClr val="lt1"/>
              </a:solidFill>
              <a:latin typeface="Times New Roman"/>
              <a:ea typeface="Times New Roman"/>
              <a:cs typeface="Times New Roman"/>
              <a:sym typeface="Times New Roman"/>
            </a:endParaRPr>
          </a:p>
        </p:txBody>
      </p:sp>
      <p:pic>
        <p:nvPicPr>
          <p:cNvPr id="3503" name="Google Shape;3503;p146"/>
          <p:cNvPicPr preferRelativeResize="0"/>
          <p:nvPr/>
        </p:nvPicPr>
        <p:blipFill rotWithShape="1">
          <a:blip r:embed="rId6">
            <a:alphaModFix/>
          </a:blip>
          <a:srcRect b="0" l="0" r="0" t="0"/>
          <a:stretch/>
        </p:blipFill>
        <p:spPr>
          <a:xfrm>
            <a:off x="6423709" y="2121749"/>
            <a:ext cx="4945507" cy="2842343"/>
          </a:xfrm>
          <a:prstGeom prst="rect">
            <a:avLst/>
          </a:prstGeom>
          <a:noFill/>
          <a:ln>
            <a:noFill/>
          </a:ln>
          <a:effectLst>
            <a:outerShdw blurRad="107950" algn="ctr" dir="5400000" dist="12700">
              <a:srgbClr val="000000"/>
            </a:outerShdw>
          </a:effectLst>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7" name="Shape 3507"/>
        <p:cNvGrpSpPr/>
        <p:nvPr/>
      </p:nvGrpSpPr>
      <p:grpSpPr>
        <a:xfrm>
          <a:off x="0" y="0"/>
          <a:ext cx="0" cy="0"/>
          <a:chOff x="0" y="0"/>
          <a:chExt cx="0" cy="0"/>
        </a:xfrm>
      </p:grpSpPr>
      <p:grpSp>
        <p:nvGrpSpPr>
          <p:cNvPr id="3508" name="Google Shape;3508;p147"/>
          <p:cNvGrpSpPr/>
          <p:nvPr/>
        </p:nvGrpSpPr>
        <p:grpSpPr>
          <a:xfrm>
            <a:off x="0" y="1"/>
            <a:ext cx="12192000" cy="836740"/>
            <a:chOff x="1440808" y="2419674"/>
            <a:chExt cx="9865006" cy="1448933"/>
          </a:xfrm>
        </p:grpSpPr>
        <p:sp>
          <p:nvSpPr>
            <p:cNvPr id="3509" name="Google Shape;3509;p14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10" name="Google Shape;3510;p14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11" name="Google Shape;3511;p14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12" name="Google Shape;3512;p14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513" name="Google Shape;3513;p14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14" name="Google Shape;3514;p14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15" name="Google Shape;3515;p14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516" name="Google Shape;3516;p14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517" name="Google Shape;3517;p14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518" name="Google Shape;3518;p147"/>
          <p:cNvGrpSpPr/>
          <p:nvPr/>
        </p:nvGrpSpPr>
        <p:grpSpPr>
          <a:xfrm>
            <a:off x="4009854" y="1061139"/>
            <a:ext cx="7822558" cy="5664125"/>
            <a:chOff x="9526586" y="5020964"/>
            <a:chExt cx="13487401" cy="7588768"/>
          </a:xfrm>
        </p:grpSpPr>
        <p:sp>
          <p:nvSpPr>
            <p:cNvPr id="3519" name="Google Shape;3519;p14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20" name="Google Shape;3520;p14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21" name="Google Shape;3521;p14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22" name="Google Shape;3522;p14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23" name="Google Shape;3523;p14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524" name="Google Shape;3524;p147"/>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525" name="Google Shape;3525;p147"/>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526" name="Google Shape;3526;p147"/>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527" name="Google Shape;3527;p147"/>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Luyện tập</a:t>
            </a:r>
            <a:endParaRPr sz="3200">
              <a:solidFill>
                <a:schemeClr val="lt1"/>
              </a:solidFill>
              <a:latin typeface="Calibri"/>
              <a:ea typeface="Calibri"/>
              <a:cs typeface="Calibri"/>
              <a:sym typeface="Calibri"/>
            </a:endParaRPr>
          </a:p>
        </p:txBody>
      </p:sp>
      <p:sp>
        <p:nvSpPr>
          <p:cNvPr id="3528" name="Google Shape;3528;p147"/>
          <p:cNvSpPr/>
          <p:nvPr/>
        </p:nvSpPr>
        <p:spPr>
          <a:xfrm>
            <a:off x="502771" y="1497255"/>
            <a:ext cx="6362263"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III. Thực hành viết theo quy trình</a:t>
            </a:r>
            <a:endParaRPr sz="3200">
              <a:solidFill>
                <a:schemeClr val="dk1"/>
              </a:solidFill>
              <a:latin typeface="Times New Roman"/>
              <a:ea typeface="Times New Roman"/>
              <a:cs typeface="Times New Roman"/>
              <a:sym typeface="Times New Roman"/>
            </a:endParaRPr>
          </a:p>
        </p:txBody>
      </p:sp>
      <p:pic>
        <p:nvPicPr>
          <p:cNvPr id="3529" name="Google Shape;3529;p147"/>
          <p:cNvPicPr preferRelativeResize="0"/>
          <p:nvPr/>
        </p:nvPicPr>
        <p:blipFill rotWithShape="1">
          <a:blip r:embed="rId7">
            <a:alphaModFix/>
          </a:blip>
          <a:srcRect b="0" l="0" r="0" t="0"/>
          <a:stretch/>
        </p:blipFill>
        <p:spPr>
          <a:xfrm>
            <a:off x="2184239" y="2942423"/>
            <a:ext cx="7798122" cy="3176344"/>
          </a:xfrm>
          <a:prstGeom prst="rect">
            <a:avLst/>
          </a:prstGeom>
          <a:noFill/>
          <a:ln>
            <a:noFill/>
          </a:ln>
        </p:spPr>
      </p:pic>
      <p:sp>
        <p:nvSpPr>
          <p:cNvPr id="3530" name="Google Shape;3530;p147"/>
          <p:cNvSpPr/>
          <p:nvPr/>
        </p:nvSpPr>
        <p:spPr>
          <a:xfrm>
            <a:off x="3129839" y="3386271"/>
            <a:ext cx="6126703" cy="235756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chemeClr val="lt1"/>
                </a:solidFill>
                <a:latin typeface="Times New Roman"/>
                <a:ea typeface="Times New Roman"/>
                <a:cs typeface="Times New Roman"/>
                <a:sym typeface="Times New Roman"/>
              </a:rPr>
              <a:t>Đề bài: Viết bài văn (khoảng 400 chữ) thuyết minh thuật lại một sự kiện (lễ hội) mà em từng tham gia hoặc chứng kiến</a:t>
            </a:r>
            <a:endParaRPr sz="3200">
              <a:solidFill>
                <a:schemeClr val="lt1"/>
              </a:solidFill>
              <a:latin typeface="Times New Roman"/>
              <a:ea typeface="Times New Roman"/>
              <a:cs typeface="Times New Roman"/>
              <a:sym typeface="Times New Roman"/>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4" name="Shape 3534"/>
        <p:cNvGrpSpPr/>
        <p:nvPr/>
      </p:nvGrpSpPr>
      <p:grpSpPr>
        <a:xfrm>
          <a:off x="0" y="0"/>
          <a:ext cx="0" cy="0"/>
          <a:chOff x="0" y="0"/>
          <a:chExt cx="0" cy="0"/>
        </a:xfrm>
      </p:grpSpPr>
      <p:grpSp>
        <p:nvGrpSpPr>
          <p:cNvPr id="3535" name="Google Shape;3535;p148"/>
          <p:cNvGrpSpPr/>
          <p:nvPr/>
        </p:nvGrpSpPr>
        <p:grpSpPr>
          <a:xfrm>
            <a:off x="0" y="1"/>
            <a:ext cx="12192000" cy="836740"/>
            <a:chOff x="1440808" y="2419674"/>
            <a:chExt cx="9865006" cy="1448933"/>
          </a:xfrm>
        </p:grpSpPr>
        <p:sp>
          <p:nvSpPr>
            <p:cNvPr id="3536" name="Google Shape;3536;p14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37" name="Google Shape;3537;p14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38" name="Google Shape;3538;p14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39" name="Google Shape;3539;p14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540" name="Google Shape;3540;p14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41" name="Google Shape;3541;p14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42" name="Google Shape;3542;p14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543" name="Google Shape;3543;p14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544" name="Google Shape;3544;p14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545" name="Google Shape;3545;p148"/>
          <p:cNvGrpSpPr/>
          <p:nvPr/>
        </p:nvGrpSpPr>
        <p:grpSpPr>
          <a:xfrm>
            <a:off x="4009854" y="1061139"/>
            <a:ext cx="7822558" cy="5664125"/>
            <a:chOff x="9526586" y="5020964"/>
            <a:chExt cx="13487401" cy="7588768"/>
          </a:xfrm>
        </p:grpSpPr>
        <p:sp>
          <p:nvSpPr>
            <p:cNvPr id="3546" name="Google Shape;3546;p14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47" name="Google Shape;3547;p14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48" name="Google Shape;3548;p14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49" name="Google Shape;3549;p14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50" name="Google Shape;3550;p14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551" name="Google Shape;3551;p148"/>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552" name="Google Shape;3552;p148"/>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553" name="Google Shape;3553;p148"/>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554" name="Google Shape;3554;p148"/>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555" name="Google Shape;3555;p148"/>
          <p:cNvSpPr/>
          <p:nvPr/>
        </p:nvSpPr>
        <p:spPr>
          <a:xfrm>
            <a:off x="453966" y="1322376"/>
            <a:ext cx="6133987"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FF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III. Thực hành viết theo quy trình</a:t>
            </a:r>
            <a:endParaRPr b="0" i="0" sz="3200" u="none" cap="none" strike="noStrike">
              <a:solidFill>
                <a:srgbClr val="000000"/>
              </a:solidFill>
              <a:latin typeface="Times New Roman"/>
              <a:ea typeface="Times New Roman"/>
              <a:cs typeface="Times New Roman"/>
              <a:sym typeface="Times New Roman"/>
            </a:endParaRPr>
          </a:p>
        </p:txBody>
      </p:sp>
      <p:sp>
        <p:nvSpPr>
          <p:cNvPr id="3556" name="Google Shape;3556;p148"/>
          <p:cNvSpPr/>
          <p:nvPr/>
        </p:nvSpPr>
        <p:spPr>
          <a:xfrm>
            <a:off x="457420" y="1984345"/>
            <a:ext cx="6192721"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7030A0"/>
                </a:solidFill>
                <a:latin typeface="Times New Roman"/>
                <a:ea typeface="Times New Roman"/>
                <a:cs typeface="Times New Roman"/>
                <a:sym typeface="Times New Roman"/>
              </a:rPr>
              <a:t>1. Bước 1: Chuẩn bị trước khi viết</a:t>
            </a:r>
            <a:endParaRPr sz="3200">
              <a:solidFill>
                <a:schemeClr val="dk1"/>
              </a:solidFill>
              <a:latin typeface="Times New Roman"/>
              <a:ea typeface="Times New Roman"/>
              <a:cs typeface="Times New Roman"/>
              <a:sym typeface="Times New Roman"/>
            </a:endParaRPr>
          </a:p>
        </p:txBody>
      </p:sp>
      <p:grpSp>
        <p:nvGrpSpPr>
          <p:cNvPr id="3557" name="Google Shape;3557;p148"/>
          <p:cNvGrpSpPr/>
          <p:nvPr/>
        </p:nvGrpSpPr>
        <p:grpSpPr>
          <a:xfrm>
            <a:off x="947067" y="2770861"/>
            <a:ext cx="9575567" cy="2630198"/>
            <a:chOff x="2150268" y="2996697"/>
            <a:chExt cx="8566905" cy="1009651"/>
          </a:xfrm>
        </p:grpSpPr>
        <p:sp>
          <p:nvSpPr>
            <p:cNvPr id="3558" name="Google Shape;3558;p148"/>
            <p:cNvSpPr/>
            <p:nvPr/>
          </p:nvSpPr>
          <p:spPr>
            <a:xfrm>
              <a:off x="2150268" y="2996697"/>
              <a:ext cx="2393156" cy="923758"/>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148"/>
            <p:cNvSpPr/>
            <p:nvPr/>
          </p:nvSpPr>
          <p:spPr>
            <a:xfrm>
              <a:off x="2671128" y="3082590"/>
              <a:ext cx="2075323"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400" lIns="112400" spcFirstLastPara="1" rIns="112400" wrap="square" tIns="11240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Sự kiện mà em đã tham gia hoặc chứng kiến.</a:t>
              </a:r>
              <a:endParaRPr/>
            </a:p>
          </p:txBody>
        </p:sp>
        <p:sp>
          <p:nvSpPr>
            <p:cNvPr id="3560" name="Google Shape;3560;p148"/>
            <p:cNvSpPr/>
            <p:nvPr/>
          </p:nvSpPr>
          <p:spPr>
            <a:xfrm>
              <a:off x="4883785" y="2996697"/>
              <a:ext cx="2393156" cy="923758"/>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148"/>
            <p:cNvSpPr/>
            <p:nvPr/>
          </p:nvSpPr>
          <p:spPr>
            <a:xfrm>
              <a:off x="5404643" y="3082590"/>
              <a:ext cx="2134853"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400" lIns="112400" spcFirstLastPara="1" rIns="112400" wrap="square" tIns="11240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Sự kiện mà em yêu thích, có hứng thú để thuật lại.</a:t>
              </a:r>
              <a:endParaRPr sz="2800">
                <a:solidFill>
                  <a:schemeClr val="dk1"/>
                </a:solidFill>
                <a:latin typeface="Times New Roman"/>
                <a:ea typeface="Times New Roman"/>
                <a:cs typeface="Times New Roman"/>
                <a:sym typeface="Times New Roman"/>
              </a:endParaRPr>
            </a:p>
          </p:txBody>
        </p:sp>
        <p:sp>
          <p:nvSpPr>
            <p:cNvPr id="3562" name="Google Shape;3562;p148"/>
            <p:cNvSpPr/>
            <p:nvPr/>
          </p:nvSpPr>
          <p:spPr>
            <a:xfrm>
              <a:off x="7617301" y="2996697"/>
              <a:ext cx="2393156" cy="923758"/>
            </a:xfrm>
            <a:prstGeom prst="chevron">
              <a:avLst>
                <a:gd fmla="val 4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148"/>
            <p:cNvSpPr/>
            <p:nvPr/>
          </p:nvSpPr>
          <p:spPr>
            <a:xfrm>
              <a:off x="8036590" y="3082590"/>
              <a:ext cx="2680583" cy="923758"/>
            </a:xfrm>
            <a:custGeom>
              <a:rect b="b" l="l" r="r" t="t"/>
              <a:pathLst>
                <a:path extrusionOk="0" h="923758" w="2020887">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12400" lIns="112400" spcFirstLastPara="1" rIns="112400" wrap="square" tIns="11240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Sự kiện thuận lợi cho em trong việc quan sát thực tế, tìm kiếm tư liệu, thông tin để chuẩn bị cho bài viết.</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7"/>
                                        </p:tgtEl>
                                        <p:attrNameLst>
                                          <p:attrName>style.visibility</p:attrName>
                                        </p:attrNameLst>
                                      </p:cBhvr>
                                      <p:to>
                                        <p:strVal val="visible"/>
                                      </p:to>
                                    </p:set>
                                    <p:animEffect filter="fade" transition="in">
                                      <p:cBhvr>
                                        <p:cTn dur="500"/>
                                        <p:tgtEl>
                                          <p:spTgt spid="3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7" name="Shape 3567"/>
        <p:cNvGrpSpPr/>
        <p:nvPr/>
      </p:nvGrpSpPr>
      <p:grpSpPr>
        <a:xfrm>
          <a:off x="0" y="0"/>
          <a:ext cx="0" cy="0"/>
          <a:chOff x="0" y="0"/>
          <a:chExt cx="0" cy="0"/>
        </a:xfrm>
      </p:grpSpPr>
      <p:grpSp>
        <p:nvGrpSpPr>
          <p:cNvPr id="3568" name="Google Shape;3568;p149"/>
          <p:cNvGrpSpPr/>
          <p:nvPr/>
        </p:nvGrpSpPr>
        <p:grpSpPr>
          <a:xfrm>
            <a:off x="0" y="1"/>
            <a:ext cx="12192000" cy="836740"/>
            <a:chOff x="1440808" y="2419674"/>
            <a:chExt cx="9865006" cy="1448933"/>
          </a:xfrm>
        </p:grpSpPr>
        <p:sp>
          <p:nvSpPr>
            <p:cNvPr id="3569" name="Google Shape;3569;p14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70" name="Google Shape;3570;p14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71" name="Google Shape;3571;p14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72" name="Google Shape;3572;p14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573" name="Google Shape;3573;p14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74" name="Google Shape;3574;p14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75" name="Google Shape;3575;p14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576" name="Google Shape;3576;p14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577" name="Google Shape;3577;p14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578" name="Google Shape;3578;p149"/>
          <p:cNvGrpSpPr/>
          <p:nvPr/>
        </p:nvGrpSpPr>
        <p:grpSpPr>
          <a:xfrm>
            <a:off x="4009854" y="1061139"/>
            <a:ext cx="7822558" cy="5664125"/>
            <a:chOff x="9526586" y="5020964"/>
            <a:chExt cx="13487401" cy="7588768"/>
          </a:xfrm>
        </p:grpSpPr>
        <p:sp>
          <p:nvSpPr>
            <p:cNvPr id="3579" name="Google Shape;3579;p14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80" name="Google Shape;3580;p14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81" name="Google Shape;3581;p14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82" name="Google Shape;3582;p14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583" name="Google Shape;3583;p14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584" name="Google Shape;3584;p149"/>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585" name="Google Shape;3585;p149"/>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586" name="Google Shape;3586;p149"/>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587" name="Google Shape;3587;p149"/>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588" name="Google Shape;3588;p149"/>
          <p:cNvSpPr/>
          <p:nvPr/>
        </p:nvSpPr>
        <p:spPr>
          <a:xfrm>
            <a:off x="453966" y="1326594"/>
            <a:ext cx="5759910"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b.</a:t>
            </a:r>
            <a:r>
              <a:rPr b="1" lang="en-US" sz="3200">
                <a:solidFill>
                  <a:srgbClr val="000000"/>
                </a:solidFill>
                <a:latin typeface="Times New Roman"/>
                <a:ea typeface="Times New Roman"/>
                <a:cs typeface="Times New Roman"/>
                <a:sym typeface="Times New Roman"/>
              </a:rPr>
              <a:t> Thu thập dữ liệu về sự kiện:</a:t>
            </a:r>
            <a:endParaRPr sz="3200">
              <a:solidFill>
                <a:schemeClr val="dk1"/>
              </a:solidFill>
              <a:latin typeface="Times New Roman"/>
              <a:ea typeface="Times New Roman"/>
              <a:cs typeface="Times New Roman"/>
              <a:sym typeface="Times New Roman"/>
            </a:endParaRPr>
          </a:p>
        </p:txBody>
      </p:sp>
      <p:sp>
        <p:nvSpPr>
          <p:cNvPr id="3589" name="Google Shape;3589;p149"/>
          <p:cNvSpPr/>
          <p:nvPr/>
        </p:nvSpPr>
        <p:spPr>
          <a:xfrm>
            <a:off x="2982812" y="1866328"/>
            <a:ext cx="5759911"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u="sng">
                <a:solidFill>
                  <a:srgbClr val="FF0000"/>
                </a:solidFill>
                <a:latin typeface="Times New Roman"/>
                <a:ea typeface="Times New Roman"/>
                <a:cs typeface="Times New Roman"/>
                <a:sym typeface="Times New Roman"/>
              </a:rPr>
              <a:t>Bảng 1:</a:t>
            </a:r>
            <a:r>
              <a:rPr b="1" lang="en-US" sz="2800">
                <a:solidFill>
                  <a:srgbClr val="FF0000"/>
                </a:solidFill>
                <a:latin typeface="Times New Roman"/>
                <a:ea typeface="Times New Roman"/>
                <a:cs typeface="Times New Roman"/>
                <a:sym typeface="Times New Roman"/>
              </a:rPr>
              <a:t> </a:t>
            </a:r>
            <a:r>
              <a:rPr b="1" lang="en-US" sz="2800">
                <a:solidFill>
                  <a:srgbClr val="FF00FF"/>
                </a:solidFill>
                <a:latin typeface="Times New Roman"/>
                <a:ea typeface="Times New Roman"/>
                <a:cs typeface="Times New Roman"/>
                <a:sym typeface="Times New Roman"/>
              </a:rPr>
              <a:t>Bảng ghi chép nguồn tư liệu</a:t>
            </a:r>
            <a:endParaRPr sz="2800">
              <a:solidFill>
                <a:schemeClr val="dk1"/>
              </a:solidFill>
              <a:latin typeface="Times New Roman"/>
              <a:ea typeface="Times New Roman"/>
              <a:cs typeface="Times New Roman"/>
              <a:sym typeface="Times New Roman"/>
            </a:endParaRPr>
          </a:p>
        </p:txBody>
      </p:sp>
      <p:graphicFrame>
        <p:nvGraphicFramePr>
          <p:cNvPr id="3590" name="Google Shape;3590;p149"/>
          <p:cNvGraphicFramePr/>
          <p:nvPr/>
        </p:nvGraphicFramePr>
        <p:xfrm>
          <a:off x="660400" y="2490738"/>
          <a:ext cx="3000000" cy="3000000"/>
        </p:xfrm>
        <a:graphic>
          <a:graphicData uri="http://schemas.openxmlformats.org/drawingml/2006/table">
            <a:tbl>
              <a:tblPr>
                <a:noFill/>
                <a:tableStyleId>{C674D646-FAAB-4E94-911F-C361EDB9427A}</a:tableStyleId>
              </a:tblPr>
              <a:tblGrid>
                <a:gridCol w="2711450"/>
                <a:gridCol w="2711450"/>
                <a:gridCol w="2711450"/>
                <a:gridCol w="2711450"/>
              </a:tblGrid>
              <a:tr h="355600">
                <a:tc>
                  <a:txBody>
                    <a:bodyPr/>
                    <a:lstStyle/>
                    <a:p>
                      <a:pPr indent="0" lvl="0" marL="0" marR="0" rtl="0" algn="ctr">
                        <a:lnSpc>
                          <a:spcPct val="115000"/>
                        </a:lnSpc>
                        <a:spcBef>
                          <a:spcPts val="0"/>
                        </a:spcBef>
                        <a:spcAft>
                          <a:spcPts val="0"/>
                        </a:spcAft>
                        <a:buNone/>
                      </a:pPr>
                      <a:r>
                        <a:rPr b="1" lang="en-US" sz="2800" u="none" cap="none" strike="noStrike">
                          <a:solidFill>
                            <a:srgbClr val="FFFFFF"/>
                          </a:solidFill>
                          <a:latin typeface="Times New Roman"/>
                          <a:ea typeface="Times New Roman"/>
                          <a:cs typeface="Times New Roman"/>
                          <a:sym typeface="Times New Roman"/>
                        </a:rPr>
                        <a:t>Tư liệu</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66"/>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FFFFFF"/>
                          </a:solidFill>
                          <a:latin typeface="Times New Roman"/>
                          <a:ea typeface="Times New Roman"/>
                          <a:cs typeface="Times New Roman"/>
                          <a:sym typeface="Times New Roman"/>
                        </a:rPr>
                        <a:t>Tác giả/ Nguồn</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66"/>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FFFFFF"/>
                          </a:solidFill>
                          <a:latin typeface="Times New Roman"/>
                          <a:ea typeface="Times New Roman"/>
                          <a:cs typeface="Times New Roman"/>
                          <a:sym typeface="Times New Roman"/>
                        </a:rPr>
                        <a:t>Thông tin có thể sử dụng</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66"/>
                    </a:solidFill>
                  </a:tcPr>
                </a:tc>
                <a:tc>
                  <a:txBody>
                    <a:bodyPr/>
                    <a:lstStyle/>
                    <a:p>
                      <a:pPr indent="0" lvl="0" marL="0" marR="0" rtl="0" algn="ctr">
                        <a:lnSpc>
                          <a:spcPct val="115000"/>
                        </a:lnSpc>
                        <a:spcBef>
                          <a:spcPts val="0"/>
                        </a:spcBef>
                        <a:spcAft>
                          <a:spcPts val="0"/>
                        </a:spcAft>
                        <a:buNone/>
                      </a:pPr>
                      <a:r>
                        <a:rPr b="1" lang="en-US" sz="2800" u="none" cap="none" strike="noStrike">
                          <a:solidFill>
                            <a:srgbClr val="FFFFFF"/>
                          </a:solidFill>
                          <a:latin typeface="Times New Roman"/>
                          <a:ea typeface="Times New Roman"/>
                          <a:cs typeface="Times New Roman"/>
                          <a:sym typeface="Times New Roman"/>
                        </a:rPr>
                        <a:t>Phương tiện giao tiếp phi ngôn ngữ có thể sử dụng</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0066"/>
                    </a:solidFill>
                  </a:tcPr>
                </a:tc>
              </a:tr>
              <a:tr h="355600">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355600">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355600">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None/>
                      </a:pPr>
                      <a:r>
                        <a:rPr lang="en-US" sz="2800" u="none" cap="none" strike="noStrike">
                          <a:solidFill>
                            <a:srgbClr val="4A4A4A"/>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76200" marB="76200" marR="114300" marL="1143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5"/>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253" name="Google Shape;253;p15"/>
          <p:cNvSpPr/>
          <p:nvPr/>
        </p:nvSpPr>
        <p:spPr>
          <a:xfrm>
            <a:off x="304797" y="1994897"/>
            <a:ext cx="6822702" cy="58785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15000"/>
              </a:lnSpc>
              <a:spcBef>
                <a:spcPts val="0"/>
              </a:spcBef>
              <a:spcAft>
                <a:spcPts val="0"/>
              </a:spcAft>
              <a:buClr>
                <a:srgbClr val="0070C0"/>
              </a:buClr>
              <a:buSzPts val="2800"/>
              <a:buFont typeface="Calibri"/>
              <a:buAutoNum type="arabicPeriod"/>
            </a:pPr>
            <a:r>
              <a:rPr b="1" i="0" lang="en-US" sz="2800" u="none" cap="none" strike="noStrike">
                <a:solidFill>
                  <a:srgbClr val="0070C0"/>
                </a:solidFill>
                <a:latin typeface="Times New Roman"/>
                <a:ea typeface="Times New Roman"/>
                <a:cs typeface="Times New Roman"/>
                <a:sym typeface="Times New Roman"/>
              </a:rPr>
              <a:t>Ý nghĩa, tác dụng của sa- pô của văn bản</a:t>
            </a:r>
            <a:endParaRPr b="0" i="0" sz="2800" u="none" cap="none" strike="noStrike">
              <a:solidFill>
                <a:srgbClr val="000000"/>
              </a:solidFill>
              <a:latin typeface="Times New Roman"/>
              <a:ea typeface="Times New Roman"/>
              <a:cs typeface="Times New Roman"/>
              <a:sym typeface="Times New Roman"/>
            </a:endParaRPr>
          </a:p>
        </p:txBody>
      </p:sp>
      <p:pic>
        <p:nvPicPr>
          <p:cNvPr id="254" name="Google Shape;254;p15"/>
          <p:cNvPicPr preferRelativeResize="0"/>
          <p:nvPr/>
        </p:nvPicPr>
        <p:blipFill rotWithShape="1">
          <a:blip r:embed="rId3">
            <a:alphaModFix/>
          </a:blip>
          <a:srcRect b="0" l="0" r="0" t="0"/>
          <a:stretch/>
        </p:blipFill>
        <p:spPr>
          <a:xfrm>
            <a:off x="7735868" y="1301867"/>
            <a:ext cx="3517152" cy="2637864"/>
          </a:xfrm>
          <a:prstGeom prst="ellipse">
            <a:avLst/>
          </a:prstGeom>
          <a:noFill/>
          <a:ln>
            <a:noFill/>
          </a:ln>
        </p:spPr>
      </p:pic>
      <p:grpSp>
        <p:nvGrpSpPr>
          <p:cNvPr id="255" name="Google Shape;255;p15"/>
          <p:cNvGrpSpPr/>
          <p:nvPr/>
        </p:nvGrpSpPr>
        <p:grpSpPr>
          <a:xfrm>
            <a:off x="2090903" y="2683314"/>
            <a:ext cx="7997493" cy="3871790"/>
            <a:chOff x="2123768" y="2683314"/>
            <a:chExt cx="7997493" cy="3871790"/>
          </a:xfrm>
        </p:grpSpPr>
        <p:grpSp>
          <p:nvGrpSpPr>
            <p:cNvPr id="256" name="Google Shape;256;p15"/>
            <p:cNvGrpSpPr/>
            <p:nvPr/>
          </p:nvGrpSpPr>
          <p:grpSpPr>
            <a:xfrm>
              <a:off x="2123768" y="2683314"/>
              <a:ext cx="7997493" cy="3871790"/>
              <a:chOff x="2227007" y="2667244"/>
              <a:chExt cx="7997493" cy="5525640"/>
            </a:xfrm>
          </p:grpSpPr>
          <p:sp>
            <p:nvSpPr>
              <p:cNvPr id="257" name="Google Shape;257;p15"/>
              <p:cNvSpPr/>
              <p:nvPr/>
            </p:nvSpPr>
            <p:spPr>
              <a:xfrm>
                <a:off x="5966221" y="4137272"/>
                <a:ext cx="1357709" cy="646146"/>
              </a:xfrm>
              <a:custGeom>
                <a:rect b="b" l="l" r="r" t="t"/>
                <a:pathLst>
                  <a:path extrusionOk="0" h="120000" w="120000">
                    <a:moveTo>
                      <a:pt x="0" y="0"/>
                    </a:moveTo>
                    <a:lnTo>
                      <a:pt x="0" y="81776"/>
                    </a:lnTo>
                    <a:lnTo>
                      <a:pt x="120000" y="81776"/>
                    </a:lnTo>
                    <a:lnTo>
                      <a:pt x="120000" y="120000"/>
                    </a:lnTo>
                  </a:path>
                </a:pathLst>
              </a:custGeom>
              <a:noFill/>
              <a:ln cap="flat" cmpd="sng" w="12700">
                <a:solidFill>
                  <a:srgbClr val="828282"/>
                </a:solidFill>
                <a:prstDash val="solid"/>
                <a:miter lim="800000"/>
                <a:headEnd len="sm" w="sm" type="none"/>
                <a:tailEnd len="sm" w="sm" type="none"/>
              </a:ln>
            </p:spPr>
          </p:sp>
          <p:sp>
            <p:nvSpPr>
              <p:cNvPr id="258" name="Google Shape;258;p15"/>
              <p:cNvSpPr/>
              <p:nvPr/>
            </p:nvSpPr>
            <p:spPr>
              <a:xfrm>
                <a:off x="4608512" y="4137272"/>
                <a:ext cx="1357709" cy="646146"/>
              </a:xfrm>
              <a:custGeom>
                <a:rect b="b" l="l" r="r" t="t"/>
                <a:pathLst>
                  <a:path extrusionOk="0" h="120000" w="120000">
                    <a:moveTo>
                      <a:pt x="120000" y="0"/>
                    </a:moveTo>
                    <a:lnTo>
                      <a:pt x="120000" y="81776"/>
                    </a:lnTo>
                    <a:lnTo>
                      <a:pt x="0" y="81776"/>
                    </a:lnTo>
                    <a:lnTo>
                      <a:pt x="0" y="120000"/>
                    </a:lnTo>
                  </a:path>
                </a:pathLst>
              </a:custGeom>
              <a:noFill/>
              <a:ln cap="flat" cmpd="sng" w="12700">
                <a:solidFill>
                  <a:srgbClr val="828282"/>
                </a:solidFill>
                <a:prstDash val="solid"/>
                <a:miter lim="800000"/>
                <a:headEnd len="sm" w="sm" type="none"/>
                <a:tailEnd len="sm" w="sm" type="none"/>
              </a:ln>
            </p:spPr>
          </p:sp>
          <p:sp>
            <p:nvSpPr>
              <p:cNvPr id="259" name="Google Shape;259;p15"/>
              <p:cNvSpPr/>
              <p:nvPr/>
            </p:nvSpPr>
            <p:spPr>
              <a:xfrm>
                <a:off x="4039048" y="2667244"/>
                <a:ext cx="3379451" cy="1410783"/>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a:off x="4285904" y="2901758"/>
                <a:ext cx="3379451" cy="1410783"/>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ctr">
                  <a:lnSpc>
                    <a:spcPct val="90000"/>
                  </a:lnSpc>
                  <a:spcBef>
                    <a:spcPts val="0"/>
                  </a:spcBef>
                  <a:spcAft>
                    <a:spcPts val="0"/>
                  </a:spcAft>
                  <a:buClr>
                    <a:schemeClr val="dk1"/>
                  </a:buClr>
                  <a:buSzPts val="2800"/>
                  <a:buFont typeface="Calibri"/>
                  <a:buNone/>
                </a:pPr>
                <a:r>
                  <a:t/>
                </a:r>
                <a:endParaRPr b="0" i="0" sz="2800" u="none" cap="none" strike="noStrike">
                  <a:solidFill>
                    <a:srgbClr val="000000"/>
                  </a:solidFill>
                  <a:latin typeface="Times New Roman"/>
                  <a:ea typeface="Times New Roman"/>
                  <a:cs typeface="Times New Roman"/>
                  <a:sym typeface="Times New Roman"/>
                </a:endParaRPr>
              </a:p>
            </p:txBody>
          </p:sp>
          <p:sp>
            <p:nvSpPr>
              <p:cNvPr id="261" name="Google Shape;261;p15"/>
              <p:cNvSpPr/>
              <p:nvPr/>
            </p:nvSpPr>
            <p:spPr>
              <a:xfrm>
                <a:off x="2227007" y="4783419"/>
                <a:ext cx="3492358" cy="3174953"/>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2473863" y="5017931"/>
                <a:ext cx="3492358" cy="3174953"/>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ctr">
                  <a:lnSpc>
                    <a:spcPct val="90000"/>
                  </a:lnSpc>
                  <a:spcBef>
                    <a:spcPts val="0"/>
                  </a:spcBef>
                  <a:spcAft>
                    <a:spcPts val="0"/>
                  </a:spcAft>
                  <a:buClr>
                    <a:schemeClr val="dk1"/>
                  </a:buClr>
                  <a:buSzPts val="2800"/>
                  <a:buFont typeface="Calibri"/>
                  <a:buNone/>
                </a:pPr>
                <a:r>
                  <a:t/>
                </a:r>
                <a:endParaRPr b="0" i="0" sz="2800" u="none" cap="none" strike="noStrike">
                  <a:solidFill>
                    <a:srgbClr val="000000"/>
                  </a:solidFill>
                  <a:latin typeface="Times New Roman"/>
                  <a:ea typeface="Times New Roman"/>
                  <a:cs typeface="Times New Roman"/>
                  <a:sym typeface="Times New Roman"/>
                </a:endParaRPr>
              </a:p>
            </p:txBody>
          </p:sp>
          <p:sp>
            <p:nvSpPr>
              <p:cNvPr id="263" name="Google Shape;263;p15"/>
              <p:cNvSpPr/>
              <p:nvPr/>
            </p:nvSpPr>
            <p:spPr>
              <a:xfrm>
                <a:off x="6213078" y="4783421"/>
                <a:ext cx="3786329" cy="3174952"/>
              </a:xfrm>
              <a:prstGeom prst="roundRect">
                <a:avLst>
                  <a:gd fmla="val 1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6459934" y="5017932"/>
                <a:ext cx="3764566" cy="3174952"/>
              </a:xfrm>
              <a:custGeom>
                <a:rect b="b" l="l" r="r" t="t"/>
                <a:pathLst>
                  <a:path extrusionOk="0" h="1410783" w="2221706">
                    <a:moveTo>
                      <a:pt x="0" y="141078"/>
                    </a:moveTo>
                    <a:cubicBezTo>
                      <a:pt x="0" y="63163"/>
                      <a:pt x="63163" y="0"/>
                      <a:pt x="141078" y="0"/>
                    </a:cubicBezTo>
                    <a:lnTo>
                      <a:pt x="2080628" y="0"/>
                    </a:lnTo>
                    <a:cubicBezTo>
                      <a:pt x="2158543" y="0"/>
                      <a:pt x="2221706" y="63163"/>
                      <a:pt x="2221706" y="141078"/>
                    </a:cubicBezTo>
                    <a:lnTo>
                      <a:pt x="2221706" y="1269705"/>
                    </a:lnTo>
                    <a:cubicBezTo>
                      <a:pt x="2221706" y="1347620"/>
                      <a:pt x="2158543" y="1410783"/>
                      <a:pt x="2080628" y="1410783"/>
                    </a:cubicBezTo>
                    <a:lnTo>
                      <a:pt x="141078" y="1410783"/>
                    </a:lnTo>
                    <a:cubicBezTo>
                      <a:pt x="63163" y="1410783"/>
                      <a:pt x="0" y="1347620"/>
                      <a:pt x="0" y="1269705"/>
                    </a:cubicBezTo>
                    <a:lnTo>
                      <a:pt x="0" y="141078"/>
                    </a:lnTo>
                    <a:close/>
                  </a:path>
                </a:pathLst>
              </a:custGeom>
              <a:solidFill>
                <a:schemeClr val="lt1">
                  <a:alpha val="89803"/>
                </a:schemeClr>
              </a:solidFill>
              <a:ln cap="flat" cmpd="sng" w="12700">
                <a:solidFill>
                  <a:schemeClr val="accent3"/>
                </a:solidFill>
                <a:prstDash val="solid"/>
                <a:miter lim="800000"/>
                <a:headEnd len="sm" w="sm" type="none"/>
                <a:tailEnd len="sm" w="sm" type="none"/>
              </a:ln>
            </p:spPr>
            <p:txBody>
              <a:bodyPr anchorCtr="0" anchor="ctr" bIns="87025" lIns="87025" spcFirstLastPara="1" rIns="87025" wrap="square" tIns="87025">
                <a:noAutofit/>
              </a:bodyPr>
              <a:lstStyle/>
              <a:p>
                <a:pPr indent="0" lvl="0" marL="0" marR="0" rtl="0" algn="ctr">
                  <a:lnSpc>
                    <a:spcPct val="90000"/>
                  </a:lnSpc>
                  <a:spcBef>
                    <a:spcPts val="0"/>
                  </a:spcBef>
                  <a:spcAft>
                    <a:spcPts val="0"/>
                  </a:spcAft>
                  <a:buClr>
                    <a:schemeClr val="dk1"/>
                  </a:buClr>
                  <a:buSzPts val="2800"/>
                  <a:buFont typeface="Calibri"/>
                  <a:buNone/>
                </a:pPr>
                <a:r>
                  <a:t/>
                </a:r>
                <a:endParaRPr b="0" i="0" sz="2800" u="none" cap="none" strike="noStrike">
                  <a:solidFill>
                    <a:srgbClr val="000000"/>
                  </a:solidFill>
                  <a:latin typeface="Times New Roman"/>
                  <a:ea typeface="Times New Roman"/>
                  <a:cs typeface="Times New Roman"/>
                  <a:sym typeface="Times New Roman"/>
                </a:endParaRPr>
              </a:p>
            </p:txBody>
          </p:sp>
        </p:grpSp>
        <p:sp>
          <p:nvSpPr>
            <p:cNvPr id="265" name="Google Shape;265;p15"/>
            <p:cNvSpPr/>
            <p:nvPr/>
          </p:nvSpPr>
          <p:spPr>
            <a:xfrm>
              <a:off x="4182665" y="3018887"/>
              <a:ext cx="33794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rgbClr val="0D0D0D"/>
                  </a:solidFill>
                  <a:latin typeface="Times New Roman"/>
                  <a:ea typeface="Times New Roman"/>
                  <a:cs typeface="Times New Roman"/>
                  <a:sym typeface="Times New Roman"/>
                </a:rPr>
                <a:t>Tác dụng của sa- pô:</a:t>
              </a:r>
              <a:endParaRPr sz="2800">
                <a:solidFill>
                  <a:schemeClr val="dk1"/>
                </a:solidFill>
                <a:latin typeface="Times New Roman"/>
                <a:ea typeface="Times New Roman"/>
                <a:cs typeface="Times New Roman"/>
                <a:sym typeface="Times New Roman"/>
              </a:endParaRPr>
            </a:p>
          </p:txBody>
        </p:sp>
        <p:sp>
          <p:nvSpPr>
            <p:cNvPr id="266" name="Google Shape;266;p15"/>
            <p:cNvSpPr/>
            <p:nvPr/>
          </p:nvSpPr>
          <p:spPr>
            <a:xfrm>
              <a:off x="2408152" y="4547136"/>
              <a:ext cx="3294856" cy="179126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0D0D0D"/>
                  </a:solidFill>
                  <a:latin typeface="Times New Roman"/>
                  <a:ea typeface="Times New Roman"/>
                  <a:cs typeface="Times New Roman"/>
                  <a:sym typeface="Times New Roman"/>
                </a:rPr>
                <a:t>Tóm tắt nội dung chính của văn bản: Nói tới lễ hội cúng Thần Lúa của người Chơ-ro.</a:t>
              </a:r>
              <a:endParaRPr sz="2400">
                <a:solidFill>
                  <a:schemeClr val="dk1"/>
                </a:solidFill>
                <a:latin typeface="Times New Roman"/>
                <a:ea typeface="Times New Roman"/>
                <a:cs typeface="Times New Roman"/>
                <a:sym typeface="Times New Roman"/>
              </a:endParaRPr>
            </a:p>
          </p:txBody>
        </p:sp>
        <p:sp>
          <p:nvSpPr>
            <p:cNvPr id="267" name="Google Shape;267;p15"/>
            <p:cNvSpPr/>
            <p:nvPr/>
          </p:nvSpPr>
          <p:spPr>
            <a:xfrm>
              <a:off x="6469241" y="4470860"/>
              <a:ext cx="3539473"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D0D0D"/>
                  </a:solidFill>
                  <a:latin typeface="Times New Roman"/>
                  <a:ea typeface="Times New Roman"/>
                  <a:cs typeface="Times New Roman"/>
                  <a:sym typeface="Times New Roman"/>
                </a:rPr>
                <a:t>Thu hút người đọc, định hướng cho người đọc về nội dung văn bản.</a:t>
              </a:r>
              <a:endParaRPr b="1" sz="2800">
                <a:solidFill>
                  <a:schemeClr val="dk1"/>
                </a:solidFill>
                <a:latin typeface="Calibri"/>
                <a:ea typeface="Calibri"/>
                <a:cs typeface="Calibri"/>
                <a:sym typeface="Calibri"/>
              </a:endParaRPr>
            </a:p>
          </p:txBody>
        </p:sp>
      </p:grpSp>
      <p:sp>
        <p:nvSpPr>
          <p:cNvPr id="268" name="Google Shape;268;p15"/>
          <p:cNvSpPr/>
          <p:nvPr/>
        </p:nvSpPr>
        <p:spPr>
          <a:xfrm>
            <a:off x="448843" y="1264968"/>
            <a:ext cx="4565609" cy="634180"/>
          </a:xfrm>
          <a:prstGeom prst="plaque">
            <a:avLst>
              <a:gd fmla="val 16667" name="adj"/>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Phân tích văn bản</a:t>
            </a:r>
            <a:endParaRPr sz="2800">
              <a:solidFill>
                <a:schemeClr val="lt1"/>
              </a:solidFill>
              <a:latin typeface="Times New Roman"/>
              <a:ea typeface="Times New Roman"/>
              <a:cs typeface="Times New Roman"/>
              <a:sym typeface="Times New Roman"/>
            </a:endParaRPr>
          </a:p>
        </p:txBody>
      </p:sp>
      <p:sp>
        <p:nvSpPr>
          <p:cNvPr id="269" name="Google Shape;269;p15"/>
          <p:cNvSpPr/>
          <p:nvPr/>
        </p:nvSpPr>
        <p:spPr>
          <a:xfrm>
            <a:off x="327579" y="1276480"/>
            <a:ext cx="4686873" cy="634180"/>
          </a:xfrm>
          <a:prstGeom prst="plaque">
            <a:avLst>
              <a:gd fmla="val 16667" name="adj"/>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Suy ngẫm và plan hồi</a:t>
            </a:r>
            <a:endParaRPr sz="2800">
              <a:solidFill>
                <a:schemeClr val="lt1"/>
              </a:solidFill>
              <a:latin typeface="Times New Roman"/>
              <a:ea typeface="Times New Roman"/>
              <a:cs typeface="Times New Roman"/>
              <a:sym typeface="Times New Roman"/>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4" name="Shape 3594"/>
        <p:cNvGrpSpPr/>
        <p:nvPr/>
      </p:nvGrpSpPr>
      <p:grpSpPr>
        <a:xfrm>
          <a:off x="0" y="0"/>
          <a:ext cx="0" cy="0"/>
          <a:chOff x="0" y="0"/>
          <a:chExt cx="0" cy="0"/>
        </a:xfrm>
      </p:grpSpPr>
      <p:grpSp>
        <p:nvGrpSpPr>
          <p:cNvPr id="3595" name="Google Shape;3595;p150"/>
          <p:cNvGrpSpPr/>
          <p:nvPr/>
        </p:nvGrpSpPr>
        <p:grpSpPr>
          <a:xfrm>
            <a:off x="0" y="1"/>
            <a:ext cx="12192000" cy="836740"/>
            <a:chOff x="1440808" y="2419674"/>
            <a:chExt cx="9865006" cy="1448933"/>
          </a:xfrm>
        </p:grpSpPr>
        <p:sp>
          <p:nvSpPr>
            <p:cNvPr id="3596" name="Google Shape;3596;p15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97" name="Google Shape;3597;p15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98" name="Google Shape;3598;p15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599" name="Google Shape;3599;p15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600" name="Google Shape;3600;p15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01" name="Google Shape;3601;p15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02" name="Google Shape;3602;p15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603" name="Google Shape;3603;p15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604" name="Google Shape;3604;p15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605" name="Google Shape;3605;p150"/>
          <p:cNvGrpSpPr/>
          <p:nvPr/>
        </p:nvGrpSpPr>
        <p:grpSpPr>
          <a:xfrm>
            <a:off x="4009854" y="1061139"/>
            <a:ext cx="7822558" cy="5664125"/>
            <a:chOff x="9526586" y="5020964"/>
            <a:chExt cx="13487401" cy="7588768"/>
          </a:xfrm>
        </p:grpSpPr>
        <p:sp>
          <p:nvSpPr>
            <p:cNvPr id="3606" name="Google Shape;3606;p15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07" name="Google Shape;3607;p15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08" name="Google Shape;3608;p15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09" name="Google Shape;3609;p15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10" name="Google Shape;3610;p15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611" name="Google Shape;3611;p150"/>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612" name="Google Shape;3612;p150"/>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613" name="Google Shape;3613;p150"/>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614" name="Google Shape;3614;p150"/>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615" name="Google Shape;3615;p150"/>
          <p:cNvSpPr/>
          <p:nvPr/>
        </p:nvSpPr>
        <p:spPr>
          <a:xfrm>
            <a:off x="534572" y="1326594"/>
            <a:ext cx="5610330"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D0D0D"/>
              </a:buClr>
              <a:buSzPts val="3200"/>
              <a:buFont typeface="Times New Roman"/>
              <a:buNone/>
            </a:pPr>
            <a:r>
              <a:rPr b="1" i="0" lang="en-US" sz="3200" u="none" cap="none" strike="noStrike">
                <a:solidFill>
                  <a:srgbClr val="0D0D0D"/>
                </a:solidFill>
                <a:latin typeface="Times New Roman"/>
                <a:ea typeface="Times New Roman"/>
                <a:cs typeface="Times New Roman"/>
                <a:sym typeface="Times New Roman"/>
              </a:rPr>
              <a:t>b.</a:t>
            </a:r>
            <a:r>
              <a:rPr b="1" i="0" lang="en-US" sz="3200" u="none" cap="none" strike="noStrike">
                <a:solidFill>
                  <a:srgbClr val="000000"/>
                </a:solidFill>
                <a:latin typeface="Times New Roman"/>
                <a:ea typeface="Times New Roman"/>
                <a:cs typeface="Times New Roman"/>
                <a:sym typeface="Times New Roman"/>
              </a:rPr>
              <a:t> Thu thập dữ liệu về sự kiện:</a:t>
            </a:r>
            <a:endParaRPr b="0" i="0" sz="3200" u="none" cap="none" strike="noStrike">
              <a:solidFill>
                <a:srgbClr val="000000"/>
              </a:solidFill>
              <a:latin typeface="Times New Roman"/>
              <a:ea typeface="Times New Roman"/>
              <a:cs typeface="Times New Roman"/>
              <a:sym typeface="Times New Roman"/>
            </a:endParaRPr>
          </a:p>
        </p:txBody>
      </p:sp>
      <p:grpSp>
        <p:nvGrpSpPr>
          <p:cNvPr id="3616" name="Google Shape;3616;p150"/>
          <p:cNvGrpSpPr/>
          <p:nvPr/>
        </p:nvGrpSpPr>
        <p:grpSpPr>
          <a:xfrm>
            <a:off x="1999662" y="1964662"/>
            <a:ext cx="8167276" cy="3927110"/>
            <a:chOff x="1035718" y="2034514"/>
            <a:chExt cx="8167276" cy="3927110"/>
          </a:xfrm>
        </p:grpSpPr>
        <p:sp>
          <p:nvSpPr>
            <p:cNvPr id="3617" name="Google Shape;3617;p150"/>
            <p:cNvSpPr/>
            <p:nvPr/>
          </p:nvSpPr>
          <p:spPr>
            <a:xfrm>
              <a:off x="1035718" y="2034514"/>
              <a:ext cx="3927110" cy="3927110"/>
            </a:xfrm>
            <a:prstGeom prst="triangle">
              <a:avLst>
                <a:gd fmla="val 100000" name="adj"/>
              </a:avLst>
            </a:prstGeom>
            <a:solidFill>
              <a:srgbClr val="FE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150"/>
            <p:cNvSpPr/>
            <p:nvPr/>
          </p:nvSpPr>
          <p:spPr>
            <a:xfrm>
              <a:off x="2623810" y="2669045"/>
              <a:ext cx="6579184" cy="1409125"/>
            </a:xfrm>
            <a:custGeom>
              <a:rect b="b" l="l" r="r" t="t"/>
              <a:pathLst>
                <a:path extrusionOk="0" h="1395964" w="2552621">
                  <a:moveTo>
                    <a:pt x="0" y="232665"/>
                  </a:moveTo>
                  <a:cubicBezTo>
                    <a:pt x="0" y="104168"/>
                    <a:pt x="104168" y="0"/>
                    <a:pt x="232665" y="0"/>
                  </a:cubicBezTo>
                  <a:lnTo>
                    <a:pt x="2319956" y="0"/>
                  </a:lnTo>
                  <a:cubicBezTo>
                    <a:pt x="2448453" y="0"/>
                    <a:pt x="2552621" y="104168"/>
                    <a:pt x="2552621" y="232665"/>
                  </a:cubicBezTo>
                  <a:lnTo>
                    <a:pt x="2552621" y="1163299"/>
                  </a:lnTo>
                  <a:cubicBezTo>
                    <a:pt x="2552621" y="1291796"/>
                    <a:pt x="2448453" y="1395964"/>
                    <a:pt x="2319956" y="1395964"/>
                  </a:cubicBezTo>
                  <a:lnTo>
                    <a:pt x="232665" y="1395964"/>
                  </a:lnTo>
                  <a:cubicBezTo>
                    <a:pt x="104168" y="1395964"/>
                    <a:pt x="0" y="1291796"/>
                    <a:pt x="0" y="1163299"/>
                  </a:cubicBezTo>
                  <a:lnTo>
                    <a:pt x="0" y="232665"/>
                  </a:lnTo>
                  <a:close/>
                </a:path>
              </a:pathLst>
            </a:custGeom>
            <a:solidFill>
              <a:schemeClr val="lt1">
                <a:alpha val="89803"/>
              </a:schemeClr>
            </a:solidFill>
            <a:ln cap="flat" cmpd="sng" w="28575">
              <a:solidFill>
                <a:srgbClr val="833C0B"/>
              </a:solidFill>
              <a:prstDash val="solid"/>
              <a:miter lim="800000"/>
              <a:headEnd len="sm" w="sm" type="none"/>
              <a:tailEnd len="sm" w="sm" type="none"/>
            </a:ln>
          </p:spPr>
          <p:txBody>
            <a:bodyPr anchorCtr="0" anchor="ctr" bIns="129100" lIns="129100" spcFirstLastPara="1" rIns="129100" wrap="square" tIns="129100">
              <a:noAutofit/>
            </a:bodyPr>
            <a:lstStyle/>
            <a:p>
              <a:pPr indent="0" lvl="0" marL="0" marR="0" rtl="0" algn="just">
                <a:lnSpc>
                  <a:spcPct val="90000"/>
                </a:lnSpc>
                <a:spcBef>
                  <a:spcPts val="0"/>
                </a:spcBef>
                <a:spcAft>
                  <a:spcPts val="0"/>
                </a:spcAft>
                <a:buNone/>
              </a:pPr>
              <a:r>
                <a:rPr lang="en-US" sz="3200">
                  <a:solidFill>
                    <a:schemeClr val="dk1"/>
                  </a:solidFill>
                  <a:latin typeface="Times New Roman"/>
                  <a:ea typeface="Times New Roman"/>
                  <a:cs typeface="Times New Roman"/>
                  <a:sym typeface="Times New Roman"/>
                </a:rPr>
                <a:t>Những hồi tưởng và ghi chép về một số hoạt động chính trong sự kiện mà em đã tham dự, chứng kiến.</a:t>
              </a:r>
              <a:endParaRPr sz="3200">
                <a:solidFill>
                  <a:schemeClr val="dk1"/>
                </a:solidFill>
                <a:latin typeface="Times New Roman"/>
                <a:ea typeface="Times New Roman"/>
                <a:cs typeface="Times New Roman"/>
                <a:sym typeface="Times New Roman"/>
              </a:endParaRPr>
            </a:p>
          </p:txBody>
        </p:sp>
        <p:sp>
          <p:nvSpPr>
            <p:cNvPr id="3619" name="Google Shape;3619;p150"/>
            <p:cNvSpPr/>
            <p:nvPr/>
          </p:nvSpPr>
          <p:spPr>
            <a:xfrm>
              <a:off x="2623810" y="4239506"/>
              <a:ext cx="6579184" cy="1409125"/>
            </a:xfrm>
            <a:custGeom>
              <a:rect b="b" l="l" r="r" t="t"/>
              <a:pathLst>
                <a:path extrusionOk="0" h="1395964" w="2552621">
                  <a:moveTo>
                    <a:pt x="0" y="232665"/>
                  </a:moveTo>
                  <a:cubicBezTo>
                    <a:pt x="0" y="104168"/>
                    <a:pt x="104168" y="0"/>
                    <a:pt x="232665" y="0"/>
                  </a:cubicBezTo>
                  <a:lnTo>
                    <a:pt x="2319956" y="0"/>
                  </a:lnTo>
                  <a:cubicBezTo>
                    <a:pt x="2448453" y="0"/>
                    <a:pt x="2552621" y="104168"/>
                    <a:pt x="2552621" y="232665"/>
                  </a:cubicBezTo>
                  <a:lnTo>
                    <a:pt x="2552621" y="1163299"/>
                  </a:lnTo>
                  <a:cubicBezTo>
                    <a:pt x="2552621" y="1291796"/>
                    <a:pt x="2448453" y="1395964"/>
                    <a:pt x="2319956" y="1395964"/>
                  </a:cubicBezTo>
                  <a:lnTo>
                    <a:pt x="232665" y="1395964"/>
                  </a:lnTo>
                  <a:cubicBezTo>
                    <a:pt x="104168" y="1395964"/>
                    <a:pt x="0" y="1291796"/>
                    <a:pt x="0" y="1163299"/>
                  </a:cubicBezTo>
                  <a:lnTo>
                    <a:pt x="0" y="232665"/>
                  </a:lnTo>
                  <a:close/>
                </a:path>
              </a:pathLst>
            </a:custGeom>
            <a:solidFill>
              <a:schemeClr val="lt1">
                <a:alpha val="89803"/>
              </a:schemeClr>
            </a:solidFill>
            <a:ln cap="flat" cmpd="sng" w="28575">
              <a:solidFill>
                <a:srgbClr val="833C0B"/>
              </a:solidFill>
              <a:prstDash val="solid"/>
              <a:miter lim="800000"/>
              <a:headEnd len="sm" w="sm" type="none"/>
              <a:tailEnd len="sm" w="sm" type="none"/>
            </a:ln>
          </p:spPr>
          <p:txBody>
            <a:bodyPr anchorCtr="0" anchor="ctr" bIns="129100" lIns="129100" spcFirstLastPara="1" rIns="129100" wrap="square" tIns="129100">
              <a:noAutofit/>
            </a:bodyPr>
            <a:lstStyle/>
            <a:p>
              <a:pPr indent="0" lvl="0" marL="0" marR="0" rtl="0" algn="just">
                <a:lnSpc>
                  <a:spcPct val="90000"/>
                </a:lnSpc>
                <a:spcBef>
                  <a:spcPts val="0"/>
                </a:spcBef>
                <a:spcAft>
                  <a:spcPts val="0"/>
                </a:spcAft>
                <a:buNone/>
              </a:pPr>
              <a:r>
                <a:rPr lang="en-US" sz="3200">
                  <a:solidFill>
                    <a:schemeClr val="dk1"/>
                  </a:solidFill>
                  <a:latin typeface="Times New Roman"/>
                  <a:ea typeface="Times New Roman"/>
                  <a:cs typeface="Times New Roman"/>
                  <a:sym typeface="Times New Roman"/>
                </a:rPr>
                <a:t>Những bài báo, hồi ký, trang web viết về sự kiện mà em muốn thuật lại. </a:t>
              </a:r>
              <a:endParaRPr sz="3200">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6"/>
                                        </p:tgtEl>
                                        <p:attrNameLst>
                                          <p:attrName>style.visibility</p:attrName>
                                        </p:attrNameLst>
                                      </p:cBhvr>
                                      <p:to>
                                        <p:strVal val="visible"/>
                                      </p:to>
                                    </p:set>
                                    <p:animEffect filter="fade" transition="in">
                                      <p:cBhvr>
                                        <p:cTn dur="2000"/>
                                        <p:tgtEl>
                                          <p:spTgt spid="3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3" name="Shape 3623"/>
        <p:cNvGrpSpPr/>
        <p:nvPr/>
      </p:nvGrpSpPr>
      <p:grpSpPr>
        <a:xfrm>
          <a:off x="0" y="0"/>
          <a:ext cx="0" cy="0"/>
          <a:chOff x="0" y="0"/>
          <a:chExt cx="0" cy="0"/>
        </a:xfrm>
      </p:grpSpPr>
      <p:grpSp>
        <p:nvGrpSpPr>
          <p:cNvPr id="3624" name="Google Shape;3624;p151"/>
          <p:cNvGrpSpPr/>
          <p:nvPr/>
        </p:nvGrpSpPr>
        <p:grpSpPr>
          <a:xfrm>
            <a:off x="4009854" y="1061139"/>
            <a:ext cx="7822558" cy="5664125"/>
            <a:chOff x="9526586" y="5020964"/>
            <a:chExt cx="13487401" cy="7588768"/>
          </a:xfrm>
        </p:grpSpPr>
        <p:sp>
          <p:nvSpPr>
            <p:cNvPr id="3625" name="Google Shape;3625;p15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26" name="Google Shape;3626;p15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27" name="Google Shape;3627;p15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28" name="Google Shape;3628;p15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29" name="Google Shape;3629;p15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3630" name="Google Shape;3630;p151"/>
          <p:cNvSpPr/>
          <p:nvPr/>
        </p:nvSpPr>
        <p:spPr>
          <a:xfrm>
            <a:off x="660400" y="393897"/>
            <a:ext cx="10845800" cy="153913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u="sng">
                <a:solidFill>
                  <a:srgbClr val="FF0000"/>
                </a:solidFill>
                <a:latin typeface="Times New Roman"/>
                <a:ea typeface="Times New Roman"/>
                <a:cs typeface="Times New Roman"/>
                <a:sym typeface="Times New Roman"/>
              </a:rPr>
              <a:t>Phiếu học tập 03:</a:t>
            </a:r>
            <a:r>
              <a:rPr b="1" lang="en-US" sz="2800">
                <a:solidFill>
                  <a:srgbClr val="FF0000"/>
                </a:solidFill>
                <a:latin typeface="Times New Roman"/>
                <a:ea typeface="Times New Roman"/>
                <a:cs typeface="Times New Roman"/>
                <a:sym typeface="Times New Roman"/>
              </a:rPr>
              <a:t> PHIẾU TÌM Ý: </a:t>
            </a:r>
            <a:endParaRPr sz="2800">
              <a:solidFill>
                <a:schemeClr val="dk1"/>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800">
                <a:solidFill>
                  <a:srgbClr val="000000"/>
                </a:solidFill>
                <a:latin typeface="Times New Roman"/>
                <a:ea typeface="Times New Roman"/>
                <a:cs typeface="Times New Roman"/>
                <a:sym typeface="Times New Roman"/>
              </a:rPr>
              <a:t>Nhiệm vụ</a:t>
            </a:r>
            <a:r>
              <a:rPr lang="en-US" sz="2800">
                <a:solidFill>
                  <a:srgbClr val="000000"/>
                </a:solidFill>
                <a:latin typeface="Times New Roman"/>
                <a:ea typeface="Times New Roman"/>
                <a:cs typeface="Times New Roman"/>
                <a:sym typeface="Times New Roman"/>
              </a:rPr>
              <a:t>: Tìm ý cho bài văn thuyết minh thuật lại một sự kiện (lễ hội) mà em từng tham gia hoặc chứng kiến</a:t>
            </a:r>
            <a:endParaRPr sz="2800">
              <a:solidFill>
                <a:schemeClr val="dk1"/>
              </a:solidFill>
              <a:latin typeface="Times New Roman"/>
              <a:ea typeface="Times New Roman"/>
              <a:cs typeface="Times New Roman"/>
              <a:sym typeface="Times New Roman"/>
            </a:endParaRPr>
          </a:p>
        </p:txBody>
      </p:sp>
      <p:graphicFrame>
        <p:nvGraphicFramePr>
          <p:cNvPr id="3631" name="Google Shape;3631;p151"/>
          <p:cNvGraphicFramePr/>
          <p:nvPr/>
        </p:nvGraphicFramePr>
        <p:xfrm>
          <a:off x="647700" y="2087255"/>
          <a:ext cx="3000000" cy="3000000"/>
        </p:xfrm>
        <a:graphic>
          <a:graphicData uri="http://schemas.openxmlformats.org/drawingml/2006/table">
            <a:tbl>
              <a:tblPr>
                <a:noFill/>
                <a:tableStyleId>{C674D646-FAAB-4E94-911F-C361EDB9427A}</a:tableStyleId>
              </a:tblPr>
              <a:tblGrid>
                <a:gridCol w="6182850"/>
                <a:gridCol w="4662950"/>
              </a:tblGrid>
              <a:tr h="218450">
                <a:tc>
                  <a:txBody>
                    <a:bodyPr/>
                    <a:lstStyle/>
                    <a:p>
                      <a:pPr indent="0" lvl="0" marL="0" marR="0" rtl="0" algn="just">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Đó là sự kiện (lễ hội) gì? Xảy ra ở đâu, thời gian nào và bao lâu?</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l">
                        <a:lnSpc>
                          <a:spcPct val="115000"/>
                        </a:lnSpc>
                        <a:spcBef>
                          <a:spcPts val="0"/>
                        </a:spcBef>
                        <a:spcAft>
                          <a:spcPts val="0"/>
                        </a:spcAft>
                        <a:buNone/>
                      </a:pPr>
                      <a:r>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207000">
                <a:tc>
                  <a:txBody>
                    <a:bodyPr/>
                    <a:lstStyle/>
                    <a:p>
                      <a:pPr indent="0" lvl="0" marL="0" marR="0" rtl="0" algn="just">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Trình tự và diễn biến của các sự việc cụ thể trong sự kiện (lễ hội)?</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l">
                        <a:lnSpc>
                          <a:spcPct val="115000"/>
                        </a:lnSpc>
                        <a:spcBef>
                          <a:spcPts val="0"/>
                        </a:spcBef>
                        <a:spcAft>
                          <a:spcPts val="0"/>
                        </a:spcAft>
                        <a:buNone/>
                      </a:pPr>
                      <a:r>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208925">
                <a:tc>
                  <a:txBody>
                    <a:bodyPr/>
                    <a:lstStyle/>
                    <a:p>
                      <a:pPr indent="0" lvl="0" marL="0" marR="0" rtl="0" algn="just">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Những hình ảnh, chi tiết nào về sự kiện (lễ hội) mà em còn nhớ?</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l">
                        <a:lnSpc>
                          <a:spcPct val="115000"/>
                        </a:lnSpc>
                        <a:spcBef>
                          <a:spcPts val="0"/>
                        </a:spcBef>
                        <a:spcAft>
                          <a:spcPts val="0"/>
                        </a:spcAft>
                        <a:buNone/>
                      </a:pPr>
                      <a:r>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208925">
                <a:tc>
                  <a:txBody>
                    <a:bodyPr/>
                    <a:lstStyle/>
                    <a:p>
                      <a:pPr indent="0" lvl="0" marL="0" marR="0" rtl="0" algn="just">
                        <a:lnSpc>
                          <a:spcPct val="115000"/>
                        </a:lnSpc>
                        <a:spcBef>
                          <a:spcPts val="0"/>
                        </a:spcBef>
                        <a:spcAft>
                          <a:spcPts val="0"/>
                        </a:spcAft>
                        <a:buNone/>
                      </a:pPr>
                      <a:r>
                        <a:rPr lang="en-US" sz="2800" u="none" cap="none" strike="noStrike">
                          <a:solidFill>
                            <a:srgbClr val="000000"/>
                          </a:solidFill>
                          <a:latin typeface="Times New Roman"/>
                          <a:ea typeface="Times New Roman"/>
                          <a:cs typeface="Times New Roman"/>
                          <a:sym typeface="Times New Roman"/>
                        </a:rPr>
                        <a:t>Qui mô của sự kiện (lễ hội) như thế nào?</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l">
                        <a:lnSpc>
                          <a:spcPct val="115000"/>
                        </a:lnSpc>
                        <a:spcBef>
                          <a:spcPts val="0"/>
                        </a:spcBef>
                        <a:spcAft>
                          <a:spcPts val="0"/>
                        </a:spcAft>
                        <a:buNone/>
                      </a:pPr>
                      <a:r>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208925">
                <a:tc>
                  <a:txBody>
                    <a:bodyPr/>
                    <a:lstStyle/>
                    <a:p>
                      <a:pPr indent="0" lvl="0" marL="55563"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Ý nghĩa của sự kiện (lễ hội) đối với mọi người và với em ra sao?</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l">
                        <a:lnSpc>
                          <a:spcPct val="115000"/>
                        </a:lnSpc>
                        <a:spcBef>
                          <a:spcPts val="0"/>
                        </a:spcBef>
                        <a:spcAft>
                          <a:spcPts val="0"/>
                        </a:spcAft>
                        <a:buNone/>
                      </a:pPr>
                      <a:r>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5" name="Shape 3635"/>
        <p:cNvGrpSpPr/>
        <p:nvPr/>
      </p:nvGrpSpPr>
      <p:grpSpPr>
        <a:xfrm>
          <a:off x="0" y="0"/>
          <a:ext cx="0" cy="0"/>
          <a:chOff x="0" y="0"/>
          <a:chExt cx="0" cy="0"/>
        </a:xfrm>
      </p:grpSpPr>
      <p:grpSp>
        <p:nvGrpSpPr>
          <p:cNvPr id="3636" name="Google Shape;3636;p152"/>
          <p:cNvGrpSpPr/>
          <p:nvPr/>
        </p:nvGrpSpPr>
        <p:grpSpPr>
          <a:xfrm>
            <a:off x="0" y="1"/>
            <a:ext cx="12192000" cy="836740"/>
            <a:chOff x="1440808" y="2419674"/>
            <a:chExt cx="9865006" cy="1448933"/>
          </a:xfrm>
        </p:grpSpPr>
        <p:sp>
          <p:nvSpPr>
            <p:cNvPr id="3637" name="Google Shape;3637;p15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38" name="Google Shape;3638;p15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39" name="Google Shape;3639;p15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40" name="Google Shape;3640;p15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641" name="Google Shape;3641;p15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42" name="Google Shape;3642;p15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43" name="Google Shape;3643;p15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644" name="Google Shape;3644;p15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645" name="Google Shape;3645;p15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646" name="Google Shape;3646;p152"/>
          <p:cNvGrpSpPr/>
          <p:nvPr/>
        </p:nvGrpSpPr>
        <p:grpSpPr>
          <a:xfrm>
            <a:off x="4009854" y="1061139"/>
            <a:ext cx="7822558" cy="5664125"/>
            <a:chOff x="9526586" y="5020964"/>
            <a:chExt cx="13487401" cy="7588768"/>
          </a:xfrm>
        </p:grpSpPr>
        <p:sp>
          <p:nvSpPr>
            <p:cNvPr id="3647" name="Google Shape;3647;p15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48" name="Google Shape;3648;p15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49" name="Google Shape;3649;p15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50" name="Google Shape;3650;p15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51" name="Google Shape;3651;p15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652" name="Google Shape;3652;p152"/>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653" name="Google Shape;3653;p152"/>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654" name="Google Shape;3654;p152"/>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655" name="Google Shape;3655;p152"/>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656" name="Google Shape;3656;p152"/>
          <p:cNvSpPr/>
          <p:nvPr/>
        </p:nvSpPr>
        <p:spPr>
          <a:xfrm>
            <a:off x="514224" y="1521365"/>
            <a:ext cx="5346929"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7030A0"/>
                </a:solidFill>
                <a:latin typeface="Times New Roman"/>
                <a:ea typeface="Times New Roman"/>
                <a:cs typeface="Times New Roman"/>
                <a:sym typeface="Times New Roman"/>
              </a:rPr>
              <a:t>2</a:t>
            </a:r>
            <a:r>
              <a:rPr lang="en-US" sz="3200">
                <a:solidFill>
                  <a:srgbClr val="7030A0"/>
                </a:solidFill>
                <a:latin typeface="Times New Roman"/>
                <a:ea typeface="Times New Roman"/>
                <a:cs typeface="Times New Roman"/>
                <a:sym typeface="Times New Roman"/>
              </a:rPr>
              <a:t>. </a:t>
            </a:r>
            <a:r>
              <a:rPr b="1" lang="en-US" sz="3200">
                <a:solidFill>
                  <a:srgbClr val="7030A0"/>
                </a:solidFill>
                <a:latin typeface="Times New Roman"/>
                <a:ea typeface="Times New Roman"/>
                <a:cs typeface="Times New Roman"/>
                <a:sym typeface="Times New Roman"/>
              </a:rPr>
              <a:t>Bước 2:</a:t>
            </a:r>
            <a:r>
              <a:rPr lang="en-US" sz="3200">
                <a:solidFill>
                  <a:srgbClr val="7030A0"/>
                </a:solidFill>
                <a:latin typeface="Times New Roman"/>
                <a:ea typeface="Times New Roman"/>
                <a:cs typeface="Times New Roman"/>
                <a:sym typeface="Times New Roman"/>
              </a:rPr>
              <a:t> </a:t>
            </a:r>
            <a:r>
              <a:rPr b="1" lang="en-US" sz="3200">
                <a:solidFill>
                  <a:srgbClr val="7030A0"/>
                </a:solidFill>
                <a:latin typeface="Times New Roman"/>
                <a:ea typeface="Times New Roman"/>
                <a:cs typeface="Times New Roman"/>
                <a:sym typeface="Times New Roman"/>
              </a:rPr>
              <a:t>Tìm ý và lập dàn ý</a:t>
            </a:r>
            <a:endParaRPr sz="3200">
              <a:solidFill>
                <a:schemeClr val="dk1"/>
              </a:solidFill>
              <a:latin typeface="Times New Roman"/>
              <a:ea typeface="Times New Roman"/>
              <a:cs typeface="Times New Roman"/>
              <a:sym typeface="Times New Roman"/>
            </a:endParaRPr>
          </a:p>
        </p:txBody>
      </p:sp>
      <p:sp>
        <p:nvSpPr>
          <p:cNvPr id="3657" name="Google Shape;3657;p152"/>
          <p:cNvSpPr/>
          <p:nvPr/>
        </p:nvSpPr>
        <p:spPr>
          <a:xfrm>
            <a:off x="660400" y="2118126"/>
            <a:ext cx="10845800" cy="433965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2400">
                <a:solidFill>
                  <a:srgbClr val="0D0D0D"/>
                </a:solidFill>
                <a:latin typeface="Times New Roman"/>
                <a:ea typeface="Times New Roman"/>
                <a:cs typeface="Times New Roman"/>
                <a:sym typeface="Times New Roman"/>
              </a:rPr>
              <a:t>- </a:t>
            </a:r>
            <a:r>
              <a:rPr b="1" lang="en-US" sz="2400">
                <a:solidFill>
                  <a:srgbClr val="0D0D0D"/>
                </a:solidFill>
                <a:latin typeface="Times New Roman"/>
                <a:ea typeface="Times New Roman"/>
                <a:cs typeface="Times New Roman"/>
                <a:sym typeface="Times New Roman"/>
              </a:rPr>
              <a:t>Lập dàn ý</a:t>
            </a:r>
            <a:r>
              <a:rPr b="1" i="1" lang="en-US" sz="2400">
                <a:solidFill>
                  <a:srgbClr val="0D0D0D"/>
                </a:solidFill>
                <a:latin typeface="Times New Roman"/>
                <a:ea typeface="Times New Roman"/>
                <a:cs typeface="Times New Roman"/>
                <a:sym typeface="Times New Roman"/>
              </a:rPr>
              <a:t> </a:t>
            </a:r>
            <a:r>
              <a:rPr b="1" lang="en-US" sz="2400">
                <a:solidFill>
                  <a:srgbClr val="0D0D0D"/>
                </a:solidFill>
                <a:latin typeface="Times New Roman"/>
                <a:ea typeface="Times New Roman"/>
                <a:cs typeface="Times New Roman"/>
                <a:sym typeface="Times New Roman"/>
              </a:rPr>
              <a:t>bằng cách dựa vào các ý đã tìm được, sắp xếp lại theo bố cục 03 phần gồm:</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b="1" lang="en-US" sz="2400">
                <a:solidFill>
                  <a:schemeClr val="dk1"/>
                </a:solidFill>
                <a:latin typeface="Times New Roman"/>
                <a:ea typeface="Times New Roman"/>
                <a:cs typeface="Times New Roman"/>
                <a:sym typeface="Times New Roman"/>
              </a:rPr>
              <a:t>Mở bài:</a:t>
            </a:r>
            <a:r>
              <a:rPr lang="en-US" sz="2400">
                <a:solidFill>
                  <a:schemeClr val="dk1"/>
                </a:solidFill>
                <a:latin typeface="Times New Roman"/>
                <a:ea typeface="Times New Roman"/>
                <a:cs typeface="Times New Roman"/>
                <a:sym typeface="Times New Roman"/>
              </a:rPr>
              <a:t> giới thiệu sự kiện được thuật lại. (sự kiện gì, diễn ra ở đâu, vào thời điểm nào, …)</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b="1" lang="en-US" sz="2400">
                <a:solidFill>
                  <a:schemeClr val="dk1"/>
                </a:solidFill>
                <a:latin typeface="Times New Roman"/>
                <a:ea typeface="Times New Roman"/>
                <a:cs typeface="Times New Roman"/>
                <a:sym typeface="Times New Roman"/>
              </a:rPr>
              <a:t>Thân bài:</a:t>
            </a:r>
            <a:r>
              <a:rPr lang="en-US" sz="2400">
                <a:solidFill>
                  <a:schemeClr val="dk1"/>
                </a:solidFill>
                <a:latin typeface="Times New Roman"/>
                <a:ea typeface="Times New Roman"/>
                <a:cs typeface="Times New Roman"/>
                <a:sym typeface="Times New Roman"/>
              </a:rPr>
              <a:t> Thuật lại các hoạt động trong sự kiện theo diễn tiến thời gian</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Quang cảnh, không khí nơi sự kiện diễn ra.</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Sự việc, hoạt động mở đầu.</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Các sự việc, hoạt động tiếp theo.</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400">
                <a:solidFill>
                  <a:schemeClr val="dk1"/>
                </a:solidFill>
                <a:latin typeface="Times New Roman"/>
                <a:ea typeface="Times New Roman"/>
                <a:cs typeface="Times New Roman"/>
                <a:sym typeface="Times New Roman"/>
              </a:rPr>
              <a:t>+ Sự việc, hoạt động cuối cùng.</a:t>
            </a:r>
            <a:endParaRPr sz="24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b="1" lang="en-US" sz="2400">
                <a:solidFill>
                  <a:schemeClr val="dk1"/>
                </a:solidFill>
                <a:latin typeface="Times New Roman"/>
                <a:ea typeface="Times New Roman"/>
                <a:cs typeface="Times New Roman"/>
                <a:sym typeface="Times New Roman"/>
              </a:rPr>
              <a:t>Kết bài:</a:t>
            </a:r>
            <a:r>
              <a:rPr lang="en-US" sz="2400">
                <a:solidFill>
                  <a:schemeClr val="dk1"/>
                </a:solidFill>
                <a:latin typeface="Times New Roman"/>
                <a:ea typeface="Times New Roman"/>
                <a:cs typeface="Times New Roman"/>
                <a:sym typeface="Times New Roman"/>
              </a:rPr>
              <a:t> Đưa ra lời nhận xét, đánh giá hoặc nêu cảm nhận chung về sự việc.</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0" st="0"/>
                                            </p:txEl>
                                          </p:spTgt>
                                        </p:tgtEl>
                                        <p:attrNameLst>
                                          <p:attrName>style.visibility</p:attrName>
                                        </p:attrNameLst>
                                      </p:cBhvr>
                                      <p:to>
                                        <p:strVal val="visible"/>
                                      </p:to>
                                    </p:set>
                                    <p:animEffect filter="fade" transition="in">
                                      <p:cBhvr>
                                        <p:cTn dur="1000"/>
                                        <p:tgtEl>
                                          <p:spTgt spid="36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1" st="1"/>
                                            </p:txEl>
                                          </p:spTgt>
                                        </p:tgtEl>
                                        <p:attrNameLst>
                                          <p:attrName>style.visibility</p:attrName>
                                        </p:attrNameLst>
                                      </p:cBhvr>
                                      <p:to>
                                        <p:strVal val="visible"/>
                                      </p:to>
                                    </p:set>
                                    <p:animEffect filter="fade" transition="in">
                                      <p:cBhvr>
                                        <p:cTn dur="1000"/>
                                        <p:tgtEl>
                                          <p:spTgt spid="36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2" st="2"/>
                                            </p:txEl>
                                          </p:spTgt>
                                        </p:tgtEl>
                                        <p:attrNameLst>
                                          <p:attrName>style.visibility</p:attrName>
                                        </p:attrNameLst>
                                      </p:cBhvr>
                                      <p:to>
                                        <p:strVal val="visible"/>
                                      </p:to>
                                    </p:set>
                                    <p:animEffect filter="fade" transition="in">
                                      <p:cBhvr>
                                        <p:cTn dur="1000"/>
                                        <p:tgtEl>
                                          <p:spTgt spid="36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3" st="3"/>
                                            </p:txEl>
                                          </p:spTgt>
                                        </p:tgtEl>
                                        <p:attrNameLst>
                                          <p:attrName>style.visibility</p:attrName>
                                        </p:attrNameLst>
                                      </p:cBhvr>
                                      <p:to>
                                        <p:strVal val="visible"/>
                                      </p:to>
                                    </p:set>
                                    <p:animEffect filter="fade" transition="in">
                                      <p:cBhvr>
                                        <p:cTn dur="1000"/>
                                        <p:tgtEl>
                                          <p:spTgt spid="36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4" st="4"/>
                                            </p:txEl>
                                          </p:spTgt>
                                        </p:tgtEl>
                                        <p:attrNameLst>
                                          <p:attrName>style.visibility</p:attrName>
                                        </p:attrNameLst>
                                      </p:cBhvr>
                                      <p:to>
                                        <p:strVal val="visible"/>
                                      </p:to>
                                    </p:set>
                                    <p:animEffect filter="fade" transition="in">
                                      <p:cBhvr>
                                        <p:cTn dur="1000"/>
                                        <p:tgtEl>
                                          <p:spTgt spid="36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5" st="5"/>
                                            </p:txEl>
                                          </p:spTgt>
                                        </p:tgtEl>
                                        <p:attrNameLst>
                                          <p:attrName>style.visibility</p:attrName>
                                        </p:attrNameLst>
                                      </p:cBhvr>
                                      <p:to>
                                        <p:strVal val="visible"/>
                                      </p:to>
                                    </p:set>
                                    <p:animEffect filter="fade" transition="in">
                                      <p:cBhvr>
                                        <p:cTn dur="1000"/>
                                        <p:tgtEl>
                                          <p:spTgt spid="36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6" st="6"/>
                                            </p:txEl>
                                          </p:spTgt>
                                        </p:tgtEl>
                                        <p:attrNameLst>
                                          <p:attrName>style.visibility</p:attrName>
                                        </p:attrNameLst>
                                      </p:cBhvr>
                                      <p:to>
                                        <p:strVal val="visible"/>
                                      </p:to>
                                    </p:set>
                                    <p:animEffect filter="fade" transition="in">
                                      <p:cBhvr>
                                        <p:cTn dur="1000"/>
                                        <p:tgtEl>
                                          <p:spTgt spid="36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7">
                                            <p:txEl>
                                              <p:pRg end="7" st="7"/>
                                            </p:txEl>
                                          </p:spTgt>
                                        </p:tgtEl>
                                        <p:attrNameLst>
                                          <p:attrName>style.visibility</p:attrName>
                                        </p:attrNameLst>
                                      </p:cBhvr>
                                      <p:to>
                                        <p:strVal val="visible"/>
                                      </p:to>
                                    </p:set>
                                    <p:animEffect filter="fade" transition="in">
                                      <p:cBhvr>
                                        <p:cTn dur="1000"/>
                                        <p:tgtEl>
                                          <p:spTgt spid="365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1" name="Shape 3661"/>
        <p:cNvGrpSpPr/>
        <p:nvPr/>
      </p:nvGrpSpPr>
      <p:grpSpPr>
        <a:xfrm>
          <a:off x="0" y="0"/>
          <a:ext cx="0" cy="0"/>
          <a:chOff x="0" y="0"/>
          <a:chExt cx="0" cy="0"/>
        </a:xfrm>
      </p:grpSpPr>
      <p:grpSp>
        <p:nvGrpSpPr>
          <p:cNvPr id="3662" name="Google Shape;3662;p153"/>
          <p:cNvGrpSpPr/>
          <p:nvPr/>
        </p:nvGrpSpPr>
        <p:grpSpPr>
          <a:xfrm>
            <a:off x="0" y="1"/>
            <a:ext cx="12192000" cy="836740"/>
            <a:chOff x="1440808" y="2419674"/>
            <a:chExt cx="9865006" cy="1448933"/>
          </a:xfrm>
        </p:grpSpPr>
        <p:sp>
          <p:nvSpPr>
            <p:cNvPr id="3663" name="Google Shape;3663;p15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64" name="Google Shape;3664;p15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65" name="Google Shape;3665;p15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66" name="Google Shape;3666;p15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667" name="Google Shape;3667;p15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68" name="Google Shape;3668;p15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669" name="Google Shape;3669;p15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670" name="Google Shape;3670;p15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671" name="Google Shape;3671;p15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672" name="Google Shape;3672;p153"/>
          <p:cNvGrpSpPr/>
          <p:nvPr/>
        </p:nvGrpSpPr>
        <p:grpSpPr>
          <a:xfrm>
            <a:off x="4009854" y="1061139"/>
            <a:ext cx="7822558" cy="5664125"/>
            <a:chOff x="9526586" y="5020964"/>
            <a:chExt cx="13487401" cy="7588768"/>
          </a:xfrm>
        </p:grpSpPr>
        <p:sp>
          <p:nvSpPr>
            <p:cNvPr id="3673" name="Google Shape;3673;p15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74" name="Google Shape;3674;p15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75" name="Google Shape;3675;p15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76" name="Google Shape;3676;p15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77" name="Google Shape;3677;p15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678" name="Google Shape;3678;p153"/>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679" name="Google Shape;3679;p153"/>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680" name="Google Shape;3680;p153"/>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681" name="Google Shape;3681;p153"/>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682" name="Google Shape;3682;p153"/>
          <p:cNvSpPr/>
          <p:nvPr/>
        </p:nvSpPr>
        <p:spPr>
          <a:xfrm>
            <a:off x="660400" y="1664957"/>
            <a:ext cx="10845800" cy="444538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200">
                <a:solidFill>
                  <a:srgbClr val="7030A0"/>
                </a:solidFill>
                <a:latin typeface="Times New Roman"/>
                <a:ea typeface="Times New Roman"/>
                <a:cs typeface="Times New Roman"/>
                <a:sym typeface="Times New Roman"/>
              </a:rPr>
              <a:t>3. Bước 3: Viết</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rgbClr val="0D0D0D"/>
                </a:solidFill>
                <a:latin typeface="Times New Roman"/>
                <a:ea typeface="Times New Roman"/>
                <a:cs typeface="Times New Roman"/>
                <a:sym typeface="Times New Roman"/>
              </a:rPr>
              <a:t>Dựa vào dàn ý, viết thành bài văn hoàn chỉnh. </a:t>
            </a:r>
            <a:r>
              <a:rPr lang="en-US" sz="3200">
                <a:solidFill>
                  <a:schemeClr val="dk1"/>
                </a:solidFill>
                <a:latin typeface="Times New Roman"/>
                <a:ea typeface="Times New Roman"/>
                <a:cs typeface="Times New Roman"/>
                <a:sym typeface="Times New Roman"/>
              </a:rPr>
              <a:t>Chú ý: </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Cần chọn ngôi tường thuật phù hợp, thống nhất (ngôi thứ nhất)</a:t>
            </a:r>
            <a:endParaRPr/>
          </a:p>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Thuyết minh chi tiết, có trình tự. Cung cấp thông tin về bối cảnh, nhân vật tham gia, diễn biến của sự kiện.</a:t>
            </a:r>
            <a:endParaRPr/>
          </a:p>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Cần biểu lộ cảm xúc, đánh giá ngắn gọn.</a:t>
            </a:r>
            <a:endParaRPr sz="3200">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6" name="Shape 3686"/>
        <p:cNvGrpSpPr/>
        <p:nvPr/>
      </p:nvGrpSpPr>
      <p:grpSpPr>
        <a:xfrm>
          <a:off x="0" y="0"/>
          <a:ext cx="0" cy="0"/>
          <a:chOff x="0" y="0"/>
          <a:chExt cx="0" cy="0"/>
        </a:xfrm>
      </p:grpSpPr>
      <p:grpSp>
        <p:nvGrpSpPr>
          <p:cNvPr id="3687" name="Google Shape;3687;p154"/>
          <p:cNvGrpSpPr/>
          <p:nvPr/>
        </p:nvGrpSpPr>
        <p:grpSpPr>
          <a:xfrm>
            <a:off x="4009854" y="1061139"/>
            <a:ext cx="7822558" cy="5664125"/>
            <a:chOff x="9526586" y="5020964"/>
            <a:chExt cx="13487401" cy="7588768"/>
          </a:xfrm>
        </p:grpSpPr>
        <p:sp>
          <p:nvSpPr>
            <p:cNvPr id="3688" name="Google Shape;3688;p15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89" name="Google Shape;3689;p15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90" name="Google Shape;3690;p15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91" name="Google Shape;3691;p15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692" name="Google Shape;3692;p15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3693" name="Google Shape;3693;p154"/>
          <p:cNvSpPr/>
          <p:nvPr/>
        </p:nvSpPr>
        <p:spPr>
          <a:xfrm>
            <a:off x="660400" y="168815"/>
            <a:ext cx="6098144"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4. Bước 4: Kiểm tra, chỉnh sửa bài viết</a:t>
            </a:r>
            <a:endParaRPr sz="2800">
              <a:solidFill>
                <a:schemeClr val="dk1"/>
              </a:solidFill>
              <a:latin typeface="Times New Roman"/>
              <a:ea typeface="Times New Roman"/>
              <a:cs typeface="Times New Roman"/>
              <a:sym typeface="Times New Roman"/>
            </a:endParaRPr>
          </a:p>
        </p:txBody>
      </p:sp>
      <p:sp>
        <p:nvSpPr>
          <p:cNvPr id="3694" name="Google Shape;3694;p154"/>
          <p:cNvSpPr/>
          <p:nvPr/>
        </p:nvSpPr>
        <p:spPr>
          <a:xfrm>
            <a:off x="1451102" y="678579"/>
            <a:ext cx="9252854"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Bảng 2: </a:t>
            </a:r>
            <a:r>
              <a:rPr b="1" i="1" lang="en-US" sz="2800">
                <a:solidFill>
                  <a:srgbClr val="0070C0"/>
                </a:solidFill>
                <a:latin typeface="Times New Roman"/>
                <a:ea typeface="Times New Roman"/>
                <a:cs typeface="Times New Roman"/>
                <a:sym typeface="Times New Roman"/>
              </a:rPr>
              <a:t>Bảng kiểm bài viết thuyết minh thuật lại một sự kiện</a:t>
            </a:r>
            <a:endParaRPr sz="2800">
              <a:solidFill>
                <a:schemeClr val="dk1"/>
              </a:solidFill>
              <a:latin typeface="Times New Roman"/>
              <a:ea typeface="Times New Roman"/>
              <a:cs typeface="Times New Roman"/>
              <a:sym typeface="Times New Roman"/>
            </a:endParaRPr>
          </a:p>
        </p:txBody>
      </p:sp>
      <p:graphicFrame>
        <p:nvGraphicFramePr>
          <p:cNvPr id="3695" name="Google Shape;3695;p154"/>
          <p:cNvGraphicFramePr/>
          <p:nvPr/>
        </p:nvGraphicFramePr>
        <p:xfrm>
          <a:off x="673101" y="1309843"/>
          <a:ext cx="3000000" cy="3000000"/>
        </p:xfrm>
        <a:graphic>
          <a:graphicData uri="http://schemas.openxmlformats.org/drawingml/2006/table">
            <a:tbl>
              <a:tblPr>
                <a:noFill/>
                <a:tableStyleId>{C674D646-FAAB-4E94-911F-C361EDB9427A}</a:tableStyleId>
              </a:tblPr>
              <a:tblGrid>
                <a:gridCol w="2702225"/>
                <a:gridCol w="6459800"/>
                <a:gridCol w="1683775"/>
              </a:tblGrid>
              <a:tr h="304800">
                <a:tc>
                  <a:txBody>
                    <a:bodyPr/>
                    <a:lstStyle/>
                    <a:p>
                      <a:pPr indent="0" lvl="0" marL="0" marR="0" rtl="0" algn="ctr">
                        <a:lnSpc>
                          <a:spcPct val="115000"/>
                        </a:lnSpc>
                        <a:spcBef>
                          <a:spcPts val="0"/>
                        </a:spcBef>
                        <a:spcAft>
                          <a:spcPts val="0"/>
                        </a:spcAft>
                        <a:buNone/>
                      </a:pPr>
                      <a:r>
                        <a:rPr b="1" lang="en-US" sz="2400" u="none" cap="none" strike="noStrike">
                          <a:solidFill>
                            <a:srgbClr val="FFFFFF"/>
                          </a:solidFill>
                          <a:latin typeface="Times New Roman"/>
                          <a:ea typeface="Times New Roman"/>
                          <a:cs typeface="Times New Roman"/>
                          <a:sym typeface="Times New Roman"/>
                        </a:rPr>
                        <a:t>Các phần của bài viết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66"/>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FFFFFF"/>
                          </a:solidFill>
                          <a:latin typeface="Times New Roman"/>
                          <a:ea typeface="Times New Roman"/>
                          <a:cs typeface="Times New Roman"/>
                          <a:sym typeface="Times New Roman"/>
                        </a:rPr>
                        <a:t>Nội dung kiểm tra</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66"/>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FFFFFF"/>
                          </a:solidFill>
                          <a:latin typeface="Times New Roman"/>
                          <a:ea typeface="Times New Roman"/>
                          <a:cs typeface="Times New Roman"/>
                          <a:sym typeface="Times New Roman"/>
                        </a:rPr>
                        <a:t>Đạt/</a:t>
                      </a:r>
                      <a:endParaRPr/>
                    </a:p>
                    <a:p>
                      <a:pPr indent="0" lvl="0" marL="0" marR="0" rtl="0" algn="ctr">
                        <a:lnSpc>
                          <a:spcPct val="115000"/>
                        </a:lnSpc>
                        <a:spcBef>
                          <a:spcPts val="0"/>
                        </a:spcBef>
                        <a:spcAft>
                          <a:spcPts val="0"/>
                        </a:spcAft>
                        <a:buNone/>
                      </a:pPr>
                      <a:r>
                        <a:rPr b="1" lang="en-US" sz="2400" u="none" cap="none" strike="noStrike">
                          <a:solidFill>
                            <a:srgbClr val="FFFFFF"/>
                          </a:solidFill>
                          <a:latin typeface="Times New Roman"/>
                          <a:ea typeface="Times New Roman"/>
                          <a:cs typeface="Times New Roman"/>
                          <a:sym typeface="Times New Roman"/>
                        </a:rPr>
                        <a:t>Chưa đạt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66"/>
                    </a:solidFill>
                  </a:tcPr>
                </a:tc>
              </a:tr>
              <a:tr h="304800">
                <a:tc>
                  <a:txBody>
                    <a:bodyPr/>
                    <a:lstStyle/>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Mở bài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Giới thiệu rõ ràng về đề tài, không gian, thời gian diễn ra lễ hội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FFFFFF"/>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r h="304800">
                <a:tc rowSpan="4">
                  <a:txBody>
                    <a:bodyPr/>
                    <a:lstStyle/>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Thân bài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Tái hiện được khung cảnh, không khí chung từ cái nhìn bao quát nơi diễn ra lễ hội.</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C0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r h="304800">
                <a:tc vMerge="1"/>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Thuật lại các hoạt động theo diễn biến thời gian của lễ hội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C0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r h="304800">
                <a:tc vMerge="1"/>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Sử dụng thông tin chính xác, tin cậy.</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C0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r h="304800">
                <a:tc vMerge="1"/>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Sử dụng các từ ngữ chỉ thời gian, địa điểm phù hợp.</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C0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r h="304800">
                <a:tc>
                  <a:txBody>
                    <a:bodyPr/>
                    <a:lstStyle/>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Kết bài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Nêu ra được nhận xét, đánh giá hoặc cảm nhận của người viết về sự kiện.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c>
                  <a:txBody>
                    <a:bodyPr/>
                    <a:lstStyle/>
                    <a:p>
                      <a:pPr indent="0" lvl="0" marL="0" marR="0" rtl="0" algn="ctr">
                        <a:lnSpc>
                          <a:spcPct val="115000"/>
                        </a:lnSpc>
                        <a:spcBef>
                          <a:spcPts val="0"/>
                        </a:spcBef>
                        <a:spcAft>
                          <a:spcPts val="0"/>
                        </a:spcAft>
                        <a:buNone/>
                      </a:pPr>
                      <a:r>
                        <a:rPr b="1" lang="en-US" sz="2400" u="none" cap="none" strike="noStrike">
                          <a:solidFill>
                            <a:srgbClr val="C0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CFF"/>
                    </a:solidFill>
                  </a:tcPr>
                </a:tc>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9" name="Shape 3699"/>
        <p:cNvGrpSpPr/>
        <p:nvPr/>
      </p:nvGrpSpPr>
      <p:grpSpPr>
        <a:xfrm>
          <a:off x="0" y="0"/>
          <a:ext cx="0" cy="0"/>
          <a:chOff x="0" y="0"/>
          <a:chExt cx="0" cy="0"/>
        </a:xfrm>
      </p:grpSpPr>
      <p:grpSp>
        <p:nvGrpSpPr>
          <p:cNvPr id="3700" name="Google Shape;3700;p155"/>
          <p:cNvGrpSpPr/>
          <p:nvPr/>
        </p:nvGrpSpPr>
        <p:grpSpPr>
          <a:xfrm>
            <a:off x="0" y="1"/>
            <a:ext cx="12192000" cy="836740"/>
            <a:chOff x="1440808" y="2419674"/>
            <a:chExt cx="9865006" cy="1448933"/>
          </a:xfrm>
        </p:grpSpPr>
        <p:sp>
          <p:nvSpPr>
            <p:cNvPr id="3701" name="Google Shape;3701;p15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02" name="Google Shape;3702;p15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03" name="Google Shape;3703;p15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04" name="Google Shape;3704;p15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705" name="Google Shape;3705;p15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06" name="Google Shape;3706;p15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07" name="Google Shape;3707;p15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708" name="Google Shape;3708;p15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709" name="Google Shape;3709;p15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710" name="Google Shape;3710;p155"/>
          <p:cNvGrpSpPr/>
          <p:nvPr/>
        </p:nvGrpSpPr>
        <p:grpSpPr>
          <a:xfrm>
            <a:off x="4009854" y="1061139"/>
            <a:ext cx="7822558" cy="5664125"/>
            <a:chOff x="9526586" y="5020964"/>
            <a:chExt cx="13487401" cy="7588768"/>
          </a:xfrm>
        </p:grpSpPr>
        <p:sp>
          <p:nvSpPr>
            <p:cNvPr id="3711" name="Google Shape;3711;p15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12" name="Google Shape;3712;p15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13" name="Google Shape;3713;p15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14" name="Google Shape;3714;p15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15" name="Google Shape;3715;p15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716" name="Google Shape;3716;p155"/>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717" name="Google Shape;3717;p155"/>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718" name="Google Shape;3718;p155"/>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719" name="Google Shape;3719;p155"/>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720" name="Google Shape;3720;p155"/>
          <p:cNvSpPr/>
          <p:nvPr/>
        </p:nvSpPr>
        <p:spPr>
          <a:xfrm>
            <a:off x="660400" y="1371012"/>
            <a:ext cx="895944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u="sng">
                <a:solidFill>
                  <a:srgbClr val="7030A0"/>
                </a:solidFill>
                <a:latin typeface="Times New Roman"/>
                <a:ea typeface="Times New Roman"/>
                <a:cs typeface="Times New Roman"/>
                <a:sym typeface="Times New Roman"/>
              </a:rPr>
              <a:t>Ví dụ:</a:t>
            </a:r>
            <a:r>
              <a:rPr b="1" lang="en-US" sz="2800">
                <a:solidFill>
                  <a:srgbClr val="7030A0"/>
                </a:solidFill>
                <a:latin typeface="Times New Roman"/>
                <a:ea typeface="Times New Roman"/>
                <a:cs typeface="Times New Roman"/>
                <a:sym typeface="Times New Roman"/>
              </a:rPr>
              <a:t>  </a:t>
            </a:r>
            <a:r>
              <a:rPr b="1" lang="en-US" sz="2800">
                <a:solidFill>
                  <a:srgbClr val="0070C0"/>
                </a:solidFill>
                <a:latin typeface="Times New Roman"/>
                <a:ea typeface="Times New Roman"/>
                <a:cs typeface="Times New Roman"/>
                <a:sym typeface="Times New Roman"/>
              </a:rPr>
              <a:t>Thuyết minh thuật lại một lễ hội ở quê hương em</a:t>
            </a:r>
            <a:r>
              <a:rPr b="1" lang="en-US" sz="2800">
                <a:solidFill>
                  <a:srgbClr val="7030A0"/>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p:txBody>
      </p:sp>
      <p:sp>
        <p:nvSpPr>
          <p:cNvPr id="3721" name="Google Shape;3721;p155"/>
          <p:cNvSpPr/>
          <p:nvPr/>
        </p:nvSpPr>
        <p:spPr>
          <a:xfrm>
            <a:off x="660400" y="1863924"/>
            <a:ext cx="10845800" cy="417652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FF0000"/>
                </a:solidFill>
                <a:latin typeface="Times New Roman"/>
                <a:ea typeface="Times New Roman"/>
                <a:cs typeface="Times New Roman"/>
                <a:sym typeface="Times New Roman"/>
              </a:rPr>
              <a:t>a. </a:t>
            </a:r>
            <a:r>
              <a:rPr b="1" lang="en-US" sz="2800">
                <a:solidFill>
                  <a:srgbClr val="FF0000"/>
                </a:solidFill>
                <a:latin typeface="Times New Roman"/>
                <a:ea typeface="Times New Roman"/>
                <a:cs typeface="Times New Roman"/>
                <a:sym typeface="Times New Roman"/>
              </a:rPr>
              <a:t> Bước 1: Chuẩn bị:</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4A4A4A"/>
                </a:solidFill>
                <a:latin typeface="Times New Roman"/>
                <a:ea typeface="Times New Roman"/>
                <a:cs typeface="Times New Roman"/>
                <a:sym typeface="Times New Roman"/>
              </a:rPr>
              <a:t> </a:t>
            </a:r>
            <a:r>
              <a:rPr lang="en-US" sz="2800">
                <a:solidFill>
                  <a:srgbClr val="262626"/>
                </a:solidFill>
                <a:latin typeface="Times New Roman"/>
                <a:ea typeface="Times New Roman"/>
                <a:cs typeface="Times New Roman"/>
                <a:sym typeface="Times New Roman"/>
              </a:rPr>
              <a:t>- Chọn sự kiện để thuật lại: Thuật lại lễ hội đền Trần ở Nam Định.</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262626"/>
                </a:solidFill>
                <a:latin typeface="Times New Roman"/>
                <a:ea typeface="Times New Roman"/>
                <a:cs typeface="Times New Roman"/>
                <a:sym typeface="Times New Roman"/>
              </a:rPr>
              <a:t>- Thu thập thông tin về sự kiện từ các nguồn khác nhau như sách báo, internet: tìm hiểu về nguồn gốc lễ hội đền Trầnl; thời gian và địa điểm tổ chức; các nghi lễ; ý nghĩa của lễ hội,..</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262626"/>
                </a:solidFill>
                <a:latin typeface="Times New Roman"/>
                <a:ea typeface="Times New Roman"/>
                <a:cs typeface="Times New Roman"/>
                <a:sym typeface="Times New Roman"/>
              </a:rPr>
              <a:t>- Dự kiến cách trình bày bài viết: theo cách truyền thống</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262626"/>
                </a:solidFill>
                <a:latin typeface="Times New Roman"/>
                <a:ea typeface="Times New Roman"/>
                <a:cs typeface="Times New Roman"/>
                <a:sym typeface="Times New Roman"/>
              </a:rPr>
              <a:t>- Dự kiến bố cục của bài (theo cách truyền thống)</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1">
                                            <p:txEl>
                                              <p:pRg end="0" st="0"/>
                                            </p:txEl>
                                          </p:spTgt>
                                        </p:tgtEl>
                                        <p:attrNameLst>
                                          <p:attrName>style.visibility</p:attrName>
                                        </p:attrNameLst>
                                      </p:cBhvr>
                                      <p:to>
                                        <p:strVal val="visible"/>
                                      </p:to>
                                    </p:set>
                                    <p:animEffect filter="fade" transition="in">
                                      <p:cBhvr>
                                        <p:cTn dur="1000"/>
                                        <p:tgtEl>
                                          <p:spTgt spid="37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1">
                                            <p:txEl>
                                              <p:pRg end="1" st="1"/>
                                            </p:txEl>
                                          </p:spTgt>
                                        </p:tgtEl>
                                        <p:attrNameLst>
                                          <p:attrName>style.visibility</p:attrName>
                                        </p:attrNameLst>
                                      </p:cBhvr>
                                      <p:to>
                                        <p:strVal val="visible"/>
                                      </p:to>
                                    </p:set>
                                    <p:animEffect filter="fade" transition="in">
                                      <p:cBhvr>
                                        <p:cTn dur="1000"/>
                                        <p:tgtEl>
                                          <p:spTgt spid="37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1">
                                            <p:txEl>
                                              <p:pRg end="2" st="2"/>
                                            </p:txEl>
                                          </p:spTgt>
                                        </p:tgtEl>
                                        <p:attrNameLst>
                                          <p:attrName>style.visibility</p:attrName>
                                        </p:attrNameLst>
                                      </p:cBhvr>
                                      <p:to>
                                        <p:strVal val="visible"/>
                                      </p:to>
                                    </p:set>
                                    <p:animEffect filter="fade" transition="in">
                                      <p:cBhvr>
                                        <p:cTn dur="1000"/>
                                        <p:tgtEl>
                                          <p:spTgt spid="37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1">
                                            <p:txEl>
                                              <p:pRg end="3" st="3"/>
                                            </p:txEl>
                                          </p:spTgt>
                                        </p:tgtEl>
                                        <p:attrNameLst>
                                          <p:attrName>style.visibility</p:attrName>
                                        </p:attrNameLst>
                                      </p:cBhvr>
                                      <p:to>
                                        <p:strVal val="visible"/>
                                      </p:to>
                                    </p:set>
                                    <p:animEffect filter="fade" transition="in">
                                      <p:cBhvr>
                                        <p:cTn dur="1000"/>
                                        <p:tgtEl>
                                          <p:spTgt spid="37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1">
                                            <p:txEl>
                                              <p:pRg end="4" st="4"/>
                                            </p:txEl>
                                          </p:spTgt>
                                        </p:tgtEl>
                                        <p:attrNameLst>
                                          <p:attrName>style.visibility</p:attrName>
                                        </p:attrNameLst>
                                      </p:cBhvr>
                                      <p:to>
                                        <p:strVal val="visible"/>
                                      </p:to>
                                    </p:set>
                                    <p:animEffect filter="fade" transition="in">
                                      <p:cBhvr>
                                        <p:cTn dur="1000"/>
                                        <p:tgtEl>
                                          <p:spTgt spid="372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5" name="Shape 3725"/>
        <p:cNvGrpSpPr/>
        <p:nvPr/>
      </p:nvGrpSpPr>
      <p:grpSpPr>
        <a:xfrm>
          <a:off x="0" y="0"/>
          <a:ext cx="0" cy="0"/>
          <a:chOff x="0" y="0"/>
          <a:chExt cx="0" cy="0"/>
        </a:xfrm>
      </p:grpSpPr>
      <p:grpSp>
        <p:nvGrpSpPr>
          <p:cNvPr id="3726" name="Google Shape;3726;p156"/>
          <p:cNvGrpSpPr/>
          <p:nvPr/>
        </p:nvGrpSpPr>
        <p:grpSpPr>
          <a:xfrm>
            <a:off x="0" y="1"/>
            <a:ext cx="12192000" cy="836740"/>
            <a:chOff x="1440808" y="2419674"/>
            <a:chExt cx="9865006" cy="1448933"/>
          </a:xfrm>
        </p:grpSpPr>
        <p:sp>
          <p:nvSpPr>
            <p:cNvPr id="3727" name="Google Shape;3727;p15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28" name="Google Shape;3728;p15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29" name="Google Shape;3729;p15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30" name="Google Shape;3730;p15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731" name="Google Shape;3731;p15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32" name="Google Shape;3732;p15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33" name="Google Shape;3733;p15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734" name="Google Shape;3734;p15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735" name="Google Shape;3735;p15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736" name="Google Shape;3736;p156"/>
          <p:cNvGrpSpPr/>
          <p:nvPr/>
        </p:nvGrpSpPr>
        <p:grpSpPr>
          <a:xfrm>
            <a:off x="4009854" y="1061139"/>
            <a:ext cx="7822558" cy="5664125"/>
            <a:chOff x="9526586" y="5020964"/>
            <a:chExt cx="13487401" cy="7588768"/>
          </a:xfrm>
        </p:grpSpPr>
        <p:sp>
          <p:nvSpPr>
            <p:cNvPr id="3737" name="Google Shape;3737;p15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38" name="Google Shape;3738;p15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39" name="Google Shape;3739;p15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40" name="Google Shape;3740;p15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41" name="Google Shape;3741;p15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742" name="Google Shape;3742;p156"/>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743" name="Google Shape;3743;p156"/>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744" name="Google Shape;3744;p156"/>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745" name="Google Shape;3745;p156"/>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746" name="Google Shape;3746;p156"/>
          <p:cNvSpPr/>
          <p:nvPr/>
        </p:nvSpPr>
        <p:spPr>
          <a:xfrm>
            <a:off x="660400" y="1371012"/>
            <a:ext cx="895944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2800"/>
              <a:buFont typeface="Times New Roman"/>
              <a:buNone/>
            </a:pPr>
            <a:r>
              <a:rPr b="1" i="0" lang="en-US" sz="2800" u="sng" cap="none" strike="noStrike">
                <a:solidFill>
                  <a:srgbClr val="7030A0"/>
                </a:solidFill>
                <a:latin typeface="Times New Roman"/>
                <a:ea typeface="Times New Roman"/>
                <a:cs typeface="Times New Roman"/>
                <a:sym typeface="Times New Roman"/>
              </a:rPr>
              <a:t>Ví dụ:</a:t>
            </a:r>
            <a:r>
              <a:rPr b="1" i="0" lang="en-US" sz="2800" u="none" cap="none" strike="noStrike">
                <a:solidFill>
                  <a:srgbClr val="7030A0"/>
                </a:solidFill>
                <a:latin typeface="Times New Roman"/>
                <a:ea typeface="Times New Roman"/>
                <a:cs typeface="Times New Roman"/>
                <a:sym typeface="Times New Roman"/>
              </a:rPr>
              <a:t>  </a:t>
            </a:r>
            <a:r>
              <a:rPr b="1" i="0" lang="en-US" sz="2800" u="none" cap="none" strike="noStrike">
                <a:solidFill>
                  <a:srgbClr val="0070C0"/>
                </a:solidFill>
                <a:latin typeface="Times New Roman"/>
                <a:ea typeface="Times New Roman"/>
                <a:cs typeface="Times New Roman"/>
                <a:sym typeface="Times New Roman"/>
              </a:rPr>
              <a:t>Thuyết minh thuật lại một lễ hội ở quê hương em</a:t>
            </a:r>
            <a:r>
              <a:rPr b="1" i="0" lang="en-US" sz="2800" u="none" cap="none" strike="noStrike">
                <a:solidFill>
                  <a:srgbClr val="7030A0"/>
                </a:solidFill>
                <a:latin typeface="Times New Roman"/>
                <a:ea typeface="Times New Roman"/>
                <a:cs typeface="Times New Roman"/>
                <a:sym typeface="Times New Roman"/>
              </a:rPr>
              <a:t>.</a:t>
            </a:r>
            <a:endParaRPr b="0" i="0" sz="2800" u="none" cap="none" strike="noStrike">
              <a:solidFill>
                <a:srgbClr val="000000"/>
              </a:solidFill>
              <a:latin typeface="Times New Roman"/>
              <a:ea typeface="Times New Roman"/>
              <a:cs typeface="Times New Roman"/>
              <a:sym typeface="Times New Roman"/>
            </a:endParaRPr>
          </a:p>
        </p:txBody>
      </p:sp>
      <p:sp>
        <p:nvSpPr>
          <p:cNvPr id="3747" name="Google Shape;3747;p156"/>
          <p:cNvSpPr/>
          <p:nvPr/>
        </p:nvSpPr>
        <p:spPr>
          <a:xfrm>
            <a:off x="660400" y="1919111"/>
            <a:ext cx="10845800" cy="451816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b. Bước 2: Tìm ý và lập dàn ý</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3200">
                <a:solidFill>
                  <a:srgbClr val="0D0D0D"/>
                </a:solidFill>
                <a:latin typeface="Times New Roman"/>
                <a:ea typeface="Times New Roman"/>
                <a:cs typeface="Times New Roman"/>
                <a:sym typeface="Times New Roman"/>
              </a:rPr>
              <a:t> *</a:t>
            </a:r>
            <a:r>
              <a:rPr b="1" lang="en-US" sz="3200">
                <a:solidFill>
                  <a:srgbClr val="363636"/>
                </a:solidFill>
                <a:latin typeface="Times New Roman"/>
                <a:ea typeface="Times New Roman"/>
                <a:cs typeface="Times New Roman"/>
                <a:sym typeface="Times New Roman"/>
              </a:rPr>
              <a:t>Tìm ý</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3200">
                <a:solidFill>
                  <a:srgbClr val="262626"/>
                </a:solidFill>
                <a:latin typeface="Times New Roman"/>
                <a:ea typeface="Times New Roman"/>
                <a:cs typeface="Times New Roman"/>
                <a:sym typeface="Times New Roman"/>
              </a:rPr>
              <a:t>Dựa vào bước 1, hãy tìm hiểu:</a:t>
            </a:r>
            <a:endParaRPr sz="3200">
              <a:solidFill>
                <a:schemeClr val="dk1"/>
              </a:solidFill>
              <a:latin typeface="Times New Roman"/>
              <a:ea typeface="Times New Roman"/>
              <a:cs typeface="Times New Roman"/>
              <a:sym typeface="Times New Roman"/>
            </a:endParaRPr>
          </a:p>
          <a:p>
            <a:pPr indent="-342900" lvl="0" marL="342900" marR="0" rtl="0" algn="just">
              <a:lnSpc>
                <a:spcPct val="115000"/>
              </a:lnSpc>
              <a:spcBef>
                <a:spcPts val="1200"/>
              </a:spcBef>
              <a:spcAft>
                <a:spcPts val="0"/>
              </a:spcAft>
              <a:buClr>
                <a:srgbClr val="262626"/>
              </a:buClr>
              <a:buSzPts val="3200"/>
              <a:buFont typeface="Times New Roman"/>
              <a:buChar char="-"/>
            </a:pPr>
            <a:r>
              <a:rPr lang="en-US" sz="3200">
                <a:solidFill>
                  <a:srgbClr val="262626"/>
                </a:solidFill>
                <a:latin typeface="Times New Roman"/>
                <a:ea typeface="Times New Roman"/>
                <a:cs typeface="Times New Roman"/>
                <a:sym typeface="Times New Roman"/>
              </a:rPr>
              <a:t>Lễ hội đền Trần (Nam Định) đ</a:t>
            </a:r>
            <a:r>
              <a:rPr lang="en-US" sz="3200">
                <a:solidFill>
                  <a:srgbClr val="000000"/>
                </a:solidFill>
                <a:latin typeface="Times New Roman"/>
                <a:ea typeface="Times New Roman"/>
                <a:cs typeface="Times New Roman"/>
                <a:sym typeface="Times New Roman"/>
              </a:rPr>
              <a:t>ược tổ chức trong các ngày từ ngày 15 đến ngày 20 tháng tám âm lịch hàng năm tại phường Lộc Vượng, thành phố Nam Định, tỉnh Nam Định nhằm tri ân công đức của  14 vị vua Trần.</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1" name="Shape 3751"/>
        <p:cNvGrpSpPr/>
        <p:nvPr/>
      </p:nvGrpSpPr>
      <p:grpSpPr>
        <a:xfrm>
          <a:off x="0" y="0"/>
          <a:ext cx="0" cy="0"/>
          <a:chOff x="0" y="0"/>
          <a:chExt cx="0" cy="0"/>
        </a:xfrm>
      </p:grpSpPr>
      <p:grpSp>
        <p:nvGrpSpPr>
          <p:cNvPr id="3752" name="Google Shape;3752;p157"/>
          <p:cNvGrpSpPr/>
          <p:nvPr/>
        </p:nvGrpSpPr>
        <p:grpSpPr>
          <a:xfrm>
            <a:off x="0" y="1"/>
            <a:ext cx="12192000" cy="836740"/>
            <a:chOff x="1440808" y="2419674"/>
            <a:chExt cx="9865006" cy="1448933"/>
          </a:xfrm>
        </p:grpSpPr>
        <p:sp>
          <p:nvSpPr>
            <p:cNvPr id="3753" name="Google Shape;3753;p15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54" name="Google Shape;3754;p15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55" name="Google Shape;3755;p15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56" name="Google Shape;3756;p15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757" name="Google Shape;3757;p15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58" name="Google Shape;3758;p15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59" name="Google Shape;3759;p15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760" name="Google Shape;3760;p15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761" name="Google Shape;3761;p15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762" name="Google Shape;3762;p157"/>
          <p:cNvGrpSpPr/>
          <p:nvPr/>
        </p:nvGrpSpPr>
        <p:grpSpPr>
          <a:xfrm>
            <a:off x="4009854" y="1061139"/>
            <a:ext cx="7822558" cy="5664125"/>
            <a:chOff x="9526586" y="5020964"/>
            <a:chExt cx="13487401" cy="7588768"/>
          </a:xfrm>
        </p:grpSpPr>
        <p:sp>
          <p:nvSpPr>
            <p:cNvPr id="3763" name="Google Shape;3763;p15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64" name="Google Shape;3764;p15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65" name="Google Shape;3765;p15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66" name="Google Shape;3766;p15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67" name="Google Shape;3767;p15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768" name="Google Shape;3768;p157"/>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769" name="Google Shape;3769;p157"/>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770" name="Google Shape;3770;p157"/>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771" name="Google Shape;3771;p157"/>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772" name="Google Shape;3772;p157"/>
          <p:cNvSpPr/>
          <p:nvPr/>
        </p:nvSpPr>
        <p:spPr>
          <a:xfrm>
            <a:off x="647700" y="1682604"/>
            <a:ext cx="10845800" cy="4862870"/>
          </a:xfrm>
          <a:prstGeom prst="rect">
            <a:avLst/>
          </a:prstGeom>
          <a:noFill/>
          <a:ln>
            <a:noFill/>
          </a:ln>
        </p:spPr>
        <p:txBody>
          <a:bodyPr anchorCtr="0" anchor="t" bIns="45700" lIns="91425" spcFirstLastPara="1" rIns="91425" wrap="square" tIns="45700">
            <a:spAutoFit/>
          </a:bodyPr>
          <a:lstStyle/>
          <a:p>
            <a:pPr indent="-342900" lvl="0" marL="342900" marR="0" rtl="0" algn="just">
              <a:spcBef>
                <a:spcPts val="0"/>
              </a:spcBef>
              <a:spcAft>
                <a:spcPts val="0"/>
              </a:spcAft>
              <a:buClr>
                <a:srgbClr val="262626"/>
              </a:buClr>
              <a:buSzPts val="2800"/>
              <a:buFont typeface="Times New Roman"/>
              <a:buChar char="-"/>
            </a:pPr>
            <a:r>
              <a:rPr lang="en-US" sz="2800">
                <a:solidFill>
                  <a:srgbClr val="262626"/>
                </a:solidFill>
                <a:latin typeface="Times New Roman"/>
                <a:ea typeface="Times New Roman"/>
                <a:cs typeface="Times New Roman"/>
                <a:sym typeface="Times New Roman"/>
              </a:rPr>
              <a:t>Diễn biến của lễ hội: bao gồm nghi thức lễ và phần hội:</a:t>
            </a:r>
            <a:endParaRPr sz="28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+Tại đền Cố Trạch, thế hệ lão ông, lão bà khoác lên mình áo dài khăn xếp cùng dân làng tề tựu đông đủ để tham dự lễ tế thánh rồi dự lễ khai ấn.</a:t>
            </a:r>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Đúng giờ Tý (khoảng 23 giờ - 1 giờ đêm), buổi lễ bắt đầu. Đoàn người rước hòm ấn tiến sang đền Thiên Trường. Họ dâng hương tế cáo trời đất tại bàn thờ Trung thiên, rồi rước ấn vào nội cung, đặt ấn tại ban công đồng làm lễ xin khai ấn.</a:t>
            </a:r>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Người bồi tế đặt 1 loại giấy dân gian của Việt Nam lên trước tế chính. Giấy sau khi xin dấu son được chia phát cho những người có mặt trong buổi lễ, đem về treo trong nhà để lấy may và xua đuổi rủi ro, tà ám.</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2">
                                            <p:txEl>
                                              <p:pRg end="0" st="0"/>
                                            </p:txEl>
                                          </p:spTgt>
                                        </p:tgtEl>
                                        <p:attrNameLst>
                                          <p:attrName>style.visibility</p:attrName>
                                        </p:attrNameLst>
                                      </p:cBhvr>
                                      <p:to>
                                        <p:strVal val="visible"/>
                                      </p:to>
                                    </p:set>
                                    <p:animEffect filter="fade" transition="in">
                                      <p:cBhvr>
                                        <p:cTn dur="1000"/>
                                        <p:tgtEl>
                                          <p:spTgt spid="37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2">
                                            <p:txEl>
                                              <p:pRg end="1" st="1"/>
                                            </p:txEl>
                                          </p:spTgt>
                                        </p:tgtEl>
                                        <p:attrNameLst>
                                          <p:attrName>style.visibility</p:attrName>
                                        </p:attrNameLst>
                                      </p:cBhvr>
                                      <p:to>
                                        <p:strVal val="visible"/>
                                      </p:to>
                                    </p:set>
                                    <p:animEffect filter="fade" transition="in">
                                      <p:cBhvr>
                                        <p:cTn dur="1000"/>
                                        <p:tgtEl>
                                          <p:spTgt spid="37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2">
                                            <p:txEl>
                                              <p:pRg end="2" st="2"/>
                                            </p:txEl>
                                          </p:spTgt>
                                        </p:tgtEl>
                                        <p:attrNameLst>
                                          <p:attrName>style.visibility</p:attrName>
                                        </p:attrNameLst>
                                      </p:cBhvr>
                                      <p:to>
                                        <p:strVal val="visible"/>
                                      </p:to>
                                    </p:set>
                                    <p:animEffect filter="fade" transition="in">
                                      <p:cBhvr>
                                        <p:cTn dur="1000"/>
                                        <p:tgtEl>
                                          <p:spTgt spid="37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2">
                                            <p:txEl>
                                              <p:pRg end="3" st="3"/>
                                            </p:txEl>
                                          </p:spTgt>
                                        </p:tgtEl>
                                        <p:attrNameLst>
                                          <p:attrName>style.visibility</p:attrName>
                                        </p:attrNameLst>
                                      </p:cBhvr>
                                      <p:to>
                                        <p:strVal val="visible"/>
                                      </p:to>
                                    </p:set>
                                    <p:animEffect filter="fade" transition="in">
                                      <p:cBhvr>
                                        <p:cTn dur="1000"/>
                                        <p:tgtEl>
                                          <p:spTgt spid="377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6" name="Shape 3776"/>
        <p:cNvGrpSpPr/>
        <p:nvPr/>
      </p:nvGrpSpPr>
      <p:grpSpPr>
        <a:xfrm>
          <a:off x="0" y="0"/>
          <a:ext cx="0" cy="0"/>
          <a:chOff x="0" y="0"/>
          <a:chExt cx="0" cy="0"/>
        </a:xfrm>
      </p:grpSpPr>
      <p:grpSp>
        <p:nvGrpSpPr>
          <p:cNvPr id="3777" name="Google Shape;3777;p158"/>
          <p:cNvGrpSpPr/>
          <p:nvPr/>
        </p:nvGrpSpPr>
        <p:grpSpPr>
          <a:xfrm>
            <a:off x="0" y="1"/>
            <a:ext cx="12192000" cy="836740"/>
            <a:chOff x="1440808" y="2419674"/>
            <a:chExt cx="9865006" cy="1448933"/>
          </a:xfrm>
        </p:grpSpPr>
        <p:sp>
          <p:nvSpPr>
            <p:cNvPr id="3778" name="Google Shape;3778;p15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79" name="Google Shape;3779;p15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80" name="Google Shape;3780;p15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81" name="Google Shape;3781;p15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782" name="Google Shape;3782;p15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83" name="Google Shape;3783;p15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784" name="Google Shape;3784;p15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785" name="Google Shape;3785;p15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786" name="Google Shape;3786;p15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787" name="Google Shape;3787;p158"/>
          <p:cNvGrpSpPr/>
          <p:nvPr/>
        </p:nvGrpSpPr>
        <p:grpSpPr>
          <a:xfrm>
            <a:off x="4009854" y="1061139"/>
            <a:ext cx="7822558" cy="5664125"/>
            <a:chOff x="9526586" y="5020964"/>
            <a:chExt cx="13487401" cy="7588768"/>
          </a:xfrm>
        </p:grpSpPr>
        <p:sp>
          <p:nvSpPr>
            <p:cNvPr id="3788" name="Google Shape;3788;p15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89" name="Google Shape;3789;p15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90" name="Google Shape;3790;p15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91" name="Google Shape;3791;p15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792" name="Google Shape;3792;p15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793" name="Google Shape;3793;p158"/>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794" name="Google Shape;3794;p158"/>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795" name="Google Shape;3795;p158"/>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796" name="Google Shape;3796;p158"/>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797" name="Google Shape;3797;p158"/>
          <p:cNvSpPr/>
          <p:nvPr/>
        </p:nvSpPr>
        <p:spPr>
          <a:xfrm>
            <a:off x="660400" y="1725048"/>
            <a:ext cx="10845800" cy="458587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Sáng ngày 15 tháng Giêng, dân làng sẽ tổ chức rước nước.</a:t>
            </a:r>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Dân làng xin hương rồi nghênh kiệu, làm lễ, tiến ra bờ sông Hồng</a:t>
            </a:r>
            <a:endParaRPr sz="28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Tại bến Hữu Bị dừng kiệu, chèo thuyền ra giữa sông, múc nước trong vào bình sẵn rồi rước theo đường cũ về đền. Nước trong bình sau đó sẽ được múc ra các bát đặt lên bàn thờ để tiến hành tế nước. Tế xong thì đưa cho con cháu họ Trần uống ghi nhớ cội nguồn tổ tiên.</a:t>
            </a:r>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Đến ngày 16 buổi sáng, lễ tế cá sẽ diễn ra tại đền Thiên Trường.</a:t>
            </a:r>
            <a:endParaRPr/>
          </a:p>
          <a:p>
            <a:pPr indent="0" lvl="0" marL="0" marR="0" rtl="0" algn="just">
              <a:spcBef>
                <a:spcPts val="1200"/>
              </a:spcBef>
              <a:spcAft>
                <a:spcPts val="0"/>
              </a:spcAft>
              <a:buNone/>
            </a:pPr>
            <a:r>
              <a:rPr lang="en-US" sz="2800">
                <a:solidFill>
                  <a:schemeClr val="dk1"/>
                </a:solidFill>
                <a:latin typeface="Times New Roman"/>
                <a:ea typeface="Times New Roman"/>
                <a:cs typeface="Times New Roman"/>
                <a:sym typeface="Times New Roman"/>
              </a:rPr>
              <a:t>+ Bên cạnh đó cũng có rất nhiều trò chơi dân gian đặc sắc. Không khí náo nhiệt, vui tươi, ngập tràn màu sắc và hơi thở truyền thống dân tộc.</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7">
                                            <p:txEl>
                                              <p:pRg end="0" st="0"/>
                                            </p:txEl>
                                          </p:spTgt>
                                        </p:tgtEl>
                                        <p:attrNameLst>
                                          <p:attrName>style.visibility</p:attrName>
                                        </p:attrNameLst>
                                      </p:cBhvr>
                                      <p:to>
                                        <p:strVal val="visible"/>
                                      </p:to>
                                    </p:set>
                                    <p:animEffect filter="fade" transition="in">
                                      <p:cBhvr>
                                        <p:cTn dur="1000"/>
                                        <p:tgtEl>
                                          <p:spTgt spid="37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7">
                                            <p:txEl>
                                              <p:pRg end="1" st="1"/>
                                            </p:txEl>
                                          </p:spTgt>
                                        </p:tgtEl>
                                        <p:attrNameLst>
                                          <p:attrName>style.visibility</p:attrName>
                                        </p:attrNameLst>
                                      </p:cBhvr>
                                      <p:to>
                                        <p:strVal val="visible"/>
                                      </p:to>
                                    </p:set>
                                    <p:animEffect filter="fade" transition="in">
                                      <p:cBhvr>
                                        <p:cTn dur="1000"/>
                                        <p:tgtEl>
                                          <p:spTgt spid="37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7">
                                            <p:txEl>
                                              <p:pRg end="2" st="2"/>
                                            </p:txEl>
                                          </p:spTgt>
                                        </p:tgtEl>
                                        <p:attrNameLst>
                                          <p:attrName>style.visibility</p:attrName>
                                        </p:attrNameLst>
                                      </p:cBhvr>
                                      <p:to>
                                        <p:strVal val="visible"/>
                                      </p:to>
                                    </p:set>
                                    <p:animEffect filter="fade" transition="in">
                                      <p:cBhvr>
                                        <p:cTn dur="1000"/>
                                        <p:tgtEl>
                                          <p:spTgt spid="37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7">
                                            <p:txEl>
                                              <p:pRg end="3" st="3"/>
                                            </p:txEl>
                                          </p:spTgt>
                                        </p:tgtEl>
                                        <p:attrNameLst>
                                          <p:attrName>style.visibility</p:attrName>
                                        </p:attrNameLst>
                                      </p:cBhvr>
                                      <p:to>
                                        <p:strVal val="visible"/>
                                      </p:to>
                                    </p:set>
                                    <p:animEffect filter="fade" transition="in">
                                      <p:cBhvr>
                                        <p:cTn dur="1000"/>
                                        <p:tgtEl>
                                          <p:spTgt spid="37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7">
                                            <p:txEl>
                                              <p:pRg end="4" st="4"/>
                                            </p:txEl>
                                          </p:spTgt>
                                        </p:tgtEl>
                                        <p:attrNameLst>
                                          <p:attrName>style.visibility</p:attrName>
                                        </p:attrNameLst>
                                      </p:cBhvr>
                                      <p:to>
                                        <p:strVal val="visible"/>
                                      </p:to>
                                    </p:set>
                                    <p:animEffect filter="fade" transition="in">
                                      <p:cBhvr>
                                        <p:cTn dur="1000"/>
                                        <p:tgtEl>
                                          <p:spTgt spid="379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1" name="Shape 3801"/>
        <p:cNvGrpSpPr/>
        <p:nvPr/>
      </p:nvGrpSpPr>
      <p:grpSpPr>
        <a:xfrm>
          <a:off x="0" y="0"/>
          <a:ext cx="0" cy="0"/>
          <a:chOff x="0" y="0"/>
          <a:chExt cx="0" cy="0"/>
        </a:xfrm>
      </p:grpSpPr>
      <p:grpSp>
        <p:nvGrpSpPr>
          <p:cNvPr id="3802" name="Google Shape;3802;p159"/>
          <p:cNvGrpSpPr/>
          <p:nvPr/>
        </p:nvGrpSpPr>
        <p:grpSpPr>
          <a:xfrm>
            <a:off x="0" y="1"/>
            <a:ext cx="12192000" cy="836740"/>
            <a:chOff x="1440808" y="2419674"/>
            <a:chExt cx="9865006" cy="1448933"/>
          </a:xfrm>
        </p:grpSpPr>
        <p:sp>
          <p:nvSpPr>
            <p:cNvPr id="3803" name="Google Shape;3803;p15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04" name="Google Shape;3804;p15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05" name="Google Shape;3805;p15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06" name="Google Shape;3806;p15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807" name="Google Shape;3807;p15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08" name="Google Shape;3808;p15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09" name="Google Shape;3809;p15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810" name="Google Shape;3810;p15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811" name="Google Shape;3811;p15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812" name="Google Shape;3812;p159"/>
          <p:cNvGrpSpPr/>
          <p:nvPr/>
        </p:nvGrpSpPr>
        <p:grpSpPr>
          <a:xfrm>
            <a:off x="4009854" y="1061139"/>
            <a:ext cx="7822558" cy="5664125"/>
            <a:chOff x="9526586" y="5020964"/>
            <a:chExt cx="13487401" cy="7588768"/>
          </a:xfrm>
        </p:grpSpPr>
        <p:sp>
          <p:nvSpPr>
            <p:cNvPr id="3813" name="Google Shape;3813;p15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14" name="Google Shape;3814;p15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15" name="Google Shape;3815;p15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16" name="Google Shape;3816;p15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17" name="Google Shape;3817;p15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818" name="Google Shape;3818;p159"/>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819" name="Google Shape;3819;p159"/>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820" name="Google Shape;3820;p159"/>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821" name="Google Shape;3821;p159"/>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822" name="Google Shape;3822;p159"/>
          <p:cNvSpPr/>
          <p:nvPr/>
        </p:nvSpPr>
        <p:spPr>
          <a:xfrm>
            <a:off x="660400" y="1484169"/>
            <a:ext cx="6409709" cy="483209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Ý nghĩa của lễ hội và trách nhiệm của người dân.</a:t>
            </a:r>
            <a:endParaRPr/>
          </a:p>
          <a:p>
            <a:pPr indent="0" lvl="0" marL="0" marR="0" rtl="0" algn="just">
              <a:lnSpc>
                <a:spcPct val="150000"/>
              </a:lnSpc>
              <a:spcBef>
                <a:spcPts val="1200"/>
              </a:spcBef>
              <a:spcAft>
                <a:spcPts val="0"/>
              </a:spcAft>
              <a:buNone/>
            </a:pPr>
            <a:r>
              <a:rPr b="1" lang="en-US" sz="3200">
                <a:solidFill>
                  <a:schemeClr val="dk1"/>
                </a:solidFill>
                <a:latin typeface="Times New Roman"/>
                <a:ea typeface="Times New Roman"/>
                <a:cs typeface="Times New Roman"/>
                <a:sym typeface="Times New Roman"/>
              </a:rPr>
              <a:t>*</a:t>
            </a:r>
            <a:r>
              <a:rPr b="1" lang="en-US" sz="3200">
                <a:solidFill>
                  <a:srgbClr val="262626"/>
                </a:solidFill>
                <a:latin typeface="Times New Roman"/>
                <a:ea typeface="Times New Roman"/>
                <a:cs typeface="Times New Roman"/>
                <a:sym typeface="Times New Roman"/>
              </a:rPr>
              <a:t> Tìm thêm các hình ảnh minh hoạ cho lễ hội.</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1200"/>
              </a:spcBef>
              <a:spcAft>
                <a:spcPts val="0"/>
              </a:spcAft>
              <a:buNone/>
            </a:pPr>
            <a:r>
              <a:rPr lang="en-US" sz="3200">
                <a:solidFill>
                  <a:srgbClr val="FF0000"/>
                </a:solidFill>
                <a:latin typeface="Times New Roman"/>
                <a:ea typeface="Times New Roman"/>
                <a:cs typeface="Times New Roman"/>
                <a:sym typeface="Times New Roman"/>
              </a:rPr>
              <a:t>  </a:t>
            </a:r>
            <a:r>
              <a:rPr b="1" lang="en-US" sz="3200">
                <a:solidFill>
                  <a:srgbClr val="FF0000"/>
                </a:solidFill>
                <a:latin typeface="Times New Roman"/>
                <a:ea typeface="Times New Roman"/>
                <a:cs typeface="Times New Roman"/>
                <a:sym typeface="Times New Roman"/>
              </a:rPr>
              <a:t>c. Bước 3: Viết bài : </a:t>
            </a:r>
            <a:r>
              <a:rPr b="1" lang="en-US" sz="3200">
                <a:solidFill>
                  <a:schemeClr val="dk1"/>
                </a:solidFill>
                <a:latin typeface="Times New Roman"/>
                <a:ea typeface="Times New Roman"/>
                <a:cs typeface="Times New Roman"/>
                <a:sym typeface="Times New Roman"/>
              </a:rPr>
              <a:t>HS dựa vào dàn ý để viết.</a:t>
            </a:r>
            <a:endParaRPr sz="3200">
              <a:solidFill>
                <a:schemeClr val="dk1"/>
              </a:solidFill>
              <a:latin typeface="Times New Roman"/>
              <a:ea typeface="Times New Roman"/>
              <a:cs typeface="Times New Roman"/>
              <a:sym typeface="Times New Roman"/>
            </a:endParaRPr>
          </a:p>
        </p:txBody>
      </p:sp>
      <p:pic>
        <p:nvPicPr>
          <p:cNvPr id="3823" name="Google Shape;3823;p159"/>
          <p:cNvPicPr preferRelativeResize="0"/>
          <p:nvPr/>
        </p:nvPicPr>
        <p:blipFill rotWithShape="1">
          <a:blip r:embed="rId7">
            <a:alphaModFix/>
          </a:blip>
          <a:srcRect b="0" l="0" r="0" t="0"/>
          <a:stretch/>
        </p:blipFill>
        <p:spPr>
          <a:xfrm>
            <a:off x="7244861" y="1841245"/>
            <a:ext cx="4176109" cy="37803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2">
                                            <p:txEl>
                                              <p:pRg end="0" st="0"/>
                                            </p:txEl>
                                          </p:spTgt>
                                        </p:tgtEl>
                                        <p:attrNameLst>
                                          <p:attrName>style.visibility</p:attrName>
                                        </p:attrNameLst>
                                      </p:cBhvr>
                                      <p:to>
                                        <p:strVal val="visible"/>
                                      </p:to>
                                    </p:set>
                                    <p:animEffect filter="fade" transition="in">
                                      <p:cBhvr>
                                        <p:cTn dur="1000"/>
                                        <p:tgtEl>
                                          <p:spTgt spid="38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2">
                                            <p:txEl>
                                              <p:pRg end="1" st="1"/>
                                            </p:txEl>
                                          </p:spTgt>
                                        </p:tgtEl>
                                        <p:attrNameLst>
                                          <p:attrName>style.visibility</p:attrName>
                                        </p:attrNameLst>
                                      </p:cBhvr>
                                      <p:to>
                                        <p:strVal val="visible"/>
                                      </p:to>
                                    </p:set>
                                    <p:animEffect filter="fade" transition="in">
                                      <p:cBhvr>
                                        <p:cTn dur="1000"/>
                                        <p:tgtEl>
                                          <p:spTgt spid="38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2">
                                            <p:txEl>
                                              <p:pRg end="2" st="2"/>
                                            </p:txEl>
                                          </p:spTgt>
                                        </p:tgtEl>
                                        <p:attrNameLst>
                                          <p:attrName>style.visibility</p:attrName>
                                        </p:attrNameLst>
                                      </p:cBhvr>
                                      <p:to>
                                        <p:strVal val="visible"/>
                                      </p:to>
                                    </p:set>
                                    <p:animEffect filter="fade" transition="in">
                                      <p:cBhvr>
                                        <p:cTn dur="1000"/>
                                        <p:tgtEl>
                                          <p:spTgt spid="38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3"/>
                                        </p:tgtEl>
                                        <p:attrNameLst>
                                          <p:attrName>style.visibility</p:attrName>
                                        </p:attrNameLst>
                                      </p:cBhvr>
                                      <p:to>
                                        <p:strVal val="visible"/>
                                      </p:to>
                                    </p:set>
                                    <p:animEffect filter="fade" transition="in">
                                      <p:cBhvr>
                                        <p:cTn dur="2000"/>
                                        <p:tgtEl>
                                          <p:spTgt spid="38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6"/>
          <p:cNvSpPr/>
          <p:nvPr/>
        </p:nvSpPr>
        <p:spPr>
          <a:xfrm>
            <a:off x="478301" y="1028700"/>
            <a:ext cx="6685181"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2. Giới thiệu chung về lễ cúng Thần Lúa</a:t>
            </a:r>
            <a:endParaRPr sz="2800">
              <a:solidFill>
                <a:schemeClr val="dk1"/>
              </a:solidFill>
              <a:latin typeface="Times New Roman"/>
              <a:ea typeface="Times New Roman"/>
              <a:cs typeface="Times New Roman"/>
              <a:sym typeface="Times New Roman"/>
            </a:endParaRPr>
          </a:p>
        </p:txBody>
      </p:sp>
      <p:pic>
        <p:nvPicPr>
          <p:cNvPr id="275" name="Google Shape;275;p16"/>
          <p:cNvPicPr preferRelativeResize="0"/>
          <p:nvPr/>
        </p:nvPicPr>
        <p:blipFill rotWithShape="1">
          <a:blip r:embed="rId3">
            <a:alphaModFix/>
          </a:blip>
          <a:srcRect b="0" l="0" r="0" t="0"/>
          <a:stretch/>
        </p:blipFill>
        <p:spPr>
          <a:xfrm>
            <a:off x="3854311" y="1748996"/>
            <a:ext cx="4283114" cy="3826249"/>
          </a:xfrm>
          <a:prstGeom prst="rect">
            <a:avLst/>
          </a:prstGeom>
          <a:noFill/>
          <a:ln>
            <a:noFill/>
          </a:ln>
        </p:spPr>
      </p:pic>
      <p:sp>
        <p:nvSpPr>
          <p:cNvPr id="276" name="Google Shape;276;p16"/>
          <p:cNvSpPr/>
          <p:nvPr/>
        </p:nvSpPr>
        <p:spPr>
          <a:xfrm>
            <a:off x="874457" y="1748996"/>
            <a:ext cx="2979855" cy="3347884"/>
          </a:xfrm>
          <a:prstGeom prst="rightArrowCallout">
            <a:avLst>
              <a:gd fmla="val 25000" name="adj1"/>
              <a:gd fmla="val 25000" name="adj2"/>
              <a:gd fmla="val 25000" name="adj3"/>
              <a:gd fmla="val 64977" name="adj4"/>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Thời gian: </a:t>
            </a:r>
            <a:r>
              <a:rPr lang="en-US" sz="2800">
                <a:solidFill>
                  <a:schemeClr val="dk1"/>
                </a:solidFill>
                <a:latin typeface="Times New Roman"/>
                <a:ea typeface="Times New Roman"/>
                <a:cs typeface="Times New Roman"/>
                <a:sym typeface="Times New Roman"/>
              </a:rPr>
              <a:t>Tổ chức hằng năm</a:t>
            </a:r>
            <a:r>
              <a:rPr b="1" lang="en-US" sz="2800">
                <a:solidFill>
                  <a:schemeClr val="dk1"/>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từ ngày 15 – 30/03 âm lịch, sau khi thu hoạch.</a:t>
            </a:r>
            <a:endParaRPr sz="2800">
              <a:solidFill>
                <a:schemeClr val="dk1"/>
              </a:solidFill>
              <a:latin typeface="Times New Roman"/>
              <a:ea typeface="Times New Roman"/>
              <a:cs typeface="Times New Roman"/>
              <a:sym typeface="Times New Roman"/>
            </a:endParaRPr>
          </a:p>
        </p:txBody>
      </p:sp>
      <p:sp>
        <p:nvSpPr>
          <p:cNvPr id="277" name="Google Shape;277;p16"/>
          <p:cNvSpPr/>
          <p:nvPr/>
        </p:nvSpPr>
        <p:spPr>
          <a:xfrm>
            <a:off x="8137426" y="1748996"/>
            <a:ext cx="3167418" cy="3347884"/>
          </a:xfrm>
          <a:prstGeom prst="leftArrowCallout">
            <a:avLst>
              <a:gd fmla="val 25000" name="adj1"/>
              <a:gd fmla="val 25000" name="adj2"/>
              <a:gd fmla="val 25000" name="adj3"/>
              <a:gd fmla="val 64977" name="adj4"/>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Mục đích, ý nghĩa: </a:t>
            </a:r>
            <a:r>
              <a:rPr lang="en-US" sz="2800">
                <a:solidFill>
                  <a:schemeClr val="dk1"/>
                </a:solidFill>
                <a:latin typeface="Times New Roman"/>
                <a:ea typeface="Times New Roman"/>
                <a:cs typeface="Times New Roman"/>
                <a:sym typeface="Times New Roman"/>
              </a:rPr>
              <a:t>để tạ ơn thần linh, cầu xin mưa thuận gió hoà, được mùa.</a:t>
            </a:r>
            <a:endParaRPr sz="2800">
              <a:solidFill>
                <a:schemeClr val="dk1"/>
              </a:solidFill>
              <a:latin typeface="Times New Roman"/>
              <a:ea typeface="Times New Roman"/>
              <a:cs typeface="Times New Roman"/>
              <a:sym typeface="Times New Roman"/>
            </a:endParaRPr>
          </a:p>
        </p:txBody>
      </p:sp>
      <p:sp>
        <p:nvSpPr>
          <p:cNvPr id="278" name="Google Shape;278;p16"/>
          <p:cNvSpPr/>
          <p:nvPr/>
        </p:nvSpPr>
        <p:spPr>
          <a:xfrm>
            <a:off x="660400" y="5317341"/>
            <a:ext cx="10858500" cy="1083374"/>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Đây là lễ hội truyền thống lớn nhất của người Chơ-ro, thể hiện khát vọng ấm no, hạnh phúc của người Chơ-ro.</a:t>
            </a:r>
            <a:endParaRPr sz="2800">
              <a:solidFill>
                <a:schemeClr val="dk1"/>
              </a:solidFill>
              <a:latin typeface="Times New Roman"/>
              <a:ea typeface="Times New Roman"/>
              <a:cs typeface="Times New Roman"/>
              <a:sym typeface="Times New Roman"/>
            </a:endParaRPr>
          </a:p>
        </p:txBody>
      </p:sp>
      <p:sp>
        <p:nvSpPr>
          <p:cNvPr id="279" name="Google Shape;279;p16"/>
          <p:cNvSpPr/>
          <p:nvPr/>
        </p:nvSpPr>
        <p:spPr>
          <a:xfrm>
            <a:off x="478301" y="394520"/>
            <a:ext cx="4565609" cy="634180"/>
          </a:xfrm>
          <a:prstGeom prst="plaque">
            <a:avLst>
              <a:gd fmla="val 16667" name="adj"/>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Suy ngẫm và plan hồi</a:t>
            </a:r>
            <a:endParaRPr sz="28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2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2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7" name="Shape 3827"/>
        <p:cNvGrpSpPr/>
        <p:nvPr/>
      </p:nvGrpSpPr>
      <p:grpSpPr>
        <a:xfrm>
          <a:off x="0" y="0"/>
          <a:ext cx="0" cy="0"/>
          <a:chOff x="0" y="0"/>
          <a:chExt cx="0" cy="0"/>
        </a:xfrm>
      </p:grpSpPr>
      <p:grpSp>
        <p:nvGrpSpPr>
          <p:cNvPr id="3828" name="Google Shape;3828;p160"/>
          <p:cNvGrpSpPr/>
          <p:nvPr/>
        </p:nvGrpSpPr>
        <p:grpSpPr>
          <a:xfrm>
            <a:off x="0" y="1"/>
            <a:ext cx="12192000" cy="836740"/>
            <a:chOff x="1440808" y="2419674"/>
            <a:chExt cx="9865006" cy="1448933"/>
          </a:xfrm>
        </p:grpSpPr>
        <p:sp>
          <p:nvSpPr>
            <p:cNvPr id="3829" name="Google Shape;3829;p16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30" name="Google Shape;3830;p16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31" name="Google Shape;3831;p16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32" name="Google Shape;3832;p16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833" name="Google Shape;3833;p16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34" name="Google Shape;3834;p16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35" name="Google Shape;3835;p16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836" name="Google Shape;3836;p16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837" name="Google Shape;3837;p16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838" name="Google Shape;3838;p160"/>
          <p:cNvGrpSpPr/>
          <p:nvPr/>
        </p:nvGrpSpPr>
        <p:grpSpPr>
          <a:xfrm>
            <a:off x="4009854" y="1061139"/>
            <a:ext cx="7822558" cy="5664125"/>
            <a:chOff x="9526586" y="5020964"/>
            <a:chExt cx="13487401" cy="7588768"/>
          </a:xfrm>
        </p:grpSpPr>
        <p:sp>
          <p:nvSpPr>
            <p:cNvPr id="3839" name="Google Shape;3839;p16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40" name="Google Shape;3840;p16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41" name="Google Shape;3841;p16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42" name="Google Shape;3842;p16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43" name="Google Shape;3843;p16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844" name="Google Shape;3844;p160"/>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845" name="Google Shape;3845;p160"/>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846" name="Google Shape;3846;p160"/>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847" name="Google Shape;3847;p160"/>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848" name="Google Shape;3848;p160"/>
          <p:cNvSpPr/>
          <p:nvPr/>
        </p:nvSpPr>
        <p:spPr>
          <a:xfrm>
            <a:off x="4265334" y="1342670"/>
            <a:ext cx="3635932" cy="613245"/>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Bài viết tham khảo:</a:t>
            </a:r>
            <a:endParaRPr sz="3200">
              <a:solidFill>
                <a:schemeClr val="dk1"/>
              </a:solidFill>
              <a:latin typeface="Times New Roman"/>
              <a:ea typeface="Times New Roman"/>
              <a:cs typeface="Times New Roman"/>
              <a:sym typeface="Times New Roman"/>
            </a:endParaRPr>
          </a:p>
        </p:txBody>
      </p:sp>
      <p:sp>
        <p:nvSpPr>
          <p:cNvPr id="3849" name="Google Shape;3849;p160"/>
          <p:cNvSpPr/>
          <p:nvPr/>
        </p:nvSpPr>
        <p:spPr>
          <a:xfrm>
            <a:off x="2076145" y="1866114"/>
            <a:ext cx="8014310"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LỄ HỘI KHAI ẤN ĐỀN TRẦN NAM ĐỊNH</a:t>
            </a:r>
            <a:endParaRPr sz="3200">
              <a:solidFill>
                <a:schemeClr val="dk1"/>
              </a:solidFill>
              <a:latin typeface="Times New Roman"/>
              <a:ea typeface="Times New Roman"/>
              <a:cs typeface="Times New Roman"/>
              <a:sym typeface="Times New Roman"/>
            </a:endParaRPr>
          </a:p>
        </p:txBody>
      </p:sp>
      <p:pic>
        <p:nvPicPr>
          <p:cNvPr id="3850" name="Google Shape;3850;p160"/>
          <p:cNvPicPr preferRelativeResize="0"/>
          <p:nvPr/>
        </p:nvPicPr>
        <p:blipFill rotWithShape="1">
          <a:blip r:embed="rId7">
            <a:alphaModFix/>
          </a:blip>
          <a:srcRect b="0" l="0" r="0" t="0"/>
          <a:stretch/>
        </p:blipFill>
        <p:spPr>
          <a:xfrm>
            <a:off x="2440448" y="2571036"/>
            <a:ext cx="7285703" cy="401306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4" name="Shape 3854"/>
        <p:cNvGrpSpPr/>
        <p:nvPr/>
      </p:nvGrpSpPr>
      <p:grpSpPr>
        <a:xfrm>
          <a:off x="0" y="0"/>
          <a:ext cx="0" cy="0"/>
          <a:chOff x="0" y="0"/>
          <a:chExt cx="0" cy="0"/>
        </a:xfrm>
      </p:grpSpPr>
      <p:grpSp>
        <p:nvGrpSpPr>
          <p:cNvPr id="3855" name="Google Shape;3855;p161"/>
          <p:cNvGrpSpPr/>
          <p:nvPr/>
        </p:nvGrpSpPr>
        <p:grpSpPr>
          <a:xfrm>
            <a:off x="0" y="1"/>
            <a:ext cx="12192000" cy="836740"/>
            <a:chOff x="1440808" y="2419674"/>
            <a:chExt cx="9865006" cy="1448933"/>
          </a:xfrm>
        </p:grpSpPr>
        <p:sp>
          <p:nvSpPr>
            <p:cNvPr id="3856" name="Google Shape;3856;p16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57" name="Google Shape;3857;p16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58" name="Google Shape;3858;p16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59" name="Google Shape;3859;p16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860" name="Google Shape;3860;p16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61" name="Google Shape;3861;p16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62" name="Google Shape;3862;p16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863" name="Google Shape;3863;p16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864" name="Google Shape;3864;p16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865" name="Google Shape;3865;p161"/>
          <p:cNvGrpSpPr/>
          <p:nvPr/>
        </p:nvGrpSpPr>
        <p:grpSpPr>
          <a:xfrm>
            <a:off x="4009854" y="1061139"/>
            <a:ext cx="7822558" cy="5664125"/>
            <a:chOff x="9526586" y="5020964"/>
            <a:chExt cx="13487401" cy="7588768"/>
          </a:xfrm>
        </p:grpSpPr>
        <p:sp>
          <p:nvSpPr>
            <p:cNvPr id="3866" name="Google Shape;3866;p16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67" name="Google Shape;3867;p16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68" name="Google Shape;3868;p16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69" name="Google Shape;3869;p16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70" name="Google Shape;3870;p16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871" name="Google Shape;3871;p161"/>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872" name="Google Shape;3872;p161"/>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873" name="Google Shape;3873;p161"/>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874" name="Google Shape;3874;p161"/>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875" name="Google Shape;3875;p161"/>
          <p:cNvSpPr/>
          <p:nvPr/>
        </p:nvSpPr>
        <p:spPr>
          <a:xfrm>
            <a:off x="453967" y="1716499"/>
            <a:ext cx="7085774" cy="45520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Từ bao đời nay, lễ hội đã trở thành một điểm tựa tinh thần, ghi lại những nét đẹp của phong tục truyền thống Việt Nam. Mỗi miền quê lại có những lễ hội mang đặc trưng riêng của vùng quê đó. Em rất tự hào vì quê hương Nam Định của em cũng có một lễ hội đặc sắc được người dân cả nước biết đến, đó là lễ hội khai ấn đền Trần - một trong những lễ hội nổi tiếng của đất Nam Định nói riêng và cả nước nói chung. </a:t>
            </a:r>
            <a:endParaRPr sz="2800">
              <a:solidFill>
                <a:schemeClr val="dk1"/>
              </a:solidFill>
              <a:latin typeface="Times New Roman"/>
              <a:ea typeface="Times New Roman"/>
              <a:cs typeface="Times New Roman"/>
              <a:sym typeface="Times New Roman"/>
            </a:endParaRPr>
          </a:p>
        </p:txBody>
      </p:sp>
      <p:pic>
        <p:nvPicPr>
          <p:cNvPr id="3876" name="Google Shape;3876;p161"/>
          <p:cNvPicPr preferRelativeResize="0"/>
          <p:nvPr/>
        </p:nvPicPr>
        <p:blipFill rotWithShape="1">
          <a:blip r:embed="rId7">
            <a:alphaModFix/>
          </a:blip>
          <a:srcRect b="0" l="0" r="0" t="0"/>
          <a:stretch/>
        </p:blipFill>
        <p:spPr>
          <a:xfrm>
            <a:off x="7710498" y="2730343"/>
            <a:ext cx="3808402" cy="2524326"/>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0" name="Shape 3880"/>
        <p:cNvGrpSpPr/>
        <p:nvPr/>
      </p:nvGrpSpPr>
      <p:grpSpPr>
        <a:xfrm>
          <a:off x="0" y="0"/>
          <a:ext cx="0" cy="0"/>
          <a:chOff x="0" y="0"/>
          <a:chExt cx="0" cy="0"/>
        </a:xfrm>
      </p:grpSpPr>
      <p:grpSp>
        <p:nvGrpSpPr>
          <p:cNvPr id="3881" name="Google Shape;3881;p162"/>
          <p:cNvGrpSpPr/>
          <p:nvPr/>
        </p:nvGrpSpPr>
        <p:grpSpPr>
          <a:xfrm>
            <a:off x="0" y="1"/>
            <a:ext cx="12192000" cy="836740"/>
            <a:chOff x="1440808" y="2419674"/>
            <a:chExt cx="9865006" cy="1448933"/>
          </a:xfrm>
        </p:grpSpPr>
        <p:sp>
          <p:nvSpPr>
            <p:cNvPr id="3882" name="Google Shape;3882;p16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83" name="Google Shape;3883;p16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84" name="Google Shape;3884;p16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85" name="Google Shape;3885;p16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886" name="Google Shape;3886;p16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87" name="Google Shape;3887;p16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888" name="Google Shape;3888;p16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889" name="Google Shape;3889;p16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890" name="Google Shape;3890;p16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891" name="Google Shape;3891;p162"/>
          <p:cNvGrpSpPr/>
          <p:nvPr/>
        </p:nvGrpSpPr>
        <p:grpSpPr>
          <a:xfrm>
            <a:off x="4009854" y="1061139"/>
            <a:ext cx="7822558" cy="5664125"/>
            <a:chOff x="9526586" y="5020964"/>
            <a:chExt cx="13487401" cy="7588768"/>
          </a:xfrm>
        </p:grpSpPr>
        <p:sp>
          <p:nvSpPr>
            <p:cNvPr id="3892" name="Google Shape;3892;p16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93" name="Google Shape;3893;p16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94" name="Google Shape;3894;p16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95" name="Google Shape;3895;p16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896" name="Google Shape;3896;p16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897" name="Google Shape;3897;p162"/>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898" name="Google Shape;3898;p162"/>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899" name="Google Shape;3899;p162"/>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900" name="Google Shape;3900;p162"/>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901" name="Google Shape;3901;p162"/>
          <p:cNvSpPr/>
          <p:nvPr/>
        </p:nvSpPr>
        <p:spPr>
          <a:xfrm>
            <a:off x="453966" y="1515191"/>
            <a:ext cx="6842574" cy="462280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Lễ khai ấn đền Trần đầu tiên được tổ chức lần đầu vào năm 1239. Đây là nghi lễ triều đại nhà Trần thực hiện tế tiên tổ. Những năm chống giặc Nguyên Mông, nhà Trần thực hiện kế sách "vườn không nhà trống" nên rút toàn bộ quân về Thiên Trường, lễ khai ấn bị gián đoạn tới năm 1262 mới được mở lại. </a:t>
            </a:r>
            <a:endParaRPr sz="3200">
              <a:solidFill>
                <a:schemeClr val="dk1"/>
              </a:solidFill>
              <a:latin typeface="Times New Roman"/>
              <a:ea typeface="Times New Roman"/>
              <a:cs typeface="Times New Roman"/>
              <a:sym typeface="Times New Roman"/>
            </a:endParaRPr>
          </a:p>
        </p:txBody>
      </p:sp>
      <p:pic>
        <p:nvPicPr>
          <p:cNvPr id="3902" name="Google Shape;3902;p162"/>
          <p:cNvPicPr preferRelativeResize="0"/>
          <p:nvPr/>
        </p:nvPicPr>
        <p:blipFill rotWithShape="1">
          <a:blip r:embed="rId7">
            <a:alphaModFix/>
          </a:blip>
          <a:srcRect b="0" l="0" r="0" t="0"/>
          <a:stretch/>
        </p:blipFill>
        <p:spPr>
          <a:xfrm>
            <a:off x="7409732" y="2714667"/>
            <a:ext cx="4109168" cy="2494948"/>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6" name="Shape 3906"/>
        <p:cNvGrpSpPr/>
        <p:nvPr/>
      </p:nvGrpSpPr>
      <p:grpSpPr>
        <a:xfrm>
          <a:off x="0" y="0"/>
          <a:ext cx="0" cy="0"/>
          <a:chOff x="0" y="0"/>
          <a:chExt cx="0" cy="0"/>
        </a:xfrm>
      </p:grpSpPr>
      <p:grpSp>
        <p:nvGrpSpPr>
          <p:cNvPr id="3907" name="Google Shape;3907;p163"/>
          <p:cNvGrpSpPr/>
          <p:nvPr/>
        </p:nvGrpSpPr>
        <p:grpSpPr>
          <a:xfrm>
            <a:off x="0" y="1"/>
            <a:ext cx="12192000" cy="836740"/>
            <a:chOff x="1440808" y="2419674"/>
            <a:chExt cx="9865006" cy="1448933"/>
          </a:xfrm>
        </p:grpSpPr>
        <p:sp>
          <p:nvSpPr>
            <p:cNvPr id="3908" name="Google Shape;3908;p16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09" name="Google Shape;3909;p16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10" name="Google Shape;3910;p16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11" name="Google Shape;3911;p16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912" name="Google Shape;3912;p16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13" name="Google Shape;3913;p16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14" name="Google Shape;3914;p16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915" name="Google Shape;3915;p16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916" name="Google Shape;3916;p16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917" name="Google Shape;3917;p163"/>
          <p:cNvGrpSpPr/>
          <p:nvPr/>
        </p:nvGrpSpPr>
        <p:grpSpPr>
          <a:xfrm>
            <a:off x="4009854" y="1061139"/>
            <a:ext cx="7822558" cy="5664125"/>
            <a:chOff x="9526586" y="5020964"/>
            <a:chExt cx="13487401" cy="7588768"/>
          </a:xfrm>
        </p:grpSpPr>
        <p:sp>
          <p:nvSpPr>
            <p:cNvPr id="3918" name="Google Shape;3918;p16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19" name="Google Shape;3919;p16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20" name="Google Shape;3920;p16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21" name="Google Shape;3921;p16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22" name="Google Shape;3922;p16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923" name="Google Shape;3923;p163"/>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924" name="Google Shape;3924;p163"/>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925" name="Google Shape;3925;p163"/>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926" name="Google Shape;3926;p163"/>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927" name="Google Shape;3927;p163"/>
          <p:cNvSpPr/>
          <p:nvPr/>
        </p:nvSpPr>
        <p:spPr>
          <a:xfrm>
            <a:off x="660400" y="1477402"/>
            <a:ext cx="10845800" cy="515506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Lễ khai ấn được cố định tổ chức vào ngày rằm tháng Giêng hàng năm, lúc 11 giờ đêm ngày 14 đến 1 giờ sáng ngày 15. Tại đền Cố Trạch, thế hệ lão ông, lão bà khoác lên mình áo dài khăn xếp cùng dân làng tề tựu đông đủ để tham dự lễ tế thánh rồi dự lễ khai ấn. Đến đúng giờ Tý (khoảng 23 giờ - 1 giờ đêm), tiếng pháo vang lên báo hiệu buổi lễ bắt đầu. Một cụ già cao tuổi sẽ đứng lên thay mắt dân làng làm lễ, xin rước ấn lên kiệu. Đoàn người rước hòm ấn theo nhịp trống chiêng cùng đèn nến sáng lung linh tiến sang đền Thiên Trường tiếp tục làm lễ. Trước tiên là lễ dâng hương lên bàn thờ Trung Thiên, sau đó rước ấn và làm lễ xin khai ấn. Người bồi tế đặt 1 loại giấy dân gian của Việt Nam lên trước tế chính, chiêng trống nổi lên. Chủ tế trịnh trọng đóng ấn mực đỏ vào tờ giấy, cạnh đó ghi rõ ngày, tháng, năm, viết làm sao tính đúng đến cuối phải là chữ sinh. Giấy có dấu son được chia phát cho những người có mặt trong buổi lễ, đem về treo trong nhà để lấy may và xua đuổi rủi ro, tà ám.</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1" name="Shape 3931"/>
        <p:cNvGrpSpPr/>
        <p:nvPr/>
      </p:nvGrpSpPr>
      <p:grpSpPr>
        <a:xfrm>
          <a:off x="0" y="0"/>
          <a:ext cx="0" cy="0"/>
          <a:chOff x="0" y="0"/>
          <a:chExt cx="0" cy="0"/>
        </a:xfrm>
      </p:grpSpPr>
      <p:grpSp>
        <p:nvGrpSpPr>
          <p:cNvPr id="3932" name="Google Shape;3932;p164"/>
          <p:cNvGrpSpPr/>
          <p:nvPr/>
        </p:nvGrpSpPr>
        <p:grpSpPr>
          <a:xfrm>
            <a:off x="0" y="1"/>
            <a:ext cx="12192000" cy="836740"/>
            <a:chOff x="1440808" y="2419674"/>
            <a:chExt cx="9865006" cy="1448933"/>
          </a:xfrm>
        </p:grpSpPr>
        <p:sp>
          <p:nvSpPr>
            <p:cNvPr id="3933" name="Google Shape;3933;p16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34" name="Google Shape;3934;p16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35" name="Google Shape;3935;p16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36" name="Google Shape;3936;p16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937" name="Google Shape;3937;p16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38" name="Google Shape;3938;p16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39" name="Google Shape;3939;p16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940" name="Google Shape;3940;p16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941" name="Google Shape;3941;p16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942" name="Google Shape;3942;p164"/>
          <p:cNvGrpSpPr/>
          <p:nvPr/>
        </p:nvGrpSpPr>
        <p:grpSpPr>
          <a:xfrm>
            <a:off x="4009854" y="1061139"/>
            <a:ext cx="7822558" cy="5664125"/>
            <a:chOff x="9526586" y="5020964"/>
            <a:chExt cx="13487401" cy="7588768"/>
          </a:xfrm>
        </p:grpSpPr>
        <p:sp>
          <p:nvSpPr>
            <p:cNvPr id="3943" name="Google Shape;3943;p16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44" name="Google Shape;3944;p16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45" name="Google Shape;3945;p16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46" name="Google Shape;3946;p16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47" name="Google Shape;3947;p16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948" name="Google Shape;3948;p164"/>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949" name="Google Shape;3949;p164"/>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950" name="Google Shape;3950;p164"/>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951" name="Google Shape;3951;p164"/>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952" name="Google Shape;3952;p164"/>
          <p:cNvSpPr/>
          <p:nvPr/>
        </p:nvSpPr>
        <p:spPr>
          <a:xfrm>
            <a:off x="457740" y="1417773"/>
            <a:ext cx="7221647" cy="518911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Sang tới sáng ngày 15 tháng Giêng, dân làng sẽ tổ chức rước nước. Trước khi bắt đầu, người tế chính vào lễ xin 1 nén hương ở bát hương tổ và 14 nén hương ở các bát hương Hoàng đế. Sau đó cắm vào bát nhang công đồng trên kiệu 8 chân. Cả đoàn rước lễ phục trang nghiêm, nghênh kiệu ra cổng đền, rồi dừng lại làm lễ tế trời đất sau đó mới tiếp tục ra bến sông Hồng.</a:t>
            </a:r>
            <a:endParaRPr sz="3200">
              <a:solidFill>
                <a:schemeClr val="dk1"/>
              </a:solidFill>
              <a:latin typeface="Times New Roman"/>
              <a:ea typeface="Times New Roman"/>
              <a:cs typeface="Times New Roman"/>
              <a:sym typeface="Times New Roman"/>
            </a:endParaRPr>
          </a:p>
        </p:txBody>
      </p:sp>
      <p:pic>
        <p:nvPicPr>
          <p:cNvPr id="3953" name="Google Shape;3953;p164"/>
          <p:cNvPicPr preferRelativeResize="0"/>
          <p:nvPr/>
        </p:nvPicPr>
        <p:blipFill rotWithShape="1">
          <a:blip r:embed="rId7">
            <a:alphaModFix/>
          </a:blip>
          <a:srcRect b="0" l="0" r="0" t="0"/>
          <a:stretch/>
        </p:blipFill>
        <p:spPr>
          <a:xfrm>
            <a:off x="7748741" y="2480201"/>
            <a:ext cx="3962119" cy="3223272"/>
          </a:xfrm>
          <a:prstGeom prst="ellipse">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7" name="Shape 3957"/>
        <p:cNvGrpSpPr/>
        <p:nvPr/>
      </p:nvGrpSpPr>
      <p:grpSpPr>
        <a:xfrm>
          <a:off x="0" y="0"/>
          <a:ext cx="0" cy="0"/>
          <a:chOff x="0" y="0"/>
          <a:chExt cx="0" cy="0"/>
        </a:xfrm>
      </p:grpSpPr>
      <p:grpSp>
        <p:nvGrpSpPr>
          <p:cNvPr id="3958" name="Google Shape;3958;p165"/>
          <p:cNvGrpSpPr/>
          <p:nvPr/>
        </p:nvGrpSpPr>
        <p:grpSpPr>
          <a:xfrm>
            <a:off x="0" y="1"/>
            <a:ext cx="12192000" cy="836740"/>
            <a:chOff x="1440808" y="2419674"/>
            <a:chExt cx="9865006" cy="1448933"/>
          </a:xfrm>
        </p:grpSpPr>
        <p:sp>
          <p:nvSpPr>
            <p:cNvPr id="3959" name="Google Shape;3959;p16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60" name="Google Shape;3960;p16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61" name="Google Shape;3961;p16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62" name="Google Shape;3962;p16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963" name="Google Shape;3963;p16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64" name="Google Shape;3964;p16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65" name="Google Shape;3965;p16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966" name="Google Shape;3966;p16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967" name="Google Shape;3967;p16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968" name="Google Shape;3968;p165"/>
          <p:cNvGrpSpPr/>
          <p:nvPr/>
        </p:nvGrpSpPr>
        <p:grpSpPr>
          <a:xfrm>
            <a:off x="4009854" y="1061139"/>
            <a:ext cx="7822558" cy="5664125"/>
            <a:chOff x="9526586" y="5020964"/>
            <a:chExt cx="13487401" cy="7588768"/>
          </a:xfrm>
        </p:grpSpPr>
        <p:sp>
          <p:nvSpPr>
            <p:cNvPr id="3969" name="Google Shape;3969;p16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70" name="Google Shape;3970;p16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71" name="Google Shape;3971;p16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72" name="Google Shape;3972;p16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73" name="Google Shape;3973;p16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974" name="Google Shape;3974;p165"/>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3975" name="Google Shape;3975;p165"/>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3976" name="Google Shape;3976;p165"/>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3977" name="Google Shape;3977;p165"/>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3978" name="Google Shape;3978;p165"/>
          <p:cNvSpPr/>
          <p:nvPr/>
        </p:nvSpPr>
        <p:spPr>
          <a:xfrm>
            <a:off x="660400" y="1736111"/>
            <a:ext cx="10845800" cy="48320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D0D0D"/>
                </a:solidFill>
                <a:latin typeface="Times New Roman"/>
                <a:ea typeface="Times New Roman"/>
                <a:cs typeface="Times New Roman"/>
                <a:sym typeface="Times New Roman"/>
              </a:rPr>
              <a:t>Tại bến Hữu Bị cách đền khoảng 3km, kiệu dừng lại. Người dân gióng trống khua thuyền đã trang trí cờ hoa ra giữa sông, người tế chính múc nước trong vào bình sẵn. Khi nước đầy bình thì được rước kiệu về theo đường cũ. Nước trong bình sẽ được cho vào các bát và đặt lên bàn thờ làm lễ tế nước. Tế xong thì đưa cho con cháu họ Trần uống ghi nhớ cội nguồn tổ tiên. Đến ngày 16 buổi sáng, lễ tế cá sẽ diễn ra tại đền Thiên Trường. Cá quả, cá chép ứng với hai vị tổ họ Trần là Trần Kinh và Trần Lý được đựng trong thúng sơn đỏ. Làm lễ tế xong thì rước thả ra sông Hồng. Bên cạnh đó cũng có rất nhiều trò chơi dân gian đặc sắc như chọi gà, đấu vật, múa lân, chơi cờ thẻ, đi cầu kiều, hát văn,...Không khí náo nhiệt, vui tươi, ngập tràn màu sắc và hơi thở truyền thống dân tộc.</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2" name="Shape 3982"/>
        <p:cNvGrpSpPr/>
        <p:nvPr/>
      </p:nvGrpSpPr>
      <p:grpSpPr>
        <a:xfrm>
          <a:off x="0" y="0"/>
          <a:ext cx="0" cy="0"/>
          <a:chOff x="0" y="0"/>
          <a:chExt cx="0" cy="0"/>
        </a:xfrm>
      </p:grpSpPr>
      <p:grpSp>
        <p:nvGrpSpPr>
          <p:cNvPr id="3983" name="Google Shape;3983;p166"/>
          <p:cNvGrpSpPr/>
          <p:nvPr/>
        </p:nvGrpSpPr>
        <p:grpSpPr>
          <a:xfrm>
            <a:off x="0" y="1"/>
            <a:ext cx="12192000" cy="836740"/>
            <a:chOff x="1440808" y="2419674"/>
            <a:chExt cx="9865006" cy="1448933"/>
          </a:xfrm>
        </p:grpSpPr>
        <p:sp>
          <p:nvSpPr>
            <p:cNvPr id="3984" name="Google Shape;3984;p16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85" name="Google Shape;3985;p16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86" name="Google Shape;3986;p16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87" name="Google Shape;3987;p16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3988" name="Google Shape;3988;p16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89" name="Google Shape;3989;p16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3990" name="Google Shape;3990;p16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3991" name="Google Shape;3991;p16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3992" name="Google Shape;3992;p16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3993" name="Google Shape;3993;p166"/>
          <p:cNvGrpSpPr/>
          <p:nvPr/>
        </p:nvGrpSpPr>
        <p:grpSpPr>
          <a:xfrm>
            <a:off x="4009854" y="1061139"/>
            <a:ext cx="7822558" cy="5664125"/>
            <a:chOff x="9526586" y="5020964"/>
            <a:chExt cx="13487401" cy="7588768"/>
          </a:xfrm>
        </p:grpSpPr>
        <p:sp>
          <p:nvSpPr>
            <p:cNvPr id="3994" name="Google Shape;3994;p16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95" name="Google Shape;3995;p16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96" name="Google Shape;3996;p16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97" name="Google Shape;3997;p16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3998" name="Google Shape;3998;p16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3999" name="Google Shape;3999;p166"/>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000" name="Google Shape;4000;p166"/>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001" name="Google Shape;4001;p166"/>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4002" name="Google Shape;4002;p166"/>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4003" name="Google Shape;4003;p166"/>
          <p:cNvSpPr/>
          <p:nvPr/>
        </p:nvSpPr>
        <p:spPr>
          <a:xfrm>
            <a:off x="660400" y="2005835"/>
            <a:ext cx="10845800" cy="424731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000">
                <a:solidFill>
                  <a:srgbClr val="0D0D0D"/>
                </a:solidFill>
                <a:latin typeface="Times New Roman"/>
                <a:ea typeface="Times New Roman"/>
                <a:cs typeface="Times New Roman"/>
                <a:sym typeface="Times New Roman"/>
              </a:rPr>
              <a:t> Cũng giống như những lễ hội khác của dân tộc, lễ hội đền Trần không chỉ mang giá trị vật thể mà còn có giá trị tinh thần vô cùng sâu sắc. Lễ hội là dịp con cháu khắp mọi miền hội tụ về để thể hiện lòng biết ơn đối với các bậc đế vương xa xưa, thể hiện truyền thống yêu nước và đạo lý “uống nước nhớ nguồn” của nhân dân ta.  Hiện nay, lễ hội khai ấn đền Trần còn trở thành một nét đẹp văn hóa độc đáo thu hút du khách trong và ngoài nước. Mỗi năm vào đầu xuân, đền Trần đón tiếp hàng nghìn du khách thập phương về dự đêm khai ấn, bày tỏ lòng thành kính biết ơn và cầu mong những điều tốt đẹp.</a:t>
            </a:r>
            <a:endParaRPr sz="3000">
              <a:solidFill>
                <a:schemeClr val="dk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7" name="Shape 4007"/>
        <p:cNvGrpSpPr/>
        <p:nvPr/>
      </p:nvGrpSpPr>
      <p:grpSpPr>
        <a:xfrm>
          <a:off x="0" y="0"/>
          <a:ext cx="0" cy="0"/>
          <a:chOff x="0" y="0"/>
          <a:chExt cx="0" cy="0"/>
        </a:xfrm>
      </p:grpSpPr>
      <p:grpSp>
        <p:nvGrpSpPr>
          <p:cNvPr id="4008" name="Google Shape;4008;p167"/>
          <p:cNvGrpSpPr/>
          <p:nvPr/>
        </p:nvGrpSpPr>
        <p:grpSpPr>
          <a:xfrm>
            <a:off x="0" y="1"/>
            <a:ext cx="12192000" cy="836740"/>
            <a:chOff x="1440808" y="2419674"/>
            <a:chExt cx="9865006" cy="1448933"/>
          </a:xfrm>
        </p:grpSpPr>
        <p:sp>
          <p:nvSpPr>
            <p:cNvPr id="4009" name="Google Shape;4009;p16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10" name="Google Shape;4010;p16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11" name="Google Shape;4011;p16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12" name="Google Shape;4012;p16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013" name="Google Shape;4013;p16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14" name="Google Shape;4014;p16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015" name="Google Shape;4015;p16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016" name="Google Shape;4016;p16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017" name="Google Shape;4017;p167"/>
          <p:cNvGrpSpPr/>
          <p:nvPr/>
        </p:nvGrpSpPr>
        <p:grpSpPr>
          <a:xfrm>
            <a:off x="4009854" y="1061139"/>
            <a:ext cx="7822558" cy="5664125"/>
            <a:chOff x="9526586" y="5020964"/>
            <a:chExt cx="13487401" cy="7588768"/>
          </a:xfrm>
        </p:grpSpPr>
        <p:sp>
          <p:nvSpPr>
            <p:cNvPr id="4018" name="Google Shape;4018;p16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19" name="Google Shape;4019;p16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20" name="Google Shape;4020;p16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21" name="Google Shape;4021;p16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22" name="Google Shape;4022;p16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023" name="Google Shape;4023;p167"/>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024" name="Google Shape;4024;p167"/>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025" name="Google Shape;4025;p167"/>
          <p:cNvSpPr/>
          <p:nvPr/>
        </p:nvSpPr>
        <p:spPr>
          <a:xfrm>
            <a:off x="1767285" y="212029"/>
            <a:ext cx="1006512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VIẾT VĂN BẢN THUYẾT MINH THUẬT LẠI MỘT SỰ KIỆN</a:t>
            </a:r>
            <a:endParaRPr b="0" i="0" sz="2800" u="none" cap="none" strike="noStrike">
              <a:solidFill>
                <a:srgbClr val="000000"/>
              </a:solidFill>
              <a:latin typeface="Times New Roman"/>
              <a:ea typeface="Times New Roman"/>
              <a:cs typeface="Times New Roman"/>
              <a:sym typeface="Times New Roman"/>
            </a:endParaRPr>
          </a:p>
        </p:txBody>
      </p:sp>
      <p:sp>
        <p:nvSpPr>
          <p:cNvPr id="4026" name="Google Shape;4026;p167"/>
          <p:cNvSpPr/>
          <p:nvPr/>
        </p:nvSpPr>
        <p:spPr>
          <a:xfrm>
            <a:off x="5096492" y="812252"/>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4027" name="Google Shape;4027;p167"/>
          <p:cNvSpPr/>
          <p:nvPr/>
        </p:nvSpPr>
        <p:spPr>
          <a:xfrm>
            <a:off x="631273" y="1711385"/>
            <a:ext cx="6639682"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D0D0D"/>
                </a:solidFill>
                <a:latin typeface="Times New Roman"/>
                <a:ea typeface="Times New Roman"/>
                <a:cs typeface="Times New Roman"/>
                <a:sym typeface="Times New Roman"/>
              </a:rPr>
              <a:t> Lễ hội khai ấn đền Trần sẽ mãi là niềm tự hào của mỗi người con Nam Định quê em và trong tâm thức mỗi người dân Việt Nam. Mỗi người cần có ý thức và trách nhiệm bảo tồn và phát huy giá trị văn hoá của lễ hội trong cuộc sống hiện đại ngày nay.</a:t>
            </a:r>
            <a:endParaRPr sz="3600">
              <a:solidFill>
                <a:schemeClr val="dk1"/>
              </a:solidFill>
              <a:latin typeface="Calibri"/>
              <a:ea typeface="Calibri"/>
              <a:cs typeface="Calibri"/>
              <a:sym typeface="Calibri"/>
            </a:endParaRPr>
          </a:p>
        </p:txBody>
      </p:sp>
      <p:pic>
        <p:nvPicPr>
          <p:cNvPr id="4028" name="Google Shape;4028;p167"/>
          <p:cNvPicPr preferRelativeResize="0"/>
          <p:nvPr/>
        </p:nvPicPr>
        <p:blipFill rotWithShape="1">
          <a:blip r:embed="rId7">
            <a:alphaModFix/>
          </a:blip>
          <a:srcRect b="0" l="0" r="0" t="0"/>
          <a:stretch/>
        </p:blipFill>
        <p:spPr>
          <a:xfrm>
            <a:off x="7224954" y="2134610"/>
            <a:ext cx="4281246" cy="3292326"/>
          </a:xfrm>
          <a:prstGeom prst="ellipse">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2" name="Shape 4032"/>
        <p:cNvGrpSpPr/>
        <p:nvPr/>
      </p:nvGrpSpPr>
      <p:grpSpPr>
        <a:xfrm>
          <a:off x="0" y="0"/>
          <a:ext cx="0" cy="0"/>
          <a:chOff x="0" y="0"/>
          <a:chExt cx="0" cy="0"/>
        </a:xfrm>
      </p:grpSpPr>
      <p:grpSp>
        <p:nvGrpSpPr>
          <p:cNvPr id="4033" name="Google Shape;4033;p168"/>
          <p:cNvGrpSpPr/>
          <p:nvPr/>
        </p:nvGrpSpPr>
        <p:grpSpPr>
          <a:xfrm>
            <a:off x="0" y="1"/>
            <a:ext cx="12192000" cy="836740"/>
            <a:chOff x="1440808" y="2419674"/>
            <a:chExt cx="9865006" cy="1448933"/>
          </a:xfrm>
        </p:grpSpPr>
        <p:sp>
          <p:nvSpPr>
            <p:cNvPr id="4034" name="Google Shape;4034;p16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35" name="Google Shape;4035;p16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36" name="Google Shape;4036;p16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37" name="Google Shape;4037;p16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038" name="Google Shape;4038;p16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39" name="Google Shape;4039;p16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040" name="Google Shape;4040;p16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041" name="Google Shape;4041;p16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042" name="Google Shape;4042;p168"/>
          <p:cNvGrpSpPr/>
          <p:nvPr/>
        </p:nvGrpSpPr>
        <p:grpSpPr>
          <a:xfrm>
            <a:off x="4009854" y="1061139"/>
            <a:ext cx="7822558" cy="5664125"/>
            <a:chOff x="9526586" y="5020964"/>
            <a:chExt cx="13487401" cy="7588768"/>
          </a:xfrm>
        </p:grpSpPr>
        <p:sp>
          <p:nvSpPr>
            <p:cNvPr id="4043" name="Google Shape;4043;p16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44" name="Google Shape;4044;p16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45" name="Google Shape;4045;p16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46" name="Google Shape;4046;p16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47" name="Google Shape;4047;p16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048" name="Google Shape;4048;p168"/>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049" name="Google Shape;4049;p168"/>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050" name="Google Shape;4050;p168"/>
          <p:cNvSpPr/>
          <p:nvPr/>
        </p:nvSpPr>
        <p:spPr>
          <a:xfrm>
            <a:off x="1262550" y="-64050"/>
            <a:ext cx="10845900" cy="1003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 Tiết 134: NÓI VÀ NGHE</a:t>
            </a:r>
            <a:endParaRPr sz="28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800">
                <a:solidFill>
                  <a:srgbClr val="0070C0"/>
                </a:solidFill>
                <a:latin typeface="Times New Roman"/>
                <a:ea typeface="Times New Roman"/>
                <a:cs typeface="Times New Roman"/>
                <a:sym typeface="Times New Roman"/>
              </a:rPr>
              <a:t>TÓM TẮT NỘI DUNG TRÌNH BÀY CỦA NGƯỜI KHÁC</a:t>
            </a:r>
            <a:endParaRPr sz="2800">
              <a:solidFill>
                <a:schemeClr val="dk1"/>
              </a:solidFill>
              <a:latin typeface="Calibri"/>
              <a:ea typeface="Calibri"/>
              <a:cs typeface="Calibri"/>
              <a:sym typeface="Calibri"/>
            </a:endParaRPr>
          </a:p>
        </p:txBody>
      </p:sp>
      <p:sp>
        <p:nvSpPr>
          <p:cNvPr id="4051" name="Google Shape;4051;p168"/>
          <p:cNvSpPr/>
          <p:nvPr/>
        </p:nvSpPr>
        <p:spPr>
          <a:xfrm>
            <a:off x="5219318" y="917341"/>
            <a:ext cx="1811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Khởi động</a:t>
            </a:r>
            <a:endParaRPr sz="2800">
              <a:solidFill>
                <a:schemeClr val="lt1"/>
              </a:solidFill>
              <a:latin typeface="Calibri"/>
              <a:ea typeface="Calibri"/>
              <a:cs typeface="Calibri"/>
              <a:sym typeface="Calibri"/>
            </a:endParaRPr>
          </a:p>
        </p:txBody>
      </p:sp>
      <p:sp>
        <p:nvSpPr>
          <p:cNvPr id="4052" name="Google Shape;4052;p168"/>
          <p:cNvSpPr/>
          <p:nvPr/>
        </p:nvSpPr>
        <p:spPr>
          <a:xfrm>
            <a:off x="1307925" y="1152398"/>
            <a:ext cx="9826162" cy="836776"/>
          </a:xfrm>
          <a:prstGeom prst="rect">
            <a:avLst/>
          </a:prstGeom>
        </p:spPr>
        <p:txBody>
          <a:bodyPr>
            <a:prstTxWarp prst="textPlain"/>
          </a:bodyPr>
          <a:lstStyle/>
          <a:p>
            <a:pPr lvl="0" algn="ctr"/>
            <a:r>
              <a:rPr b="1" i="0">
                <a:ln>
                  <a:noFill/>
                </a:ln>
                <a:solidFill>
                  <a:schemeClr val="accent4"/>
                </a:solidFill>
                <a:latin typeface="Calibri"/>
              </a:rPr>
              <a:t>TRÒ CHƠI “ TRUYỀN THÔNG TIN”</a:t>
            </a:r>
          </a:p>
        </p:txBody>
      </p:sp>
      <p:pic>
        <p:nvPicPr>
          <p:cNvPr id="4053" name="Google Shape;4053;p168"/>
          <p:cNvPicPr preferRelativeResize="0"/>
          <p:nvPr/>
        </p:nvPicPr>
        <p:blipFill rotWithShape="1">
          <a:blip r:embed="rId7">
            <a:alphaModFix/>
          </a:blip>
          <a:srcRect b="0" l="0" r="0" t="0"/>
          <a:stretch/>
        </p:blipFill>
        <p:spPr>
          <a:xfrm>
            <a:off x="660400" y="2360134"/>
            <a:ext cx="10932550" cy="4186685"/>
          </a:xfrm>
          <a:prstGeom prst="rect">
            <a:avLst/>
          </a:prstGeom>
          <a:noFill/>
          <a:ln>
            <a:noFill/>
          </a:ln>
        </p:spPr>
      </p:pic>
      <p:pic>
        <p:nvPicPr>
          <p:cNvPr id="4054" name="Google Shape;4054;p168"/>
          <p:cNvPicPr preferRelativeResize="0"/>
          <p:nvPr/>
        </p:nvPicPr>
        <p:blipFill rotWithShape="1">
          <a:blip r:embed="rId8">
            <a:alphaModFix/>
          </a:blip>
          <a:srcRect b="74501" l="0" r="0" t="9701"/>
          <a:stretch/>
        </p:blipFill>
        <p:spPr>
          <a:xfrm>
            <a:off x="4810869" y="2194063"/>
            <a:ext cx="3328120" cy="773299"/>
          </a:xfrm>
          <a:prstGeom prst="rect">
            <a:avLst/>
          </a:prstGeom>
          <a:noFill/>
          <a:ln>
            <a:noFill/>
          </a:ln>
        </p:spPr>
      </p:pic>
      <p:sp>
        <p:nvSpPr>
          <p:cNvPr id="4055" name="Google Shape;4055;p168"/>
          <p:cNvSpPr/>
          <p:nvPr/>
        </p:nvSpPr>
        <p:spPr>
          <a:xfrm>
            <a:off x="1871061" y="3040196"/>
            <a:ext cx="8498296" cy="295927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rgbClr val="0D0D0D"/>
                </a:solidFill>
                <a:latin typeface="Times New Roman"/>
                <a:ea typeface="Times New Roman"/>
                <a:cs typeface="Times New Roman"/>
                <a:sym typeface="Times New Roman"/>
              </a:rPr>
              <a:t>Gồm 2 đội chơi (chia theo dãy), mỗi đội gồm 5 HS tham gia trò chơi.</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1800">
                <a:solidFill>
                  <a:srgbClr val="0D0D0D"/>
                </a:solidFill>
                <a:latin typeface="Times New Roman"/>
                <a:ea typeface="Times New Roman"/>
                <a:cs typeface="Times New Roman"/>
                <a:sym typeface="Times New Roman"/>
              </a:rPr>
              <a:t>+ Mỗi đội xếp thành hàng ngang hoặc dọc. Mỗi người cách nhau 1 m.</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1800">
                <a:solidFill>
                  <a:srgbClr val="0D0D0D"/>
                </a:solidFill>
                <a:latin typeface="Times New Roman"/>
                <a:ea typeface="Times New Roman"/>
                <a:cs typeface="Times New Roman"/>
                <a:sym typeface="Times New Roman"/>
              </a:rPr>
              <a:t>+ GV phát cho 2 người đứng đầu hàng lần lượt các phiếu có ghi thông tin .</a:t>
            </a:r>
            <a:endParaRPr/>
          </a:p>
          <a:p>
            <a:pPr indent="0" lvl="0" marL="0" marR="0" rtl="0" algn="just">
              <a:lnSpc>
                <a:spcPct val="115000"/>
              </a:lnSpc>
              <a:spcBef>
                <a:spcPts val="0"/>
              </a:spcBef>
              <a:spcAft>
                <a:spcPts val="0"/>
              </a:spcAft>
              <a:buNone/>
            </a:pPr>
            <a:r>
              <a:rPr lang="en-US" sz="1800">
                <a:solidFill>
                  <a:srgbClr val="0D0D0D"/>
                </a:solidFill>
                <a:latin typeface="Times New Roman"/>
                <a:ea typeface="Times New Roman"/>
                <a:cs typeface="Times New Roman"/>
                <a:sym typeface="Times New Roman"/>
              </a:rPr>
              <a:t>+ Người đầu hàng xem xong mẩu giấy sẽ truyền thông tin cho người đằng sau, lần lượt các thành viên truyền thông tin nối tiếp cho đến người cuối hàng (hình thức nói thầm vào tai)</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1800">
                <a:solidFill>
                  <a:srgbClr val="0D0D0D"/>
                </a:solidFill>
                <a:latin typeface="Times New Roman"/>
                <a:ea typeface="Times New Roman"/>
                <a:cs typeface="Times New Roman"/>
                <a:sym typeface="Times New Roman"/>
              </a:rPr>
              <a:t>+ Người cuối hàng có nhiệm vụ ghi thông tin nghe được vào một bảng phụ.</a:t>
            </a:r>
            <a:endParaRPr sz="1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1800">
                <a:solidFill>
                  <a:srgbClr val="000000"/>
                </a:solidFill>
                <a:latin typeface="Times New Roman"/>
                <a:ea typeface="Times New Roman"/>
                <a:cs typeface="Times New Roman"/>
                <a:sym typeface="Times New Roman"/>
              </a:rPr>
              <a:t>Hết 5 lượt chơi, các đội treo bảng phụ lên bảng. Đội nào ghi chép được nhiều đáp án đúng nhất sẽ giành chiến thắng.</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9" name="Shape 4059"/>
        <p:cNvGrpSpPr/>
        <p:nvPr/>
      </p:nvGrpSpPr>
      <p:grpSpPr>
        <a:xfrm>
          <a:off x="0" y="0"/>
          <a:ext cx="0" cy="0"/>
          <a:chOff x="0" y="0"/>
          <a:chExt cx="0" cy="0"/>
        </a:xfrm>
      </p:grpSpPr>
      <p:grpSp>
        <p:nvGrpSpPr>
          <p:cNvPr id="4060" name="Google Shape;4060;p169"/>
          <p:cNvGrpSpPr/>
          <p:nvPr/>
        </p:nvGrpSpPr>
        <p:grpSpPr>
          <a:xfrm>
            <a:off x="0" y="1"/>
            <a:ext cx="12192000" cy="836740"/>
            <a:chOff x="1440808" y="2419674"/>
            <a:chExt cx="9865006" cy="1448933"/>
          </a:xfrm>
        </p:grpSpPr>
        <p:sp>
          <p:nvSpPr>
            <p:cNvPr id="4061" name="Google Shape;4061;p16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62" name="Google Shape;4062;p16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63" name="Google Shape;4063;p16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64" name="Google Shape;4064;p16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065" name="Google Shape;4065;p16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66" name="Google Shape;4066;p16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067" name="Google Shape;4067;p16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068" name="Google Shape;4068;p16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069" name="Google Shape;4069;p169"/>
          <p:cNvGrpSpPr/>
          <p:nvPr/>
        </p:nvGrpSpPr>
        <p:grpSpPr>
          <a:xfrm>
            <a:off x="4009854" y="1061139"/>
            <a:ext cx="7822558" cy="5664125"/>
            <a:chOff x="9526586" y="5020964"/>
            <a:chExt cx="13487401" cy="7588768"/>
          </a:xfrm>
        </p:grpSpPr>
        <p:sp>
          <p:nvSpPr>
            <p:cNvPr id="4070" name="Google Shape;4070;p16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71" name="Google Shape;4071;p16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72" name="Google Shape;4072;p16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73" name="Google Shape;4073;p16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74" name="Google Shape;4074;p16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075" name="Google Shape;4075;p16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076" name="Google Shape;4076;p169"/>
          <p:cNvSpPr/>
          <p:nvPr/>
        </p:nvSpPr>
        <p:spPr>
          <a:xfrm>
            <a:off x="1262550" y="135424"/>
            <a:ext cx="10845900" cy="12348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077" name="Google Shape;4077;p169"/>
          <p:cNvSpPr/>
          <p:nvPr/>
        </p:nvSpPr>
        <p:spPr>
          <a:xfrm>
            <a:off x="574773" y="1408114"/>
            <a:ext cx="9874736"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Nhắc lại lí thuyết tóm tắt nội dung trình bày của người khác</a:t>
            </a:r>
            <a:endParaRPr sz="2800">
              <a:solidFill>
                <a:schemeClr val="dk1"/>
              </a:solidFill>
              <a:latin typeface="Times New Roman"/>
              <a:ea typeface="Times New Roman"/>
              <a:cs typeface="Times New Roman"/>
              <a:sym typeface="Times New Roman"/>
            </a:endParaRPr>
          </a:p>
        </p:txBody>
      </p:sp>
      <p:sp>
        <p:nvSpPr>
          <p:cNvPr id="4078" name="Google Shape;4078;p169"/>
          <p:cNvSpPr/>
          <p:nvPr/>
        </p:nvSpPr>
        <p:spPr>
          <a:xfrm>
            <a:off x="1658189" y="2025443"/>
            <a:ext cx="8793092" cy="3243659"/>
          </a:xfrm>
          <a:prstGeom prst="cloudCallout">
            <a:avLst>
              <a:gd fmla="val -20833" name="adj1"/>
              <a:gd fmla="val 62500" name="adj2"/>
            </a:avLst>
          </a:prstGeom>
          <a:solidFill>
            <a:schemeClr val="lt1"/>
          </a:solid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a:t>
            </a:r>
            <a:r>
              <a:rPr i="1" lang="en-US" sz="2800">
                <a:solidFill>
                  <a:srgbClr val="000000"/>
                </a:solidFill>
                <a:latin typeface="Times New Roman"/>
                <a:ea typeface="Times New Roman"/>
                <a:cs typeface="Times New Roman"/>
                <a:sym typeface="Times New Roman"/>
              </a:rPr>
              <a:t>Thế nào là tóm tắt nội dung trình bày của người khác?</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2800">
                <a:solidFill>
                  <a:srgbClr val="000000"/>
                </a:solidFill>
                <a:latin typeface="Times New Roman"/>
                <a:ea typeface="Times New Roman"/>
                <a:cs typeface="Times New Roman"/>
                <a:sym typeface="Times New Roman"/>
              </a:rPr>
              <a:t>? Việc tóm tắt nội dung trình bày của người khác trải qua mấy bước? Yêu cầu cụ thể của từng bước là gì?</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p:nvPr/>
        </p:nvSpPr>
        <p:spPr>
          <a:xfrm>
            <a:off x="326263" y="262077"/>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285" name="Google Shape;285;p17"/>
          <p:cNvSpPr/>
          <p:nvPr/>
        </p:nvSpPr>
        <p:spPr>
          <a:xfrm>
            <a:off x="326263" y="1028700"/>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3. Diễn biến của lễ cúng Thần Lúa</a:t>
            </a:r>
            <a:endParaRPr b="0" i="0" sz="2800" u="none" cap="none" strike="noStrike">
              <a:solidFill>
                <a:srgbClr val="000000"/>
              </a:solidFill>
              <a:latin typeface="Times New Roman"/>
              <a:ea typeface="Times New Roman"/>
              <a:cs typeface="Times New Roman"/>
              <a:sym typeface="Times New Roman"/>
            </a:endParaRPr>
          </a:p>
        </p:txBody>
      </p:sp>
      <p:pic>
        <p:nvPicPr>
          <p:cNvPr id="286" name="Google Shape;286;p17"/>
          <p:cNvPicPr preferRelativeResize="0"/>
          <p:nvPr/>
        </p:nvPicPr>
        <p:blipFill rotWithShape="1">
          <a:blip r:embed="rId4">
            <a:alphaModFix/>
          </a:blip>
          <a:srcRect b="0" l="0" r="0" t="0"/>
          <a:stretch/>
        </p:blipFill>
        <p:spPr>
          <a:xfrm>
            <a:off x="378521" y="1967412"/>
            <a:ext cx="4413779" cy="3527015"/>
          </a:xfrm>
          <a:prstGeom prst="rect">
            <a:avLst/>
          </a:prstGeom>
          <a:noFill/>
          <a:ln>
            <a:noFill/>
          </a:ln>
        </p:spPr>
      </p:pic>
      <p:sp>
        <p:nvSpPr>
          <p:cNvPr id="287" name="Google Shape;287;p17"/>
          <p:cNvSpPr/>
          <p:nvPr/>
        </p:nvSpPr>
        <p:spPr>
          <a:xfrm>
            <a:off x="326263" y="2164488"/>
            <a:ext cx="4330032" cy="523220"/>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Vòng chuyên gia: (05 phút</a:t>
            </a:r>
            <a:endParaRPr b="1" i="0" sz="2800" u="none" cap="none" strike="noStrike">
              <a:solidFill>
                <a:srgbClr val="000000"/>
              </a:solidFill>
              <a:latin typeface="Times New Roman"/>
              <a:ea typeface="Times New Roman"/>
              <a:cs typeface="Times New Roman"/>
              <a:sym typeface="Times New Roman"/>
            </a:endParaRPr>
          </a:p>
        </p:txBody>
      </p:sp>
      <p:sp>
        <p:nvSpPr>
          <p:cNvPr id="288" name="Google Shape;288;p17"/>
          <p:cNvSpPr/>
          <p:nvPr/>
        </p:nvSpPr>
        <p:spPr>
          <a:xfrm>
            <a:off x="4965699" y="1002536"/>
            <a:ext cx="6553201" cy="1578894"/>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PHIẾU HỌC TẬP 01:</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Tìm hiểu diễn biến của lễ cúng Thần Lúa của người Chơ-ro</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289" name="Google Shape;289;p17"/>
          <p:cNvGraphicFramePr/>
          <p:nvPr/>
        </p:nvGraphicFramePr>
        <p:xfrm>
          <a:off x="5115035" y="2581430"/>
          <a:ext cx="3000000" cy="3000000"/>
        </p:xfrm>
        <a:graphic>
          <a:graphicData uri="http://schemas.openxmlformats.org/drawingml/2006/table">
            <a:tbl>
              <a:tblPr>
                <a:noFill/>
                <a:tableStyleId>{C674D646-FAAB-4E94-911F-C361EDB9427A}</a:tableStyleId>
              </a:tblPr>
              <a:tblGrid>
                <a:gridCol w="1704975"/>
                <a:gridCol w="1637075"/>
                <a:gridCol w="1666575"/>
                <a:gridCol w="1828800"/>
              </a:tblGrid>
              <a:tr h="233675">
                <a:tc gridSpan="4">
                  <a:txBody>
                    <a:bodyPr/>
                    <a:lstStyle/>
                    <a:p>
                      <a:pPr indent="0" lvl="0" marL="0" marR="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Các hoạt động chính của buổi lễ</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r h="355600">
                <a:tc>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Nhóm</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Nhóm 1</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Nhóm 2</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Nhóm 3</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Nhiệm vụ tìm hiểu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Trước lễ cúng</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Trong lễ cúng</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Sau lễ cúng</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5600">
                <a:tc>
                  <a:txBody>
                    <a:bodyPr/>
                    <a:lstStyle/>
                    <a:p>
                      <a:pPr indent="0" lvl="0" marL="0" marR="0" rtl="0" algn="ctr">
                        <a:lnSpc>
                          <a:spcPct val="115000"/>
                        </a:lnSpc>
                        <a:spcBef>
                          <a:spcPts val="0"/>
                        </a:spcBef>
                        <a:spcAft>
                          <a:spcPts val="0"/>
                        </a:spcAft>
                        <a:buNone/>
                      </a:pPr>
                      <a:r>
                        <a:rPr b="1" lang="en-US" sz="2800" u="none" cap="none" strike="noStrike">
                          <a:solidFill>
                            <a:srgbClr val="0070C0"/>
                          </a:solidFill>
                          <a:latin typeface="Times New Roman"/>
                          <a:ea typeface="Times New Roman"/>
                          <a:cs typeface="Times New Roman"/>
                          <a:sym typeface="Times New Roman"/>
                        </a:rPr>
                        <a:t>Các hoạt động chính</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2800" u="none" cap="none" strike="noStrike">
                          <a:solidFill>
                            <a:srgbClr val="0D0D0D"/>
                          </a:solidFill>
                          <a:latin typeface="Times New Roman"/>
                          <a:ea typeface="Times New Roman"/>
                          <a:cs typeface="Times New Roman"/>
                          <a:sym typeface="Times New Roman"/>
                        </a:rPr>
                        <a:t>..........................</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2" name="Shape 4082"/>
        <p:cNvGrpSpPr/>
        <p:nvPr/>
      </p:nvGrpSpPr>
      <p:grpSpPr>
        <a:xfrm>
          <a:off x="0" y="0"/>
          <a:ext cx="0" cy="0"/>
          <a:chOff x="0" y="0"/>
          <a:chExt cx="0" cy="0"/>
        </a:xfrm>
      </p:grpSpPr>
      <p:grpSp>
        <p:nvGrpSpPr>
          <p:cNvPr id="4083" name="Google Shape;4083;p170"/>
          <p:cNvGrpSpPr/>
          <p:nvPr/>
        </p:nvGrpSpPr>
        <p:grpSpPr>
          <a:xfrm>
            <a:off x="0" y="1"/>
            <a:ext cx="12192000" cy="836740"/>
            <a:chOff x="1440808" y="2419674"/>
            <a:chExt cx="9865006" cy="1448933"/>
          </a:xfrm>
        </p:grpSpPr>
        <p:sp>
          <p:nvSpPr>
            <p:cNvPr id="4084" name="Google Shape;4084;p17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85" name="Google Shape;4085;p17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86" name="Google Shape;4086;p17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87" name="Google Shape;4087;p17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088" name="Google Shape;4088;p17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089" name="Google Shape;4089;p17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090" name="Google Shape;4090;p17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091" name="Google Shape;4091;p17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092" name="Google Shape;4092;p170"/>
          <p:cNvGrpSpPr/>
          <p:nvPr/>
        </p:nvGrpSpPr>
        <p:grpSpPr>
          <a:xfrm>
            <a:off x="4009854" y="1061139"/>
            <a:ext cx="7822558" cy="5664125"/>
            <a:chOff x="9526586" y="5020964"/>
            <a:chExt cx="13487401" cy="7588768"/>
          </a:xfrm>
        </p:grpSpPr>
        <p:sp>
          <p:nvSpPr>
            <p:cNvPr id="4093" name="Google Shape;4093;p17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94" name="Google Shape;4094;p17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95" name="Google Shape;4095;p17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96" name="Google Shape;4096;p17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097" name="Google Shape;4097;p17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098" name="Google Shape;4098;p170"/>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099" name="Google Shape;4099;p170"/>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100" name="Google Shape;4100;p170"/>
          <p:cNvSpPr/>
          <p:nvPr/>
        </p:nvSpPr>
        <p:spPr>
          <a:xfrm>
            <a:off x="461102" y="1408114"/>
            <a:ext cx="9724137"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Nhắc lại lí thuyết tóm tắt nội dung trình bày của người khác</a:t>
            </a:r>
            <a:endParaRPr b="0" i="0" sz="2800" u="none" cap="none" strike="noStrike">
              <a:solidFill>
                <a:srgbClr val="000000"/>
              </a:solidFill>
              <a:latin typeface="Times New Roman"/>
              <a:ea typeface="Times New Roman"/>
              <a:cs typeface="Times New Roman"/>
              <a:sym typeface="Times New Roman"/>
            </a:endParaRPr>
          </a:p>
        </p:txBody>
      </p:sp>
      <p:sp>
        <p:nvSpPr>
          <p:cNvPr id="4101" name="Google Shape;4101;p170"/>
          <p:cNvSpPr/>
          <p:nvPr/>
        </p:nvSpPr>
        <p:spPr>
          <a:xfrm>
            <a:off x="660400" y="2057060"/>
            <a:ext cx="10845800"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600">
                <a:solidFill>
                  <a:srgbClr val="0D0D0D"/>
                </a:solidFill>
                <a:latin typeface="Times New Roman"/>
                <a:ea typeface="Times New Roman"/>
                <a:cs typeface="Times New Roman"/>
                <a:sym typeface="Times New Roman"/>
              </a:rPr>
              <a:t>1. Khái niệm</a:t>
            </a:r>
            <a:endParaRPr sz="36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b="1" lang="en-US" sz="3600">
                <a:solidFill>
                  <a:srgbClr val="0D0D0D"/>
                </a:solidFill>
                <a:latin typeface="Times New Roman"/>
                <a:ea typeface="Times New Roman"/>
                <a:cs typeface="Times New Roman"/>
                <a:sym typeface="Times New Roman"/>
              </a:rPr>
              <a:t> Tóm tắt nội dung trình bày của người khác: </a:t>
            </a:r>
            <a:r>
              <a:rPr lang="en-US" sz="3600">
                <a:solidFill>
                  <a:srgbClr val="0D0D0D"/>
                </a:solidFill>
                <a:latin typeface="Times New Roman"/>
                <a:ea typeface="Times New Roman"/>
                <a:cs typeface="Times New Roman"/>
                <a:sym typeface="Times New Roman"/>
              </a:rPr>
              <a:t>là lắng nghe và ghi chép những nội cơ bản cốt lõi nhằm mục đích trao đổi, thảo luận hoặc làm tài liệu tham khảo</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5" name="Shape 4105"/>
        <p:cNvGrpSpPr/>
        <p:nvPr/>
      </p:nvGrpSpPr>
      <p:grpSpPr>
        <a:xfrm>
          <a:off x="0" y="0"/>
          <a:ext cx="0" cy="0"/>
          <a:chOff x="0" y="0"/>
          <a:chExt cx="0" cy="0"/>
        </a:xfrm>
      </p:grpSpPr>
      <p:grpSp>
        <p:nvGrpSpPr>
          <p:cNvPr id="4106" name="Google Shape;4106;p171"/>
          <p:cNvGrpSpPr/>
          <p:nvPr/>
        </p:nvGrpSpPr>
        <p:grpSpPr>
          <a:xfrm>
            <a:off x="0" y="1"/>
            <a:ext cx="12192000" cy="836740"/>
            <a:chOff x="1440808" y="2419674"/>
            <a:chExt cx="9865006" cy="1448933"/>
          </a:xfrm>
        </p:grpSpPr>
        <p:sp>
          <p:nvSpPr>
            <p:cNvPr id="4107" name="Google Shape;4107;p17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08" name="Google Shape;4108;p17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09" name="Google Shape;4109;p17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10" name="Google Shape;4110;p17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111" name="Google Shape;4111;p17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12" name="Google Shape;4112;p17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113" name="Google Shape;4113;p17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114" name="Google Shape;4114;p17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115" name="Google Shape;4115;p171"/>
          <p:cNvGrpSpPr/>
          <p:nvPr/>
        </p:nvGrpSpPr>
        <p:grpSpPr>
          <a:xfrm>
            <a:off x="4009854" y="1061139"/>
            <a:ext cx="7822558" cy="5664125"/>
            <a:chOff x="9526586" y="5020964"/>
            <a:chExt cx="13487401" cy="7588768"/>
          </a:xfrm>
        </p:grpSpPr>
        <p:sp>
          <p:nvSpPr>
            <p:cNvPr id="4116" name="Google Shape;4116;p17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17" name="Google Shape;4117;p17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18" name="Google Shape;4118;p17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19" name="Google Shape;4119;p17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20" name="Google Shape;4120;p17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121" name="Google Shape;4121;p171"/>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122" name="Google Shape;4122;p171"/>
          <p:cNvSpPr/>
          <p:nvPr/>
        </p:nvSpPr>
        <p:spPr>
          <a:xfrm>
            <a:off x="1262547" y="-79533"/>
            <a:ext cx="10845800" cy="14496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123" name="Google Shape;4123;p171"/>
          <p:cNvSpPr/>
          <p:nvPr/>
        </p:nvSpPr>
        <p:spPr>
          <a:xfrm>
            <a:off x="660400" y="1483788"/>
            <a:ext cx="10845800" cy="465031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rgbClr val="0D0D0D"/>
                </a:solidFill>
                <a:latin typeface="Times New Roman"/>
                <a:ea typeface="Times New Roman"/>
                <a:cs typeface="Times New Roman"/>
                <a:sym typeface="Times New Roman"/>
              </a:rPr>
              <a:t>2. Các bước tóm tắt nội dung trình bày của người khác:</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2400">
                <a:solidFill>
                  <a:schemeClr val="dk1"/>
                </a:solidFill>
                <a:latin typeface="Times New Roman"/>
                <a:ea typeface="Times New Roman"/>
                <a:cs typeface="Times New Roman"/>
                <a:sym typeface="Times New Roman"/>
              </a:rPr>
              <a:t>    Bước 1: Lắng nghe và ghi tóm tắt</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400">
                <a:solidFill>
                  <a:schemeClr val="dk1"/>
                </a:solidFill>
                <a:latin typeface="Times New Roman"/>
                <a:ea typeface="Times New Roman"/>
                <a:cs typeface="Times New Roman"/>
                <a:sym typeface="Times New Roman"/>
              </a:rPr>
              <a:t>- Lắng nghe nội dung trình bày: cần nghe hết câu, hết ý để hiểu rõ điều người trình bày muốn nói.</a:t>
            </a:r>
            <a:endParaRPr/>
          </a:p>
          <a:p>
            <a:pPr indent="0" lvl="0" marL="0" marR="0" rtl="0" algn="just">
              <a:lnSpc>
                <a:spcPct val="115000"/>
              </a:lnSpc>
              <a:spcBef>
                <a:spcPts val="1200"/>
              </a:spcBef>
              <a:spcAft>
                <a:spcPts val="0"/>
              </a:spcAft>
              <a:buNone/>
            </a:pPr>
            <a:r>
              <a:rPr lang="en-US" sz="2400">
                <a:solidFill>
                  <a:schemeClr val="dk1"/>
                </a:solidFill>
                <a:latin typeface="Times New Roman"/>
                <a:ea typeface="Times New Roman"/>
                <a:cs typeface="Times New Roman"/>
                <a:sym typeface="Times New Roman"/>
              </a:rPr>
              <a:t>- Ghi chép tóm tắt nội dung trình bày:</a:t>
            </a:r>
            <a:endParaRPr/>
          </a:p>
          <a:p>
            <a:pPr indent="0" lvl="0" marL="0" marR="0" rtl="0" algn="just">
              <a:lnSpc>
                <a:spcPct val="115000"/>
              </a:lnSpc>
              <a:spcBef>
                <a:spcPts val="1200"/>
              </a:spcBef>
              <a:spcAft>
                <a:spcPts val="0"/>
              </a:spcAft>
              <a:buNone/>
            </a:pPr>
            <a:r>
              <a:rPr lang="en-US" sz="2400">
                <a:solidFill>
                  <a:schemeClr val="dk1"/>
                </a:solidFill>
                <a:latin typeface="Times New Roman"/>
                <a:ea typeface="Times New Roman"/>
                <a:cs typeface="Times New Roman"/>
                <a:sym typeface="Times New Roman"/>
              </a:rPr>
              <a:t>+ Căn cứ trên thực tế ý kiến của người phát biểu để ghi tóm tắt.</a:t>
            </a:r>
            <a:endParaRPr/>
          </a:p>
          <a:p>
            <a:pPr indent="0" lvl="0" marL="0" marR="0" rtl="0" algn="just">
              <a:lnSpc>
                <a:spcPct val="115000"/>
              </a:lnSpc>
              <a:spcBef>
                <a:spcPts val="1200"/>
              </a:spcBef>
              <a:spcAft>
                <a:spcPts val="0"/>
              </a:spcAft>
              <a:buNone/>
            </a:pPr>
            <a:r>
              <a:rPr lang="en-US" sz="2400">
                <a:solidFill>
                  <a:schemeClr val="dk1"/>
                </a:solidFill>
                <a:latin typeface="Times New Roman"/>
                <a:ea typeface="Times New Roman"/>
                <a:cs typeface="Times New Roman"/>
                <a:sym typeface="Times New Roman"/>
              </a:rPr>
              <a:t>+ Tóm lược các ý chính dưới dạng từ, cụm từ.</a:t>
            </a:r>
            <a:endParaRPr/>
          </a:p>
          <a:p>
            <a:pPr indent="0" lvl="0" marL="0" marR="0" rtl="0" algn="just">
              <a:lnSpc>
                <a:spcPct val="115000"/>
              </a:lnSpc>
              <a:spcBef>
                <a:spcPts val="1200"/>
              </a:spcBef>
              <a:spcAft>
                <a:spcPts val="0"/>
              </a:spcAft>
              <a:buNone/>
            </a:pPr>
            <a:r>
              <a:rPr lang="en-US" sz="2400">
                <a:solidFill>
                  <a:schemeClr val="dk1"/>
                </a:solidFill>
                <a:latin typeface="Times New Roman"/>
                <a:ea typeface="Times New Roman"/>
                <a:cs typeface="Times New Roman"/>
                <a:sym typeface="Times New Roman"/>
              </a:rPr>
              <a:t>- Dùng các kí hiệu như các số thứ tự, gạch đầu dòng,... để thể hiện tính hệ thống của các ý kiến.</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0" st="0"/>
                                            </p:txEl>
                                          </p:spTgt>
                                        </p:tgtEl>
                                        <p:attrNameLst>
                                          <p:attrName>style.visibility</p:attrName>
                                        </p:attrNameLst>
                                      </p:cBhvr>
                                      <p:to>
                                        <p:strVal val="visible"/>
                                      </p:to>
                                    </p:set>
                                    <p:animEffect filter="fade" transition="in">
                                      <p:cBhvr>
                                        <p:cTn dur="1000"/>
                                        <p:tgtEl>
                                          <p:spTgt spid="41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1" st="1"/>
                                            </p:txEl>
                                          </p:spTgt>
                                        </p:tgtEl>
                                        <p:attrNameLst>
                                          <p:attrName>style.visibility</p:attrName>
                                        </p:attrNameLst>
                                      </p:cBhvr>
                                      <p:to>
                                        <p:strVal val="visible"/>
                                      </p:to>
                                    </p:set>
                                    <p:animEffect filter="fade" transition="in">
                                      <p:cBhvr>
                                        <p:cTn dur="1000"/>
                                        <p:tgtEl>
                                          <p:spTgt spid="41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2" st="2"/>
                                            </p:txEl>
                                          </p:spTgt>
                                        </p:tgtEl>
                                        <p:attrNameLst>
                                          <p:attrName>style.visibility</p:attrName>
                                        </p:attrNameLst>
                                      </p:cBhvr>
                                      <p:to>
                                        <p:strVal val="visible"/>
                                      </p:to>
                                    </p:set>
                                    <p:animEffect filter="fade" transition="in">
                                      <p:cBhvr>
                                        <p:cTn dur="1000"/>
                                        <p:tgtEl>
                                          <p:spTgt spid="41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3" st="3"/>
                                            </p:txEl>
                                          </p:spTgt>
                                        </p:tgtEl>
                                        <p:attrNameLst>
                                          <p:attrName>style.visibility</p:attrName>
                                        </p:attrNameLst>
                                      </p:cBhvr>
                                      <p:to>
                                        <p:strVal val="visible"/>
                                      </p:to>
                                    </p:set>
                                    <p:animEffect filter="fade" transition="in">
                                      <p:cBhvr>
                                        <p:cTn dur="1000"/>
                                        <p:tgtEl>
                                          <p:spTgt spid="41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4" st="4"/>
                                            </p:txEl>
                                          </p:spTgt>
                                        </p:tgtEl>
                                        <p:attrNameLst>
                                          <p:attrName>style.visibility</p:attrName>
                                        </p:attrNameLst>
                                      </p:cBhvr>
                                      <p:to>
                                        <p:strVal val="visible"/>
                                      </p:to>
                                    </p:set>
                                    <p:animEffect filter="fade" transition="in">
                                      <p:cBhvr>
                                        <p:cTn dur="1000"/>
                                        <p:tgtEl>
                                          <p:spTgt spid="412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5" st="5"/>
                                            </p:txEl>
                                          </p:spTgt>
                                        </p:tgtEl>
                                        <p:attrNameLst>
                                          <p:attrName>style.visibility</p:attrName>
                                        </p:attrNameLst>
                                      </p:cBhvr>
                                      <p:to>
                                        <p:strVal val="visible"/>
                                      </p:to>
                                    </p:set>
                                    <p:animEffect filter="fade" transition="in">
                                      <p:cBhvr>
                                        <p:cTn dur="1000"/>
                                        <p:tgtEl>
                                          <p:spTgt spid="412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3">
                                            <p:txEl>
                                              <p:pRg end="6" st="6"/>
                                            </p:txEl>
                                          </p:spTgt>
                                        </p:tgtEl>
                                        <p:attrNameLst>
                                          <p:attrName>style.visibility</p:attrName>
                                        </p:attrNameLst>
                                      </p:cBhvr>
                                      <p:to>
                                        <p:strVal val="visible"/>
                                      </p:to>
                                    </p:set>
                                    <p:animEffect filter="fade" transition="in">
                                      <p:cBhvr>
                                        <p:cTn dur="1000"/>
                                        <p:tgtEl>
                                          <p:spTgt spid="412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7" name="Shape 4127"/>
        <p:cNvGrpSpPr/>
        <p:nvPr/>
      </p:nvGrpSpPr>
      <p:grpSpPr>
        <a:xfrm>
          <a:off x="0" y="0"/>
          <a:ext cx="0" cy="0"/>
          <a:chOff x="0" y="0"/>
          <a:chExt cx="0" cy="0"/>
        </a:xfrm>
      </p:grpSpPr>
      <p:grpSp>
        <p:nvGrpSpPr>
          <p:cNvPr id="4128" name="Google Shape;4128;p172"/>
          <p:cNvGrpSpPr/>
          <p:nvPr/>
        </p:nvGrpSpPr>
        <p:grpSpPr>
          <a:xfrm>
            <a:off x="0" y="1"/>
            <a:ext cx="12192000" cy="836740"/>
            <a:chOff x="1440808" y="2419674"/>
            <a:chExt cx="9865006" cy="1448933"/>
          </a:xfrm>
        </p:grpSpPr>
        <p:sp>
          <p:nvSpPr>
            <p:cNvPr id="4129" name="Google Shape;4129;p17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30" name="Google Shape;4130;p17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31" name="Google Shape;4131;p17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32" name="Google Shape;4132;p17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133" name="Google Shape;4133;p17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34" name="Google Shape;4134;p17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135" name="Google Shape;4135;p17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136" name="Google Shape;4136;p17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137" name="Google Shape;4137;p172"/>
          <p:cNvGrpSpPr/>
          <p:nvPr/>
        </p:nvGrpSpPr>
        <p:grpSpPr>
          <a:xfrm>
            <a:off x="4009854" y="1061139"/>
            <a:ext cx="7822558" cy="5664125"/>
            <a:chOff x="9526586" y="5020964"/>
            <a:chExt cx="13487401" cy="7588768"/>
          </a:xfrm>
        </p:grpSpPr>
        <p:sp>
          <p:nvSpPr>
            <p:cNvPr id="4138" name="Google Shape;4138;p17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39" name="Google Shape;4139;p17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40" name="Google Shape;4140;p17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41" name="Google Shape;4141;p17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42" name="Google Shape;4142;p17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143" name="Google Shape;4143;p17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144" name="Google Shape;4144;p172"/>
          <p:cNvSpPr/>
          <p:nvPr/>
        </p:nvSpPr>
        <p:spPr>
          <a:xfrm>
            <a:off x="1262547" y="-79533"/>
            <a:ext cx="10845800" cy="14496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145" name="Google Shape;4145;p172"/>
          <p:cNvSpPr/>
          <p:nvPr/>
        </p:nvSpPr>
        <p:spPr>
          <a:xfrm>
            <a:off x="660400" y="2051491"/>
            <a:ext cx="10845800" cy="336040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3400">
                <a:solidFill>
                  <a:schemeClr val="dk1"/>
                </a:solidFill>
                <a:latin typeface="Times New Roman"/>
                <a:ea typeface="Times New Roman"/>
                <a:cs typeface="Times New Roman"/>
                <a:sym typeface="Times New Roman"/>
              </a:rPr>
              <a:t>Bước 2: Đọc lại và chỉnh sửa</a:t>
            </a:r>
            <a:endParaRPr sz="34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3400">
                <a:solidFill>
                  <a:schemeClr val="dk1"/>
                </a:solidFill>
                <a:latin typeface="Times New Roman"/>
                <a:ea typeface="Times New Roman"/>
                <a:cs typeface="Times New Roman"/>
                <a:sym typeface="Times New Roman"/>
              </a:rPr>
              <a:t>- Đọc lại phần ghi tóm tắt và chỉnh sửa các sai sót (nếu có).</a:t>
            </a:r>
            <a:endParaRPr/>
          </a:p>
          <a:p>
            <a:pPr indent="0" lvl="0" marL="0" marR="0" rtl="0" algn="just">
              <a:lnSpc>
                <a:spcPct val="115000"/>
              </a:lnSpc>
              <a:spcBef>
                <a:spcPts val="1200"/>
              </a:spcBef>
              <a:spcAft>
                <a:spcPts val="0"/>
              </a:spcAft>
              <a:buNone/>
            </a:pPr>
            <a:r>
              <a:rPr lang="en-US" sz="3400">
                <a:solidFill>
                  <a:schemeClr val="dk1"/>
                </a:solidFill>
                <a:latin typeface="Times New Roman"/>
                <a:ea typeface="Times New Roman"/>
                <a:cs typeface="Times New Roman"/>
                <a:sym typeface="Times New Roman"/>
              </a:rPr>
              <a:t>- Xác định với người nói về nội dung em vừa tóm tắt. Trao đổi lại những ý kiến em chưa hiểu rõ hoặc có quan điểm khác.</a:t>
            </a:r>
            <a:endParaRPr sz="3400">
              <a:solidFill>
                <a:schemeClr val="dk1"/>
              </a:solidFill>
              <a:latin typeface="Times New Roman"/>
              <a:ea typeface="Times New Roman"/>
              <a:cs typeface="Times New Roman"/>
              <a:sym typeface="Times New Roman"/>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9" name="Shape 4149"/>
        <p:cNvGrpSpPr/>
        <p:nvPr/>
      </p:nvGrpSpPr>
      <p:grpSpPr>
        <a:xfrm>
          <a:off x="0" y="0"/>
          <a:ext cx="0" cy="0"/>
          <a:chOff x="0" y="0"/>
          <a:chExt cx="0" cy="0"/>
        </a:xfrm>
      </p:grpSpPr>
      <p:grpSp>
        <p:nvGrpSpPr>
          <p:cNvPr id="4150" name="Google Shape;4150;p173"/>
          <p:cNvGrpSpPr/>
          <p:nvPr/>
        </p:nvGrpSpPr>
        <p:grpSpPr>
          <a:xfrm>
            <a:off x="0" y="1"/>
            <a:ext cx="12192000" cy="836740"/>
            <a:chOff x="1440808" y="2419674"/>
            <a:chExt cx="9865006" cy="1448933"/>
          </a:xfrm>
        </p:grpSpPr>
        <p:sp>
          <p:nvSpPr>
            <p:cNvPr id="4151" name="Google Shape;4151;p17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52" name="Google Shape;4152;p17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53" name="Google Shape;4153;p17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54" name="Google Shape;4154;p17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155" name="Google Shape;4155;p17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56" name="Google Shape;4156;p17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157" name="Google Shape;4157;p17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158" name="Google Shape;4158;p17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159" name="Google Shape;4159;p173"/>
          <p:cNvGrpSpPr/>
          <p:nvPr/>
        </p:nvGrpSpPr>
        <p:grpSpPr>
          <a:xfrm>
            <a:off x="4009854" y="1061139"/>
            <a:ext cx="7822558" cy="5664125"/>
            <a:chOff x="9526586" y="5020964"/>
            <a:chExt cx="13487401" cy="7588768"/>
          </a:xfrm>
        </p:grpSpPr>
        <p:sp>
          <p:nvSpPr>
            <p:cNvPr id="4160" name="Google Shape;4160;p17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61" name="Google Shape;4161;p17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62" name="Google Shape;4162;p17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63" name="Google Shape;4163;p17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64" name="Google Shape;4164;p17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165" name="Google Shape;4165;p17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166" name="Google Shape;4166;p173"/>
          <p:cNvSpPr/>
          <p:nvPr/>
        </p:nvSpPr>
        <p:spPr>
          <a:xfrm>
            <a:off x="1262547" y="-79533"/>
            <a:ext cx="10845800" cy="14496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167" name="Google Shape;4167;p173"/>
          <p:cNvSpPr/>
          <p:nvPr/>
        </p:nvSpPr>
        <p:spPr>
          <a:xfrm>
            <a:off x="406673" y="1361132"/>
            <a:ext cx="4384342" cy="587853"/>
          </a:xfrm>
          <a:prstGeom prst="rect">
            <a:avLst/>
          </a:prstGeom>
          <a:noFill/>
          <a:ln>
            <a:noFill/>
          </a:ln>
        </p:spPr>
        <p:txBody>
          <a:bodyPr anchorCtr="0" anchor="t" bIns="45700" lIns="91425" spcFirstLastPara="1" rIns="91425" wrap="square" tIns="45700">
            <a:spAutoFit/>
          </a:bodyPr>
          <a:lstStyle/>
          <a:p>
            <a:pPr indent="0" lvl="0" marL="45720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NGHE VÀ TÓM TẮT</a:t>
            </a:r>
            <a:endParaRPr sz="2800">
              <a:solidFill>
                <a:schemeClr val="dk1"/>
              </a:solidFill>
              <a:latin typeface="Times New Roman"/>
              <a:ea typeface="Times New Roman"/>
              <a:cs typeface="Times New Roman"/>
              <a:sym typeface="Times New Roman"/>
            </a:endParaRPr>
          </a:p>
        </p:txBody>
      </p:sp>
      <p:pic>
        <p:nvPicPr>
          <p:cNvPr id="4168" name="Google Shape;4168;p173"/>
          <p:cNvPicPr preferRelativeResize="0"/>
          <p:nvPr/>
        </p:nvPicPr>
        <p:blipFill rotWithShape="1">
          <a:blip r:embed="rId6">
            <a:alphaModFix/>
          </a:blip>
          <a:srcRect b="15038" l="0" r="0" t="13832"/>
          <a:stretch/>
        </p:blipFill>
        <p:spPr>
          <a:xfrm>
            <a:off x="1415064" y="1822797"/>
            <a:ext cx="9336471" cy="4902466"/>
          </a:xfrm>
          <a:prstGeom prst="rect">
            <a:avLst/>
          </a:prstGeom>
          <a:noFill/>
          <a:ln>
            <a:noFill/>
          </a:ln>
        </p:spPr>
      </p:pic>
      <p:sp>
        <p:nvSpPr>
          <p:cNvPr id="4169" name="Google Shape;4169;p173"/>
          <p:cNvSpPr/>
          <p:nvPr/>
        </p:nvSpPr>
        <p:spPr>
          <a:xfrm>
            <a:off x="2858407" y="2871157"/>
            <a:ext cx="6934037" cy="30257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2800" u="sng">
                <a:solidFill>
                  <a:srgbClr val="0070C0"/>
                </a:solidFill>
                <a:latin typeface="Times New Roman"/>
                <a:ea typeface="Times New Roman"/>
                <a:cs typeface="Times New Roman"/>
                <a:sym typeface="Times New Roman"/>
              </a:rPr>
              <a:t>Đề bài</a:t>
            </a:r>
            <a:r>
              <a:rPr lang="en-US" sz="2800">
                <a:solidFill>
                  <a:srgbClr val="0070C0"/>
                </a:solidFill>
                <a:latin typeface="Times New Roman"/>
                <a:ea typeface="Times New Roman"/>
                <a:cs typeface="Times New Roman"/>
                <a:sym typeface="Times New Roman"/>
              </a:rPr>
              <a:t>: Nhân dịp tìm hiểu chủ đề Ngày Môi trường thế giới, lớp em tổ chức thuyết trình về chủ đề </a:t>
            </a:r>
            <a:r>
              <a:rPr i="1" lang="en-US" sz="2800">
                <a:solidFill>
                  <a:srgbClr val="0070C0"/>
                </a:solidFill>
                <a:latin typeface="Times New Roman"/>
                <a:ea typeface="Times New Roman"/>
                <a:cs typeface="Times New Roman"/>
                <a:sym typeface="Times New Roman"/>
              </a:rPr>
              <a:t>Điều kì diệu của thế giới tự nhiên</a:t>
            </a:r>
            <a:r>
              <a:rPr lang="en-US" sz="2800">
                <a:solidFill>
                  <a:srgbClr val="0070C0"/>
                </a:solidFill>
                <a:latin typeface="Times New Roman"/>
                <a:ea typeface="Times New Roman"/>
                <a:cs typeface="Times New Roman"/>
                <a:sym typeface="Times New Roman"/>
              </a:rPr>
              <a:t>. Hãy lắng nghe phần trình bày của các bạn và tóm tắt lại các nội dung trình bày theo các bước đã học trong bài </a:t>
            </a:r>
            <a:r>
              <a:rPr i="1" lang="en-US" sz="2800">
                <a:solidFill>
                  <a:srgbClr val="0070C0"/>
                </a:solidFill>
                <a:latin typeface="Times New Roman"/>
                <a:ea typeface="Times New Roman"/>
                <a:cs typeface="Times New Roman"/>
                <a:sym typeface="Times New Roman"/>
              </a:rPr>
              <a:t>Điểm tựa tinh thần</a:t>
            </a:r>
            <a:r>
              <a:rPr lang="en-US" sz="2800">
                <a:solidFill>
                  <a:srgbClr val="0070C0"/>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3" name="Shape 4173"/>
        <p:cNvGrpSpPr/>
        <p:nvPr/>
      </p:nvGrpSpPr>
      <p:grpSpPr>
        <a:xfrm>
          <a:off x="0" y="0"/>
          <a:ext cx="0" cy="0"/>
          <a:chOff x="0" y="0"/>
          <a:chExt cx="0" cy="0"/>
        </a:xfrm>
      </p:grpSpPr>
      <p:grpSp>
        <p:nvGrpSpPr>
          <p:cNvPr id="4174" name="Google Shape;4174;p174"/>
          <p:cNvGrpSpPr/>
          <p:nvPr/>
        </p:nvGrpSpPr>
        <p:grpSpPr>
          <a:xfrm>
            <a:off x="0" y="1"/>
            <a:ext cx="12192000" cy="836740"/>
            <a:chOff x="1440808" y="2419674"/>
            <a:chExt cx="9865006" cy="1448933"/>
          </a:xfrm>
        </p:grpSpPr>
        <p:sp>
          <p:nvSpPr>
            <p:cNvPr id="4175" name="Google Shape;4175;p17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76" name="Google Shape;4176;p17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77" name="Google Shape;4177;p17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78" name="Google Shape;4178;p17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179" name="Google Shape;4179;p17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80" name="Google Shape;4180;p17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181" name="Google Shape;4181;p17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182" name="Google Shape;4182;p17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183" name="Google Shape;4183;p174"/>
          <p:cNvGrpSpPr/>
          <p:nvPr/>
        </p:nvGrpSpPr>
        <p:grpSpPr>
          <a:xfrm>
            <a:off x="4009854" y="1061139"/>
            <a:ext cx="7822558" cy="5664125"/>
            <a:chOff x="9526586" y="5020964"/>
            <a:chExt cx="13487401" cy="7588768"/>
          </a:xfrm>
        </p:grpSpPr>
        <p:sp>
          <p:nvSpPr>
            <p:cNvPr id="4184" name="Google Shape;4184;p17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85" name="Google Shape;4185;p17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86" name="Google Shape;4186;p17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87" name="Google Shape;4187;p17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188" name="Google Shape;4188;p17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189" name="Google Shape;4189;p17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190" name="Google Shape;4190;p174"/>
          <p:cNvSpPr/>
          <p:nvPr/>
        </p:nvSpPr>
        <p:spPr>
          <a:xfrm>
            <a:off x="1262547" y="-79533"/>
            <a:ext cx="10845800" cy="14496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191" name="Google Shape;4191;p174"/>
          <p:cNvSpPr/>
          <p:nvPr/>
        </p:nvSpPr>
        <p:spPr>
          <a:xfrm>
            <a:off x="406673" y="1361132"/>
            <a:ext cx="4384342" cy="587853"/>
          </a:xfrm>
          <a:prstGeom prst="rect">
            <a:avLst/>
          </a:prstGeom>
          <a:noFill/>
          <a:ln>
            <a:noFill/>
          </a:ln>
        </p:spPr>
        <p:txBody>
          <a:bodyPr anchorCtr="0" anchor="t" bIns="45700" lIns="91425" spcFirstLastPara="1" rIns="91425" wrap="square" tIns="45700">
            <a:spAutoFit/>
          </a:bodyPr>
          <a:lstStyle/>
          <a:p>
            <a:pPr indent="0" lvl="0" marL="457200" marR="0" rtl="0" algn="just">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 NGHE VÀ TÓM TẮT</a:t>
            </a:r>
            <a:endParaRPr b="0" i="0" sz="2800" u="none" cap="none" strike="noStrike">
              <a:solidFill>
                <a:srgbClr val="000000"/>
              </a:solidFill>
              <a:latin typeface="Times New Roman"/>
              <a:ea typeface="Times New Roman"/>
              <a:cs typeface="Times New Roman"/>
              <a:sym typeface="Times New Roman"/>
            </a:endParaRPr>
          </a:p>
        </p:txBody>
      </p:sp>
      <p:sp>
        <p:nvSpPr>
          <p:cNvPr id="4192" name="Google Shape;4192;p174"/>
          <p:cNvSpPr/>
          <p:nvPr/>
        </p:nvSpPr>
        <p:spPr>
          <a:xfrm>
            <a:off x="660400" y="1885523"/>
            <a:ext cx="10845800" cy="3970318"/>
          </a:xfrm>
          <a:prstGeom prst="rect">
            <a:avLst/>
          </a:prstGeom>
          <a:noFill/>
          <a:ln>
            <a:noFill/>
          </a:ln>
        </p:spPr>
        <p:txBody>
          <a:bodyPr anchorCtr="0" anchor="t" bIns="45700" lIns="91425" spcFirstLastPara="1" rIns="91425" wrap="square" tIns="45700">
            <a:spAutoFit/>
          </a:bodyPr>
          <a:lstStyle/>
          <a:p>
            <a:pPr indent="0" lvl="0" marL="457200" marR="0" rtl="0" algn="just">
              <a:lnSpc>
                <a:spcPct val="150000"/>
              </a:lnSpc>
              <a:spcBef>
                <a:spcPts val="0"/>
              </a:spcBef>
              <a:spcAft>
                <a:spcPts val="0"/>
              </a:spcAft>
              <a:buNone/>
            </a:pPr>
            <a:r>
              <a:rPr b="1" lang="en-US" sz="2800">
                <a:solidFill>
                  <a:schemeClr val="dk1"/>
                </a:solidFill>
                <a:latin typeface="Times New Roman"/>
                <a:ea typeface="Times New Roman"/>
                <a:cs typeface="Times New Roman"/>
                <a:sym typeface="Times New Roman"/>
              </a:rPr>
              <a:t>Bước 1:  Lắng nghe và ghi tóm tắt</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Mục đích lắng nghe và tóm tắt: </a:t>
            </a:r>
            <a:endParaRPr/>
          </a:p>
          <a:p>
            <a:pPr indent="0" lvl="0" marL="15875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Nắm được các nội dung cốt lõi trong bài thuyết trình của bạn.</a:t>
            </a:r>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Để trao đổi, thảo luận về chủ đề</a:t>
            </a:r>
            <a:r>
              <a:rPr b="1" lang="en-US" sz="2800">
                <a:solidFill>
                  <a:schemeClr val="dk1"/>
                </a:solidFill>
                <a:latin typeface="Times New Roman"/>
                <a:ea typeface="Times New Roman"/>
                <a:cs typeface="Times New Roman"/>
                <a:sym typeface="Times New Roman"/>
              </a:rPr>
              <a:t> “</a:t>
            </a:r>
            <a:r>
              <a:rPr i="1" lang="en-US" sz="2800">
                <a:solidFill>
                  <a:srgbClr val="0070C0"/>
                </a:solidFill>
                <a:latin typeface="Times New Roman"/>
                <a:ea typeface="Times New Roman"/>
                <a:cs typeface="Times New Roman"/>
                <a:sym typeface="Times New Roman"/>
              </a:rPr>
              <a:t>Điều kì diệu của thế giới tự nhiên</a:t>
            </a:r>
            <a:r>
              <a:rPr lang="en-US" sz="2800">
                <a:solidFill>
                  <a:srgbClr val="0D0D0D"/>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rgbClr val="0D0D0D"/>
                </a:solidFill>
                <a:latin typeface="Times New Roman"/>
                <a:ea typeface="Times New Roman"/>
                <a:cs typeface="Times New Roman"/>
                <a:sym typeface="Times New Roman"/>
              </a:rPr>
              <a:t>- Nghe bạn thuyết trình và ghi tóm tắt</a:t>
            </a:r>
            <a:endParaRPr sz="2800">
              <a:solidFill>
                <a:schemeClr val="dk1"/>
              </a:solidFill>
              <a:latin typeface="Times New Roman"/>
              <a:ea typeface="Times New Roman"/>
              <a:cs typeface="Times New Roman"/>
              <a:sym typeface="Times New Roman"/>
            </a:endParaRPr>
          </a:p>
          <a:p>
            <a:pPr indent="0" lvl="0" marL="457200" marR="0" rtl="0" algn="just">
              <a:lnSpc>
                <a:spcPct val="150000"/>
              </a:lnSpc>
              <a:spcBef>
                <a:spcPts val="0"/>
              </a:spcBef>
              <a:spcAft>
                <a:spcPts val="0"/>
              </a:spcAft>
              <a:buNone/>
            </a:pPr>
            <a:r>
              <a:rPr b="1" lang="en-US" sz="2800">
                <a:solidFill>
                  <a:schemeClr val="dk1"/>
                </a:solidFill>
                <a:latin typeface="Times New Roman"/>
                <a:ea typeface="Times New Roman"/>
                <a:cs typeface="Times New Roman"/>
                <a:sym typeface="Times New Roman"/>
              </a:rPr>
              <a:t>Bước 2: Đọc lại và chỉnh sửa</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6" name="Shape 4196"/>
        <p:cNvGrpSpPr/>
        <p:nvPr/>
      </p:nvGrpSpPr>
      <p:grpSpPr>
        <a:xfrm>
          <a:off x="0" y="0"/>
          <a:ext cx="0" cy="0"/>
          <a:chOff x="0" y="0"/>
          <a:chExt cx="0" cy="0"/>
        </a:xfrm>
      </p:grpSpPr>
      <p:grpSp>
        <p:nvGrpSpPr>
          <p:cNvPr id="4197" name="Google Shape;4197;p175"/>
          <p:cNvGrpSpPr/>
          <p:nvPr/>
        </p:nvGrpSpPr>
        <p:grpSpPr>
          <a:xfrm>
            <a:off x="0" y="1"/>
            <a:ext cx="12192000" cy="836740"/>
            <a:chOff x="1440808" y="2419674"/>
            <a:chExt cx="9865006" cy="1448933"/>
          </a:xfrm>
        </p:grpSpPr>
        <p:sp>
          <p:nvSpPr>
            <p:cNvPr id="4198" name="Google Shape;4198;p17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199" name="Google Shape;4199;p17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00" name="Google Shape;4200;p17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01" name="Google Shape;4201;p17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202" name="Google Shape;4202;p17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03" name="Google Shape;4203;p17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204" name="Google Shape;4204;p17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205" name="Google Shape;4205;p17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206" name="Google Shape;4206;p175"/>
          <p:cNvGrpSpPr/>
          <p:nvPr/>
        </p:nvGrpSpPr>
        <p:grpSpPr>
          <a:xfrm>
            <a:off x="4009854" y="1061139"/>
            <a:ext cx="7822558" cy="5664125"/>
            <a:chOff x="9526586" y="5020964"/>
            <a:chExt cx="13487401" cy="7588768"/>
          </a:xfrm>
        </p:grpSpPr>
        <p:sp>
          <p:nvSpPr>
            <p:cNvPr id="4207" name="Google Shape;4207;p17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08" name="Google Shape;4208;p17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09" name="Google Shape;4209;p17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10" name="Google Shape;4210;p17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11" name="Google Shape;4211;p17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212" name="Google Shape;4212;p17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213" name="Google Shape;4213;p175"/>
          <p:cNvSpPr/>
          <p:nvPr/>
        </p:nvSpPr>
        <p:spPr>
          <a:xfrm>
            <a:off x="1262547" y="-79533"/>
            <a:ext cx="10845800" cy="1449628"/>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NÓI VÀ NGHE</a:t>
            </a:r>
            <a:endParaRPr b="0" i="0" sz="28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TÓM TẮT NỘI DUNG TRÌNH BÀY CỦA NGƯỜI KHÁC</a:t>
            </a:r>
            <a:endParaRPr b="0" i="0" sz="2800" u="none" cap="none" strike="noStrike">
              <a:solidFill>
                <a:srgbClr val="000000"/>
              </a:solidFill>
              <a:latin typeface="Calibri"/>
              <a:ea typeface="Calibri"/>
              <a:cs typeface="Calibri"/>
              <a:sym typeface="Calibri"/>
            </a:endParaRPr>
          </a:p>
        </p:txBody>
      </p:sp>
      <p:sp>
        <p:nvSpPr>
          <p:cNvPr id="4214" name="Google Shape;4214;p175"/>
          <p:cNvSpPr/>
          <p:nvPr/>
        </p:nvSpPr>
        <p:spPr>
          <a:xfrm>
            <a:off x="551729" y="1361132"/>
            <a:ext cx="5135637"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TRÌNH BÀY BÀI TÓM TẮT</a:t>
            </a:r>
            <a:endParaRPr sz="2800">
              <a:solidFill>
                <a:schemeClr val="dk1"/>
              </a:solidFill>
              <a:latin typeface="Times New Roman"/>
              <a:ea typeface="Times New Roman"/>
              <a:cs typeface="Times New Roman"/>
              <a:sym typeface="Times New Roman"/>
            </a:endParaRPr>
          </a:p>
        </p:txBody>
      </p:sp>
      <p:sp>
        <p:nvSpPr>
          <p:cNvPr id="4215" name="Google Shape;4215;p175"/>
          <p:cNvSpPr/>
          <p:nvPr/>
        </p:nvSpPr>
        <p:spPr>
          <a:xfrm>
            <a:off x="660400" y="1830882"/>
            <a:ext cx="10845800" cy="39011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HS trình bày bài nói tóm tắt trước lớp</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Yêu cầu nói:</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Tóm tắt đầy đủ nội dung trình bày của bạn.</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Nói to, rõ ràng, có điệu bộ, cử chỉ, nét mặt, ánh mắt… phù hợp.</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Nhận xét chéo của HS với nhau dựa trên phiếu đánh giá tiêu chí.</a:t>
            </a:r>
            <a:endParaRPr sz="2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2800">
                <a:solidFill>
                  <a:schemeClr val="dk1"/>
                </a:solidFill>
                <a:latin typeface="Times New Roman"/>
                <a:ea typeface="Times New Roman"/>
                <a:cs typeface="Times New Roman"/>
                <a:sym typeface="Times New Roman"/>
              </a:rPr>
              <a:t>- Nhận xét của HS.</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0" st="0"/>
                                            </p:txEl>
                                          </p:spTgt>
                                        </p:tgtEl>
                                        <p:attrNameLst>
                                          <p:attrName>style.visibility</p:attrName>
                                        </p:attrNameLst>
                                      </p:cBhvr>
                                      <p:to>
                                        <p:strVal val="visible"/>
                                      </p:to>
                                    </p:set>
                                    <p:animEffect filter="fade" transition="in">
                                      <p:cBhvr>
                                        <p:cTn dur="1000"/>
                                        <p:tgtEl>
                                          <p:spTgt spid="4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1" st="1"/>
                                            </p:txEl>
                                          </p:spTgt>
                                        </p:tgtEl>
                                        <p:attrNameLst>
                                          <p:attrName>style.visibility</p:attrName>
                                        </p:attrNameLst>
                                      </p:cBhvr>
                                      <p:to>
                                        <p:strVal val="visible"/>
                                      </p:to>
                                    </p:set>
                                    <p:animEffect filter="fade" transition="in">
                                      <p:cBhvr>
                                        <p:cTn dur="1000"/>
                                        <p:tgtEl>
                                          <p:spTgt spid="4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2" st="2"/>
                                            </p:txEl>
                                          </p:spTgt>
                                        </p:tgtEl>
                                        <p:attrNameLst>
                                          <p:attrName>style.visibility</p:attrName>
                                        </p:attrNameLst>
                                      </p:cBhvr>
                                      <p:to>
                                        <p:strVal val="visible"/>
                                      </p:to>
                                    </p:set>
                                    <p:animEffect filter="fade" transition="in">
                                      <p:cBhvr>
                                        <p:cTn dur="1000"/>
                                        <p:tgtEl>
                                          <p:spTgt spid="42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3" st="3"/>
                                            </p:txEl>
                                          </p:spTgt>
                                        </p:tgtEl>
                                        <p:attrNameLst>
                                          <p:attrName>style.visibility</p:attrName>
                                        </p:attrNameLst>
                                      </p:cBhvr>
                                      <p:to>
                                        <p:strVal val="visible"/>
                                      </p:to>
                                    </p:set>
                                    <p:animEffect filter="fade" transition="in">
                                      <p:cBhvr>
                                        <p:cTn dur="1000"/>
                                        <p:tgtEl>
                                          <p:spTgt spid="42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4" st="4"/>
                                            </p:txEl>
                                          </p:spTgt>
                                        </p:tgtEl>
                                        <p:attrNameLst>
                                          <p:attrName>style.visibility</p:attrName>
                                        </p:attrNameLst>
                                      </p:cBhvr>
                                      <p:to>
                                        <p:strVal val="visible"/>
                                      </p:to>
                                    </p:set>
                                    <p:animEffect filter="fade" transition="in">
                                      <p:cBhvr>
                                        <p:cTn dur="1000"/>
                                        <p:tgtEl>
                                          <p:spTgt spid="42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5">
                                            <p:txEl>
                                              <p:pRg end="5" st="5"/>
                                            </p:txEl>
                                          </p:spTgt>
                                        </p:tgtEl>
                                        <p:attrNameLst>
                                          <p:attrName>style.visibility</p:attrName>
                                        </p:attrNameLst>
                                      </p:cBhvr>
                                      <p:to>
                                        <p:strVal val="visible"/>
                                      </p:to>
                                    </p:set>
                                    <p:animEffect filter="fade" transition="in">
                                      <p:cBhvr>
                                        <p:cTn dur="1000"/>
                                        <p:tgtEl>
                                          <p:spTgt spid="421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9" name="Shape 4219"/>
        <p:cNvGrpSpPr/>
        <p:nvPr/>
      </p:nvGrpSpPr>
      <p:grpSpPr>
        <a:xfrm>
          <a:off x="0" y="0"/>
          <a:ext cx="0" cy="0"/>
          <a:chOff x="0" y="0"/>
          <a:chExt cx="0" cy="0"/>
        </a:xfrm>
      </p:grpSpPr>
      <p:sp>
        <p:nvSpPr>
          <p:cNvPr id="4220" name="Google Shape;4220;p176"/>
          <p:cNvSpPr/>
          <p:nvPr/>
        </p:nvSpPr>
        <p:spPr>
          <a:xfrm>
            <a:off x="351054" y="0"/>
            <a:ext cx="8755602"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III. TRAO ĐỔI, THẢO LUẬN VỀ BÀI NÓI TÓM TẮT</a:t>
            </a:r>
            <a:endParaRPr sz="2800">
              <a:solidFill>
                <a:schemeClr val="dk1"/>
              </a:solidFill>
              <a:latin typeface="Times New Roman"/>
              <a:ea typeface="Times New Roman"/>
              <a:cs typeface="Times New Roman"/>
              <a:sym typeface="Times New Roman"/>
            </a:endParaRPr>
          </a:p>
        </p:txBody>
      </p:sp>
      <p:graphicFrame>
        <p:nvGraphicFramePr>
          <p:cNvPr id="4221" name="Google Shape;4221;p176"/>
          <p:cNvGraphicFramePr/>
          <p:nvPr/>
        </p:nvGraphicFramePr>
        <p:xfrm>
          <a:off x="351054" y="548101"/>
          <a:ext cx="3000000" cy="3000000"/>
        </p:xfrm>
        <a:graphic>
          <a:graphicData uri="http://schemas.openxmlformats.org/drawingml/2006/table">
            <a:tbl>
              <a:tblPr>
                <a:noFill/>
                <a:tableStyleId>{C674D646-FAAB-4E94-911F-C361EDB9427A}</a:tableStyleId>
              </a:tblPr>
              <a:tblGrid>
                <a:gridCol w="2377400"/>
                <a:gridCol w="3191775"/>
                <a:gridCol w="3017300"/>
                <a:gridCol w="2949675"/>
              </a:tblGrid>
              <a:tr h="137625">
                <a:tc gridSpan="4">
                  <a:txBody>
                    <a:bodyPr/>
                    <a:lstStyle/>
                    <a:p>
                      <a:pPr indent="0" lvl="0" marL="0" marR="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RUBRIC ĐÁNH GIÁ BÀI TÓM TẮT NỘI DUNG TRÌNH BÀY CỦA NGƯỜI  KHÁC THEO TIÊU CHÍ</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FFF43"/>
                    </a:solidFill>
                  </a:tcPr>
                </a:tc>
                <a:tc hMerge="1"/>
                <a:tc hMerge="1"/>
                <a:tc hMerge="1"/>
              </a:tr>
              <a:tr h="137625">
                <a:tc gridSpan="4">
                  <a:txBody>
                    <a:bodyPr/>
                    <a:lstStyle/>
                    <a:p>
                      <a:pPr indent="0" lvl="0" marL="0" marR="0" rtl="0" algn="ctr">
                        <a:lnSpc>
                          <a:spcPct val="115000"/>
                        </a:lnSpc>
                        <a:spcBef>
                          <a:spcPts val="0"/>
                        </a:spcBef>
                        <a:spcAft>
                          <a:spcPts val="0"/>
                        </a:spcAft>
                        <a:buNone/>
                      </a:pPr>
                      <a:r>
                        <a:rPr b="1" lang="en-US" sz="2000" u="none" cap="none" strike="noStrike">
                          <a:solidFill>
                            <a:srgbClr val="0000FF"/>
                          </a:solidFill>
                          <a:latin typeface="Times New Roman"/>
                          <a:ea typeface="Times New Roman"/>
                          <a:cs typeface="Times New Roman"/>
                          <a:sym typeface="Times New Roman"/>
                        </a:rPr>
                        <a:t>Nhóm/Tên</a:t>
                      </a:r>
                      <a:r>
                        <a:rPr lang="en-US" sz="2000" u="none" cap="none" strike="noStrike">
                          <a:solidFill>
                            <a:srgbClr val="0000FF"/>
                          </a:solidFill>
                          <a:latin typeface="Times New Roman"/>
                          <a:ea typeface="Times New Roman"/>
                          <a:cs typeface="Times New Roman"/>
                          <a:sym typeface="Times New Roman"/>
                        </a:rPr>
                        <a:t>:………………….</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r h="137625">
                <a:tc rowSpan="2">
                  <a:txBody>
                    <a:bodyPr/>
                    <a:lstStyle/>
                    <a:p>
                      <a:pPr indent="0" lvl="0" marL="0" marR="0" rtl="0" algn="ctr">
                        <a:lnSpc>
                          <a:spcPct val="115000"/>
                        </a:lnSpc>
                        <a:spcBef>
                          <a:spcPts val="0"/>
                        </a:spcBef>
                        <a:spcAft>
                          <a:spcPts val="0"/>
                        </a:spcAft>
                        <a:buNone/>
                      </a:pPr>
                      <a:r>
                        <a:rPr b="1" lang="en-US" sz="2000" u="none" cap="none" strike="noStrike">
                          <a:solidFill>
                            <a:srgbClr val="0000FF"/>
                          </a:solidFill>
                          <a:latin typeface="Times New Roman"/>
                          <a:ea typeface="Times New Roman"/>
                          <a:cs typeface="Times New Roman"/>
                          <a:sym typeface="Times New Roman"/>
                        </a:rPr>
                        <a:t>Tiêu chí</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3">
                  <a:txBody>
                    <a:bodyPr/>
                    <a:lstStyle/>
                    <a:p>
                      <a:pPr indent="0" lvl="0" marL="0" marR="0" rtl="0" algn="ctr">
                        <a:lnSpc>
                          <a:spcPct val="115000"/>
                        </a:lnSpc>
                        <a:spcBef>
                          <a:spcPts val="0"/>
                        </a:spcBef>
                        <a:spcAft>
                          <a:spcPts val="0"/>
                        </a:spcAft>
                        <a:buNone/>
                      </a:pPr>
                      <a:r>
                        <a:rPr b="1" i="1" lang="en-US" sz="2000" u="none" cap="none" strike="noStrike">
                          <a:solidFill>
                            <a:srgbClr val="0000FF"/>
                          </a:solidFill>
                          <a:latin typeface="Times New Roman"/>
                          <a:ea typeface="Times New Roman"/>
                          <a:cs typeface="Times New Roman"/>
                          <a:sym typeface="Times New Roman"/>
                        </a:rPr>
                        <a:t>Mức độ</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r>
              <a:tr h="137625">
                <a:tc vMerge="1"/>
                <a:tc>
                  <a:txBody>
                    <a:bodyPr/>
                    <a:lstStyle/>
                    <a:p>
                      <a:pPr indent="0" lvl="0" marL="0" marR="0" rtl="0" algn="ctr">
                        <a:lnSpc>
                          <a:spcPct val="115000"/>
                        </a:lnSpc>
                        <a:spcBef>
                          <a:spcPts val="0"/>
                        </a:spcBef>
                        <a:spcAft>
                          <a:spcPts val="0"/>
                        </a:spcAft>
                        <a:buNone/>
                      </a:pPr>
                      <a:r>
                        <a:rPr b="1" i="1" lang="en-US" sz="2000" u="none" cap="none" strike="noStrike">
                          <a:solidFill>
                            <a:srgbClr val="0000FF"/>
                          </a:solidFill>
                          <a:latin typeface="Times New Roman"/>
                          <a:ea typeface="Times New Roman"/>
                          <a:cs typeface="Times New Roman"/>
                          <a:sym typeface="Times New Roman"/>
                        </a:rPr>
                        <a:t>Chưa đạt</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i="1" lang="en-US" sz="2000" u="none" cap="none" strike="noStrike">
                          <a:solidFill>
                            <a:srgbClr val="0000FF"/>
                          </a:solidFill>
                          <a:latin typeface="Times New Roman"/>
                          <a:ea typeface="Times New Roman"/>
                          <a:cs typeface="Times New Roman"/>
                          <a:sym typeface="Times New Roman"/>
                        </a:rPr>
                        <a:t>Đạt</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i="1" lang="en-US" sz="2000" u="none" cap="none" strike="noStrike">
                          <a:solidFill>
                            <a:srgbClr val="0000FF"/>
                          </a:solidFill>
                          <a:latin typeface="Times New Roman"/>
                          <a:ea typeface="Times New Roman"/>
                          <a:cs typeface="Times New Roman"/>
                          <a:sym typeface="Times New Roman"/>
                        </a:rPr>
                        <a:t>Tốt</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7200">
                <a:tc>
                  <a:txBody>
                    <a:bodyPr/>
                    <a:lstStyle/>
                    <a:p>
                      <a:pPr indent="0" lvl="0" marL="0" marR="0" rtl="0" algn="just">
                        <a:lnSpc>
                          <a:spcPct val="115000"/>
                        </a:lnSpc>
                        <a:spcBef>
                          <a:spcPts val="0"/>
                        </a:spcBef>
                        <a:spcAft>
                          <a:spcPts val="0"/>
                        </a:spcAft>
                        <a:buNone/>
                      </a:pPr>
                      <a:r>
                        <a:rPr b="1" lang="en-US" sz="2000" u="none" cap="none" strike="noStrike">
                          <a:solidFill>
                            <a:srgbClr val="000000"/>
                          </a:solidFill>
                          <a:latin typeface="Times New Roman"/>
                          <a:ea typeface="Times New Roman"/>
                          <a:cs typeface="Times New Roman"/>
                          <a:sym typeface="Times New Roman"/>
                        </a:rPr>
                        <a:t>1. Nghe và tóm tắt được nội dung trình bày của người khác.</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Nghe và tóm tắt nội dung còn sơ sài, chưa tóm tắt được nội dung người khác trình bày.</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Nghe và tóm tắt đủ dung trình bày  để người nghe hiểu được nội dung sự việc.</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Nghe và tóm tắt tốt nội dung trình bày của người khác một cách rõ ràng.</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7200">
                <a:tc>
                  <a:txBody>
                    <a:bodyPr/>
                    <a:lstStyle/>
                    <a:p>
                      <a:pPr indent="0" lvl="0" marL="0" marR="0" rtl="0" algn="just">
                        <a:lnSpc>
                          <a:spcPct val="115000"/>
                        </a:lnSpc>
                        <a:spcBef>
                          <a:spcPts val="0"/>
                        </a:spcBef>
                        <a:spcAft>
                          <a:spcPts val="0"/>
                        </a:spcAft>
                        <a:buNone/>
                      </a:pPr>
                      <a:r>
                        <a:rPr b="1" lang="en-US" sz="2000" u="none" cap="none" strike="noStrike">
                          <a:solidFill>
                            <a:srgbClr val="000000"/>
                          </a:solidFill>
                          <a:latin typeface="Times New Roman"/>
                          <a:ea typeface="Times New Roman"/>
                          <a:cs typeface="Times New Roman"/>
                          <a:sym typeface="Times New Roman"/>
                        </a:rPr>
                        <a:t>2. Nói to, rõ ràng, truyền cảm.</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Nói nhỏ, khó nghe; nói lắp, ngập ngừng…</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Nói to nhưng đôi chỗ lặp lại hoặc ngập ngừng 1 vài câu.</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Nói to, truyền cảm, hầu như không lặp lại hoặc ngập ngừng.</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6800">
                <a:tc>
                  <a:txBody>
                    <a:bodyPr/>
                    <a:lstStyle/>
                    <a:p>
                      <a:pPr indent="0" lvl="0" marL="0" marR="0" rtl="0" algn="just">
                        <a:lnSpc>
                          <a:spcPct val="115000"/>
                        </a:lnSpc>
                        <a:spcBef>
                          <a:spcPts val="0"/>
                        </a:spcBef>
                        <a:spcAft>
                          <a:spcPts val="0"/>
                        </a:spcAft>
                        <a:buNone/>
                      </a:pPr>
                      <a:r>
                        <a:rPr b="1" lang="en-US" sz="2000" u="none" cap="none" strike="noStrike">
                          <a:solidFill>
                            <a:srgbClr val="000000"/>
                          </a:solidFill>
                          <a:latin typeface="Times New Roman"/>
                          <a:ea typeface="Times New Roman"/>
                          <a:cs typeface="Times New Roman"/>
                          <a:sym typeface="Times New Roman"/>
                        </a:rPr>
                        <a:t>3. Sử dụng yếu tố phi ngôn ngữ phù hợp.</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Điệu bộ thiếu tự tin, mắt chưa nhìn vào người nghe; nét mặt chưa biểu cảm hoặc biểu cảm không phù hợp.</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Điệu bộ tự tin, mắt nhìn vào người nghe; nét mặt biểu cảm phù hợp với nội dung câu chuyện.</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 Điệu bộ rất tự tin, mắt nhìn vào người nghe; nét mặt sinh động.</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7200">
                <a:tc>
                  <a:txBody>
                    <a:bodyPr/>
                    <a:lstStyle/>
                    <a:p>
                      <a:pPr indent="0" lvl="0" marL="0" marR="0" rtl="0" algn="just">
                        <a:lnSpc>
                          <a:spcPct val="115000"/>
                        </a:lnSpc>
                        <a:spcBef>
                          <a:spcPts val="0"/>
                        </a:spcBef>
                        <a:spcAft>
                          <a:spcPts val="0"/>
                        </a:spcAft>
                        <a:buNone/>
                      </a:pPr>
                      <a:r>
                        <a:rPr b="1" lang="en-US" sz="2000" u="none" cap="none" strike="noStrike">
                          <a:solidFill>
                            <a:srgbClr val="000000"/>
                          </a:solidFill>
                          <a:latin typeface="Times New Roman"/>
                          <a:ea typeface="Times New Roman"/>
                          <a:cs typeface="Times New Roman"/>
                          <a:sym typeface="Times New Roman"/>
                        </a:rPr>
                        <a:t>4. Mở đầu và kết thúc hợp lí</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Không chào hỏi/ và không có lời kết thúc bài nói.</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Có chào hỏi/ và có lời kết thúc bài nói.</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Chào hỏi/ và kết thúc bài nói một cách hấp dẫn, thu hút.</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87200">
                <a:tc gridSpan="4">
                  <a:txBody>
                    <a:bodyPr/>
                    <a:lstStyle/>
                    <a:p>
                      <a:pPr indent="0" lvl="0" marL="0" marR="0" rtl="0" algn="ctr">
                        <a:lnSpc>
                          <a:spcPct val="115000"/>
                        </a:lnSpc>
                        <a:spcBef>
                          <a:spcPts val="0"/>
                        </a:spcBef>
                        <a:spcAft>
                          <a:spcPts val="0"/>
                        </a:spcAft>
                        <a:buNone/>
                      </a:pPr>
                      <a:r>
                        <a:rPr b="1" lang="en-US" sz="2000" u="none" cap="none" strike="noStrike">
                          <a:solidFill>
                            <a:srgbClr val="C00000"/>
                          </a:solidFill>
                          <a:latin typeface="Times New Roman"/>
                          <a:ea typeface="Times New Roman"/>
                          <a:cs typeface="Times New Roman"/>
                          <a:sym typeface="Times New Roman"/>
                        </a:rPr>
                        <a:t>TỔNG ĐIỂM: ………………../10 điểm</a:t>
                      </a:r>
                      <a:endParaRPr sz="2000" u="none" cap="none" strike="noStrike">
                        <a:latin typeface="Times New Roman"/>
                        <a:ea typeface="Times New Roman"/>
                        <a:cs typeface="Times New Roman"/>
                        <a:sym typeface="Times New Roman"/>
                      </a:endParaRPr>
                    </a:p>
                  </a:txBody>
                  <a:tcPr marT="0" marB="0" marR="56950" marL="569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c hMerge="1"/>
              </a:tr>
            </a:tbl>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5" name="Shape 4225"/>
        <p:cNvGrpSpPr/>
        <p:nvPr/>
      </p:nvGrpSpPr>
      <p:grpSpPr>
        <a:xfrm>
          <a:off x="0" y="0"/>
          <a:ext cx="0" cy="0"/>
          <a:chOff x="0" y="0"/>
          <a:chExt cx="0" cy="0"/>
        </a:xfrm>
      </p:grpSpPr>
      <p:grpSp>
        <p:nvGrpSpPr>
          <p:cNvPr id="4226" name="Google Shape;4226;p177"/>
          <p:cNvGrpSpPr/>
          <p:nvPr/>
        </p:nvGrpSpPr>
        <p:grpSpPr>
          <a:xfrm>
            <a:off x="0" y="1"/>
            <a:ext cx="12192000" cy="836740"/>
            <a:chOff x="1440808" y="2419674"/>
            <a:chExt cx="9865006" cy="1448933"/>
          </a:xfrm>
        </p:grpSpPr>
        <p:sp>
          <p:nvSpPr>
            <p:cNvPr id="4227" name="Google Shape;4227;p17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28" name="Google Shape;4228;p17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29" name="Google Shape;4229;p17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30" name="Google Shape;4230;p17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231" name="Google Shape;4231;p17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32" name="Google Shape;4232;p17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233" name="Google Shape;4233;p17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234" name="Google Shape;4234;p17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235" name="Google Shape;4235;p177"/>
          <p:cNvGrpSpPr/>
          <p:nvPr/>
        </p:nvGrpSpPr>
        <p:grpSpPr>
          <a:xfrm>
            <a:off x="4009854" y="1061139"/>
            <a:ext cx="7822558" cy="5664125"/>
            <a:chOff x="9526586" y="5020964"/>
            <a:chExt cx="13487401" cy="7588768"/>
          </a:xfrm>
        </p:grpSpPr>
        <p:sp>
          <p:nvSpPr>
            <p:cNvPr id="4236" name="Google Shape;4236;p17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37" name="Google Shape;4237;p17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38" name="Google Shape;4238;p17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39" name="Google Shape;4239;p17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40" name="Google Shape;4240;p17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241" name="Google Shape;4241;p177"/>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242" name="Google Shape;4242;p177"/>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243" name="Google Shape;4243;p177"/>
          <p:cNvSpPr/>
          <p:nvPr/>
        </p:nvSpPr>
        <p:spPr>
          <a:xfrm>
            <a:off x="1871624" y="173400"/>
            <a:ext cx="8503800" cy="58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Times New Roman"/>
                <a:ea typeface="Times New Roman"/>
                <a:cs typeface="Times New Roman"/>
                <a:sym typeface="Times New Roman"/>
              </a:rPr>
              <a:t>Tiết 135, 136: </a:t>
            </a:r>
            <a:r>
              <a:rPr b="1" lang="en-US" sz="3200">
                <a:solidFill>
                  <a:srgbClr val="002060"/>
                </a:solidFill>
                <a:latin typeface="Times New Roman"/>
                <a:ea typeface="Times New Roman"/>
                <a:cs typeface="Times New Roman"/>
                <a:sym typeface="Times New Roman"/>
              </a:rPr>
              <a:t>ÔN TẬP BÀI 10, ÔN CUỐI KÌ 2</a:t>
            </a:r>
            <a:endParaRPr sz="3200">
              <a:solidFill>
                <a:srgbClr val="002060"/>
              </a:solidFill>
              <a:latin typeface="Times New Roman"/>
              <a:ea typeface="Times New Roman"/>
              <a:cs typeface="Times New Roman"/>
              <a:sym typeface="Times New Roman"/>
            </a:endParaRPr>
          </a:p>
        </p:txBody>
      </p:sp>
      <p:sp>
        <p:nvSpPr>
          <p:cNvPr id="4244" name="Google Shape;4244;p177"/>
          <p:cNvSpPr/>
          <p:nvPr/>
        </p:nvSpPr>
        <p:spPr>
          <a:xfrm>
            <a:off x="5177443" y="868512"/>
            <a:ext cx="1811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Khởi động</a:t>
            </a:r>
            <a:endParaRPr sz="2800">
              <a:solidFill>
                <a:schemeClr val="lt1"/>
              </a:solidFill>
              <a:latin typeface="Calibri"/>
              <a:ea typeface="Calibri"/>
              <a:cs typeface="Calibri"/>
              <a:sym typeface="Calibri"/>
            </a:endParaRPr>
          </a:p>
        </p:txBody>
      </p:sp>
      <p:sp>
        <p:nvSpPr>
          <p:cNvPr id="4245" name="Google Shape;4245;p177"/>
          <p:cNvSpPr/>
          <p:nvPr/>
        </p:nvSpPr>
        <p:spPr>
          <a:xfrm>
            <a:off x="1334119" y="1439100"/>
            <a:ext cx="9672841" cy="58785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Điền nhanh các đơn vị kiến thức của bài học 10 theo mẫu sau:</a:t>
            </a:r>
            <a:endParaRPr sz="2800">
              <a:solidFill>
                <a:schemeClr val="dk1"/>
              </a:solidFill>
              <a:latin typeface="Times New Roman"/>
              <a:ea typeface="Times New Roman"/>
              <a:cs typeface="Times New Roman"/>
              <a:sym typeface="Times New Roman"/>
            </a:endParaRPr>
          </a:p>
        </p:txBody>
      </p:sp>
      <p:sp>
        <p:nvSpPr>
          <p:cNvPr id="4246" name="Google Shape;4246;p177"/>
          <p:cNvSpPr/>
          <p:nvPr/>
        </p:nvSpPr>
        <p:spPr>
          <a:xfrm>
            <a:off x="1871632" y="1978700"/>
            <a:ext cx="8423333" cy="48301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400">
                <a:solidFill>
                  <a:srgbClr val="FF0000"/>
                </a:solidFill>
                <a:latin typeface="Times New Roman"/>
                <a:ea typeface="Times New Roman"/>
                <a:cs typeface="Times New Roman"/>
                <a:sym typeface="Times New Roman"/>
              </a:rPr>
              <a:t>Phiếu học tập 01: </a:t>
            </a:r>
            <a:r>
              <a:rPr b="1" lang="en-US" sz="2400">
                <a:solidFill>
                  <a:srgbClr val="0070C0"/>
                </a:solidFill>
                <a:latin typeface="Times New Roman"/>
                <a:ea typeface="Times New Roman"/>
                <a:cs typeface="Times New Roman"/>
                <a:sym typeface="Times New Roman"/>
              </a:rPr>
              <a:t>BÀI HỌC 10. CHỦ ĐỀ: MẸ THIÊN NHIÊN</a:t>
            </a:r>
            <a:endParaRPr sz="2400">
              <a:solidFill>
                <a:schemeClr val="dk1"/>
              </a:solidFill>
              <a:latin typeface="Times New Roman"/>
              <a:ea typeface="Times New Roman"/>
              <a:cs typeface="Times New Roman"/>
              <a:sym typeface="Times New Roman"/>
            </a:endParaRPr>
          </a:p>
        </p:txBody>
      </p:sp>
      <p:graphicFrame>
        <p:nvGraphicFramePr>
          <p:cNvPr id="4247" name="Google Shape;4247;p177"/>
          <p:cNvGraphicFramePr/>
          <p:nvPr/>
        </p:nvGraphicFramePr>
        <p:xfrm>
          <a:off x="660400" y="2428415"/>
          <a:ext cx="3000000" cy="3000000"/>
        </p:xfrm>
        <a:graphic>
          <a:graphicData uri="http://schemas.openxmlformats.org/drawingml/2006/table">
            <a:tbl>
              <a:tblPr>
                <a:noFill/>
                <a:tableStyleId>{C674D646-FAAB-4E94-911F-C361EDB9427A}</a:tableStyleId>
              </a:tblPr>
              <a:tblGrid>
                <a:gridCol w="2557900"/>
                <a:gridCol w="8287900"/>
              </a:tblGrid>
              <a:tr h="304800">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KĨ NĂNG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NỘI DUNG CỤ THỂ</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rowSpan="5">
                  <a:txBody>
                    <a:bodyPr/>
                    <a:lstStyle/>
                    <a:p>
                      <a:pPr indent="0" lvl="0" marL="0" marR="0" rtl="0" algn="l">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Đọc – hiểu văn bản</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Đọc hiểu văn bản: </a:t>
                      </a:r>
                      <a:endParaRPr sz="2400" u="none" cap="none" strike="noStrike">
                        <a:latin typeface="Times New Roman"/>
                        <a:ea typeface="Times New Roman"/>
                        <a:cs typeface="Times New Roman"/>
                        <a:sym typeface="Times New Roman"/>
                      </a:endParaRPr>
                    </a:p>
                    <a:p>
                      <a:pPr indent="0" lvl="0" marL="0" marR="54864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+Văn bản 1: </a:t>
                      </a:r>
                      <a:r>
                        <a:rPr i="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54864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 Văn bản 2:</a:t>
                      </a:r>
                      <a:r>
                        <a:rPr lang="en-US" sz="2400" u="none" cap="none" strike="noStrike">
                          <a:solidFill>
                            <a:srgbClr val="0D0D0D"/>
                          </a:solidFill>
                          <a:latin typeface="Times New Roman"/>
                          <a:ea typeface="Times New Roman"/>
                          <a:cs typeface="Times New Roman"/>
                          <a:sym typeface="Times New Roman"/>
                        </a:rPr>
                        <a:t> </a:t>
                      </a:r>
                      <a:r>
                        <a:rPr i="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54864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Đọc kết nối chủ điểm</a:t>
                      </a:r>
                      <a:r>
                        <a:rPr b="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 Văn bản 3 : </a:t>
                      </a:r>
                      <a:r>
                        <a:rPr i="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Thực hành Tiếng Việt: </a:t>
                      </a:r>
                      <a:r>
                        <a:rPr lang="en-US" sz="2400" u="none" cap="none" strike="noStrike">
                          <a:solidFill>
                            <a:srgbClr val="0D0D0D"/>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0" rtl="0" algn="l">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Thực hành đọc hiểu</a:t>
                      </a:r>
                      <a:r>
                        <a:rPr lang="en-US" sz="2400" u="none" cap="none" strike="noStrike">
                          <a:solidFill>
                            <a:srgbClr val="FF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2400" u="none" cap="none" strike="noStrike">
                          <a:latin typeface="Times New Roman"/>
                          <a:ea typeface="Times New Roman"/>
                          <a:cs typeface="Times New Roman"/>
                          <a:sym typeface="Times New Roman"/>
                        </a:rPr>
                        <a:t>+ Văn bản 4: </a:t>
                      </a:r>
                      <a:r>
                        <a:rPr i="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a:txBody>
                    <a:bodyPr/>
                    <a:lstStyle/>
                    <a:p>
                      <a:pPr indent="0" lvl="0" marL="0" marR="0" rtl="0" algn="l">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Viết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Viết: </a:t>
                      </a:r>
                      <a:r>
                        <a:rPr lang="en-US" sz="2400" u="none" cap="none" strike="noStrike">
                          <a:latin typeface="Times New Roman"/>
                          <a:ea typeface="Times New Roman"/>
                          <a:cs typeface="Times New Roman"/>
                          <a:sym typeface="Times New Roman"/>
                        </a:rPr>
                        <a:t>………………………………………</a:t>
                      </a:r>
                      <a:r>
                        <a:rPr lang="en-US" sz="2400" u="none" cap="none" strike="noStrike">
                          <a:solidFill>
                            <a:srgbClr val="0D0D0D"/>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a:txBody>
                    <a:bodyPr/>
                    <a:lstStyle/>
                    <a:p>
                      <a:pPr indent="0" lvl="0" marL="0" marR="0" rtl="0" algn="l">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Nói và nghe</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Nói và nghe: </a:t>
                      </a:r>
                      <a:r>
                        <a:rPr lang="en-US" sz="2400" u="none" cap="none" strike="noStrike">
                          <a:latin typeface="Times New Roman"/>
                          <a:ea typeface="Times New Roman"/>
                          <a:cs typeface="Times New Roman"/>
                          <a:sym typeface="Times New Roman"/>
                        </a:rPr>
                        <a:t>……………………………..</a:t>
                      </a:r>
                      <a:r>
                        <a:rPr lang="en-US" sz="2400" u="none" cap="none" strike="noStrike">
                          <a:solidFill>
                            <a:srgbClr val="0D0D0D"/>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1" name="Shape 4251"/>
        <p:cNvGrpSpPr/>
        <p:nvPr/>
      </p:nvGrpSpPr>
      <p:grpSpPr>
        <a:xfrm>
          <a:off x="0" y="0"/>
          <a:ext cx="0" cy="0"/>
          <a:chOff x="0" y="0"/>
          <a:chExt cx="0" cy="0"/>
        </a:xfrm>
      </p:grpSpPr>
      <p:graphicFrame>
        <p:nvGraphicFramePr>
          <p:cNvPr id="4252" name="Google Shape;4252;p178"/>
          <p:cNvGraphicFramePr/>
          <p:nvPr/>
        </p:nvGraphicFramePr>
        <p:xfrm>
          <a:off x="353961" y="847167"/>
          <a:ext cx="3000000" cy="3000000"/>
        </p:xfrm>
        <a:graphic>
          <a:graphicData uri="http://schemas.openxmlformats.org/drawingml/2006/table">
            <a:tbl>
              <a:tblPr>
                <a:noFill/>
                <a:tableStyleId>{C674D646-FAAB-4E94-911F-C361EDB9427A}</a:tableStyleId>
              </a:tblPr>
              <a:tblGrid>
                <a:gridCol w="2167425"/>
                <a:gridCol w="9292075"/>
              </a:tblGrid>
              <a:tr h="304800">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KĨ NĂNG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NỘI DUNG CỤ THỂ</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rowSpan="5">
                  <a:txBody>
                    <a:bodyPr/>
                    <a:lstStyle/>
                    <a:p>
                      <a:pPr indent="0" lvl="0" marL="0" marR="0" rtl="0" algn="just">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Đọc – hiểu văn bản</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Đọc hiểu văn bản: </a:t>
                      </a:r>
                      <a:endParaRPr sz="2400" u="none" cap="none" strike="noStrike">
                        <a:latin typeface="Times New Roman"/>
                        <a:ea typeface="Times New Roman"/>
                        <a:cs typeface="Times New Roman"/>
                        <a:sym typeface="Times New Roman"/>
                      </a:endParaRPr>
                    </a:p>
                    <a:p>
                      <a:pPr indent="0" lvl="0" marL="0" marR="54864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+Văn bản 1: </a:t>
                      </a:r>
                      <a:r>
                        <a:rPr i="1" lang="en-US" sz="2400" u="none" cap="none" strike="noStrike">
                          <a:latin typeface="Times New Roman"/>
                          <a:ea typeface="Times New Roman"/>
                          <a:cs typeface="Times New Roman"/>
                          <a:sym typeface="Times New Roman"/>
                        </a:rPr>
                        <a:t>Lễ cúng Thần lúa của người Chơ-ro (</a:t>
                      </a:r>
                      <a:r>
                        <a:rPr lang="en-US" sz="2400" u="none" cap="none" strike="noStrike">
                          <a:latin typeface="Times New Roman"/>
                          <a:ea typeface="Times New Roman"/>
                          <a:cs typeface="Times New Roman"/>
                          <a:sym typeface="Times New Roman"/>
                        </a:rPr>
                        <a:t>Văn Quang- Văn Tuyên)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54864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 Văn bản 2:</a:t>
                      </a:r>
                      <a:r>
                        <a:rPr lang="en-US" sz="2400" u="none" cap="none" strike="noStrike">
                          <a:solidFill>
                            <a:srgbClr val="0D0D0D"/>
                          </a:solidFill>
                          <a:latin typeface="Times New Roman"/>
                          <a:ea typeface="Times New Roman"/>
                          <a:cs typeface="Times New Roman"/>
                          <a:sym typeface="Times New Roman"/>
                        </a:rPr>
                        <a:t> </a:t>
                      </a:r>
                      <a:r>
                        <a:rPr i="1" lang="en-US" sz="2400" u="none" cap="none" strike="noStrike">
                          <a:solidFill>
                            <a:srgbClr val="0D0D0D"/>
                          </a:solidFill>
                          <a:latin typeface="Times New Roman"/>
                          <a:ea typeface="Times New Roman"/>
                          <a:cs typeface="Times New Roman"/>
                          <a:sym typeface="Times New Roman"/>
                        </a:rPr>
                        <a:t>Trái Đất - Mẹ của muôn loài </a:t>
                      </a:r>
                      <a:r>
                        <a:rPr lang="en-US" sz="2400" u="none" cap="none" strike="noStrike">
                          <a:latin typeface="Times New Roman"/>
                          <a:ea typeface="Times New Roman"/>
                          <a:cs typeface="Times New Roman"/>
                          <a:sym typeface="Times New Roman"/>
                        </a:rPr>
                        <a:t>(Trịnh Xuân Thuận)</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54864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Đọc kết nối chủ điểm</a:t>
                      </a:r>
                      <a:r>
                        <a:rPr b="1" lang="en-US" sz="2400" u="none" cap="none" strike="noStrike">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p>
                      <a:pPr indent="0" lvl="0" marL="0" marR="548640" rtl="0" algn="just">
                        <a:lnSpc>
                          <a:spcPct val="115000"/>
                        </a:lnSpc>
                        <a:spcBef>
                          <a:spcPts val="0"/>
                        </a:spcBef>
                        <a:spcAft>
                          <a:spcPts val="0"/>
                        </a:spcAft>
                        <a:buNone/>
                      </a:pPr>
                      <a:r>
                        <a:rPr b="1" i="1" lang="en-US" sz="2400" u="none" cap="none" strike="noStrike">
                          <a:solidFill>
                            <a:srgbClr val="0D0D0D"/>
                          </a:solidFill>
                          <a:latin typeface="Times New Roman"/>
                          <a:ea typeface="Times New Roman"/>
                          <a:cs typeface="Times New Roman"/>
                          <a:sym typeface="Times New Roman"/>
                        </a:rPr>
                        <a:t> Văn bản 3 : </a:t>
                      </a:r>
                      <a:r>
                        <a:rPr i="1" lang="en-US" sz="2400" u="none" cap="none" strike="noStrike">
                          <a:solidFill>
                            <a:srgbClr val="0D0D0D"/>
                          </a:solidFill>
                          <a:latin typeface="Times New Roman"/>
                          <a:ea typeface="Times New Roman"/>
                          <a:cs typeface="Times New Roman"/>
                          <a:sym typeface="Times New Roman"/>
                        </a:rPr>
                        <a:t>Hai cây phong </a:t>
                      </a:r>
                      <a:r>
                        <a:rPr lang="en-US" sz="2400" u="none" cap="none" strike="noStrike">
                          <a:solidFill>
                            <a:srgbClr val="0D0D0D"/>
                          </a:solidFill>
                          <a:latin typeface="Times New Roman"/>
                          <a:ea typeface="Times New Roman"/>
                          <a:cs typeface="Times New Roman"/>
                          <a:sym typeface="Times New Roman"/>
                        </a:rPr>
                        <a:t>(Ai-ma-tốp)</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Thực hành Tiếng Việt: </a:t>
                      </a:r>
                      <a:r>
                        <a:rPr lang="en-US" sz="2400" u="none" cap="none" strike="noStrike">
                          <a:latin typeface="Times New Roman"/>
                          <a:ea typeface="Times New Roman"/>
                          <a:cs typeface="Times New Roman"/>
                          <a:sym typeface="Times New Roman"/>
                        </a:rPr>
                        <a:t>Dấu chấm phẩy; các phương tiện giao tiếp phi ngôn ngữ và công dụng của chúng.</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vMerge="1"/>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Thực hành đọc hiểu</a:t>
                      </a:r>
                      <a:r>
                        <a:rPr lang="en-US" sz="2400" u="none" cap="none" strike="noStrike">
                          <a:solidFill>
                            <a:srgbClr val="FF0000"/>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2400" u="none" cap="none" strike="noStrike">
                          <a:latin typeface="Times New Roman"/>
                          <a:ea typeface="Times New Roman"/>
                          <a:cs typeface="Times New Roman"/>
                          <a:sym typeface="Times New Roman"/>
                        </a:rPr>
                        <a:t>+ Văn bản 4: </a:t>
                      </a:r>
                      <a:r>
                        <a:rPr lang="en-US" sz="2400" u="none" cap="none" strike="noStrike">
                          <a:solidFill>
                            <a:srgbClr val="0D0D0D"/>
                          </a:solidFill>
                          <a:latin typeface="Times New Roman"/>
                          <a:ea typeface="Times New Roman"/>
                          <a:cs typeface="Times New Roman"/>
                          <a:sym typeface="Times New Roman"/>
                        </a:rPr>
                        <a:t>Ngày môi trường thế giới và hành động của tuổi trẻ (Nhóm biên soạn)</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a:txBody>
                    <a:bodyPr/>
                    <a:lstStyle/>
                    <a:p>
                      <a:pPr indent="0" lvl="0" marL="0" marR="0" rtl="0" algn="just">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Viết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Viết: </a:t>
                      </a:r>
                      <a:r>
                        <a:rPr lang="en-US" sz="2400" u="none" cap="none" strike="noStrike">
                          <a:latin typeface="Times New Roman"/>
                          <a:ea typeface="Times New Roman"/>
                          <a:cs typeface="Times New Roman"/>
                          <a:sym typeface="Times New Roman"/>
                        </a:rPr>
                        <a:t>Viết văn bản thuyết minh thuật lại một sự kiện</a:t>
                      </a:r>
                      <a:r>
                        <a:rPr lang="en-US" sz="2400" u="none" cap="none" strike="noStrike">
                          <a:solidFill>
                            <a:srgbClr val="0D0D0D"/>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04800">
                <a:tc>
                  <a:txBody>
                    <a:bodyPr/>
                    <a:lstStyle/>
                    <a:p>
                      <a:pPr indent="0" lvl="0" marL="0" marR="0" rtl="0" algn="just">
                        <a:lnSpc>
                          <a:spcPct val="115000"/>
                        </a:lnSpc>
                        <a:spcBef>
                          <a:spcPts val="0"/>
                        </a:spcBef>
                        <a:spcAft>
                          <a:spcPts val="0"/>
                        </a:spcAft>
                        <a:buNone/>
                      </a:pPr>
                      <a:r>
                        <a:rPr lang="en-US" sz="2400" u="none" cap="none" strike="noStrike">
                          <a:solidFill>
                            <a:srgbClr val="0070C0"/>
                          </a:solidFill>
                          <a:latin typeface="Times New Roman"/>
                          <a:ea typeface="Times New Roman"/>
                          <a:cs typeface="Times New Roman"/>
                          <a:sym typeface="Times New Roman"/>
                        </a:rPr>
                        <a:t>Nói và nghe</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just">
                        <a:lnSpc>
                          <a:spcPct val="115000"/>
                        </a:lnSpc>
                        <a:spcBef>
                          <a:spcPts val="0"/>
                        </a:spcBef>
                        <a:spcAft>
                          <a:spcPts val="0"/>
                        </a:spcAft>
                        <a:buNone/>
                      </a:pPr>
                      <a:r>
                        <a:rPr b="1" lang="en-US" sz="2400" u="none" cap="none" strike="noStrike">
                          <a:solidFill>
                            <a:srgbClr val="FF0000"/>
                          </a:solidFill>
                          <a:latin typeface="Times New Roman"/>
                          <a:ea typeface="Times New Roman"/>
                          <a:cs typeface="Times New Roman"/>
                          <a:sym typeface="Times New Roman"/>
                        </a:rPr>
                        <a:t>Nói và nghe: </a:t>
                      </a:r>
                      <a:r>
                        <a:rPr lang="en-US" sz="2400" u="none" cap="none" strike="noStrike">
                          <a:latin typeface="Times New Roman"/>
                          <a:ea typeface="Times New Roman"/>
                          <a:cs typeface="Times New Roman"/>
                          <a:sym typeface="Times New Roman"/>
                        </a:rPr>
                        <a:t>Tóm tắt nội dung trình bày của người khác</a:t>
                      </a:r>
                      <a:r>
                        <a:rPr lang="en-US" sz="2400" u="none" cap="none" strike="noStrike">
                          <a:solidFill>
                            <a:srgbClr val="0D0D0D"/>
                          </a:solidFill>
                          <a:latin typeface="Times New Roman"/>
                          <a:ea typeface="Times New Roman"/>
                          <a:cs typeface="Times New Roman"/>
                          <a:sym typeface="Times New Roman"/>
                        </a:rPr>
                        <a: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bl>
          </a:graphicData>
        </a:graphic>
      </p:graphicFrame>
      <p:sp>
        <p:nvSpPr>
          <p:cNvPr id="4253" name="Google Shape;4253;p178"/>
          <p:cNvSpPr/>
          <p:nvPr/>
        </p:nvSpPr>
        <p:spPr>
          <a:xfrm>
            <a:off x="1871633" y="194146"/>
            <a:ext cx="8423333" cy="48301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400">
                <a:solidFill>
                  <a:srgbClr val="FF0000"/>
                </a:solidFill>
                <a:latin typeface="Times New Roman"/>
                <a:ea typeface="Times New Roman"/>
                <a:cs typeface="Times New Roman"/>
                <a:sym typeface="Times New Roman"/>
              </a:rPr>
              <a:t>Phiếu học tập 01: </a:t>
            </a:r>
            <a:r>
              <a:rPr b="1" lang="en-US" sz="2400">
                <a:solidFill>
                  <a:srgbClr val="0070C0"/>
                </a:solidFill>
                <a:latin typeface="Times New Roman"/>
                <a:ea typeface="Times New Roman"/>
                <a:cs typeface="Times New Roman"/>
                <a:sym typeface="Times New Roman"/>
              </a:rPr>
              <a:t>BÀI HỌC 10. CHỦ ĐỀ: MẸ THIÊN NHIÊN</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7" name="Shape 4257"/>
        <p:cNvGrpSpPr/>
        <p:nvPr/>
      </p:nvGrpSpPr>
      <p:grpSpPr>
        <a:xfrm>
          <a:off x="0" y="0"/>
          <a:ext cx="0" cy="0"/>
          <a:chOff x="0" y="0"/>
          <a:chExt cx="0" cy="0"/>
        </a:xfrm>
      </p:grpSpPr>
      <p:grpSp>
        <p:nvGrpSpPr>
          <p:cNvPr id="4258" name="Google Shape;4258;p179"/>
          <p:cNvGrpSpPr/>
          <p:nvPr/>
        </p:nvGrpSpPr>
        <p:grpSpPr>
          <a:xfrm>
            <a:off x="0" y="1"/>
            <a:ext cx="12192000" cy="836740"/>
            <a:chOff x="1440808" y="2419674"/>
            <a:chExt cx="9865006" cy="1448933"/>
          </a:xfrm>
        </p:grpSpPr>
        <p:sp>
          <p:nvSpPr>
            <p:cNvPr id="4259" name="Google Shape;4259;p17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60" name="Google Shape;4260;p17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61" name="Google Shape;4261;p17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62" name="Google Shape;4262;p17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263" name="Google Shape;4263;p17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64" name="Google Shape;4264;p17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265" name="Google Shape;4265;p17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266" name="Google Shape;4266;p17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267" name="Google Shape;4267;p179"/>
          <p:cNvGrpSpPr/>
          <p:nvPr/>
        </p:nvGrpSpPr>
        <p:grpSpPr>
          <a:xfrm>
            <a:off x="4009854" y="1061139"/>
            <a:ext cx="7822558" cy="5664125"/>
            <a:chOff x="9526586" y="5020964"/>
            <a:chExt cx="13487401" cy="7588768"/>
          </a:xfrm>
        </p:grpSpPr>
        <p:sp>
          <p:nvSpPr>
            <p:cNvPr id="4268" name="Google Shape;4268;p17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69" name="Google Shape;4269;p17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70" name="Google Shape;4270;p17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71" name="Google Shape;4271;p17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272" name="Google Shape;4272;p17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273" name="Google Shape;4273;p179"/>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274" name="Google Shape;4274;p179"/>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275" name="Google Shape;4275;p179"/>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276" name="Google Shape;4276;p179"/>
          <p:cNvSpPr/>
          <p:nvPr/>
        </p:nvSpPr>
        <p:spPr>
          <a:xfrm>
            <a:off x="4680544" y="836741"/>
            <a:ext cx="280551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Tiến hành ôn tập</a:t>
            </a:r>
            <a:endParaRPr sz="2800">
              <a:solidFill>
                <a:schemeClr val="lt1"/>
              </a:solidFill>
              <a:latin typeface="Calibri"/>
              <a:ea typeface="Calibri"/>
              <a:cs typeface="Calibri"/>
              <a:sym typeface="Calibri"/>
            </a:endParaRPr>
          </a:p>
        </p:txBody>
      </p:sp>
      <p:sp>
        <p:nvSpPr>
          <p:cNvPr id="4277" name="Google Shape;4277;p179"/>
          <p:cNvSpPr/>
          <p:nvPr/>
        </p:nvSpPr>
        <p:spPr>
          <a:xfrm>
            <a:off x="453966" y="931593"/>
            <a:ext cx="368293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Bài tập 1 (SGK/Tr 96):</a:t>
            </a:r>
            <a:endParaRPr sz="2800">
              <a:solidFill>
                <a:schemeClr val="dk1"/>
              </a:solidFill>
              <a:latin typeface="Times New Roman"/>
              <a:ea typeface="Times New Roman"/>
              <a:cs typeface="Times New Roman"/>
              <a:sym typeface="Times New Roman"/>
            </a:endParaRPr>
          </a:p>
        </p:txBody>
      </p:sp>
      <p:sp>
        <p:nvSpPr>
          <p:cNvPr id="4278" name="Google Shape;4278;p179"/>
          <p:cNvSpPr/>
          <p:nvPr/>
        </p:nvSpPr>
        <p:spPr>
          <a:xfrm>
            <a:off x="4236479" y="1568823"/>
            <a:ext cx="3693640" cy="658642"/>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Phiếu học tập số 02:</a:t>
            </a:r>
            <a:endParaRPr b="1" sz="3200">
              <a:solidFill>
                <a:schemeClr val="dk1"/>
              </a:solidFill>
              <a:latin typeface="Times New Roman"/>
              <a:ea typeface="Times New Roman"/>
              <a:cs typeface="Times New Roman"/>
              <a:sym typeface="Times New Roman"/>
            </a:endParaRPr>
          </a:p>
        </p:txBody>
      </p:sp>
      <p:graphicFrame>
        <p:nvGraphicFramePr>
          <p:cNvPr id="4279" name="Google Shape;4279;p179"/>
          <p:cNvGraphicFramePr/>
          <p:nvPr/>
        </p:nvGraphicFramePr>
        <p:xfrm>
          <a:off x="631273" y="2276017"/>
          <a:ext cx="3000000" cy="3000000"/>
        </p:xfrm>
        <a:graphic>
          <a:graphicData uri="http://schemas.openxmlformats.org/drawingml/2006/table">
            <a:tbl>
              <a:tblPr>
                <a:noFill/>
                <a:tableStyleId>{C674D646-FAAB-4E94-911F-C361EDB9427A}</a:tableStyleId>
              </a:tblPr>
              <a:tblGrid>
                <a:gridCol w="2591975"/>
                <a:gridCol w="3333375"/>
                <a:gridCol w="4920425"/>
              </a:tblGrid>
              <a:tr h="610225">
                <a:tc>
                  <a:txBody>
                    <a:bodyPr/>
                    <a:lstStyle/>
                    <a:p>
                      <a:pPr indent="0" lvl="0" marL="0" marR="0" rtl="0" algn="ctr">
                        <a:lnSpc>
                          <a:spcPct val="115000"/>
                        </a:lnSpc>
                        <a:spcBef>
                          <a:spcPts val="0"/>
                        </a:spcBef>
                        <a:spcAft>
                          <a:spcPts val="0"/>
                        </a:spcAft>
                        <a:buNone/>
                      </a:pPr>
                      <a:r>
                        <a:rPr b="1" lang="en-US" sz="3600" u="none" cap="none" strike="noStrike">
                          <a:solidFill>
                            <a:srgbClr val="000000"/>
                          </a:solidFill>
                          <a:latin typeface="Times New Roman"/>
                          <a:ea typeface="Times New Roman"/>
                          <a:cs typeface="Times New Roman"/>
                          <a:sym typeface="Times New Roman"/>
                        </a:rPr>
                        <a:t>Nhóm</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600" u="none" cap="none" strike="noStrike">
                          <a:solidFill>
                            <a:srgbClr val="000000"/>
                          </a:solidFill>
                          <a:latin typeface="Times New Roman"/>
                          <a:ea typeface="Times New Roman"/>
                          <a:cs typeface="Times New Roman"/>
                          <a:sym typeface="Times New Roman"/>
                        </a:rPr>
                        <a:t>Văn bản</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600" u="none" cap="none" strike="noStrike">
                          <a:solidFill>
                            <a:srgbClr val="000000"/>
                          </a:solidFill>
                          <a:latin typeface="Times New Roman"/>
                          <a:ea typeface="Times New Roman"/>
                          <a:cs typeface="Times New Roman"/>
                          <a:sym typeface="Times New Roman"/>
                        </a:rPr>
                        <a:t>Nội dung chính</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8300">
                <a:tc>
                  <a:txBody>
                    <a:bodyPr/>
                    <a:lstStyle/>
                    <a:p>
                      <a:pPr indent="0" lvl="0" marL="0" marR="0" rtl="0" algn="just">
                        <a:lnSpc>
                          <a:spcPct val="115000"/>
                        </a:lnSpc>
                        <a:spcBef>
                          <a:spcPts val="0"/>
                        </a:spcBef>
                        <a:spcAft>
                          <a:spcPts val="0"/>
                        </a:spcAft>
                        <a:buNone/>
                      </a:pPr>
                      <a:r>
                        <a:rPr lang="en-US" sz="3600" u="none" cap="none" strike="noStrike">
                          <a:solidFill>
                            <a:srgbClr val="0070C0"/>
                          </a:solidFill>
                          <a:latin typeface="Times New Roman"/>
                          <a:ea typeface="Times New Roman"/>
                          <a:cs typeface="Times New Roman"/>
                          <a:sym typeface="Times New Roman"/>
                        </a:rPr>
                        <a:t>Nhóm 1 - 2</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3600" u="none" cap="none" strike="noStrike">
                          <a:latin typeface="Times New Roman"/>
                          <a:ea typeface="Times New Roman"/>
                          <a:cs typeface="Times New Roman"/>
                          <a:sym typeface="Times New Roman"/>
                        </a:rPr>
                        <a:t>Lễ cúng Thần Lúa của người Chơ – ro</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600" u="none" cap="none" strike="noStrike">
                          <a:solidFill>
                            <a:srgbClr val="000000"/>
                          </a:solidFill>
                          <a:latin typeface="Times New Roman"/>
                          <a:ea typeface="Times New Roman"/>
                          <a:cs typeface="Times New Roman"/>
                          <a:sym typeface="Times New Roman"/>
                        </a:rPr>
                        <a:t> </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70200">
                <a:tc>
                  <a:txBody>
                    <a:bodyPr/>
                    <a:lstStyle/>
                    <a:p>
                      <a:pPr indent="0" lvl="0" marL="0" marR="0" rtl="0" algn="just">
                        <a:lnSpc>
                          <a:spcPct val="115000"/>
                        </a:lnSpc>
                        <a:spcBef>
                          <a:spcPts val="0"/>
                        </a:spcBef>
                        <a:spcAft>
                          <a:spcPts val="0"/>
                        </a:spcAft>
                        <a:buNone/>
                      </a:pPr>
                      <a:r>
                        <a:rPr lang="en-US" sz="3600" u="none" cap="none" strike="noStrike">
                          <a:solidFill>
                            <a:srgbClr val="0070C0"/>
                          </a:solidFill>
                          <a:latin typeface="Times New Roman"/>
                          <a:ea typeface="Times New Roman"/>
                          <a:cs typeface="Times New Roman"/>
                          <a:sym typeface="Times New Roman"/>
                        </a:rPr>
                        <a:t>Nhóm 3 - 4</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3600" u="none" cap="none" strike="noStrike">
                          <a:latin typeface="Times New Roman"/>
                          <a:ea typeface="Times New Roman"/>
                          <a:cs typeface="Times New Roman"/>
                          <a:sym typeface="Times New Roman"/>
                        </a:rPr>
                        <a:t>Trái đất – Mẹ của muôn loài</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600" u="none" cap="none" strike="noStrike">
                          <a:solidFill>
                            <a:srgbClr val="000000"/>
                          </a:solidFill>
                          <a:latin typeface="Times New Roman"/>
                          <a:ea typeface="Times New Roman"/>
                          <a:cs typeface="Times New Roman"/>
                          <a:sym typeface="Times New Roman"/>
                        </a:rPr>
                        <a:t> </a:t>
                      </a:r>
                      <a:endParaRPr sz="36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8"/>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295" name="Google Shape;295;p18"/>
          <p:cNvSpPr/>
          <p:nvPr/>
        </p:nvSpPr>
        <p:spPr>
          <a:xfrm>
            <a:off x="205122" y="756065"/>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3. Diễn biến của lễ cúng Thần Lúa</a:t>
            </a:r>
            <a:endParaRPr sz="2800">
              <a:solidFill>
                <a:schemeClr val="dk1"/>
              </a:solidFill>
              <a:latin typeface="Times New Roman"/>
              <a:ea typeface="Times New Roman"/>
              <a:cs typeface="Times New Roman"/>
              <a:sym typeface="Times New Roman"/>
            </a:endParaRPr>
          </a:p>
        </p:txBody>
      </p:sp>
      <p:pic>
        <p:nvPicPr>
          <p:cNvPr id="296" name="Google Shape;296;p18"/>
          <p:cNvPicPr preferRelativeResize="0"/>
          <p:nvPr/>
        </p:nvPicPr>
        <p:blipFill rotWithShape="1">
          <a:blip r:embed="rId4">
            <a:alphaModFix/>
          </a:blip>
          <a:srcRect b="0" l="0" r="0" t="0"/>
          <a:stretch/>
        </p:blipFill>
        <p:spPr>
          <a:xfrm>
            <a:off x="378521" y="1967412"/>
            <a:ext cx="4413779" cy="3527015"/>
          </a:xfrm>
          <a:prstGeom prst="rect">
            <a:avLst/>
          </a:prstGeom>
          <a:noFill/>
          <a:ln>
            <a:noFill/>
          </a:ln>
        </p:spPr>
      </p:pic>
      <p:sp>
        <p:nvSpPr>
          <p:cNvPr id="297" name="Google Shape;297;p18"/>
          <p:cNvSpPr/>
          <p:nvPr/>
        </p:nvSpPr>
        <p:spPr>
          <a:xfrm>
            <a:off x="205122" y="2164488"/>
            <a:ext cx="4302781" cy="523220"/>
          </a:xfrm>
          <a:prstGeom prst="rect">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Vòng mảnh ghép: (05 phút</a:t>
            </a:r>
            <a:endParaRPr b="1" sz="2800">
              <a:solidFill>
                <a:schemeClr val="dk1"/>
              </a:solidFill>
              <a:latin typeface="Times New Roman"/>
              <a:ea typeface="Times New Roman"/>
              <a:cs typeface="Times New Roman"/>
              <a:sym typeface="Times New Roman"/>
            </a:endParaRPr>
          </a:p>
        </p:txBody>
      </p:sp>
      <p:sp>
        <p:nvSpPr>
          <p:cNvPr id="298" name="Google Shape;298;p18"/>
          <p:cNvSpPr/>
          <p:nvPr/>
        </p:nvSpPr>
        <p:spPr>
          <a:xfrm>
            <a:off x="5444204" y="1343918"/>
            <a:ext cx="6056671" cy="934918"/>
          </a:xfrm>
          <a:prstGeom prst="plaque">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Chia sẻ kết quả thảo luận ở vòng chuyên sâu.</a:t>
            </a:r>
            <a:endParaRPr sz="2800">
              <a:solidFill>
                <a:schemeClr val="dk1"/>
              </a:solidFill>
              <a:latin typeface="Times New Roman"/>
              <a:ea typeface="Times New Roman"/>
              <a:cs typeface="Times New Roman"/>
              <a:sym typeface="Times New Roman"/>
            </a:endParaRPr>
          </a:p>
        </p:txBody>
      </p:sp>
      <p:sp>
        <p:nvSpPr>
          <p:cNvPr id="299" name="Google Shape;299;p18"/>
          <p:cNvSpPr/>
          <p:nvPr/>
        </p:nvSpPr>
        <p:spPr>
          <a:xfrm>
            <a:off x="5744494" y="2389336"/>
            <a:ext cx="5456089" cy="1132124"/>
          </a:xfrm>
          <a:prstGeom prst="downArrowCallout">
            <a:avLst>
              <a:gd fmla="val 74503" name="adj1"/>
              <a:gd fmla="val 69292" name="adj2"/>
              <a:gd fmla="val 25000" name="adj3"/>
              <a:gd fmla="val 64977" name="adj4"/>
            </a:avLst>
          </a:prstGeom>
          <a:solidFill>
            <a:srgbClr val="FEE59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Trả lời các câu hỏi sau: </a:t>
            </a:r>
            <a:endParaRPr sz="2800">
              <a:solidFill>
                <a:schemeClr val="dk1"/>
              </a:solidFill>
              <a:latin typeface="Times New Roman"/>
              <a:ea typeface="Times New Roman"/>
              <a:cs typeface="Times New Roman"/>
              <a:sym typeface="Times New Roman"/>
            </a:endParaRPr>
          </a:p>
        </p:txBody>
      </p:sp>
      <p:sp>
        <p:nvSpPr>
          <p:cNvPr id="300" name="Google Shape;300;p18"/>
          <p:cNvSpPr/>
          <p:nvPr/>
        </p:nvSpPr>
        <p:spPr>
          <a:xfrm>
            <a:off x="6009762" y="3521460"/>
            <a:ext cx="2197509" cy="2993923"/>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a:t>
            </a:r>
            <a:r>
              <a:rPr i="1" lang="en-US" sz="2800">
                <a:solidFill>
                  <a:schemeClr val="dk1"/>
                </a:solidFill>
                <a:latin typeface="Times New Roman"/>
                <a:ea typeface="Times New Roman"/>
                <a:cs typeface="Times New Roman"/>
                <a:sym typeface="Times New Roman"/>
              </a:rPr>
              <a:t>Nhận xét chung về lễ hội cúng Thần Lúa của người Chơ-ro.</a:t>
            </a:r>
            <a:endParaRPr sz="2800">
              <a:solidFill>
                <a:schemeClr val="dk1"/>
              </a:solidFill>
              <a:latin typeface="Times New Roman"/>
              <a:ea typeface="Times New Roman"/>
              <a:cs typeface="Times New Roman"/>
              <a:sym typeface="Times New Roman"/>
            </a:endParaRPr>
          </a:p>
        </p:txBody>
      </p:sp>
      <p:sp>
        <p:nvSpPr>
          <p:cNvPr id="301" name="Google Shape;301;p18"/>
          <p:cNvSpPr/>
          <p:nvPr/>
        </p:nvSpPr>
        <p:spPr>
          <a:xfrm>
            <a:off x="8472538" y="3521460"/>
            <a:ext cx="3275757" cy="2993923"/>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 Qua việc tìm hiểu về lễ hội, em hiểu thêm gì về mối quan hệ giữa con người và thiên nhiên?</a:t>
            </a:r>
            <a:endParaRPr sz="2800">
              <a:solidFill>
                <a:schemeClr val="dk1"/>
              </a:solidFill>
              <a:latin typeface="Times New Roman"/>
              <a:ea typeface="Times New Roman"/>
              <a:cs typeface="Times New Roman"/>
              <a:sym typeface="Times New Roman"/>
            </a:endParaRPr>
          </a:p>
        </p:txBody>
      </p:sp>
      <p:pic>
        <p:nvPicPr>
          <p:cNvPr id="302" name="Google Shape;302;p18"/>
          <p:cNvPicPr preferRelativeResize="0"/>
          <p:nvPr/>
        </p:nvPicPr>
        <p:blipFill rotWithShape="1">
          <a:blip r:embed="rId5">
            <a:alphaModFix/>
          </a:blip>
          <a:srcRect b="0" l="0" r="0" t="0"/>
          <a:stretch/>
        </p:blipFill>
        <p:spPr>
          <a:xfrm>
            <a:off x="1335138" y="5348655"/>
            <a:ext cx="2278217" cy="1328960"/>
          </a:xfrm>
          <a:prstGeom prst="ellipse">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3" name="Shape 4283"/>
        <p:cNvGrpSpPr/>
        <p:nvPr/>
      </p:nvGrpSpPr>
      <p:grpSpPr>
        <a:xfrm>
          <a:off x="0" y="0"/>
          <a:ext cx="0" cy="0"/>
          <a:chOff x="0" y="0"/>
          <a:chExt cx="0" cy="0"/>
        </a:xfrm>
      </p:grpSpPr>
      <p:sp>
        <p:nvSpPr>
          <p:cNvPr id="4284" name="Google Shape;4284;p180"/>
          <p:cNvSpPr/>
          <p:nvPr/>
        </p:nvSpPr>
        <p:spPr>
          <a:xfrm>
            <a:off x="380224" y="90948"/>
            <a:ext cx="368293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Bài tập 1 (SGK/Tr 96):</a:t>
            </a:r>
            <a:endParaRPr sz="2800">
              <a:solidFill>
                <a:schemeClr val="dk1"/>
              </a:solidFill>
              <a:latin typeface="Times New Roman"/>
              <a:ea typeface="Times New Roman"/>
              <a:cs typeface="Times New Roman"/>
              <a:sym typeface="Times New Roman"/>
            </a:endParaRPr>
          </a:p>
        </p:txBody>
      </p:sp>
      <p:graphicFrame>
        <p:nvGraphicFramePr>
          <p:cNvPr id="4285" name="Google Shape;4285;p180"/>
          <p:cNvGraphicFramePr/>
          <p:nvPr/>
        </p:nvGraphicFramePr>
        <p:xfrm>
          <a:off x="647700" y="678801"/>
          <a:ext cx="3000000" cy="3000000"/>
        </p:xfrm>
        <a:graphic>
          <a:graphicData uri="http://schemas.openxmlformats.org/drawingml/2006/table">
            <a:tbl>
              <a:tblPr>
                <a:noFill/>
                <a:tableStyleId>{C674D646-FAAB-4E94-911F-C361EDB9427A}</a:tableStyleId>
              </a:tblPr>
              <a:tblGrid>
                <a:gridCol w="2038825"/>
                <a:gridCol w="8806975"/>
              </a:tblGrid>
              <a:tr h="72250">
                <a:tc>
                  <a:txBody>
                    <a:bodyPr/>
                    <a:lstStyle/>
                    <a:p>
                      <a:pPr indent="0" lvl="0" marL="0" marR="0" rtl="0" algn="just">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Văn bản</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Nội dung chính</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57325">
                <a:tc>
                  <a:txBody>
                    <a:bodyPr/>
                    <a:lstStyle/>
                    <a:p>
                      <a:pPr indent="0" lvl="0" marL="0" marR="0" rtl="0" algn="just">
                        <a:lnSpc>
                          <a:spcPct val="115000"/>
                        </a:lnSpc>
                        <a:spcBef>
                          <a:spcPts val="0"/>
                        </a:spcBef>
                        <a:spcAft>
                          <a:spcPts val="0"/>
                        </a:spcAft>
                        <a:buNone/>
                      </a:pPr>
                      <a:r>
                        <a:rPr i="1" lang="en-US" sz="2800" u="none" cap="none" strike="noStrike">
                          <a:latin typeface="Times New Roman"/>
                          <a:ea typeface="Times New Roman"/>
                          <a:cs typeface="Times New Roman"/>
                          <a:sym typeface="Times New Roman"/>
                        </a:rPr>
                        <a:t>Lễ cúng Thần Lúa của người Chơ – ro</a:t>
                      </a:r>
                      <a:endParaRPr sz="28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2800" u="none" cap="none" strike="noStrike">
                          <a:solidFill>
                            <a:srgbClr val="000000"/>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42900" lvl="0" marL="342900" marR="0" rtl="0" algn="just">
                        <a:lnSpc>
                          <a:spcPct val="115000"/>
                        </a:lnSpc>
                        <a:spcBef>
                          <a:spcPts val="0"/>
                        </a:spcBef>
                        <a:spcAft>
                          <a:spcPts val="0"/>
                        </a:spcAft>
                        <a:buClr>
                          <a:schemeClr val="dk1"/>
                        </a:buClr>
                        <a:buSzPts val="2800"/>
                        <a:buFont typeface="Times New Roman"/>
                        <a:buChar char="-"/>
                      </a:pPr>
                      <a:r>
                        <a:rPr lang="en-US" sz="2800" u="sng" cap="none" strike="noStrike">
                          <a:latin typeface="Times New Roman"/>
                          <a:ea typeface="Times New Roman"/>
                          <a:cs typeface="Times New Roman"/>
                          <a:sym typeface="Times New Roman"/>
                        </a:rPr>
                        <a:t>Thời gian:</a:t>
                      </a:r>
                      <a:r>
                        <a:rPr lang="en-US" sz="2800" u="none" cap="none" strike="noStrike">
                          <a:latin typeface="Times New Roman"/>
                          <a:ea typeface="Times New Roman"/>
                          <a:cs typeface="Times New Roman"/>
                          <a:sym typeface="Times New Roman"/>
                        </a:rPr>
                        <a:t> Từ 15 đến 30/3 âm lịch</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u="sng" cap="none" strike="noStrike">
                          <a:latin typeface="Times New Roman"/>
                          <a:ea typeface="Times New Roman"/>
                          <a:cs typeface="Times New Roman"/>
                          <a:sym typeface="Times New Roman"/>
                        </a:rPr>
                        <a:t>Cách thức:</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Làm cây niêu</a:t>
                      </a:r>
                      <a:endParaRPr sz="28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 Phụ nữ lớn tuổi đi rước hồn lúa</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Lễ vật: Heo, gà, bánh, bông lúa, rượu cần nhà làm.</a:t>
                      </a:r>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Già làng khấn nguyện trên nền nhạc cồng chiêng.</a:t>
                      </a:r>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Mở tiệc tại nhà sàn chính, người phụ nữ lớn tuổi nhất sẽ uống ly rượu đầu tiên và mời khách theo thứ bậc.</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u="sng" cap="none" strike="noStrike">
                          <a:latin typeface="Times New Roman"/>
                          <a:ea typeface="Times New Roman"/>
                          <a:cs typeface="Times New Roman"/>
                          <a:sym typeface="Times New Roman"/>
                        </a:rPr>
                        <a:t>Ý nghĩa</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Thể hiện sự gắn bó, ân tình giữa con người và thiên nhiên.</a:t>
                      </a:r>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Góp phần làm phong phú nền văn hóa của dân tộc</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9" name="Shape 4289"/>
        <p:cNvGrpSpPr/>
        <p:nvPr/>
      </p:nvGrpSpPr>
      <p:grpSpPr>
        <a:xfrm>
          <a:off x="0" y="0"/>
          <a:ext cx="0" cy="0"/>
          <a:chOff x="0" y="0"/>
          <a:chExt cx="0" cy="0"/>
        </a:xfrm>
      </p:grpSpPr>
      <p:sp>
        <p:nvSpPr>
          <p:cNvPr id="4290" name="Google Shape;4290;p181"/>
          <p:cNvSpPr/>
          <p:nvPr/>
        </p:nvSpPr>
        <p:spPr>
          <a:xfrm>
            <a:off x="380224" y="90948"/>
            <a:ext cx="3682931"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Bài tập 1 (SGK/Tr 96):</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4291" name="Google Shape;4291;p181"/>
          <p:cNvGraphicFramePr/>
          <p:nvPr/>
        </p:nvGraphicFramePr>
        <p:xfrm>
          <a:off x="673100" y="678801"/>
          <a:ext cx="3000000" cy="3000000"/>
        </p:xfrm>
        <a:graphic>
          <a:graphicData uri="http://schemas.openxmlformats.org/drawingml/2006/table">
            <a:tbl>
              <a:tblPr>
                <a:noFill/>
                <a:tableStyleId>{C674D646-FAAB-4E94-911F-C361EDB9427A}</a:tableStyleId>
              </a:tblPr>
              <a:tblGrid>
                <a:gridCol w="2038825"/>
                <a:gridCol w="8806975"/>
              </a:tblGrid>
              <a:tr h="72250">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Văn bản</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2800" u="none" cap="none" strike="noStrike">
                          <a:solidFill>
                            <a:srgbClr val="000000"/>
                          </a:solidFill>
                          <a:latin typeface="Times New Roman"/>
                          <a:ea typeface="Times New Roman"/>
                          <a:cs typeface="Times New Roman"/>
                          <a:sym typeface="Times New Roman"/>
                        </a:rPr>
                        <a:t>Nội dung chính</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5850">
                <a:tc>
                  <a:txBody>
                    <a:bodyPr/>
                    <a:lstStyle/>
                    <a:p>
                      <a:pPr indent="0" lvl="0" marL="0" marR="0" rtl="0" algn="just">
                        <a:lnSpc>
                          <a:spcPct val="115000"/>
                        </a:lnSpc>
                        <a:spcBef>
                          <a:spcPts val="0"/>
                        </a:spcBef>
                        <a:spcAft>
                          <a:spcPts val="0"/>
                        </a:spcAft>
                        <a:buNone/>
                      </a:pPr>
                      <a:r>
                        <a:rPr i="1" lang="en-US" sz="2800" u="none" cap="none" strike="noStrike">
                          <a:latin typeface="Times New Roman"/>
                          <a:ea typeface="Times New Roman"/>
                          <a:cs typeface="Times New Roman"/>
                          <a:sym typeface="Times New Roman"/>
                        </a:rPr>
                        <a:t>Trái đất – Mẹ của muôn loài</a:t>
                      </a:r>
                      <a:endParaRPr sz="2800" u="none" cap="none" strike="noStrike">
                        <a:latin typeface="Times New Roman"/>
                        <a:ea typeface="Times New Roman"/>
                        <a:cs typeface="Times New Roman"/>
                        <a:sym typeface="Times New Roman"/>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42900" lvl="0" marL="342900" marR="0" rtl="0" algn="just">
                        <a:lnSpc>
                          <a:spcPct val="115000"/>
                        </a:lnSpc>
                        <a:spcBef>
                          <a:spcPts val="0"/>
                        </a:spcBef>
                        <a:spcAft>
                          <a:spcPts val="0"/>
                        </a:spcAft>
                        <a:buClr>
                          <a:schemeClr val="dk1"/>
                        </a:buClr>
                        <a:buSzPts val="2800"/>
                        <a:buFont typeface="Times New Roman"/>
                        <a:buChar char="-"/>
                      </a:pPr>
                      <a:r>
                        <a:rPr lang="en-US" sz="2800" u="none" cap="none" strike="noStrike">
                          <a:latin typeface="Times New Roman"/>
                          <a:ea typeface="Times New Roman"/>
                          <a:cs typeface="Times New Roman"/>
                          <a:sym typeface="Times New Roman"/>
                        </a:rPr>
                        <a:t>Giới thiệu về Trái Đất</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Là hành tinh duy nhất có sự sống của Hệ Mặt Trời.</a:t>
                      </a:r>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Những hoạt động địa chấn của TĐ tạo ra sự sống.</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u="none" cap="none" strike="noStrike">
                          <a:latin typeface="Times New Roman"/>
                          <a:ea typeface="Times New Roman"/>
                          <a:cs typeface="Times New Roman"/>
                          <a:sym typeface="Times New Roman"/>
                        </a:rPr>
                        <a:t>Quá trình hình thành và phát triển của trái đất</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+ 140 triệu năm trước: Sự phát triển của thực vật, động vật </a:t>
                      </a:r>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+ 6 triệu năm trước: Xuất hiện loài người</a:t>
                      </a:r>
                      <a:endParaRPr sz="2800" u="none" cap="none" strike="noStrike">
                        <a:latin typeface="Times New Roman"/>
                        <a:ea typeface="Times New Roman"/>
                        <a:cs typeface="Times New Roman"/>
                        <a:sym typeface="Times New Roman"/>
                      </a:endParaRPr>
                    </a:p>
                    <a:p>
                      <a:pPr indent="0" lvl="0" marL="8636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+ 30.000-40.000 năm trước: Xuất hiện người tinh khôn</a:t>
                      </a:r>
                      <a:endParaRPr sz="2800" u="none" cap="none" strike="noStrike">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u="none" cap="none" strike="noStrike">
                          <a:latin typeface="Times New Roman"/>
                          <a:ea typeface="Times New Roman"/>
                          <a:cs typeface="Times New Roman"/>
                          <a:sym typeface="Times New Roman"/>
                        </a:rPr>
                        <a:t>Sự ảnh hưởng của trái đất với môi trường</a:t>
                      </a:r>
                      <a:endParaRPr sz="2800" u="none" cap="none" strike="noStrike">
                        <a:latin typeface="Times New Roman"/>
                        <a:ea typeface="Times New Roman"/>
                        <a:cs typeface="Times New Roman"/>
                        <a:sym typeface="Times New Roman"/>
                      </a:endParaRPr>
                    </a:p>
                    <a:p>
                      <a:pPr indent="57150" lvl="0" marL="2921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Giúp sinh vật tiến hóa hoặc biến mất.</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u="none" cap="none" strike="noStrike">
                          <a:latin typeface="Times New Roman"/>
                          <a:ea typeface="Times New Roman"/>
                          <a:cs typeface="Times New Roman"/>
                          <a:sym typeface="Times New Roman"/>
                        </a:rPr>
                        <a:t>Ý nghĩa</a:t>
                      </a:r>
                      <a:endParaRPr sz="2800" u="none" cap="none" strike="noStrike">
                        <a:latin typeface="Times New Roman"/>
                        <a:ea typeface="Times New Roman"/>
                        <a:cs typeface="Times New Roman"/>
                        <a:sym typeface="Times New Roman"/>
                      </a:endParaRPr>
                    </a:p>
                    <a:p>
                      <a:pPr indent="57150" lvl="0" marL="29210" marR="0" rtl="0" algn="just">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Mẹ thiên nhiên nuôi dưỡng muôn loài.</a:t>
                      </a:r>
                      <a:endParaRPr/>
                    </a:p>
                  </a:txBody>
                  <a:tcPr marT="0" marB="0" marR="30450" marL="30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5" name="Shape 4295"/>
        <p:cNvGrpSpPr/>
        <p:nvPr/>
      </p:nvGrpSpPr>
      <p:grpSpPr>
        <a:xfrm>
          <a:off x="0" y="0"/>
          <a:ext cx="0" cy="0"/>
          <a:chOff x="0" y="0"/>
          <a:chExt cx="0" cy="0"/>
        </a:xfrm>
      </p:grpSpPr>
      <p:grpSp>
        <p:nvGrpSpPr>
          <p:cNvPr id="4296" name="Google Shape;4296;p182"/>
          <p:cNvGrpSpPr/>
          <p:nvPr/>
        </p:nvGrpSpPr>
        <p:grpSpPr>
          <a:xfrm>
            <a:off x="0" y="1"/>
            <a:ext cx="12192000" cy="836740"/>
            <a:chOff x="1440808" y="2419674"/>
            <a:chExt cx="9865006" cy="1448933"/>
          </a:xfrm>
        </p:grpSpPr>
        <p:sp>
          <p:nvSpPr>
            <p:cNvPr id="4297" name="Google Shape;4297;p18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98" name="Google Shape;4298;p18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299" name="Google Shape;4299;p18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00" name="Google Shape;4300;p18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301" name="Google Shape;4301;p18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02" name="Google Shape;4302;p18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303" name="Google Shape;4303;p18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304" name="Google Shape;4304;p18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305" name="Google Shape;4305;p182"/>
          <p:cNvGrpSpPr/>
          <p:nvPr/>
        </p:nvGrpSpPr>
        <p:grpSpPr>
          <a:xfrm>
            <a:off x="4009854" y="1061139"/>
            <a:ext cx="7822558" cy="5664125"/>
            <a:chOff x="9526586" y="5020964"/>
            <a:chExt cx="13487401" cy="7588768"/>
          </a:xfrm>
        </p:grpSpPr>
        <p:sp>
          <p:nvSpPr>
            <p:cNvPr id="4306" name="Google Shape;4306;p18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07" name="Google Shape;4307;p18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08" name="Google Shape;4308;p18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09" name="Google Shape;4309;p18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10" name="Google Shape;4310;p18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311" name="Google Shape;4311;p18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312" name="Google Shape;4312;p182"/>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313" name="Google Shape;4313;p182"/>
          <p:cNvSpPr/>
          <p:nvPr/>
        </p:nvSpPr>
        <p:spPr>
          <a:xfrm>
            <a:off x="660400" y="1440560"/>
            <a:ext cx="10845800" cy="45520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Bài tập 2:</a:t>
            </a:r>
            <a:r>
              <a:rPr b="1" lang="en-US" sz="2800">
                <a:solidFill>
                  <a:srgbClr val="000000"/>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Những lưu ý khi viết văn bản thuyết minh thuật lại một sự kiện:</a:t>
            </a:r>
            <a:endParaRPr sz="2800">
              <a:solidFill>
                <a:schemeClr val="dk1"/>
              </a:solidFill>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Giới thiệu được sự kiện, thời gian, địa điểm.</a:t>
            </a:r>
            <a:endParaRPr sz="2800">
              <a:solidFill>
                <a:schemeClr val="dk1"/>
              </a:solidFill>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Thuật lại đủ các hoạt động chính của sự kiện theo trình tự hợp lý.</a:t>
            </a:r>
            <a:endParaRPr sz="2800">
              <a:solidFill>
                <a:schemeClr val="dk1"/>
              </a:solidFill>
              <a:latin typeface="Times New Roman"/>
              <a:ea typeface="Times New Roman"/>
              <a:cs typeface="Times New Roman"/>
              <a:sym typeface="Times New Roman"/>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Sử dụng thông tin chính xác, tin cậy khi thuật lại sự kiện.</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Nhận xét, đánh giá hoặc cảm nhận của người viết về sự kiện.</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Bài văn đảm bảo đủ bố cục.</a:t>
            </a:r>
            <a:endParaRPr/>
          </a:p>
          <a:p>
            <a:pPr indent="-342900" lvl="0" marL="342900" marR="0" rtl="0" algn="just">
              <a:lnSpc>
                <a:spcPct val="115000"/>
              </a:lnSpc>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Có thể sử dụng các phương tiện giao tiếp phi ngôn ngữ (hình ảnh, số liệu,…) để bài viết thuyết phục, lôi cuốn người đọc hơn.</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7" name="Shape 4317"/>
        <p:cNvGrpSpPr/>
        <p:nvPr/>
      </p:nvGrpSpPr>
      <p:grpSpPr>
        <a:xfrm>
          <a:off x="0" y="0"/>
          <a:ext cx="0" cy="0"/>
          <a:chOff x="0" y="0"/>
          <a:chExt cx="0" cy="0"/>
        </a:xfrm>
      </p:grpSpPr>
      <p:grpSp>
        <p:nvGrpSpPr>
          <p:cNvPr id="4318" name="Google Shape;4318;p183"/>
          <p:cNvGrpSpPr/>
          <p:nvPr/>
        </p:nvGrpSpPr>
        <p:grpSpPr>
          <a:xfrm>
            <a:off x="0" y="1"/>
            <a:ext cx="12192000" cy="836740"/>
            <a:chOff x="1440808" y="2419674"/>
            <a:chExt cx="9865006" cy="1448933"/>
          </a:xfrm>
        </p:grpSpPr>
        <p:sp>
          <p:nvSpPr>
            <p:cNvPr id="4319" name="Google Shape;4319;p18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20" name="Google Shape;4320;p18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21" name="Google Shape;4321;p18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22" name="Google Shape;4322;p18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323" name="Google Shape;4323;p18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24" name="Google Shape;4324;p18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325" name="Google Shape;4325;p18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326" name="Google Shape;4326;p18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327" name="Google Shape;4327;p183"/>
          <p:cNvGrpSpPr/>
          <p:nvPr/>
        </p:nvGrpSpPr>
        <p:grpSpPr>
          <a:xfrm>
            <a:off x="4009854" y="1061139"/>
            <a:ext cx="7822558" cy="5664125"/>
            <a:chOff x="9526586" y="5020964"/>
            <a:chExt cx="13487401" cy="7588768"/>
          </a:xfrm>
        </p:grpSpPr>
        <p:sp>
          <p:nvSpPr>
            <p:cNvPr id="4328" name="Google Shape;4328;p18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29" name="Google Shape;4329;p18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30" name="Google Shape;4330;p18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31" name="Google Shape;4331;p18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32" name="Google Shape;4332;p18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333" name="Google Shape;4333;p18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334" name="Google Shape;4334;p183"/>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335" name="Google Shape;4335;p183"/>
          <p:cNvSpPr/>
          <p:nvPr/>
        </p:nvSpPr>
        <p:spPr>
          <a:xfrm>
            <a:off x="2077283" y="1660897"/>
            <a:ext cx="177163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70C0"/>
                </a:solidFill>
                <a:latin typeface="Times New Roman"/>
                <a:ea typeface="Times New Roman"/>
                <a:cs typeface="Times New Roman"/>
                <a:sym typeface="Times New Roman"/>
              </a:rPr>
              <a:t>Bài tập 3: </a:t>
            </a:r>
            <a:endParaRPr sz="2800">
              <a:solidFill>
                <a:schemeClr val="dk1"/>
              </a:solidFill>
              <a:latin typeface="Calibri"/>
              <a:ea typeface="Calibri"/>
              <a:cs typeface="Calibri"/>
              <a:sym typeface="Calibri"/>
            </a:endParaRPr>
          </a:p>
        </p:txBody>
      </p:sp>
      <p:pic>
        <p:nvPicPr>
          <p:cNvPr descr="Những kỹ thuật dạy học tích cực dành cho thầy cô (part 1) -" id="4336" name="Google Shape;4336;p183"/>
          <p:cNvPicPr preferRelativeResize="0"/>
          <p:nvPr/>
        </p:nvPicPr>
        <p:blipFill rotWithShape="1">
          <a:blip r:embed="rId6">
            <a:alphaModFix/>
          </a:blip>
          <a:srcRect b="-590" l="14814" r="16166" t="590"/>
          <a:stretch/>
        </p:blipFill>
        <p:spPr>
          <a:xfrm>
            <a:off x="1213531" y="2340819"/>
            <a:ext cx="3471176" cy="3261472"/>
          </a:xfrm>
          <a:prstGeom prst="rect">
            <a:avLst/>
          </a:prstGeom>
          <a:noFill/>
          <a:ln>
            <a:noFill/>
          </a:ln>
        </p:spPr>
      </p:pic>
      <p:sp>
        <p:nvSpPr>
          <p:cNvPr id="4337" name="Google Shape;4337;p183"/>
          <p:cNvSpPr/>
          <p:nvPr/>
        </p:nvSpPr>
        <p:spPr>
          <a:xfrm>
            <a:off x="5009469" y="2141030"/>
            <a:ext cx="5943600" cy="3550677"/>
          </a:xfrm>
          <a:prstGeom prst="leftArrow">
            <a:avLst>
              <a:gd fmla="val 67834" name="adj1"/>
              <a:gd fmla="val 30679" name="adj2"/>
            </a:avLst>
          </a:prstGeom>
          <a:solidFill>
            <a:srgbClr val="E1EFD8"/>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1" lang="en-US" sz="3600">
                <a:solidFill>
                  <a:srgbClr val="0D0D0D"/>
                </a:solidFill>
                <a:latin typeface="Times New Roman"/>
                <a:ea typeface="Times New Roman"/>
                <a:cs typeface="Times New Roman"/>
                <a:sym typeface="Times New Roman"/>
              </a:rPr>
              <a:t>? </a:t>
            </a:r>
            <a:r>
              <a:rPr i="1" lang="en-US" sz="3600">
                <a:solidFill>
                  <a:srgbClr val="0D0D0D"/>
                </a:solidFill>
                <a:latin typeface="Times New Roman"/>
                <a:ea typeface="Times New Roman"/>
                <a:cs typeface="Times New Roman"/>
                <a:sym typeface="Times New Roman"/>
              </a:rPr>
              <a:t>Giữ gìn những báu vật mà Mẹ Thiên Nhiên ban tặng có ý nghĩa như thế nào đối với mỗi chúng ta</a:t>
            </a:r>
            <a:r>
              <a:rPr b="1" i="1" lang="en-US" sz="3600">
                <a:solidFill>
                  <a:srgbClr val="0D0D0D"/>
                </a:solidFill>
                <a:latin typeface="Times New Roman"/>
                <a:ea typeface="Times New Roman"/>
                <a:cs typeface="Times New Roman"/>
                <a:sym typeface="Times New Roman"/>
              </a:rPr>
              <a:t>?</a:t>
            </a:r>
            <a:endParaRPr sz="3600">
              <a:solidFill>
                <a:schemeClr val="lt1"/>
              </a:solidFill>
              <a:latin typeface="Times New Roman"/>
              <a:ea typeface="Times New Roman"/>
              <a:cs typeface="Times New Roman"/>
              <a:sym typeface="Times New Roman"/>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1" name="Shape 4341"/>
        <p:cNvGrpSpPr/>
        <p:nvPr/>
      </p:nvGrpSpPr>
      <p:grpSpPr>
        <a:xfrm>
          <a:off x="0" y="0"/>
          <a:ext cx="0" cy="0"/>
          <a:chOff x="0" y="0"/>
          <a:chExt cx="0" cy="0"/>
        </a:xfrm>
      </p:grpSpPr>
      <p:grpSp>
        <p:nvGrpSpPr>
          <p:cNvPr id="4342" name="Google Shape;4342;p184"/>
          <p:cNvGrpSpPr/>
          <p:nvPr/>
        </p:nvGrpSpPr>
        <p:grpSpPr>
          <a:xfrm>
            <a:off x="0" y="1"/>
            <a:ext cx="12192000" cy="836740"/>
            <a:chOff x="1440808" y="2419674"/>
            <a:chExt cx="9865006" cy="1448933"/>
          </a:xfrm>
        </p:grpSpPr>
        <p:sp>
          <p:nvSpPr>
            <p:cNvPr id="4343" name="Google Shape;4343;p18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44" name="Google Shape;4344;p18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45" name="Google Shape;4345;p18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46" name="Google Shape;4346;p18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347" name="Google Shape;4347;p18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48" name="Google Shape;4348;p18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349" name="Google Shape;4349;p18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350" name="Google Shape;4350;p18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351" name="Google Shape;4351;p184"/>
          <p:cNvGrpSpPr/>
          <p:nvPr/>
        </p:nvGrpSpPr>
        <p:grpSpPr>
          <a:xfrm>
            <a:off x="4009854" y="1061139"/>
            <a:ext cx="7822558" cy="5664125"/>
            <a:chOff x="9526586" y="5020964"/>
            <a:chExt cx="13487401" cy="7588768"/>
          </a:xfrm>
        </p:grpSpPr>
        <p:sp>
          <p:nvSpPr>
            <p:cNvPr id="4352" name="Google Shape;4352;p18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53" name="Google Shape;4353;p18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54" name="Google Shape;4354;p18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55" name="Google Shape;4355;p18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56" name="Google Shape;4356;p18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357" name="Google Shape;4357;p18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358" name="Google Shape;4358;p184"/>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359" name="Google Shape;4359;p184"/>
          <p:cNvSpPr/>
          <p:nvPr/>
        </p:nvSpPr>
        <p:spPr>
          <a:xfrm>
            <a:off x="647700" y="1654183"/>
            <a:ext cx="6838356"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0D0D0D"/>
                </a:solidFill>
                <a:latin typeface="Times New Roman"/>
                <a:ea typeface="Times New Roman"/>
                <a:cs typeface="Times New Roman"/>
                <a:sym typeface="Times New Roman"/>
              </a:rPr>
              <a:t>* Bảo vệ, giữ gìn những báu vật mà Mẹ Thiên Nhiên đã ban tặng nghĩa là giữ cho môi trường sống của chúng ta luôn được trong lành, sạch đẹp, bảo đảm cân bằng sinh thái, cải thiện môi trường; ngăn chặn, khắc phục hậu quả xấu do con người và thiên nhiên gây ra; khai thác, sử dụng hợp lí, tiết kiệm nguồn tài nguyên thiên nhiên.</a:t>
            </a:r>
            <a:endParaRPr sz="3200">
              <a:solidFill>
                <a:schemeClr val="dk1"/>
              </a:solidFill>
              <a:latin typeface="Calibri"/>
              <a:ea typeface="Calibri"/>
              <a:cs typeface="Calibri"/>
              <a:sym typeface="Calibri"/>
            </a:endParaRPr>
          </a:p>
        </p:txBody>
      </p:sp>
      <p:pic>
        <p:nvPicPr>
          <p:cNvPr id="4360" name="Google Shape;4360;p184"/>
          <p:cNvPicPr preferRelativeResize="0"/>
          <p:nvPr/>
        </p:nvPicPr>
        <p:blipFill rotWithShape="1">
          <a:blip r:embed="rId6">
            <a:alphaModFix/>
          </a:blip>
          <a:srcRect b="0" l="0" r="0" t="0"/>
          <a:stretch/>
        </p:blipFill>
        <p:spPr>
          <a:xfrm>
            <a:off x="7251568" y="2186734"/>
            <a:ext cx="4267332" cy="3017137"/>
          </a:xfrm>
          <a:prstGeom prst="ellipse">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4" name="Shape 4364"/>
        <p:cNvGrpSpPr/>
        <p:nvPr/>
      </p:nvGrpSpPr>
      <p:grpSpPr>
        <a:xfrm>
          <a:off x="0" y="0"/>
          <a:ext cx="0" cy="0"/>
          <a:chOff x="0" y="0"/>
          <a:chExt cx="0" cy="0"/>
        </a:xfrm>
      </p:grpSpPr>
      <p:grpSp>
        <p:nvGrpSpPr>
          <p:cNvPr id="4365" name="Google Shape;4365;p185"/>
          <p:cNvGrpSpPr/>
          <p:nvPr/>
        </p:nvGrpSpPr>
        <p:grpSpPr>
          <a:xfrm>
            <a:off x="0" y="1"/>
            <a:ext cx="12192000" cy="836740"/>
            <a:chOff x="1440808" y="2419674"/>
            <a:chExt cx="9865006" cy="1448933"/>
          </a:xfrm>
        </p:grpSpPr>
        <p:sp>
          <p:nvSpPr>
            <p:cNvPr id="4366" name="Google Shape;4366;p18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67" name="Google Shape;4367;p18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68" name="Google Shape;4368;p18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69" name="Google Shape;4369;p18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370" name="Google Shape;4370;p18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71" name="Google Shape;4371;p18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372" name="Google Shape;4372;p18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373" name="Google Shape;4373;p18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374" name="Google Shape;4374;p185"/>
          <p:cNvGrpSpPr/>
          <p:nvPr/>
        </p:nvGrpSpPr>
        <p:grpSpPr>
          <a:xfrm>
            <a:off x="4009854" y="1061139"/>
            <a:ext cx="7822558" cy="5664125"/>
            <a:chOff x="9526586" y="5020964"/>
            <a:chExt cx="13487401" cy="7588768"/>
          </a:xfrm>
        </p:grpSpPr>
        <p:sp>
          <p:nvSpPr>
            <p:cNvPr id="4375" name="Google Shape;4375;p18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76" name="Google Shape;4376;p18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77" name="Google Shape;4377;p18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78" name="Google Shape;4378;p18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79" name="Google Shape;4379;p18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380" name="Google Shape;4380;p18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381" name="Google Shape;4381;p185"/>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382" name="Google Shape;4382;p185"/>
          <p:cNvSpPr/>
          <p:nvPr/>
        </p:nvSpPr>
        <p:spPr>
          <a:xfrm>
            <a:off x="400649" y="1623333"/>
            <a:ext cx="6896546" cy="45520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Bài tập 3: </a:t>
            </a:r>
            <a:r>
              <a:rPr b="1" i="0" lang="en-US" sz="3600" u="none" cap="none" strike="noStrike">
                <a:solidFill>
                  <a:srgbClr val="0D0D0D"/>
                </a:solidFill>
                <a:latin typeface="Times New Roman"/>
                <a:ea typeface="Times New Roman"/>
                <a:cs typeface="Times New Roman"/>
                <a:sym typeface="Times New Roman"/>
              </a:rPr>
              <a:t>Ý nghĩa của việc</a:t>
            </a:r>
            <a:r>
              <a:rPr b="0" i="0" lang="en-US" sz="3600" u="none" cap="none" strike="noStrike">
                <a:solidFill>
                  <a:srgbClr val="0D0D0D"/>
                </a:solidFill>
                <a:latin typeface="Times New Roman"/>
                <a:ea typeface="Times New Roman"/>
                <a:cs typeface="Times New Roman"/>
                <a:sym typeface="Times New Roman"/>
              </a:rPr>
              <a:t> </a:t>
            </a:r>
            <a:r>
              <a:rPr b="1" i="0" lang="en-US" sz="3600" u="none" cap="none" strike="noStrike">
                <a:solidFill>
                  <a:srgbClr val="363636"/>
                </a:solidFill>
                <a:latin typeface="Times New Roman"/>
                <a:ea typeface="Times New Roman"/>
                <a:cs typeface="Times New Roman"/>
                <a:sym typeface="Times New Roman"/>
              </a:rPr>
              <a:t>giữ gìn những báu vật mà Mẹ Thiên Nhiên ban tặng:</a:t>
            </a:r>
            <a:endParaRPr b="0" i="0" sz="3600" u="none" cap="none" strike="noStrike">
              <a:solidFill>
                <a:srgbClr val="0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D0D0D"/>
              </a:buClr>
              <a:buSzPts val="3600"/>
              <a:buFont typeface="Times New Roman"/>
              <a:buNone/>
            </a:pPr>
            <a:r>
              <a:rPr b="0" i="0" lang="en-US" sz="3600" u="none" cap="none" strike="noStrike">
                <a:solidFill>
                  <a:srgbClr val="0D0D0D"/>
                </a:solidFill>
                <a:latin typeface="Times New Roman"/>
                <a:ea typeface="Times New Roman"/>
                <a:cs typeface="Times New Roman"/>
                <a:sym typeface="Times New Roman"/>
              </a:rPr>
              <a:t>* Những báu vật mà thiên nhiên ban tặng: đó là tài nguyên đất, nước, không khí, núi rừng, đại dương,.. và sự sống muôn loài trên Trái Đất.</a:t>
            </a:r>
            <a:endParaRPr b="0" i="0" sz="3600" u="none" cap="none" strike="noStrike">
              <a:solidFill>
                <a:srgbClr val="000000"/>
              </a:solidFill>
              <a:latin typeface="Times New Roman"/>
              <a:ea typeface="Times New Roman"/>
              <a:cs typeface="Times New Roman"/>
              <a:sym typeface="Times New Roman"/>
            </a:endParaRPr>
          </a:p>
        </p:txBody>
      </p:sp>
      <p:pic>
        <p:nvPicPr>
          <p:cNvPr id="4383" name="Google Shape;4383;p185"/>
          <p:cNvPicPr preferRelativeResize="0"/>
          <p:nvPr/>
        </p:nvPicPr>
        <p:blipFill rotWithShape="1">
          <a:blip r:embed="rId6">
            <a:alphaModFix/>
          </a:blip>
          <a:srcRect b="0" l="0" r="0" t="0"/>
          <a:stretch/>
        </p:blipFill>
        <p:spPr>
          <a:xfrm>
            <a:off x="7303342" y="2251641"/>
            <a:ext cx="4215558" cy="3054580"/>
          </a:xfrm>
          <a:prstGeom prst="ellipse">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7" name="Shape 4387"/>
        <p:cNvGrpSpPr/>
        <p:nvPr/>
      </p:nvGrpSpPr>
      <p:grpSpPr>
        <a:xfrm>
          <a:off x="0" y="0"/>
          <a:ext cx="0" cy="0"/>
          <a:chOff x="0" y="0"/>
          <a:chExt cx="0" cy="0"/>
        </a:xfrm>
      </p:grpSpPr>
      <p:grpSp>
        <p:nvGrpSpPr>
          <p:cNvPr id="4388" name="Google Shape;4388;p186"/>
          <p:cNvGrpSpPr/>
          <p:nvPr/>
        </p:nvGrpSpPr>
        <p:grpSpPr>
          <a:xfrm>
            <a:off x="0" y="1"/>
            <a:ext cx="12192000" cy="836740"/>
            <a:chOff x="1440808" y="2419674"/>
            <a:chExt cx="9865006" cy="1448933"/>
          </a:xfrm>
        </p:grpSpPr>
        <p:sp>
          <p:nvSpPr>
            <p:cNvPr id="4389" name="Google Shape;4389;p18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90" name="Google Shape;4390;p18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91" name="Google Shape;4391;p18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92" name="Google Shape;4392;p18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393" name="Google Shape;4393;p18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394" name="Google Shape;4394;p18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395" name="Google Shape;4395;p18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396" name="Google Shape;4396;p18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397" name="Google Shape;4397;p186"/>
          <p:cNvGrpSpPr/>
          <p:nvPr/>
        </p:nvGrpSpPr>
        <p:grpSpPr>
          <a:xfrm>
            <a:off x="4009854" y="1061139"/>
            <a:ext cx="7822558" cy="5664125"/>
            <a:chOff x="9526586" y="5020964"/>
            <a:chExt cx="13487401" cy="7588768"/>
          </a:xfrm>
        </p:grpSpPr>
        <p:sp>
          <p:nvSpPr>
            <p:cNvPr id="4398" name="Google Shape;4398;p18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399" name="Google Shape;4399;p18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00" name="Google Shape;4400;p18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01" name="Google Shape;4401;p18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02" name="Google Shape;4402;p18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403" name="Google Shape;4403;p18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404" name="Google Shape;4404;p186"/>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405" name="Google Shape;4405;p186"/>
          <p:cNvSpPr/>
          <p:nvPr/>
        </p:nvSpPr>
        <p:spPr>
          <a:xfrm>
            <a:off x="921414" y="1700927"/>
            <a:ext cx="7283774" cy="462280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Ý nghĩa của việc</a:t>
            </a:r>
            <a:r>
              <a:rPr lang="en-US" sz="3200">
                <a:solidFill>
                  <a:srgbClr val="0D0D0D"/>
                </a:solidFill>
                <a:latin typeface="Times New Roman"/>
                <a:ea typeface="Times New Roman"/>
                <a:cs typeface="Times New Roman"/>
                <a:sym typeface="Times New Roman"/>
              </a:rPr>
              <a:t> </a:t>
            </a:r>
            <a:r>
              <a:rPr b="1" lang="en-US" sz="3200">
                <a:solidFill>
                  <a:srgbClr val="0D0D0D"/>
                </a:solidFill>
                <a:latin typeface="Times New Roman"/>
                <a:ea typeface="Times New Roman"/>
                <a:cs typeface="Times New Roman"/>
                <a:sym typeface="Times New Roman"/>
              </a:rPr>
              <a:t>giữ gìn những báu vật mà Mẹ Thiên Nhiên ban tặng: </a:t>
            </a:r>
            <a:r>
              <a:rPr lang="en-US" sz="3200">
                <a:solidFill>
                  <a:srgbClr val="0D0D0D"/>
                </a:solidFill>
                <a:latin typeface="Times New Roman"/>
                <a:ea typeface="Times New Roman"/>
                <a:cs typeface="Times New Roman"/>
                <a:sym typeface="Times New Roman"/>
              </a:rPr>
              <a:t>Việc giữ gìn những báu vật mà Mẹ Thiên Nhiên ban tặng tạo nên sự bền vững của môi trường sống, sự sống của muôn loài, trong đó có con người. Môi trường sống của con người sẽ bị hủy hoại nếu chúng ta không giữ gìn và bảo vệ nó.</a:t>
            </a:r>
            <a:endParaRPr sz="3200">
              <a:solidFill>
                <a:schemeClr val="dk1"/>
              </a:solidFill>
              <a:latin typeface="Times New Roman"/>
              <a:ea typeface="Times New Roman"/>
              <a:cs typeface="Times New Roman"/>
              <a:sym typeface="Times New Roman"/>
            </a:endParaRPr>
          </a:p>
        </p:txBody>
      </p:sp>
      <p:sp>
        <p:nvSpPr>
          <p:cNvPr id="4406" name="Google Shape;4406;p186"/>
          <p:cNvSpPr/>
          <p:nvPr/>
        </p:nvSpPr>
        <p:spPr>
          <a:xfrm>
            <a:off x="631273" y="1828800"/>
            <a:ext cx="375071" cy="356758"/>
          </a:xfrm>
          <a:prstGeom prst="chevron">
            <a:avLst>
              <a:gd fmla="val 50000" name="adj"/>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07" name="Google Shape;4407;p186"/>
          <p:cNvSpPr/>
          <p:nvPr/>
        </p:nvSpPr>
        <p:spPr>
          <a:xfrm>
            <a:off x="230880" y="1828800"/>
            <a:ext cx="375071" cy="356758"/>
          </a:xfrm>
          <a:prstGeom prst="chevron">
            <a:avLst>
              <a:gd fmla="val 50000" name="adj"/>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408" name="Google Shape;4408;p186"/>
          <p:cNvPicPr preferRelativeResize="0"/>
          <p:nvPr/>
        </p:nvPicPr>
        <p:blipFill rotWithShape="1">
          <a:blip r:embed="rId6">
            <a:alphaModFix/>
          </a:blip>
          <a:srcRect b="0" l="0" r="0" t="0"/>
          <a:stretch/>
        </p:blipFill>
        <p:spPr>
          <a:xfrm>
            <a:off x="8179067" y="2583474"/>
            <a:ext cx="3653345" cy="2746462"/>
          </a:xfrm>
          <a:prstGeom prst="ellipse">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2" name="Shape 4412"/>
        <p:cNvGrpSpPr/>
        <p:nvPr/>
      </p:nvGrpSpPr>
      <p:grpSpPr>
        <a:xfrm>
          <a:off x="0" y="0"/>
          <a:ext cx="0" cy="0"/>
          <a:chOff x="0" y="0"/>
          <a:chExt cx="0" cy="0"/>
        </a:xfrm>
      </p:grpSpPr>
      <p:grpSp>
        <p:nvGrpSpPr>
          <p:cNvPr id="4413" name="Google Shape;4413;p187"/>
          <p:cNvGrpSpPr/>
          <p:nvPr/>
        </p:nvGrpSpPr>
        <p:grpSpPr>
          <a:xfrm>
            <a:off x="0" y="1"/>
            <a:ext cx="12192000" cy="836740"/>
            <a:chOff x="1440808" y="2419674"/>
            <a:chExt cx="9865006" cy="1448933"/>
          </a:xfrm>
        </p:grpSpPr>
        <p:sp>
          <p:nvSpPr>
            <p:cNvPr id="4414" name="Google Shape;4414;p18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15" name="Google Shape;4415;p18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16" name="Google Shape;4416;p18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17" name="Google Shape;4417;p18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418" name="Google Shape;4418;p18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19" name="Google Shape;4419;p18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420" name="Google Shape;4420;p18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421" name="Google Shape;4421;p18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422" name="Google Shape;4422;p187"/>
          <p:cNvGrpSpPr/>
          <p:nvPr/>
        </p:nvGrpSpPr>
        <p:grpSpPr>
          <a:xfrm>
            <a:off x="4009854" y="1061139"/>
            <a:ext cx="7822558" cy="5664125"/>
            <a:chOff x="9526586" y="5020964"/>
            <a:chExt cx="13487401" cy="7588768"/>
          </a:xfrm>
        </p:grpSpPr>
        <p:sp>
          <p:nvSpPr>
            <p:cNvPr id="4423" name="Google Shape;4423;p18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24" name="Google Shape;4424;p18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25" name="Google Shape;4425;p18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26" name="Google Shape;4426;p18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27" name="Google Shape;4427;p18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428" name="Google Shape;4428;p18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429" name="Google Shape;4429;p187"/>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pic>
        <p:nvPicPr>
          <p:cNvPr id="4430" name="Google Shape;4430;p187"/>
          <p:cNvPicPr preferRelativeResize="0"/>
          <p:nvPr/>
        </p:nvPicPr>
        <p:blipFill rotWithShape="1">
          <a:blip r:embed="rId6">
            <a:alphaModFix/>
          </a:blip>
          <a:srcRect b="0" l="0" r="0" t="0"/>
          <a:stretch/>
        </p:blipFill>
        <p:spPr>
          <a:xfrm>
            <a:off x="4650729" y="1612907"/>
            <a:ext cx="6855471" cy="4562004"/>
          </a:xfrm>
          <a:prstGeom prst="rect">
            <a:avLst/>
          </a:prstGeom>
          <a:noFill/>
          <a:ln>
            <a:noFill/>
          </a:ln>
        </p:spPr>
      </p:pic>
      <p:sp>
        <p:nvSpPr>
          <p:cNvPr id="4431" name="Google Shape;4431;p187"/>
          <p:cNvSpPr/>
          <p:nvPr/>
        </p:nvSpPr>
        <p:spPr>
          <a:xfrm>
            <a:off x="261725" y="2299083"/>
            <a:ext cx="5398351" cy="2813666"/>
          </a:xfrm>
          <a:prstGeom prst="homePlate">
            <a:avLst>
              <a:gd fmla="val 32356" name="adj"/>
            </a:avLst>
          </a:prstGeom>
          <a:solidFill>
            <a:srgbClr val="FFF2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Bài tập</a:t>
            </a:r>
            <a:r>
              <a:rPr lang="en-US" sz="3200">
                <a:solidFill>
                  <a:schemeClr val="dk1"/>
                </a:solidFill>
                <a:latin typeface="Times New Roman"/>
                <a:ea typeface="Times New Roman"/>
                <a:cs typeface="Times New Roman"/>
                <a:sym typeface="Times New Roman"/>
              </a:rPr>
              <a:t>: Vẽ tranh cổ động hoặc thiết kế porter để tuyên truyền bảo vệ môi trường thiên nhiên.</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5" name="Shape 4435"/>
        <p:cNvGrpSpPr/>
        <p:nvPr/>
      </p:nvGrpSpPr>
      <p:grpSpPr>
        <a:xfrm>
          <a:off x="0" y="0"/>
          <a:ext cx="0" cy="0"/>
          <a:chOff x="0" y="0"/>
          <a:chExt cx="0" cy="0"/>
        </a:xfrm>
      </p:grpSpPr>
      <p:grpSp>
        <p:nvGrpSpPr>
          <p:cNvPr id="4436" name="Google Shape;4436;p188"/>
          <p:cNvGrpSpPr/>
          <p:nvPr/>
        </p:nvGrpSpPr>
        <p:grpSpPr>
          <a:xfrm>
            <a:off x="0" y="1"/>
            <a:ext cx="12192000" cy="836740"/>
            <a:chOff x="1440808" y="2419674"/>
            <a:chExt cx="9865006" cy="1448933"/>
          </a:xfrm>
        </p:grpSpPr>
        <p:sp>
          <p:nvSpPr>
            <p:cNvPr id="4437" name="Google Shape;4437;p18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38" name="Google Shape;4438;p18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39" name="Google Shape;4439;p18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40" name="Google Shape;4440;p18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441" name="Google Shape;4441;p18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42" name="Google Shape;4442;p18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443" name="Google Shape;4443;p18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444" name="Google Shape;4444;p18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445" name="Google Shape;4445;p188"/>
          <p:cNvGrpSpPr/>
          <p:nvPr/>
        </p:nvGrpSpPr>
        <p:grpSpPr>
          <a:xfrm>
            <a:off x="4009854" y="1061139"/>
            <a:ext cx="7822558" cy="5664125"/>
            <a:chOff x="9526586" y="5020964"/>
            <a:chExt cx="13487401" cy="7588768"/>
          </a:xfrm>
        </p:grpSpPr>
        <p:sp>
          <p:nvSpPr>
            <p:cNvPr id="4446" name="Google Shape;4446;p18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47" name="Google Shape;4447;p18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48" name="Google Shape;4448;p18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49" name="Google Shape;4449;p18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50" name="Google Shape;4450;p18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451" name="Google Shape;4451;p188"/>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pic>
        <p:nvPicPr>
          <p:cNvPr id="4452" name="Google Shape;4452;p188"/>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453" name="Google Shape;4453;p188"/>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454" name="Google Shape;4454;p188"/>
          <p:cNvSpPr/>
          <p:nvPr/>
        </p:nvSpPr>
        <p:spPr>
          <a:xfrm>
            <a:off x="4022355" y="888791"/>
            <a:ext cx="4147289" cy="48301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VẬN DỤNG CẢ BÀI HỌC 10</a:t>
            </a:r>
            <a:endParaRPr b="0" i="0" sz="2400" u="none" cap="none" strike="noStrike">
              <a:solidFill>
                <a:srgbClr val="FFFFFF"/>
              </a:solidFill>
              <a:latin typeface="Times New Roman"/>
              <a:ea typeface="Times New Roman"/>
              <a:cs typeface="Times New Roman"/>
              <a:sym typeface="Times New Roman"/>
            </a:endParaRPr>
          </a:p>
        </p:txBody>
      </p:sp>
      <p:sp>
        <p:nvSpPr>
          <p:cNvPr id="4455" name="Google Shape;4455;p188"/>
          <p:cNvSpPr/>
          <p:nvPr/>
        </p:nvSpPr>
        <p:spPr>
          <a:xfrm>
            <a:off x="453966" y="918180"/>
            <a:ext cx="3573414" cy="613245"/>
          </a:xfrm>
          <a:prstGeom prst="rect">
            <a:avLst/>
          </a:prstGeom>
          <a:noFill/>
          <a:ln>
            <a:noFill/>
          </a:ln>
        </p:spPr>
        <p:txBody>
          <a:bodyPr anchorCtr="0" anchor="t" bIns="45700" lIns="91425" spcFirstLastPara="1" rIns="91425" wrap="square" tIns="45700">
            <a:spAutoFit/>
          </a:bodyPr>
          <a:lstStyle/>
          <a:p>
            <a:pPr indent="0" lvl="0" marL="40005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Rubric đánh giá:</a:t>
            </a:r>
            <a:endParaRPr sz="3200">
              <a:solidFill>
                <a:schemeClr val="dk1"/>
              </a:solidFill>
              <a:latin typeface="Times New Roman"/>
              <a:ea typeface="Times New Roman"/>
              <a:cs typeface="Times New Roman"/>
              <a:sym typeface="Times New Roman"/>
            </a:endParaRPr>
          </a:p>
        </p:txBody>
      </p:sp>
      <p:graphicFrame>
        <p:nvGraphicFramePr>
          <p:cNvPr id="4456" name="Google Shape;4456;p188"/>
          <p:cNvGraphicFramePr/>
          <p:nvPr/>
        </p:nvGraphicFramePr>
        <p:xfrm>
          <a:off x="631273" y="1652150"/>
          <a:ext cx="3000000" cy="3000000"/>
        </p:xfrm>
        <a:graphic>
          <a:graphicData uri="http://schemas.openxmlformats.org/drawingml/2006/table">
            <a:tbl>
              <a:tblPr>
                <a:noFill/>
                <a:tableStyleId>{C674D646-FAAB-4E94-911F-C361EDB9427A}</a:tableStyleId>
              </a:tblPr>
              <a:tblGrid>
                <a:gridCol w="2807750"/>
                <a:gridCol w="2712850"/>
                <a:gridCol w="2411425"/>
                <a:gridCol w="2913800"/>
              </a:tblGrid>
              <a:tr h="381000">
                <a:tc>
                  <a:txBody>
                    <a:bodyPr/>
                    <a:lstStyle/>
                    <a:p>
                      <a:pPr indent="0" lvl="0" marL="0" marR="0" rtl="0" algn="just">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Vẽ tranh tuyên truyền bảo vệ môi trường</a:t>
                      </a:r>
                      <a:endParaRPr sz="30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30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30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30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30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3000" u="none" cap="none" strike="noStrike">
                        <a:solidFill>
                          <a:srgbClr val="172103"/>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3000" u="none" cap="none" strike="noStrike">
                          <a:solidFill>
                            <a:srgbClr val="172103"/>
                          </a:solidFill>
                          <a:latin typeface="Times New Roman"/>
                          <a:ea typeface="Times New Roman"/>
                          <a:cs typeface="Times New Roman"/>
                          <a:sym typeface="Times New Roman"/>
                        </a:rPr>
                        <a:t>(10 điểm)</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9F9C8"/>
                    </a:solidFill>
                  </a:tcPr>
                </a:tc>
                <a:tc>
                  <a:txBody>
                    <a:bodyPr/>
                    <a:lstStyle/>
                    <a:p>
                      <a:pPr indent="0" lvl="0" marL="0" marR="0" rtl="0" algn="just">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Các nét vẽ không đẹp và bức tranh còn đơn điệu về hình ảnh, màu sắc; thông điệp chưa rõ ràng.</a:t>
                      </a:r>
                      <a:endParaRPr sz="30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a:t>
                      </a:r>
                      <a:endParaRPr/>
                    </a:p>
                    <a:p>
                      <a:pPr indent="0" lvl="0" marL="0" marR="0" rtl="0" algn="ctr">
                        <a:lnSpc>
                          <a:spcPct val="115000"/>
                        </a:lnSpc>
                        <a:spcBef>
                          <a:spcPts val="0"/>
                        </a:spcBef>
                        <a:spcAft>
                          <a:spcPts val="0"/>
                        </a:spcAft>
                        <a:buNone/>
                      </a:pPr>
                      <a:r>
                        <a:rPr b="1" lang="en-US" sz="3000" u="none" cap="none" strike="noStrike">
                          <a:solidFill>
                            <a:srgbClr val="172103"/>
                          </a:solidFill>
                          <a:latin typeface="Times New Roman"/>
                          <a:ea typeface="Times New Roman"/>
                          <a:cs typeface="Times New Roman"/>
                          <a:sym typeface="Times New Roman"/>
                        </a:rPr>
                        <a:t>(5 – 6 điểm)</a:t>
                      </a:r>
                      <a:endParaRPr b="1"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Các nét vẽ đẹp nhưng bức tranh chưa thật phong phú; tranh đã thể hiện đươc thông điệp.</a:t>
                      </a:r>
                      <a:endParaRPr sz="30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a:t>
                      </a:r>
                      <a:r>
                        <a:rPr b="1" lang="en-US" sz="3000" u="none" cap="none" strike="noStrike">
                          <a:solidFill>
                            <a:srgbClr val="172103"/>
                          </a:solidFill>
                          <a:latin typeface="Times New Roman"/>
                          <a:ea typeface="Times New Roman"/>
                          <a:cs typeface="Times New Roman"/>
                          <a:sym typeface="Times New Roman"/>
                        </a:rPr>
                        <a:t>(7 – 8 điểm)</a:t>
                      </a:r>
                      <a:endParaRPr b="1"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Bức tranh với nhiều đường nét đẹp, phong phú, hấp dẫn; thông điệp được truyền đạt mạnh mẽ, gây ấn tượng.</a:t>
                      </a:r>
                      <a:endParaRPr sz="30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000" u="none" cap="none" strike="noStrike">
                          <a:solidFill>
                            <a:srgbClr val="172103"/>
                          </a:solidFill>
                          <a:latin typeface="Times New Roman"/>
                          <a:ea typeface="Times New Roman"/>
                          <a:cs typeface="Times New Roman"/>
                          <a:sym typeface="Times New Roman"/>
                        </a:rPr>
                        <a:t> </a:t>
                      </a:r>
                      <a:endParaRPr/>
                    </a:p>
                    <a:p>
                      <a:pPr indent="0" lvl="0" marL="0" marR="0" rtl="0" algn="ctr">
                        <a:lnSpc>
                          <a:spcPct val="115000"/>
                        </a:lnSpc>
                        <a:spcBef>
                          <a:spcPts val="0"/>
                        </a:spcBef>
                        <a:spcAft>
                          <a:spcPts val="0"/>
                        </a:spcAft>
                        <a:buNone/>
                      </a:pPr>
                      <a:r>
                        <a:rPr b="1" lang="en-US" sz="3000" u="none" cap="none" strike="noStrike">
                          <a:solidFill>
                            <a:srgbClr val="172103"/>
                          </a:solidFill>
                          <a:latin typeface="Times New Roman"/>
                          <a:ea typeface="Times New Roman"/>
                          <a:cs typeface="Times New Roman"/>
                          <a:sym typeface="Times New Roman"/>
                        </a:rPr>
                        <a:t>(9 - 10 điểm)</a:t>
                      </a:r>
                      <a:endParaRPr b="1"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0" name="Shape 4460"/>
        <p:cNvGrpSpPr/>
        <p:nvPr/>
      </p:nvGrpSpPr>
      <p:grpSpPr>
        <a:xfrm>
          <a:off x="0" y="0"/>
          <a:ext cx="0" cy="0"/>
          <a:chOff x="0" y="0"/>
          <a:chExt cx="0" cy="0"/>
        </a:xfrm>
      </p:grpSpPr>
      <p:grpSp>
        <p:nvGrpSpPr>
          <p:cNvPr id="4461" name="Google Shape;4461;p189"/>
          <p:cNvGrpSpPr/>
          <p:nvPr/>
        </p:nvGrpSpPr>
        <p:grpSpPr>
          <a:xfrm>
            <a:off x="0" y="1"/>
            <a:ext cx="12192000" cy="836740"/>
            <a:chOff x="1440808" y="2419674"/>
            <a:chExt cx="9865006" cy="1448933"/>
          </a:xfrm>
        </p:grpSpPr>
        <p:sp>
          <p:nvSpPr>
            <p:cNvPr id="4462" name="Google Shape;4462;p18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63" name="Google Shape;4463;p18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64" name="Google Shape;4464;p18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65" name="Google Shape;4465;p18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466" name="Google Shape;4466;p18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67" name="Google Shape;4467;p18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4468" name="Google Shape;4468;p18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469" name="Google Shape;4469;p18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4470" name="Google Shape;4470;p189"/>
          <p:cNvGrpSpPr/>
          <p:nvPr/>
        </p:nvGrpSpPr>
        <p:grpSpPr>
          <a:xfrm>
            <a:off x="4009854" y="1061139"/>
            <a:ext cx="7822558" cy="5664125"/>
            <a:chOff x="9526586" y="5020964"/>
            <a:chExt cx="13487401" cy="7588768"/>
          </a:xfrm>
        </p:grpSpPr>
        <p:sp>
          <p:nvSpPr>
            <p:cNvPr id="4471" name="Google Shape;4471;p18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72" name="Google Shape;4472;p18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73" name="Google Shape;4473;p18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74" name="Google Shape;4474;p18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4475" name="Google Shape;4475;p18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4476" name="Google Shape;4476;p18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4477" name="Google Shape;4477;p189"/>
          <p:cNvSpPr/>
          <p:nvPr/>
        </p:nvSpPr>
        <p:spPr>
          <a:xfrm>
            <a:off x="4563301" y="173409"/>
            <a:ext cx="3039999"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ÔN TẬP BÀI 10</a:t>
            </a:r>
            <a:endParaRPr b="0" i="0" sz="3200" u="none" cap="none" strike="noStrike">
              <a:solidFill>
                <a:srgbClr val="FFFFFF"/>
              </a:solidFill>
              <a:latin typeface="Times New Roman"/>
              <a:ea typeface="Times New Roman"/>
              <a:cs typeface="Times New Roman"/>
              <a:sym typeface="Times New Roman"/>
            </a:endParaRPr>
          </a:p>
        </p:txBody>
      </p:sp>
      <p:sp>
        <p:nvSpPr>
          <p:cNvPr id="4478" name="Google Shape;4478;p189"/>
          <p:cNvSpPr/>
          <p:nvPr/>
        </p:nvSpPr>
        <p:spPr>
          <a:xfrm>
            <a:off x="712853" y="1714429"/>
            <a:ext cx="5923921" cy="379796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Tìm hiểu thông tin về tác giả của các văn bản đã học: thu thập các nguồn tư liệu khác nhau như bài viết, ảnh, video,... Đọc thêm các văn bản thông tin khác cùng chủ đề.</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400">
                <a:solidFill>
                  <a:srgbClr val="0D0D0D"/>
                </a:solidFill>
                <a:latin typeface="Times New Roman"/>
                <a:ea typeface="Times New Roman"/>
                <a:cs typeface="Times New Roman"/>
                <a:sym typeface="Times New Roman"/>
              </a:rPr>
              <a:t>Hệ thống hoá kiến thức bài học 10  bằng sơ đồ tư duy.</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b="1" lang="en-US" sz="2400">
                <a:solidFill>
                  <a:schemeClr val="dk1"/>
                </a:solidFill>
                <a:latin typeface="Times New Roman"/>
                <a:ea typeface="Times New Roman"/>
                <a:cs typeface="Times New Roman"/>
                <a:sym typeface="Times New Roman"/>
              </a:rPr>
              <a:t>Chuẩn bị bài 11 : Bạn sẽ giải quyết việc này như thế nào?</a:t>
            </a:r>
            <a:endParaRPr sz="2400">
              <a:solidFill>
                <a:schemeClr val="dk1"/>
              </a:solidFill>
              <a:latin typeface="Times New Roman"/>
              <a:ea typeface="Times New Roman"/>
              <a:cs typeface="Times New Roman"/>
              <a:sym typeface="Times New Roman"/>
            </a:endParaRPr>
          </a:p>
        </p:txBody>
      </p:sp>
      <p:pic>
        <p:nvPicPr>
          <p:cNvPr id="4479" name="Google Shape;4479;p189"/>
          <p:cNvPicPr preferRelativeResize="0"/>
          <p:nvPr/>
        </p:nvPicPr>
        <p:blipFill rotWithShape="1">
          <a:blip r:embed="rId6">
            <a:alphaModFix/>
          </a:blip>
          <a:srcRect b="0" l="0" r="0" t="0"/>
          <a:stretch/>
        </p:blipFill>
        <p:spPr>
          <a:xfrm>
            <a:off x="7091811" y="2490382"/>
            <a:ext cx="4572000" cy="2571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308" name="Google Shape;308;p19"/>
          <p:cNvSpPr/>
          <p:nvPr/>
        </p:nvSpPr>
        <p:spPr>
          <a:xfrm>
            <a:off x="205122" y="756065"/>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3. Diễn biến của lễ cúng Thần Lúa</a:t>
            </a:r>
            <a:endParaRPr b="0" i="0" sz="2800" u="none" cap="none" strike="noStrike">
              <a:solidFill>
                <a:srgbClr val="000000"/>
              </a:solidFill>
              <a:latin typeface="Times New Roman"/>
              <a:ea typeface="Times New Roman"/>
              <a:cs typeface="Times New Roman"/>
              <a:sym typeface="Times New Roman"/>
            </a:endParaRPr>
          </a:p>
        </p:txBody>
      </p:sp>
      <p:sp>
        <p:nvSpPr>
          <p:cNvPr id="309" name="Google Shape;309;p19"/>
          <p:cNvSpPr/>
          <p:nvPr/>
        </p:nvSpPr>
        <p:spPr>
          <a:xfrm>
            <a:off x="205122" y="1189292"/>
            <a:ext cx="7690439"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 Trình tự triển khai thông tin: trình tự thời gian</a:t>
            </a:r>
            <a:endParaRPr sz="2800">
              <a:solidFill>
                <a:schemeClr val="dk1"/>
              </a:solidFill>
              <a:latin typeface="Times New Roman"/>
              <a:ea typeface="Times New Roman"/>
              <a:cs typeface="Times New Roman"/>
              <a:sym typeface="Times New Roman"/>
            </a:endParaRPr>
          </a:p>
        </p:txBody>
      </p:sp>
      <p:graphicFrame>
        <p:nvGraphicFramePr>
          <p:cNvPr id="310" name="Google Shape;310;p19"/>
          <p:cNvGraphicFramePr/>
          <p:nvPr/>
        </p:nvGraphicFramePr>
        <p:xfrm>
          <a:off x="427881" y="2600322"/>
          <a:ext cx="3000000" cy="3000000"/>
        </p:xfrm>
        <a:graphic>
          <a:graphicData uri="http://schemas.openxmlformats.org/drawingml/2006/table">
            <a:tbl>
              <a:tblPr>
                <a:noFill/>
                <a:tableStyleId>{C674D646-FAAB-4E94-911F-C361EDB9427A}</a:tableStyleId>
              </a:tblPr>
              <a:tblGrid>
                <a:gridCol w="1676775"/>
                <a:gridCol w="4900550"/>
              </a:tblGrid>
              <a:tr h="355600">
                <a:tc>
                  <a:txBody>
                    <a:bodyPr/>
                    <a:lstStyle/>
                    <a:p>
                      <a:pPr indent="0" lvl="0" marL="0" marR="0" rtl="0" algn="l">
                        <a:lnSpc>
                          <a:spcPct val="115000"/>
                        </a:lnSpc>
                        <a:spcBef>
                          <a:spcPts val="0"/>
                        </a:spcBef>
                        <a:spcAft>
                          <a:spcPts val="0"/>
                        </a:spcAft>
                        <a:buNone/>
                      </a:pPr>
                      <a:r>
                        <a:rPr b="1" lang="en-US" sz="2800" u="none" cap="none" strike="noStrike">
                          <a:latin typeface="Times New Roman"/>
                          <a:ea typeface="Times New Roman"/>
                          <a:cs typeface="Times New Roman"/>
                          <a:sym typeface="Times New Roman"/>
                        </a:rPr>
                        <a:t>Trước lễ cúng Thần Lúa</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US" sz="2800" u="none" cap="none" strike="noStrike">
                          <a:latin typeface="Times New Roman"/>
                          <a:ea typeface="Times New Roman"/>
                          <a:cs typeface="Times New Roman"/>
                          <a:sym typeface="Times New Roman"/>
                        </a:rPr>
                        <a:t>- </a:t>
                      </a:r>
                      <a:r>
                        <a:rPr lang="en-US" sz="2800" u="none" cap="none" strike="noStrike">
                          <a:latin typeface="Times New Roman"/>
                          <a:ea typeface="Times New Roman"/>
                          <a:cs typeface="Times New Roman"/>
                          <a:sym typeface="Times New Roman"/>
                        </a:rPr>
                        <a:t>Chuẩn bị sẵn cây nêu.</a:t>
                      </a:r>
                      <a:endParaRPr/>
                    </a:p>
                    <a:p>
                      <a:pPr indent="0" lvl="0" marL="0" marR="0" rtl="0" algn="l">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Người phụ nữ đi rước hồn lúa: Người phụ nữ lớn tuổi mang gùi ra rấy lúa vái thần linh rồi cắt bụi lúa đem về để bàn thờ.</a:t>
                      </a:r>
                      <a:endParaRPr/>
                    </a:p>
                    <a:p>
                      <a:pPr indent="0" lvl="0" marL="0" marR="0" rtl="0" algn="l">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Chuẩn bị lễ vật cúng: gà, heo, rươnụ cần, các loại bánh (bánh giầy mè đen, bánh tét), hoa quả.</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id="311" name="Google Shape;311;p19"/>
          <p:cNvPicPr preferRelativeResize="0"/>
          <p:nvPr/>
        </p:nvPicPr>
        <p:blipFill rotWithShape="1">
          <a:blip r:embed="rId4">
            <a:alphaModFix/>
          </a:blip>
          <a:srcRect b="0" l="0" r="0" t="0"/>
          <a:stretch/>
        </p:blipFill>
        <p:spPr>
          <a:xfrm>
            <a:off x="7440793" y="2600322"/>
            <a:ext cx="4334004" cy="3266803"/>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312" name="Google Shape;312;p19"/>
          <p:cNvSpPr/>
          <p:nvPr/>
        </p:nvSpPr>
        <p:spPr>
          <a:xfrm>
            <a:off x="973635" y="1872324"/>
            <a:ext cx="5485797" cy="587853"/>
          </a:xfrm>
          <a:prstGeom prst="rect">
            <a:avLst/>
          </a:prstGeom>
          <a:gradFill>
            <a:gsLst>
              <a:gs pos="0">
                <a:srgbClr val="FFDC9B"/>
              </a:gs>
              <a:gs pos="50000">
                <a:srgbClr val="FFD68D"/>
              </a:gs>
              <a:gs pos="100000">
                <a:srgbClr val="FFD478"/>
              </a:gs>
            </a:gsLst>
            <a:lin ang="5400000" scaled="0"/>
          </a:gra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 Các hoạt động chính của buổi lễ:</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
          <p:cNvSpPr/>
          <p:nvPr/>
        </p:nvSpPr>
        <p:spPr>
          <a:xfrm>
            <a:off x="294968" y="206477"/>
            <a:ext cx="7374193" cy="822223"/>
          </a:xfrm>
          <a:prstGeom prst="homePlate">
            <a:avLst>
              <a:gd fmla="val 50000"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57150" marR="177165" rtl="0" algn="ctr">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HOẠT ĐỘNG  KHỞI ĐỘNG BÀI HỌC 10</a:t>
            </a:r>
            <a:endParaRPr b="0" i="0" sz="2800" u="none" cap="none" strike="noStrike">
              <a:solidFill>
                <a:schemeClr val="lt1"/>
              </a:solidFill>
              <a:latin typeface="Times New Roman"/>
              <a:ea typeface="Times New Roman"/>
              <a:cs typeface="Times New Roman"/>
              <a:sym typeface="Times New Roman"/>
            </a:endParaRPr>
          </a:p>
        </p:txBody>
      </p:sp>
      <p:pic>
        <p:nvPicPr>
          <p:cNvPr id="116" name="Google Shape;116;p2"/>
          <p:cNvPicPr preferRelativeResize="0"/>
          <p:nvPr/>
        </p:nvPicPr>
        <p:blipFill rotWithShape="1">
          <a:blip r:embed="rId4">
            <a:alphaModFix/>
          </a:blip>
          <a:srcRect b="0" l="0" r="0" t="0"/>
          <a:stretch/>
        </p:blipFill>
        <p:spPr>
          <a:xfrm>
            <a:off x="862390" y="1238865"/>
            <a:ext cx="10454519" cy="5471651"/>
          </a:xfrm>
          <a:prstGeom prst="rect">
            <a:avLst/>
          </a:prstGeom>
          <a:noFill/>
          <a:ln>
            <a:noFill/>
          </a:ln>
        </p:spPr>
      </p:pic>
      <p:pic>
        <p:nvPicPr>
          <p:cNvPr id="117" name="Google Shape;117;p2"/>
          <p:cNvPicPr preferRelativeResize="0"/>
          <p:nvPr/>
        </p:nvPicPr>
        <p:blipFill rotWithShape="1">
          <a:blip r:embed="rId5">
            <a:alphaModFix/>
          </a:blip>
          <a:srcRect b="0" l="0" r="0" t="0"/>
          <a:stretch/>
        </p:blipFill>
        <p:spPr>
          <a:xfrm>
            <a:off x="2197510" y="1553190"/>
            <a:ext cx="7580671" cy="4287171"/>
          </a:xfrm>
          <a:prstGeom prst="rect">
            <a:avLst/>
          </a:prstGeom>
          <a:noFill/>
          <a:ln>
            <a:noFill/>
          </a:ln>
        </p:spPr>
      </p:pic>
      <p:sp>
        <p:nvSpPr>
          <p:cNvPr id="118" name="Google Shape;118;p2"/>
          <p:cNvSpPr/>
          <p:nvPr/>
        </p:nvSpPr>
        <p:spPr>
          <a:xfrm>
            <a:off x="10335753" y="1553190"/>
            <a:ext cx="1167013" cy="4512261"/>
          </a:xfrm>
          <a:prstGeom prst="rect">
            <a:avLst/>
          </a:prstGeom>
          <a:solidFill>
            <a:srgbClr val="F4B081"/>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1" lang="en-US" sz="2800" u="none" cap="none" strike="noStrike">
                <a:solidFill>
                  <a:srgbClr val="1F1E16"/>
                </a:solidFill>
                <a:latin typeface="Times New Roman"/>
                <a:ea typeface="Times New Roman"/>
                <a:cs typeface="Times New Roman"/>
                <a:sym typeface="Times New Roman"/>
              </a:rPr>
              <a:t>Em rút ra thông điệp gì sau khi xem video trên?</a:t>
            </a:r>
            <a:endParaRPr b="0" i="0" sz="2800" u="none" cap="none" strike="noStrike">
              <a:solidFill>
                <a:schemeClr val="dk1"/>
              </a:solidFill>
              <a:latin typeface="Times New Roman"/>
              <a:ea typeface="Times New Roman"/>
              <a:cs typeface="Times New Roman"/>
              <a:sym typeface="Times New Roman"/>
            </a:endParaRPr>
          </a:p>
        </p:txBody>
      </p:sp>
      <p:sp>
        <p:nvSpPr>
          <p:cNvPr id="119" name="Google Shape;119;p2"/>
          <p:cNvSpPr/>
          <p:nvPr/>
        </p:nvSpPr>
        <p:spPr>
          <a:xfrm>
            <a:off x="377872" y="2162375"/>
            <a:ext cx="1633781"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MÚA</a:t>
            </a:r>
            <a:endParaRPr/>
          </a:p>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BÓNG</a:t>
            </a:r>
            <a:endParaRPr/>
          </a:p>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“MẸ</a:t>
            </a:r>
            <a:endParaRPr/>
          </a:p>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 THIÊN </a:t>
            </a:r>
            <a:endParaRPr/>
          </a:p>
          <a:p>
            <a:pPr indent="0" lvl="0" marL="0" marR="0" rtl="0" algn="ctr">
              <a:spcBef>
                <a:spcPts val="0"/>
              </a:spcBef>
              <a:spcAft>
                <a:spcPts val="0"/>
              </a:spcAft>
              <a:buNone/>
            </a:pPr>
            <a:r>
              <a:rPr b="1" i="0" lang="en-US" sz="3600" u="none" cap="none" strike="noStrike">
                <a:solidFill>
                  <a:srgbClr val="FFFFFF"/>
                </a:solidFill>
                <a:latin typeface="Calibri"/>
                <a:ea typeface="Calibri"/>
                <a:cs typeface="Calibri"/>
                <a:sym typeface="Calibri"/>
              </a:rPr>
              <a:t>NHIÊN”</a:t>
            </a:r>
            <a:endParaRPr b="1" i="0" sz="36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0"/>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318" name="Google Shape;318;p20"/>
          <p:cNvSpPr/>
          <p:nvPr/>
        </p:nvSpPr>
        <p:spPr>
          <a:xfrm>
            <a:off x="205122" y="756065"/>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3. Diễn biến của lễ cúng Thần Lúa</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319" name="Google Shape;319;p20"/>
          <p:cNvGraphicFramePr/>
          <p:nvPr/>
        </p:nvGraphicFramePr>
        <p:xfrm>
          <a:off x="314424" y="2193738"/>
          <a:ext cx="3000000" cy="3000000"/>
        </p:xfrm>
        <a:graphic>
          <a:graphicData uri="http://schemas.openxmlformats.org/drawingml/2006/table">
            <a:tbl>
              <a:tblPr>
                <a:noFill/>
                <a:tableStyleId>{C674D646-FAAB-4E94-911F-C361EDB9427A}</a:tableStyleId>
              </a:tblPr>
              <a:tblGrid>
                <a:gridCol w="1898600"/>
                <a:gridCol w="5548875"/>
              </a:tblGrid>
              <a:tr h="355600">
                <a:tc>
                  <a:txBody>
                    <a:bodyPr/>
                    <a:lstStyle/>
                    <a:p>
                      <a:pPr indent="0" lvl="0" marL="0" marR="0" rtl="0" algn="l">
                        <a:lnSpc>
                          <a:spcPct val="115000"/>
                        </a:lnSpc>
                        <a:spcBef>
                          <a:spcPts val="0"/>
                        </a:spcBef>
                        <a:spcAft>
                          <a:spcPts val="0"/>
                        </a:spcAft>
                        <a:buNone/>
                      </a:pPr>
                      <a:r>
                        <a:rPr b="1" lang="en-US" sz="2800" u="none" cap="none" strike="noStrike">
                          <a:latin typeface="Times New Roman"/>
                          <a:ea typeface="Times New Roman"/>
                          <a:cs typeface="Times New Roman"/>
                          <a:sym typeface="Times New Roman"/>
                        </a:rPr>
                        <a:t>Trong lễ cúng Thần Lúa</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l">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Thời gian: buổi trưa </a:t>
                      </a:r>
                      <a:endParaRPr/>
                    </a:p>
                    <a:p>
                      <a:pPr indent="0" lvl="0" marL="0" marR="0" rtl="0" algn="l">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Nghi lễ: Già làng hoặc gia chủ đọc lời khấn (bày tỏ tấm lòng, cầu mong thần linh phù hộ).</a:t>
                      </a:r>
                      <a:endParaRPr/>
                    </a:p>
                    <a:p>
                      <a:pPr indent="0" lvl="0" marL="0" marR="0" rtl="0" algn="l">
                        <a:lnSpc>
                          <a:spcPct val="115000"/>
                        </a:lnSpc>
                        <a:spcBef>
                          <a:spcPts val="0"/>
                        </a:spcBef>
                        <a:spcAft>
                          <a:spcPts val="0"/>
                        </a:spcAft>
                        <a:buNone/>
                      </a:pPr>
                      <a:r>
                        <a:rPr lang="en-US" sz="2800" u="none" cap="none" strike="noStrike">
                          <a:latin typeface="Times New Roman"/>
                          <a:ea typeface="Times New Roman"/>
                          <a:cs typeface="Times New Roman"/>
                          <a:sym typeface="Times New Roman"/>
                        </a:rPr>
                        <a:t>- Kết hợp lời khấn và nhạc đệm của dàn cồng chiêng=&gt;tạo không khí vừa thiêng liêng, vừa gắn bó giữa con người và thần linh, thiên nhiên, vũ trụ.</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r>
            </a:tbl>
          </a:graphicData>
        </a:graphic>
      </p:graphicFrame>
      <p:pic>
        <p:nvPicPr>
          <p:cNvPr id="320" name="Google Shape;320;p20"/>
          <p:cNvPicPr preferRelativeResize="0"/>
          <p:nvPr/>
        </p:nvPicPr>
        <p:blipFill rotWithShape="1">
          <a:blip r:embed="rId4">
            <a:alphaModFix/>
          </a:blip>
          <a:srcRect b="0" l="0" r="0" t="0"/>
          <a:stretch/>
        </p:blipFill>
        <p:spPr>
          <a:xfrm>
            <a:off x="7895561" y="2210372"/>
            <a:ext cx="4139021" cy="3200398"/>
          </a:xfrm>
          <a:prstGeom prst="ellipse">
            <a:avLst/>
          </a:prstGeom>
          <a:noFill/>
          <a:ln>
            <a:noFill/>
          </a:ln>
          <a:effectLst>
            <a:outerShdw blurRad="107950" algn="ctr" dir="5400000" dist="12700">
              <a:srgbClr val="000000"/>
            </a:outerShdw>
          </a:effectLst>
        </p:spPr>
      </p:pic>
      <p:sp>
        <p:nvSpPr>
          <p:cNvPr id="321" name="Google Shape;321;p20"/>
          <p:cNvSpPr/>
          <p:nvPr/>
        </p:nvSpPr>
        <p:spPr>
          <a:xfrm>
            <a:off x="1295255" y="1395698"/>
            <a:ext cx="5485797" cy="587853"/>
          </a:xfrm>
          <a:prstGeom prst="rect">
            <a:avLst/>
          </a:prstGeom>
          <a:gradFill>
            <a:gsLst>
              <a:gs pos="0">
                <a:srgbClr val="FFDC9B"/>
              </a:gs>
              <a:gs pos="50000">
                <a:srgbClr val="FFD68D"/>
              </a:gs>
              <a:gs pos="100000">
                <a:srgbClr val="FFD478"/>
              </a:gs>
            </a:gsLst>
            <a:lin ang="5400000" scaled="0"/>
          </a:gra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 Các hoạt động chính của buổi lễ:</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1"/>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327" name="Google Shape;327;p21"/>
          <p:cNvSpPr/>
          <p:nvPr/>
        </p:nvSpPr>
        <p:spPr>
          <a:xfrm>
            <a:off x="205122" y="756065"/>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3. Diễn biến của lễ cúng Thần Lúa</a:t>
            </a:r>
            <a:endParaRPr b="0" i="0" sz="2800" u="none" cap="none" strike="noStrike">
              <a:solidFill>
                <a:srgbClr val="000000"/>
              </a:solidFill>
              <a:latin typeface="Times New Roman"/>
              <a:ea typeface="Times New Roman"/>
              <a:cs typeface="Times New Roman"/>
              <a:sym typeface="Times New Roman"/>
            </a:endParaRPr>
          </a:p>
        </p:txBody>
      </p:sp>
      <p:sp>
        <p:nvSpPr>
          <p:cNvPr id="328" name="Google Shape;328;p21"/>
          <p:cNvSpPr/>
          <p:nvPr/>
        </p:nvSpPr>
        <p:spPr>
          <a:xfrm>
            <a:off x="1295255" y="1395698"/>
            <a:ext cx="5485797" cy="587853"/>
          </a:xfrm>
          <a:prstGeom prst="rect">
            <a:avLst/>
          </a:prstGeom>
          <a:gradFill>
            <a:gsLst>
              <a:gs pos="0">
                <a:srgbClr val="FFDC9B"/>
              </a:gs>
              <a:gs pos="50000">
                <a:srgbClr val="FFD68D"/>
              </a:gs>
              <a:gs pos="100000">
                <a:srgbClr val="FFD478"/>
              </a:gs>
            </a:gsLst>
            <a:lin ang="5400000" scaled="0"/>
          </a:gra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 Các hoạt động chính của buổi lễ:</a:t>
            </a:r>
            <a:endParaRPr b="0" i="0" sz="2800" u="none" cap="none" strike="noStrike">
              <a:solidFill>
                <a:srgbClr val="000000"/>
              </a:solidFill>
              <a:latin typeface="Times New Roman"/>
              <a:ea typeface="Times New Roman"/>
              <a:cs typeface="Times New Roman"/>
              <a:sym typeface="Times New Roman"/>
            </a:endParaRPr>
          </a:p>
        </p:txBody>
      </p:sp>
      <p:graphicFrame>
        <p:nvGraphicFramePr>
          <p:cNvPr id="329" name="Google Shape;329;p21"/>
          <p:cNvGraphicFramePr/>
          <p:nvPr/>
        </p:nvGraphicFramePr>
        <p:xfrm>
          <a:off x="830726" y="2211651"/>
          <a:ext cx="3000000" cy="3000000"/>
        </p:xfrm>
        <a:graphic>
          <a:graphicData uri="http://schemas.openxmlformats.org/drawingml/2006/table">
            <a:tbl>
              <a:tblPr>
                <a:noFill/>
                <a:tableStyleId>{C674D646-FAAB-4E94-911F-C361EDB9427A}</a:tableStyleId>
              </a:tblPr>
              <a:tblGrid>
                <a:gridCol w="1635350"/>
                <a:gridCol w="4779500"/>
              </a:tblGrid>
              <a:tr h="406400">
                <a:tc>
                  <a:txBody>
                    <a:bodyPr/>
                    <a:lstStyle/>
                    <a:p>
                      <a:pPr indent="0" lvl="0" marL="0" marR="0" rtl="0" algn="l">
                        <a:lnSpc>
                          <a:spcPct val="115000"/>
                        </a:lnSpc>
                        <a:spcBef>
                          <a:spcPts val="0"/>
                        </a:spcBef>
                        <a:spcAft>
                          <a:spcPts val="0"/>
                        </a:spcAft>
                        <a:buNone/>
                      </a:pPr>
                      <a:r>
                        <a:rPr b="1" lang="en-US" sz="3200" u="none" cap="none" strike="noStrike">
                          <a:latin typeface="Times New Roman"/>
                          <a:ea typeface="Times New Roman"/>
                          <a:cs typeface="Times New Roman"/>
                          <a:sym typeface="Times New Roman"/>
                        </a:rPr>
                        <a:t>Sau lễ cúng Thần Lúa</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4"/>
                    </a:solidFill>
                  </a:tcPr>
                </a:tc>
                <a:tc>
                  <a:txBody>
                    <a:bodyPr/>
                    <a:lstStyle/>
                    <a:p>
                      <a:pPr indent="0" lvl="0" marL="0" marR="0" rtl="0" algn="l">
                        <a:lnSpc>
                          <a:spcPct val="115000"/>
                        </a:lnSpc>
                        <a:spcBef>
                          <a:spcPts val="0"/>
                        </a:spcBef>
                        <a:spcAft>
                          <a:spcPts val="0"/>
                        </a:spcAft>
                        <a:buNone/>
                      </a:pPr>
                      <a:r>
                        <a:rPr lang="en-US" sz="3200" u="none" cap="none" strike="noStrike">
                          <a:latin typeface="Times New Roman"/>
                          <a:ea typeface="Times New Roman"/>
                          <a:cs typeface="Times New Roman"/>
                          <a:sym typeface="Times New Roman"/>
                        </a:rPr>
                        <a:t>- Mọi người lên sàn dự tiệc</a:t>
                      </a:r>
                      <a:endParaRPr sz="32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3200" u="none" cap="none" strike="noStrike">
                          <a:latin typeface="Times New Roman"/>
                          <a:ea typeface="Times New Roman"/>
                          <a:cs typeface="Times New Roman"/>
                          <a:sym typeface="Times New Roman"/>
                        </a:rPr>
                        <a:t>- Người phụ nữ lớn tuổi nhất uống ly rượu đầu tiên.</a:t>
                      </a:r>
                      <a:endParaRPr/>
                    </a:p>
                    <a:p>
                      <a:pPr indent="0" lvl="0" marL="0" marR="0" rtl="0" algn="l">
                        <a:lnSpc>
                          <a:spcPct val="115000"/>
                        </a:lnSpc>
                        <a:spcBef>
                          <a:spcPts val="0"/>
                        </a:spcBef>
                        <a:spcAft>
                          <a:spcPts val="0"/>
                        </a:spcAft>
                        <a:buNone/>
                      </a:pPr>
                      <a:r>
                        <a:rPr lang="en-US" sz="3200" u="none" cap="none" strike="noStrike">
                          <a:latin typeface="Times New Roman"/>
                          <a:ea typeface="Times New Roman"/>
                          <a:cs typeface="Times New Roman"/>
                          <a:sym typeface="Times New Roman"/>
                        </a:rPr>
                        <a:t>- Vừa uống vừa nhảy múa tưng bừng náo nhiệt.</a:t>
                      </a:r>
                      <a:endParaRPr/>
                    </a:p>
                    <a:p>
                      <a:pPr indent="0" lvl="0" marL="0" marR="0" rtl="0" algn="l">
                        <a:lnSpc>
                          <a:spcPct val="115000"/>
                        </a:lnSpc>
                        <a:spcBef>
                          <a:spcPts val="0"/>
                        </a:spcBef>
                        <a:spcAft>
                          <a:spcPts val="0"/>
                        </a:spcAft>
                        <a:buNone/>
                      </a:pPr>
                      <a:r>
                        <a:rPr b="1" lang="en-US" sz="3200" u="none" cap="none" strike="noStrike">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4D4"/>
                    </a:solidFill>
                  </a:tcPr>
                </a:tc>
              </a:tr>
            </a:tbl>
          </a:graphicData>
        </a:graphic>
      </p:graphicFrame>
      <p:pic>
        <p:nvPicPr>
          <p:cNvPr id="330" name="Google Shape;330;p21"/>
          <p:cNvPicPr preferRelativeResize="0"/>
          <p:nvPr/>
        </p:nvPicPr>
        <p:blipFill rotWithShape="1">
          <a:blip r:embed="rId4">
            <a:alphaModFix/>
          </a:blip>
          <a:srcRect b="0" l="0" r="0" t="0"/>
          <a:stretch/>
        </p:blipFill>
        <p:spPr>
          <a:xfrm>
            <a:off x="7124087" y="2295268"/>
            <a:ext cx="4851604" cy="3281375"/>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2"/>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336" name="Google Shape;336;p22"/>
          <p:cNvSpPr/>
          <p:nvPr/>
        </p:nvSpPr>
        <p:spPr>
          <a:xfrm>
            <a:off x="205122" y="756065"/>
            <a:ext cx="5426422" cy="587853"/>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3. Diễn biến của lễ cúng Thần Lúa</a:t>
            </a:r>
            <a:endParaRPr b="0" i="0" sz="2800" u="none" cap="none" strike="noStrike">
              <a:solidFill>
                <a:srgbClr val="000000"/>
              </a:solidFill>
              <a:latin typeface="Times New Roman"/>
              <a:ea typeface="Times New Roman"/>
              <a:cs typeface="Times New Roman"/>
              <a:sym typeface="Times New Roman"/>
            </a:endParaRPr>
          </a:p>
        </p:txBody>
      </p:sp>
      <p:sp>
        <p:nvSpPr>
          <p:cNvPr id="337" name="Google Shape;337;p22"/>
          <p:cNvSpPr/>
          <p:nvPr/>
        </p:nvSpPr>
        <p:spPr>
          <a:xfrm>
            <a:off x="427703" y="2743201"/>
            <a:ext cx="2964426" cy="3952567"/>
          </a:xfrm>
          <a:prstGeom prst="roundRect">
            <a:avLst>
              <a:gd fmla="val 16667" name="adj"/>
            </a:avLst>
          </a:prstGeom>
          <a:solidFill>
            <a:srgbClr val="FFF2CC"/>
          </a:solidFill>
          <a:ln cap="flat" cmpd="sng" w="12700">
            <a:solidFill>
              <a:srgbClr val="42719B"/>
            </a:solidFill>
            <a:prstDash val="solid"/>
            <a:miter lim="800000"/>
            <a:headEnd len="sm" w="sm" type="none"/>
            <a:tailEnd len="sm" w="sm" type="none"/>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Lễ hội cúng Thần Lúa của người Chơ-ro được tổ chức vô cùng trang nghiêm, thiêng liêng mà vẫn rất gần gũi, ấm áp.</a:t>
            </a:r>
            <a:endParaRPr sz="2800">
              <a:solidFill>
                <a:schemeClr val="dk1"/>
              </a:solidFill>
              <a:latin typeface="Times New Roman"/>
              <a:ea typeface="Times New Roman"/>
              <a:cs typeface="Times New Roman"/>
              <a:sym typeface="Times New Roman"/>
            </a:endParaRPr>
          </a:p>
        </p:txBody>
      </p:sp>
      <p:sp>
        <p:nvSpPr>
          <p:cNvPr id="338" name="Google Shape;338;p22"/>
          <p:cNvSpPr/>
          <p:nvPr/>
        </p:nvSpPr>
        <p:spPr>
          <a:xfrm>
            <a:off x="3642852" y="2743201"/>
            <a:ext cx="4321277" cy="3952567"/>
          </a:xfrm>
          <a:prstGeom prst="roundRect">
            <a:avLst>
              <a:gd fmla="val 16667" name="adj"/>
            </a:avLst>
          </a:prstGeom>
          <a:solidFill>
            <a:srgbClr val="FFF2CC"/>
          </a:solidFill>
          <a:ln cap="flat" cmpd="sng" w="12700">
            <a:solidFill>
              <a:srgbClr val="42719B"/>
            </a:solidFill>
            <a:prstDash val="solid"/>
            <a:miter lim="800000"/>
            <a:headEnd len="sm" w="sm" type="none"/>
            <a:tailEnd len="sm" w="sm" type="none"/>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Lễ hội cho thấy mối quan hệ gắn bó mật thiết giữa con người và thiên nhiên: thiên nhiên giúp con người duy trì sự sống và con người luôn biết ơn những món quà quý giá mà thiên nhiên ban tặng.</a:t>
            </a:r>
            <a:endParaRPr sz="2800">
              <a:solidFill>
                <a:schemeClr val="dk1"/>
              </a:solidFill>
              <a:latin typeface="Times New Roman"/>
              <a:ea typeface="Times New Roman"/>
              <a:cs typeface="Times New Roman"/>
              <a:sym typeface="Times New Roman"/>
            </a:endParaRPr>
          </a:p>
        </p:txBody>
      </p:sp>
      <p:cxnSp>
        <p:nvCxnSpPr>
          <p:cNvPr id="339" name="Google Shape;339;p22"/>
          <p:cNvCxnSpPr/>
          <p:nvPr/>
        </p:nvCxnSpPr>
        <p:spPr>
          <a:xfrm flipH="1">
            <a:off x="2035277" y="2278288"/>
            <a:ext cx="1784556" cy="464913"/>
          </a:xfrm>
          <a:prstGeom prst="straightConnector1">
            <a:avLst/>
          </a:prstGeom>
          <a:noFill/>
          <a:ln cap="flat" cmpd="sng" w="28575">
            <a:solidFill>
              <a:srgbClr val="BF9000"/>
            </a:solidFill>
            <a:prstDash val="solid"/>
            <a:miter lim="800000"/>
            <a:headEnd len="sm" w="sm" type="none"/>
            <a:tailEnd len="med" w="med" type="triangle"/>
          </a:ln>
        </p:spPr>
      </p:cxnSp>
      <p:cxnSp>
        <p:nvCxnSpPr>
          <p:cNvPr id="340" name="Google Shape;340;p22"/>
          <p:cNvCxnSpPr>
            <a:endCxn id="338" idx="0"/>
          </p:cNvCxnSpPr>
          <p:nvPr/>
        </p:nvCxnSpPr>
        <p:spPr>
          <a:xfrm>
            <a:off x="3819891" y="2278201"/>
            <a:ext cx="1983600" cy="465000"/>
          </a:xfrm>
          <a:prstGeom prst="straightConnector1">
            <a:avLst/>
          </a:prstGeom>
          <a:noFill/>
          <a:ln cap="flat" cmpd="sng" w="28575">
            <a:solidFill>
              <a:srgbClr val="BF9000"/>
            </a:solidFill>
            <a:prstDash val="solid"/>
            <a:miter lim="800000"/>
            <a:headEnd len="sm" w="sm" type="none"/>
            <a:tailEnd len="med" w="med" type="triangle"/>
          </a:ln>
        </p:spPr>
      </p:cxnSp>
      <p:pic>
        <p:nvPicPr>
          <p:cNvPr id="341" name="Google Shape;341;p22"/>
          <p:cNvPicPr preferRelativeResize="0"/>
          <p:nvPr/>
        </p:nvPicPr>
        <p:blipFill rotWithShape="1">
          <a:blip r:embed="rId4">
            <a:alphaModFix/>
          </a:blip>
          <a:srcRect b="0" l="0" r="0" t="0"/>
          <a:stretch/>
        </p:blipFill>
        <p:spPr>
          <a:xfrm>
            <a:off x="8181535" y="1130300"/>
            <a:ext cx="3598606" cy="2531577"/>
          </a:xfrm>
          <a:prstGeom prst="rect">
            <a:avLst/>
          </a:prstGeom>
          <a:noFill/>
          <a:ln>
            <a:noFill/>
          </a:ln>
        </p:spPr>
      </p:pic>
      <p:pic>
        <p:nvPicPr>
          <p:cNvPr id="342" name="Google Shape;342;p22"/>
          <p:cNvPicPr preferRelativeResize="0"/>
          <p:nvPr/>
        </p:nvPicPr>
        <p:blipFill rotWithShape="1">
          <a:blip r:embed="rId5">
            <a:alphaModFix/>
          </a:blip>
          <a:srcRect b="0" l="27996" r="0" t="0"/>
          <a:stretch/>
        </p:blipFill>
        <p:spPr>
          <a:xfrm>
            <a:off x="8141110" y="3764690"/>
            <a:ext cx="3679457" cy="2679126"/>
          </a:xfrm>
          <a:prstGeom prst="rect">
            <a:avLst/>
          </a:prstGeom>
          <a:noFill/>
          <a:ln>
            <a:noFill/>
          </a:ln>
        </p:spPr>
      </p:pic>
      <p:sp>
        <p:nvSpPr>
          <p:cNvPr id="343" name="Google Shape;343;p22"/>
          <p:cNvSpPr/>
          <p:nvPr/>
        </p:nvSpPr>
        <p:spPr>
          <a:xfrm>
            <a:off x="2212259" y="1379558"/>
            <a:ext cx="3215148" cy="958645"/>
          </a:xfrm>
          <a:prstGeom prst="doubleWave">
            <a:avLst>
              <a:gd fmla="val 6250" name="adj1"/>
              <a:gd fmla="val 0" name="adj2"/>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1" lang="en-US" sz="2800">
                <a:solidFill>
                  <a:schemeClr val="dk1"/>
                </a:solidFill>
                <a:latin typeface="Times New Roman"/>
                <a:ea typeface="Times New Roman"/>
                <a:cs typeface="Times New Roman"/>
                <a:sym typeface="Times New Roman"/>
              </a:rPr>
              <a:t>* Nhận xét:</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3"/>
          <p:cNvSpPr/>
          <p:nvPr/>
        </p:nvSpPr>
        <p:spPr>
          <a:xfrm>
            <a:off x="314424" y="86245"/>
            <a:ext cx="4688189" cy="634180"/>
          </a:xfrm>
          <a:prstGeom prst="plaque">
            <a:avLst>
              <a:gd fmla="val 16667" name="adj"/>
            </a:avLst>
          </a:prstGeom>
          <a:blipFill rotWithShape="1">
            <a:blip r:embed="rId3">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 Suy ngẫm và phản hồi</a:t>
            </a:r>
            <a:endParaRPr b="0" i="0" sz="2800" u="none" cap="none" strike="noStrike">
              <a:solidFill>
                <a:srgbClr val="FFFFFF"/>
              </a:solidFill>
              <a:latin typeface="Times New Roman"/>
              <a:ea typeface="Times New Roman"/>
              <a:cs typeface="Times New Roman"/>
              <a:sym typeface="Times New Roman"/>
            </a:endParaRPr>
          </a:p>
        </p:txBody>
      </p:sp>
      <p:sp>
        <p:nvSpPr>
          <p:cNvPr id="349" name="Google Shape;349;p23"/>
          <p:cNvSpPr/>
          <p:nvPr/>
        </p:nvSpPr>
        <p:spPr>
          <a:xfrm>
            <a:off x="189849" y="836373"/>
            <a:ext cx="8744638" cy="58785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4. Ý nghĩa lễ cúng Thần Lúa và cảm nghĩ của người viết</a:t>
            </a:r>
            <a:endParaRPr sz="2800">
              <a:solidFill>
                <a:schemeClr val="dk1"/>
              </a:solidFill>
              <a:latin typeface="Times New Roman"/>
              <a:ea typeface="Times New Roman"/>
              <a:cs typeface="Times New Roman"/>
              <a:sym typeface="Times New Roman"/>
            </a:endParaRPr>
          </a:p>
        </p:txBody>
      </p:sp>
      <p:sp>
        <p:nvSpPr>
          <p:cNvPr id="350" name="Google Shape;350;p23"/>
          <p:cNvSpPr/>
          <p:nvPr/>
        </p:nvSpPr>
        <p:spPr>
          <a:xfrm>
            <a:off x="2417352" y="1914079"/>
            <a:ext cx="6195504" cy="1713549"/>
          </a:xfrm>
          <a:custGeom>
            <a:rect b="b" l="l" r="r" t="t"/>
            <a:pathLst>
              <a:path extrusionOk="0" h="1775953" w="5683051">
                <a:moveTo>
                  <a:pt x="0" y="0"/>
                </a:moveTo>
                <a:lnTo>
                  <a:pt x="5683051" y="0"/>
                </a:lnTo>
                <a:lnTo>
                  <a:pt x="5683051" y="1775953"/>
                </a:lnTo>
                <a:lnTo>
                  <a:pt x="0" y="1775953"/>
                </a:lnTo>
                <a:lnTo>
                  <a:pt x="0" y="0"/>
                </a:lnTo>
                <a:close/>
              </a:path>
            </a:pathLst>
          </a:custGeom>
          <a:solidFill>
            <a:schemeClr val="lt1">
              <a:alpha val="40000"/>
            </a:schemeClr>
          </a:solidFill>
          <a:ln cap="flat" cmpd="sng" w="28575">
            <a:solidFill>
              <a:srgbClr val="C55A11"/>
            </a:solidFill>
            <a:prstDash val="solid"/>
            <a:miter lim="800000"/>
            <a:headEnd len="sm" w="sm" type="none"/>
            <a:tailEnd len="sm" w="sm" type="none"/>
          </a:ln>
        </p:spPr>
        <p:txBody>
          <a:bodyPr anchorCtr="0" anchor="ctr" bIns="83800" lIns="1202900" spcFirstLastPara="1" rIns="83800" wrap="square" tIns="83800">
            <a:noAutofit/>
          </a:bodyPr>
          <a:lstStyle/>
          <a:p>
            <a:pPr indent="0" lvl="0" marL="0" marR="0" rtl="0" algn="l">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Là nét sinh hoạt văn hóa độc đáo, góp phần làm phong phú di sản văn hóa của cuộc sống.</a:t>
            </a:r>
            <a:endParaRPr sz="2800">
              <a:solidFill>
                <a:schemeClr val="dk1"/>
              </a:solidFill>
              <a:latin typeface="Times New Roman"/>
              <a:ea typeface="Times New Roman"/>
              <a:cs typeface="Times New Roman"/>
              <a:sym typeface="Times New Roman"/>
            </a:endParaRPr>
          </a:p>
        </p:txBody>
      </p:sp>
      <p:sp>
        <p:nvSpPr>
          <p:cNvPr id="351" name="Google Shape;351;p23"/>
          <p:cNvSpPr/>
          <p:nvPr/>
        </p:nvSpPr>
        <p:spPr>
          <a:xfrm>
            <a:off x="1746250" y="1666566"/>
            <a:ext cx="1768222" cy="1799227"/>
          </a:xfrm>
          <a:prstGeom prst="rect">
            <a:avLst/>
          </a:prstGeom>
          <a:blipFill rotWithShape="1">
            <a:blip r:embed="rId4">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p:nvPr/>
        </p:nvSpPr>
        <p:spPr>
          <a:xfrm>
            <a:off x="2417352" y="4071248"/>
            <a:ext cx="8015698" cy="1713549"/>
          </a:xfrm>
          <a:custGeom>
            <a:rect b="b" l="l" r="r" t="t"/>
            <a:pathLst>
              <a:path extrusionOk="0" h="1775953" w="5683051">
                <a:moveTo>
                  <a:pt x="0" y="0"/>
                </a:moveTo>
                <a:lnTo>
                  <a:pt x="5683051" y="0"/>
                </a:lnTo>
                <a:lnTo>
                  <a:pt x="5683051" y="1775953"/>
                </a:lnTo>
                <a:lnTo>
                  <a:pt x="0" y="1775953"/>
                </a:lnTo>
                <a:lnTo>
                  <a:pt x="0" y="0"/>
                </a:lnTo>
                <a:close/>
              </a:path>
            </a:pathLst>
          </a:custGeom>
          <a:solidFill>
            <a:schemeClr val="lt1">
              <a:alpha val="40000"/>
            </a:schemeClr>
          </a:solidFill>
          <a:ln cap="flat" cmpd="sng" w="28575">
            <a:solidFill>
              <a:srgbClr val="C55A11"/>
            </a:solidFill>
            <a:prstDash val="solid"/>
            <a:miter lim="800000"/>
            <a:headEnd len="sm" w="sm" type="none"/>
            <a:tailEnd len="sm" w="sm" type="none"/>
          </a:ln>
        </p:spPr>
        <p:txBody>
          <a:bodyPr anchorCtr="0" anchor="ctr" bIns="83800" lIns="1202900" spcFirstLastPara="1" rIns="83800" wrap="square" tIns="83800">
            <a:noAutofit/>
          </a:bodyPr>
          <a:lstStyle/>
          <a:p>
            <a:pPr indent="0" lvl="0" marL="0" marR="0" rtl="0" algn="l">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Cảm nhận của người viết: Thấy rõ sự gắn bó ân tình giữa con người với thiên nhiên, lòng biết ơn của con người với những món quà quý giá mà thiên nhiên ban tặng.</a:t>
            </a:r>
            <a:endParaRPr/>
          </a:p>
        </p:txBody>
      </p:sp>
      <p:sp>
        <p:nvSpPr>
          <p:cNvPr id="353" name="Google Shape;353;p23"/>
          <p:cNvSpPr/>
          <p:nvPr/>
        </p:nvSpPr>
        <p:spPr>
          <a:xfrm>
            <a:off x="1746250" y="3823736"/>
            <a:ext cx="1768222" cy="1799227"/>
          </a:xfrm>
          <a:prstGeom prst="rect">
            <a:avLst/>
          </a:prstGeom>
          <a:blipFill rotWithShape="1">
            <a:blip r:embed="rId5">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4"/>
          <p:cNvSpPr/>
          <p:nvPr/>
        </p:nvSpPr>
        <p:spPr>
          <a:xfrm>
            <a:off x="2946605" y="90129"/>
            <a:ext cx="4221316" cy="938571"/>
          </a:xfrm>
          <a:prstGeom prst="flowChartDecision">
            <a:avLst/>
          </a:prstGeom>
          <a:solidFill>
            <a:schemeClr val="accent1"/>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IV. Tổng kết</a:t>
            </a:r>
            <a:endParaRPr sz="2800">
              <a:solidFill>
                <a:schemeClr val="lt1"/>
              </a:solidFill>
              <a:latin typeface="Times New Roman"/>
              <a:ea typeface="Times New Roman"/>
              <a:cs typeface="Times New Roman"/>
              <a:sym typeface="Times New Roman"/>
            </a:endParaRPr>
          </a:p>
        </p:txBody>
      </p:sp>
      <p:grpSp>
        <p:nvGrpSpPr>
          <p:cNvPr id="359" name="Google Shape;359;p24"/>
          <p:cNvGrpSpPr/>
          <p:nvPr/>
        </p:nvGrpSpPr>
        <p:grpSpPr>
          <a:xfrm>
            <a:off x="660400" y="1130300"/>
            <a:ext cx="4840751" cy="4762500"/>
            <a:chOff x="5042296" y="1373071"/>
            <a:chExt cx="3199016" cy="4762500"/>
          </a:xfrm>
        </p:grpSpPr>
        <p:sp>
          <p:nvSpPr>
            <p:cNvPr id="360" name="Google Shape;360;p24"/>
            <p:cNvSpPr/>
            <p:nvPr/>
          </p:nvSpPr>
          <p:spPr>
            <a:xfrm>
              <a:off x="5042296" y="1373071"/>
              <a:ext cx="2107406" cy="812403"/>
            </a:xfrm>
            <a:custGeom>
              <a:rect b="b" l="l" r="r" t="t"/>
              <a:pathLst>
                <a:path extrusionOk="0" h="1053703" w="2107406">
                  <a:moveTo>
                    <a:pt x="0" y="105370"/>
                  </a:moveTo>
                  <a:cubicBezTo>
                    <a:pt x="0" y="47176"/>
                    <a:pt x="47176" y="0"/>
                    <a:pt x="105370" y="0"/>
                  </a:cubicBezTo>
                  <a:lnTo>
                    <a:pt x="2002036" y="0"/>
                  </a:lnTo>
                  <a:cubicBezTo>
                    <a:pt x="2060230" y="0"/>
                    <a:pt x="2107406" y="47176"/>
                    <a:pt x="2107406" y="105370"/>
                  </a:cubicBezTo>
                  <a:lnTo>
                    <a:pt x="2107406" y="948333"/>
                  </a:lnTo>
                  <a:cubicBezTo>
                    <a:pt x="2107406" y="1006527"/>
                    <a:pt x="2060230" y="1053703"/>
                    <a:pt x="2002036" y="1053703"/>
                  </a:cubicBezTo>
                  <a:lnTo>
                    <a:pt x="105370" y="1053703"/>
                  </a:lnTo>
                  <a:cubicBezTo>
                    <a:pt x="47176" y="1053703"/>
                    <a:pt x="0" y="1006527"/>
                    <a:pt x="0" y="948333"/>
                  </a:cubicBezTo>
                  <a:lnTo>
                    <a:pt x="0" y="105370"/>
                  </a:lnTo>
                  <a:close/>
                </a:path>
              </a:pathLst>
            </a:custGeom>
            <a:solidFill>
              <a:srgbClr val="599BD5"/>
            </a:solidFill>
            <a:ln>
              <a:noFill/>
            </a:ln>
            <a:effectLst>
              <a:outerShdw blurRad="107950" algn="ctr" dir="5400000" dist="12700">
                <a:srgbClr val="000000"/>
              </a:outerShdw>
            </a:effectLst>
          </p:spPr>
          <p:txBody>
            <a:bodyPr anchorCtr="0" anchor="ctr" bIns="71500" lIns="91800" spcFirstLastPara="1" rIns="91800" wrap="square" tIns="71500">
              <a:noAutofit/>
            </a:bodyPr>
            <a:lstStyle/>
            <a:p>
              <a:pPr indent="0" lvl="0" marL="0" marR="0" rtl="0" algn="ctr">
                <a:lnSpc>
                  <a:spcPct val="90000"/>
                </a:lnSpc>
                <a:spcBef>
                  <a:spcPts val="0"/>
                </a:spcBef>
                <a:spcAft>
                  <a:spcPts val="0"/>
                </a:spcAft>
                <a:buNone/>
              </a:pPr>
              <a:r>
                <a:rPr b="1" lang="en-US" sz="3200">
                  <a:solidFill>
                    <a:schemeClr val="lt1"/>
                  </a:solidFill>
                  <a:latin typeface="Calibri"/>
                  <a:ea typeface="Calibri"/>
                  <a:cs typeface="Calibri"/>
                  <a:sym typeface="Calibri"/>
                </a:rPr>
                <a:t>1. Nghệ thuật</a:t>
              </a:r>
              <a:endParaRPr sz="3200">
                <a:solidFill>
                  <a:schemeClr val="lt1"/>
                </a:solidFill>
                <a:latin typeface="Calibri"/>
                <a:ea typeface="Calibri"/>
                <a:cs typeface="Calibri"/>
                <a:sym typeface="Calibri"/>
              </a:endParaRPr>
            </a:p>
          </p:txBody>
        </p:sp>
        <p:sp>
          <p:nvSpPr>
            <p:cNvPr id="361" name="Google Shape;361;p24"/>
            <p:cNvSpPr/>
            <p:nvPr/>
          </p:nvSpPr>
          <p:spPr>
            <a:xfrm>
              <a:off x="5253037" y="2185474"/>
              <a:ext cx="210740" cy="790277"/>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362" name="Google Shape;362;p24"/>
            <p:cNvSpPr/>
            <p:nvPr/>
          </p:nvSpPr>
          <p:spPr>
            <a:xfrm>
              <a:off x="5356567" y="2447610"/>
              <a:ext cx="2884743" cy="1053703"/>
            </a:xfrm>
            <a:custGeom>
              <a:rect b="b" l="l" r="r" t="t"/>
              <a:pathLst>
                <a:path extrusionOk="0" h="1053703" w="1685925">
                  <a:moveTo>
                    <a:pt x="0" y="105370"/>
                  </a:moveTo>
                  <a:cubicBezTo>
                    <a:pt x="0" y="47176"/>
                    <a:pt x="47176" y="0"/>
                    <a:pt x="105370" y="0"/>
                  </a:cubicBezTo>
                  <a:lnTo>
                    <a:pt x="1580555" y="0"/>
                  </a:lnTo>
                  <a:cubicBezTo>
                    <a:pt x="1638749" y="0"/>
                    <a:pt x="1685925" y="47176"/>
                    <a:pt x="1685925" y="105370"/>
                  </a:cubicBezTo>
                  <a:lnTo>
                    <a:pt x="1685925" y="948333"/>
                  </a:lnTo>
                  <a:cubicBezTo>
                    <a:pt x="1685925" y="1006527"/>
                    <a:pt x="1638749" y="1053703"/>
                    <a:pt x="1580555" y="1053703"/>
                  </a:cubicBezTo>
                  <a:lnTo>
                    <a:pt x="105370" y="1053703"/>
                  </a:lnTo>
                  <a:cubicBezTo>
                    <a:pt x="47176" y="1053703"/>
                    <a:pt x="0" y="1006527"/>
                    <a:pt x="0" y="948333"/>
                  </a:cubicBezTo>
                  <a:lnTo>
                    <a:pt x="0" y="105370"/>
                  </a:lnTo>
                  <a:close/>
                </a:path>
              </a:pathLst>
            </a:custGeom>
            <a:solidFill>
              <a:schemeClr val="lt1">
                <a:alpha val="89803"/>
              </a:schemeClr>
            </a:solidFill>
            <a:ln cap="flat" cmpd="sng" w="28575">
              <a:solidFill>
                <a:srgbClr val="BF9000"/>
              </a:solidFill>
              <a:prstDash val="solid"/>
              <a:miter lim="800000"/>
              <a:headEnd len="sm" w="sm" type="none"/>
              <a:tailEnd len="sm" w="sm" type="none"/>
            </a:ln>
          </p:spPr>
          <p:txBody>
            <a:bodyPr anchorCtr="0" anchor="ctr" bIns="47350" lIns="55625" spcFirstLastPara="1" rIns="55625" wrap="square" tIns="47350">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Trình bày theo trình tự thời gian cụ thể, chi tiết.</a:t>
              </a:r>
              <a:endParaRPr/>
            </a:p>
          </p:txBody>
        </p:sp>
        <p:sp>
          <p:nvSpPr>
            <p:cNvPr id="363" name="Google Shape;363;p24"/>
            <p:cNvSpPr/>
            <p:nvPr/>
          </p:nvSpPr>
          <p:spPr>
            <a:xfrm>
              <a:off x="5253037" y="2185474"/>
              <a:ext cx="210740" cy="2107406"/>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364" name="Google Shape;364;p24"/>
            <p:cNvSpPr/>
            <p:nvPr/>
          </p:nvSpPr>
          <p:spPr>
            <a:xfrm>
              <a:off x="5356567" y="3632382"/>
              <a:ext cx="2884744" cy="1315838"/>
            </a:xfrm>
            <a:custGeom>
              <a:rect b="b" l="l" r="r" t="t"/>
              <a:pathLst>
                <a:path extrusionOk="0" h="1053703" w="1685925">
                  <a:moveTo>
                    <a:pt x="0" y="105370"/>
                  </a:moveTo>
                  <a:cubicBezTo>
                    <a:pt x="0" y="47176"/>
                    <a:pt x="47176" y="0"/>
                    <a:pt x="105370" y="0"/>
                  </a:cubicBezTo>
                  <a:lnTo>
                    <a:pt x="1580555" y="0"/>
                  </a:lnTo>
                  <a:cubicBezTo>
                    <a:pt x="1638749" y="0"/>
                    <a:pt x="1685925" y="47176"/>
                    <a:pt x="1685925" y="105370"/>
                  </a:cubicBezTo>
                  <a:lnTo>
                    <a:pt x="1685925" y="948333"/>
                  </a:lnTo>
                  <a:cubicBezTo>
                    <a:pt x="1685925" y="1006527"/>
                    <a:pt x="1638749" y="1053703"/>
                    <a:pt x="1580555" y="1053703"/>
                  </a:cubicBezTo>
                  <a:lnTo>
                    <a:pt x="105370" y="1053703"/>
                  </a:lnTo>
                  <a:cubicBezTo>
                    <a:pt x="47176" y="1053703"/>
                    <a:pt x="0" y="1006527"/>
                    <a:pt x="0" y="948333"/>
                  </a:cubicBezTo>
                  <a:lnTo>
                    <a:pt x="0" y="105370"/>
                  </a:lnTo>
                  <a:close/>
                </a:path>
              </a:pathLst>
            </a:custGeom>
            <a:solidFill>
              <a:schemeClr val="lt1">
                <a:alpha val="89803"/>
              </a:schemeClr>
            </a:solidFill>
            <a:ln cap="flat" cmpd="sng" w="28575">
              <a:solidFill>
                <a:srgbClr val="BF9000"/>
              </a:solidFill>
              <a:prstDash val="solid"/>
              <a:miter lim="800000"/>
              <a:headEnd len="sm" w="sm" type="none"/>
              <a:tailEnd len="sm" w="sm" type="none"/>
            </a:ln>
          </p:spPr>
          <p:txBody>
            <a:bodyPr anchorCtr="0" anchor="ctr" bIns="47350" lIns="55625" spcFirstLastPara="1" rIns="55625" wrap="square" tIns="47350">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Kết hợp tường thuật với miêu tả, biểu cảm, tự sự; kết hợp với ngôn ngữ và hình ảnh.</a:t>
              </a:r>
              <a:endParaRPr/>
            </a:p>
          </p:txBody>
        </p:sp>
        <p:sp>
          <p:nvSpPr>
            <p:cNvPr id="365" name="Google Shape;365;p24"/>
            <p:cNvSpPr/>
            <p:nvPr/>
          </p:nvSpPr>
          <p:spPr>
            <a:xfrm>
              <a:off x="5253037" y="2185474"/>
              <a:ext cx="210740" cy="3424535"/>
            </a:xfrm>
            <a:custGeom>
              <a:rect b="b" l="l" r="r" t="t"/>
              <a:pathLst>
                <a:path extrusionOk="0" h="120000" w="120000">
                  <a:moveTo>
                    <a:pt x="0" y="0"/>
                  </a:moveTo>
                  <a:lnTo>
                    <a:pt x="0" y="120000"/>
                  </a:lnTo>
                  <a:lnTo>
                    <a:pt x="120000" y="120000"/>
                  </a:lnTo>
                </a:path>
              </a:pathLst>
            </a:custGeom>
            <a:noFill/>
            <a:ln cap="flat" cmpd="sng" w="28575">
              <a:solidFill>
                <a:srgbClr val="BF9000"/>
              </a:solidFill>
              <a:prstDash val="solid"/>
              <a:miter lim="800000"/>
              <a:headEnd len="sm" w="sm" type="none"/>
              <a:tailEnd len="sm" w="sm" type="none"/>
            </a:ln>
          </p:spPr>
        </p:sp>
        <p:sp>
          <p:nvSpPr>
            <p:cNvPr id="366" name="Google Shape;366;p24"/>
            <p:cNvSpPr/>
            <p:nvPr/>
          </p:nvSpPr>
          <p:spPr>
            <a:xfrm>
              <a:off x="5356568" y="5081868"/>
              <a:ext cx="2884744" cy="1053703"/>
            </a:xfrm>
            <a:custGeom>
              <a:rect b="b" l="l" r="r" t="t"/>
              <a:pathLst>
                <a:path extrusionOk="0" h="1053703" w="1685925">
                  <a:moveTo>
                    <a:pt x="0" y="105370"/>
                  </a:moveTo>
                  <a:cubicBezTo>
                    <a:pt x="0" y="47176"/>
                    <a:pt x="47176" y="0"/>
                    <a:pt x="105370" y="0"/>
                  </a:cubicBezTo>
                  <a:lnTo>
                    <a:pt x="1580555" y="0"/>
                  </a:lnTo>
                  <a:cubicBezTo>
                    <a:pt x="1638749" y="0"/>
                    <a:pt x="1685925" y="47176"/>
                    <a:pt x="1685925" y="105370"/>
                  </a:cubicBezTo>
                  <a:lnTo>
                    <a:pt x="1685925" y="948333"/>
                  </a:lnTo>
                  <a:cubicBezTo>
                    <a:pt x="1685925" y="1006527"/>
                    <a:pt x="1638749" y="1053703"/>
                    <a:pt x="1580555" y="1053703"/>
                  </a:cubicBezTo>
                  <a:lnTo>
                    <a:pt x="105370" y="1053703"/>
                  </a:lnTo>
                  <a:cubicBezTo>
                    <a:pt x="47176" y="1053703"/>
                    <a:pt x="0" y="1006527"/>
                    <a:pt x="0" y="948333"/>
                  </a:cubicBezTo>
                  <a:lnTo>
                    <a:pt x="0" y="105370"/>
                  </a:lnTo>
                  <a:close/>
                </a:path>
              </a:pathLst>
            </a:custGeom>
            <a:solidFill>
              <a:schemeClr val="lt1">
                <a:alpha val="89803"/>
              </a:schemeClr>
            </a:solidFill>
            <a:ln cap="flat" cmpd="sng" w="28575">
              <a:solidFill>
                <a:srgbClr val="BF9000"/>
              </a:solidFill>
              <a:prstDash val="solid"/>
              <a:miter lim="800000"/>
              <a:headEnd len="sm" w="sm" type="none"/>
              <a:tailEnd len="sm" w="sm" type="none"/>
            </a:ln>
          </p:spPr>
          <p:txBody>
            <a:bodyPr anchorCtr="0" anchor="ctr" bIns="47350" lIns="55625" spcFirstLastPara="1" rIns="55625" wrap="square" tIns="47350">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Thông tin về sự kiện đảm bảo chính xác, tin cậy.</a:t>
              </a:r>
              <a:endParaRPr sz="2800">
                <a:solidFill>
                  <a:schemeClr val="dk1"/>
                </a:solidFill>
                <a:latin typeface="Times New Roman"/>
                <a:ea typeface="Times New Roman"/>
                <a:cs typeface="Times New Roman"/>
                <a:sym typeface="Times New Roman"/>
              </a:endParaRPr>
            </a:p>
          </p:txBody>
        </p:sp>
      </p:grpSp>
      <p:grpSp>
        <p:nvGrpSpPr>
          <p:cNvPr id="367" name="Google Shape;367;p24"/>
          <p:cNvGrpSpPr/>
          <p:nvPr/>
        </p:nvGrpSpPr>
        <p:grpSpPr>
          <a:xfrm>
            <a:off x="6089650" y="1130300"/>
            <a:ext cx="5516083" cy="4763749"/>
            <a:chOff x="6684407" y="1784555"/>
            <a:chExt cx="5516083" cy="4763749"/>
          </a:xfrm>
        </p:grpSpPr>
        <p:sp>
          <p:nvSpPr>
            <p:cNvPr id="368" name="Google Shape;368;p24"/>
            <p:cNvSpPr/>
            <p:nvPr/>
          </p:nvSpPr>
          <p:spPr>
            <a:xfrm>
              <a:off x="6684407" y="1784555"/>
              <a:ext cx="3095624" cy="894218"/>
            </a:xfrm>
            <a:custGeom>
              <a:rect b="b" l="l" r="r" t="t"/>
              <a:pathLst>
                <a:path extrusionOk="0" h="1547812" w="3095624">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solidFill>
              <a:srgbClr val="599BD5"/>
            </a:solidFill>
            <a:ln>
              <a:noFill/>
            </a:ln>
            <a:effectLst>
              <a:outerShdw blurRad="107950" algn="ctr" dir="5400000" dist="12700">
                <a:srgbClr val="000000"/>
              </a:outerShdw>
            </a:effectLst>
          </p:spPr>
          <p:txBody>
            <a:bodyPr anchorCtr="0" anchor="ctr" bIns="105000" lIns="134850" spcFirstLastPara="1" rIns="134850" wrap="square" tIns="105000">
              <a:noAutofit/>
            </a:bodyPr>
            <a:lstStyle/>
            <a:p>
              <a:pPr indent="0" lvl="0" marL="0" marR="0" rtl="0" algn="ctr">
                <a:lnSpc>
                  <a:spcPct val="90000"/>
                </a:lnSpc>
                <a:spcBef>
                  <a:spcPts val="0"/>
                </a:spcBef>
                <a:spcAft>
                  <a:spcPts val="0"/>
                </a:spcAft>
                <a:buNone/>
              </a:pPr>
              <a:r>
                <a:rPr b="1" lang="en-US" sz="3200">
                  <a:solidFill>
                    <a:schemeClr val="lt1"/>
                  </a:solidFill>
                  <a:latin typeface="Calibri"/>
                  <a:ea typeface="Calibri"/>
                  <a:cs typeface="Calibri"/>
                  <a:sym typeface="Calibri"/>
                </a:rPr>
                <a:t>2. Nội dung</a:t>
              </a:r>
              <a:endParaRPr sz="3200">
                <a:solidFill>
                  <a:schemeClr val="lt1"/>
                </a:solidFill>
                <a:latin typeface="Calibri"/>
                <a:ea typeface="Calibri"/>
                <a:cs typeface="Calibri"/>
                <a:sym typeface="Calibri"/>
              </a:endParaRPr>
            </a:p>
          </p:txBody>
        </p:sp>
        <p:sp>
          <p:nvSpPr>
            <p:cNvPr id="369" name="Google Shape;369;p24"/>
            <p:cNvSpPr/>
            <p:nvPr/>
          </p:nvSpPr>
          <p:spPr>
            <a:xfrm>
              <a:off x="6993970" y="2678774"/>
              <a:ext cx="309562" cy="1160859"/>
            </a:xfrm>
            <a:custGeom>
              <a:rect b="b" l="l" r="r" t="t"/>
              <a:pathLst>
                <a:path extrusionOk="0" h="120000" w="120000">
                  <a:moveTo>
                    <a:pt x="0" y="0"/>
                  </a:moveTo>
                  <a:lnTo>
                    <a:pt x="0" y="120000"/>
                  </a:lnTo>
                  <a:lnTo>
                    <a:pt x="120000" y="120000"/>
                  </a:lnTo>
                </a:path>
              </a:pathLst>
            </a:custGeom>
            <a:noFill/>
            <a:ln cap="flat" cmpd="sng" w="12700">
              <a:solidFill>
                <a:srgbClr val="487AA8"/>
              </a:solidFill>
              <a:prstDash val="solid"/>
              <a:miter lim="800000"/>
              <a:headEnd len="sm" w="sm" type="none"/>
              <a:tailEnd len="sm" w="sm" type="none"/>
            </a:ln>
          </p:spPr>
        </p:sp>
        <p:sp>
          <p:nvSpPr>
            <p:cNvPr id="370" name="Google Shape;370;p24"/>
            <p:cNvSpPr/>
            <p:nvPr/>
          </p:nvSpPr>
          <p:spPr>
            <a:xfrm>
              <a:off x="7303532" y="3065727"/>
              <a:ext cx="4896958" cy="1547812"/>
            </a:xfrm>
            <a:custGeom>
              <a:rect b="b" l="l" r="r" t="t"/>
              <a:pathLst>
                <a:path extrusionOk="0" h="1547812" w="2476499">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solidFill>
              <a:schemeClr val="lt1">
                <a:alpha val="89803"/>
              </a:schemeClr>
            </a:solidFill>
            <a:ln cap="flat" cmpd="sng" w="28575">
              <a:solidFill>
                <a:srgbClr val="BF9000"/>
              </a:solidFill>
              <a:prstDash val="solid"/>
              <a:miter lim="800000"/>
              <a:headEnd len="sm" w="sm" type="none"/>
              <a:tailEnd len="sm" w="sm" type="none"/>
            </a:ln>
          </p:spPr>
          <p:txBody>
            <a:bodyPr anchorCtr="0" anchor="ctr" bIns="68175" lIns="79600" spcFirstLastPara="1" rIns="79600" wrap="square" tIns="6817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Văn bản giới thiệu một nét sinh hoạt văn hoá độc đáo người Chơ- Ro, góp phần làm phong phú di sản văn hoá dân tộc.</a:t>
              </a:r>
              <a:endParaRPr/>
            </a:p>
          </p:txBody>
        </p:sp>
        <p:sp>
          <p:nvSpPr>
            <p:cNvPr id="371" name="Google Shape;371;p24"/>
            <p:cNvSpPr/>
            <p:nvPr/>
          </p:nvSpPr>
          <p:spPr>
            <a:xfrm>
              <a:off x="6993970" y="2678774"/>
              <a:ext cx="309562" cy="3095624"/>
            </a:xfrm>
            <a:custGeom>
              <a:rect b="b" l="l" r="r" t="t"/>
              <a:pathLst>
                <a:path extrusionOk="0" h="120000" w="120000">
                  <a:moveTo>
                    <a:pt x="0" y="0"/>
                  </a:moveTo>
                  <a:lnTo>
                    <a:pt x="0" y="120000"/>
                  </a:lnTo>
                  <a:lnTo>
                    <a:pt x="120000" y="120000"/>
                  </a:lnTo>
                </a:path>
              </a:pathLst>
            </a:custGeom>
            <a:noFill/>
            <a:ln cap="flat" cmpd="sng" w="28575">
              <a:solidFill>
                <a:srgbClr val="BF9000"/>
              </a:solidFill>
              <a:prstDash val="solid"/>
              <a:miter lim="800000"/>
              <a:headEnd len="sm" w="sm" type="none"/>
              <a:tailEnd len="sm" w="sm" type="none"/>
            </a:ln>
          </p:spPr>
        </p:sp>
        <p:sp>
          <p:nvSpPr>
            <p:cNvPr id="372" name="Google Shape;372;p24"/>
            <p:cNvSpPr/>
            <p:nvPr/>
          </p:nvSpPr>
          <p:spPr>
            <a:xfrm>
              <a:off x="7303532" y="5000492"/>
              <a:ext cx="4896958" cy="1547812"/>
            </a:xfrm>
            <a:custGeom>
              <a:rect b="b" l="l" r="r" t="t"/>
              <a:pathLst>
                <a:path extrusionOk="0" h="1547812" w="2476499">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solidFill>
              <a:schemeClr val="lt1">
                <a:alpha val="89803"/>
              </a:schemeClr>
            </a:solidFill>
            <a:ln cap="flat" cmpd="sng" w="28575">
              <a:solidFill>
                <a:srgbClr val="BF9000"/>
              </a:solidFill>
              <a:prstDash val="solid"/>
              <a:miter lim="800000"/>
              <a:headEnd len="sm" w="sm" type="none"/>
              <a:tailEnd len="sm" w="sm" type="none"/>
            </a:ln>
          </p:spPr>
          <p:txBody>
            <a:bodyPr anchorCtr="0" anchor="ctr" bIns="68175" lIns="79600" spcFirstLastPara="1" rIns="79600" wrap="square" tIns="6817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Cho thấy được tầm quan trọng, sự gắn bó giữa thiên nhiên và con người.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5"/>
          <p:cNvSpPr/>
          <p:nvPr/>
        </p:nvSpPr>
        <p:spPr>
          <a:xfrm>
            <a:off x="3972641" y="30531"/>
            <a:ext cx="4488333" cy="938571"/>
          </a:xfrm>
          <a:prstGeom prst="flowChartDecision">
            <a:avLst/>
          </a:prstGeom>
          <a:solidFill>
            <a:schemeClr val="accent1"/>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III. Tổng kết</a:t>
            </a:r>
            <a:endParaRPr b="0" i="0" sz="2800" u="none" cap="none" strike="noStrike">
              <a:solidFill>
                <a:srgbClr val="FFFFFF"/>
              </a:solidFill>
              <a:latin typeface="Times New Roman"/>
              <a:ea typeface="Times New Roman"/>
              <a:cs typeface="Times New Roman"/>
              <a:sym typeface="Times New Roman"/>
            </a:endParaRPr>
          </a:p>
        </p:txBody>
      </p:sp>
      <p:sp>
        <p:nvSpPr>
          <p:cNvPr id="378" name="Google Shape;378;p25"/>
          <p:cNvSpPr/>
          <p:nvPr/>
        </p:nvSpPr>
        <p:spPr>
          <a:xfrm>
            <a:off x="371828" y="969102"/>
            <a:ext cx="10737235"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3. Cách đọc hiểu văn bản thông tin thuyết mình thuật lại một sự kiện</a:t>
            </a:r>
            <a:endParaRPr sz="2800">
              <a:solidFill>
                <a:schemeClr val="dk1"/>
              </a:solidFill>
              <a:latin typeface="Times New Roman"/>
              <a:ea typeface="Times New Roman"/>
              <a:cs typeface="Times New Roman"/>
              <a:sym typeface="Times New Roman"/>
            </a:endParaRPr>
          </a:p>
        </p:txBody>
      </p:sp>
      <p:sp>
        <p:nvSpPr>
          <p:cNvPr id="379" name="Google Shape;379;p25"/>
          <p:cNvSpPr/>
          <p:nvPr/>
        </p:nvSpPr>
        <p:spPr>
          <a:xfrm>
            <a:off x="660400" y="1799305"/>
            <a:ext cx="2230369" cy="2032326"/>
          </a:xfrm>
          <a:prstGeom prst="chevron">
            <a:avLst>
              <a:gd fmla="val 4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5"/>
          <p:cNvSpPr/>
          <p:nvPr/>
        </p:nvSpPr>
        <p:spPr>
          <a:xfrm>
            <a:off x="818243" y="2082478"/>
            <a:ext cx="2389735" cy="2548520"/>
          </a:xfrm>
          <a:custGeom>
            <a:rect b="b" l="l" r="r" t="t"/>
            <a:pathLst>
              <a:path extrusionOk="0" h="690750" w="1511141">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chemeClr val="lt1">
              <a:alpha val="89803"/>
            </a:schemeClr>
          </a:solidFill>
          <a:ln cap="flat" cmpd="sng" w="38100">
            <a:solidFill>
              <a:schemeClr val="accent2"/>
            </a:solidFill>
            <a:prstDash val="solid"/>
            <a:miter lim="800000"/>
            <a:headEnd len="sm" w="sm" type="none"/>
            <a:tailEnd len="sm" w="sm" type="none"/>
          </a:ln>
        </p:spPr>
        <p:txBody>
          <a:bodyPr anchorCtr="0" anchor="ctr" bIns="84225" lIns="84225" spcFirstLastPara="1" rIns="84225" wrap="square" tIns="8422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Chỉ ra sự kiện được nêu trong văn bản và mục đích của người viết văn bản đó.</a:t>
            </a:r>
            <a:endParaRPr/>
          </a:p>
        </p:txBody>
      </p:sp>
      <p:sp>
        <p:nvSpPr>
          <p:cNvPr id="381" name="Google Shape;381;p25"/>
          <p:cNvSpPr/>
          <p:nvPr/>
        </p:nvSpPr>
        <p:spPr>
          <a:xfrm>
            <a:off x="3207978" y="1799305"/>
            <a:ext cx="2230369" cy="2032326"/>
          </a:xfrm>
          <a:prstGeom prst="chevron">
            <a:avLst>
              <a:gd fmla="val 40000"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p:nvPr/>
        </p:nvSpPr>
        <p:spPr>
          <a:xfrm>
            <a:off x="3365819" y="2082478"/>
            <a:ext cx="2389735" cy="2548520"/>
          </a:xfrm>
          <a:custGeom>
            <a:rect b="b" l="l" r="r" t="t"/>
            <a:pathLst>
              <a:path extrusionOk="0" h="690750" w="1511141">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chemeClr val="lt1">
              <a:alpha val="89803"/>
            </a:schemeClr>
          </a:solidFill>
          <a:ln cap="flat" cmpd="sng" w="38100">
            <a:solidFill>
              <a:schemeClr val="accent3"/>
            </a:solidFill>
            <a:prstDash val="solid"/>
            <a:miter lim="800000"/>
            <a:headEnd len="sm" w="sm" type="none"/>
            <a:tailEnd len="sm" w="sm" type="none"/>
          </a:ln>
        </p:spPr>
        <p:txBody>
          <a:bodyPr anchorCtr="0" anchor="ctr" bIns="84225" lIns="84225" spcFirstLastPara="1" rIns="84225" wrap="square" tIns="8422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Nhận biết được trật tự triển khai nội dung thông tin.</a:t>
            </a:r>
            <a:endParaRPr/>
          </a:p>
        </p:txBody>
      </p:sp>
      <p:sp>
        <p:nvSpPr>
          <p:cNvPr id="383" name="Google Shape;383;p25"/>
          <p:cNvSpPr/>
          <p:nvPr/>
        </p:nvSpPr>
        <p:spPr>
          <a:xfrm>
            <a:off x="5755555" y="1799305"/>
            <a:ext cx="2230369" cy="2032326"/>
          </a:xfrm>
          <a:prstGeom prst="chevron">
            <a:avLst>
              <a:gd fmla="val 4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p:nvPr/>
        </p:nvSpPr>
        <p:spPr>
          <a:xfrm>
            <a:off x="5913398" y="2082478"/>
            <a:ext cx="2389735" cy="2548520"/>
          </a:xfrm>
          <a:custGeom>
            <a:rect b="b" l="l" r="r" t="t"/>
            <a:pathLst>
              <a:path extrusionOk="0" h="690750" w="1511141">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chemeClr val="lt1">
              <a:alpha val="89803"/>
            </a:schemeClr>
          </a:solidFill>
          <a:ln cap="flat" cmpd="sng" w="38100">
            <a:solidFill>
              <a:schemeClr val="accent4"/>
            </a:solidFill>
            <a:prstDash val="solid"/>
            <a:miter lim="800000"/>
            <a:headEnd len="sm" w="sm" type="none"/>
            <a:tailEnd len="sm" w="sm" type="none"/>
          </a:ln>
        </p:spPr>
        <p:txBody>
          <a:bodyPr anchorCtr="0" anchor="ctr" bIns="84225" lIns="84225" spcFirstLastPara="1" rIns="84225" wrap="square" tIns="8422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Nêu được đặc điểm và tác dụng của hình thức trình bày văn bản </a:t>
            </a:r>
            <a:endParaRPr/>
          </a:p>
        </p:txBody>
      </p:sp>
      <p:sp>
        <p:nvSpPr>
          <p:cNvPr id="385" name="Google Shape;385;p25"/>
          <p:cNvSpPr/>
          <p:nvPr/>
        </p:nvSpPr>
        <p:spPr>
          <a:xfrm>
            <a:off x="8303134" y="1799305"/>
            <a:ext cx="2230369" cy="2032326"/>
          </a:xfrm>
          <a:prstGeom prst="chevron">
            <a:avLst>
              <a:gd fmla="val 4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p:nvPr/>
        </p:nvSpPr>
        <p:spPr>
          <a:xfrm>
            <a:off x="8460975" y="2082478"/>
            <a:ext cx="2936251" cy="2548520"/>
          </a:xfrm>
          <a:custGeom>
            <a:rect b="b" l="l" r="r" t="t"/>
            <a:pathLst>
              <a:path extrusionOk="0" h="690750" w="1511141">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chemeClr val="lt1">
              <a:alpha val="89803"/>
            </a:schemeClr>
          </a:solidFill>
          <a:ln cap="flat" cmpd="sng" w="38100">
            <a:solidFill>
              <a:srgbClr val="4372C3"/>
            </a:solidFill>
            <a:prstDash val="solid"/>
            <a:miter lim="800000"/>
            <a:headEnd len="sm" w="sm" type="none"/>
            <a:tailEnd len="sm" w="sm" type="none"/>
          </a:ln>
        </p:spPr>
        <p:txBody>
          <a:bodyPr anchorCtr="0" anchor="ctr" bIns="84225" lIns="84225" spcFirstLastPara="1" rIns="84225" wrap="square" tIns="84225">
            <a:noAutofit/>
          </a:bodyPr>
          <a:lstStyle/>
          <a:p>
            <a:pPr indent="0" lvl="0" marL="0" marR="0" rtl="0" algn="ctr">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Hiểu được sự liên quan của vấn đề nêu lên trong văn bản đối với cuộc sống cộng đồng và cá nhân người đọc.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6"/>
          <p:cNvSpPr/>
          <p:nvPr/>
        </p:nvSpPr>
        <p:spPr>
          <a:xfrm>
            <a:off x="4341769" y="116518"/>
            <a:ext cx="3483069"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cap="none">
                <a:solidFill>
                  <a:srgbClr val="FF0000"/>
                </a:solidFill>
                <a:latin typeface="Times New Roman"/>
                <a:ea typeface="Times New Roman"/>
                <a:cs typeface="Times New Roman"/>
                <a:sym typeface="Times New Roman"/>
              </a:rPr>
              <a:t>IV. Luyện tập</a:t>
            </a:r>
            <a:endParaRPr b="1" sz="4400" cap="none">
              <a:solidFill>
                <a:srgbClr val="FF0000"/>
              </a:solidFill>
              <a:latin typeface="Times New Roman"/>
              <a:ea typeface="Times New Roman"/>
              <a:cs typeface="Times New Roman"/>
              <a:sym typeface="Times New Roman"/>
            </a:endParaRPr>
          </a:p>
        </p:txBody>
      </p:sp>
      <p:pic>
        <p:nvPicPr>
          <p:cNvPr id="392" name="Google Shape;392;p26"/>
          <p:cNvPicPr preferRelativeResize="0"/>
          <p:nvPr/>
        </p:nvPicPr>
        <p:blipFill rotWithShape="1">
          <a:blip r:embed="rId3">
            <a:alphaModFix/>
          </a:blip>
          <a:srcRect b="9574" l="9309" r="8245" t="14095"/>
          <a:stretch/>
        </p:blipFill>
        <p:spPr>
          <a:xfrm>
            <a:off x="2093862" y="1130300"/>
            <a:ext cx="7654413" cy="5226255"/>
          </a:xfrm>
          <a:prstGeom prst="rect">
            <a:avLst/>
          </a:prstGeom>
          <a:noFill/>
          <a:ln>
            <a:noFill/>
          </a:ln>
        </p:spPr>
      </p:pic>
      <p:sp>
        <p:nvSpPr>
          <p:cNvPr id="393" name="Google Shape;393;p26"/>
          <p:cNvSpPr/>
          <p:nvPr/>
        </p:nvSpPr>
        <p:spPr>
          <a:xfrm>
            <a:off x="4134055" y="2356360"/>
            <a:ext cx="4930878" cy="207441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Hãy chứng minh </a:t>
            </a:r>
            <a:r>
              <a:rPr b="1" lang="en-US" sz="2800">
                <a:solidFill>
                  <a:srgbClr val="0D0D0D"/>
                </a:solidFill>
                <a:latin typeface="Times New Roman"/>
                <a:ea typeface="Times New Roman"/>
                <a:cs typeface="Times New Roman"/>
                <a:sym typeface="Times New Roman"/>
              </a:rPr>
              <a:t>văn bản </a:t>
            </a:r>
            <a:r>
              <a:rPr b="1" i="1" lang="en-US" sz="2800">
                <a:solidFill>
                  <a:srgbClr val="0D0D0D"/>
                </a:solidFill>
                <a:latin typeface="Times New Roman"/>
                <a:ea typeface="Times New Roman"/>
                <a:cs typeface="Times New Roman"/>
                <a:sym typeface="Times New Roman"/>
              </a:rPr>
              <a:t>Lễ cúng Thần Lúa của người Chơ-ro</a:t>
            </a:r>
            <a:r>
              <a:rPr b="1" lang="en-US" sz="2800">
                <a:solidFill>
                  <a:srgbClr val="0D0D0D"/>
                </a:solidFill>
                <a:latin typeface="Times New Roman"/>
                <a:ea typeface="Times New Roman"/>
                <a:cs typeface="Times New Roman"/>
                <a:sym typeface="Times New Roman"/>
              </a:rPr>
              <a:t> là văn bản thuyết mình thuật lại một sự kiện? </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7"/>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399" name="Google Shape;399;p27"/>
          <p:cNvSpPr/>
          <p:nvPr/>
        </p:nvSpPr>
        <p:spPr>
          <a:xfrm>
            <a:off x="4772559" y="-77419"/>
            <a:ext cx="2646879"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400"/>
              <a:buFont typeface="Times New Roman"/>
              <a:buNone/>
            </a:pPr>
            <a:r>
              <a:rPr b="1" i="0" lang="en-US" sz="4400" u="none" cap="none" strike="noStrike">
                <a:solidFill>
                  <a:srgbClr val="FF0000"/>
                </a:solidFill>
                <a:latin typeface="Times New Roman"/>
                <a:ea typeface="Times New Roman"/>
                <a:cs typeface="Times New Roman"/>
                <a:sym typeface="Times New Roman"/>
              </a:rPr>
              <a:t>Luyện tập</a:t>
            </a:r>
            <a:endParaRPr b="1" i="0" sz="4400" u="none" cap="none" strike="noStrike">
              <a:solidFill>
                <a:srgbClr val="FF0000"/>
              </a:solidFill>
              <a:latin typeface="Times New Roman"/>
              <a:ea typeface="Times New Roman"/>
              <a:cs typeface="Times New Roman"/>
              <a:sym typeface="Times New Roman"/>
            </a:endParaRPr>
          </a:p>
        </p:txBody>
      </p:sp>
      <p:sp>
        <p:nvSpPr>
          <p:cNvPr id="400" name="Google Shape;400;p27"/>
          <p:cNvSpPr/>
          <p:nvPr/>
        </p:nvSpPr>
        <p:spPr>
          <a:xfrm>
            <a:off x="1232946" y="1311465"/>
            <a:ext cx="7079225" cy="423507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600">
                <a:solidFill>
                  <a:srgbClr val="0D0D0D"/>
                </a:solidFill>
                <a:latin typeface="Times New Roman"/>
                <a:ea typeface="Times New Roman"/>
                <a:cs typeface="Times New Roman"/>
                <a:sym typeface="Times New Roman"/>
              </a:rPr>
              <a:t>Văn bản </a:t>
            </a:r>
            <a:r>
              <a:rPr b="1" i="1" lang="en-US" sz="2600">
                <a:solidFill>
                  <a:srgbClr val="0D0D0D"/>
                </a:solidFill>
                <a:latin typeface="Times New Roman"/>
                <a:ea typeface="Times New Roman"/>
                <a:cs typeface="Times New Roman"/>
                <a:sym typeface="Times New Roman"/>
              </a:rPr>
              <a:t>Lễ cúng Thần Lúa của người Chơ-ro</a:t>
            </a:r>
            <a:r>
              <a:rPr b="1" lang="en-US" sz="2600">
                <a:solidFill>
                  <a:srgbClr val="0D0D0D"/>
                </a:solidFill>
                <a:latin typeface="Times New Roman"/>
                <a:ea typeface="Times New Roman"/>
                <a:cs typeface="Times New Roman"/>
                <a:sym typeface="Times New Roman"/>
              </a:rPr>
              <a:t> là văn bản thuyết mình thuật lại một sự kiện vì:</a:t>
            </a:r>
            <a:endParaRPr sz="26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90"/>
              </a:spcBef>
              <a:spcAft>
                <a:spcPts val="0"/>
              </a:spcAft>
              <a:buClr>
                <a:srgbClr val="0D0D0D"/>
              </a:buClr>
              <a:buSzPts val="1400"/>
              <a:buFont typeface="Noto Sans Symbols"/>
              <a:buChar char="✔"/>
            </a:pPr>
            <a:r>
              <a:rPr lang="en-US" sz="2600">
                <a:solidFill>
                  <a:srgbClr val="000000"/>
                </a:solidFill>
                <a:latin typeface="Times New Roman"/>
                <a:ea typeface="Times New Roman"/>
                <a:cs typeface="Times New Roman"/>
                <a:sym typeface="Times New Roman"/>
              </a:rPr>
              <a:t>Nội dung của văn bản này hướng đến là giới thiệu, thuyết minh về lễ cúng Thần Lúa của đồng bào người Chơ-ro.</a:t>
            </a:r>
            <a:endParaRPr sz="26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90"/>
              </a:spcBef>
              <a:spcAft>
                <a:spcPts val="0"/>
              </a:spcAft>
              <a:buClr>
                <a:srgbClr val="0D0D0D"/>
              </a:buClr>
              <a:buSzPts val="1400"/>
              <a:buFont typeface="Noto Sans Symbols"/>
              <a:buChar char="✔"/>
            </a:pPr>
            <a:r>
              <a:rPr lang="en-US" sz="2600">
                <a:solidFill>
                  <a:srgbClr val="000000"/>
                </a:solidFill>
                <a:latin typeface="Times New Roman"/>
                <a:ea typeface="Times New Roman"/>
                <a:cs typeface="Times New Roman"/>
                <a:sym typeface="Times New Roman"/>
              </a:rPr>
              <a:t>Giúp người đọc hình dung được quá trình diễn biến của tục lệ này.</a:t>
            </a:r>
            <a:endParaRPr sz="26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90"/>
              </a:spcBef>
              <a:spcAft>
                <a:spcPts val="0"/>
              </a:spcAft>
              <a:buClr>
                <a:srgbClr val="0D0D0D"/>
              </a:buClr>
              <a:buSzPts val="1400"/>
              <a:buFont typeface="Noto Sans Symbols"/>
              <a:buChar char="✔"/>
            </a:pPr>
            <a:r>
              <a:rPr lang="en-US" sz="2600">
                <a:solidFill>
                  <a:srgbClr val="000000"/>
                </a:solidFill>
                <a:latin typeface="Times New Roman"/>
                <a:ea typeface="Times New Roman"/>
                <a:cs typeface="Times New Roman"/>
                <a:sym typeface="Times New Roman"/>
              </a:rPr>
              <a:t>Hình thức: sự kiện được thuật lại theo trình tự thời gian.</a:t>
            </a: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8"/>
          <p:cNvSpPr/>
          <p:nvPr/>
        </p:nvSpPr>
        <p:spPr>
          <a:xfrm>
            <a:off x="4819048" y="58994"/>
            <a:ext cx="255390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400"/>
              <a:buFont typeface="Times New Roman"/>
              <a:buNone/>
            </a:pPr>
            <a:r>
              <a:rPr b="1" i="0" lang="en-US" sz="4400" u="none" cap="none" strike="noStrike">
                <a:solidFill>
                  <a:srgbClr val="FF0000"/>
                </a:solidFill>
                <a:latin typeface="Times New Roman"/>
                <a:ea typeface="Times New Roman"/>
                <a:cs typeface="Times New Roman"/>
                <a:sym typeface="Times New Roman"/>
              </a:rPr>
              <a:t>Vận</a:t>
            </a:r>
            <a:r>
              <a:rPr b="1" i="0" lang="en-US" sz="4400" u="none" cap="none" strike="noStrike">
                <a:solidFill>
                  <a:srgbClr val="FF0000"/>
                </a:solidFill>
                <a:latin typeface="Times New Roman"/>
                <a:ea typeface="Times New Roman"/>
                <a:cs typeface="Times New Roman"/>
                <a:sym typeface="Times New Roman"/>
              </a:rPr>
              <a:t> dụng</a:t>
            </a:r>
            <a:endParaRPr b="1" i="0" sz="4400" u="none" cap="none" strike="noStrike">
              <a:solidFill>
                <a:srgbClr val="FF0000"/>
              </a:solidFill>
              <a:latin typeface="Times New Roman"/>
              <a:ea typeface="Times New Roman"/>
              <a:cs typeface="Times New Roman"/>
              <a:sym typeface="Times New Roman"/>
            </a:endParaRPr>
          </a:p>
        </p:txBody>
      </p:sp>
      <p:sp>
        <p:nvSpPr>
          <p:cNvPr id="406" name="Google Shape;406;p28"/>
          <p:cNvSpPr/>
          <p:nvPr/>
        </p:nvSpPr>
        <p:spPr>
          <a:xfrm>
            <a:off x="647700" y="828435"/>
            <a:ext cx="4543732" cy="675900"/>
          </a:xfrm>
          <a:prstGeom prst="plaque">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000000"/>
                </a:solidFill>
                <a:latin typeface="Times New Roman"/>
                <a:ea typeface="Times New Roman"/>
                <a:cs typeface="Times New Roman"/>
                <a:sym typeface="Times New Roman"/>
              </a:rPr>
              <a:t>Thực hiện các yêu cầu sau:</a:t>
            </a:r>
            <a:endParaRPr sz="2800">
              <a:solidFill>
                <a:schemeClr val="lt1"/>
              </a:solidFill>
              <a:latin typeface="Times New Roman"/>
              <a:ea typeface="Times New Roman"/>
              <a:cs typeface="Times New Roman"/>
              <a:sym typeface="Times New Roman"/>
            </a:endParaRPr>
          </a:p>
        </p:txBody>
      </p:sp>
      <p:grpSp>
        <p:nvGrpSpPr>
          <p:cNvPr id="407" name="Google Shape;407;p28"/>
          <p:cNvGrpSpPr/>
          <p:nvPr/>
        </p:nvGrpSpPr>
        <p:grpSpPr>
          <a:xfrm>
            <a:off x="916859" y="1674076"/>
            <a:ext cx="10589341" cy="4536224"/>
            <a:chOff x="2140172" y="1828791"/>
            <a:chExt cx="8128000" cy="3372070"/>
          </a:xfrm>
        </p:grpSpPr>
        <p:sp>
          <p:nvSpPr>
            <p:cNvPr id="408" name="Google Shape;408;p28"/>
            <p:cNvSpPr/>
            <p:nvPr/>
          </p:nvSpPr>
          <p:spPr>
            <a:xfrm>
              <a:off x="2140172" y="1828791"/>
              <a:ext cx="8128000" cy="3372070"/>
            </a:xfrm>
            <a:custGeom>
              <a:rect b="b" l="l" r="r" t="t"/>
              <a:pathLst>
                <a:path extrusionOk="0" h="120000" w="120000">
                  <a:moveTo>
                    <a:pt x="0" y="50000"/>
                  </a:moveTo>
                  <a:lnTo>
                    <a:pt x="25703" y="0"/>
                  </a:lnTo>
                  <a:lnTo>
                    <a:pt x="25703"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4297" y="40000"/>
                  </a:lnTo>
                  <a:lnTo>
                    <a:pt x="94297" y="20000"/>
                  </a:lnTo>
                  <a:lnTo>
                    <a:pt x="120000" y="70000"/>
                  </a:lnTo>
                  <a:lnTo>
                    <a:pt x="94297" y="120000"/>
                  </a:lnTo>
                  <a:lnTo>
                    <a:pt x="94297" y="100000"/>
                  </a:lnTo>
                  <a:lnTo>
                    <a:pt x="60000" y="100000"/>
                  </a:lnTo>
                  <a:cubicBezTo>
                    <a:pt x="57929" y="100000"/>
                    <a:pt x="56250" y="97762"/>
                    <a:pt x="56250" y="95000"/>
                  </a:cubicBezTo>
                  <a:lnTo>
                    <a:pt x="56250" y="80000"/>
                  </a:lnTo>
                  <a:lnTo>
                    <a:pt x="25703" y="80000"/>
                  </a:lnTo>
                  <a:lnTo>
                    <a:pt x="25703" y="100000"/>
                  </a:lnTo>
                  <a:close/>
                </a:path>
                <a:path extrusionOk="0" fill="darkenLess" h="120000" w="12000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extrusionOk="0" fill="none" h="120000" w="120000">
                  <a:moveTo>
                    <a:pt x="0" y="50000"/>
                  </a:moveTo>
                  <a:lnTo>
                    <a:pt x="25703" y="0"/>
                  </a:lnTo>
                  <a:lnTo>
                    <a:pt x="25703"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4297" y="40000"/>
                  </a:lnTo>
                  <a:lnTo>
                    <a:pt x="94297" y="20000"/>
                  </a:lnTo>
                  <a:lnTo>
                    <a:pt x="120000" y="70000"/>
                  </a:lnTo>
                  <a:lnTo>
                    <a:pt x="94297" y="120000"/>
                  </a:lnTo>
                  <a:lnTo>
                    <a:pt x="94297" y="100000"/>
                  </a:lnTo>
                  <a:lnTo>
                    <a:pt x="60000" y="100000"/>
                  </a:lnTo>
                  <a:cubicBezTo>
                    <a:pt x="57929" y="100000"/>
                    <a:pt x="56250" y="97762"/>
                    <a:pt x="56250" y="95000"/>
                  </a:cubicBezTo>
                  <a:lnTo>
                    <a:pt x="56250" y="80000"/>
                  </a:lnTo>
                  <a:lnTo>
                    <a:pt x="25703" y="80000"/>
                  </a:lnTo>
                  <a:lnTo>
                    <a:pt x="25703" y="100000"/>
                  </a:lnTo>
                  <a:close/>
                  <a:moveTo>
                    <a:pt x="63750" y="25000"/>
                  </a:moveTo>
                  <a:lnTo>
                    <a:pt x="63750" y="40000"/>
                  </a:lnTo>
                  <a:moveTo>
                    <a:pt x="56250" y="35000"/>
                  </a:moveTo>
                  <a:lnTo>
                    <a:pt x="56250" y="80000"/>
                  </a:lnTo>
                </a:path>
              </a:pathLst>
            </a:custGeom>
            <a:solidFill>
              <a:srgbClr val="AC5A20"/>
            </a:solidFill>
            <a:ln>
              <a:noFill/>
            </a:ln>
            <a:effectLst>
              <a:outerShdw blurRad="149987" algn="ctr" dir="8460000" dist="25019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8"/>
            <p:cNvSpPr/>
            <p:nvPr/>
          </p:nvSpPr>
          <p:spPr>
            <a:xfrm>
              <a:off x="3007360" y="2372359"/>
              <a:ext cx="2682239" cy="1593088"/>
            </a:xfrm>
            <a:custGeom>
              <a:rect b="b" l="l" r="r" t="t"/>
              <a:pathLst>
                <a:path extrusionOk="0" h="1593088" w="2682239">
                  <a:moveTo>
                    <a:pt x="0" y="0"/>
                  </a:moveTo>
                  <a:lnTo>
                    <a:pt x="2682239" y="0"/>
                  </a:lnTo>
                  <a:lnTo>
                    <a:pt x="2682239" y="1593088"/>
                  </a:lnTo>
                  <a:lnTo>
                    <a:pt x="0" y="1593088"/>
                  </a:lnTo>
                  <a:lnTo>
                    <a:pt x="0" y="0"/>
                  </a:lnTo>
                  <a:close/>
                </a:path>
              </a:pathLst>
            </a:custGeom>
            <a:noFill/>
            <a:ln>
              <a:noFill/>
            </a:ln>
            <a:effectLst>
              <a:outerShdw blurRad="149987" algn="ctr" dir="8460000" dist="250190">
                <a:srgbClr val="000000">
                  <a:alpha val="27843"/>
                </a:srgbClr>
              </a:outerShdw>
            </a:effectLst>
          </p:spPr>
          <p:txBody>
            <a:bodyPr anchorCtr="0" anchor="ctr" bIns="106675" lIns="0" spcFirstLastPara="1" rIns="0" wrap="square" tIns="99550">
              <a:noAutofit/>
            </a:bodyPr>
            <a:lstStyle/>
            <a:p>
              <a:pPr indent="0" lvl="0" marL="0" marR="0" rtl="0" algn="just">
                <a:lnSpc>
                  <a:spcPct val="90000"/>
                </a:lnSpc>
                <a:spcBef>
                  <a:spcPts val="0"/>
                </a:spcBef>
                <a:spcAft>
                  <a:spcPts val="0"/>
                </a:spcAft>
                <a:buNone/>
              </a:pPr>
              <a:r>
                <a:rPr i="1" lang="en-US" sz="2800">
                  <a:solidFill>
                    <a:schemeClr val="lt1"/>
                  </a:solidFill>
                  <a:latin typeface="Times New Roman"/>
                  <a:ea typeface="Times New Roman"/>
                  <a:cs typeface="Times New Roman"/>
                  <a:sym typeface="Times New Roman"/>
                </a:rPr>
                <a:t>1. Qua tìm hiểu văn bản, là một HS, em sẽ làm gì để góp phần giữ gìn, phát huy văn hoá đặc sắc của dân tộc?</a:t>
              </a:r>
              <a:endParaRPr sz="2800">
                <a:solidFill>
                  <a:schemeClr val="lt1"/>
                </a:solidFill>
                <a:latin typeface="Times New Roman"/>
                <a:ea typeface="Times New Roman"/>
                <a:cs typeface="Times New Roman"/>
                <a:sym typeface="Times New Roman"/>
              </a:endParaRPr>
            </a:p>
          </p:txBody>
        </p:sp>
        <p:sp>
          <p:nvSpPr>
            <p:cNvPr id="410" name="Google Shape;410;p28"/>
            <p:cNvSpPr/>
            <p:nvPr/>
          </p:nvSpPr>
          <p:spPr>
            <a:xfrm>
              <a:off x="6096000" y="2892551"/>
              <a:ext cx="3169920" cy="1593088"/>
            </a:xfrm>
            <a:custGeom>
              <a:rect b="b" l="l" r="r" t="t"/>
              <a:pathLst>
                <a:path extrusionOk="0" h="1593088" w="3169920">
                  <a:moveTo>
                    <a:pt x="0" y="0"/>
                  </a:moveTo>
                  <a:lnTo>
                    <a:pt x="3169920" y="0"/>
                  </a:lnTo>
                  <a:lnTo>
                    <a:pt x="3169920" y="1593088"/>
                  </a:lnTo>
                  <a:lnTo>
                    <a:pt x="0" y="1593088"/>
                  </a:lnTo>
                  <a:lnTo>
                    <a:pt x="0" y="0"/>
                  </a:lnTo>
                  <a:close/>
                </a:path>
              </a:pathLst>
            </a:custGeom>
            <a:noFill/>
            <a:ln>
              <a:noFill/>
            </a:ln>
            <a:effectLst>
              <a:outerShdw blurRad="149987" algn="ctr" dir="8460000" dist="250190">
                <a:srgbClr val="000000">
                  <a:alpha val="27843"/>
                </a:srgbClr>
              </a:outerShdw>
            </a:effectLst>
          </p:spPr>
          <p:txBody>
            <a:bodyPr anchorCtr="0" anchor="ctr" bIns="106675" lIns="0" spcFirstLastPara="1" rIns="0" wrap="square" tIns="99550">
              <a:noAutofit/>
            </a:bodyPr>
            <a:lstStyle/>
            <a:p>
              <a:pPr indent="0" lvl="0" marL="0" marR="0" rtl="0" algn="just">
                <a:lnSpc>
                  <a:spcPct val="90000"/>
                </a:lnSpc>
                <a:spcBef>
                  <a:spcPts val="0"/>
                </a:spcBef>
                <a:spcAft>
                  <a:spcPts val="0"/>
                </a:spcAft>
                <a:buNone/>
              </a:pPr>
              <a:r>
                <a:rPr i="1" lang="en-US" sz="2800">
                  <a:solidFill>
                    <a:schemeClr val="lt1"/>
                  </a:solidFill>
                  <a:latin typeface="Times New Roman"/>
                  <a:ea typeface="Times New Roman"/>
                  <a:cs typeface="Times New Roman"/>
                  <a:sym typeface="Times New Roman"/>
                </a:rPr>
                <a:t>2. Tìm hiểu và giới thiệu với cả lớp về một lễ hội khác cũng thể hiện mối quan hệ gắn bó giữa con người và thiên nhiên.</a:t>
              </a:r>
              <a:endParaRPr sz="2800">
                <a:solidFill>
                  <a:schemeClr val="lt1"/>
                </a:solidFill>
                <a:latin typeface="Times New Roman"/>
                <a:ea typeface="Times New Roman"/>
                <a:cs typeface="Times New Roman"/>
                <a:sym typeface="Times New Roman"/>
              </a:endParaRPr>
            </a:p>
          </p:txBody>
        </p:sp>
      </p:grpSp>
      <p:pic>
        <p:nvPicPr>
          <p:cNvPr id="411" name="Google Shape;411;p28"/>
          <p:cNvPicPr preferRelativeResize="0"/>
          <p:nvPr/>
        </p:nvPicPr>
        <p:blipFill rotWithShape="1">
          <a:blip r:embed="rId3">
            <a:alphaModFix/>
          </a:blip>
          <a:srcRect b="0" l="8446" r="10215" t="0"/>
          <a:stretch/>
        </p:blipFill>
        <p:spPr>
          <a:xfrm>
            <a:off x="6340316" y="1036208"/>
            <a:ext cx="3008671" cy="2080693"/>
          </a:xfrm>
          <a:prstGeom prst="ellipse">
            <a:avLst/>
          </a:prstGeom>
          <a:noFill/>
          <a:ln>
            <a:noFill/>
          </a:ln>
        </p:spPr>
      </p:pic>
      <p:pic>
        <p:nvPicPr>
          <p:cNvPr id="412" name="Google Shape;412;p28"/>
          <p:cNvPicPr preferRelativeResize="0"/>
          <p:nvPr/>
        </p:nvPicPr>
        <p:blipFill rotWithShape="1">
          <a:blip r:embed="rId4">
            <a:alphaModFix/>
          </a:blip>
          <a:srcRect b="0" l="0" r="0" t="0"/>
          <a:stretch/>
        </p:blipFill>
        <p:spPr>
          <a:xfrm>
            <a:off x="3287702" y="4837453"/>
            <a:ext cx="2253430" cy="1690072"/>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9"/>
          <p:cNvSpPr/>
          <p:nvPr/>
        </p:nvSpPr>
        <p:spPr>
          <a:xfrm>
            <a:off x="5559624" y="-88490"/>
            <a:ext cx="255390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400"/>
              <a:buFont typeface="Times New Roman"/>
              <a:buNone/>
            </a:pPr>
            <a:r>
              <a:rPr b="1" i="0" lang="en-US" sz="4400" u="none" cap="none" strike="noStrike">
                <a:solidFill>
                  <a:srgbClr val="FF0000"/>
                </a:solidFill>
                <a:latin typeface="Times New Roman"/>
                <a:ea typeface="Times New Roman"/>
                <a:cs typeface="Times New Roman"/>
                <a:sym typeface="Times New Roman"/>
              </a:rPr>
              <a:t>Vận dụng</a:t>
            </a:r>
            <a:endParaRPr b="1" i="0" sz="4400" u="none" cap="none" strike="noStrike">
              <a:solidFill>
                <a:srgbClr val="FF0000"/>
              </a:solidFill>
              <a:latin typeface="Times New Roman"/>
              <a:ea typeface="Times New Roman"/>
              <a:cs typeface="Times New Roman"/>
              <a:sym typeface="Times New Roman"/>
            </a:endParaRPr>
          </a:p>
        </p:txBody>
      </p:sp>
      <p:sp>
        <p:nvSpPr>
          <p:cNvPr id="418" name="Google Shape;418;p29"/>
          <p:cNvSpPr/>
          <p:nvPr/>
        </p:nvSpPr>
        <p:spPr>
          <a:xfrm>
            <a:off x="1559268" y="1900919"/>
            <a:ext cx="4334654" cy="2082024"/>
          </a:xfrm>
          <a:custGeom>
            <a:rect b="b" l="l" r="r" t="t"/>
            <a:pathLst>
              <a:path extrusionOk="0" h="1178718" w="3771900">
                <a:moveTo>
                  <a:pt x="0" y="0"/>
                </a:moveTo>
                <a:lnTo>
                  <a:pt x="3771900" y="0"/>
                </a:lnTo>
                <a:lnTo>
                  <a:pt x="3771900" y="1178718"/>
                </a:lnTo>
                <a:lnTo>
                  <a:pt x="0" y="1178718"/>
                </a:lnTo>
                <a:lnTo>
                  <a:pt x="0" y="0"/>
                </a:lnTo>
                <a:close/>
              </a:path>
            </a:pathLst>
          </a:custGeom>
          <a:solidFill>
            <a:schemeClr val="lt1">
              <a:alpha val="40000"/>
            </a:schemeClr>
          </a:solidFill>
          <a:ln cap="flat" cmpd="sng" w="28575">
            <a:solidFill>
              <a:srgbClr val="7030A0"/>
            </a:solidFill>
            <a:prstDash val="solid"/>
            <a:miter lim="800000"/>
            <a:headEnd len="sm" w="sm" type="none"/>
            <a:tailEnd len="sm" w="sm" type="none"/>
          </a:ln>
        </p:spPr>
        <p:txBody>
          <a:bodyPr anchorCtr="0" anchor="ctr" bIns="60950" lIns="798375" spcFirstLastPara="1" rIns="60950" wrap="square" tIns="60950">
            <a:noAutofit/>
          </a:bodyPr>
          <a:lstStyle/>
          <a:p>
            <a:pPr indent="0" lvl="0" marL="0" marR="0" rtl="0" algn="just">
              <a:lnSpc>
                <a:spcPct val="90000"/>
              </a:lnSpc>
              <a:spcBef>
                <a:spcPts val="0"/>
              </a:spcBef>
              <a:spcAft>
                <a:spcPts val="0"/>
              </a:spcAft>
              <a:buNone/>
            </a:pPr>
            <a:r>
              <a:rPr lang="en-US" sz="2400">
                <a:solidFill>
                  <a:schemeClr val="dk1"/>
                </a:solidFill>
                <a:latin typeface="Times New Roman"/>
                <a:ea typeface="Times New Roman"/>
                <a:cs typeface="Times New Roman"/>
                <a:sym typeface="Times New Roman"/>
              </a:rPr>
              <a:t>Mỗi cá nhân đặc biệt là học sinh chúng ta phải tìm hiểu những bản sắc văn hóa vốn có của dân tộc, giữ gìn và phát huy những giá trị đó với bạn bè năm châu.</a:t>
            </a:r>
            <a:endParaRPr sz="2400">
              <a:solidFill>
                <a:schemeClr val="dk1"/>
              </a:solidFill>
              <a:latin typeface="Times New Roman"/>
              <a:ea typeface="Times New Roman"/>
              <a:cs typeface="Times New Roman"/>
              <a:sym typeface="Times New Roman"/>
            </a:endParaRPr>
          </a:p>
        </p:txBody>
      </p:sp>
      <p:sp>
        <p:nvSpPr>
          <p:cNvPr id="419" name="Google Shape;419;p29"/>
          <p:cNvSpPr/>
          <p:nvPr/>
        </p:nvSpPr>
        <p:spPr>
          <a:xfrm>
            <a:off x="380008" y="1361902"/>
            <a:ext cx="1664978" cy="2186126"/>
          </a:xfrm>
          <a:prstGeom prst="rect">
            <a:avLst/>
          </a:prstGeom>
          <a:blipFill rotWithShape="1">
            <a:blip r:embed="rId3">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
          <p:cNvSpPr/>
          <p:nvPr/>
        </p:nvSpPr>
        <p:spPr>
          <a:xfrm>
            <a:off x="7129574" y="1900919"/>
            <a:ext cx="4825935" cy="2082024"/>
          </a:xfrm>
          <a:custGeom>
            <a:rect b="b" l="l" r="r" t="t"/>
            <a:pathLst>
              <a:path extrusionOk="0" h="1178718" w="3771900">
                <a:moveTo>
                  <a:pt x="0" y="0"/>
                </a:moveTo>
                <a:lnTo>
                  <a:pt x="3771900" y="0"/>
                </a:lnTo>
                <a:lnTo>
                  <a:pt x="3771900" y="1178718"/>
                </a:lnTo>
                <a:lnTo>
                  <a:pt x="0" y="1178718"/>
                </a:lnTo>
                <a:lnTo>
                  <a:pt x="0" y="0"/>
                </a:lnTo>
                <a:close/>
              </a:path>
            </a:pathLst>
          </a:custGeom>
          <a:solidFill>
            <a:schemeClr val="lt1">
              <a:alpha val="40000"/>
            </a:schemeClr>
          </a:solidFill>
          <a:ln cap="flat" cmpd="sng" w="28575">
            <a:solidFill>
              <a:srgbClr val="7030A0"/>
            </a:solidFill>
            <a:prstDash val="solid"/>
            <a:miter lim="800000"/>
            <a:headEnd len="sm" w="sm" type="none"/>
            <a:tailEnd len="sm" w="sm" type="none"/>
          </a:ln>
        </p:spPr>
        <p:txBody>
          <a:bodyPr anchorCtr="0" anchor="ctr" bIns="60950" lIns="798375" spcFirstLastPara="1" rIns="60950" wrap="square" tIns="60950">
            <a:noAutofit/>
          </a:bodyPr>
          <a:lstStyle/>
          <a:p>
            <a:pPr indent="0" lvl="0" marL="0" marR="0" rtl="0" algn="just">
              <a:lnSpc>
                <a:spcPct val="90000"/>
              </a:lnSpc>
              <a:spcBef>
                <a:spcPts val="0"/>
              </a:spcBef>
              <a:spcAft>
                <a:spcPts val="0"/>
              </a:spcAft>
              <a:buNone/>
            </a:pPr>
            <a:r>
              <a:rPr lang="en-US" sz="2400">
                <a:solidFill>
                  <a:schemeClr val="dk1"/>
                </a:solidFill>
                <a:latin typeface="Times New Roman"/>
                <a:ea typeface="Times New Roman"/>
                <a:cs typeface="Times New Roman"/>
                <a:sym typeface="Times New Roman"/>
              </a:rPr>
              <a:t>Tích cực lên kế hoạch tập thể để tổ chức và tham gia nhiều hơn những hoạt động để tuyên truyền, mang đến  nguồn tri thức về bản sắc văn hóa dân tộc.</a:t>
            </a:r>
            <a:endParaRPr sz="2400">
              <a:solidFill>
                <a:schemeClr val="dk1"/>
              </a:solidFill>
              <a:latin typeface="Times New Roman"/>
              <a:ea typeface="Times New Roman"/>
              <a:cs typeface="Times New Roman"/>
              <a:sym typeface="Times New Roman"/>
            </a:endParaRPr>
          </a:p>
        </p:txBody>
      </p:sp>
      <p:sp>
        <p:nvSpPr>
          <p:cNvPr id="421" name="Google Shape;421;p29"/>
          <p:cNvSpPr/>
          <p:nvPr/>
        </p:nvSpPr>
        <p:spPr>
          <a:xfrm>
            <a:off x="5976367" y="1421539"/>
            <a:ext cx="1793870" cy="2186126"/>
          </a:xfrm>
          <a:prstGeom prst="rect">
            <a:avLst/>
          </a:prstGeom>
          <a:blipFill rotWithShape="1">
            <a:blip r:embed="rId4">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9"/>
          <p:cNvSpPr/>
          <p:nvPr/>
        </p:nvSpPr>
        <p:spPr>
          <a:xfrm>
            <a:off x="1559268" y="4330230"/>
            <a:ext cx="4172420" cy="2082024"/>
          </a:xfrm>
          <a:custGeom>
            <a:rect b="b" l="l" r="r" t="t"/>
            <a:pathLst>
              <a:path extrusionOk="0" h="1178718" w="3771900">
                <a:moveTo>
                  <a:pt x="0" y="0"/>
                </a:moveTo>
                <a:lnTo>
                  <a:pt x="3771900" y="0"/>
                </a:lnTo>
                <a:lnTo>
                  <a:pt x="3771900" y="1178718"/>
                </a:lnTo>
                <a:lnTo>
                  <a:pt x="0" y="1178718"/>
                </a:lnTo>
                <a:lnTo>
                  <a:pt x="0" y="0"/>
                </a:lnTo>
                <a:close/>
              </a:path>
            </a:pathLst>
          </a:custGeom>
          <a:solidFill>
            <a:schemeClr val="lt1">
              <a:alpha val="40000"/>
            </a:schemeClr>
          </a:solidFill>
          <a:ln cap="flat" cmpd="sng" w="28575">
            <a:solidFill>
              <a:srgbClr val="7030A0"/>
            </a:solidFill>
            <a:prstDash val="solid"/>
            <a:miter lim="800000"/>
            <a:headEnd len="sm" w="sm" type="none"/>
            <a:tailEnd len="sm" w="sm" type="none"/>
          </a:ln>
        </p:spPr>
        <p:txBody>
          <a:bodyPr anchorCtr="0" anchor="ctr" bIns="60950" lIns="798375" spcFirstLastPara="1" rIns="60950" wrap="square" tIns="6095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Học sinh cần phải đặt trách nhiệm giữ gìn bản sắc văn hóa dân tộc lên hàng đầu.</a:t>
            </a:r>
            <a:endParaRPr sz="2800">
              <a:solidFill>
                <a:schemeClr val="dk1"/>
              </a:solidFill>
              <a:latin typeface="Times New Roman"/>
              <a:ea typeface="Times New Roman"/>
              <a:cs typeface="Times New Roman"/>
              <a:sym typeface="Times New Roman"/>
            </a:endParaRPr>
          </a:p>
        </p:txBody>
      </p:sp>
      <p:sp>
        <p:nvSpPr>
          <p:cNvPr id="423" name="Google Shape;423;p29"/>
          <p:cNvSpPr/>
          <p:nvPr/>
        </p:nvSpPr>
        <p:spPr>
          <a:xfrm>
            <a:off x="265989" y="4133595"/>
            <a:ext cx="1778997" cy="2186126"/>
          </a:xfrm>
          <a:prstGeom prst="rect">
            <a:avLst/>
          </a:prstGeom>
          <a:blipFill rotWithShape="1">
            <a:blip r:embed="rId5">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9"/>
          <p:cNvSpPr/>
          <p:nvPr/>
        </p:nvSpPr>
        <p:spPr>
          <a:xfrm>
            <a:off x="7129574" y="4371875"/>
            <a:ext cx="4701175" cy="2082024"/>
          </a:xfrm>
          <a:custGeom>
            <a:rect b="b" l="l" r="r" t="t"/>
            <a:pathLst>
              <a:path extrusionOk="0" h="1178718" w="3771900">
                <a:moveTo>
                  <a:pt x="0" y="0"/>
                </a:moveTo>
                <a:lnTo>
                  <a:pt x="3771900" y="0"/>
                </a:lnTo>
                <a:lnTo>
                  <a:pt x="3771900" y="1178718"/>
                </a:lnTo>
                <a:lnTo>
                  <a:pt x="0" y="1178718"/>
                </a:lnTo>
                <a:lnTo>
                  <a:pt x="0" y="0"/>
                </a:lnTo>
                <a:close/>
              </a:path>
            </a:pathLst>
          </a:custGeom>
          <a:solidFill>
            <a:schemeClr val="lt1">
              <a:alpha val="40000"/>
            </a:schemeClr>
          </a:solidFill>
          <a:ln cap="flat" cmpd="sng" w="28575">
            <a:solidFill>
              <a:srgbClr val="7030A0"/>
            </a:solidFill>
            <a:prstDash val="solid"/>
            <a:miter lim="800000"/>
            <a:headEnd len="sm" w="sm" type="none"/>
            <a:tailEnd len="sm" w="sm" type="none"/>
          </a:ln>
        </p:spPr>
        <p:txBody>
          <a:bodyPr anchorCtr="0" anchor="ctr" bIns="60950" lIns="798375" spcFirstLastPara="1" rIns="60950" wrap="square" tIns="6095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Tích cực trau dồi hiểu biết của mình về những giá trị văn hóa tốt đẹp của nước nhà.</a:t>
            </a:r>
            <a:endParaRPr sz="2800">
              <a:solidFill>
                <a:schemeClr val="dk1"/>
              </a:solidFill>
              <a:latin typeface="Times New Roman"/>
              <a:ea typeface="Times New Roman"/>
              <a:cs typeface="Times New Roman"/>
              <a:sym typeface="Times New Roman"/>
            </a:endParaRPr>
          </a:p>
        </p:txBody>
      </p:sp>
      <p:sp>
        <p:nvSpPr>
          <p:cNvPr id="425" name="Google Shape;425;p29"/>
          <p:cNvSpPr/>
          <p:nvPr/>
        </p:nvSpPr>
        <p:spPr>
          <a:xfrm>
            <a:off x="5877933" y="4063278"/>
            <a:ext cx="1946787" cy="2186126"/>
          </a:xfrm>
          <a:prstGeom prst="rect">
            <a:avLst/>
          </a:prstGeom>
          <a:blipFill rotWithShape="1">
            <a:blip r:embed="rId6">
              <a:alphaModFix/>
            </a:blip>
            <a:stretch>
              <a:fillRect b="0" l="0" r="0" t="0"/>
            </a:stretch>
          </a:blipFill>
          <a:ln>
            <a:noFill/>
          </a:ln>
          <a:effectLst>
            <a:outerShdw blurRad="107950" algn="ctr" dir="5400000" dist="1270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9"/>
          <p:cNvSpPr txBox="1"/>
          <p:nvPr/>
        </p:nvSpPr>
        <p:spPr>
          <a:xfrm>
            <a:off x="647700" y="684594"/>
            <a:ext cx="134043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2060"/>
                </a:solidFill>
                <a:latin typeface="Quintessential"/>
                <a:ea typeface="Quintessential"/>
                <a:cs typeface="Quintessential"/>
                <a:sym typeface="Quintessential"/>
              </a:rPr>
              <a:t>Câu 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2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20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20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2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2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2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2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2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3"/>
          <p:cNvSpPr/>
          <p:nvPr/>
        </p:nvSpPr>
        <p:spPr>
          <a:xfrm>
            <a:off x="660400" y="45425"/>
            <a:ext cx="10858500" cy="1578894"/>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None/>
            </a:pPr>
            <a:r>
              <a:rPr b="1" i="0" lang="en-US" sz="2800" u="none" cap="none" strike="noStrike">
                <a:solidFill>
                  <a:srgbClr val="1E4E79"/>
                </a:solidFill>
                <a:latin typeface="Times New Roman"/>
                <a:ea typeface="Times New Roman"/>
                <a:cs typeface="Times New Roman"/>
                <a:sym typeface="Times New Roman"/>
              </a:rPr>
              <a:t>Văn bản 1: TIẾT 124</a:t>
            </a:r>
            <a:r>
              <a:rPr b="1" lang="en-US" sz="2800">
                <a:solidFill>
                  <a:srgbClr val="1E4E79"/>
                </a:solidFill>
                <a:latin typeface="Times New Roman"/>
                <a:ea typeface="Times New Roman"/>
                <a:cs typeface="Times New Roman"/>
                <a:sym typeface="Times New Roman"/>
              </a:rPr>
              <a:t>,125,126</a:t>
            </a:r>
            <a:endParaRPr/>
          </a:p>
          <a:p>
            <a:pPr indent="292100" lvl="0" marL="0" marR="0" rtl="0" algn="ctr">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 LỄ CÚNG THẦN LÚA CỦA NGƯỜI CHƠ – RO</a:t>
            </a:r>
            <a:endParaRPr b="1" i="0" sz="2800" u="none" cap="none" strike="noStrike">
              <a:solidFill>
                <a:schemeClr val="dk1"/>
              </a:solidFill>
              <a:latin typeface="Quattrocento Sans"/>
              <a:ea typeface="Quattrocento Sans"/>
              <a:cs typeface="Quattrocento Sans"/>
              <a:sym typeface="Quattrocento Sans"/>
            </a:endParaRPr>
          </a:p>
          <a:p>
            <a:pPr indent="292100" lvl="0" marL="0" marR="0" rtl="0" algn="ctr">
              <a:lnSpc>
                <a:spcPct val="115000"/>
              </a:lnSpc>
              <a:spcBef>
                <a:spcPts val="0"/>
              </a:spcBef>
              <a:spcAft>
                <a:spcPts val="0"/>
              </a:spcAft>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chemeClr val="dk1"/>
              </a:solidFill>
              <a:latin typeface="Quattrocento Sans"/>
              <a:ea typeface="Quattrocento Sans"/>
              <a:cs typeface="Quattrocento Sans"/>
              <a:sym typeface="Quattrocento Sans"/>
            </a:endParaRPr>
          </a:p>
        </p:txBody>
      </p:sp>
      <p:sp>
        <p:nvSpPr>
          <p:cNvPr id="125" name="Google Shape;125;p3"/>
          <p:cNvSpPr/>
          <p:nvPr/>
        </p:nvSpPr>
        <p:spPr>
          <a:xfrm>
            <a:off x="209725" y="1327886"/>
            <a:ext cx="3898183" cy="548099"/>
          </a:xfrm>
          <a:prstGeom prst="rect">
            <a:avLst/>
          </a:prstGeom>
          <a:solidFill>
            <a:schemeClr val="accent4"/>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i="0" lang="en-US" sz="2800" u="none" cap="none" strike="noStrike">
                <a:solidFill>
                  <a:srgbClr val="7030A0"/>
                </a:solidFill>
                <a:latin typeface="Times New Roman"/>
                <a:ea typeface="Times New Roman"/>
                <a:cs typeface="Times New Roman"/>
                <a:sym typeface="Times New Roman"/>
              </a:rPr>
              <a:t>Hoạt động 1: Khởi động</a:t>
            </a:r>
            <a:endParaRPr b="0" i="0" sz="2800" u="none" cap="none" strike="noStrike">
              <a:solidFill>
                <a:schemeClr val="lt1"/>
              </a:solidFill>
              <a:latin typeface="Times New Roman"/>
              <a:ea typeface="Times New Roman"/>
              <a:cs typeface="Times New Roman"/>
              <a:sym typeface="Times New Roman"/>
            </a:endParaRPr>
          </a:p>
        </p:txBody>
      </p:sp>
      <p:sp>
        <p:nvSpPr>
          <p:cNvPr id="126" name="Google Shape;126;p3"/>
          <p:cNvSpPr/>
          <p:nvPr/>
        </p:nvSpPr>
        <p:spPr>
          <a:xfrm>
            <a:off x="3999709" y="2167984"/>
            <a:ext cx="5958348" cy="1214809"/>
          </a:xfrm>
          <a:prstGeom prst="downArrowCallout">
            <a:avLst>
              <a:gd fmla="val 101365" name="adj1"/>
              <a:gd fmla="val 85167" name="adj2"/>
              <a:gd fmla="val 25000" name="adj3"/>
              <a:gd fmla="val 64977" name="adj4"/>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7030A0"/>
                </a:solidFill>
                <a:latin typeface="Times New Roman"/>
                <a:ea typeface="Times New Roman"/>
                <a:cs typeface="Times New Roman"/>
                <a:sym typeface="Times New Roman"/>
              </a:rPr>
              <a:t>HÌNH ẢNH CÁNH ĐỒNG LÚA</a:t>
            </a:r>
            <a:endParaRPr/>
          </a:p>
        </p:txBody>
      </p:sp>
      <p:pic>
        <p:nvPicPr>
          <p:cNvPr id="127" name="Google Shape;127;p3"/>
          <p:cNvPicPr preferRelativeResize="0"/>
          <p:nvPr/>
        </p:nvPicPr>
        <p:blipFill rotWithShape="1">
          <a:blip r:embed="rId3">
            <a:alphaModFix/>
          </a:blip>
          <a:srcRect b="0" l="0" r="0" t="0"/>
          <a:stretch/>
        </p:blipFill>
        <p:spPr>
          <a:xfrm>
            <a:off x="660400" y="3507789"/>
            <a:ext cx="4575008" cy="289459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id="128" name="Google Shape;128;p3"/>
          <p:cNvPicPr preferRelativeResize="0"/>
          <p:nvPr/>
        </p:nvPicPr>
        <p:blipFill rotWithShape="1">
          <a:blip r:embed="rId4">
            <a:alphaModFix/>
          </a:blip>
          <a:srcRect b="0" l="0" r="0" t="0"/>
          <a:stretch/>
        </p:blipFill>
        <p:spPr>
          <a:xfrm>
            <a:off x="6517368" y="3386590"/>
            <a:ext cx="5001532" cy="2910554"/>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0"/>
          <p:cNvSpPr/>
          <p:nvPr/>
        </p:nvSpPr>
        <p:spPr>
          <a:xfrm>
            <a:off x="4806348" y="130663"/>
            <a:ext cx="2553905"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400"/>
              <a:buFont typeface="Times New Roman"/>
              <a:buNone/>
            </a:pPr>
            <a:r>
              <a:rPr b="1" i="0" lang="en-US" sz="4400" u="none" cap="none" strike="noStrike">
                <a:solidFill>
                  <a:srgbClr val="FF0000"/>
                </a:solidFill>
                <a:latin typeface="Times New Roman"/>
                <a:ea typeface="Times New Roman"/>
                <a:cs typeface="Times New Roman"/>
                <a:sym typeface="Times New Roman"/>
              </a:rPr>
              <a:t>Vận dụng</a:t>
            </a:r>
            <a:endParaRPr b="1" i="0" sz="4400" u="none" cap="none" strike="noStrike">
              <a:solidFill>
                <a:srgbClr val="FF0000"/>
              </a:solidFill>
              <a:latin typeface="Times New Roman"/>
              <a:ea typeface="Times New Roman"/>
              <a:cs typeface="Times New Roman"/>
              <a:sym typeface="Times New Roman"/>
            </a:endParaRPr>
          </a:p>
        </p:txBody>
      </p:sp>
      <p:sp>
        <p:nvSpPr>
          <p:cNvPr id="432" name="Google Shape;432;p30"/>
          <p:cNvSpPr txBox="1"/>
          <p:nvPr/>
        </p:nvSpPr>
        <p:spPr>
          <a:xfrm>
            <a:off x="647700" y="684594"/>
            <a:ext cx="139653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02060"/>
                </a:solidFill>
                <a:latin typeface="Quintessential"/>
                <a:ea typeface="Quintessential"/>
                <a:cs typeface="Quintessential"/>
                <a:sym typeface="Quintessential"/>
              </a:rPr>
              <a:t>Câu 2</a:t>
            </a:r>
            <a:endParaRPr/>
          </a:p>
        </p:txBody>
      </p:sp>
      <p:grpSp>
        <p:nvGrpSpPr>
          <p:cNvPr id="433" name="Google Shape;433;p30"/>
          <p:cNvGrpSpPr/>
          <p:nvPr/>
        </p:nvGrpSpPr>
        <p:grpSpPr>
          <a:xfrm>
            <a:off x="1725562" y="1269369"/>
            <a:ext cx="9999641" cy="5203476"/>
            <a:chOff x="1799304" y="908605"/>
            <a:chExt cx="9999641" cy="5203476"/>
          </a:xfrm>
        </p:grpSpPr>
        <p:sp>
          <p:nvSpPr>
            <p:cNvPr id="434" name="Google Shape;434;p30"/>
            <p:cNvSpPr/>
            <p:nvPr/>
          </p:nvSpPr>
          <p:spPr>
            <a:xfrm>
              <a:off x="2586761" y="1259647"/>
              <a:ext cx="9212184" cy="1159089"/>
            </a:xfrm>
            <a:custGeom>
              <a:rect b="b" l="l" r="r" t="t"/>
              <a:pathLst>
                <a:path extrusionOk="0" h="1159089" w="8932139">
                  <a:moveTo>
                    <a:pt x="0" y="0"/>
                  </a:moveTo>
                  <a:lnTo>
                    <a:pt x="8932139" y="0"/>
                  </a:lnTo>
                  <a:lnTo>
                    <a:pt x="8932139" y="1159089"/>
                  </a:lnTo>
                  <a:lnTo>
                    <a:pt x="0" y="1159089"/>
                  </a:lnTo>
                  <a:lnTo>
                    <a:pt x="0" y="0"/>
                  </a:lnTo>
                  <a:close/>
                </a:path>
              </a:pathLst>
            </a:custGeom>
            <a:solidFill>
              <a:schemeClr val="accent3"/>
            </a:solidFill>
            <a:ln>
              <a:noFill/>
            </a:ln>
            <a:effectLst>
              <a:outerShdw blurRad="107950" algn="ctr" dir="5400000" dist="12700">
                <a:srgbClr val="000000"/>
              </a:outerShdw>
            </a:effectLst>
          </p:spPr>
          <p:txBody>
            <a:bodyPr anchorCtr="0" anchor="ctr" bIns="60950" lIns="661675" spcFirstLastPara="1" rIns="60950" wrap="square" tIns="60950">
              <a:noAutofit/>
            </a:bodyPr>
            <a:lstStyle/>
            <a:p>
              <a:pPr indent="0" lvl="0" marL="0" marR="0" rtl="0" algn="just">
                <a:lnSpc>
                  <a:spcPct val="90000"/>
                </a:lnSpc>
                <a:spcBef>
                  <a:spcPts val="0"/>
                </a:spcBef>
                <a:spcAft>
                  <a:spcPts val="0"/>
                </a:spcAft>
                <a:buNone/>
              </a:pPr>
              <a:r>
                <a:rPr lang="en-US" sz="2400">
                  <a:solidFill>
                    <a:schemeClr val="lt1"/>
                  </a:solidFill>
                  <a:latin typeface="Times New Roman"/>
                  <a:ea typeface="Times New Roman"/>
                  <a:cs typeface="Times New Roman"/>
                  <a:sym typeface="Times New Roman"/>
                </a:rPr>
                <a:t>Lễ hội chùa Bà Đanh (Hà Nam) có tục thờ Tứ pháp, đó là Pháp Vân (thần mây), Pháp Vũ (thần mưa), Pháp Phong (thần gió), Pháp Điện (thần sét); </a:t>
              </a:r>
              <a:endParaRPr/>
            </a:p>
          </p:txBody>
        </p:sp>
        <p:sp>
          <p:nvSpPr>
            <p:cNvPr id="435" name="Google Shape;435;p30"/>
            <p:cNvSpPr/>
            <p:nvPr/>
          </p:nvSpPr>
          <p:spPr>
            <a:xfrm>
              <a:off x="1799304" y="908605"/>
              <a:ext cx="1376442" cy="1451591"/>
            </a:xfrm>
            <a:prstGeom prst="ellipse">
              <a:avLst/>
            </a:prstGeom>
            <a:blipFill rotWithShape="1">
              <a:blip r:embed="rId3">
                <a:alphaModFix/>
              </a:blip>
              <a:stretch>
                <a:fillRect b="0" l="0" r="0" t="0"/>
              </a:stretch>
            </a:blipFill>
            <a:ln>
              <a:noFill/>
            </a:ln>
            <a:effectLst>
              <a:outerShdw blurRad="149987" algn="ctr" dir="8460000" dist="25019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0"/>
            <p:cNvSpPr/>
            <p:nvPr/>
          </p:nvSpPr>
          <p:spPr>
            <a:xfrm>
              <a:off x="3064687" y="2492540"/>
              <a:ext cx="8719273" cy="1194559"/>
            </a:xfrm>
            <a:custGeom>
              <a:rect b="b" l="l" r="r" t="t"/>
              <a:pathLst>
                <a:path extrusionOk="0" h="1194559" w="8454212">
                  <a:moveTo>
                    <a:pt x="0" y="0"/>
                  </a:moveTo>
                  <a:lnTo>
                    <a:pt x="8454212" y="0"/>
                  </a:lnTo>
                  <a:lnTo>
                    <a:pt x="8454212" y="1194559"/>
                  </a:lnTo>
                  <a:lnTo>
                    <a:pt x="0" y="1194559"/>
                  </a:lnTo>
                  <a:lnTo>
                    <a:pt x="0" y="0"/>
                  </a:lnTo>
                  <a:close/>
                </a:path>
              </a:pathLst>
            </a:custGeom>
            <a:solidFill>
              <a:srgbClr val="B97676"/>
            </a:solidFill>
            <a:ln>
              <a:noFill/>
            </a:ln>
            <a:effectLst>
              <a:outerShdw blurRad="107950" algn="ctr" dir="5400000" dist="12700">
                <a:srgbClr val="000000"/>
              </a:outerShdw>
            </a:effectLst>
          </p:spPr>
          <p:txBody>
            <a:bodyPr anchorCtr="0" anchor="ctr" bIns="60950" lIns="661675" spcFirstLastPara="1" rIns="60950" wrap="square" tIns="60950">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Lễ hội cầu mưa của đồng bào Khơ Mú huyện Mường Ảng, tỉnh Điện Biên.</a:t>
              </a:r>
              <a:endParaRPr/>
            </a:p>
          </p:txBody>
        </p:sp>
        <p:sp>
          <p:nvSpPr>
            <p:cNvPr id="437" name="Google Shape;437;p30"/>
            <p:cNvSpPr/>
            <p:nvPr/>
          </p:nvSpPr>
          <p:spPr>
            <a:xfrm>
              <a:off x="2277230" y="2159233"/>
              <a:ext cx="1376442" cy="1451591"/>
            </a:xfrm>
            <a:prstGeom prst="ellipse">
              <a:avLst/>
            </a:prstGeom>
            <a:blipFill rotWithShape="1">
              <a:blip r:embed="rId4">
                <a:alphaModFix/>
              </a:blip>
              <a:stretch>
                <a:fillRect b="0" l="0" r="0" t="0"/>
              </a:stretch>
            </a:blipFill>
            <a:ln>
              <a:noFill/>
            </a:ln>
            <a:effectLst>
              <a:outerShdw blurRad="149987" algn="ctr" dir="8460000" dist="25019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0"/>
            <p:cNvSpPr/>
            <p:nvPr/>
          </p:nvSpPr>
          <p:spPr>
            <a:xfrm>
              <a:off x="3064687" y="3760841"/>
              <a:ext cx="8719273" cy="1159214"/>
            </a:xfrm>
            <a:custGeom>
              <a:rect b="b" l="l" r="r" t="t"/>
              <a:pathLst>
                <a:path extrusionOk="0" h="1159214" w="8454212">
                  <a:moveTo>
                    <a:pt x="0" y="0"/>
                  </a:moveTo>
                  <a:lnTo>
                    <a:pt x="8454212" y="0"/>
                  </a:lnTo>
                  <a:lnTo>
                    <a:pt x="8454212" y="1159214"/>
                  </a:lnTo>
                  <a:lnTo>
                    <a:pt x="0" y="1159214"/>
                  </a:lnTo>
                  <a:lnTo>
                    <a:pt x="0" y="0"/>
                  </a:lnTo>
                  <a:close/>
                </a:path>
              </a:pathLst>
            </a:custGeom>
            <a:solidFill>
              <a:srgbClr val="D83E3E"/>
            </a:solidFill>
            <a:ln>
              <a:noFill/>
            </a:ln>
            <a:effectLst>
              <a:outerShdw blurRad="107950" algn="ctr" dir="5400000" dist="12700">
                <a:srgbClr val="000000"/>
              </a:outerShdw>
            </a:effectLst>
          </p:spPr>
          <p:txBody>
            <a:bodyPr anchorCtr="0" anchor="ctr" bIns="60950" lIns="661675" spcFirstLastPara="1" rIns="60950" wrap="square" tIns="60950">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Lễ hội Kin Pang Then của đồng bào Thái trắng có tục té nước diễn ra cuối phần lễ.</a:t>
              </a:r>
              <a:endParaRPr/>
            </a:p>
          </p:txBody>
        </p:sp>
        <p:sp>
          <p:nvSpPr>
            <p:cNvPr id="439" name="Google Shape;439;p30"/>
            <p:cNvSpPr/>
            <p:nvPr/>
          </p:nvSpPr>
          <p:spPr>
            <a:xfrm>
              <a:off x="2277230" y="3409861"/>
              <a:ext cx="1376442" cy="1451591"/>
            </a:xfrm>
            <a:prstGeom prst="ellipse">
              <a:avLst/>
            </a:prstGeom>
            <a:blipFill rotWithShape="1">
              <a:blip r:embed="rId5">
                <a:alphaModFix/>
              </a:blip>
              <a:stretch>
                <a:fillRect b="0" l="0" r="0" t="0"/>
              </a:stretch>
            </a:blipFill>
            <a:ln>
              <a:noFill/>
            </a:ln>
            <a:effectLst>
              <a:outerShdw blurRad="149987" algn="ctr" dir="8460000" dist="25019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0"/>
            <p:cNvSpPr/>
            <p:nvPr/>
          </p:nvSpPr>
          <p:spPr>
            <a:xfrm>
              <a:off x="2586761" y="5073444"/>
              <a:ext cx="9212184" cy="1035265"/>
            </a:xfrm>
            <a:custGeom>
              <a:rect b="b" l="l" r="r" t="t"/>
              <a:pathLst>
                <a:path extrusionOk="0" h="1035265" w="8932139">
                  <a:moveTo>
                    <a:pt x="0" y="0"/>
                  </a:moveTo>
                  <a:lnTo>
                    <a:pt x="8932139" y="0"/>
                  </a:lnTo>
                  <a:lnTo>
                    <a:pt x="8932139" y="1035265"/>
                  </a:lnTo>
                  <a:lnTo>
                    <a:pt x="0" y="1035265"/>
                  </a:lnTo>
                  <a:lnTo>
                    <a:pt x="0" y="0"/>
                  </a:lnTo>
                  <a:close/>
                </a:path>
              </a:pathLst>
            </a:custGeom>
            <a:solidFill>
              <a:srgbClr val="FE0000"/>
            </a:solidFill>
            <a:ln>
              <a:noFill/>
            </a:ln>
            <a:effectLst>
              <a:outerShdw blurRad="107950" algn="ctr" dir="5400000" dist="12700">
                <a:srgbClr val="000000"/>
              </a:outerShdw>
            </a:effectLst>
          </p:spPr>
          <p:txBody>
            <a:bodyPr anchorCtr="0" anchor="ctr" bIns="60950" lIns="661675" spcFirstLastPara="1" rIns="60950" wrap="square" tIns="60950">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Tín ngưỡng thờ nước của đồng bào Thái đen được thể hiện qua tục cúng thần sông trong lễ hội xên mường, xên bản</a:t>
              </a:r>
              <a:endParaRPr sz="2800">
                <a:solidFill>
                  <a:schemeClr val="lt1"/>
                </a:solidFill>
                <a:latin typeface="Times New Roman"/>
                <a:ea typeface="Times New Roman"/>
                <a:cs typeface="Times New Roman"/>
                <a:sym typeface="Times New Roman"/>
              </a:endParaRPr>
            </a:p>
          </p:txBody>
        </p:sp>
        <p:sp>
          <p:nvSpPr>
            <p:cNvPr id="441" name="Google Shape;441;p30"/>
            <p:cNvSpPr/>
            <p:nvPr/>
          </p:nvSpPr>
          <p:spPr>
            <a:xfrm>
              <a:off x="1799304" y="4660490"/>
              <a:ext cx="1376442" cy="1451591"/>
            </a:xfrm>
            <a:prstGeom prst="ellipse">
              <a:avLst/>
            </a:prstGeom>
            <a:blipFill rotWithShape="1">
              <a:blip r:embed="rId6">
                <a:alphaModFix/>
              </a:blip>
              <a:stretch>
                <a:fillRect b="0" l="0" r="0" t="0"/>
              </a:stretch>
            </a:blipFill>
            <a:ln>
              <a:noFill/>
            </a:ln>
            <a:effectLst>
              <a:outerShdw blurRad="149987" algn="ctr" dir="8460000" dist="250190">
                <a:srgbClr val="000000">
                  <a:alpha val="27843"/>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30"/>
          <p:cNvSpPr/>
          <p:nvPr/>
        </p:nvSpPr>
        <p:spPr>
          <a:xfrm>
            <a:off x="297957" y="2351795"/>
            <a:ext cx="1666568" cy="3082413"/>
          </a:xfrm>
          <a:prstGeom prst="flowChartDisplay">
            <a:avLst/>
          </a:prstGeom>
          <a:solidFill>
            <a:srgbClr val="FEE59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02060"/>
                </a:solidFill>
                <a:latin typeface="Times New Roman"/>
                <a:ea typeface="Times New Roman"/>
                <a:cs typeface="Times New Roman"/>
                <a:sym typeface="Times New Roman"/>
              </a:rPr>
              <a:t>MỘT SỐ LỄ HỘI</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31"/>
          <p:cNvGrpSpPr/>
          <p:nvPr/>
        </p:nvGrpSpPr>
        <p:grpSpPr>
          <a:xfrm>
            <a:off x="0" y="0"/>
            <a:ext cx="12192000" cy="1440559"/>
            <a:chOff x="1440808" y="2419674"/>
            <a:chExt cx="9865006" cy="1448933"/>
          </a:xfrm>
        </p:grpSpPr>
        <p:sp>
          <p:nvSpPr>
            <p:cNvPr id="448" name="Google Shape;448;p3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49" name="Google Shape;449;p3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0" name="Google Shape;450;p3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1" name="Google Shape;451;p3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52" name="Google Shape;452;p3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3" name="Google Shape;453;p31"/>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4" name="Google Shape;454;p31"/>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5" name="Google Shape;455;p31"/>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6" name="Google Shape;456;p3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7" name="Google Shape;457;p3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8" name="Google Shape;458;p3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59" name="Google Shape;459;p31"/>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60" name="Google Shape;460;p31"/>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61" name="Google Shape;461;p31"/>
          <p:cNvSpPr/>
          <p:nvPr/>
        </p:nvSpPr>
        <p:spPr>
          <a:xfrm>
            <a:off x="2991727" y="248888"/>
            <a:ext cx="7755136" cy="90774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400">
                <a:solidFill>
                  <a:schemeClr val="dk1"/>
                </a:solidFill>
                <a:latin typeface="Times New Roman"/>
                <a:ea typeface="Times New Roman"/>
                <a:cs typeface="Times New Roman"/>
                <a:sym typeface="Times New Roman"/>
              </a:rPr>
              <a:t>VĂN BẢN 2: Tiết 127,128</a:t>
            </a:r>
            <a:endParaRPr/>
          </a:p>
          <a:p>
            <a:pPr indent="0" lvl="0" marL="0" marR="0" rtl="0" algn="ctr">
              <a:lnSpc>
                <a:spcPct val="115000"/>
              </a:lnSpc>
              <a:spcBef>
                <a:spcPts val="0"/>
              </a:spcBef>
              <a:spcAft>
                <a:spcPts val="0"/>
              </a:spcAft>
              <a:buNone/>
            </a:pPr>
            <a:r>
              <a:rPr b="1" i="1" lang="en-US" sz="2400">
                <a:solidFill>
                  <a:schemeClr val="dk1"/>
                </a:solidFill>
                <a:latin typeface="Times New Roman"/>
                <a:ea typeface="Times New Roman"/>
                <a:cs typeface="Times New Roman"/>
                <a:sym typeface="Times New Roman"/>
              </a:rPr>
              <a:t>TRÁI ĐẤT – MẸ CỦA MUÔN LOÀI  </a:t>
            </a:r>
            <a:r>
              <a:rPr b="1" lang="en-US" sz="2400">
                <a:solidFill>
                  <a:schemeClr val="dk1"/>
                </a:solidFill>
                <a:latin typeface="Times New Roman"/>
                <a:ea typeface="Times New Roman"/>
                <a:cs typeface="Times New Roman"/>
                <a:sym typeface="Times New Roman"/>
              </a:rPr>
              <a:t>(Trịnh Xuân Thuận)</a:t>
            </a:r>
            <a:endParaRPr sz="2400">
              <a:solidFill>
                <a:schemeClr val="dk1"/>
              </a:solidFill>
              <a:latin typeface="Times New Roman"/>
              <a:ea typeface="Times New Roman"/>
              <a:cs typeface="Times New Roman"/>
              <a:sym typeface="Times New Roman"/>
            </a:endParaRPr>
          </a:p>
        </p:txBody>
      </p:sp>
      <p:pic>
        <p:nvPicPr>
          <p:cNvPr id="462" name="Google Shape;462;p3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63" name="Google Shape;463;p31"/>
          <p:cNvPicPr preferRelativeResize="0"/>
          <p:nvPr/>
        </p:nvPicPr>
        <p:blipFill rotWithShape="1">
          <a:blip r:embed="rId4">
            <a:alphaModFix/>
          </a:blip>
          <a:srcRect b="0" l="0" r="0" t="0"/>
          <a:stretch/>
        </p:blipFill>
        <p:spPr>
          <a:xfrm>
            <a:off x="0" y="1582098"/>
            <a:ext cx="12192000" cy="5275902"/>
          </a:xfrm>
          <a:prstGeom prst="rect">
            <a:avLst/>
          </a:prstGeom>
          <a:noFill/>
          <a:ln>
            <a:noFill/>
          </a:ln>
        </p:spPr>
      </p:pic>
      <p:pic>
        <p:nvPicPr>
          <p:cNvPr id="464" name="Google Shape;464;p31"/>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pic>
        <p:nvPicPr>
          <p:cNvPr id="465" name="Google Shape;465;p31"/>
          <p:cNvPicPr preferRelativeResize="0"/>
          <p:nvPr/>
        </p:nvPicPr>
        <p:blipFill rotWithShape="1">
          <a:blip r:embed="rId6">
            <a:alphaModFix/>
          </a:blip>
          <a:srcRect b="0" l="0" r="0" t="0"/>
          <a:stretch/>
        </p:blipFill>
        <p:spPr>
          <a:xfrm>
            <a:off x="124210" y="1268636"/>
            <a:ext cx="4468755" cy="566977"/>
          </a:xfrm>
          <a:prstGeom prst="rect">
            <a:avLst/>
          </a:prstGeom>
          <a:noFill/>
          <a:ln>
            <a:noFill/>
          </a:ln>
          <a:effectLst>
            <a:reflection blurRad="0" dir="0" dist="0" endA="300" endPos="35000" kx="0" rotWithShape="0" algn="bl" stA="52000" stPos="0" sy="-100000" ky="0"/>
          </a:effectLst>
        </p:spPr>
      </p:pic>
      <p:sp>
        <p:nvSpPr>
          <p:cNvPr id="466" name="Google Shape;466;p31"/>
          <p:cNvSpPr/>
          <p:nvPr/>
        </p:nvSpPr>
        <p:spPr>
          <a:xfrm>
            <a:off x="205762" y="1568209"/>
            <a:ext cx="1811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B0F0"/>
                </a:solidFill>
                <a:latin typeface="Times New Roman"/>
                <a:ea typeface="Times New Roman"/>
                <a:cs typeface="Times New Roman"/>
                <a:sym typeface="Times New Roman"/>
              </a:rPr>
              <a:t>Khởi động</a:t>
            </a:r>
            <a:endParaRPr sz="2800">
              <a:solidFill>
                <a:srgbClr val="00B0F0"/>
              </a:solidFill>
              <a:latin typeface="Calibri"/>
              <a:ea typeface="Calibri"/>
              <a:cs typeface="Calibri"/>
              <a:sym typeface="Calibri"/>
            </a:endParaRPr>
          </a:p>
        </p:txBody>
      </p:sp>
      <p:pic>
        <p:nvPicPr>
          <p:cNvPr id="467" name="Google Shape;467;p31"/>
          <p:cNvPicPr preferRelativeResize="0"/>
          <p:nvPr/>
        </p:nvPicPr>
        <p:blipFill rotWithShape="1">
          <a:blip r:embed="rId7">
            <a:alphaModFix/>
          </a:blip>
          <a:srcRect b="0" l="0" r="0" t="0"/>
          <a:stretch/>
        </p:blipFill>
        <p:spPr>
          <a:xfrm>
            <a:off x="1680906" y="2583809"/>
            <a:ext cx="8100657" cy="40418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grpSp>
        <p:nvGrpSpPr>
          <p:cNvPr id="472" name="Google Shape;472;p32"/>
          <p:cNvGrpSpPr/>
          <p:nvPr/>
        </p:nvGrpSpPr>
        <p:grpSpPr>
          <a:xfrm>
            <a:off x="0" y="1"/>
            <a:ext cx="12192000" cy="836740"/>
            <a:chOff x="1440808" y="2419674"/>
            <a:chExt cx="9865006" cy="1448933"/>
          </a:xfrm>
        </p:grpSpPr>
        <p:sp>
          <p:nvSpPr>
            <p:cNvPr id="473" name="Google Shape;473;p3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74" name="Google Shape;474;p3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75" name="Google Shape;475;p3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76" name="Google Shape;476;p3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477" name="Google Shape;477;p3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78" name="Google Shape;478;p32"/>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79" name="Google Shape;479;p32"/>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0" name="Google Shape;480;p32"/>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1" name="Google Shape;481;p3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2" name="Google Shape;482;p3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3" name="Google Shape;483;p3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4" name="Google Shape;484;p32"/>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5" name="Google Shape;485;p32"/>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486" name="Google Shape;486;p32"/>
          <p:cNvSpPr/>
          <p:nvPr/>
        </p:nvSpPr>
        <p:spPr>
          <a:xfrm>
            <a:off x="2318238" y="248888"/>
            <a:ext cx="910210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Times New Roman"/>
              <a:buNone/>
            </a:pPr>
            <a:r>
              <a:rPr b="1" i="1" lang="en-US" sz="2800" u="none" cap="none" strike="noStrike">
                <a:solidFill>
                  <a:srgbClr val="FFFFFF"/>
                </a:solidFill>
                <a:latin typeface="Times New Roman"/>
                <a:ea typeface="Times New Roman"/>
                <a:cs typeface="Times New Roman"/>
                <a:sym typeface="Times New Roman"/>
              </a:rPr>
              <a:t>TRÁI ĐẤT – MẸ CỦA MUÔN LOÀI  </a:t>
            </a:r>
            <a:r>
              <a:rPr b="1" i="0" lang="en-US" sz="2800" u="none" cap="none" strike="noStrike">
                <a:solidFill>
                  <a:srgbClr val="FFFFFF"/>
                </a:solidFill>
                <a:latin typeface="Times New Roman"/>
                <a:ea typeface="Times New Roman"/>
                <a:cs typeface="Times New Roman"/>
                <a:sym typeface="Times New Roman"/>
              </a:rPr>
              <a:t>(Trịnh Xuân Thuận)</a:t>
            </a:r>
            <a:endParaRPr b="0" i="0" sz="2800" u="none" cap="none" strike="noStrike">
              <a:solidFill>
                <a:srgbClr val="FFFFFF"/>
              </a:solidFill>
              <a:latin typeface="Times New Roman"/>
              <a:ea typeface="Times New Roman"/>
              <a:cs typeface="Times New Roman"/>
              <a:sym typeface="Times New Roman"/>
            </a:endParaRPr>
          </a:p>
        </p:txBody>
      </p:sp>
      <p:pic>
        <p:nvPicPr>
          <p:cNvPr id="487" name="Google Shape;487;p3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488" name="Google Shape;488;p3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pic>
        <p:nvPicPr>
          <p:cNvPr id="489" name="Google Shape;489;p32"/>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490" name="Google Shape;490;p32"/>
          <p:cNvSpPr/>
          <p:nvPr/>
        </p:nvSpPr>
        <p:spPr>
          <a:xfrm>
            <a:off x="4478371" y="849094"/>
            <a:ext cx="357662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Hình thành kiến thức </a:t>
            </a:r>
            <a:endParaRPr sz="2800">
              <a:solidFill>
                <a:schemeClr val="lt1"/>
              </a:solidFill>
              <a:latin typeface="Calibri"/>
              <a:ea typeface="Calibri"/>
              <a:cs typeface="Calibri"/>
              <a:sym typeface="Calibri"/>
            </a:endParaRPr>
          </a:p>
        </p:txBody>
      </p:sp>
      <p:grpSp>
        <p:nvGrpSpPr>
          <p:cNvPr id="491" name="Google Shape;491;p32"/>
          <p:cNvGrpSpPr/>
          <p:nvPr/>
        </p:nvGrpSpPr>
        <p:grpSpPr>
          <a:xfrm>
            <a:off x="144250" y="1477402"/>
            <a:ext cx="7690832" cy="556538"/>
            <a:chOff x="548530" y="1847898"/>
            <a:chExt cx="7690832" cy="556538"/>
          </a:xfrm>
        </p:grpSpPr>
        <p:sp>
          <p:nvSpPr>
            <p:cNvPr id="492" name="Google Shape;492;p32"/>
            <p:cNvSpPr/>
            <p:nvPr/>
          </p:nvSpPr>
          <p:spPr>
            <a:xfrm>
              <a:off x="548530" y="1881216"/>
              <a:ext cx="1371600" cy="488343"/>
            </a:xfrm>
            <a:prstGeom prst="roundRect">
              <a:avLst>
                <a:gd fmla="val 16667" name="adj"/>
              </a:avLst>
            </a:prstGeom>
            <a:solidFill>
              <a:srgbClr val="1D93A5"/>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Times New Roman"/>
                <a:ea typeface="Times New Roman"/>
                <a:cs typeface="Times New Roman"/>
                <a:sym typeface="Times New Roman"/>
              </a:endParaRPr>
            </a:p>
          </p:txBody>
        </p:sp>
        <p:sp>
          <p:nvSpPr>
            <p:cNvPr id="493" name="Google Shape;493;p32"/>
            <p:cNvSpPr txBox="1"/>
            <p:nvPr/>
          </p:nvSpPr>
          <p:spPr>
            <a:xfrm>
              <a:off x="1006476" y="1847898"/>
              <a:ext cx="32412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I</a:t>
              </a:r>
              <a:endParaRPr/>
            </a:p>
          </p:txBody>
        </p:sp>
        <p:sp>
          <p:nvSpPr>
            <p:cNvPr id="494" name="Google Shape;494;p32"/>
            <p:cNvSpPr txBox="1"/>
            <p:nvPr/>
          </p:nvSpPr>
          <p:spPr>
            <a:xfrm>
              <a:off x="1897556" y="1881216"/>
              <a:ext cx="63418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93A5"/>
                </a:buClr>
                <a:buSzPts val="2800"/>
                <a:buFont typeface="Times New Roman"/>
                <a:buNone/>
              </a:pPr>
              <a:r>
                <a:rPr b="1" i="0" lang="en-US" sz="2800" u="none" cap="none" strike="noStrike">
                  <a:solidFill>
                    <a:srgbClr val="1D93A5"/>
                  </a:solidFill>
                  <a:latin typeface="Times New Roman"/>
                  <a:ea typeface="Times New Roman"/>
                  <a:cs typeface="Times New Roman"/>
                  <a:sym typeface="Times New Roman"/>
                </a:rPr>
                <a:t>TÌM HIỂU VĂN BẢN</a:t>
              </a:r>
              <a:endParaRPr/>
            </a:p>
          </p:txBody>
        </p:sp>
      </p:grpSp>
      <p:grpSp>
        <p:nvGrpSpPr>
          <p:cNvPr id="495" name="Google Shape;495;p32"/>
          <p:cNvGrpSpPr/>
          <p:nvPr/>
        </p:nvGrpSpPr>
        <p:grpSpPr>
          <a:xfrm>
            <a:off x="453966" y="2071661"/>
            <a:ext cx="3835346" cy="598799"/>
            <a:chOff x="823660" y="2795826"/>
            <a:chExt cx="3835346" cy="598799"/>
          </a:xfrm>
        </p:grpSpPr>
        <p:sp>
          <p:nvSpPr>
            <p:cNvPr id="496" name="Google Shape;496;p32"/>
            <p:cNvSpPr txBox="1"/>
            <p:nvPr/>
          </p:nvSpPr>
          <p:spPr>
            <a:xfrm>
              <a:off x="1796048" y="2809850"/>
              <a:ext cx="286295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1859B"/>
                </a:buClr>
                <a:buSzPts val="3200"/>
                <a:buFont typeface="Times New Roman"/>
                <a:buNone/>
              </a:pPr>
              <a:r>
                <a:rPr b="1" i="1" lang="en-US" sz="3200" u="none" cap="none" strike="noStrike">
                  <a:solidFill>
                    <a:srgbClr val="31859B"/>
                  </a:solidFill>
                  <a:latin typeface="Times New Roman"/>
                  <a:ea typeface="Times New Roman"/>
                  <a:cs typeface="Times New Roman"/>
                  <a:sym typeface="Times New Roman"/>
                </a:rPr>
                <a:t>Tác giả</a:t>
              </a:r>
              <a:endParaRPr b="1" i="1" sz="3200" u="none" cap="none" strike="noStrike">
                <a:solidFill>
                  <a:srgbClr val="31859B"/>
                </a:solidFill>
                <a:latin typeface="Times New Roman"/>
                <a:ea typeface="Times New Roman"/>
                <a:cs typeface="Times New Roman"/>
                <a:sym typeface="Times New Roman"/>
              </a:endParaRPr>
            </a:p>
          </p:txBody>
        </p:sp>
        <p:sp>
          <p:nvSpPr>
            <p:cNvPr id="497" name="Google Shape;497;p32"/>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Times New Roman"/>
                <a:ea typeface="Times New Roman"/>
                <a:cs typeface="Times New Roman"/>
                <a:sym typeface="Times New Roman"/>
              </a:endParaRPr>
            </a:p>
          </p:txBody>
        </p:sp>
        <p:sp>
          <p:nvSpPr>
            <p:cNvPr id="498" name="Google Shape;498;p32"/>
            <p:cNvSpPr txBox="1"/>
            <p:nvPr/>
          </p:nvSpPr>
          <p:spPr>
            <a:xfrm>
              <a:off x="1153704" y="2795826"/>
              <a:ext cx="3898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lang="en-US" sz="3200">
                  <a:solidFill>
                    <a:srgbClr val="FFFFFF"/>
                  </a:solidFill>
                  <a:latin typeface="Times New Roman"/>
                  <a:ea typeface="Times New Roman"/>
                  <a:cs typeface="Times New Roman"/>
                  <a:sym typeface="Times New Roman"/>
                </a:rPr>
                <a:t>1</a:t>
              </a:r>
              <a:endParaRPr b="1" i="0" sz="3200" u="none" cap="none" strike="noStrike">
                <a:solidFill>
                  <a:srgbClr val="FFFFFF"/>
                </a:solidFill>
                <a:latin typeface="Times New Roman"/>
                <a:ea typeface="Times New Roman"/>
                <a:cs typeface="Times New Roman"/>
                <a:sym typeface="Times New Roman"/>
              </a:endParaRPr>
            </a:p>
          </p:txBody>
        </p:sp>
      </p:grpSp>
      <p:grpSp>
        <p:nvGrpSpPr>
          <p:cNvPr id="499" name="Google Shape;499;p32"/>
          <p:cNvGrpSpPr/>
          <p:nvPr/>
        </p:nvGrpSpPr>
        <p:grpSpPr>
          <a:xfrm>
            <a:off x="3563757" y="2033940"/>
            <a:ext cx="8351578" cy="4411105"/>
            <a:chOff x="8231188" y="4908032"/>
            <a:chExt cx="13716000" cy="7588768"/>
          </a:xfrm>
        </p:grpSpPr>
        <p:grpSp>
          <p:nvGrpSpPr>
            <p:cNvPr id="500" name="Google Shape;500;p32"/>
            <p:cNvGrpSpPr/>
            <p:nvPr/>
          </p:nvGrpSpPr>
          <p:grpSpPr>
            <a:xfrm>
              <a:off x="8231188" y="5890044"/>
              <a:ext cx="12889489" cy="1968980"/>
              <a:chOff x="8231188" y="5890044"/>
              <a:chExt cx="12889489" cy="1968980"/>
            </a:xfrm>
          </p:grpSpPr>
          <p:sp>
            <p:nvSpPr>
              <p:cNvPr id="501" name="Google Shape;501;p32"/>
              <p:cNvSpPr txBox="1"/>
              <p:nvPr/>
            </p:nvSpPr>
            <p:spPr>
              <a:xfrm>
                <a:off x="8688387" y="5890044"/>
                <a:ext cx="12432290" cy="196898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4400"/>
                  <a:buFont typeface="Calibri"/>
                  <a:buNone/>
                </a:pPr>
                <a:r>
                  <a:t/>
                </a:r>
                <a:endParaRPr b="1" i="0" sz="4400" u="none" cap="none" strike="noStrike">
                  <a:solidFill>
                    <a:srgbClr val="000000"/>
                  </a:solidFill>
                  <a:latin typeface="Calibri"/>
                  <a:ea typeface="Calibri"/>
                  <a:cs typeface="Calibri"/>
                  <a:sym typeface="Calibri"/>
                </a:endParaRPr>
              </a:p>
            </p:txBody>
          </p:sp>
          <p:sp>
            <p:nvSpPr>
              <p:cNvPr id="502" name="Google Shape;502;p32"/>
              <p:cNvSpPr/>
              <p:nvPr/>
            </p:nvSpPr>
            <p:spPr>
              <a:xfrm>
                <a:off x="8231188" y="6038865"/>
                <a:ext cx="295238" cy="300360"/>
              </a:xfrm>
              <a:prstGeom prst="ellipse">
                <a:avLst/>
              </a:prstGeom>
              <a:solidFill>
                <a:srgbClr val="31859B"/>
              </a:solidFill>
              <a:ln>
                <a:noFill/>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grpSp>
          <p:nvGrpSpPr>
            <p:cNvPr id="503" name="Google Shape;503;p32"/>
            <p:cNvGrpSpPr/>
            <p:nvPr/>
          </p:nvGrpSpPr>
          <p:grpSpPr>
            <a:xfrm>
              <a:off x="8459787" y="4908032"/>
              <a:ext cx="13487401" cy="7588768"/>
              <a:chOff x="9526586" y="5020964"/>
              <a:chExt cx="13487401" cy="7588768"/>
            </a:xfrm>
          </p:grpSpPr>
          <p:sp>
            <p:nvSpPr>
              <p:cNvPr id="504" name="Google Shape;504;p3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05" name="Google Shape;505;p3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06" name="Google Shape;506;p3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07" name="Google Shape;507;p3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08" name="Google Shape;508;p3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grpSp>
      <p:pic>
        <p:nvPicPr>
          <p:cNvPr descr="Tác giả Trịnh Xuân Thuận" id="509" name="Google Shape;509;p32"/>
          <p:cNvPicPr preferRelativeResize="0"/>
          <p:nvPr/>
        </p:nvPicPr>
        <p:blipFill rotWithShape="1">
          <a:blip r:embed="rId6">
            <a:alphaModFix/>
          </a:blip>
          <a:srcRect b="0" l="0" r="0" t="0"/>
          <a:stretch/>
        </p:blipFill>
        <p:spPr>
          <a:xfrm>
            <a:off x="532476" y="3025465"/>
            <a:ext cx="2733682" cy="2430235"/>
          </a:xfrm>
          <a:prstGeom prst="rect">
            <a:avLst/>
          </a:prstGeom>
          <a:noFill/>
          <a:ln>
            <a:noFill/>
          </a:ln>
        </p:spPr>
      </p:pic>
      <p:sp>
        <p:nvSpPr>
          <p:cNvPr id="510" name="Google Shape;510;p32"/>
          <p:cNvSpPr/>
          <p:nvPr/>
        </p:nvSpPr>
        <p:spPr>
          <a:xfrm>
            <a:off x="-1995" y="5687080"/>
            <a:ext cx="317150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D0D0D"/>
                </a:solidFill>
                <a:latin typeface="Times New Roman"/>
                <a:ea typeface="Times New Roman"/>
                <a:cs typeface="Times New Roman"/>
                <a:sym typeface="Times New Roman"/>
              </a:rPr>
              <a:t> Trịnh Xuân Thuận</a:t>
            </a:r>
            <a:endParaRPr sz="2800">
              <a:solidFill>
                <a:schemeClr val="dk1"/>
              </a:solidFill>
              <a:latin typeface="Calibri"/>
              <a:ea typeface="Calibri"/>
              <a:cs typeface="Calibri"/>
              <a:sym typeface="Calibri"/>
            </a:endParaRPr>
          </a:p>
        </p:txBody>
      </p:sp>
      <p:sp>
        <p:nvSpPr>
          <p:cNvPr id="511" name="Google Shape;511;p32"/>
          <p:cNvSpPr/>
          <p:nvPr/>
        </p:nvSpPr>
        <p:spPr>
          <a:xfrm>
            <a:off x="3895251" y="2383250"/>
            <a:ext cx="6173485"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600">
                <a:solidFill>
                  <a:schemeClr val="dk1"/>
                </a:solidFill>
                <a:latin typeface="Times New Roman"/>
                <a:ea typeface="Times New Roman"/>
                <a:cs typeface="Times New Roman"/>
                <a:sym typeface="Times New Roman"/>
              </a:rPr>
              <a:t>Sinh ngày 20 tháng 8 năm 1948.</a:t>
            </a:r>
            <a:endParaRPr sz="3600">
              <a:solidFill>
                <a:schemeClr val="dk1"/>
              </a:solidFill>
              <a:latin typeface="Times New Roman"/>
              <a:ea typeface="Times New Roman"/>
              <a:cs typeface="Times New Roman"/>
              <a:sym typeface="Times New Roman"/>
            </a:endParaRPr>
          </a:p>
        </p:txBody>
      </p:sp>
      <p:sp>
        <p:nvSpPr>
          <p:cNvPr id="512" name="Google Shape;512;p32"/>
          <p:cNvSpPr/>
          <p:nvPr/>
        </p:nvSpPr>
        <p:spPr>
          <a:xfrm>
            <a:off x="3887208" y="3066919"/>
            <a:ext cx="773737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chemeClr val="dk1"/>
                </a:solidFill>
                <a:latin typeface="Times New Roman"/>
                <a:ea typeface="Times New Roman"/>
                <a:cs typeface="Times New Roman"/>
                <a:sym typeface="Times New Roman"/>
              </a:rPr>
              <a:t>Là nhà khoa học người Sỹ gốc Việt trong lĩnh vực vật lý thiên văn.</a:t>
            </a:r>
            <a:endParaRPr sz="3600">
              <a:solidFill>
                <a:schemeClr val="dk1"/>
              </a:solidFill>
              <a:latin typeface="Calibri"/>
              <a:ea typeface="Calibri"/>
              <a:cs typeface="Calibri"/>
              <a:sym typeface="Calibri"/>
            </a:endParaRPr>
          </a:p>
        </p:txBody>
      </p:sp>
      <p:sp>
        <p:nvSpPr>
          <p:cNvPr id="513" name="Google Shape;513;p32"/>
          <p:cNvSpPr/>
          <p:nvPr/>
        </p:nvSpPr>
        <p:spPr>
          <a:xfrm>
            <a:off x="3549009" y="3335860"/>
            <a:ext cx="162761" cy="161853"/>
          </a:xfrm>
          <a:prstGeom prst="ellipse">
            <a:avLst/>
          </a:prstGeom>
          <a:solidFill>
            <a:srgbClr val="31859B"/>
          </a:solidFill>
          <a:ln>
            <a:noFill/>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14" name="Google Shape;514;p32"/>
          <p:cNvSpPr/>
          <p:nvPr/>
        </p:nvSpPr>
        <p:spPr>
          <a:xfrm>
            <a:off x="3563757" y="4545225"/>
            <a:ext cx="162761" cy="161853"/>
          </a:xfrm>
          <a:prstGeom prst="ellipse">
            <a:avLst/>
          </a:prstGeom>
          <a:solidFill>
            <a:srgbClr val="31859B"/>
          </a:solidFill>
          <a:ln>
            <a:noFill/>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15" name="Google Shape;515;p32"/>
          <p:cNvSpPr/>
          <p:nvPr/>
        </p:nvSpPr>
        <p:spPr>
          <a:xfrm>
            <a:off x="3880138" y="4210856"/>
            <a:ext cx="7737378" cy="195252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600">
                <a:solidFill>
                  <a:schemeClr val="dk1"/>
                </a:solidFill>
                <a:latin typeface="Times New Roman"/>
                <a:ea typeface="Times New Roman"/>
                <a:cs typeface="Times New Roman"/>
                <a:sym typeface="Times New Roman"/>
              </a:rPr>
              <a:t>Là một nhà thơ, một triết gia</a:t>
            </a:r>
            <a:endParaRPr sz="36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600">
                <a:solidFill>
                  <a:schemeClr val="dk1"/>
                </a:solidFill>
                <a:latin typeface="Times New Roman"/>
                <a:ea typeface="Times New Roman"/>
                <a:cs typeface="Times New Roman"/>
                <a:sym typeface="Times New Roman"/>
              </a:rPr>
              <a:t>Là giáo sư ngành vật lý thiên văn tại đại học Virginia, Hoa Kỳ.</a:t>
            </a:r>
            <a:endParaRPr sz="3600">
              <a:solidFill>
                <a:schemeClr val="dk1"/>
              </a:solidFill>
              <a:latin typeface="Times New Roman"/>
              <a:ea typeface="Times New Roman"/>
              <a:cs typeface="Times New Roman"/>
              <a:sym typeface="Times New Roman"/>
            </a:endParaRPr>
          </a:p>
        </p:txBody>
      </p:sp>
      <p:sp>
        <p:nvSpPr>
          <p:cNvPr id="516" name="Google Shape;516;p32"/>
          <p:cNvSpPr/>
          <p:nvPr/>
        </p:nvSpPr>
        <p:spPr>
          <a:xfrm>
            <a:off x="3553925" y="5169567"/>
            <a:ext cx="162761" cy="161853"/>
          </a:xfrm>
          <a:prstGeom prst="ellipse">
            <a:avLst/>
          </a:prstGeom>
          <a:solidFill>
            <a:srgbClr val="31859B"/>
          </a:solidFill>
          <a:ln>
            <a:noFill/>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2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20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2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20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animEffect filter="fade" transition="in">
                                      <p:cBhvr>
                                        <p:cTn dur="2000"/>
                                        <p:tgtEl>
                                          <p:spTgt spid="51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515">
                                            <p:txEl>
                                              <p:pRg end="1" st="1"/>
                                            </p:txEl>
                                          </p:spTgt>
                                        </p:tgtEl>
                                        <p:attrNameLst>
                                          <p:attrName>style.visibility</p:attrName>
                                        </p:attrNameLst>
                                      </p:cBhvr>
                                      <p:to>
                                        <p:strVal val="visible"/>
                                      </p:to>
                                    </p:set>
                                    <p:animEffect filter="fade" transition="in">
                                      <p:cBhvr>
                                        <p:cTn dur="2000"/>
                                        <p:tgtEl>
                                          <p:spTgt spid="5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2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grpSp>
        <p:nvGrpSpPr>
          <p:cNvPr id="521" name="Google Shape;521;p33"/>
          <p:cNvGrpSpPr/>
          <p:nvPr/>
        </p:nvGrpSpPr>
        <p:grpSpPr>
          <a:xfrm>
            <a:off x="0" y="1"/>
            <a:ext cx="12192000" cy="836740"/>
            <a:chOff x="1440808" y="2419674"/>
            <a:chExt cx="9865006" cy="1448933"/>
          </a:xfrm>
        </p:grpSpPr>
        <p:sp>
          <p:nvSpPr>
            <p:cNvPr id="522" name="Google Shape;522;p3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3" name="Google Shape;523;p3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4" name="Google Shape;524;p3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5" name="Google Shape;525;p3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526" name="Google Shape;526;p3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7" name="Google Shape;527;p33"/>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8" name="Google Shape;528;p33"/>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29" name="Google Shape;529;p33"/>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0" name="Google Shape;530;p3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1" name="Google Shape;531;p3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2" name="Google Shape;532;p3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3" name="Google Shape;533;p33"/>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4" name="Google Shape;534;p33"/>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35" name="Google Shape;535;p33"/>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536" name="Google Shape;536;p3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537" name="Google Shape;537;p3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pic>
        <p:nvPicPr>
          <p:cNvPr id="538" name="Google Shape;538;p33"/>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539" name="Google Shape;539;p33"/>
          <p:cNvSpPr/>
          <p:nvPr/>
        </p:nvSpPr>
        <p:spPr>
          <a:xfrm>
            <a:off x="4478371" y="849094"/>
            <a:ext cx="357662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Hình thành kiến thức </a:t>
            </a:r>
            <a:endParaRPr b="0" i="0" sz="2800" u="none" cap="none" strike="noStrike">
              <a:solidFill>
                <a:srgbClr val="FFFFFF"/>
              </a:solidFill>
              <a:latin typeface="Calibri"/>
              <a:ea typeface="Calibri"/>
              <a:cs typeface="Calibri"/>
              <a:sym typeface="Calibri"/>
            </a:endParaRPr>
          </a:p>
        </p:txBody>
      </p:sp>
      <p:grpSp>
        <p:nvGrpSpPr>
          <p:cNvPr id="540" name="Google Shape;540;p33"/>
          <p:cNvGrpSpPr/>
          <p:nvPr/>
        </p:nvGrpSpPr>
        <p:grpSpPr>
          <a:xfrm>
            <a:off x="451082" y="1475843"/>
            <a:ext cx="7384000" cy="558097"/>
            <a:chOff x="548530" y="1846339"/>
            <a:chExt cx="7690832" cy="558097"/>
          </a:xfrm>
        </p:grpSpPr>
        <p:sp>
          <p:nvSpPr>
            <p:cNvPr id="541" name="Google Shape;541;p33"/>
            <p:cNvSpPr/>
            <p:nvPr/>
          </p:nvSpPr>
          <p:spPr>
            <a:xfrm>
              <a:off x="548530" y="1881216"/>
              <a:ext cx="1371600" cy="488343"/>
            </a:xfrm>
            <a:prstGeom prst="roundRect">
              <a:avLst>
                <a:gd fmla="val 16667" name="adj"/>
              </a:avLst>
            </a:prstGeom>
            <a:solidFill>
              <a:srgbClr val="1D93A5"/>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t/>
              </a:r>
              <a:endParaRPr b="0" i="0" sz="2800" u="none" cap="none" strike="noStrike">
                <a:solidFill>
                  <a:srgbClr val="FFFFFF"/>
                </a:solidFill>
                <a:latin typeface="Calibri"/>
                <a:ea typeface="Calibri"/>
                <a:cs typeface="Calibri"/>
                <a:sym typeface="Calibri"/>
              </a:endParaRPr>
            </a:p>
          </p:txBody>
        </p:sp>
        <p:sp>
          <p:nvSpPr>
            <p:cNvPr id="542" name="Google Shape;542;p33"/>
            <p:cNvSpPr txBox="1"/>
            <p:nvPr/>
          </p:nvSpPr>
          <p:spPr>
            <a:xfrm>
              <a:off x="1301576" y="1846339"/>
              <a:ext cx="3577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800"/>
                <a:buFont typeface="Tahoma"/>
                <a:buNone/>
              </a:pPr>
              <a:r>
                <a:rPr b="1" i="0" lang="en-US" sz="2800" u="none" cap="none" strike="noStrike">
                  <a:solidFill>
                    <a:srgbClr val="FFFFFF"/>
                  </a:solidFill>
                  <a:latin typeface="Tahoma"/>
                  <a:ea typeface="Tahoma"/>
                  <a:cs typeface="Tahoma"/>
                  <a:sym typeface="Tahoma"/>
                </a:rPr>
                <a:t>I</a:t>
              </a:r>
              <a:endParaRPr/>
            </a:p>
          </p:txBody>
        </p:sp>
        <p:sp>
          <p:nvSpPr>
            <p:cNvPr id="543" name="Google Shape;543;p33"/>
            <p:cNvSpPr txBox="1"/>
            <p:nvPr/>
          </p:nvSpPr>
          <p:spPr>
            <a:xfrm>
              <a:off x="1897556" y="1881216"/>
              <a:ext cx="634180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93A5"/>
                </a:buClr>
                <a:buSzPts val="2800"/>
                <a:buFont typeface="Tahoma"/>
                <a:buNone/>
              </a:pPr>
              <a:r>
                <a:rPr b="1" i="0" lang="en-US" sz="2800" u="none" cap="none" strike="noStrike">
                  <a:solidFill>
                    <a:srgbClr val="1D93A5"/>
                  </a:solidFill>
                  <a:latin typeface="Tahoma"/>
                  <a:ea typeface="Tahoma"/>
                  <a:cs typeface="Tahoma"/>
                  <a:sym typeface="Tahoma"/>
                </a:rPr>
                <a:t>TRẢI</a:t>
              </a:r>
              <a:r>
                <a:rPr b="1" i="0" lang="en-US" sz="2800" u="none" cap="none" strike="noStrike">
                  <a:solidFill>
                    <a:srgbClr val="1D93A5"/>
                  </a:solidFill>
                  <a:latin typeface="Tahoma"/>
                  <a:ea typeface="Tahoma"/>
                  <a:cs typeface="Tahoma"/>
                  <a:sym typeface="Tahoma"/>
                </a:rPr>
                <a:t> NGHIỆM CÙNG VĂN BẢN</a:t>
              </a:r>
              <a:endParaRPr b="1" i="0" sz="2800" u="none" cap="none" strike="noStrike">
                <a:solidFill>
                  <a:srgbClr val="1D93A5"/>
                </a:solidFill>
                <a:latin typeface="Tahoma"/>
                <a:ea typeface="Tahoma"/>
                <a:cs typeface="Tahoma"/>
                <a:sym typeface="Tahoma"/>
              </a:endParaRPr>
            </a:p>
          </p:txBody>
        </p:sp>
      </p:grpSp>
      <p:grpSp>
        <p:nvGrpSpPr>
          <p:cNvPr id="544" name="Google Shape;544;p33"/>
          <p:cNvGrpSpPr/>
          <p:nvPr/>
        </p:nvGrpSpPr>
        <p:grpSpPr>
          <a:xfrm>
            <a:off x="532475" y="2097488"/>
            <a:ext cx="3736291" cy="598799"/>
            <a:chOff x="823660" y="2795826"/>
            <a:chExt cx="3835346" cy="598799"/>
          </a:xfrm>
        </p:grpSpPr>
        <p:sp>
          <p:nvSpPr>
            <p:cNvPr id="545" name="Google Shape;545;p33"/>
            <p:cNvSpPr txBox="1"/>
            <p:nvPr/>
          </p:nvSpPr>
          <p:spPr>
            <a:xfrm>
              <a:off x="1796048" y="2809850"/>
              <a:ext cx="286295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1859B"/>
                </a:buClr>
                <a:buSzPts val="3200"/>
                <a:buFont typeface="Tahoma"/>
                <a:buNone/>
              </a:pPr>
              <a:r>
                <a:rPr b="1" i="1" lang="en-US" sz="3200" u="none" cap="none" strike="noStrike">
                  <a:solidFill>
                    <a:srgbClr val="31859B"/>
                  </a:solidFill>
                  <a:latin typeface="Tahoma"/>
                  <a:ea typeface="Tahoma"/>
                  <a:cs typeface="Tahoma"/>
                  <a:sym typeface="Tahoma"/>
                </a:rPr>
                <a:t>Tác giả</a:t>
              </a:r>
              <a:endParaRPr b="1" i="1" sz="3200" u="none" cap="none" strike="noStrike">
                <a:solidFill>
                  <a:srgbClr val="31859B"/>
                </a:solidFill>
                <a:latin typeface="Tahoma"/>
                <a:ea typeface="Tahoma"/>
                <a:cs typeface="Tahoma"/>
                <a:sym typeface="Tahoma"/>
              </a:endParaRPr>
            </a:p>
          </p:txBody>
        </p:sp>
        <p:sp>
          <p:nvSpPr>
            <p:cNvPr id="546" name="Google Shape;546;p33"/>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47" name="Google Shape;547;p33"/>
            <p:cNvSpPr txBox="1"/>
            <p:nvPr/>
          </p:nvSpPr>
          <p:spPr>
            <a:xfrm>
              <a:off x="1125652" y="2795826"/>
              <a:ext cx="44595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ahoma"/>
                <a:buNone/>
              </a:pPr>
              <a:r>
                <a:rPr b="1" i="0" lang="en-US" sz="3200" u="none" cap="none" strike="noStrike">
                  <a:solidFill>
                    <a:srgbClr val="FFFFFF"/>
                  </a:solidFill>
                  <a:latin typeface="Tahoma"/>
                  <a:ea typeface="Tahoma"/>
                  <a:cs typeface="Tahoma"/>
                  <a:sym typeface="Tahoma"/>
                </a:rPr>
                <a:t>1</a:t>
              </a:r>
              <a:endParaRPr/>
            </a:p>
          </p:txBody>
        </p:sp>
      </p:grpSp>
      <p:grpSp>
        <p:nvGrpSpPr>
          <p:cNvPr id="548" name="Google Shape;548;p33"/>
          <p:cNvGrpSpPr/>
          <p:nvPr/>
        </p:nvGrpSpPr>
        <p:grpSpPr>
          <a:xfrm>
            <a:off x="3563757" y="2033940"/>
            <a:ext cx="7955143" cy="4411105"/>
            <a:chOff x="8231188" y="4908032"/>
            <a:chExt cx="13716000" cy="7588768"/>
          </a:xfrm>
        </p:grpSpPr>
        <p:grpSp>
          <p:nvGrpSpPr>
            <p:cNvPr id="549" name="Google Shape;549;p33"/>
            <p:cNvGrpSpPr/>
            <p:nvPr/>
          </p:nvGrpSpPr>
          <p:grpSpPr>
            <a:xfrm>
              <a:off x="8231188" y="5890044"/>
              <a:ext cx="12889489" cy="1968980"/>
              <a:chOff x="8231188" y="5890044"/>
              <a:chExt cx="12889489" cy="1968980"/>
            </a:xfrm>
          </p:grpSpPr>
          <p:sp>
            <p:nvSpPr>
              <p:cNvPr id="550" name="Google Shape;550;p33"/>
              <p:cNvSpPr txBox="1"/>
              <p:nvPr/>
            </p:nvSpPr>
            <p:spPr>
              <a:xfrm>
                <a:off x="8688387" y="5890044"/>
                <a:ext cx="12432290" cy="196898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4400"/>
                  <a:buFont typeface="Calibri"/>
                  <a:buNone/>
                </a:pPr>
                <a:r>
                  <a:t/>
                </a:r>
                <a:endParaRPr b="1" i="0" sz="4400" u="none" cap="none" strike="noStrike">
                  <a:solidFill>
                    <a:srgbClr val="000000"/>
                  </a:solidFill>
                  <a:latin typeface="Arial"/>
                  <a:ea typeface="Arial"/>
                  <a:cs typeface="Arial"/>
                  <a:sym typeface="Arial"/>
                </a:endParaRPr>
              </a:p>
            </p:txBody>
          </p:sp>
          <p:sp>
            <p:nvSpPr>
              <p:cNvPr id="551" name="Google Shape;551;p33"/>
              <p:cNvSpPr/>
              <p:nvPr/>
            </p:nvSpPr>
            <p:spPr>
              <a:xfrm>
                <a:off x="8231188" y="6038865"/>
                <a:ext cx="295238" cy="300360"/>
              </a:xfrm>
              <a:prstGeom prst="ellipse">
                <a:avLst/>
              </a:prstGeom>
              <a:solidFill>
                <a:srgbClr val="31859B"/>
              </a:solidFill>
              <a:ln>
                <a:noFill/>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grpSp>
          <p:nvGrpSpPr>
            <p:cNvPr id="552" name="Google Shape;552;p33"/>
            <p:cNvGrpSpPr/>
            <p:nvPr/>
          </p:nvGrpSpPr>
          <p:grpSpPr>
            <a:xfrm>
              <a:off x="8459787" y="4908032"/>
              <a:ext cx="13487401" cy="7588768"/>
              <a:chOff x="9526586" y="5020964"/>
              <a:chExt cx="13487401" cy="7588768"/>
            </a:xfrm>
          </p:grpSpPr>
          <p:sp>
            <p:nvSpPr>
              <p:cNvPr id="553" name="Google Shape;553;p3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54" name="Google Shape;554;p3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55" name="Google Shape;555;p3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56" name="Google Shape;556;p3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57" name="Google Shape;557;p3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grpSp>
      <p:pic>
        <p:nvPicPr>
          <p:cNvPr descr="Tác giả Trịnh Xuân Thuận" id="558" name="Google Shape;558;p33"/>
          <p:cNvPicPr preferRelativeResize="0"/>
          <p:nvPr/>
        </p:nvPicPr>
        <p:blipFill rotWithShape="1">
          <a:blip r:embed="rId6">
            <a:alphaModFix/>
          </a:blip>
          <a:srcRect b="0" l="0" r="0" t="0"/>
          <a:stretch/>
        </p:blipFill>
        <p:spPr>
          <a:xfrm>
            <a:off x="532476" y="3025465"/>
            <a:ext cx="2733682" cy="2430235"/>
          </a:xfrm>
          <a:prstGeom prst="rect">
            <a:avLst/>
          </a:prstGeom>
          <a:noFill/>
          <a:ln>
            <a:noFill/>
          </a:ln>
        </p:spPr>
      </p:pic>
      <p:sp>
        <p:nvSpPr>
          <p:cNvPr id="559" name="Google Shape;559;p33"/>
          <p:cNvSpPr/>
          <p:nvPr/>
        </p:nvSpPr>
        <p:spPr>
          <a:xfrm>
            <a:off x="-1995" y="5687080"/>
            <a:ext cx="31715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0D0D"/>
              </a:buClr>
              <a:buSzPts val="2800"/>
              <a:buFont typeface="Times New Roman"/>
              <a:buNone/>
            </a:pPr>
            <a:r>
              <a:rPr b="1" i="0" lang="en-US" sz="2800" u="none" cap="none" strike="noStrike">
                <a:solidFill>
                  <a:srgbClr val="0D0D0D"/>
                </a:solidFill>
                <a:latin typeface="Times New Roman"/>
                <a:ea typeface="Times New Roman"/>
                <a:cs typeface="Times New Roman"/>
                <a:sym typeface="Times New Roman"/>
              </a:rPr>
              <a:t> Trịnh Xuân Thuận</a:t>
            </a:r>
            <a:endParaRPr b="0" i="0" sz="2800" u="none" cap="none" strike="noStrike">
              <a:solidFill>
                <a:srgbClr val="000000"/>
              </a:solidFill>
              <a:latin typeface="Calibri"/>
              <a:ea typeface="Calibri"/>
              <a:cs typeface="Calibri"/>
              <a:sym typeface="Calibri"/>
            </a:endParaRPr>
          </a:p>
        </p:txBody>
      </p:sp>
      <p:sp>
        <p:nvSpPr>
          <p:cNvPr id="560" name="Google Shape;560;p33"/>
          <p:cNvSpPr/>
          <p:nvPr/>
        </p:nvSpPr>
        <p:spPr>
          <a:xfrm>
            <a:off x="3993048" y="2403899"/>
            <a:ext cx="7383999" cy="391491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600">
                <a:solidFill>
                  <a:schemeClr val="dk1"/>
                </a:solidFill>
                <a:latin typeface="Times New Roman"/>
                <a:ea typeface="Times New Roman"/>
                <a:cs typeface="Times New Roman"/>
                <a:sym typeface="Times New Roman"/>
              </a:rPr>
              <a:t>Tác phẩm chính: </a:t>
            </a:r>
            <a:r>
              <a:rPr i="1" lang="en-US" sz="3600">
                <a:solidFill>
                  <a:schemeClr val="dk1"/>
                </a:solidFill>
                <a:latin typeface="Times New Roman"/>
                <a:ea typeface="Times New Roman"/>
                <a:cs typeface="Times New Roman"/>
                <a:sym typeface="Times New Roman"/>
              </a:rPr>
              <a:t>Giai điệu bí ẩn, Trò chuyện với Trịnh Xuân Thuận, Hỗn độn và hài hòa, Cái vô hạn trong lòng bàn tay (Từ Big Bang đến giác ngộ), Những con đường của ánh sáng, Nguồn gốc…</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4"/>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66" name="Google Shape;566;p34"/>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67" name="Google Shape;567;p34"/>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68" name="Google Shape;568;p3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69" name="Google Shape;569;p3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70" name="Google Shape;570;p3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71" name="Google Shape;571;p34"/>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72" name="Google Shape;572;p34"/>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73" name="Google Shape;573;p34"/>
          <p:cNvSpPr/>
          <p:nvPr/>
        </p:nvSpPr>
        <p:spPr>
          <a:xfrm>
            <a:off x="1546586" y="248888"/>
            <a:ext cx="10645414"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Arial"/>
              <a:buNone/>
            </a:pPr>
            <a:r>
              <a:rPr b="1" i="0" lang="en-US" sz="2800" u="none" cap="none" strike="noStrike">
                <a:solidFill>
                  <a:srgbClr val="FFFFFF"/>
                </a:solidFill>
                <a:latin typeface="Arial"/>
                <a:ea typeface="Arial"/>
                <a:cs typeface="Arial"/>
                <a:sym typeface="Arial"/>
              </a:rPr>
              <a:t>VĂN BẢN 2: </a:t>
            </a:r>
            <a:r>
              <a:rPr b="1" i="1" lang="en-US" sz="2800" u="none" cap="none" strike="noStrike">
                <a:solidFill>
                  <a:srgbClr val="FFFFFF"/>
                </a:solidFill>
                <a:latin typeface="Arial"/>
                <a:ea typeface="Arial"/>
                <a:cs typeface="Arial"/>
                <a:sym typeface="Arial"/>
              </a:rPr>
              <a:t>TRÁI ĐẤT – MẸ CỦA MUÔN LOÀI  </a:t>
            </a:r>
            <a:r>
              <a:rPr b="1" i="0" lang="en-US" sz="2800" u="none" cap="none" strike="noStrike">
                <a:solidFill>
                  <a:srgbClr val="FFFFFF"/>
                </a:solidFill>
                <a:latin typeface="Arial"/>
                <a:ea typeface="Arial"/>
                <a:cs typeface="Arial"/>
                <a:sym typeface="Arial"/>
              </a:rPr>
              <a:t>(Trịnh Xuân Thuận)</a:t>
            </a:r>
            <a:endParaRPr b="0" i="0" sz="2800" u="none" cap="none" strike="noStrike">
              <a:solidFill>
                <a:srgbClr val="FFFFFF"/>
              </a:solidFill>
              <a:latin typeface="Arial"/>
              <a:ea typeface="Arial"/>
              <a:cs typeface="Arial"/>
              <a:sym typeface="Arial"/>
            </a:endParaRPr>
          </a:p>
        </p:txBody>
      </p:sp>
      <p:grpSp>
        <p:nvGrpSpPr>
          <p:cNvPr id="574" name="Google Shape;574;p34"/>
          <p:cNvGrpSpPr/>
          <p:nvPr/>
        </p:nvGrpSpPr>
        <p:grpSpPr>
          <a:xfrm>
            <a:off x="480890" y="1334239"/>
            <a:ext cx="10508688" cy="761255"/>
            <a:chOff x="823660" y="2619346"/>
            <a:chExt cx="10675667" cy="761255"/>
          </a:xfrm>
        </p:grpSpPr>
        <p:sp>
          <p:nvSpPr>
            <p:cNvPr id="575" name="Google Shape;575;p34"/>
            <p:cNvSpPr txBox="1"/>
            <p:nvPr/>
          </p:nvSpPr>
          <p:spPr>
            <a:xfrm>
              <a:off x="1796047" y="2619346"/>
              <a:ext cx="970328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1859B"/>
                </a:buClr>
                <a:buSzPts val="2400"/>
                <a:buFont typeface="Times New Roman"/>
                <a:buNone/>
              </a:pPr>
              <a:r>
                <a:rPr b="1" i="1" lang="en-US" sz="2400" u="none" cap="none" strike="noStrike">
                  <a:solidFill>
                    <a:srgbClr val="31859B"/>
                  </a:solidFill>
                  <a:latin typeface="Times New Roman"/>
                  <a:ea typeface="Times New Roman"/>
                  <a:cs typeface="Times New Roman"/>
                  <a:sym typeface="Times New Roman"/>
                </a:rPr>
                <a:t>VĂN BẢN “ TRÁI ĐẤT – MẸ CỦA MUÔN LOÀI”</a:t>
              </a:r>
              <a:endParaRPr/>
            </a:p>
          </p:txBody>
        </p:sp>
        <p:sp>
          <p:nvSpPr>
            <p:cNvPr id="576" name="Google Shape;576;p34"/>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77" name="Google Shape;577;p34"/>
            <p:cNvSpPr txBox="1"/>
            <p:nvPr/>
          </p:nvSpPr>
          <p:spPr>
            <a:xfrm>
              <a:off x="1153705" y="2795826"/>
              <a:ext cx="3898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2</a:t>
              </a:r>
              <a:endParaRPr/>
            </a:p>
          </p:txBody>
        </p:sp>
      </p:grpSp>
      <p:grpSp>
        <p:nvGrpSpPr>
          <p:cNvPr id="578" name="Google Shape;578;p34"/>
          <p:cNvGrpSpPr/>
          <p:nvPr/>
        </p:nvGrpSpPr>
        <p:grpSpPr>
          <a:xfrm>
            <a:off x="4009854" y="1795904"/>
            <a:ext cx="7821230" cy="4914612"/>
            <a:chOff x="9526586" y="5020964"/>
            <a:chExt cx="13487401" cy="7588768"/>
          </a:xfrm>
        </p:grpSpPr>
        <p:sp>
          <p:nvSpPr>
            <p:cNvPr id="579" name="Google Shape;579;p3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80" name="Google Shape;580;p3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81" name="Google Shape;581;p3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82" name="Google Shape;582;p3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583" name="Google Shape;583;p3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584" name="Google Shape;584;p34"/>
          <p:cNvSpPr/>
          <p:nvPr/>
        </p:nvSpPr>
        <p:spPr>
          <a:xfrm>
            <a:off x="3794661" y="1982242"/>
            <a:ext cx="457727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Times New Roman"/>
                <a:ea typeface="Times New Roman"/>
                <a:cs typeface="Times New Roman"/>
                <a:sym typeface="Times New Roman"/>
              </a:rPr>
              <a:t>PHIẾU HỌC TẬP SỐ 01</a:t>
            </a:r>
            <a:endParaRPr sz="3200">
              <a:solidFill>
                <a:schemeClr val="dk1"/>
              </a:solidFill>
              <a:latin typeface="Calibri"/>
              <a:ea typeface="Calibri"/>
              <a:cs typeface="Calibri"/>
              <a:sym typeface="Calibri"/>
            </a:endParaRPr>
          </a:p>
        </p:txBody>
      </p:sp>
      <p:graphicFrame>
        <p:nvGraphicFramePr>
          <p:cNvPr id="585" name="Google Shape;585;p34"/>
          <p:cNvGraphicFramePr/>
          <p:nvPr/>
        </p:nvGraphicFramePr>
        <p:xfrm>
          <a:off x="480889" y="2592992"/>
          <a:ext cx="3000000" cy="3000000"/>
        </p:xfrm>
        <a:graphic>
          <a:graphicData uri="http://schemas.openxmlformats.org/drawingml/2006/table">
            <a:tbl>
              <a:tblPr>
                <a:noFill/>
                <a:tableStyleId>{C674D646-FAAB-4E94-911F-C361EDB9427A}</a:tableStyleId>
              </a:tblPr>
              <a:tblGrid>
                <a:gridCol w="4179075"/>
                <a:gridCol w="3170725"/>
                <a:gridCol w="3675500"/>
              </a:tblGrid>
              <a:tr h="406400">
                <a:tc>
                  <a:txBody>
                    <a:bodyPr/>
                    <a:lstStyle/>
                    <a:p>
                      <a:pPr indent="0" lvl="0" marL="0" marR="0" rtl="0" algn="ctr">
                        <a:lnSpc>
                          <a:spcPct val="115000"/>
                        </a:lnSpc>
                        <a:spcBef>
                          <a:spcPts val="0"/>
                        </a:spcBef>
                        <a:spcAft>
                          <a:spcPts val="0"/>
                        </a:spcAft>
                        <a:buNone/>
                      </a:pPr>
                      <a:r>
                        <a:rPr b="1" lang="en-US" sz="3200" u="none" cap="none" strike="noStrike">
                          <a:solidFill>
                            <a:srgbClr val="0070C0"/>
                          </a:solidFill>
                          <a:latin typeface="Times New Roman"/>
                          <a:ea typeface="Times New Roman"/>
                          <a:cs typeface="Times New Roman"/>
                          <a:sym typeface="Times New Roman"/>
                        </a:rPr>
                        <a:t>Nhóm 1</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70C0"/>
                          </a:solidFill>
                          <a:latin typeface="Times New Roman"/>
                          <a:ea typeface="Times New Roman"/>
                          <a:cs typeface="Times New Roman"/>
                          <a:sym typeface="Times New Roman"/>
                        </a:rPr>
                        <a:t>Nhóm 2</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70C0"/>
                          </a:solidFill>
                          <a:latin typeface="Times New Roman"/>
                          <a:ea typeface="Times New Roman"/>
                          <a:cs typeface="Times New Roman"/>
                          <a:sym typeface="Times New Roman"/>
                        </a:rPr>
                        <a:t>Nhóm 3</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406400">
                <a:tc>
                  <a:txBody>
                    <a:bodyPr/>
                    <a:lstStyle/>
                    <a:p>
                      <a:pPr indent="0" lvl="0" marL="0" marR="30480" rtl="0" algn="just">
                        <a:lnSpc>
                          <a:spcPct val="115000"/>
                        </a:lnSpc>
                        <a:spcBef>
                          <a:spcPts val="0"/>
                        </a:spcBef>
                        <a:spcAft>
                          <a:spcPts val="0"/>
                        </a:spcAft>
                        <a:buNone/>
                      </a:pPr>
                      <a:r>
                        <a:rPr i="1" lang="en-US" sz="3200" u="none" cap="none" strike="noStrike">
                          <a:latin typeface="Times New Roman"/>
                          <a:ea typeface="Times New Roman"/>
                          <a:cs typeface="Times New Roman"/>
                          <a:sym typeface="Times New Roman"/>
                        </a:rPr>
                        <a:t>+ Ai là tác giả của VB? VB được trích từ đâu?</a:t>
                      </a:r>
                      <a:endParaRPr sz="3200" u="none" cap="none" strike="noStrike">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i="1" lang="en-US" sz="3200" u="none" cap="none" strike="noStrike">
                          <a:latin typeface="Times New Roman"/>
                          <a:ea typeface="Times New Roman"/>
                          <a:cs typeface="Times New Roman"/>
                          <a:sym typeface="Times New Roman"/>
                        </a:rPr>
                        <a:t>+ VB được viết theo thể loại nào? Phương thức biểu đạt chính là gì?</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3200" u="none" cap="none" strike="noStrike">
                          <a:latin typeface="Times New Roman"/>
                          <a:ea typeface="Times New Roman"/>
                          <a:cs typeface="Times New Roman"/>
                          <a:sym typeface="Times New Roman"/>
                        </a:rPr>
                        <a:t>+ Văn bản chia làm mấy phần? Nêu ý chính của từng phần.</a:t>
                      </a:r>
                      <a:endParaRPr sz="32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3200" u="none" cap="none" strike="noStrike">
                          <a:solidFill>
                            <a:srgbClr val="FF0000"/>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3200" u="none" cap="none" strike="noStrike">
                          <a:latin typeface="Times New Roman"/>
                          <a:ea typeface="Times New Roman"/>
                          <a:cs typeface="Times New Roman"/>
                          <a:sym typeface="Times New Roman"/>
                        </a:rPr>
                        <a:t>+ Văn bản viết về chủ đề gì?</a:t>
                      </a:r>
                      <a:endParaRPr sz="32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3200" u="none" cap="none" strike="noStrike">
                          <a:solidFill>
                            <a:srgbClr val="FF0000"/>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586" name="Google Shape;586;p34"/>
          <p:cNvGrpSpPr/>
          <p:nvPr/>
        </p:nvGrpSpPr>
        <p:grpSpPr>
          <a:xfrm>
            <a:off x="0" y="1"/>
            <a:ext cx="12192000" cy="836740"/>
            <a:chOff x="1440808" y="2419674"/>
            <a:chExt cx="9865006" cy="1448933"/>
          </a:xfrm>
        </p:grpSpPr>
        <p:sp>
          <p:nvSpPr>
            <p:cNvPr id="587" name="Google Shape;587;p3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88" name="Google Shape;588;p3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89" name="Google Shape;589;p3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90" name="Google Shape;590;p3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591" name="Google Shape;591;p34"/>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592" name="Google Shape;592;p3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593" name="Google Shape;593;p3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599" name="Google Shape;599;p35"/>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0" name="Google Shape;600;p35"/>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1" name="Google Shape;601;p35"/>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2" name="Google Shape;602;p3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3" name="Google Shape;603;p3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4" name="Google Shape;604;p3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5" name="Google Shape;605;p35"/>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06" name="Google Shape;606;p35"/>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607" name="Google Shape;607;p35"/>
          <p:cNvGrpSpPr/>
          <p:nvPr/>
        </p:nvGrpSpPr>
        <p:grpSpPr>
          <a:xfrm>
            <a:off x="480890" y="1554851"/>
            <a:ext cx="10409921" cy="584775"/>
            <a:chOff x="823660" y="2795826"/>
            <a:chExt cx="10575331" cy="584775"/>
          </a:xfrm>
        </p:grpSpPr>
        <p:sp>
          <p:nvSpPr>
            <p:cNvPr id="608" name="Google Shape;608;p35"/>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1859B"/>
                </a:buClr>
                <a:buSzPts val="2800"/>
                <a:buFont typeface="Times New Roman"/>
                <a:buNone/>
              </a:pPr>
              <a:r>
                <a:rPr b="1" i="1" lang="en-US" sz="2800" u="none" cap="none" strike="noStrike">
                  <a:solidFill>
                    <a:srgbClr val="31859B"/>
                  </a:solidFill>
                  <a:latin typeface="Times New Roman"/>
                  <a:ea typeface="Times New Roman"/>
                  <a:cs typeface="Times New Roman"/>
                  <a:sym typeface="Times New Roman"/>
                </a:rPr>
                <a:t>VĂN</a:t>
              </a:r>
              <a:r>
                <a:rPr b="1" i="1" lang="en-US" sz="2800" u="none" cap="none" strike="noStrike">
                  <a:solidFill>
                    <a:srgbClr val="31859B"/>
                  </a:solidFill>
                  <a:latin typeface="Times New Roman"/>
                  <a:ea typeface="Times New Roman"/>
                  <a:cs typeface="Times New Roman"/>
                  <a:sym typeface="Times New Roman"/>
                </a:rPr>
                <a:t> BẢN “ TRÁI ĐẤT – MẸ CỦA MUÔN LOÀI”</a:t>
              </a:r>
              <a:endParaRPr b="1" i="1" sz="2800" u="none" cap="none" strike="noStrike">
                <a:solidFill>
                  <a:srgbClr val="31859B"/>
                </a:solidFill>
                <a:latin typeface="Times New Roman"/>
                <a:ea typeface="Times New Roman"/>
                <a:cs typeface="Times New Roman"/>
                <a:sym typeface="Times New Roman"/>
              </a:endParaRPr>
            </a:p>
          </p:txBody>
        </p:sp>
        <p:sp>
          <p:nvSpPr>
            <p:cNvPr id="609" name="Google Shape;609;p35"/>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10" name="Google Shape;610;p35"/>
            <p:cNvSpPr txBox="1"/>
            <p:nvPr/>
          </p:nvSpPr>
          <p:spPr>
            <a:xfrm>
              <a:off x="1153705" y="2795826"/>
              <a:ext cx="3898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lang="en-US" sz="3200">
                  <a:solidFill>
                    <a:srgbClr val="FFFFFF"/>
                  </a:solidFill>
                  <a:latin typeface="Times New Roman"/>
                  <a:ea typeface="Times New Roman"/>
                  <a:cs typeface="Times New Roman"/>
                  <a:sym typeface="Times New Roman"/>
                </a:rPr>
                <a:t>2</a:t>
              </a:r>
              <a:endParaRPr b="1" i="0" sz="3200" u="none" cap="none" strike="noStrike">
                <a:solidFill>
                  <a:srgbClr val="FFFFFF"/>
                </a:solidFill>
                <a:latin typeface="Times New Roman"/>
                <a:ea typeface="Times New Roman"/>
                <a:cs typeface="Times New Roman"/>
                <a:sym typeface="Times New Roman"/>
              </a:endParaRPr>
            </a:p>
          </p:txBody>
        </p:sp>
      </p:grpSp>
      <p:grpSp>
        <p:nvGrpSpPr>
          <p:cNvPr id="611" name="Google Shape;611;p35"/>
          <p:cNvGrpSpPr/>
          <p:nvPr/>
        </p:nvGrpSpPr>
        <p:grpSpPr>
          <a:xfrm>
            <a:off x="4009854" y="1510720"/>
            <a:ext cx="7822558" cy="5199796"/>
            <a:chOff x="9526586" y="5020964"/>
            <a:chExt cx="13487401" cy="7588768"/>
          </a:xfrm>
        </p:grpSpPr>
        <p:sp>
          <p:nvSpPr>
            <p:cNvPr id="612" name="Google Shape;612;p3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13" name="Google Shape;613;p3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14" name="Google Shape;614;p3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15" name="Google Shape;615;p3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16" name="Google Shape;616;p3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617" name="Google Shape;617;p35"/>
          <p:cNvSpPr/>
          <p:nvPr/>
        </p:nvSpPr>
        <p:spPr>
          <a:xfrm>
            <a:off x="631273" y="2139626"/>
            <a:ext cx="10845800" cy="4105739"/>
          </a:xfrm>
          <a:prstGeom prst="rect">
            <a:avLst/>
          </a:prstGeom>
          <a:noFill/>
          <a:ln>
            <a:noFill/>
          </a:ln>
        </p:spPr>
        <p:txBody>
          <a:bodyPr anchorCtr="0" anchor="t" bIns="45700" lIns="91425" spcFirstLastPara="1" rIns="91425" wrap="square" tIns="45700">
            <a:spAutoFit/>
          </a:bodyPr>
          <a:lstStyle/>
          <a:p>
            <a:pPr indent="0" lvl="0" marL="0" marR="30480" rtl="0" algn="just">
              <a:lnSpc>
                <a:spcPct val="115000"/>
              </a:lnSpc>
              <a:spcBef>
                <a:spcPts val="0"/>
              </a:spcBef>
              <a:spcAft>
                <a:spcPts val="0"/>
              </a:spcAft>
              <a:buNone/>
            </a:pPr>
            <a:r>
              <a:rPr b="1" lang="en-US" sz="3200">
                <a:solidFill>
                  <a:srgbClr val="000000"/>
                </a:solidFill>
                <a:latin typeface="Times New Roman"/>
                <a:ea typeface="Times New Roman"/>
                <a:cs typeface="Times New Roman"/>
                <a:sym typeface="Times New Roman"/>
              </a:rPr>
              <a:t>a. Đọc và tìm hiểu chú thích</a:t>
            </a:r>
            <a:endParaRPr sz="3200">
              <a:solidFill>
                <a:schemeClr val="dk1"/>
              </a:solidFill>
              <a:latin typeface="Times New Roman"/>
              <a:ea typeface="Times New Roman"/>
              <a:cs typeface="Times New Roman"/>
              <a:sym typeface="Times New Roman"/>
            </a:endParaRPr>
          </a:p>
          <a:p>
            <a:pPr indent="-457200" lvl="0" marL="457200" marR="30480" rtl="0" algn="just">
              <a:lnSpc>
                <a:spcPct val="115000"/>
              </a:lnSpc>
              <a:spcBef>
                <a:spcPts val="1200"/>
              </a:spcBef>
              <a:spcAft>
                <a:spcPts val="0"/>
              </a:spcAft>
              <a:buClr>
                <a:srgbClr val="000000"/>
              </a:buClr>
              <a:buSzPts val="3200"/>
              <a:buFont typeface="Noto Sans Symbols"/>
              <a:buChar char="❖"/>
            </a:pPr>
            <a:r>
              <a:rPr lang="en-US" sz="3200">
                <a:solidFill>
                  <a:srgbClr val="000000"/>
                </a:solidFill>
                <a:latin typeface="Times New Roman"/>
                <a:ea typeface="Times New Roman"/>
                <a:cs typeface="Times New Roman"/>
                <a:sym typeface="Times New Roman"/>
              </a:rPr>
              <a:t>Đọc </a:t>
            </a:r>
            <a:endParaRPr sz="3200">
              <a:solidFill>
                <a:schemeClr val="dk1"/>
              </a:solidFill>
              <a:latin typeface="Times New Roman"/>
              <a:ea typeface="Times New Roman"/>
              <a:cs typeface="Times New Roman"/>
              <a:sym typeface="Times New Roman"/>
            </a:endParaRPr>
          </a:p>
          <a:p>
            <a:pPr indent="-457200" lvl="0" marL="457200" marR="30480" rtl="0" algn="just">
              <a:lnSpc>
                <a:spcPct val="115000"/>
              </a:lnSpc>
              <a:spcBef>
                <a:spcPts val="1200"/>
              </a:spcBef>
              <a:spcAft>
                <a:spcPts val="0"/>
              </a:spcAft>
              <a:buClr>
                <a:srgbClr val="000000"/>
              </a:buClr>
              <a:buSzPts val="3200"/>
              <a:buFont typeface="Noto Sans Symbols"/>
              <a:buChar char="❖"/>
            </a:pPr>
            <a:r>
              <a:rPr lang="en-US" sz="3200">
                <a:solidFill>
                  <a:srgbClr val="000000"/>
                </a:solidFill>
                <a:latin typeface="Times New Roman"/>
                <a:ea typeface="Times New Roman"/>
                <a:cs typeface="Times New Roman"/>
                <a:sym typeface="Times New Roman"/>
              </a:rPr>
              <a:t>Tìm hiểu và giải thích từ khó ( SGK/Tr 84-85)</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b="1" lang="en-US" sz="3200">
                <a:solidFill>
                  <a:schemeClr val="dk1"/>
                </a:solidFill>
                <a:latin typeface="Times New Roman"/>
                <a:ea typeface="Times New Roman"/>
                <a:cs typeface="Times New Roman"/>
                <a:sym typeface="Times New Roman"/>
              </a:rPr>
              <a:t>b.</a:t>
            </a:r>
            <a:r>
              <a:rPr lang="en-US" sz="3200">
                <a:solidFill>
                  <a:schemeClr val="dk1"/>
                </a:solidFill>
                <a:latin typeface="Times New Roman"/>
                <a:ea typeface="Times New Roman"/>
                <a:cs typeface="Times New Roman"/>
                <a:sym typeface="Times New Roman"/>
              </a:rPr>
              <a:t> </a:t>
            </a:r>
            <a:r>
              <a:rPr b="1" lang="en-US" sz="3200">
                <a:solidFill>
                  <a:schemeClr val="dk1"/>
                </a:solidFill>
                <a:latin typeface="Times New Roman"/>
                <a:ea typeface="Times New Roman"/>
                <a:cs typeface="Times New Roman"/>
                <a:sym typeface="Times New Roman"/>
              </a:rPr>
              <a:t>Xuất xứ</a:t>
            </a:r>
            <a:r>
              <a:rPr lang="en-US" sz="3200">
                <a:solidFill>
                  <a:schemeClr val="dk1"/>
                </a:solidFill>
                <a:latin typeface="Times New Roman"/>
                <a:ea typeface="Times New Roman"/>
                <a:cs typeface="Times New Roman"/>
                <a:sym typeface="Times New Roman"/>
              </a:rPr>
              <a:t>: </a:t>
            </a:r>
            <a:r>
              <a:rPr lang="en-US" sz="3200">
                <a:solidFill>
                  <a:srgbClr val="0D0D0D"/>
                </a:solidFill>
                <a:latin typeface="Times New Roman"/>
                <a:ea typeface="Times New Roman"/>
                <a:cs typeface="Times New Roman"/>
                <a:sym typeface="Times New Roman"/>
              </a:rPr>
              <a:t>Trích bài viết </a:t>
            </a:r>
            <a:r>
              <a:rPr i="1" lang="en-US" sz="3200">
                <a:solidFill>
                  <a:srgbClr val="0D0D0D"/>
                </a:solidFill>
                <a:latin typeface="Times New Roman"/>
                <a:ea typeface="Times New Roman"/>
                <a:cs typeface="Times New Roman"/>
                <a:sym typeface="Times New Roman"/>
              </a:rPr>
              <a:t>Nguồn gốc - nỗi hoài niệm về những thuở ban đầu</a:t>
            </a:r>
            <a:r>
              <a:rPr lang="en-US" sz="3200">
                <a:solidFill>
                  <a:srgbClr val="0D0D0D"/>
                </a:solidFill>
                <a:latin typeface="Times New Roman"/>
                <a:ea typeface="Times New Roman"/>
                <a:cs typeface="Times New Roman"/>
                <a:sym typeface="Times New Roman"/>
              </a:rPr>
              <a:t>, </a:t>
            </a:r>
            <a:r>
              <a:rPr b="1" lang="en-US" sz="3200">
                <a:solidFill>
                  <a:srgbClr val="0D0D0D"/>
                </a:solidFill>
                <a:latin typeface="Times New Roman"/>
                <a:ea typeface="Times New Roman"/>
                <a:cs typeface="Times New Roman"/>
                <a:sym typeface="Times New Roman"/>
              </a:rPr>
              <a:t>Phạm Văn Thiều, Ngô Vũ dịch, NXB Trẻ, 2006.</a:t>
            </a:r>
            <a:endParaRPr b="1" sz="32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b="1" lang="en-US" sz="3200">
                <a:solidFill>
                  <a:srgbClr val="000000"/>
                </a:solidFill>
                <a:latin typeface="Times New Roman"/>
                <a:ea typeface="Times New Roman"/>
                <a:cs typeface="Times New Roman"/>
                <a:sym typeface="Times New Roman"/>
              </a:rPr>
              <a:t>c. Thể loại: Văn bản thông tin</a:t>
            </a:r>
            <a:endParaRPr sz="3200">
              <a:solidFill>
                <a:schemeClr val="dk1"/>
              </a:solidFill>
              <a:latin typeface="Times New Roman"/>
              <a:ea typeface="Times New Roman"/>
              <a:cs typeface="Times New Roman"/>
              <a:sym typeface="Times New Roman"/>
            </a:endParaRPr>
          </a:p>
        </p:txBody>
      </p:sp>
      <p:sp>
        <p:nvSpPr>
          <p:cNvPr id="618" name="Google Shape;618;p35"/>
          <p:cNvSpPr/>
          <p:nvPr/>
        </p:nvSpPr>
        <p:spPr>
          <a:xfrm>
            <a:off x="660400" y="6070943"/>
            <a:ext cx="7142276" cy="61324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Phương thức biểu đạt chính: Thuyết minh </a:t>
            </a:r>
            <a:endParaRPr sz="3200">
              <a:solidFill>
                <a:schemeClr val="dk1"/>
              </a:solidFill>
              <a:latin typeface="Times New Roman"/>
              <a:ea typeface="Times New Roman"/>
              <a:cs typeface="Times New Roman"/>
              <a:sym typeface="Times New Roman"/>
            </a:endParaRPr>
          </a:p>
        </p:txBody>
      </p:sp>
      <p:grpSp>
        <p:nvGrpSpPr>
          <p:cNvPr id="619" name="Google Shape;619;p35"/>
          <p:cNvGrpSpPr/>
          <p:nvPr/>
        </p:nvGrpSpPr>
        <p:grpSpPr>
          <a:xfrm>
            <a:off x="0" y="1"/>
            <a:ext cx="12192000" cy="836740"/>
            <a:chOff x="1440808" y="2419674"/>
            <a:chExt cx="9865006" cy="1448933"/>
          </a:xfrm>
        </p:grpSpPr>
        <p:sp>
          <p:nvSpPr>
            <p:cNvPr id="620" name="Google Shape;620;p3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21" name="Google Shape;621;p3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22" name="Google Shape;622;p3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23" name="Google Shape;623;p3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624" name="Google Shape;624;p35"/>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625" name="Google Shape;625;p3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626" name="Google Shape;626;p3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xEl>
                                              <p:pRg end="0" st="0"/>
                                            </p:txEl>
                                          </p:spTgt>
                                        </p:tgtEl>
                                        <p:attrNameLst>
                                          <p:attrName>style.visibility</p:attrName>
                                        </p:attrNameLst>
                                      </p:cBhvr>
                                      <p:to>
                                        <p:strVal val="visible"/>
                                      </p:to>
                                    </p:set>
                                    <p:animEffect filter="fade" transition="in">
                                      <p:cBhvr>
                                        <p:cTn dur="1000"/>
                                        <p:tgtEl>
                                          <p:spTgt spid="6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xEl>
                                              <p:pRg end="1" st="1"/>
                                            </p:txEl>
                                          </p:spTgt>
                                        </p:tgtEl>
                                        <p:attrNameLst>
                                          <p:attrName>style.visibility</p:attrName>
                                        </p:attrNameLst>
                                      </p:cBhvr>
                                      <p:to>
                                        <p:strVal val="visible"/>
                                      </p:to>
                                    </p:set>
                                    <p:animEffect filter="fade" transition="in">
                                      <p:cBhvr>
                                        <p:cTn dur="1000"/>
                                        <p:tgtEl>
                                          <p:spTgt spid="6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xEl>
                                              <p:pRg end="2" st="2"/>
                                            </p:txEl>
                                          </p:spTgt>
                                        </p:tgtEl>
                                        <p:attrNameLst>
                                          <p:attrName>style.visibility</p:attrName>
                                        </p:attrNameLst>
                                      </p:cBhvr>
                                      <p:to>
                                        <p:strVal val="visible"/>
                                      </p:to>
                                    </p:set>
                                    <p:animEffect filter="fade" transition="in">
                                      <p:cBhvr>
                                        <p:cTn dur="1000"/>
                                        <p:tgtEl>
                                          <p:spTgt spid="6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xEl>
                                              <p:pRg end="3" st="3"/>
                                            </p:txEl>
                                          </p:spTgt>
                                        </p:tgtEl>
                                        <p:attrNameLst>
                                          <p:attrName>style.visibility</p:attrName>
                                        </p:attrNameLst>
                                      </p:cBhvr>
                                      <p:to>
                                        <p:strVal val="visible"/>
                                      </p:to>
                                    </p:set>
                                    <p:animEffect filter="fade" transition="in">
                                      <p:cBhvr>
                                        <p:cTn dur="1000"/>
                                        <p:tgtEl>
                                          <p:spTgt spid="6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xEl>
                                              <p:pRg end="4" st="4"/>
                                            </p:txEl>
                                          </p:spTgt>
                                        </p:tgtEl>
                                        <p:attrNameLst>
                                          <p:attrName>style.visibility</p:attrName>
                                        </p:attrNameLst>
                                      </p:cBhvr>
                                      <p:to>
                                        <p:strVal val="visible"/>
                                      </p:to>
                                    </p:set>
                                    <p:animEffect filter="fade" transition="in">
                                      <p:cBhvr>
                                        <p:cTn dur="1000"/>
                                        <p:tgtEl>
                                          <p:spTgt spid="6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2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3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2" name="Google Shape;632;p36"/>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3" name="Google Shape;633;p36"/>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4" name="Google Shape;634;p36"/>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5" name="Google Shape;635;p3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6" name="Google Shape;636;p3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7" name="Google Shape;637;p3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8" name="Google Shape;638;p36"/>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39" name="Google Shape;639;p36"/>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640" name="Google Shape;640;p36"/>
          <p:cNvGrpSpPr/>
          <p:nvPr/>
        </p:nvGrpSpPr>
        <p:grpSpPr>
          <a:xfrm>
            <a:off x="4009854" y="1510720"/>
            <a:ext cx="7822558" cy="5199796"/>
            <a:chOff x="9526586" y="5020964"/>
            <a:chExt cx="13487401" cy="7588768"/>
          </a:xfrm>
        </p:grpSpPr>
        <p:sp>
          <p:nvSpPr>
            <p:cNvPr id="641" name="Google Shape;641;p3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42" name="Google Shape;642;p3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43" name="Google Shape;643;p3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44" name="Google Shape;644;p3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45" name="Google Shape;645;p3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646" name="Google Shape;646;p36"/>
          <p:cNvSpPr/>
          <p:nvPr/>
        </p:nvSpPr>
        <p:spPr>
          <a:xfrm>
            <a:off x="4514602" y="2002773"/>
            <a:ext cx="3137397" cy="584775"/>
          </a:xfrm>
          <a:prstGeom prst="rect">
            <a:avLst/>
          </a:prstGeom>
          <a:solidFill>
            <a:srgbClr val="FFF2CC"/>
          </a:solidFill>
          <a:ln cap="flat" cmpd="sng" w="381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00"/>
                </a:solidFill>
                <a:latin typeface="Times New Roman"/>
                <a:ea typeface="Times New Roman"/>
                <a:cs typeface="Times New Roman"/>
                <a:sym typeface="Times New Roman"/>
              </a:rPr>
              <a:t>d. Bố cục:</a:t>
            </a:r>
            <a:r>
              <a:rPr lang="en-US" sz="3200">
                <a:solidFill>
                  <a:srgbClr val="000000"/>
                </a:solidFill>
                <a:latin typeface="Times New Roman"/>
                <a:ea typeface="Times New Roman"/>
                <a:cs typeface="Times New Roman"/>
                <a:sym typeface="Times New Roman"/>
              </a:rPr>
              <a:t> 3 phần</a:t>
            </a:r>
            <a:endParaRPr sz="3200">
              <a:solidFill>
                <a:schemeClr val="dk1"/>
              </a:solidFill>
              <a:latin typeface="Calibri"/>
              <a:ea typeface="Calibri"/>
              <a:cs typeface="Calibri"/>
              <a:sym typeface="Calibri"/>
            </a:endParaRPr>
          </a:p>
        </p:txBody>
      </p:sp>
      <p:sp>
        <p:nvSpPr>
          <p:cNvPr id="647" name="Google Shape;647;p36"/>
          <p:cNvSpPr/>
          <p:nvPr/>
        </p:nvSpPr>
        <p:spPr>
          <a:xfrm>
            <a:off x="2504049" y="2713826"/>
            <a:ext cx="7339182" cy="662847"/>
          </a:xfrm>
          <a:custGeom>
            <a:rect b="b" l="l" r="r" t="t"/>
            <a:pathLst>
              <a:path extrusionOk="0" h="626934" w="6398030">
                <a:moveTo>
                  <a:pt x="79731" y="0"/>
                </a:moveTo>
                <a:lnTo>
                  <a:pt x="6318299" y="0"/>
                </a:lnTo>
                <a:lnTo>
                  <a:pt x="6318299" y="85483"/>
                </a:lnTo>
                <a:lnTo>
                  <a:pt x="6331297" y="85483"/>
                </a:lnTo>
                <a:lnTo>
                  <a:pt x="6331297" y="493469"/>
                </a:lnTo>
                <a:lnTo>
                  <a:pt x="6398030" y="493469"/>
                </a:lnTo>
                <a:lnTo>
                  <a:pt x="6264565" y="626934"/>
                </a:lnTo>
                <a:lnTo>
                  <a:pt x="6131099" y="493469"/>
                </a:lnTo>
                <a:lnTo>
                  <a:pt x="6197832" y="493469"/>
                </a:lnTo>
                <a:lnTo>
                  <a:pt x="6197832" y="128360"/>
                </a:lnTo>
                <a:lnTo>
                  <a:pt x="3265747" y="128360"/>
                </a:lnTo>
                <a:lnTo>
                  <a:pt x="3265747" y="493469"/>
                </a:lnTo>
                <a:lnTo>
                  <a:pt x="3332480" y="493469"/>
                </a:lnTo>
                <a:lnTo>
                  <a:pt x="3199015" y="626934"/>
                </a:lnTo>
                <a:lnTo>
                  <a:pt x="3065549" y="493469"/>
                </a:lnTo>
                <a:lnTo>
                  <a:pt x="3132282" y="493469"/>
                </a:lnTo>
                <a:lnTo>
                  <a:pt x="3132282" y="128360"/>
                </a:lnTo>
                <a:lnTo>
                  <a:pt x="200198" y="128360"/>
                </a:lnTo>
                <a:lnTo>
                  <a:pt x="200198" y="493469"/>
                </a:lnTo>
                <a:lnTo>
                  <a:pt x="266931" y="493469"/>
                </a:lnTo>
                <a:lnTo>
                  <a:pt x="133466" y="626934"/>
                </a:lnTo>
                <a:lnTo>
                  <a:pt x="0" y="493469"/>
                </a:lnTo>
                <a:lnTo>
                  <a:pt x="66733" y="493469"/>
                </a:lnTo>
                <a:lnTo>
                  <a:pt x="66733" y="85483"/>
                </a:lnTo>
                <a:lnTo>
                  <a:pt x="79731" y="85483"/>
                </a:lnTo>
                <a:close/>
              </a:path>
            </a:pathLst>
          </a:cu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36"/>
          <p:cNvSpPr/>
          <p:nvPr/>
        </p:nvSpPr>
        <p:spPr>
          <a:xfrm>
            <a:off x="1238454" y="3517631"/>
            <a:ext cx="2898555" cy="2956792"/>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070C0"/>
                </a:solidFill>
                <a:latin typeface="Times New Roman"/>
                <a:ea typeface="Times New Roman"/>
                <a:cs typeface="Times New Roman"/>
                <a:sym typeface="Times New Roman"/>
              </a:rPr>
              <a:t>Phần 1: Từ đầu … </a:t>
            </a:r>
            <a:r>
              <a:rPr i="1" lang="en-US" sz="2800">
                <a:solidFill>
                  <a:srgbClr val="0070C0"/>
                </a:solidFill>
                <a:latin typeface="Times New Roman"/>
                <a:ea typeface="Times New Roman"/>
                <a:cs typeface="Times New Roman"/>
                <a:sym typeface="Times New Roman"/>
              </a:rPr>
              <a:t>con người:</a:t>
            </a:r>
            <a:r>
              <a:rPr lang="en-US" sz="2800">
                <a:solidFill>
                  <a:srgbClr val="0070C0"/>
                </a:solidFill>
                <a:latin typeface="Times New Roman"/>
                <a:ea typeface="Times New Roman"/>
                <a:cs typeface="Times New Roman"/>
                <a:sym typeface="Times New Roman"/>
              </a:rPr>
              <a:t> Giới thiệu sự sống đa dạng, phong phú trên Trái Đất.</a:t>
            </a:r>
            <a:endParaRPr sz="2800">
              <a:solidFill>
                <a:srgbClr val="0070C0"/>
              </a:solidFill>
              <a:latin typeface="Calibri"/>
              <a:ea typeface="Calibri"/>
              <a:cs typeface="Calibri"/>
              <a:sym typeface="Calibri"/>
            </a:endParaRPr>
          </a:p>
        </p:txBody>
      </p:sp>
      <p:sp>
        <p:nvSpPr>
          <p:cNvPr id="649" name="Google Shape;649;p36"/>
          <p:cNvSpPr/>
          <p:nvPr/>
        </p:nvSpPr>
        <p:spPr>
          <a:xfrm>
            <a:off x="4689987" y="3501845"/>
            <a:ext cx="3141407" cy="2956792"/>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rgbClr val="0070C0"/>
                </a:solidFill>
                <a:latin typeface="Times New Roman"/>
                <a:ea typeface="Times New Roman"/>
                <a:cs typeface="Times New Roman"/>
                <a:sym typeface="Times New Roman"/>
              </a:rPr>
              <a:t>Phần 2: </a:t>
            </a:r>
            <a:r>
              <a:rPr i="1" lang="en-US" sz="2800">
                <a:solidFill>
                  <a:srgbClr val="0070C0"/>
                </a:solidFill>
                <a:latin typeface="Times New Roman"/>
                <a:ea typeface="Times New Roman"/>
                <a:cs typeface="Times New Roman"/>
                <a:sym typeface="Times New Roman"/>
              </a:rPr>
              <a:t>Nếu có thể</a:t>
            </a:r>
            <a:r>
              <a:rPr lang="en-US" sz="2800">
                <a:solidFill>
                  <a:srgbClr val="0070C0"/>
                </a:solidFill>
                <a:latin typeface="Times New Roman"/>
                <a:ea typeface="Times New Roman"/>
                <a:cs typeface="Times New Roman"/>
                <a:sym typeface="Times New Roman"/>
              </a:rPr>
              <a:t>… </a:t>
            </a:r>
            <a:r>
              <a:rPr i="1" lang="en-US" sz="2800">
                <a:solidFill>
                  <a:srgbClr val="0070C0"/>
                </a:solidFill>
                <a:latin typeface="Times New Roman"/>
                <a:ea typeface="Times New Roman"/>
                <a:cs typeface="Times New Roman"/>
                <a:sym typeface="Times New Roman"/>
              </a:rPr>
              <a:t>nhanh chóng: </a:t>
            </a:r>
            <a:r>
              <a:rPr lang="en-US" sz="2800">
                <a:solidFill>
                  <a:srgbClr val="0070C0"/>
                </a:solidFill>
                <a:latin typeface="Times New Roman"/>
                <a:ea typeface="Times New Roman"/>
                <a:cs typeface="Times New Roman"/>
                <a:sym typeface="Times New Roman"/>
              </a:rPr>
              <a:t>Quá trình tiến hoá của sự sống trên Trái Đất theo thời gian</a:t>
            </a:r>
            <a:endParaRPr sz="2800">
              <a:solidFill>
                <a:srgbClr val="0070C0"/>
              </a:solidFill>
              <a:latin typeface="Times New Roman"/>
              <a:ea typeface="Times New Roman"/>
              <a:cs typeface="Times New Roman"/>
              <a:sym typeface="Times New Roman"/>
            </a:endParaRPr>
          </a:p>
        </p:txBody>
      </p:sp>
      <p:sp>
        <p:nvSpPr>
          <p:cNvPr id="650" name="Google Shape;650;p36"/>
          <p:cNvSpPr/>
          <p:nvPr/>
        </p:nvSpPr>
        <p:spPr>
          <a:xfrm>
            <a:off x="8323948" y="3441178"/>
            <a:ext cx="2898555" cy="2956792"/>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rgbClr val="0070C0"/>
                </a:solidFill>
                <a:latin typeface="Times New Roman"/>
                <a:ea typeface="Times New Roman"/>
                <a:cs typeface="Times New Roman"/>
                <a:sym typeface="Times New Roman"/>
              </a:rPr>
              <a:t>Phần 3: Phần còn lại: Những thay đổi của Trái đất ảnh hưởng đến môi trường sống.</a:t>
            </a:r>
            <a:endParaRPr sz="2800">
              <a:solidFill>
                <a:srgbClr val="0070C0"/>
              </a:solidFill>
              <a:latin typeface="Times New Roman"/>
              <a:ea typeface="Times New Roman"/>
              <a:cs typeface="Times New Roman"/>
              <a:sym typeface="Times New Roman"/>
            </a:endParaRPr>
          </a:p>
        </p:txBody>
      </p:sp>
      <p:grpSp>
        <p:nvGrpSpPr>
          <p:cNvPr id="651" name="Google Shape;651;p36"/>
          <p:cNvGrpSpPr/>
          <p:nvPr/>
        </p:nvGrpSpPr>
        <p:grpSpPr>
          <a:xfrm>
            <a:off x="480890" y="1421772"/>
            <a:ext cx="10406696" cy="584775"/>
            <a:chOff x="823660" y="2795826"/>
            <a:chExt cx="10575331" cy="584775"/>
          </a:xfrm>
        </p:grpSpPr>
        <p:sp>
          <p:nvSpPr>
            <p:cNvPr id="652" name="Google Shape;652;p36"/>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1859B"/>
                </a:buClr>
                <a:buSzPts val="2800"/>
                <a:buFont typeface="Times New Roman"/>
                <a:buNone/>
              </a:pPr>
              <a:r>
                <a:rPr b="1" i="1" lang="en-US" sz="2800" u="none" cap="none" strike="noStrike">
                  <a:solidFill>
                    <a:srgbClr val="31859B"/>
                  </a:solidFill>
                  <a:latin typeface="Times New Roman"/>
                  <a:ea typeface="Times New Roman"/>
                  <a:cs typeface="Times New Roman"/>
                  <a:sym typeface="Times New Roman"/>
                </a:rPr>
                <a:t>VĂN BẢN “ TRÁI ĐẤT – MẸ CỦA MUÔN LOÀI”</a:t>
              </a:r>
              <a:endParaRPr/>
            </a:p>
          </p:txBody>
        </p:sp>
        <p:sp>
          <p:nvSpPr>
            <p:cNvPr id="653" name="Google Shape;653;p36"/>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54" name="Google Shape;654;p36"/>
            <p:cNvSpPr txBox="1"/>
            <p:nvPr/>
          </p:nvSpPr>
          <p:spPr>
            <a:xfrm>
              <a:off x="1153705" y="2795826"/>
              <a:ext cx="38985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2</a:t>
              </a:r>
              <a:endParaRPr/>
            </a:p>
          </p:txBody>
        </p:sp>
      </p:grpSp>
      <p:grpSp>
        <p:nvGrpSpPr>
          <p:cNvPr id="655" name="Google Shape;655;p36"/>
          <p:cNvGrpSpPr/>
          <p:nvPr/>
        </p:nvGrpSpPr>
        <p:grpSpPr>
          <a:xfrm>
            <a:off x="0" y="1"/>
            <a:ext cx="12192000" cy="836740"/>
            <a:chOff x="1440808" y="2419674"/>
            <a:chExt cx="9865006" cy="1448933"/>
          </a:xfrm>
        </p:grpSpPr>
        <p:sp>
          <p:nvSpPr>
            <p:cNvPr id="656" name="Google Shape;656;p3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57" name="Google Shape;657;p3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58" name="Google Shape;658;p3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59" name="Google Shape;659;p3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660" name="Google Shape;660;p36"/>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661" name="Google Shape;661;p3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662" name="Google Shape;662;p3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68" name="Google Shape;668;p37"/>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69" name="Google Shape;669;p37"/>
          <p:cNvSpPr/>
          <p:nvPr/>
        </p:nvSpPr>
        <p:spPr>
          <a:xfrm>
            <a:off x="1928857" y="3025644"/>
            <a:ext cx="179807" cy="222250"/>
          </a:xfrm>
          <a:custGeom>
            <a:rect b="b" l="l" r="r" t="t"/>
            <a:pathLst>
              <a:path extrusionOk="0" h="70" w="14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0" name="Google Shape;670;p37"/>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1" name="Google Shape;671;p3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2" name="Google Shape;672;p3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3" name="Google Shape;673;p3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4" name="Google Shape;674;p37"/>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75" name="Google Shape;675;p37"/>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676" name="Google Shape;676;p37"/>
          <p:cNvGrpSpPr/>
          <p:nvPr/>
        </p:nvGrpSpPr>
        <p:grpSpPr>
          <a:xfrm>
            <a:off x="480890" y="1554851"/>
            <a:ext cx="10409921" cy="584775"/>
            <a:chOff x="823660" y="2795826"/>
            <a:chExt cx="10575331" cy="584775"/>
          </a:xfrm>
        </p:grpSpPr>
        <p:sp>
          <p:nvSpPr>
            <p:cNvPr id="677" name="Google Shape;677;p37"/>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1859B"/>
                </a:buClr>
                <a:buSzPts val="2800"/>
                <a:buFont typeface="Times New Roman"/>
                <a:buNone/>
              </a:pPr>
              <a:r>
                <a:rPr b="1" i="1" lang="en-US" sz="2800" u="none" cap="none" strike="noStrike">
                  <a:solidFill>
                    <a:srgbClr val="31859B"/>
                  </a:solidFill>
                  <a:latin typeface="Times New Roman"/>
                  <a:ea typeface="Times New Roman"/>
                  <a:cs typeface="Times New Roman"/>
                  <a:sym typeface="Times New Roman"/>
                </a:rPr>
                <a:t>VĂN BẢN “ TRÁI ĐẤT – MẸ CỦA MUÔN LOÀI”</a:t>
              </a:r>
              <a:endParaRPr/>
            </a:p>
          </p:txBody>
        </p:sp>
        <p:sp>
          <p:nvSpPr>
            <p:cNvPr id="678" name="Google Shape;678;p37"/>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79" name="Google Shape;679;p37"/>
            <p:cNvSpPr txBox="1"/>
            <p:nvPr/>
          </p:nvSpPr>
          <p:spPr>
            <a:xfrm>
              <a:off x="1150608" y="2795826"/>
              <a:ext cx="39604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2</a:t>
              </a:r>
              <a:endParaRPr/>
            </a:p>
          </p:txBody>
        </p:sp>
      </p:grpSp>
      <p:grpSp>
        <p:nvGrpSpPr>
          <p:cNvPr id="680" name="Google Shape;680;p37"/>
          <p:cNvGrpSpPr/>
          <p:nvPr/>
        </p:nvGrpSpPr>
        <p:grpSpPr>
          <a:xfrm>
            <a:off x="4009854" y="1510720"/>
            <a:ext cx="7822558" cy="5199796"/>
            <a:chOff x="9526586" y="5020964"/>
            <a:chExt cx="13487401" cy="7588768"/>
          </a:xfrm>
        </p:grpSpPr>
        <p:sp>
          <p:nvSpPr>
            <p:cNvPr id="681" name="Google Shape;681;p3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82" name="Google Shape;682;p3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83" name="Google Shape;683;p3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84" name="Google Shape;684;p3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685" name="Google Shape;685;p3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686" name="Google Shape;686;p37"/>
          <p:cNvPicPr preferRelativeResize="0"/>
          <p:nvPr/>
        </p:nvPicPr>
        <p:blipFill rotWithShape="1">
          <a:blip r:embed="rId3">
            <a:alphaModFix/>
          </a:blip>
          <a:srcRect b="0" l="0" r="0" t="0"/>
          <a:stretch/>
        </p:blipFill>
        <p:spPr>
          <a:xfrm>
            <a:off x="7292784" y="2019885"/>
            <a:ext cx="4040444" cy="4303508"/>
          </a:xfrm>
          <a:prstGeom prst="rect">
            <a:avLst/>
          </a:prstGeom>
          <a:noFill/>
          <a:ln>
            <a:noFill/>
          </a:ln>
        </p:spPr>
      </p:pic>
      <p:sp>
        <p:nvSpPr>
          <p:cNvPr id="687" name="Google Shape;687;p37"/>
          <p:cNvSpPr/>
          <p:nvPr/>
        </p:nvSpPr>
        <p:spPr>
          <a:xfrm>
            <a:off x="833372" y="2382515"/>
            <a:ext cx="6988265" cy="2852417"/>
          </a:xfrm>
          <a:prstGeom prst="homePlate">
            <a:avLst>
              <a:gd fmla="val 50000" name="adj"/>
            </a:avLst>
          </a:prstGeom>
          <a:solidFill>
            <a:srgbClr val="FFF2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0000"/>
                </a:solidFill>
                <a:latin typeface="Times New Roman"/>
                <a:ea typeface="Times New Roman"/>
                <a:cs typeface="Times New Roman"/>
                <a:sym typeface="Times New Roman"/>
              </a:rPr>
              <a:t>e. Chủ đề:</a:t>
            </a:r>
            <a:r>
              <a:rPr lang="en-US" sz="3200">
                <a:solidFill>
                  <a:srgbClr val="000000"/>
                </a:solidFill>
                <a:latin typeface="Times New Roman"/>
                <a:ea typeface="Times New Roman"/>
                <a:cs typeface="Times New Roman"/>
                <a:sym typeface="Times New Roman"/>
              </a:rPr>
              <a:t> VB giới thiệu về quá trình hình thành và nuôi dưỡng sự sống hàng triệu năm của Trái Đất, trong đó có sự sống của loài người.</a:t>
            </a:r>
            <a:endParaRPr sz="3200">
              <a:solidFill>
                <a:schemeClr val="lt1"/>
              </a:solidFill>
              <a:latin typeface="Times New Roman"/>
              <a:ea typeface="Times New Roman"/>
              <a:cs typeface="Times New Roman"/>
              <a:sym typeface="Times New Roman"/>
            </a:endParaRPr>
          </a:p>
        </p:txBody>
      </p:sp>
      <p:grpSp>
        <p:nvGrpSpPr>
          <p:cNvPr id="688" name="Google Shape;688;p37"/>
          <p:cNvGrpSpPr/>
          <p:nvPr/>
        </p:nvGrpSpPr>
        <p:grpSpPr>
          <a:xfrm>
            <a:off x="0" y="1"/>
            <a:ext cx="12192000" cy="836740"/>
            <a:chOff x="1440808" y="2419674"/>
            <a:chExt cx="9865006" cy="1448933"/>
          </a:xfrm>
        </p:grpSpPr>
        <p:sp>
          <p:nvSpPr>
            <p:cNvPr id="689" name="Google Shape;689;p3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90" name="Google Shape;690;p3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91" name="Google Shape;691;p3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692" name="Google Shape;692;p3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693" name="Google Shape;693;p37"/>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694" name="Google Shape;694;p37"/>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695" name="Google Shape;695;p37"/>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grpSp>
        <p:nvGrpSpPr>
          <p:cNvPr id="700" name="Google Shape;700;p38"/>
          <p:cNvGrpSpPr/>
          <p:nvPr/>
        </p:nvGrpSpPr>
        <p:grpSpPr>
          <a:xfrm>
            <a:off x="464234" y="183251"/>
            <a:ext cx="10264344" cy="584775"/>
            <a:chOff x="823660" y="2795826"/>
            <a:chExt cx="10575331" cy="584775"/>
          </a:xfrm>
        </p:grpSpPr>
        <p:sp>
          <p:nvSpPr>
            <p:cNvPr id="701" name="Google Shape;701;p38"/>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1859B"/>
                </a:buClr>
                <a:buSzPts val="2800"/>
                <a:buFont typeface="Times New Roman"/>
                <a:buNone/>
              </a:pPr>
              <a:r>
                <a:rPr b="1" i="1" lang="en-US" sz="2800">
                  <a:solidFill>
                    <a:srgbClr val="31859B"/>
                  </a:solidFill>
                  <a:latin typeface="Times New Roman"/>
                  <a:ea typeface="Times New Roman"/>
                  <a:cs typeface="Times New Roman"/>
                  <a:sym typeface="Times New Roman"/>
                </a:rPr>
                <a:t>PHÂN TÍCH VĂN BẢN</a:t>
              </a:r>
              <a:endParaRPr b="1" i="1" sz="2800" u="none" cap="none" strike="noStrike">
                <a:solidFill>
                  <a:srgbClr val="31859B"/>
                </a:solidFill>
                <a:latin typeface="Times New Roman"/>
                <a:ea typeface="Times New Roman"/>
                <a:cs typeface="Times New Roman"/>
                <a:sym typeface="Times New Roman"/>
              </a:endParaRPr>
            </a:p>
          </p:txBody>
        </p:sp>
        <p:sp>
          <p:nvSpPr>
            <p:cNvPr id="702" name="Google Shape;702;p38"/>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03" name="Google Shape;703;p38"/>
            <p:cNvSpPr txBox="1"/>
            <p:nvPr/>
          </p:nvSpPr>
          <p:spPr>
            <a:xfrm>
              <a:off x="1095997" y="2795826"/>
              <a:ext cx="50526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lang="en-US" sz="3200">
                  <a:solidFill>
                    <a:srgbClr val="FFFFFF"/>
                  </a:solidFill>
                  <a:latin typeface="Times New Roman"/>
                  <a:ea typeface="Times New Roman"/>
                  <a:cs typeface="Times New Roman"/>
                  <a:sym typeface="Times New Roman"/>
                </a:rPr>
                <a:t>II</a:t>
              </a:r>
              <a:endParaRPr b="1" i="0" sz="3200" u="none" cap="none" strike="noStrike">
                <a:solidFill>
                  <a:srgbClr val="FFFFFF"/>
                </a:solidFill>
                <a:latin typeface="Times New Roman"/>
                <a:ea typeface="Times New Roman"/>
                <a:cs typeface="Times New Roman"/>
                <a:sym typeface="Times New Roman"/>
              </a:endParaRPr>
            </a:p>
          </p:txBody>
        </p:sp>
      </p:grpSp>
      <p:sp>
        <p:nvSpPr>
          <p:cNvPr id="704" name="Google Shape;704;p38"/>
          <p:cNvSpPr/>
          <p:nvPr/>
        </p:nvSpPr>
        <p:spPr>
          <a:xfrm>
            <a:off x="647700" y="577071"/>
            <a:ext cx="10858500" cy="1106457"/>
          </a:xfrm>
          <a:prstGeom prst="rect">
            <a:avLst/>
          </a:prstGeom>
          <a:noFill/>
          <a:ln>
            <a:noFill/>
          </a:ln>
        </p:spPr>
        <p:txBody>
          <a:bodyPr anchorCtr="0" anchor="t" bIns="45700" lIns="91425" spcFirstLastPara="1" rIns="91425" wrap="square" tIns="45700">
            <a:spAutoFit/>
          </a:bodyPr>
          <a:lstStyle/>
          <a:p>
            <a:pPr indent="0" lvl="0" marL="0" marR="30480" rtl="0" algn="ctr">
              <a:lnSpc>
                <a:spcPct val="115000"/>
              </a:lnSpc>
              <a:spcBef>
                <a:spcPts val="0"/>
              </a:spcBef>
              <a:spcAft>
                <a:spcPts val="0"/>
              </a:spcAft>
              <a:buNone/>
            </a:pPr>
            <a:r>
              <a:rPr b="1" lang="en-US" sz="2600">
                <a:solidFill>
                  <a:srgbClr val="FF0000"/>
                </a:solidFill>
                <a:latin typeface="Times New Roman"/>
                <a:ea typeface="Times New Roman"/>
                <a:cs typeface="Times New Roman"/>
                <a:sym typeface="Times New Roman"/>
              </a:rPr>
              <a:t>PHIẾU HỌC TẬP 02:</a:t>
            </a:r>
            <a:endParaRPr sz="2600">
              <a:solidFill>
                <a:schemeClr val="dk1"/>
              </a:solidFill>
              <a:latin typeface="Times New Roman"/>
              <a:ea typeface="Times New Roman"/>
              <a:cs typeface="Times New Roman"/>
              <a:sym typeface="Times New Roman"/>
            </a:endParaRPr>
          </a:p>
          <a:p>
            <a:pPr indent="0" lvl="0" marL="0" marR="0" rtl="0" algn="ctr">
              <a:spcBef>
                <a:spcPts val="1200"/>
              </a:spcBef>
              <a:spcAft>
                <a:spcPts val="0"/>
              </a:spcAft>
              <a:buNone/>
            </a:pPr>
            <a:r>
              <a:rPr b="1" lang="en-US" sz="2600">
                <a:solidFill>
                  <a:srgbClr val="0070C0"/>
                </a:solidFill>
                <a:latin typeface="Times New Roman"/>
                <a:ea typeface="Times New Roman"/>
                <a:cs typeface="Times New Roman"/>
                <a:sym typeface="Times New Roman"/>
              </a:rPr>
              <a:t>Tìm hiểu về đặc điểm nội dung của văn bản “Trái Đất – mẹ của muôn loài</a:t>
            </a:r>
            <a:endParaRPr sz="2600">
              <a:solidFill>
                <a:schemeClr val="dk1"/>
              </a:solidFill>
              <a:latin typeface="Calibri"/>
              <a:ea typeface="Calibri"/>
              <a:cs typeface="Calibri"/>
              <a:sym typeface="Calibri"/>
            </a:endParaRPr>
          </a:p>
        </p:txBody>
      </p:sp>
      <p:graphicFrame>
        <p:nvGraphicFramePr>
          <p:cNvPr id="705" name="Google Shape;705;p38"/>
          <p:cNvGraphicFramePr/>
          <p:nvPr/>
        </p:nvGraphicFramePr>
        <p:xfrm>
          <a:off x="660399" y="1756542"/>
          <a:ext cx="3000000" cy="3000000"/>
        </p:xfrm>
        <a:graphic>
          <a:graphicData uri="http://schemas.openxmlformats.org/drawingml/2006/table">
            <a:tbl>
              <a:tblPr>
                <a:noFill/>
                <a:tableStyleId>{C674D646-FAAB-4E94-911F-C361EDB9427A}</a:tableStyleId>
              </a:tblPr>
              <a:tblGrid>
                <a:gridCol w="1773075"/>
                <a:gridCol w="3023425"/>
                <a:gridCol w="2684200"/>
                <a:gridCol w="3365100"/>
              </a:tblGrid>
              <a:tr h="178175">
                <a:tc>
                  <a:txBody>
                    <a:bodyPr/>
                    <a:lstStyle/>
                    <a:p>
                      <a:pPr indent="0" lvl="0" marL="0" marR="30480" rtl="0" algn="ctr">
                        <a:lnSpc>
                          <a:spcPct val="115000"/>
                        </a:lnSpc>
                        <a:spcBef>
                          <a:spcPts val="0"/>
                        </a:spcBef>
                        <a:spcAft>
                          <a:spcPts val="0"/>
                        </a:spcAft>
                        <a:buNone/>
                      </a:pPr>
                      <a:r>
                        <a:rPr b="1" lang="en-US" sz="2400" u="none" cap="none" strike="noStrike">
                          <a:solidFill>
                            <a:srgbClr val="7030A0"/>
                          </a:solidFill>
                          <a:latin typeface="Times New Roman"/>
                          <a:ea typeface="Times New Roman"/>
                          <a:cs typeface="Times New Roman"/>
                          <a:sym typeface="Times New Roman"/>
                        </a:rPr>
                        <a:t>Nhóm</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30480" rtl="0" algn="ctr">
                        <a:lnSpc>
                          <a:spcPct val="115000"/>
                        </a:lnSpc>
                        <a:spcBef>
                          <a:spcPts val="0"/>
                        </a:spcBef>
                        <a:spcAft>
                          <a:spcPts val="0"/>
                        </a:spcAft>
                        <a:buNone/>
                      </a:pPr>
                      <a:r>
                        <a:rPr b="1" lang="en-US" sz="2400" u="none" cap="none" strike="noStrike">
                          <a:solidFill>
                            <a:srgbClr val="7030A0"/>
                          </a:solidFill>
                          <a:latin typeface="Times New Roman"/>
                          <a:ea typeface="Times New Roman"/>
                          <a:cs typeface="Times New Roman"/>
                          <a:sym typeface="Times New Roman"/>
                        </a:rPr>
                        <a:t>Nhóm 1</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30480" rtl="0" algn="ctr">
                        <a:lnSpc>
                          <a:spcPct val="115000"/>
                        </a:lnSpc>
                        <a:spcBef>
                          <a:spcPts val="0"/>
                        </a:spcBef>
                        <a:spcAft>
                          <a:spcPts val="0"/>
                        </a:spcAft>
                        <a:buNone/>
                      </a:pPr>
                      <a:r>
                        <a:rPr b="1" lang="en-US" sz="2400" u="none" cap="none" strike="noStrike">
                          <a:solidFill>
                            <a:srgbClr val="7030A0"/>
                          </a:solidFill>
                          <a:latin typeface="Times New Roman"/>
                          <a:ea typeface="Times New Roman"/>
                          <a:cs typeface="Times New Roman"/>
                          <a:sym typeface="Times New Roman"/>
                        </a:rPr>
                        <a:t>Nhóm 2</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30480" rtl="0" algn="ctr">
                        <a:lnSpc>
                          <a:spcPct val="115000"/>
                        </a:lnSpc>
                        <a:spcBef>
                          <a:spcPts val="0"/>
                        </a:spcBef>
                        <a:spcAft>
                          <a:spcPts val="0"/>
                        </a:spcAft>
                        <a:buNone/>
                      </a:pPr>
                      <a:r>
                        <a:rPr b="1" lang="en-US" sz="2400" u="none" cap="none" strike="noStrike">
                          <a:solidFill>
                            <a:srgbClr val="7030A0"/>
                          </a:solidFill>
                          <a:latin typeface="Times New Roman"/>
                          <a:ea typeface="Times New Roman"/>
                          <a:cs typeface="Times New Roman"/>
                          <a:sym typeface="Times New Roman"/>
                        </a:rPr>
                        <a:t>Nhóm 3</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r>
              <a:tr h="178175">
                <a:tc>
                  <a:txBody>
                    <a:bodyPr/>
                    <a:lstStyle/>
                    <a:p>
                      <a:pPr indent="0" lvl="0" marL="0" marR="3048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Nội dung tìm hiểu</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Phần 1: Từ đầu … </a:t>
                      </a:r>
                      <a:r>
                        <a:rPr i="1" lang="en-US" sz="2400" u="none" cap="none" strike="noStrike">
                          <a:latin typeface="Times New Roman"/>
                          <a:ea typeface="Times New Roman"/>
                          <a:cs typeface="Times New Roman"/>
                          <a:sym typeface="Times New Roman"/>
                        </a:rPr>
                        <a:t>con người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Phần 2: </a:t>
                      </a:r>
                      <a:r>
                        <a:rPr i="1" lang="en-US" sz="2400" u="none" cap="none" strike="noStrike">
                          <a:latin typeface="Times New Roman"/>
                          <a:ea typeface="Times New Roman"/>
                          <a:cs typeface="Times New Roman"/>
                          <a:sym typeface="Times New Roman"/>
                        </a:rPr>
                        <a:t>Nếu có thể</a:t>
                      </a:r>
                      <a:r>
                        <a:rPr lang="en-US" sz="2400" u="none" cap="none" strike="noStrike">
                          <a:latin typeface="Times New Roman"/>
                          <a:ea typeface="Times New Roman"/>
                          <a:cs typeface="Times New Roman"/>
                          <a:sym typeface="Times New Roman"/>
                        </a:rPr>
                        <a:t>… </a:t>
                      </a:r>
                      <a:r>
                        <a:rPr i="1" lang="en-US" sz="2400" u="none" cap="none" strike="noStrike">
                          <a:latin typeface="Times New Roman"/>
                          <a:ea typeface="Times New Roman"/>
                          <a:cs typeface="Times New Roman"/>
                          <a:sym typeface="Times New Roman"/>
                        </a:rPr>
                        <a:t>nhanh chóng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Phần 3: Còn lại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366500">
                <a:tc>
                  <a:txBody>
                    <a:bodyPr/>
                    <a:lstStyle/>
                    <a:p>
                      <a:pPr indent="0" lvl="0" marL="0" marR="30480" rtl="0" algn="just">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Câu hỏi tìm hiểu</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c>
                  <a:txBody>
                    <a:bodyPr/>
                    <a:lstStyle/>
                    <a:p>
                      <a:pPr indent="0" lvl="0" marL="0" marR="30480" rtl="0" algn="just">
                        <a:lnSpc>
                          <a:spcPct val="115000"/>
                        </a:lnSpc>
                        <a:spcBef>
                          <a:spcPts val="0"/>
                        </a:spcBef>
                        <a:spcAft>
                          <a:spcPts val="0"/>
                        </a:spcAft>
                        <a:buClr>
                          <a:schemeClr val="dk1"/>
                        </a:buClr>
                        <a:buSzPts val="1400"/>
                        <a:buFont typeface="Times New Roman"/>
                        <a:buNone/>
                      </a:pPr>
                      <a:r>
                        <a:rPr lang="en-US" sz="2400" u="none" cap="none" strike="noStrike">
                          <a:latin typeface="Times New Roman"/>
                          <a:ea typeface="Times New Roman"/>
                          <a:cs typeface="Times New Roman"/>
                          <a:sym typeface="Times New Roman"/>
                        </a:rPr>
                        <a:t>Mặt trời tác động đến sự sống trên Trái Đất như thế nào?</a:t>
                      </a:r>
                      <a:endParaRPr/>
                    </a:p>
                    <a:p>
                      <a:pPr indent="0" lvl="0" marL="0" marR="30480" rtl="0" algn="just">
                        <a:lnSpc>
                          <a:spcPct val="115000"/>
                        </a:lnSpc>
                        <a:spcBef>
                          <a:spcPts val="1200"/>
                        </a:spcBef>
                        <a:spcAft>
                          <a:spcPts val="0"/>
                        </a:spcAft>
                        <a:buClr>
                          <a:schemeClr val="dk1"/>
                        </a:buClr>
                        <a:buSzPts val="1400"/>
                        <a:buFont typeface="Times New Roman"/>
                        <a:buNone/>
                      </a:pPr>
                      <a:r>
                        <a:rPr lang="en-US" sz="2400" u="none" cap="none" strike="noStrike">
                          <a:latin typeface="Times New Roman"/>
                          <a:ea typeface="Times New Roman"/>
                          <a:cs typeface="Times New Roman"/>
                          <a:sym typeface="Times New Roman"/>
                        </a:rPr>
                        <a:t>Tìm những chi tiết cho biết Trái Đất là hành tinh có sự sống đa dạng và phong phú.</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c>
                  <a:txBody>
                    <a:bodyPr/>
                    <a:lstStyle/>
                    <a:p>
                      <a:pPr indent="0" lvl="0" marL="0" marR="3048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Phân tích quá trình hình thành và tiến hoá của sự sống trên Trái Đất bằng cách trả lời câu hỏi 2 (SGK/Tr 84).</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c>
                  <a:txBody>
                    <a:bodyPr/>
                    <a:lstStyle/>
                    <a:p>
                      <a:pPr indent="0" lvl="0" marL="0" marR="30480" rtl="0" algn="just">
                        <a:lnSpc>
                          <a:spcPct val="115000"/>
                        </a:lnSpc>
                        <a:spcBef>
                          <a:spcPts val="0"/>
                        </a:spcBef>
                        <a:spcAft>
                          <a:spcPts val="0"/>
                        </a:spcAft>
                        <a:buClr>
                          <a:schemeClr val="dk1"/>
                        </a:buClr>
                        <a:buSzPts val="1400"/>
                        <a:buFont typeface="Times New Roman"/>
                        <a:buNone/>
                      </a:pPr>
                      <a:r>
                        <a:rPr lang="en-US" sz="2400" u="none" cap="none" strike="noStrike">
                          <a:latin typeface="Times New Roman"/>
                          <a:ea typeface="Times New Roman"/>
                          <a:cs typeface="Times New Roman"/>
                          <a:sym typeface="Times New Roman"/>
                        </a:rPr>
                        <a:t>Nêu tác động của những thay đổi của Trái Đất (bên trong hoặc bên ngoài) đến sự sống của muôn loài?</a:t>
                      </a:r>
                      <a:endParaRPr/>
                    </a:p>
                    <a:p>
                      <a:pPr indent="0" lvl="0" marL="0" marR="30480" rtl="0" algn="just">
                        <a:lnSpc>
                          <a:spcPct val="115000"/>
                        </a:lnSpc>
                        <a:spcBef>
                          <a:spcPts val="1200"/>
                        </a:spcBef>
                        <a:spcAft>
                          <a:spcPts val="0"/>
                        </a:spcAft>
                        <a:buClr>
                          <a:schemeClr val="dk1"/>
                        </a:buClr>
                        <a:buSzPts val="1400"/>
                        <a:buFont typeface="Times New Roman"/>
                        <a:buNone/>
                      </a:pPr>
                      <a:r>
                        <a:rPr lang="en-US" sz="2400" u="none" cap="none" strike="noStrike">
                          <a:latin typeface="Times New Roman"/>
                          <a:ea typeface="Times New Roman"/>
                          <a:cs typeface="Times New Roman"/>
                          <a:sym typeface="Times New Roman"/>
                        </a:rPr>
                        <a:t>Vai trò của Trái Đất- Mẹ Thiên Nhiên đối với con người và muôn loài?</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178175">
                <a:tc>
                  <a:txBody>
                    <a:bodyPr/>
                    <a:lstStyle/>
                    <a:p>
                      <a:pPr indent="0" lvl="0" marL="0" marR="30480" rtl="0" algn="ctr">
                        <a:lnSpc>
                          <a:spcPct val="115000"/>
                        </a:lnSpc>
                        <a:spcBef>
                          <a:spcPts val="0"/>
                        </a:spcBef>
                        <a:spcAft>
                          <a:spcPts val="0"/>
                        </a:spcAft>
                        <a:buNone/>
                      </a:pPr>
                      <a:r>
                        <a:rPr b="1" lang="en-US" sz="2400" u="none" cap="none" strike="noStrike">
                          <a:solidFill>
                            <a:srgbClr val="0D0D0D"/>
                          </a:solidFill>
                          <a:latin typeface="Times New Roman"/>
                          <a:ea typeface="Times New Roman"/>
                          <a:cs typeface="Times New Roman"/>
                          <a:sym typeface="Times New Roman"/>
                        </a:rPr>
                        <a:t>Đáp án</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3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1" name="Google Shape;711;p39"/>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2" name="Google Shape;712;p39"/>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3" name="Google Shape;713;p3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4" name="Google Shape;714;p3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5" name="Google Shape;715;p3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6" name="Google Shape;716;p39"/>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17" name="Google Shape;717;p39"/>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718" name="Google Shape;718;p39"/>
          <p:cNvPicPr preferRelativeResize="0"/>
          <p:nvPr/>
        </p:nvPicPr>
        <p:blipFill rotWithShape="1">
          <a:blip r:embed="rId3">
            <a:alphaModFix/>
          </a:blip>
          <a:srcRect b="0" l="0" r="0" t="0"/>
          <a:stretch/>
        </p:blipFill>
        <p:spPr>
          <a:xfrm>
            <a:off x="7728155" y="3118775"/>
            <a:ext cx="3812137" cy="2839063"/>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grpSp>
        <p:nvGrpSpPr>
          <p:cNvPr id="719" name="Google Shape;719;p39"/>
          <p:cNvGrpSpPr/>
          <p:nvPr/>
        </p:nvGrpSpPr>
        <p:grpSpPr>
          <a:xfrm>
            <a:off x="4009854" y="1510720"/>
            <a:ext cx="7822558" cy="5081809"/>
            <a:chOff x="9526586" y="5020964"/>
            <a:chExt cx="13487401" cy="7588768"/>
          </a:xfrm>
        </p:grpSpPr>
        <p:sp>
          <p:nvSpPr>
            <p:cNvPr id="720" name="Google Shape;720;p3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21" name="Google Shape;721;p3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22" name="Google Shape;722;p3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23" name="Google Shape;723;p3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24" name="Google Shape;724;p3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725" name="Google Shape;725;p39"/>
          <p:cNvSpPr/>
          <p:nvPr/>
        </p:nvSpPr>
        <p:spPr>
          <a:xfrm>
            <a:off x="480888" y="1855054"/>
            <a:ext cx="10680391" cy="115108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1. Đặc điểm nội dung của văn bản</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3200">
                <a:solidFill>
                  <a:srgbClr val="7030A0"/>
                </a:solidFill>
                <a:latin typeface="Times New Roman"/>
                <a:ea typeface="Times New Roman"/>
                <a:cs typeface="Times New Roman"/>
                <a:sym typeface="Times New Roman"/>
              </a:rPr>
              <a:t>1.1. Giới thiệu về Trái Đất – hành tinh xanh</a:t>
            </a:r>
            <a:endParaRPr sz="3200">
              <a:solidFill>
                <a:schemeClr val="dk1"/>
              </a:solidFill>
              <a:latin typeface="Calibri"/>
              <a:ea typeface="Calibri"/>
              <a:cs typeface="Calibri"/>
              <a:sym typeface="Calibri"/>
            </a:endParaRPr>
          </a:p>
        </p:txBody>
      </p:sp>
      <p:grpSp>
        <p:nvGrpSpPr>
          <p:cNvPr id="726" name="Google Shape;726;p39"/>
          <p:cNvGrpSpPr/>
          <p:nvPr/>
        </p:nvGrpSpPr>
        <p:grpSpPr>
          <a:xfrm>
            <a:off x="530064" y="3210043"/>
            <a:ext cx="6959579" cy="2712840"/>
            <a:chOff x="1982576" y="3066990"/>
            <a:chExt cx="7050309" cy="2712840"/>
          </a:xfrm>
        </p:grpSpPr>
        <p:sp>
          <p:nvSpPr>
            <p:cNvPr id="727" name="Google Shape;727;p39"/>
            <p:cNvSpPr/>
            <p:nvPr/>
          </p:nvSpPr>
          <p:spPr>
            <a:xfrm>
              <a:off x="4603761" y="4423410"/>
              <a:ext cx="738187" cy="793551"/>
            </a:xfrm>
            <a:custGeom>
              <a:rect b="b" l="l" r="r" t="t"/>
              <a:pathLst>
                <a:path extrusionOk="0" h="120000" w="120000">
                  <a:moveTo>
                    <a:pt x="0" y="0"/>
                  </a:moveTo>
                  <a:lnTo>
                    <a:pt x="60000" y="0"/>
                  </a:lnTo>
                  <a:lnTo>
                    <a:pt x="60000" y="120000"/>
                  </a:lnTo>
                  <a:lnTo>
                    <a:pt x="120000" y="120000"/>
                  </a:lnTo>
                </a:path>
              </a:pathLst>
            </a:custGeom>
            <a:noFill/>
            <a:ln cap="flat" cmpd="sng" w="12700">
              <a:solidFill>
                <a:srgbClr val="4372C3"/>
              </a:solidFill>
              <a:prstDash val="solid"/>
              <a:miter lim="800000"/>
              <a:headEnd len="sm" w="sm" type="none"/>
              <a:tailEnd len="sm" w="sm" type="none"/>
            </a:ln>
          </p:spPr>
        </p:sp>
        <p:sp>
          <p:nvSpPr>
            <p:cNvPr id="728" name="Google Shape;728;p39"/>
            <p:cNvSpPr/>
            <p:nvPr/>
          </p:nvSpPr>
          <p:spPr>
            <a:xfrm>
              <a:off x="4603761" y="3629858"/>
              <a:ext cx="738187" cy="793551"/>
            </a:xfrm>
            <a:custGeom>
              <a:rect b="b" l="l" r="r" t="t"/>
              <a:pathLst>
                <a:path extrusionOk="0" h="120000" w="120000">
                  <a:moveTo>
                    <a:pt x="0" y="120000"/>
                  </a:moveTo>
                  <a:lnTo>
                    <a:pt x="60000" y="120000"/>
                  </a:lnTo>
                  <a:lnTo>
                    <a:pt x="60000" y="0"/>
                  </a:lnTo>
                  <a:lnTo>
                    <a:pt x="120000" y="0"/>
                  </a:lnTo>
                </a:path>
              </a:pathLst>
            </a:custGeom>
            <a:noFill/>
            <a:ln cap="flat" cmpd="sng" w="12700">
              <a:solidFill>
                <a:srgbClr val="4372C3"/>
              </a:solidFill>
              <a:prstDash val="solid"/>
              <a:miter lim="800000"/>
              <a:headEnd len="sm" w="sm" type="none"/>
              <a:tailEnd len="sm" w="sm" type="none"/>
            </a:ln>
          </p:spPr>
        </p:sp>
        <p:sp>
          <p:nvSpPr>
            <p:cNvPr id="729" name="Google Shape;729;p39"/>
            <p:cNvSpPr/>
            <p:nvPr/>
          </p:nvSpPr>
          <p:spPr>
            <a:xfrm>
              <a:off x="1982576" y="3860542"/>
              <a:ext cx="2621184" cy="1125735"/>
            </a:xfrm>
            <a:custGeom>
              <a:rect b="b" l="l" r="r" t="t"/>
              <a:pathLst>
                <a:path extrusionOk="0" h="1125735" w="3690937">
                  <a:moveTo>
                    <a:pt x="0" y="0"/>
                  </a:moveTo>
                  <a:lnTo>
                    <a:pt x="3690937" y="0"/>
                  </a:lnTo>
                  <a:lnTo>
                    <a:pt x="3690937" y="1125735"/>
                  </a:lnTo>
                  <a:lnTo>
                    <a:pt x="0" y="1125735"/>
                  </a:lnTo>
                  <a:lnTo>
                    <a:pt x="0" y="0"/>
                  </a:lnTo>
                  <a:close/>
                </a:path>
              </a:pathLst>
            </a:custGeom>
            <a:solidFill>
              <a:schemeClr val="accent3"/>
            </a:solidFill>
            <a:ln>
              <a:noFill/>
            </a:ln>
            <a:effectLst>
              <a:outerShdw blurRad="107950" algn="ctr" dir="5400000" dist="12700">
                <a:srgbClr val="000000"/>
              </a:outerShdw>
            </a:effectLst>
          </p:spPr>
          <p:txBody>
            <a:bodyPr anchorCtr="0" anchor="ctr" bIns="17125" lIns="17125" spcFirstLastPara="1" rIns="17125" wrap="square" tIns="17125">
              <a:noAutofit/>
            </a:bodyPr>
            <a:lstStyle/>
            <a:p>
              <a:pPr indent="0" lvl="0" marL="0" marR="0" rtl="0" algn="ctr">
                <a:lnSpc>
                  <a:spcPct val="90000"/>
                </a:lnSpc>
                <a:spcBef>
                  <a:spcPts val="0"/>
                </a:spcBef>
                <a:spcAft>
                  <a:spcPts val="0"/>
                </a:spcAft>
                <a:buNone/>
              </a:pPr>
              <a:r>
                <a:rPr lang="en-US" sz="2700">
                  <a:solidFill>
                    <a:schemeClr val="lt1"/>
                  </a:solidFill>
                  <a:latin typeface="Times New Roman"/>
                  <a:ea typeface="Times New Roman"/>
                  <a:cs typeface="Times New Roman"/>
                  <a:sym typeface="Times New Roman"/>
                </a:rPr>
                <a:t>Mặt Trời ảnh hưởng đến sự sống:</a:t>
              </a:r>
              <a:endParaRPr/>
            </a:p>
          </p:txBody>
        </p:sp>
        <p:sp>
          <p:nvSpPr>
            <p:cNvPr id="730" name="Google Shape;730;p39"/>
            <p:cNvSpPr/>
            <p:nvPr/>
          </p:nvSpPr>
          <p:spPr>
            <a:xfrm>
              <a:off x="5341948" y="3066990"/>
              <a:ext cx="3690937" cy="1288174"/>
            </a:xfrm>
            <a:custGeom>
              <a:rect b="b" l="l" r="r" t="t"/>
              <a:pathLst>
                <a:path extrusionOk="0" h="1125735" w="3690937">
                  <a:moveTo>
                    <a:pt x="0" y="0"/>
                  </a:moveTo>
                  <a:lnTo>
                    <a:pt x="3690937" y="0"/>
                  </a:lnTo>
                  <a:lnTo>
                    <a:pt x="3690937" y="1125735"/>
                  </a:lnTo>
                  <a:lnTo>
                    <a:pt x="0" y="1125735"/>
                  </a:lnTo>
                  <a:lnTo>
                    <a:pt x="0" y="0"/>
                  </a:lnTo>
                  <a:close/>
                </a:path>
              </a:pathLst>
            </a:custGeom>
            <a:solidFill>
              <a:srgbClr val="4372C3"/>
            </a:solidFill>
            <a:ln>
              <a:noFill/>
            </a:ln>
            <a:effectLst>
              <a:outerShdw blurRad="107950" algn="ctr" dir="5400000" dist="12700">
                <a:srgbClr val="000000"/>
              </a:outerShdw>
            </a:effectLst>
          </p:spPr>
          <p:txBody>
            <a:bodyPr anchorCtr="0" anchor="ctr" bIns="17125" lIns="17125" spcFirstLastPara="1" rIns="17125" wrap="square" tIns="17125">
              <a:noAutofit/>
            </a:bodyPr>
            <a:lstStyle/>
            <a:p>
              <a:pPr indent="0" lvl="0" marL="0" marR="0" rtl="0" algn="just">
                <a:lnSpc>
                  <a:spcPct val="90000"/>
                </a:lnSpc>
                <a:spcBef>
                  <a:spcPts val="0"/>
                </a:spcBef>
                <a:spcAft>
                  <a:spcPts val="0"/>
                </a:spcAft>
                <a:buNone/>
              </a:pPr>
              <a:r>
                <a:rPr lang="en-US" sz="2700">
                  <a:solidFill>
                    <a:schemeClr val="lt1"/>
                  </a:solidFill>
                  <a:latin typeface="Times New Roman"/>
                  <a:ea typeface="Times New Roman"/>
                  <a:cs typeface="Times New Roman"/>
                  <a:sym typeface="Times New Roman"/>
                </a:rPr>
                <a:t>Cách Trái Đất 8 phút ánh sáng (150 triệu km), là tinh tú cho sự sống.</a:t>
              </a:r>
              <a:endParaRPr sz="2700">
                <a:solidFill>
                  <a:schemeClr val="lt1"/>
                </a:solidFill>
                <a:latin typeface="Times New Roman"/>
                <a:ea typeface="Times New Roman"/>
                <a:cs typeface="Times New Roman"/>
                <a:sym typeface="Times New Roman"/>
              </a:endParaRPr>
            </a:p>
          </p:txBody>
        </p:sp>
        <p:sp>
          <p:nvSpPr>
            <p:cNvPr id="731" name="Google Shape;731;p39"/>
            <p:cNvSpPr/>
            <p:nvPr/>
          </p:nvSpPr>
          <p:spPr>
            <a:xfrm>
              <a:off x="5341948" y="4423410"/>
              <a:ext cx="3690937" cy="1356420"/>
            </a:xfrm>
            <a:custGeom>
              <a:rect b="b" l="l" r="r" t="t"/>
              <a:pathLst>
                <a:path extrusionOk="0" h="1125735" w="3690937">
                  <a:moveTo>
                    <a:pt x="0" y="0"/>
                  </a:moveTo>
                  <a:lnTo>
                    <a:pt x="3690937" y="0"/>
                  </a:lnTo>
                  <a:lnTo>
                    <a:pt x="3690937" y="1125735"/>
                  </a:lnTo>
                  <a:lnTo>
                    <a:pt x="0" y="1125735"/>
                  </a:lnTo>
                  <a:lnTo>
                    <a:pt x="0" y="0"/>
                  </a:lnTo>
                  <a:close/>
                </a:path>
              </a:pathLst>
            </a:custGeom>
            <a:solidFill>
              <a:srgbClr val="4372C3"/>
            </a:solidFill>
            <a:ln>
              <a:noFill/>
            </a:ln>
            <a:effectLst>
              <a:outerShdw blurRad="107950" algn="ctr" dir="5400000" dist="12700">
                <a:srgbClr val="000000"/>
              </a:outerShdw>
            </a:effectLst>
          </p:spPr>
          <p:txBody>
            <a:bodyPr anchorCtr="0" anchor="ctr" bIns="17125" lIns="17125" spcFirstLastPara="1" rIns="17125" wrap="square" tIns="17125">
              <a:noAutofit/>
            </a:bodyPr>
            <a:lstStyle/>
            <a:p>
              <a:pPr indent="0" lvl="0" marL="0" marR="0" rtl="0" algn="just">
                <a:lnSpc>
                  <a:spcPct val="90000"/>
                </a:lnSpc>
                <a:spcBef>
                  <a:spcPts val="0"/>
                </a:spcBef>
                <a:spcAft>
                  <a:spcPts val="0"/>
                </a:spcAft>
                <a:buNone/>
              </a:pPr>
              <a:r>
                <a:rPr lang="en-US" sz="2700">
                  <a:solidFill>
                    <a:schemeClr val="lt1"/>
                  </a:solidFill>
                  <a:latin typeface="Times New Roman"/>
                  <a:ea typeface="Times New Roman"/>
                  <a:cs typeface="Times New Roman"/>
                  <a:sym typeface="Times New Roman"/>
                </a:rPr>
                <a:t>Cách thức: cung cấp ánh sáng, nhiệt độ và năng lượng</a:t>
              </a:r>
              <a:endParaRPr sz="2700">
                <a:solidFill>
                  <a:schemeClr val="lt1"/>
                </a:solidFill>
                <a:latin typeface="Times New Roman"/>
                <a:ea typeface="Times New Roman"/>
                <a:cs typeface="Times New Roman"/>
                <a:sym typeface="Times New Roman"/>
              </a:endParaRPr>
            </a:p>
          </p:txBody>
        </p:sp>
      </p:grpSp>
      <p:grpSp>
        <p:nvGrpSpPr>
          <p:cNvPr id="732" name="Google Shape;732;p39"/>
          <p:cNvGrpSpPr/>
          <p:nvPr/>
        </p:nvGrpSpPr>
        <p:grpSpPr>
          <a:xfrm>
            <a:off x="480889" y="1334913"/>
            <a:ext cx="10264344" cy="584775"/>
            <a:chOff x="823660" y="2795826"/>
            <a:chExt cx="10575331" cy="584775"/>
          </a:xfrm>
        </p:grpSpPr>
        <p:sp>
          <p:nvSpPr>
            <p:cNvPr id="733" name="Google Shape;733;p39"/>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1859B"/>
                </a:buClr>
                <a:buSzPts val="2800"/>
                <a:buFont typeface="Times New Roman"/>
                <a:buNone/>
              </a:pPr>
              <a:r>
                <a:rPr b="1" i="1" lang="en-US" sz="2800">
                  <a:solidFill>
                    <a:srgbClr val="31859B"/>
                  </a:solidFill>
                  <a:latin typeface="Times New Roman"/>
                  <a:ea typeface="Times New Roman"/>
                  <a:cs typeface="Times New Roman"/>
                  <a:sym typeface="Times New Roman"/>
                </a:rPr>
                <a:t>PHÂN TÍCH VĂN BẢN</a:t>
              </a:r>
              <a:endParaRPr b="1" i="1" sz="2800" u="none" cap="none" strike="noStrike">
                <a:solidFill>
                  <a:srgbClr val="31859B"/>
                </a:solidFill>
                <a:latin typeface="Times New Roman"/>
                <a:ea typeface="Times New Roman"/>
                <a:cs typeface="Times New Roman"/>
                <a:sym typeface="Times New Roman"/>
              </a:endParaRPr>
            </a:p>
          </p:txBody>
        </p:sp>
        <p:sp>
          <p:nvSpPr>
            <p:cNvPr id="734" name="Google Shape;734;p39"/>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35" name="Google Shape;735;p39"/>
            <p:cNvSpPr txBox="1"/>
            <p:nvPr/>
          </p:nvSpPr>
          <p:spPr>
            <a:xfrm>
              <a:off x="1095997" y="2795826"/>
              <a:ext cx="50526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lang="en-US" sz="3200">
                  <a:solidFill>
                    <a:srgbClr val="FFFFFF"/>
                  </a:solidFill>
                  <a:latin typeface="Times New Roman"/>
                  <a:ea typeface="Times New Roman"/>
                  <a:cs typeface="Times New Roman"/>
                  <a:sym typeface="Times New Roman"/>
                </a:rPr>
                <a:t>II</a:t>
              </a:r>
              <a:endParaRPr b="1" i="0" sz="3200" u="none" cap="none" strike="noStrike">
                <a:solidFill>
                  <a:srgbClr val="FFFFFF"/>
                </a:solidFill>
                <a:latin typeface="Times New Roman"/>
                <a:ea typeface="Times New Roman"/>
                <a:cs typeface="Times New Roman"/>
                <a:sym typeface="Times New Roman"/>
              </a:endParaRPr>
            </a:p>
          </p:txBody>
        </p:sp>
      </p:grpSp>
      <p:grpSp>
        <p:nvGrpSpPr>
          <p:cNvPr id="736" name="Google Shape;736;p39"/>
          <p:cNvGrpSpPr/>
          <p:nvPr/>
        </p:nvGrpSpPr>
        <p:grpSpPr>
          <a:xfrm>
            <a:off x="0" y="1"/>
            <a:ext cx="12192000" cy="836740"/>
            <a:chOff x="1440808" y="2419674"/>
            <a:chExt cx="9865006" cy="1448933"/>
          </a:xfrm>
        </p:grpSpPr>
        <p:sp>
          <p:nvSpPr>
            <p:cNvPr id="737" name="Google Shape;737;p3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38" name="Google Shape;738;p3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39" name="Google Shape;739;p3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40" name="Google Shape;740;p3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741" name="Google Shape;741;p39"/>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742" name="Google Shape;742;p39"/>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743" name="Google Shape;743;p39"/>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2000"/>
                                        <p:tgtEl>
                                          <p:spTgt spid="7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p:nvPr/>
        </p:nvSpPr>
        <p:spPr>
          <a:xfrm>
            <a:off x="3075842" y="114403"/>
            <a:ext cx="6027615" cy="641350"/>
          </a:xfrm>
          <a:prstGeom prst="ellipse">
            <a:avLst/>
          </a:prstGeom>
          <a:gradFill>
            <a:gsLst>
              <a:gs pos="0">
                <a:srgbClr val="FEA94D"/>
              </a:gs>
              <a:gs pos="50000">
                <a:srgbClr val="FFA115"/>
              </a:gs>
              <a:gs pos="100000">
                <a:srgbClr val="E38F07"/>
              </a:gs>
            </a:gsLst>
            <a:lin ang="5400000" scaled="0"/>
          </a:gra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D0D0D"/>
              </a:buClr>
              <a:buSzPts val="2800"/>
              <a:buFont typeface="Times New Roman"/>
              <a:buNone/>
            </a:pPr>
            <a:r>
              <a:rPr b="1" i="0" lang="en-US" sz="2800" u="none" cap="none" strike="noStrike">
                <a:solidFill>
                  <a:srgbClr val="0D0D0D"/>
                </a:solidFill>
                <a:latin typeface="Times New Roman"/>
                <a:ea typeface="Times New Roman"/>
                <a:cs typeface="Times New Roman"/>
                <a:sym typeface="Times New Roman"/>
              </a:rPr>
              <a:t>    ĐỌC HIỂU VĂN BẢN</a:t>
            </a:r>
            <a:endParaRPr b="0" i="0" sz="2800" u="none" cap="none" strike="noStrike">
              <a:solidFill>
                <a:srgbClr val="FFFFFF"/>
              </a:solidFill>
              <a:latin typeface="Times New Roman"/>
              <a:ea typeface="Times New Roman"/>
              <a:cs typeface="Times New Roman"/>
              <a:sym typeface="Times New Roman"/>
            </a:endParaRPr>
          </a:p>
        </p:txBody>
      </p:sp>
      <p:sp>
        <p:nvSpPr>
          <p:cNvPr id="134" name="Google Shape;134;p4"/>
          <p:cNvSpPr/>
          <p:nvPr/>
        </p:nvSpPr>
        <p:spPr>
          <a:xfrm>
            <a:off x="660400" y="815598"/>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135" name="Google Shape;135;p4"/>
          <p:cNvSpPr/>
          <p:nvPr/>
        </p:nvSpPr>
        <p:spPr>
          <a:xfrm>
            <a:off x="238586" y="1583672"/>
            <a:ext cx="3898183" cy="548099"/>
          </a:xfrm>
          <a:prstGeom prst="rect">
            <a:avLst/>
          </a:prstGeom>
          <a:solidFill>
            <a:schemeClr val="accent4"/>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7030A0"/>
              </a:buClr>
              <a:buSzPts val="2800"/>
              <a:buFont typeface="Times New Roman"/>
              <a:buNone/>
            </a:pPr>
            <a:r>
              <a:rPr b="1" i="0" lang="en-US" sz="2800" u="none" cap="none" strike="noStrike">
                <a:solidFill>
                  <a:srgbClr val="7030A0"/>
                </a:solidFill>
                <a:latin typeface="Times New Roman"/>
                <a:ea typeface="Times New Roman"/>
                <a:cs typeface="Times New Roman"/>
                <a:sym typeface="Times New Roman"/>
              </a:rPr>
              <a:t>Hoạt động 1: Khởi động</a:t>
            </a:r>
            <a:endParaRPr b="0" i="0" sz="2800" u="none" cap="none" strike="noStrike">
              <a:solidFill>
                <a:srgbClr val="FFFFFF"/>
              </a:solidFill>
              <a:latin typeface="Times New Roman"/>
              <a:ea typeface="Times New Roman"/>
              <a:cs typeface="Times New Roman"/>
              <a:sym typeface="Times New Roman"/>
            </a:endParaRPr>
          </a:p>
        </p:txBody>
      </p:sp>
      <p:sp>
        <p:nvSpPr>
          <p:cNvPr id="136" name="Google Shape;136;p4"/>
          <p:cNvSpPr/>
          <p:nvPr/>
        </p:nvSpPr>
        <p:spPr>
          <a:xfrm>
            <a:off x="3110476" y="2221112"/>
            <a:ext cx="5958348" cy="1214809"/>
          </a:xfrm>
          <a:prstGeom prst="downArrowCallout">
            <a:avLst>
              <a:gd fmla="val 101365" name="adj1"/>
              <a:gd fmla="val 85167" name="adj2"/>
              <a:gd fmla="val 25000" name="adj3"/>
              <a:gd fmla="val 64977" name="adj4"/>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2800"/>
              <a:buFont typeface="Times New Roman"/>
              <a:buNone/>
            </a:pPr>
            <a:r>
              <a:rPr b="1" i="0" lang="en-US" sz="2800" u="none" cap="none" strike="noStrike">
                <a:solidFill>
                  <a:srgbClr val="7030A0"/>
                </a:solidFill>
                <a:latin typeface="Times New Roman"/>
                <a:ea typeface="Times New Roman"/>
                <a:cs typeface="Times New Roman"/>
                <a:sym typeface="Times New Roman"/>
              </a:rPr>
              <a:t>HÌNH ẢNH CÁNH ĐỒNG LÚA</a:t>
            </a:r>
            <a:endParaRPr/>
          </a:p>
        </p:txBody>
      </p:sp>
      <p:sp>
        <p:nvSpPr>
          <p:cNvPr id="137" name="Google Shape;137;p4"/>
          <p:cNvSpPr/>
          <p:nvPr/>
        </p:nvSpPr>
        <p:spPr>
          <a:xfrm>
            <a:off x="1301340" y="3406425"/>
            <a:ext cx="2639962" cy="3068117"/>
          </a:xfrm>
          <a:prstGeom prst="can">
            <a:avLst>
              <a:gd fmla="val 8240" name="adj"/>
            </a:avLst>
          </a:prstGeom>
          <a:solidFill>
            <a:srgbClr val="FFF2CC"/>
          </a:solidFill>
          <a:ln cap="flat" cmpd="sng" w="12700">
            <a:solidFill>
              <a:srgbClr val="42719B"/>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342900" lvl="0" marL="342900" marR="0" rtl="0" algn="just">
              <a:lnSpc>
                <a:spcPct val="115000"/>
              </a:lnSpc>
              <a:spcBef>
                <a:spcPts val="0"/>
              </a:spcBef>
              <a:spcAft>
                <a:spcPts val="0"/>
              </a:spcAft>
              <a:buClr>
                <a:srgbClr val="262626"/>
              </a:buClr>
              <a:buSzPts val="2800"/>
              <a:buFont typeface="Calibri"/>
              <a:buAutoNum type="arabicPeriod"/>
            </a:pPr>
            <a:r>
              <a:rPr b="0" i="1" lang="en-US" sz="2800" u="none" cap="none" strike="noStrike">
                <a:solidFill>
                  <a:srgbClr val="262626"/>
                </a:solidFill>
                <a:latin typeface="Times New Roman"/>
                <a:ea typeface="Times New Roman"/>
                <a:cs typeface="Times New Roman"/>
                <a:sym typeface="Times New Roman"/>
              </a:rPr>
              <a:t>Em hãy chia sẻ cảm xúc sau khi xem các bức ảnh trên.</a:t>
            </a:r>
            <a:endParaRPr b="0" i="0" sz="2800" u="none" cap="none" strike="noStrike">
              <a:solidFill>
                <a:schemeClr val="lt1"/>
              </a:solidFill>
              <a:latin typeface="Times New Roman"/>
              <a:ea typeface="Times New Roman"/>
              <a:cs typeface="Times New Roman"/>
              <a:sym typeface="Times New Roman"/>
            </a:endParaRPr>
          </a:p>
        </p:txBody>
      </p:sp>
      <p:sp>
        <p:nvSpPr>
          <p:cNvPr id="138" name="Google Shape;138;p4"/>
          <p:cNvSpPr/>
          <p:nvPr/>
        </p:nvSpPr>
        <p:spPr>
          <a:xfrm>
            <a:off x="4477877" y="3647315"/>
            <a:ext cx="3082413" cy="3068117"/>
          </a:xfrm>
          <a:prstGeom prst="can">
            <a:avLst>
              <a:gd fmla="val 8240" name="adj"/>
            </a:avLst>
          </a:prstGeom>
          <a:solidFill>
            <a:srgbClr val="FFF2CC"/>
          </a:solidFill>
          <a:ln cap="flat" cmpd="sng" w="12700">
            <a:solidFill>
              <a:srgbClr val="42719B"/>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0" i="1" lang="en-US" sz="2800" u="none" cap="none" strike="noStrike">
                <a:solidFill>
                  <a:srgbClr val="262626"/>
                </a:solidFill>
                <a:latin typeface="Times New Roman"/>
                <a:ea typeface="Times New Roman"/>
                <a:cs typeface="Times New Roman"/>
                <a:sym typeface="Times New Roman"/>
              </a:rPr>
              <a:t>2. Theo em, cây lúa có vai trò như thế nào đối với đời sống của người Việt Nam?</a:t>
            </a:r>
            <a:endParaRPr b="0" i="0" sz="2400" u="none" cap="none" strike="noStrike">
              <a:solidFill>
                <a:schemeClr val="lt1"/>
              </a:solidFill>
              <a:latin typeface="Times New Roman"/>
              <a:ea typeface="Times New Roman"/>
              <a:cs typeface="Times New Roman"/>
              <a:sym typeface="Times New Roman"/>
            </a:endParaRPr>
          </a:p>
        </p:txBody>
      </p:sp>
      <p:sp>
        <p:nvSpPr>
          <p:cNvPr id="139" name="Google Shape;139;p4"/>
          <p:cNvSpPr/>
          <p:nvPr/>
        </p:nvSpPr>
        <p:spPr>
          <a:xfrm>
            <a:off x="8096865" y="3466270"/>
            <a:ext cx="3097161" cy="3068117"/>
          </a:xfrm>
          <a:prstGeom prst="can">
            <a:avLst>
              <a:gd fmla="val 8240" name="adj"/>
            </a:avLst>
          </a:prstGeom>
          <a:solidFill>
            <a:srgbClr val="FFF2CC"/>
          </a:solidFill>
          <a:ln cap="flat" cmpd="sng" w="12700">
            <a:solidFill>
              <a:srgbClr val="42719B"/>
            </a:solidFill>
            <a:prstDash val="solid"/>
            <a:miter lim="800000"/>
            <a:headEnd len="sm" w="sm" type="none"/>
            <a:tailEnd len="sm" w="sm" type="none"/>
          </a:ln>
          <a:effectLst>
            <a:outerShdw blurRad="50800" rotWithShape="0" algn="bl" dir="189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0" i="1" lang="en-US" sz="2800" u="none" cap="none" strike="noStrike">
                <a:solidFill>
                  <a:srgbClr val="262626"/>
                </a:solidFill>
                <a:latin typeface="Times New Roman"/>
                <a:ea typeface="Times New Roman"/>
                <a:cs typeface="Times New Roman"/>
                <a:sym typeface="Times New Roman"/>
              </a:rPr>
              <a:t>3. Em có biết lễ hội nào về cây lúa không? Hãy chia sẻ với bạn một lễ hội về cây lúa mà em biết.</a:t>
            </a:r>
            <a:endParaRPr b="0" i="0" sz="2400" u="none" cap="none" strike="noStrike">
              <a:solidFill>
                <a:schemeClr val="lt1"/>
              </a:solidFill>
              <a:latin typeface="Times New Roman"/>
              <a:ea typeface="Times New Roman"/>
              <a:cs typeface="Times New Roman"/>
              <a:sym typeface="Times New Roman"/>
            </a:endParaRPr>
          </a:p>
        </p:txBody>
      </p:sp>
      <p:pic>
        <p:nvPicPr>
          <p:cNvPr id="140" name="Google Shape;140;p4"/>
          <p:cNvPicPr preferRelativeResize="0"/>
          <p:nvPr/>
        </p:nvPicPr>
        <p:blipFill rotWithShape="1">
          <a:blip r:embed="rId3">
            <a:alphaModFix/>
          </a:blip>
          <a:srcRect b="0" l="0" r="0" t="0"/>
          <a:stretch/>
        </p:blipFill>
        <p:spPr>
          <a:xfrm>
            <a:off x="9338825" y="1583672"/>
            <a:ext cx="2853175" cy="165825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p4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749" name="Google Shape;749;p40"/>
          <p:cNvSpPr/>
          <p:nvPr/>
        </p:nvSpPr>
        <p:spPr>
          <a:xfrm>
            <a:off x="191729" y="274135"/>
            <a:ext cx="5383161" cy="1200329"/>
          </a:xfrm>
          <a:prstGeom prst="rect">
            <a:avLst/>
          </a:prstGeom>
          <a:solidFill>
            <a:schemeClr val="lt1"/>
          </a:solidFill>
          <a:ln cap="flat" cmpd="sng" w="28575">
            <a:solidFill>
              <a:srgbClr val="FF000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D0D0D"/>
                </a:solidFill>
                <a:latin typeface="Times New Roman"/>
                <a:ea typeface="Times New Roman"/>
                <a:cs typeface="Times New Roman"/>
                <a:sym typeface="Times New Roman"/>
              </a:rPr>
              <a:t>Trái Đất là hành tinh có sự sống đa dạng và phong phú</a:t>
            </a:r>
            <a:endParaRPr sz="3600">
              <a:solidFill>
                <a:schemeClr val="dk1"/>
              </a:solidFill>
              <a:latin typeface="Calibri"/>
              <a:ea typeface="Calibri"/>
              <a:cs typeface="Calibri"/>
              <a:sym typeface="Calibri"/>
            </a:endParaRPr>
          </a:p>
        </p:txBody>
      </p:sp>
      <p:sp>
        <p:nvSpPr>
          <p:cNvPr id="750" name="Google Shape;750;p40"/>
          <p:cNvSpPr/>
          <p:nvPr/>
        </p:nvSpPr>
        <p:spPr>
          <a:xfrm>
            <a:off x="6946490" y="437257"/>
            <a:ext cx="5088193" cy="1578894"/>
          </a:xfrm>
          <a:prstGeom prst="rect">
            <a:avLst/>
          </a:prstGeom>
          <a:solidFill>
            <a:srgbClr val="FEE599"/>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Là nơi nương thân của con người và muôn loài khác trong không gian mênh mông của vũ trụ.</a:t>
            </a:r>
            <a:endParaRPr sz="2800">
              <a:solidFill>
                <a:schemeClr val="dk1"/>
              </a:solidFill>
              <a:latin typeface="Times New Roman"/>
              <a:ea typeface="Times New Roman"/>
              <a:cs typeface="Times New Roman"/>
              <a:sym typeface="Times New Roman"/>
            </a:endParaRPr>
          </a:p>
        </p:txBody>
      </p:sp>
      <p:sp>
        <p:nvSpPr>
          <p:cNvPr id="751" name="Google Shape;751;p40"/>
          <p:cNvSpPr/>
          <p:nvPr/>
        </p:nvSpPr>
        <p:spPr>
          <a:xfrm>
            <a:off x="191729" y="2016151"/>
            <a:ext cx="3687097" cy="1224951"/>
          </a:xfrm>
          <a:prstGeom prst="rect">
            <a:avLst/>
          </a:prstGeom>
          <a:solidFill>
            <a:srgbClr val="FEE599"/>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Trái Đất là hành tinh duy nhất có sự sống.</a:t>
            </a:r>
            <a:endParaRPr sz="3200">
              <a:solidFill>
                <a:schemeClr val="dk1"/>
              </a:solidFill>
              <a:latin typeface="Times New Roman"/>
              <a:ea typeface="Times New Roman"/>
              <a:cs typeface="Times New Roman"/>
              <a:sym typeface="Times New Roman"/>
            </a:endParaRPr>
          </a:p>
        </p:txBody>
      </p:sp>
      <p:sp>
        <p:nvSpPr>
          <p:cNvPr id="752" name="Google Shape;752;p40"/>
          <p:cNvSpPr/>
          <p:nvPr/>
        </p:nvSpPr>
        <p:spPr>
          <a:xfrm>
            <a:off x="192958" y="4789842"/>
            <a:ext cx="6753532" cy="1791260"/>
          </a:xfrm>
          <a:prstGeom prst="rect">
            <a:avLst/>
          </a:prstGeom>
          <a:solidFill>
            <a:srgbClr val="FEE599"/>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Những thay đổi của nó khiến cho các sinh vật thích nghi để sống ót, thúc đẩy sự phát triển, tiến hóa muôn loài.</a:t>
            </a:r>
            <a:endParaRPr sz="3200">
              <a:solidFill>
                <a:schemeClr val="dk1"/>
              </a:solidFill>
              <a:latin typeface="Times New Roman"/>
              <a:ea typeface="Times New Roman"/>
              <a:cs typeface="Times New Roman"/>
              <a:sym typeface="Times New Roman"/>
            </a:endParaRPr>
          </a:p>
        </p:txBody>
      </p:sp>
      <p:sp>
        <p:nvSpPr>
          <p:cNvPr id="753" name="Google Shape;753;p40"/>
          <p:cNvSpPr/>
          <p:nvPr/>
        </p:nvSpPr>
        <p:spPr>
          <a:xfrm>
            <a:off x="7400109" y="3220182"/>
            <a:ext cx="4634574" cy="1569660"/>
          </a:xfrm>
          <a:prstGeom prst="rect">
            <a:avLst/>
          </a:prstGeom>
          <a:solidFill>
            <a:srgbClr val="FEE599"/>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D0D0D"/>
                </a:solidFill>
                <a:latin typeface="Times New Roman"/>
                <a:ea typeface="Times New Roman"/>
                <a:cs typeface="Times New Roman"/>
                <a:sym typeface="Times New Roman"/>
              </a:rPr>
              <a:t>3/4 bề mặt là nước, là hành tinh duy nhất có màu xanh biển.</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2000"/>
                                        <p:tgtEl>
                                          <p:spTgt spid="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2000"/>
                                        <p:tgtEl>
                                          <p:spTgt spid="7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20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2000"/>
                                        <p:tgtEl>
                                          <p:spTgt spid="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2000"/>
                                        <p:tgtEl>
                                          <p:spTgt spid="7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4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59" name="Google Shape;759;p41"/>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0" name="Google Shape;760;p41"/>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1" name="Google Shape;761;p4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2" name="Google Shape;762;p4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3" name="Google Shape;763;p4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4" name="Google Shape;764;p41"/>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65" name="Google Shape;765;p41"/>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766" name="Google Shape;766;p41"/>
          <p:cNvGrpSpPr/>
          <p:nvPr/>
        </p:nvGrpSpPr>
        <p:grpSpPr>
          <a:xfrm>
            <a:off x="4009854" y="1510720"/>
            <a:ext cx="7822558" cy="5081809"/>
            <a:chOff x="9526586" y="5020964"/>
            <a:chExt cx="13487401" cy="7588768"/>
          </a:xfrm>
        </p:grpSpPr>
        <p:sp>
          <p:nvSpPr>
            <p:cNvPr id="767" name="Google Shape;767;p4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68" name="Google Shape;768;p4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69" name="Google Shape;769;p4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70" name="Google Shape;770;p4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71" name="Google Shape;771;p4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772" name="Google Shape;772;p41"/>
          <p:cNvSpPr/>
          <p:nvPr/>
        </p:nvSpPr>
        <p:spPr>
          <a:xfrm>
            <a:off x="464233" y="2254208"/>
            <a:ext cx="10685645" cy="115108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1. Đặc điểm nội dung của văn bản</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7030A0"/>
              </a:buClr>
              <a:buSzPts val="3200"/>
              <a:buFont typeface="Times New Roman"/>
              <a:buNone/>
            </a:pPr>
            <a:r>
              <a:rPr b="1" i="0" lang="en-US" sz="3200" u="none" cap="none" strike="noStrike">
                <a:solidFill>
                  <a:srgbClr val="7030A0"/>
                </a:solidFill>
                <a:latin typeface="Times New Roman"/>
                <a:ea typeface="Times New Roman"/>
                <a:cs typeface="Times New Roman"/>
                <a:sym typeface="Times New Roman"/>
              </a:rPr>
              <a:t>1.1. Giới thiệu về Trái Đất – hành tinh xanh</a:t>
            </a:r>
            <a:endParaRPr b="0" i="0" sz="3200" u="none" cap="none" strike="noStrike">
              <a:solidFill>
                <a:srgbClr val="000000"/>
              </a:solidFill>
              <a:latin typeface="Calibri"/>
              <a:ea typeface="Calibri"/>
              <a:cs typeface="Calibri"/>
              <a:sym typeface="Calibri"/>
            </a:endParaRPr>
          </a:p>
        </p:txBody>
      </p:sp>
      <p:sp>
        <p:nvSpPr>
          <p:cNvPr id="773" name="Google Shape;773;p41"/>
          <p:cNvSpPr/>
          <p:nvPr/>
        </p:nvSpPr>
        <p:spPr>
          <a:xfrm>
            <a:off x="443510" y="3480404"/>
            <a:ext cx="10845800" cy="1754326"/>
          </a:xfrm>
          <a:prstGeom prst="rect">
            <a:avLst/>
          </a:prstGeom>
          <a:noFill/>
          <a:ln>
            <a:noFill/>
          </a:ln>
        </p:spPr>
        <p:txBody>
          <a:bodyPr anchorCtr="0" anchor="t" bIns="45700" lIns="91425" spcFirstLastPara="1" rIns="91425" wrap="square" tIns="45700">
            <a:spAutoFit/>
          </a:bodyPr>
          <a:lstStyle/>
          <a:p>
            <a:pPr indent="-571500" lvl="0" marL="571500" marR="0" rtl="0" algn="just">
              <a:spcBef>
                <a:spcPts val="0"/>
              </a:spcBef>
              <a:spcAft>
                <a:spcPts val="0"/>
              </a:spcAft>
              <a:buClr>
                <a:srgbClr val="0D0D0D"/>
              </a:buClr>
              <a:buSzPts val="3600"/>
              <a:buFont typeface="Noto Sans Symbols"/>
              <a:buChar char="❖"/>
            </a:pPr>
            <a:r>
              <a:rPr lang="en-US" sz="3600">
                <a:solidFill>
                  <a:srgbClr val="0D0D0D"/>
                </a:solidFill>
                <a:latin typeface="Times New Roman"/>
                <a:ea typeface="Times New Roman"/>
                <a:cs typeface="Times New Roman"/>
                <a:sym typeface="Times New Roman"/>
              </a:rPr>
              <a:t>Cụm từ “Hành tinh xanh”: thể hiện thái độ yêu quý, trân trọng những điều tốt đẹp mà trái đất ban tặng cho con người</a:t>
            </a:r>
            <a:endParaRPr sz="3600">
              <a:solidFill>
                <a:schemeClr val="dk1"/>
              </a:solidFill>
              <a:latin typeface="Calibri"/>
              <a:ea typeface="Calibri"/>
              <a:cs typeface="Calibri"/>
              <a:sym typeface="Calibri"/>
            </a:endParaRPr>
          </a:p>
        </p:txBody>
      </p:sp>
      <p:grpSp>
        <p:nvGrpSpPr>
          <p:cNvPr id="774" name="Google Shape;774;p41"/>
          <p:cNvGrpSpPr/>
          <p:nvPr/>
        </p:nvGrpSpPr>
        <p:grpSpPr>
          <a:xfrm>
            <a:off x="464234" y="1228027"/>
            <a:ext cx="10264344" cy="584775"/>
            <a:chOff x="823660" y="2795826"/>
            <a:chExt cx="10575331" cy="584775"/>
          </a:xfrm>
        </p:grpSpPr>
        <p:sp>
          <p:nvSpPr>
            <p:cNvPr id="775" name="Google Shape;775;p41"/>
            <p:cNvSpPr txBox="1"/>
            <p:nvPr/>
          </p:nvSpPr>
          <p:spPr>
            <a:xfrm>
              <a:off x="1796047" y="2809850"/>
              <a:ext cx="9602944" cy="5232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1859B"/>
                </a:buClr>
                <a:buSzPts val="2800"/>
                <a:buFont typeface="Times New Roman"/>
                <a:buNone/>
              </a:pPr>
              <a:r>
                <a:rPr b="1" lang="en-US" sz="2800" u="none" cap="none" strike="noStrike">
                  <a:solidFill>
                    <a:srgbClr val="31859B"/>
                  </a:solidFill>
                  <a:latin typeface="Times New Roman"/>
                  <a:ea typeface="Times New Roman"/>
                  <a:cs typeface="Times New Roman"/>
                  <a:sym typeface="Times New Roman"/>
                </a:rPr>
                <a:t>SUY</a:t>
              </a:r>
              <a:r>
                <a:rPr b="1" lang="en-US" sz="2800" u="none" cap="none" strike="noStrike">
                  <a:solidFill>
                    <a:srgbClr val="31859B"/>
                  </a:solidFill>
                  <a:latin typeface="Times New Roman"/>
                  <a:ea typeface="Times New Roman"/>
                  <a:cs typeface="Times New Roman"/>
                  <a:sym typeface="Times New Roman"/>
                </a:rPr>
                <a:t> NGẪM VÀ PHẢN HỒI</a:t>
              </a:r>
              <a:endParaRPr b="1" sz="2800" u="none" cap="none" strike="noStrike">
                <a:solidFill>
                  <a:srgbClr val="31859B"/>
                </a:solidFill>
                <a:latin typeface="Times New Roman"/>
                <a:ea typeface="Times New Roman"/>
                <a:cs typeface="Times New Roman"/>
                <a:sym typeface="Times New Roman"/>
              </a:endParaRPr>
            </a:p>
          </p:txBody>
        </p:sp>
        <p:sp>
          <p:nvSpPr>
            <p:cNvPr id="776" name="Google Shape;776;p41"/>
            <p:cNvSpPr/>
            <p:nvPr/>
          </p:nvSpPr>
          <p:spPr>
            <a:xfrm>
              <a:off x="823660" y="2823876"/>
              <a:ext cx="972388" cy="556725"/>
            </a:xfrm>
            <a:prstGeom prst="roundRect">
              <a:avLst>
                <a:gd fmla="val 16667" name="adj"/>
              </a:avLst>
            </a:prstGeom>
            <a:solidFill>
              <a:srgbClr val="31859B"/>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777" name="Google Shape;777;p41"/>
            <p:cNvSpPr txBox="1"/>
            <p:nvPr/>
          </p:nvSpPr>
          <p:spPr>
            <a:xfrm>
              <a:off x="1095997" y="2795826"/>
              <a:ext cx="50526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Times New Roman"/>
                <a:buNone/>
              </a:pPr>
              <a:r>
                <a:rPr b="1" lang="en-US" sz="3200">
                  <a:solidFill>
                    <a:srgbClr val="FFFFFF"/>
                  </a:solidFill>
                  <a:latin typeface="Times New Roman"/>
                  <a:ea typeface="Times New Roman"/>
                  <a:cs typeface="Times New Roman"/>
                  <a:sym typeface="Times New Roman"/>
                </a:rPr>
                <a:t>II</a:t>
              </a:r>
              <a:endParaRPr b="1" i="0" sz="3200" u="none" cap="none" strike="noStrike">
                <a:solidFill>
                  <a:srgbClr val="FFFFFF"/>
                </a:solidFill>
                <a:latin typeface="Times New Roman"/>
                <a:ea typeface="Times New Roman"/>
                <a:cs typeface="Times New Roman"/>
                <a:sym typeface="Times New Roman"/>
              </a:endParaRPr>
            </a:p>
          </p:txBody>
        </p:sp>
      </p:grpSp>
      <p:grpSp>
        <p:nvGrpSpPr>
          <p:cNvPr id="778" name="Google Shape;778;p41"/>
          <p:cNvGrpSpPr/>
          <p:nvPr/>
        </p:nvGrpSpPr>
        <p:grpSpPr>
          <a:xfrm>
            <a:off x="0" y="1"/>
            <a:ext cx="12192000" cy="836740"/>
            <a:chOff x="1440808" y="2419674"/>
            <a:chExt cx="9865006" cy="1448933"/>
          </a:xfrm>
        </p:grpSpPr>
        <p:sp>
          <p:nvSpPr>
            <p:cNvPr id="779" name="Google Shape;779;p4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80" name="Google Shape;780;p4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81" name="Google Shape;781;p4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82" name="Google Shape;782;p4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783" name="Google Shape;783;p41"/>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784" name="Google Shape;784;p4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785" name="Google Shape;785;p4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20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4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1" name="Google Shape;791;p42"/>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2" name="Google Shape;792;p42"/>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3" name="Google Shape;793;p4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4" name="Google Shape;794;p4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5" name="Google Shape;795;p4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6" name="Google Shape;796;p42"/>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797" name="Google Shape;797;p42"/>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798" name="Google Shape;798;p42"/>
          <p:cNvGrpSpPr/>
          <p:nvPr/>
        </p:nvGrpSpPr>
        <p:grpSpPr>
          <a:xfrm>
            <a:off x="4009854" y="1061140"/>
            <a:ext cx="7822558" cy="5796860"/>
            <a:chOff x="9526586" y="5020964"/>
            <a:chExt cx="13487401" cy="7588768"/>
          </a:xfrm>
        </p:grpSpPr>
        <p:sp>
          <p:nvSpPr>
            <p:cNvPr id="799" name="Google Shape;799;p4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00" name="Google Shape;800;p4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01" name="Google Shape;801;p4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02" name="Google Shape;802;p4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03" name="Google Shape;803;p4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804" name="Google Shape;804;p42"/>
          <p:cNvSpPr/>
          <p:nvPr/>
        </p:nvSpPr>
        <p:spPr>
          <a:xfrm>
            <a:off x="478301" y="1280080"/>
            <a:ext cx="10874145" cy="613245"/>
          </a:xfrm>
          <a:prstGeom prst="rect">
            <a:avLst/>
          </a:prstGeom>
          <a:noFill/>
          <a:ln>
            <a:noFill/>
          </a:ln>
        </p:spPr>
        <p:txBody>
          <a:bodyPr anchorCtr="0" anchor="t" bIns="45700" lIns="91425" spcFirstLastPara="1" rIns="91425" wrap="square" tIns="45700">
            <a:spAutoFit/>
          </a:bodyPr>
          <a:lstStyle/>
          <a:p>
            <a:pPr indent="0" lvl="1" marL="0" marR="0" rtl="0" algn="just">
              <a:lnSpc>
                <a:spcPct val="115000"/>
              </a:lnSpc>
              <a:spcBef>
                <a:spcPts val="0"/>
              </a:spcBef>
              <a:spcAft>
                <a:spcPts val="0"/>
              </a:spcAft>
              <a:buClr>
                <a:srgbClr val="7030A0"/>
              </a:buClr>
              <a:buSzPts val="3200"/>
              <a:buFont typeface="Times New Roman"/>
              <a:buNone/>
            </a:pPr>
            <a:r>
              <a:rPr b="1" i="0" lang="en-US" sz="3200" u="none" cap="none" strike="noStrike">
                <a:solidFill>
                  <a:srgbClr val="7030A0"/>
                </a:solidFill>
                <a:latin typeface="Times New Roman"/>
                <a:ea typeface="Times New Roman"/>
                <a:cs typeface="Times New Roman"/>
                <a:sym typeface="Times New Roman"/>
              </a:rPr>
              <a:t>1.2. Quá trình hình thành, tiến hoá của sự sống trên Trái Đất</a:t>
            </a:r>
            <a:endParaRPr b="0" i="0" sz="3200" u="none" cap="none" strike="noStrike">
              <a:solidFill>
                <a:srgbClr val="000000"/>
              </a:solidFill>
              <a:latin typeface="Times New Roman"/>
              <a:ea typeface="Times New Roman"/>
              <a:cs typeface="Times New Roman"/>
              <a:sym typeface="Times New Roman"/>
            </a:endParaRPr>
          </a:p>
        </p:txBody>
      </p:sp>
      <p:graphicFrame>
        <p:nvGraphicFramePr>
          <p:cNvPr id="805" name="Google Shape;805;p42"/>
          <p:cNvGraphicFramePr/>
          <p:nvPr/>
        </p:nvGraphicFramePr>
        <p:xfrm>
          <a:off x="478301" y="2010145"/>
          <a:ext cx="3000000" cy="3000000"/>
        </p:xfrm>
        <a:graphic>
          <a:graphicData uri="http://schemas.openxmlformats.org/drawingml/2006/table">
            <a:tbl>
              <a:tblPr>
                <a:noFill/>
                <a:tableStyleId>{C674D646-FAAB-4E94-911F-C361EDB9427A}</a:tableStyleId>
              </a:tblPr>
              <a:tblGrid>
                <a:gridCol w="4398150"/>
                <a:gridCol w="6713350"/>
              </a:tblGrid>
              <a:tr h="149125">
                <a:tc>
                  <a:txBody>
                    <a:bodyPr/>
                    <a:lstStyle/>
                    <a:p>
                      <a:pPr indent="0" lvl="0" marL="0" marR="0" rtl="0" algn="ctr">
                        <a:lnSpc>
                          <a:spcPct val="115000"/>
                        </a:lnSpc>
                        <a:spcBef>
                          <a:spcPts val="0"/>
                        </a:spcBef>
                        <a:spcAft>
                          <a:spcPts val="0"/>
                        </a:spcAft>
                        <a:buNone/>
                      </a:pPr>
                      <a:r>
                        <a:rPr b="1" lang="en-US" sz="3000" u="none" cap="none" strike="noStrike">
                          <a:solidFill>
                            <a:srgbClr val="0D0D0D"/>
                          </a:solidFill>
                          <a:latin typeface="Times New Roman"/>
                          <a:ea typeface="Times New Roman"/>
                          <a:cs typeface="Times New Roman"/>
                          <a:sym typeface="Times New Roman"/>
                        </a:rPr>
                        <a:t>Mốc thời gian</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0" rtl="0" algn="ctr">
                        <a:lnSpc>
                          <a:spcPct val="115000"/>
                        </a:lnSpc>
                        <a:spcBef>
                          <a:spcPts val="0"/>
                        </a:spcBef>
                        <a:spcAft>
                          <a:spcPts val="0"/>
                        </a:spcAft>
                        <a:buNone/>
                      </a:pPr>
                      <a:r>
                        <a:rPr b="1" lang="en-US" sz="3000" u="none" cap="none" strike="noStrike">
                          <a:solidFill>
                            <a:srgbClr val="0D0D0D"/>
                          </a:solidFill>
                          <a:latin typeface="Times New Roman"/>
                          <a:ea typeface="Times New Roman"/>
                          <a:cs typeface="Times New Roman"/>
                          <a:sym typeface="Times New Roman"/>
                        </a:rPr>
                        <a:t>Chi tiết</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r>
              <a:tr h="473425">
                <a:tc>
                  <a:txBody>
                    <a:bodyPr/>
                    <a:lstStyle/>
                    <a:p>
                      <a:pPr indent="0" lvl="0" marL="0" marR="0" rtl="0" algn="just">
                        <a:lnSpc>
                          <a:spcPct val="115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Cách nay 140 triệu năm</a:t>
                      </a:r>
                      <a:br>
                        <a:rPr lang="en-US" sz="3000" u="none" cap="none" strike="noStrike">
                          <a:solidFill>
                            <a:srgbClr val="0D0D0D"/>
                          </a:solidFill>
                          <a:latin typeface="Times New Roman"/>
                          <a:ea typeface="Times New Roman"/>
                          <a:cs typeface="Times New Roman"/>
                          <a:sym typeface="Times New Roman"/>
                        </a:rPr>
                      </a:b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Có vô số các loài tảo, bọt biển, rêu, nấm, sâu, bọ, tôm, cua, nhìn hoa bướm, nghe thấy tiếng chim, ong hay các loài khủng long khổng lồ và các loài thằn lằn tiền sử.</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800">
                <a:tc>
                  <a:txBody>
                    <a:bodyPr/>
                    <a:lstStyle/>
                    <a:p>
                      <a:pPr indent="0" lvl="0" marL="0" marR="0" rtl="0" algn="just">
                        <a:lnSpc>
                          <a:spcPct val="115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Cách nay khoảng 6 triệu năm</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Tiền nhân của loài người xuất hiện.</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800">
                <a:tc>
                  <a:txBody>
                    <a:bodyPr/>
                    <a:lstStyle/>
                    <a:p>
                      <a:pPr indent="0" lvl="0" marL="0" marR="0" rtl="0" algn="just">
                        <a:lnSpc>
                          <a:spcPct val="100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Cách nay khoảng 30 000 đến 40 000 năm</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3000" u="none" cap="none" strike="noStrike">
                          <a:solidFill>
                            <a:srgbClr val="0D0D0D"/>
                          </a:solidFill>
                          <a:latin typeface="Times New Roman"/>
                          <a:ea typeface="Times New Roman"/>
                          <a:cs typeface="Times New Roman"/>
                          <a:sym typeface="Times New Roman"/>
                        </a:rPr>
                        <a:t>Người tinh khôn đầu tiên xuất hiện</a:t>
                      </a:r>
                      <a:endParaRPr sz="3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806" name="Google Shape;806;p42"/>
          <p:cNvGrpSpPr/>
          <p:nvPr/>
        </p:nvGrpSpPr>
        <p:grpSpPr>
          <a:xfrm>
            <a:off x="0" y="1"/>
            <a:ext cx="12192000" cy="836740"/>
            <a:chOff x="1440808" y="2419674"/>
            <a:chExt cx="9865006" cy="1448933"/>
          </a:xfrm>
        </p:grpSpPr>
        <p:sp>
          <p:nvSpPr>
            <p:cNvPr id="807" name="Google Shape;807;p4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08" name="Google Shape;808;p4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09" name="Google Shape;809;p4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10" name="Google Shape;810;p4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811" name="Google Shape;811;p42"/>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812" name="Google Shape;812;p4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813" name="Google Shape;813;p4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19" name="Google Shape;819;p43"/>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0" name="Google Shape;820;p43"/>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1" name="Google Shape;821;p4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2" name="Google Shape;822;p4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3" name="Google Shape;823;p4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4" name="Google Shape;824;p43"/>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25" name="Google Shape;825;p43"/>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826" name="Google Shape;826;p43"/>
          <p:cNvGrpSpPr/>
          <p:nvPr/>
        </p:nvGrpSpPr>
        <p:grpSpPr>
          <a:xfrm>
            <a:off x="4009854" y="1061140"/>
            <a:ext cx="7822558" cy="5796860"/>
            <a:chOff x="9526586" y="5020964"/>
            <a:chExt cx="13487401" cy="7588768"/>
          </a:xfrm>
        </p:grpSpPr>
        <p:sp>
          <p:nvSpPr>
            <p:cNvPr id="827" name="Google Shape;827;p4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28" name="Google Shape;828;p4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29" name="Google Shape;829;p4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30" name="Google Shape;830;p4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31" name="Google Shape;831;p4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832" name="Google Shape;832;p43"/>
          <p:cNvSpPr/>
          <p:nvPr/>
        </p:nvSpPr>
        <p:spPr>
          <a:xfrm>
            <a:off x="492369" y="1364488"/>
            <a:ext cx="10747537" cy="613245"/>
          </a:xfrm>
          <a:prstGeom prst="rect">
            <a:avLst/>
          </a:prstGeom>
          <a:noFill/>
          <a:ln>
            <a:noFill/>
          </a:ln>
        </p:spPr>
        <p:txBody>
          <a:bodyPr anchorCtr="0" anchor="t" bIns="45700" lIns="91425" spcFirstLastPara="1" rIns="91425" wrap="square" tIns="45700">
            <a:spAutoFit/>
          </a:bodyPr>
          <a:lstStyle/>
          <a:p>
            <a:pPr indent="0" lvl="1" marL="0" marR="0" rtl="0" algn="l">
              <a:lnSpc>
                <a:spcPct val="115000"/>
              </a:lnSpc>
              <a:spcBef>
                <a:spcPts val="0"/>
              </a:spcBef>
              <a:spcAft>
                <a:spcPts val="0"/>
              </a:spcAft>
              <a:buClr>
                <a:srgbClr val="7030A0"/>
              </a:buClr>
              <a:buSzPts val="3200"/>
              <a:buFont typeface="Times New Roman"/>
              <a:buNone/>
            </a:pPr>
            <a:r>
              <a:rPr b="1" i="0" lang="en-US" sz="3200" u="none" cap="none" strike="noStrike">
                <a:solidFill>
                  <a:srgbClr val="7030A0"/>
                </a:solidFill>
                <a:latin typeface="Times New Roman"/>
                <a:ea typeface="Times New Roman"/>
                <a:cs typeface="Times New Roman"/>
                <a:sym typeface="Times New Roman"/>
              </a:rPr>
              <a:t>1.2. Quá trình hình thành, tiến hoá của sự sống trên Trái Đất</a:t>
            </a:r>
            <a:endParaRPr b="0" i="0" sz="3200" u="none" cap="none" strike="noStrike">
              <a:solidFill>
                <a:srgbClr val="000000"/>
              </a:solidFill>
              <a:latin typeface="Times New Roman"/>
              <a:ea typeface="Times New Roman"/>
              <a:cs typeface="Times New Roman"/>
              <a:sym typeface="Times New Roman"/>
            </a:endParaRPr>
          </a:p>
        </p:txBody>
      </p:sp>
      <p:pic>
        <p:nvPicPr>
          <p:cNvPr id="833" name="Google Shape;833;p43"/>
          <p:cNvPicPr preferRelativeResize="0"/>
          <p:nvPr/>
        </p:nvPicPr>
        <p:blipFill rotWithShape="1">
          <a:blip r:embed="rId3">
            <a:alphaModFix/>
          </a:blip>
          <a:srcRect b="0" l="0" r="0" t="0"/>
          <a:stretch/>
        </p:blipFill>
        <p:spPr>
          <a:xfrm>
            <a:off x="6001539" y="2177986"/>
            <a:ext cx="5489948" cy="4286664"/>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grpSp>
        <p:nvGrpSpPr>
          <p:cNvPr id="834" name="Google Shape;834;p43"/>
          <p:cNvGrpSpPr/>
          <p:nvPr/>
        </p:nvGrpSpPr>
        <p:grpSpPr>
          <a:xfrm>
            <a:off x="660401" y="2321348"/>
            <a:ext cx="6068458" cy="3548675"/>
            <a:chOff x="660401" y="2321348"/>
            <a:chExt cx="6068458" cy="3548675"/>
          </a:xfrm>
        </p:grpSpPr>
        <p:sp>
          <p:nvSpPr>
            <p:cNvPr id="835" name="Google Shape;835;p43"/>
            <p:cNvSpPr/>
            <p:nvPr/>
          </p:nvSpPr>
          <p:spPr>
            <a:xfrm>
              <a:off x="660401" y="2321348"/>
              <a:ext cx="6068458" cy="3548675"/>
            </a:xfrm>
            <a:prstGeom prst="homePlate">
              <a:avLst>
                <a:gd fmla="val 42935" name="adj"/>
              </a:avLst>
            </a:prstGeom>
            <a:solidFill>
              <a:srgbClr val="FFF2CC"/>
            </a:solidFill>
            <a:ln cap="flat" cmpd="sng" w="19050">
              <a:solidFill>
                <a:srgbClr val="7030A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t/>
              </a:r>
              <a:endParaRPr sz="2800">
                <a:solidFill>
                  <a:schemeClr val="lt1"/>
                </a:solidFill>
                <a:latin typeface="Times New Roman"/>
                <a:ea typeface="Times New Roman"/>
                <a:cs typeface="Times New Roman"/>
                <a:sym typeface="Times New Roman"/>
              </a:endParaRPr>
            </a:p>
          </p:txBody>
        </p:sp>
        <p:sp>
          <p:nvSpPr>
            <p:cNvPr id="836" name="Google Shape;836;p43"/>
            <p:cNvSpPr txBox="1"/>
            <p:nvPr/>
          </p:nvSpPr>
          <p:spPr>
            <a:xfrm>
              <a:off x="700513" y="2579981"/>
              <a:ext cx="4603007" cy="303140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15000"/>
                </a:lnSpc>
                <a:spcBef>
                  <a:spcPts val="0"/>
                </a:spcBef>
                <a:spcAft>
                  <a:spcPts val="0"/>
                </a:spcAft>
                <a:buClr>
                  <a:srgbClr val="0D0D0D"/>
                </a:buClr>
                <a:buSzPts val="2400"/>
                <a:buFont typeface="Noto Sans Symbols"/>
                <a:buChar char="⇨"/>
              </a:pPr>
              <a:r>
                <a:rPr lang="en-US" sz="2400">
                  <a:solidFill>
                    <a:srgbClr val="0D0D0D"/>
                  </a:solidFill>
                  <a:latin typeface="Times New Roman"/>
                  <a:ea typeface="Times New Roman"/>
                  <a:cs typeface="Times New Roman"/>
                  <a:sym typeface="Times New Roman"/>
                </a:rPr>
                <a:t>Sự sống trên Trái Đất phải trải qua thời gian dài để các loài tiến hoá, thích nghi, trong đó có con người. Chính Trái Đất- Mẹ Thiên Nhiên đã nuôi dưỡng sự sống muôn loài trong suốt hành trình tiến hoá dài và bền bỉ đó.</a:t>
              </a:r>
              <a:endParaRPr sz="2400">
                <a:solidFill>
                  <a:schemeClr val="dk1"/>
                </a:solidFill>
                <a:latin typeface="Times New Roman"/>
                <a:ea typeface="Times New Roman"/>
                <a:cs typeface="Times New Roman"/>
                <a:sym typeface="Times New Roman"/>
              </a:endParaRPr>
            </a:p>
          </p:txBody>
        </p:sp>
      </p:grpSp>
      <p:grpSp>
        <p:nvGrpSpPr>
          <p:cNvPr id="837" name="Google Shape;837;p43"/>
          <p:cNvGrpSpPr/>
          <p:nvPr/>
        </p:nvGrpSpPr>
        <p:grpSpPr>
          <a:xfrm>
            <a:off x="0" y="1"/>
            <a:ext cx="12192000" cy="836740"/>
            <a:chOff x="1440808" y="2419674"/>
            <a:chExt cx="9865006" cy="1448933"/>
          </a:xfrm>
        </p:grpSpPr>
        <p:sp>
          <p:nvSpPr>
            <p:cNvPr id="838" name="Google Shape;838;p4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39" name="Google Shape;839;p4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40" name="Google Shape;840;p4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41" name="Google Shape;841;p4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842" name="Google Shape;842;p43"/>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843" name="Google Shape;843;p43"/>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844" name="Google Shape;844;p43"/>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4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0" name="Google Shape;850;p44"/>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1" name="Google Shape;851;p44"/>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2" name="Google Shape;852;p4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3" name="Google Shape;853;p4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4" name="Google Shape;854;p4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5" name="Google Shape;855;p44"/>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56" name="Google Shape;856;p44"/>
          <p:cNvSpPr/>
          <p:nvPr/>
        </p:nvSpPr>
        <p:spPr>
          <a:xfrm>
            <a:off x="2076556" y="3568569"/>
            <a:ext cx="42383" cy="133350"/>
          </a:xfrm>
          <a:custGeom>
            <a:rect b="b" l="l" r="r" t="t"/>
            <a:pathLst>
              <a:path extrusionOk="0" h="84" w="66">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857" name="Google Shape;857;p44"/>
          <p:cNvGrpSpPr/>
          <p:nvPr/>
        </p:nvGrpSpPr>
        <p:grpSpPr>
          <a:xfrm>
            <a:off x="4009854" y="1061140"/>
            <a:ext cx="7822558" cy="5531390"/>
            <a:chOff x="9526586" y="5020964"/>
            <a:chExt cx="13487401" cy="7588768"/>
          </a:xfrm>
        </p:grpSpPr>
        <p:sp>
          <p:nvSpPr>
            <p:cNvPr id="858" name="Google Shape;858;p4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59" name="Google Shape;859;p4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60" name="Google Shape;860;p4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61" name="Google Shape;861;p4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62" name="Google Shape;862;p4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863" name="Google Shape;863;p44"/>
          <p:cNvSpPr/>
          <p:nvPr/>
        </p:nvSpPr>
        <p:spPr>
          <a:xfrm>
            <a:off x="453966" y="1915939"/>
            <a:ext cx="11052234" cy="451816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Tác động của những thay đổi của Trái đất: Sự thay đổi của Trái Đất khiến cho nhiều loài sinh vật biến mất nhưng cũng khiến cho nhiều loài thích nghi, tiến hóa và sinh sôi liên tục.</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120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Vai trò của Trái Đất trong hành trình tiến hoá của muôn loài:</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120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Trái Đất cho con người và muôn loài môi trường sống.</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120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Dù là con người hay bất kì hình thái sự sống nào đều được nuôi dưỡng trong hàng triệu năm với sự bao dung và lòng kiên nhẫn.</a:t>
            </a:r>
            <a:endParaRPr sz="3200">
              <a:solidFill>
                <a:schemeClr val="dk1"/>
              </a:solidFill>
              <a:latin typeface="Times New Roman"/>
              <a:ea typeface="Times New Roman"/>
              <a:cs typeface="Times New Roman"/>
              <a:sym typeface="Times New Roman"/>
            </a:endParaRPr>
          </a:p>
        </p:txBody>
      </p:sp>
      <p:sp>
        <p:nvSpPr>
          <p:cNvPr id="864" name="Google Shape;864;p44"/>
          <p:cNvSpPr/>
          <p:nvPr/>
        </p:nvSpPr>
        <p:spPr>
          <a:xfrm>
            <a:off x="453965" y="1297473"/>
            <a:ext cx="10828323" cy="613245"/>
          </a:xfrm>
          <a:prstGeom prst="rect">
            <a:avLst/>
          </a:prstGeom>
          <a:noFill/>
          <a:ln>
            <a:noFill/>
          </a:ln>
        </p:spPr>
        <p:txBody>
          <a:bodyPr anchorCtr="0" anchor="t" bIns="45700" lIns="91425" spcFirstLastPara="1" rIns="91425" wrap="square" tIns="45700">
            <a:spAutoFit/>
          </a:bodyPr>
          <a:lstStyle/>
          <a:p>
            <a:pPr indent="0" lvl="1" marL="55563" marR="0" rtl="0" algn="just">
              <a:lnSpc>
                <a:spcPct val="115000"/>
              </a:lnSpc>
              <a:spcBef>
                <a:spcPts val="0"/>
              </a:spcBef>
              <a:spcAft>
                <a:spcPts val="0"/>
              </a:spcAft>
              <a:buNone/>
            </a:pPr>
            <a:r>
              <a:rPr b="1" i="0" lang="en-US" sz="3200" u="none" cap="none" strike="noStrike">
                <a:solidFill>
                  <a:srgbClr val="7030A0"/>
                </a:solidFill>
                <a:latin typeface="Times New Roman"/>
                <a:ea typeface="Times New Roman"/>
                <a:cs typeface="Times New Roman"/>
                <a:sym typeface="Times New Roman"/>
              </a:rPr>
              <a:t>1.3. Những ảnh hưởng của Trái Đất đến môi trường sống</a:t>
            </a:r>
            <a:endParaRPr b="0" i="0" sz="3200" u="none" cap="none" strike="noStrike">
              <a:solidFill>
                <a:schemeClr val="dk1"/>
              </a:solidFill>
              <a:latin typeface="Times New Roman"/>
              <a:ea typeface="Times New Roman"/>
              <a:cs typeface="Times New Roman"/>
              <a:sym typeface="Times New Roman"/>
            </a:endParaRPr>
          </a:p>
        </p:txBody>
      </p:sp>
      <p:grpSp>
        <p:nvGrpSpPr>
          <p:cNvPr id="865" name="Google Shape;865;p44"/>
          <p:cNvGrpSpPr/>
          <p:nvPr/>
        </p:nvGrpSpPr>
        <p:grpSpPr>
          <a:xfrm>
            <a:off x="0" y="1"/>
            <a:ext cx="12192000" cy="836740"/>
            <a:chOff x="1440808" y="2419674"/>
            <a:chExt cx="9865006" cy="1448933"/>
          </a:xfrm>
        </p:grpSpPr>
        <p:sp>
          <p:nvSpPr>
            <p:cNvPr id="866" name="Google Shape;866;p4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67" name="Google Shape;867;p4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68" name="Google Shape;868;p4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69" name="Google Shape;869;p4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870" name="Google Shape;870;p44"/>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871" name="Google Shape;871;p4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872" name="Google Shape;872;p4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xEl>
                                              <p:pRg end="0" st="0"/>
                                            </p:txEl>
                                          </p:spTgt>
                                        </p:tgtEl>
                                        <p:attrNameLst>
                                          <p:attrName>style.visibility</p:attrName>
                                        </p:attrNameLst>
                                      </p:cBhvr>
                                      <p:to>
                                        <p:strVal val="visible"/>
                                      </p:to>
                                    </p:set>
                                    <p:animEffect filter="fade" transition="in">
                                      <p:cBhvr>
                                        <p:cTn dur="1000"/>
                                        <p:tgtEl>
                                          <p:spTgt spid="8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xEl>
                                              <p:pRg end="1" st="1"/>
                                            </p:txEl>
                                          </p:spTgt>
                                        </p:tgtEl>
                                        <p:attrNameLst>
                                          <p:attrName>style.visibility</p:attrName>
                                        </p:attrNameLst>
                                      </p:cBhvr>
                                      <p:to>
                                        <p:strVal val="visible"/>
                                      </p:to>
                                    </p:set>
                                    <p:animEffect filter="fade" transition="in">
                                      <p:cBhvr>
                                        <p:cTn dur="1000"/>
                                        <p:tgtEl>
                                          <p:spTgt spid="8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xEl>
                                              <p:pRg end="2" st="2"/>
                                            </p:txEl>
                                          </p:spTgt>
                                        </p:tgtEl>
                                        <p:attrNameLst>
                                          <p:attrName>style.visibility</p:attrName>
                                        </p:attrNameLst>
                                      </p:cBhvr>
                                      <p:to>
                                        <p:strVal val="visible"/>
                                      </p:to>
                                    </p:set>
                                    <p:animEffect filter="fade" transition="in">
                                      <p:cBhvr>
                                        <p:cTn dur="1000"/>
                                        <p:tgtEl>
                                          <p:spTgt spid="8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xEl>
                                              <p:pRg end="3" st="3"/>
                                            </p:txEl>
                                          </p:spTgt>
                                        </p:tgtEl>
                                        <p:attrNameLst>
                                          <p:attrName>style.visibility</p:attrName>
                                        </p:attrNameLst>
                                      </p:cBhvr>
                                      <p:to>
                                        <p:strVal val="visible"/>
                                      </p:to>
                                    </p:set>
                                    <p:animEffect filter="fade" transition="in">
                                      <p:cBhvr>
                                        <p:cTn dur="1000"/>
                                        <p:tgtEl>
                                          <p:spTgt spid="86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78" name="Google Shape;878;p45"/>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79" name="Google Shape;879;p45"/>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80" name="Google Shape;880;p4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81" name="Google Shape;881;p4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82" name="Google Shape;882;p4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83" name="Google Shape;883;p45"/>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884" name="Google Shape;884;p45"/>
          <p:cNvGrpSpPr/>
          <p:nvPr/>
        </p:nvGrpSpPr>
        <p:grpSpPr>
          <a:xfrm>
            <a:off x="4009854" y="1061140"/>
            <a:ext cx="7822558" cy="5531390"/>
            <a:chOff x="9526586" y="5020964"/>
            <a:chExt cx="13487401" cy="7588768"/>
          </a:xfrm>
        </p:grpSpPr>
        <p:sp>
          <p:nvSpPr>
            <p:cNvPr id="885" name="Google Shape;885;p4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86" name="Google Shape;886;p4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87" name="Google Shape;887;p4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88" name="Google Shape;888;p4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889" name="Google Shape;889;p4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890" name="Google Shape;890;p45"/>
          <p:cNvSpPr/>
          <p:nvPr/>
        </p:nvSpPr>
        <p:spPr>
          <a:xfrm>
            <a:off x="468305" y="1308668"/>
            <a:ext cx="10641375" cy="613245"/>
          </a:xfrm>
          <a:prstGeom prst="rect">
            <a:avLst/>
          </a:prstGeom>
          <a:noFill/>
          <a:ln>
            <a:noFill/>
          </a:ln>
        </p:spPr>
        <p:txBody>
          <a:bodyPr anchorCtr="0" anchor="t" bIns="45700" lIns="91425" spcFirstLastPara="1" rIns="91425" wrap="square" tIns="45700">
            <a:spAutoFit/>
          </a:bodyPr>
          <a:lstStyle/>
          <a:p>
            <a:pPr indent="-203200" lvl="1" marL="0" marR="0" rtl="0" algn="just">
              <a:lnSpc>
                <a:spcPct val="115000"/>
              </a:lnSpc>
              <a:spcBef>
                <a:spcPts val="0"/>
              </a:spcBef>
              <a:spcAft>
                <a:spcPts val="0"/>
              </a:spcAft>
              <a:buClr>
                <a:srgbClr val="7030A0"/>
              </a:buClr>
              <a:buSzPts val="3200"/>
              <a:buFont typeface="Calibri"/>
              <a:buAutoNum type="arabicPeriod" startAt="2"/>
            </a:pPr>
            <a:r>
              <a:rPr b="1" i="0" lang="en-US" sz="3200" u="none" cap="none" strike="noStrike">
                <a:solidFill>
                  <a:srgbClr val="7030A0"/>
                </a:solidFill>
                <a:latin typeface="Times New Roman"/>
                <a:ea typeface="Times New Roman"/>
                <a:cs typeface="Times New Roman"/>
                <a:sym typeface="Times New Roman"/>
              </a:rPr>
              <a:t> Quá trình hình thành, tiến hoá của sự sống trên Trái Đất</a:t>
            </a:r>
            <a:endParaRPr b="0" i="0" sz="3200" u="none" cap="none" strike="noStrike">
              <a:solidFill>
                <a:srgbClr val="000000"/>
              </a:solidFill>
              <a:latin typeface="Times New Roman"/>
              <a:ea typeface="Times New Roman"/>
              <a:cs typeface="Times New Roman"/>
              <a:sym typeface="Times New Roman"/>
            </a:endParaRPr>
          </a:p>
        </p:txBody>
      </p:sp>
      <p:pic>
        <p:nvPicPr>
          <p:cNvPr descr="C:\Users\Admin\Downloads\images (2).jpg" id="891" name="Google Shape;891;p45"/>
          <p:cNvPicPr preferRelativeResize="0"/>
          <p:nvPr/>
        </p:nvPicPr>
        <p:blipFill rotWithShape="1">
          <a:blip r:embed="rId3">
            <a:alphaModFix/>
          </a:blip>
          <a:srcRect b="0" l="0" r="-26817" t="-221"/>
          <a:stretch/>
        </p:blipFill>
        <p:spPr>
          <a:xfrm>
            <a:off x="468306" y="1992796"/>
            <a:ext cx="7436829" cy="4226838"/>
          </a:xfrm>
          <a:custGeom>
            <a:rect b="b" l="l" r="r" t="t"/>
            <a:pathLst>
              <a:path extrusionOk="0" h="4226838" w="6010655">
                <a:moveTo>
                  <a:pt x="0" y="9334"/>
                </a:moveTo>
                <a:lnTo>
                  <a:pt x="4739609" y="9334"/>
                </a:lnTo>
                <a:lnTo>
                  <a:pt x="4739609" y="16396"/>
                </a:lnTo>
                <a:lnTo>
                  <a:pt x="4646161" y="42937"/>
                </a:lnTo>
                <a:cubicBezTo>
                  <a:pt x="4128675" y="240006"/>
                  <a:pt x="3739403" y="1092111"/>
                  <a:pt x="3739403" y="2113419"/>
                </a:cubicBezTo>
                <a:cubicBezTo>
                  <a:pt x="3739403" y="3134727"/>
                  <a:pt x="4128675" y="3986833"/>
                  <a:pt x="4646161" y="4183901"/>
                </a:cubicBezTo>
                <a:lnTo>
                  <a:pt x="4739609" y="4210443"/>
                </a:lnTo>
                <a:lnTo>
                  <a:pt x="4739609" y="4226838"/>
                </a:lnTo>
                <a:lnTo>
                  <a:pt x="0" y="4226838"/>
                </a:lnTo>
                <a:close/>
                <a:moveTo>
                  <a:pt x="4875029" y="0"/>
                </a:moveTo>
                <a:cubicBezTo>
                  <a:pt x="5502218" y="0"/>
                  <a:pt x="6010655" y="946210"/>
                  <a:pt x="6010655" y="2113419"/>
                </a:cubicBezTo>
                <a:cubicBezTo>
                  <a:pt x="6010655" y="3280628"/>
                  <a:pt x="5502218" y="4226838"/>
                  <a:pt x="4875029" y="4226838"/>
                </a:cubicBezTo>
                <a:cubicBezTo>
                  <a:pt x="4835830" y="4226838"/>
                  <a:pt x="4797094" y="4223142"/>
                  <a:pt x="4758918" y="4215927"/>
                </a:cubicBezTo>
                <a:lnTo>
                  <a:pt x="4739609" y="4210443"/>
                </a:lnTo>
                <a:lnTo>
                  <a:pt x="4739609" y="16396"/>
                </a:lnTo>
                <a:lnTo>
                  <a:pt x="4758918" y="10911"/>
                </a:lnTo>
                <a:cubicBezTo>
                  <a:pt x="4797094" y="3696"/>
                  <a:pt x="4835830" y="0"/>
                  <a:pt x="4875029" y="0"/>
                </a:cubicBezTo>
                <a:close/>
              </a:path>
            </a:pathLst>
          </a:custGeom>
          <a:noFill/>
          <a:ln>
            <a:noFill/>
          </a:ln>
          <a:effectLst>
            <a:outerShdw blurRad="149987" algn="ctr" dir="8460000" dist="250190">
              <a:srgbClr val="000000">
                <a:alpha val="27843"/>
              </a:srgbClr>
            </a:outerShdw>
          </a:effectLst>
        </p:spPr>
      </p:pic>
      <p:sp>
        <p:nvSpPr>
          <p:cNvPr id="892" name="Google Shape;892;p45"/>
          <p:cNvSpPr/>
          <p:nvPr/>
        </p:nvSpPr>
        <p:spPr>
          <a:xfrm>
            <a:off x="3709157" y="3031761"/>
            <a:ext cx="2481006" cy="2021473"/>
          </a:xfrm>
          <a:prstGeom prst="rightArrow">
            <a:avLst>
              <a:gd fmla="val 60896" name="adj1"/>
              <a:gd fmla="val 26392" name="adj2"/>
            </a:avLst>
          </a:pr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rgbClr val="000000"/>
                </a:solidFill>
                <a:latin typeface="Times New Roman"/>
                <a:ea typeface="Times New Roman"/>
                <a:cs typeface="Times New Roman"/>
                <a:sym typeface="Times New Roman"/>
              </a:rPr>
              <a:t>Bài học rút ra: </a:t>
            </a:r>
            <a:endParaRPr sz="3600">
              <a:solidFill>
                <a:schemeClr val="lt1"/>
              </a:solidFill>
              <a:latin typeface="Calibri"/>
              <a:ea typeface="Calibri"/>
              <a:cs typeface="Calibri"/>
              <a:sym typeface="Calibri"/>
            </a:endParaRPr>
          </a:p>
        </p:txBody>
      </p:sp>
      <p:sp>
        <p:nvSpPr>
          <p:cNvPr id="893" name="Google Shape;893;p45"/>
          <p:cNvSpPr/>
          <p:nvPr/>
        </p:nvSpPr>
        <p:spPr>
          <a:xfrm>
            <a:off x="6233830" y="2351389"/>
            <a:ext cx="5300921" cy="1604568"/>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Con người cần biết ơn Trái Đất đã tạo sự sống cho chính loài người và muôn loài.</a:t>
            </a:r>
            <a:endParaRPr sz="2800">
              <a:solidFill>
                <a:schemeClr val="lt1"/>
              </a:solidFill>
              <a:latin typeface="Times New Roman"/>
              <a:ea typeface="Times New Roman"/>
              <a:cs typeface="Times New Roman"/>
              <a:sym typeface="Times New Roman"/>
            </a:endParaRPr>
          </a:p>
        </p:txBody>
      </p:sp>
      <p:sp>
        <p:nvSpPr>
          <p:cNvPr id="894" name="Google Shape;894;p45"/>
          <p:cNvSpPr/>
          <p:nvPr/>
        </p:nvSpPr>
        <p:spPr>
          <a:xfrm>
            <a:off x="6205279" y="4226104"/>
            <a:ext cx="5300921" cy="1723383"/>
          </a:xfrm>
          <a:prstGeom prst="roundRect">
            <a:avLst>
              <a:gd fmla="val 16667" name="adj"/>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Cần chung tay hành động bảo vệ Trái Đất để bảo vệ ngôi nhà chung của loài người và muôn loài.</a:t>
            </a:r>
            <a:endParaRPr sz="2800">
              <a:solidFill>
                <a:schemeClr val="lt1"/>
              </a:solidFill>
              <a:latin typeface="Calibri"/>
              <a:ea typeface="Calibri"/>
              <a:cs typeface="Calibri"/>
              <a:sym typeface="Calibri"/>
            </a:endParaRPr>
          </a:p>
        </p:txBody>
      </p:sp>
      <p:grpSp>
        <p:nvGrpSpPr>
          <p:cNvPr id="895" name="Google Shape;895;p45"/>
          <p:cNvGrpSpPr/>
          <p:nvPr/>
        </p:nvGrpSpPr>
        <p:grpSpPr>
          <a:xfrm>
            <a:off x="0" y="1"/>
            <a:ext cx="12192000" cy="836740"/>
            <a:chOff x="1440808" y="2419674"/>
            <a:chExt cx="9865006" cy="1448933"/>
          </a:xfrm>
        </p:grpSpPr>
        <p:sp>
          <p:nvSpPr>
            <p:cNvPr id="896" name="Google Shape;896;p4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97" name="Google Shape;897;p4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98" name="Google Shape;898;p4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899" name="Google Shape;899;p4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900" name="Google Shape;900;p45"/>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901" name="Google Shape;901;p45"/>
          <p:cNvPicPr preferRelativeResize="0"/>
          <p:nvPr/>
        </p:nvPicPr>
        <p:blipFill rotWithShape="1">
          <a:blip r:embed="rId5">
            <a:alphaModFix/>
          </a:blip>
          <a:srcRect b="0" l="0" r="0" t="0"/>
          <a:stretch/>
        </p:blipFill>
        <p:spPr>
          <a:xfrm flipH="1">
            <a:off x="1076191" y="135418"/>
            <a:ext cx="470395" cy="660758"/>
          </a:xfrm>
          <a:prstGeom prst="rect">
            <a:avLst/>
          </a:prstGeom>
          <a:noFill/>
          <a:ln>
            <a:noFill/>
          </a:ln>
        </p:spPr>
      </p:pic>
      <p:pic>
        <p:nvPicPr>
          <p:cNvPr id="902" name="Google Shape;902;p45"/>
          <p:cNvPicPr preferRelativeResize="0"/>
          <p:nvPr/>
        </p:nvPicPr>
        <p:blipFill rotWithShape="1">
          <a:blip r:embed="rId6">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4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08" name="Google Shape;908;p46"/>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09" name="Google Shape;909;p46"/>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10" name="Google Shape;910;p4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11" name="Google Shape;911;p4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12" name="Google Shape;912;p4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13" name="Google Shape;913;p46"/>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914" name="Google Shape;914;p46"/>
          <p:cNvGrpSpPr/>
          <p:nvPr/>
        </p:nvGrpSpPr>
        <p:grpSpPr>
          <a:xfrm>
            <a:off x="4009854" y="1061139"/>
            <a:ext cx="7822558" cy="5664125"/>
            <a:chOff x="9526586" y="5020964"/>
            <a:chExt cx="13487401" cy="7588768"/>
          </a:xfrm>
        </p:grpSpPr>
        <p:sp>
          <p:nvSpPr>
            <p:cNvPr id="915" name="Google Shape;915;p4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16" name="Google Shape;916;p4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17" name="Google Shape;917;p4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18" name="Google Shape;918;p4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19" name="Google Shape;919;p4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920" name="Google Shape;920;p46"/>
          <p:cNvSpPr/>
          <p:nvPr/>
        </p:nvSpPr>
        <p:spPr>
          <a:xfrm>
            <a:off x="631273" y="1273415"/>
            <a:ext cx="7027886"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070C0"/>
                </a:solidFill>
                <a:latin typeface="Times New Roman"/>
                <a:ea typeface="Times New Roman"/>
                <a:cs typeface="Times New Roman"/>
                <a:sym typeface="Times New Roman"/>
              </a:rPr>
              <a:t>2. Đặc điểm hình thức của văn bản</a:t>
            </a:r>
            <a:endParaRPr sz="3600">
              <a:solidFill>
                <a:schemeClr val="dk1"/>
              </a:solidFill>
              <a:latin typeface="Times New Roman"/>
              <a:ea typeface="Times New Roman"/>
              <a:cs typeface="Times New Roman"/>
              <a:sym typeface="Times New Roman"/>
            </a:endParaRPr>
          </a:p>
        </p:txBody>
      </p:sp>
      <p:sp>
        <p:nvSpPr>
          <p:cNvPr id="921" name="Google Shape;921;p46"/>
          <p:cNvSpPr/>
          <p:nvPr/>
        </p:nvSpPr>
        <p:spPr>
          <a:xfrm>
            <a:off x="660400" y="1807216"/>
            <a:ext cx="10845800" cy="1166473"/>
          </a:xfrm>
          <a:prstGeom prst="rect">
            <a:avLst/>
          </a:prstGeom>
          <a:noFill/>
          <a:ln>
            <a:noFill/>
          </a:ln>
        </p:spPr>
        <p:txBody>
          <a:bodyPr anchorCtr="0" anchor="t" bIns="45700" lIns="91425" spcFirstLastPara="1" rIns="91425" wrap="square" tIns="45700">
            <a:spAutoFit/>
          </a:bodyPr>
          <a:lstStyle/>
          <a:p>
            <a:pPr indent="0" lvl="0" marL="0" marR="3048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 SỐ 03:</a:t>
            </a:r>
            <a:r>
              <a:rPr b="1" lang="en-US" sz="2800">
                <a:solidFill>
                  <a:srgbClr val="0070C0"/>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marR="30480" rtl="0" algn="ctr">
              <a:lnSpc>
                <a:spcPct val="115000"/>
              </a:lnSpc>
              <a:spcBef>
                <a:spcPts val="1200"/>
              </a:spcBef>
              <a:spcAft>
                <a:spcPts val="0"/>
              </a:spcAft>
              <a:buNone/>
            </a:pPr>
            <a:r>
              <a:rPr b="1" lang="en-US" sz="2400">
                <a:solidFill>
                  <a:srgbClr val="0070C0"/>
                </a:solidFill>
                <a:latin typeface="Times New Roman"/>
                <a:ea typeface="Times New Roman"/>
                <a:cs typeface="Times New Roman"/>
                <a:sym typeface="Times New Roman"/>
              </a:rPr>
              <a:t>Tìm hiểu về đặc điểm hình thức của văn bản “Trái Đất – mẹ của muôn loài”</a:t>
            </a:r>
            <a:endParaRPr sz="2400">
              <a:solidFill>
                <a:schemeClr val="dk1"/>
              </a:solidFill>
              <a:latin typeface="Times New Roman"/>
              <a:ea typeface="Times New Roman"/>
              <a:cs typeface="Times New Roman"/>
              <a:sym typeface="Times New Roman"/>
            </a:endParaRPr>
          </a:p>
        </p:txBody>
      </p:sp>
      <p:graphicFrame>
        <p:nvGraphicFramePr>
          <p:cNvPr id="922" name="Google Shape;922;p46"/>
          <p:cNvGraphicFramePr/>
          <p:nvPr/>
        </p:nvGraphicFramePr>
        <p:xfrm>
          <a:off x="660399" y="3079258"/>
          <a:ext cx="3000000" cy="3000000"/>
        </p:xfrm>
        <a:graphic>
          <a:graphicData uri="http://schemas.openxmlformats.org/drawingml/2006/table">
            <a:tbl>
              <a:tblPr>
                <a:noFill/>
                <a:tableStyleId>{C674D646-FAAB-4E94-911F-C361EDB9427A}</a:tableStyleId>
              </a:tblPr>
              <a:tblGrid>
                <a:gridCol w="2161975"/>
                <a:gridCol w="2928275"/>
                <a:gridCol w="2827300"/>
                <a:gridCol w="2928275"/>
              </a:tblGrid>
              <a:tr h="457825">
                <a:tc>
                  <a:txBody>
                    <a:bodyPr/>
                    <a:lstStyle/>
                    <a:p>
                      <a:pPr indent="0" lvl="0" marL="0" marR="30480" rtl="0" algn="ctr">
                        <a:lnSpc>
                          <a:spcPct val="115000"/>
                        </a:lnSpc>
                        <a:spcBef>
                          <a:spcPts val="0"/>
                        </a:spcBef>
                        <a:spcAft>
                          <a:spcPts val="0"/>
                        </a:spcAft>
                        <a:buNone/>
                      </a:pPr>
                      <a:r>
                        <a:rPr b="1" lang="en-US" sz="2800" u="none" cap="none" strike="noStrike">
                          <a:solidFill>
                            <a:srgbClr val="7030A0"/>
                          </a:solidFill>
                          <a:latin typeface="Times New Roman"/>
                          <a:ea typeface="Times New Roman"/>
                          <a:cs typeface="Times New Roman"/>
                          <a:sym typeface="Times New Roman"/>
                        </a:rPr>
                        <a:t>Nhóm tìm hiểu</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30480" rtl="0" algn="ctr">
                        <a:lnSpc>
                          <a:spcPct val="115000"/>
                        </a:lnSpc>
                        <a:spcBef>
                          <a:spcPts val="0"/>
                        </a:spcBef>
                        <a:spcAft>
                          <a:spcPts val="0"/>
                        </a:spcAft>
                        <a:buNone/>
                      </a:pPr>
                      <a:r>
                        <a:rPr b="1" lang="en-US" sz="2800" u="none" cap="none" strike="noStrike">
                          <a:solidFill>
                            <a:srgbClr val="7030A0"/>
                          </a:solidFill>
                          <a:latin typeface="Times New Roman"/>
                          <a:ea typeface="Times New Roman"/>
                          <a:cs typeface="Times New Roman"/>
                          <a:sym typeface="Times New Roman"/>
                        </a:rPr>
                        <a:t>Nhóm 1</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30480" rtl="0" algn="ctr">
                        <a:lnSpc>
                          <a:spcPct val="115000"/>
                        </a:lnSpc>
                        <a:spcBef>
                          <a:spcPts val="0"/>
                        </a:spcBef>
                        <a:spcAft>
                          <a:spcPts val="0"/>
                        </a:spcAft>
                        <a:buNone/>
                      </a:pPr>
                      <a:r>
                        <a:rPr b="1" lang="en-US" sz="2800" u="none" cap="none" strike="noStrike">
                          <a:solidFill>
                            <a:srgbClr val="7030A0"/>
                          </a:solidFill>
                          <a:latin typeface="Times New Roman"/>
                          <a:ea typeface="Times New Roman"/>
                          <a:cs typeface="Times New Roman"/>
                          <a:sym typeface="Times New Roman"/>
                        </a:rPr>
                        <a:t>Nhóm 2 </a:t>
                      </a:r>
                      <a:endParaRPr sz="2800" u="none" cap="none" strike="noStrike">
                        <a:latin typeface="Times New Roman"/>
                        <a:ea typeface="Times New Roman"/>
                        <a:cs typeface="Times New Roman"/>
                        <a:sym typeface="Times New Roman"/>
                      </a:endParaRPr>
                    </a:p>
                    <a:p>
                      <a:pPr indent="0" lvl="0" marL="0" marR="30480" rtl="0" algn="ctr">
                        <a:lnSpc>
                          <a:spcPct val="115000"/>
                        </a:lnSpc>
                        <a:spcBef>
                          <a:spcPts val="1200"/>
                        </a:spcBef>
                        <a:spcAft>
                          <a:spcPts val="0"/>
                        </a:spcAft>
                        <a:buNone/>
                      </a:pPr>
                      <a:r>
                        <a:rPr b="1" lang="en-US" sz="2800" u="none" cap="none" strike="noStrike">
                          <a:solidFill>
                            <a:srgbClr val="7030A0"/>
                          </a:solidFill>
                          <a:latin typeface="Times New Roman"/>
                          <a:ea typeface="Times New Roman"/>
                          <a:cs typeface="Times New Roman"/>
                          <a:sym typeface="Times New Roman"/>
                        </a:rPr>
                        <a:t> </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c>
                  <a:txBody>
                    <a:bodyPr/>
                    <a:lstStyle/>
                    <a:p>
                      <a:pPr indent="0" lvl="0" marL="0" marR="30480" rtl="0" algn="ctr">
                        <a:lnSpc>
                          <a:spcPct val="115000"/>
                        </a:lnSpc>
                        <a:spcBef>
                          <a:spcPts val="0"/>
                        </a:spcBef>
                        <a:spcAft>
                          <a:spcPts val="0"/>
                        </a:spcAft>
                        <a:buNone/>
                      </a:pPr>
                      <a:r>
                        <a:rPr b="1" lang="en-US" sz="2800" u="none" cap="none" strike="noStrike">
                          <a:solidFill>
                            <a:srgbClr val="7030A0"/>
                          </a:solidFill>
                          <a:latin typeface="Times New Roman"/>
                          <a:ea typeface="Times New Roman"/>
                          <a:cs typeface="Times New Roman"/>
                          <a:sym typeface="Times New Roman"/>
                        </a:rPr>
                        <a:t>Nhóm 3</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F82"/>
                    </a:solidFill>
                  </a:tcPr>
                </a:tc>
              </a:tr>
              <a:tr h="513725">
                <a:tc>
                  <a:txBody>
                    <a:bodyPr/>
                    <a:lstStyle/>
                    <a:p>
                      <a:pPr indent="0" lvl="0" marL="0" marR="30480" rtl="0" algn="ctr">
                        <a:lnSpc>
                          <a:spcPct val="115000"/>
                        </a:lnSpc>
                        <a:spcBef>
                          <a:spcPts val="0"/>
                        </a:spcBef>
                        <a:spcAft>
                          <a:spcPts val="0"/>
                        </a:spcAft>
                        <a:buNone/>
                      </a:pPr>
                      <a:r>
                        <a:rPr b="1" lang="en-US" sz="2800" u="none" cap="none" strike="noStrike">
                          <a:solidFill>
                            <a:srgbClr val="1F1E16"/>
                          </a:solidFill>
                          <a:latin typeface="Times New Roman"/>
                          <a:ea typeface="Times New Roman"/>
                          <a:cs typeface="Times New Roman"/>
                          <a:sym typeface="Times New Roman"/>
                        </a:rPr>
                        <a:t>Nội dung tìm hiểu</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b="1" lang="en-US" sz="2800" u="none" cap="none" strike="noStrike">
                          <a:solidFill>
                            <a:srgbClr val="6F4F32"/>
                          </a:solidFill>
                          <a:latin typeface="Times New Roman"/>
                          <a:ea typeface="Times New Roman"/>
                          <a:cs typeface="Times New Roman"/>
                          <a:sym typeface="Times New Roman"/>
                        </a:rPr>
                        <a:t>Nhan đề</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b="1" lang="en-US" sz="2800" u="none" cap="none" strike="noStrike">
                          <a:solidFill>
                            <a:srgbClr val="6F4F32"/>
                          </a:solidFill>
                          <a:latin typeface="Times New Roman"/>
                          <a:ea typeface="Times New Roman"/>
                          <a:cs typeface="Times New Roman"/>
                          <a:sym typeface="Times New Roman"/>
                        </a:rPr>
                        <a:t>Sa-pô</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ctr">
                        <a:lnSpc>
                          <a:spcPct val="115000"/>
                        </a:lnSpc>
                        <a:spcBef>
                          <a:spcPts val="0"/>
                        </a:spcBef>
                        <a:spcAft>
                          <a:spcPts val="0"/>
                        </a:spcAft>
                        <a:buNone/>
                      </a:pPr>
                      <a:r>
                        <a:rPr b="1" lang="en-US" sz="2800" u="none" cap="none" strike="noStrike">
                          <a:solidFill>
                            <a:srgbClr val="6F4F32"/>
                          </a:solidFill>
                          <a:latin typeface="Times New Roman"/>
                          <a:ea typeface="Times New Roman"/>
                          <a:cs typeface="Times New Roman"/>
                          <a:sym typeface="Times New Roman"/>
                        </a:rPr>
                        <a:t>Các tiêu đề nhỏ</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3725">
                <a:tc>
                  <a:txBody>
                    <a:bodyPr/>
                    <a:lstStyle/>
                    <a:p>
                      <a:pPr indent="0" lvl="0" marL="0" marR="30480" rtl="0" algn="ctr">
                        <a:lnSpc>
                          <a:spcPct val="115000"/>
                        </a:lnSpc>
                        <a:spcBef>
                          <a:spcPts val="0"/>
                        </a:spcBef>
                        <a:spcAft>
                          <a:spcPts val="0"/>
                        </a:spcAft>
                        <a:buNone/>
                      </a:pPr>
                      <a:r>
                        <a:rPr b="1" lang="en-US" sz="2800" u="none" cap="none" strike="noStrike">
                          <a:solidFill>
                            <a:srgbClr val="1F1E16"/>
                          </a:solidFill>
                          <a:latin typeface="Times New Roman"/>
                          <a:ea typeface="Times New Roman"/>
                          <a:cs typeface="Times New Roman"/>
                          <a:sym typeface="Times New Roman"/>
                        </a:rPr>
                        <a:t>Câu hỏi tìm hiểu</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2800" u="none" cap="none" strike="noStrike">
                          <a:latin typeface="Times New Roman"/>
                          <a:ea typeface="Times New Roman"/>
                          <a:cs typeface="Times New Roman"/>
                          <a:sym typeface="Times New Roman"/>
                        </a:rPr>
                        <a:t>Nhan đề của VB giúp người đọc xác định được điều gì?</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l">
                        <a:lnSpc>
                          <a:spcPct val="115000"/>
                        </a:lnSpc>
                        <a:spcBef>
                          <a:spcPts val="0"/>
                        </a:spcBef>
                        <a:spcAft>
                          <a:spcPts val="0"/>
                        </a:spcAft>
                        <a:buNone/>
                      </a:pPr>
                      <a:r>
                        <a:rPr i="1" lang="en-US" sz="2800" u="none" cap="none" strike="noStrike">
                          <a:latin typeface="Times New Roman"/>
                          <a:ea typeface="Times New Roman"/>
                          <a:cs typeface="Times New Roman"/>
                          <a:sym typeface="Times New Roman"/>
                        </a:rPr>
                        <a:t>Chỉ ra và nêu vai trò của sa-pô của VB.</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i="1" lang="en-US" sz="2800" u="none" cap="none" strike="noStrike">
                          <a:latin typeface="Times New Roman"/>
                          <a:ea typeface="Times New Roman"/>
                          <a:cs typeface="Times New Roman"/>
                          <a:sym typeface="Times New Roman"/>
                        </a:rPr>
                        <a:t>Các đề mục, số liệu trong văn bản có tác dụng gì?</a:t>
                      </a:r>
                      <a:endParaRPr sz="28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pSp>
        <p:nvGrpSpPr>
          <p:cNvPr id="923" name="Google Shape;923;p46"/>
          <p:cNvGrpSpPr/>
          <p:nvPr/>
        </p:nvGrpSpPr>
        <p:grpSpPr>
          <a:xfrm>
            <a:off x="0" y="1"/>
            <a:ext cx="12192000" cy="836740"/>
            <a:chOff x="1440808" y="2419674"/>
            <a:chExt cx="9865006" cy="1448933"/>
          </a:xfrm>
        </p:grpSpPr>
        <p:sp>
          <p:nvSpPr>
            <p:cNvPr id="924" name="Google Shape;924;p4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25" name="Google Shape;925;p4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26" name="Google Shape;926;p4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27" name="Google Shape;927;p4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928" name="Google Shape;928;p46"/>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929" name="Google Shape;929;p4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930" name="Google Shape;930;p4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4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36" name="Google Shape;936;p47"/>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37" name="Google Shape;937;p47"/>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38" name="Google Shape;938;p4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39" name="Google Shape;939;p4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40" name="Google Shape;940;p4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41" name="Google Shape;941;p47"/>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942" name="Google Shape;942;p47"/>
          <p:cNvGrpSpPr/>
          <p:nvPr/>
        </p:nvGrpSpPr>
        <p:grpSpPr>
          <a:xfrm>
            <a:off x="4009854" y="1061139"/>
            <a:ext cx="7822558" cy="5664125"/>
            <a:chOff x="9526586" y="5020964"/>
            <a:chExt cx="13487401" cy="7588768"/>
          </a:xfrm>
        </p:grpSpPr>
        <p:sp>
          <p:nvSpPr>
            <p:cNvPr id="943" name="Google Shape;943;p4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44" name="Google Shape;944;p4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45" name="Google Shape;945;p4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46" name="Google Shape;946;p4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47" name="Google Shape;947;p4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948" name="Google Shape;948;p47"/>
          <p:cNvSpPr/>
          <p:nvPr/>
        </p:nvSpPr>
        <p:spPr>
          <a:xfrm>
            <a:off x="631273" y="1273415"/>
            <a:ext cx="7027886"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sp>
        <p:nvSpPr>
          <p:cNvPr id="949" name="Google Shape;949;p47"/>
          <p:cNvSpPr/>
          <p:nvPr/>
        </p:nvSpPr>
        <p:spPr>
          <a:xfrm>
            <a:off x="2127834" y="1991532"/>
            <a:ext cx="7910932" cy="3795952"/>
          </a:xfrm>
          <a:prstGeom prst="cloudCallout">
            <a:avLst>
              <a:gd fmla="val -20833" name="adj1"/>
              <a:gd fmla="val 62500" name="adj2"/>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3200">
                <a:solidFill>
                  <a:srgbClr val="0D0D0D"/>
                </a:solidFill>
                <a:latin typeface="Times New Roman"/>
                <a:ea typeface="Times New Roman"/>
                <a:cs typeface="Times New Roman"/>
                <a:sym typeface="Times New Roman"/>
              </a:rPr>
              <a:t>? Cách trình bày chữ viết trong nhan đề, sapo và các đề mục có gì khác với các đoạn khác trong văn bản? Nêu tác dụng của cách trình bày đó.</a:t>
            </a:r>
            <a:br>
              <a:rPr i="1" lang="en-US" sz="3200">
                <a:solidFill>
                  <a:srgbClr val="0D0D0D"/>
                </a:solidFill>
                <a:latin typeface="Times New Roman"/>
                <a:ea typeface="Times New Roman"/>
                <a:cs typeface="Times New Roman"/>
                <a:sym typeface="Times New Roman"/>
              </a:rPr>
            </a:br>
            <a:endParaRPr sz="3200">
              <a:solidFill>
                <a:schemeClr val="dk1"/>
              </a:solidFill>
              <a:latin typeface="Calibri"/>
              <a:ea typeface="Calibri"/>
              <a:cs typeface="Calibri"/>
              <a:sym typeface="Calibri"/>
            </a:endParaRPr>
          </a:p>
        </p:txBody>
      </p:sp>
      <p:grpSp>
        <p:nvGrpSpPr>
          <p:cNvPr id="950" name="Google Shape;950;p47"/>
          <p:cNvGrpSpPr/>
          <p:nvPr/>
        </p:nvGrpSpPr>
        <p:grpSpPr>
          <a:xfrm>
            <a:off x="0" y="1"/>
            <a:ext cx="12192000" cy="836740"/>
            <a:chOff x="1440808" y="2419674"/>
            <a:chExt cx="9865006" cy="1448933"/>
          </a:xfrm>
        </p:grpSpPr>
        <p:sp>
          <p:nvSpPr>
            <p:cNvPr id="951" name="Google Shape;951;p4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52" name="Google Shape;952;p4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53" name="Google Shape;953;p4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54" name="Google Shape;954;p4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955" name="Google Shape;955;p47"/>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956" name="Google Shape;956;p4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957" name="Google Shape;957;p4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4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3" name="Google Shape;963;p48"/>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4" name="Google Shape;964;p48"/>
          <p:cNvSpPr/>
          <p:nvPr/>
        </p:nvSpPr>
        <p:spPr>
          <a:xfrm>
            <a:off x="1791432" y="3568569"/>
            <a:ext cx="43668" cy="133350"/>
          </a:xfrm>
          <a:custGeom>
            <a:rect b="b" l="l" r="r" t="t"/>
            <a:pathLst>
              <a:path extrusionOk="0" h="84" w="68">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5" name="Google Shape;965;p4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6" name="Google Shape;966;p4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7" name="Google Shape;967;p4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68" name="Google Shape;968;p48"/>
          <p:cNvSpPr/>
          <p:nvPr/>
        </p:nvSpPr>
        <p:spPr>
          <a:xfrm>
            <a:off x="2018760" y="3546344"/>
            <a:ext cx="51374" cy="155575"/>
          </a:xfrm>
          <a:custGeom>
            <a:rect b="b" l="l" r="r" t="t"/>
            <a:pathLst>
              <a:path extrusionOk="0" h="49" w="40">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969" name="Google Shape;969;p48"/>
          <p:cNvGrpSpPr/>
          <p:nvPr/>
        </p:nvGrpSpPr>
        <p:grpSpPr>
          <a:xfrm>
            <a:off x="4009854" y="1061139"/>
            <a:ext cx="7822558" cy="5664125"/>
            <a:chOff x="9526586" y="5020964"/>
            <a:chExt cx="13487401" cy="7588768"/>
          </a:xfrm>
        </p:grpSpPr>
        <p:sp>
          <p:nvSpPr>
            <p:cNvPr id="970" name="Google Shape;970;p4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71" name="Google Shape;971;p4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72" name="Google Shape;972;p4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73" name="Google Shape;973;p4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74" name="Google Shape;974;p4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975" name="Google Shape;975;p48"/>
          <p:cNvSpPr/>
          <p:nvPr/>
        </p:nvSpPr>
        <p:spPr>
          <a:xfrm>
            <a:off x="528572" y="1273415"/>
            <a:ext cx="7130587"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sp>
        <p:nvSpPr>
          <p:cNvPr id="976" name="Google Shape;976;p48"/>
          <p:cNvSpPr/>
          <p:nvPr/>
        </p:nvSpPr>
        <p:spPr>
          <a:xfrm>
            <a:off x="528572" y="1912576"/>
            <a:ext cx="7526419" cy="61324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a. Nhan đề: “Trái Đất- mẹ của muôn loài”</a:t>
            </a:r>
            <a:endParaRPr sz="3200">
              <a:solidFill>
                <a:schemeClr val="dk1"/>
              </a:solidFill>
              <a:latin typeface="Times New Roman"/>
              <a:ea typeface="Times New Roman"/>
              <a:cs typeface="Times New Roman"/>
              <a:sym typeface="Times New Roman"/>
            </a:endParaRPr>
          </a:p>
        </p:txBody>
      </p:sp>
      <p:pic>
        <p:nvPicPr>
          <p:cNvPr id="977" name="Google Shape;977;p48"/>
          <p:cNvPicPr preferRelativeResize="0"/>
          <p:nvPr/>
        </p:nvPicPr>
        <p:blipFill rotWithShape="1">
          <a:blip r:embed="rId3">
            <a:alphaModFix/>
          </a:blip>
          <a:srcRect b="0" l="14229" r="20949" t="0"/>
          <a:stretch/>
        </p:blipFill>
        <p:spPr>
          <a:xfrm>
            <a:off x="1509935" y="2799490"/>
            <a:ext cx="4268828" cy="3566423"/>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978" name="Google Shape;978;p48"/>
          <p:cNvSpPr/>
          <p:nvPr/>
        </p:nvSpPr>
        <p:spPr>
          <a:xfrm>
            <a:off x="5798028" y="2629818"/>
            <a:ext cx="5115952" cy="3593694"/>
          </a:xfrm>
          <a:prstGeom prst="horizontalScroll">
            <a:avLst>
              <a:gd fmla="val 6344" name="adj"/>
            </a:avLst>
          </a:prstGeom>
          <a:solidFill>
            <a:srgbClr val="D8E2F3"/>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lang="en-US" sz="3600">
                <a:solidFill>
                  <a:srgbClr val="C00000"/>
                </a:solidFill>
                <a:latin typeface="Times New Roman"/>
                <a:ea typeface="Times New Roman"/>
                <a:cs typeface="Times New Roman"/>
                <a:sym typeface="Times New Roman"/>
              </a:rPr>
              <a:t>Mục đích của VB: cung cấp thông tin về Trái Đất và sự sống trên Trái Đất như thế nào.</a:t>
            </a:r>
            <a:endParaRPr sz="3600">
              <a:solidFill>
                <a:srgbClr val="C00000"/>
              </a:solidFill>
              <a:latin typeface="Times New Roman"/>
              <a:ea typeface="Times New Roman"/>
              <a:cs typeface="Times New Roman"/>
              <a:sym typeface="Times New Roman"/>
            </a:endParaRPr>
          </a:p>
        </p:txBody>
      </p:sp>
      <p:grpSp>
        <p:nvGrpSpPr>
          <p:cNvPr id="979" name="Google Shape;979;p48"/>
          <p:cNvGrpSpPr/>
          <p:nvPr/>
        </p:nvGrpSpPr>
        <p:grpSpPr>
          <a:xfrm>
            <a:off x="0" y="1"/>
            <a:ext cx="12192000" cy="836740"/>
            <a:chOff x="1440808" y="2419674"/>
            <a:chExt cx="9865006" cy="1448933"/>
          </a:xfrm>
        </p:grpSpPr>
        <p:sp>
          <p:nvSpPr>
            <p:cNvPr id="980" name="Google Shape;980;p4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81" name="Google Shape;981;p4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82" name="Google Shape;982;p4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83" name="Google Shape;983;p4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984" name="Google Shape;984;p48"/>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985" name="Google Shape;985;p48"/>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986" name="Google Shape;986;p48"/>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4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92" name="Google Shape;992;p49"/>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93" name="Google Shape;993;p4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94" name="Google Shape;994;p4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995" name="Google Shape;995;p4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996" name="Google Shape;996;p49"/>
          <p:cNvGrpSpPr/>
          <p:nvPr/>
        </p:nvGrpSpPr>
        <p:grpSpPr>
          <a:xfrm>
            <a:off x="4009854" y="1061139"/>
            <a:ext cx="7822558" cy="5664125"/>
            <a:chOff x="9526586" y="5020964"/>
            <a:chExt cx="13487401" cy="7588768"/>
          </a:xfrm>
        </p:grpSpPr>
        <p:sp>
          <p:nvSpPr>
            <p:cNvPr id="997" name="Google Shape;997;p4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98" name="Google Shape;998;p4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999" name="Google Shape;999;p4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00" name="Google Shape;1000;p4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01" name="Google Shape;1001;p4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002" name="Google Shape;1002;p49"/>
          <p:cNvSpPr/>
          <p:nvPr/>
        </p:nvSpPr>
        <p:spPr>
          <a:xfrm>
            <a:off x="631273" y="1273415"/>
            <a:ext cx="7027886"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sp>
        <p:nvSpPr>
          <p:cNvPr id="1003" name="Google Shape;1003;p49"/>
          <p:cNvSpPr/>
          <p:nvPr/>
        </p:nvSpPr>
        <p:spPr>
          <a:xfrm>
            <a:off x="7290237" y="2158859"/>
            <a:ext cx="4269999" cy="4371840"/>
          </a:xfrm>
          <a:prstGeom prst="round2DiagRect">
            <a:avLst>
              <a:gd fmla="val 16667" name="adj1"/>
              <a:gd fmla="val 0" name="adj2"/>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Thâu tóm, giới thiệu nội dung của VB: Giới thiệu, trình bày về sự sống trên Trái Đất và vai trò của Trái Đất trong quá trình nuôi dưỡng sự sống của muôn loài</a:t>
            </a:r>
            <a:endParaRPr sz="3200">
              <a:solidFill>
                <a:schemeClr val="lt1"/>
              </a:solidFill>
              <a:latin typeface="Times New Roman"/>
              <a:ea typeface="Times New Roman"/>
              <a:cs typeface="Times New Roman"/>
              <a:sym typeface="Times New Roman"/>
            </a:endParaRPr>
          </a:p>
        </p:txBody>
      </p:sp>
      <p:sp>
        <p:nvSpPr>
          <p:cNvPr id="1004" name="Google Shape;1004;p49"/>
          <p:cNvSpPr/>
          <p:nvPr/>
        </p:nvSpPr>
        <p:spPr>
          <a:xfrm>
            <a:off x="464234" y="2002845"/>
            <a:ext cx="4437530" cy="4527854"/>
          </a:xfrm>
          <a:prstGeom prst="roundRect">
            <a:avLst>
              <a:gd fmla="val 16667" name="adj"/>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1" lang="en-US" sz="2800">
                <a:solidFill>
                  <a:srgbClr val="000000"/>
                </a:solidFill>
                <a:latin typeface="Times New Roman"/>
                <a:ea typeface="Times New Roman"/>
                <a:cs typeface="Times New Roman"/>
                <a:sym typeface="Times New Roman"/>
              </a:rPr>
              <a:t>b. Sa-pô: “Trái Đất – một hành tinh trong Hệ Mặt Trời là nơi sự sống đã được đánh thức. Người Mẹ Thiên Nhiên ấy đã kiến tạo và nuôi dướng sự sống trong hàng triệu năm, trong đó có cả sự sống của loài người”</a:t>
            </a:r>
            <a:endParaRPr sz="2800">
              <a:solidFill>
                <a:schemeClr val="lt1"/>
              </a:solidFill>
              <a:latin typeface="Times New Roman"/>
              <a:ea typeface="Times New Roman"/>
              <a:cs typeface="Times New Roman"/>
              <a:sym typeface="Times New Roman"/>
            </a:endParaRPr>
          </a:p>
        </p:txBody>
      </p:sp>
      <p:sp>
        <p:nvSpPr>
          <p:cNvPr id="1005" name="Google Shape;1005;p49"/>
          <p:cNvSpPr/>
          <p:nvPr/>
        </p:nvSpPr>
        <p:spPr>
          <a:xfrm>
            <a:off x="5262919" y="3066919"/>
            <a:ext cx="1875947" cy="2185575"/>
          </a:xfrm>
          <a:prstGeom prst="rightArrow">
            <a:avLst>
              <a:gd fmla="val 64242" name="adj1"/>
              <a:gd fmla="val 44874" name="adj2"/>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rgbClr val="000000"/>
                </a:solidFill>
                <a:latin typeface="Times New Roman"/>
                <a:ea typeface="Times New Roman"/>
                <a:cs typeface="Times New Roman"/>
                <a:sym typeface="Times New Roman"/>
              </a:rPr>
              <a:t>Tác dụng:</a:t>
            </a:r>
            <a:endParaRPr sz="3200">
              <a:solidFill>
                <a:schemeClr val="lt1"/>
              </a:solidFill>
              <a:latin typeface="Calibri"/>
              <a:ea typeface="Calibri"/>
              <a:cs typeface="Calibri"/>
              <a:sym typeface="Calibri"/>
            </a:endParaRPr>
          </a:p>
        </p:txBody>
      </p:sp>
      <p:grpSp>
        <p:nvGrpSpPr>
          <p:cNvPr id="1006" name="Google Shape;1006;p49"/>
          <p:cNvGrpSpPr/>
          <p:nvPr/>
        </p:nvGrpSpPr>
        <p:grpSpPr>
          <a:xfrm>
            <a:off x="0" y="1"/>
            <a:ext cx="12192000" cy="836740"/>
            <a:chOff x="1440808" y="2419674"/>
            <a:chExt cx="9865006" cy="1448933"/>
          </a:xfrm>
        </p:grpSpPr>
        <p:sp>
          <p:nvSpPr>
            <p:cNvPr id="1007" name="Google Shape;1007;p4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08" name="Google Shape;1008;p4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09" name="Google Shape;1009;p4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10" name="Google Shape;1010;p4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011" name="Google Shape;1011;p49"/>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012" name="Google Shape;1012;p4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013" name="Google Shape;1013;p4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500"/>
                                        <p:tgtEl>
                                          <p:spTgt spid="10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2000"/>
                                        <p:tgtEl>
                                          <p:spTgt spid="10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5"/>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pic>
        <p:nvPicPr>
          <p:cNvPr id="146" name="Google Shape;146;p5"/>
          <p:cNvPicPr preferRelativeResize="0"/>
          <p:nvPr/>
        </p:nvPicPr>
        <p:blipFill rotWithShape="1">
          <a:blip r:embed="rId3">
            <a:alphaModFix/>
          </a:blip>
          <a:srcRect b="0" l="0" r="0" t="0"/>
          <a:stretch/>
        </p:blipFill>
        <p:spPr>
          <a:xfrm>
            <a:off x="74766" y="1130300"/>
            <a:ext cx="12029768" cy="5727700"/>
          </a:xfrm>
          <a:prstGeom prst="rect">
            <a:avLst/>
          </a:prstGeom>
          <a:noFill/>
          <a:ln>
            <a:noFill/>
          </a:ln>
        </p:spPr>
      </p:pic>
      <p:sp>
        <p:nvSpPr>
          <p:cNvPr id="147" name="Google Shape;147;p5"/>
          <p:cNvSpPr/>
          <p:nvPr/>
        </p:nvSpPr>
        <p:spPr>
          <a:xfrm>
            <a:off x="1283110" y="1354699"/>
            <a:ext cx="10028903" cy="550330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1. Cảm xúc: thích thú trước vẻ đẹp của cánh đồng lúa, tự hào trước vẻ đẹp quê hương.</a:t>
            </a:r>
            <a:endParaRPr b="0" i="0" sz="28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2. Vai trò của cây lúa với đời sống người Việt Nam:</a:t>
            </a:r>
            <a:endParaRPr b="0" i="0" sz="28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Là cây lương thực chính, cung cấp lương thực cho người dân.</a:t>
            </a:r>
            <a:endParaRPr b="0" i="0" sz="28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Cây lúa còn có ý nghĩa lớn trong tiềm thức con người Việt Nam gắn với truyền thống văn hoá của một quốc gia với nền sản xuất nông nghiệp lâu đời từ xa xưa. Hạt lúa vẫn được coi là hạt ngọc thực; có mặt trong truyền thuyết Bánh chưng bánh dầy, luôn là nguyên liệu chính cho các món ăn truyền thống của người Việt (bánh chưng, bánh dầy, phở,…)</a:t>
            </a:r>
            <a:endParaRPr b="0" i="0" sz="2800" u="none" cap="none" strike="noStrike">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Gắn với các lễ hội văn hoá của người dân các dân tộc ở Việt Nam</a:t>
            </a:r>
            <a:endParaRPr b="0" i="0" sz="2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5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19" name="Google Shape;1019;p50"/>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20" name="Google Shape;1020;p5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21" name="Google Shape;1021;p5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22" name="Google Shape;1022;p5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023" name="Google Shape;1023;p50"/>
          <p:cNvGrpSpPr/>
          <p:nvPr/>
        </p:nvGrpSpPr>
        <p:grpSpPr>
          <a:xfrm>
            <a:off x="4009854" y="1061139"/>
            <a:ext cx="7822558" cy="5664125"/>
            <a:chOff x="9526586" y="5020964"/>
            <a:chExt cx="13487401" cy="7588768"/>
          </a:xfrm>
        </p:grpSpPr>
        <p:sp>
          <p:nvSpPr>
            <p:cNvPr id="1024" name="Google Shape;1024;p5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25" name="Google Shape;1025;p5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26" name="Google Shape;1026;p5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27" name="Google Shape;1027;p5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28" name="Google Shape;1028;p5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029" name="Google Shape;1029;p50"/>
          <p:cNvSpPr/>
          <p:nvPr/>
        </p:nvSpPr>
        <p:spPr>
          <a:xfrm>
            <a:off x="631273" y="1273415"/>
            <a:ext cx="7027886"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sp>
        <p:nvSpPr>
          <p:cNvPr id="1030" name="Google Shape;1030;p50"/>
          <p:cNvSpPr/>
          <p:nvPr/>
        </p:nvSpPr>
        <p:spPr>
          <a:xfrm>
            <a:off x="1627647" y="2002845"/>
            <a:ext cx="5047227" cy="4440329"/>
          </a:xfrm>
          <a:prstGeom prst="rightArrowCallout">
            <a:avLst>
              <a:gd fmla="val 46277" name="adj1"/>
              <a:gd fmla="val 33788" name="adj2"/>
              <a:gd fmla="val 30088" name="adj3"/>
              <a:gd fmla="val 64977" name="adj4"/>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0000"/>
                </a:solidFill>
                <a:latin typeface="Times New Roman"/>
                <a:ea typeface="Times New Roman"/>
                <a:cs typeface="Times New Roman"/>
                <a:sym typeface="Times New Roman"/>
              </a:rPr>
              <a:t>c. Đề mục: </a:t>
            </a:r>
            <a:r>
              <a:rPr lang="en-US" sz="3200">
                <a:solidFill>
                  <a:srgbClr val="000000"/>
                </a:solidFill>
                <a:latin typeface="Times New Roman"/>
                <a:ea typeface="Times New Roman"/>
                <a:cs typeface="Times New Roman"/>
                <a:sym typeface="Times New Roman"/>
              </a:rPr>
              <a:t>VB có 2 đề mục nhỏ được đánh số thứ tự: 1. Trái Đất – hành tinh xanh; 2. Trái Đất nuôi dướng muôn loài.</a:t>
            </a:r>
            <a:endParaRPr sz="3200">
              <a:solidFill>
                <a:schemeClr val="lt1"/>
              </a:solidFill>
              <a:latin typeface="Times New Roman"/>
              <a:ea typeface="Times New Roman"/>
              <a:cs typeface="Times New Roman"/>
              <a:sym typeface="Times New Roman"/>
            </a:endParaRPr>
          </a:p>
        </p:txBody>
      </p:sp>
      <p:sp>
        <p:nvSpPr>
          <p:cNvPr id="1031" name="Google Shape;1031;p50"/>
          <p:cNvSpPr/>
          <p:nvPr/>
        </p:nvSpPr>
        <p:spPr>
          <a:xfrm>
            <a:off x="6881353" y="2002845"/>
            <a:ext cx="3657600" cy="4131255"/>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600">
                <a:solidFill>
                  <a:srgbClr val="000000"/>
                </a:solidFill>
                <a:latin typeface="Times New Roman"/>
                <a:ea typeface="Times New Roman"/>
                <a:cs typeface="Times New Roman"/>
                <a:sym typeface="Times New Roman"/>
              </a:rPr>
              <a:t>Tác dụng: </a:t>
            </a:r>
            <a:r>
              <a:rPr lang="en-US" sz="3600">
                <a:solidFill>
                  <a:srgbClr val="000000"/>
                </a:solidFill>
                <a:latin typeface="Times New Roman"/>
                <a:ea typeface="Times New Roman"/>
                <a:cs typeface="Times New Roman"/>
                <a:sym typeface="Times New Roman"/>
              </a:rPr>
              <a:t>báo hiệu, nhận biết thông tin chủ yếu của từng đoạn văn.</a:t>
            </a:r>
            <a:endParaRPr sz="3600">
              <a:solidFill>
                <a:schemeClr val="lt1"/>
              </a:solidFill>
              <a:latin typeface="Times New Roman"/>
              <a:ea typeface="Times New Roman"/>
              <a:cs typeface="Times New Roman"/>
              <a:sym typeface="Times New Roman"/>
            </a:endParaRPr>
          </a:p>
        </p:txBody>
      </p:sp>
      <p:grpSp>
        <p:nvGrpSpPr>
          <p:cNvPr id="1032" name="Google Shape;1032;p50"/>
          <p:cNvGrpSpPr/>
          <p:nvPr/>
        </p:nvGrpSpPr>
        <p:grpSpPr>
          <a:xfrm>
            <a:off x="0" y="1"/>
            <a:ext cx="12192000" cy="836740"/>
            <a:chOff x="1440808" y="2419674"/>
            <a:chExt cx="9865006" cy="1448933"/>
          </a:xfrm>
        </p:grpSpPr>
        <p:sp>
          <p:nvSpPr>
            <p:cNvPr id="1033" name="Google Shape;1033;p5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34" name="Google Shape;1034;p5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35" name="Google Shape;1035;p5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36" name="Google Shape;1036;p5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037" name="Google Shape;1037;p50"/>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038" name="Google Shape;1038;p5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039" name="Google Shape;1039;p5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2000"/>
                                        <p:tgtEl>
                                          <p:spTgt spid="1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5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45" name="Google Shape;1045;p51"/>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46" name="Google Shape;1046;p5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47" name="Google Shape;1047;p5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48" name="Google Shape;1048;p5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049" name="Google Shape;1049;p51"/>
          <p:cNvGrpSpPr/>
          <p:nvPr/>
        </p:nvGrpSpPr>
        <p:grpSpPr>
          <a:xfrm>
            <a:off x="4009854" y="1061139"/>
            <a:ext cx="7822558" cy="5664125"/>
            <a:chOff x="9526586" y="5020964"/>
            <a:chExt cx="13487401" cy="7588768"/>
          </a:xfrm>
        </p:grpSpPr>
        <p:sp>
          <p:nvSpPr>
            <p:cNvPr id="1050" name="Google Shape;1050;p5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51" name="Google Shape;1051;p5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52" name="Google Shape;1052;p5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53" name="Google Shape;1053;p5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54" name="Google Shape;1054;p5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055" name="Google Shape;1055;p51"/>
          <p:cNvSpPr/>
          <p:nvPr/>
        </p:nvSpPr>
        <p:spPr>
          <a:xfrm>
            <a:off x="534572" y="1273415"/>
            <a:ext cx="7124587"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sp>
        <p:nvSpPr>
          <p:cNvPr id="1056" name="Google Shape;1056;p51"/>
          <p:cNvSpPr/>
          <p:nvPr/>
        </p:nvSpPr>
        <p:spPr>
          <a:xfrm>
            <a:off x="647700" y="1970845"/>
            <a:ext cx="9691073" cy="136652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00000"/>
                </a:solidFill>
                <a:latin typeface="Times New Roman"/>
                <a:ea typeface="Times New Roman"/>
                <a:cs typeface="Times New Roman"/>
                <a:sym typeface="Times New Roman"/>
              </a:rPr>
              <a:t>* Nhận xét về cách trình bày </a:t>
            </a:r>
            <a:r>
              <a:rPr b="1" lang="en-US" sz="3600">
                <a:solidFill>
                  <a:srgbClr val="0D0D0D"/>
                </a:solidFill>
                <a:latin typeface="Times New Roman"/>
                <a:ea typeface="Times New Roman"/>
                <a:cs typeface="Times New Roman"/>
                <a:sym typeface="Times New Roman"/>
              </a:rPr>
              <a:t>chữ viết trong nhan đề, sapo và các đề mục :</a:t>
            </a:r>
            <a:endParaRPr sz="3600">
              <a:solidFill>
                <a:schemeClr val="dk1"/>
              </a:solidFill>
              <a:latin typeface="Times New Roman"/>
              <a:ea typeface="Times New Roman"/>
              <a:cs typeface="Times New Roman"/>
              <a:sym typeface="Times New Roman"/>
            </a:endParaRPr>
          </a:p>
        </p:txBody>
      </p:sp>
      <p:sp>
        <p:nvSpPr>
          <p:cNvPr id="1057" name="Google Shape;1057;p51"/>
          <p:cNvSpPr/>
          <p:nvPr/>
        </p:nvSpPr>
        <p:spPr>
          <a:xfrm>
            <a:off x="799653" y="3377327"/>
            <a:ext cx="4604658" cy="349018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Nhan đề được viết hoa, in đậm</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Sapo là đoạn văn ngắn được in chữ nghiêng</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Các đề mục được đánh số và in đậm</a:t>
            </a:r>
            <a:endParaRPr sz="3200">
              <a:solidFill>
                <a:schemeClr val="dk1"/>
              </a:solidFill>
              <a:latin typeface="Times New Roman"/>
              <a:ea typeface="Times New Roman"/>
              <a:cs typeface="Times New Roman"/>
              <a:sym typeface="Times New Roman"/>
            </a:endParaRPr>
          </a:p>
        </p:txBody>
      </p:sp>
      <p:sp>
        <p:nvSpPr>
          <p:cNvPr id="1058" name="Google Shape;1058;p51"/>
          <p:cNvSpPr/>
          <p:nvPr/>
        </p:nvSpPr>
        <p:spPr>
          <a:xfrm>
            <a:off x="5352694" y="3624131"/>
            <a:ext cx="913987" cy="2912211"/>
          </a:xfrm>
          <a:prstGeom prst="rightBrace">
            <a:avLst>
              <a:gd fmla="val 29310" name="adj1"/>
              <a:gd fmla="val 48742" name="adj2"/>
            </a:avLst>
          </a:prstGeom>
          <a:noFill/>
          <a:ln cap="flat" cmpd="sng" w="381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59" name="Google Shape;1059;p51"/>
          <p:cNvSpPr/>
          <p:nvPr/>
        </p:nvSpPr>
        <p:spPr>
          <a:xfrm>
            <a:off x="6447464" y="3590314"/>
            <a:ext cx="5116875" cy="292387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D0D0D"/>
                </a:solidFill>
                <a:latin typeface="Times New Roman"/>
                <a:ea typeface="Times New Roman"/>
                <a:cs typeface="Times New Roman"/>
                <a:sym typeface="Times New Roman"/>
              </a:rPr>
              <a:t>Tác dụng</a:t>
            </a:r>
            <a:r>
              <a:rPr lang="en-US" sz="3200">
                <a:solidFill>
                  <a:srgbClr val="0D0D0D"/>
                </a:solidFill>
                <a:latin typeface="Times New Roman"/>
                <a:ea typeface="Times New Roman"/>
                <a:cs typeface="Times New Roman"/>
                <a:sym typeface="Times New Roman"/>
              </a:rPr>
              <a:t> của cách trình bày này: Giúp người đọc hiểu dễ dàng hơn theo từng phần, logic hợp lí, chặt chẽ, tạo ấn tượng cho người đọc.</a:t>
            </a:r>
            <a:endParaRPr sz="3200">
              <a:solidFill>
                <a:schemeClr val="dk1"/>
              </a:solidFill>
              <a:latin typeface="Times New Roman"/>
              <a:ea typeface="Times New Roman"/>
              <a:cs typeface="Times New Roman"/>
              <a:sym typeface="Times New Roman"/>
            </a:endParaRPr>
          </a:p>
        </p:txBody>
      </p:sp>
      <p:grpSp>
        <p:nvGrpSpPr>
          <p:cNvPr id="1060" name="Google Shape;1060;p51"/>
          <p:cNvGrpSpPr/>
          <p:nvPr/>
        </p:nvGrpSpPr>
        <p:grpSpPr>
          <a:xfrm>
            <a:off x="0" y="1"/>
            <a:ext cx="12192000" cy="836740"/>
            <a:chOff x="1440808" y="2419674"/>
            <a:chExt cx="9865006" cy="1448933"/>
          </a:xfrm>
        </p:grpSpPr>
        <p:sp>
          <p:nvSpPr>
            <p:cNvPr id="1061" name="Google Shape;1061;p5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62" name="Google Shape;1062;p5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63" name="Google Shape;1063;p5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64" name="Google Shape;1064;p5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065" name="Google Shape;1065;p51"/>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066" name="Google Shape;1066;p5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067" name="Google Shape;1067;p5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500"/>
                                        <p:tgtEl>
                                          <p:spTgt spid="10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xEl>
                                              <p:pRg end="0" st="0"/>
                                            </p:txEl>
                                          </p:spTgt>
                                        </p:tgtEl>
                                        <p:attrNameLst>
                                          <p:attrName>style.visibility</p:attrName>
                                        </p:attrNameLst>
                                      </p:cBhvr>
                                      <p:to>
                                        <p:strVal val="visible"/>
                                      </p:to>
                                    </p:set>
                                    <p:animEffect filter="fade" transition="in">
                                      <p:cBhvr>
                                        <p:cTn dur="1000"/>
                                        <p:tgtEl>
                                          <p:spTgt spid="10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xEl>
                                              <p:pRg end="1" st="1"/>
                                            </p:txEl>
                                          </p:spTgt>
                                        </p:tgtEl>
                                        <p:attrNameLst>
                                          <p:attrName>style.visibility</p:attrName>
                                        </p:attrNameLst>
                                      </p:cBhvr>
                                      <p:to>
                                        <p:strVal val="visible"/>
                                      </p:to>
                                    </p:set>
                                    <p:animEffect filter="fade" transition="in">
                                      <p:cBhvr>
                                        <p:cTn dur="1000"/>
                                        <p:tgtEl>
                                          <p:spTgt spid="10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7">
                                            <p:txEl>
                                              <p:pRg end="2" st="2"/>
                                            </p:txEl>
                                          </p:spTgt>
                                        </p:tgtEl>
                                        <p:attrNameLst>
                                          <p:attrName>style.visibility</p:attrName>
                                        </p:attrNameLst>
                                      </p:cBhvr>
                                      <p:to>
                                        <p:strVal val="visible"/>
                                      </p:to>
                                    </p:set>
                                    <p:animEffect filter="fade" transition="in">
                                      <p:cBhvr>
                                        <p:cTn dur="1000"/>
                                        <p:tgtEl>
                                          <p:spTgt spid="10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2000"/>
                                        <p:tgtEl>
                                          <p:spTgt spid="10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2000"/>
                                        <p:tgtEl>
                                          <p:spTgt spid="10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5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73" name="Google Shape;1073;p52"/>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74" name="Google Shape;1074;p5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75" name="Google Shape;1075;p5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76" name="Google Shape;1076;p5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077" name="Google Shape;1077;p52"/>
          <p:cNvGrpSpPr/>
          <p:nvPr/>
        </p:nvGrpSpPr>
        <p:grpSpPr>
          <a:xfrm>
            <a:off x="4009854" y="1061139"/>
            <a:ext cx="7822558" cy="5664125"/>
            <a:chOff x="9526586" y="5020964"/>
            <a:chExt cx="13487401" cy="7588768"/>
          </a:xfrm>
        </p:grpSpPr>
        <p:sp>
          <p:nvSpPr>
            <p:cNvPr id="1078" name="Google Shape;1078;p5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79" name="Google Shape;1079;p5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80" name="Google Shape;1080;p5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81" name="Google Shape;1081;p5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082" name="Google Shape;1082;p5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083" name="Google Shape;1083;p52"/>
          <p:cNvSpPr/>
          <p:nvPr/>
        </p:nvSpPr>
        <p:spPr>
          <a:xfrm>
            <a:off x="565457" y="1273415"/>
            <a:ext cx="7093702" cy="67832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2. Đặc điểm hình thức của văn bản</a:t>
            </a:r>
            <a:endParaRPr b="0" i="0" sz="3600" u="none" cap="none" strike="noStrike">
              <a:solidFill>
                <a:srgbClr val="000000"/>
              </a:solidFill>
              <a:latin typeface="Times New Roman"/>
              <a:ea typeface="Times New Roman"/>
              <a:cs typeface="Times New Roman"/>
              <a:sym typeface="Times New Roman"/>
            </a:endParaRPr>
          </a:p>
        </p:txBody>
      </p:sp>
      <p:grpSp>
        <p:nvGrpSpPr>
          <p:cNvPr id="1084" name="Google Shape;1084;p52"/>
          <p:cNvGrpSpPr/>
          <p:nvPr/>
        </p:nvGrpSpPr>
        <p:grpSpPr>
          <a:xfrm>
            <a:off x="1842806" y="2069210"/>
            <a:ext cx="8510066" cy="4555282"/>
            <a:chOff x="1925672" y="2279258"/>
            <a:chExt cx="8510066" cy="4555282"/>
          </a:xfrm>
        </p:grpSpPr>
        <p:sp>
          <p:nvSpPr>
            <p:cNvPr id="1085" name="Google Shape;1085;p52"/>
            <p:cNvSpPr/>
            <p:nvPr/>
          </p:nvSpPr>
          <p:spPr>
            <a:xfrm>
              <a:off x="6096000" y="3043013"/>
              <a:ext cx="2224013" cy="771971"/>
            </a:xfrm>
            <a:custGeom>
              <a:rect b="b" l="l" r="r" t="t"/>
              <a:pathLst>
                <a:path extrusionOk="0" h="120000" w="120000">
                  <a:moveTo>
                    <a:pt x="0" y="0"/>
                  </a:moveTo>
                  <a:lnTo>
                    <a:pt x="0" y="60000"/>
                  </a:lnTo>
                  <a:lnTo>
                    <a:pt x="120000" y="60000"/>
                  </a:lnTo>
                  <a:lnTo>
                    <a:pt x="120000" y="120000"/>
                  </a:lnTo>
                </a:path>
              </a:pathLst>
            </a:custGeom>
            <a:noFill/>
            <a:ln cap="flat" cmpd="sng" w="38100">
              <a:solidFill>
                <a:schemeClr val="accent2"/>
              </a:solidFill>
              <a:prstDash val="solid"/>
              <a:miter lim="800000"/>
              <a:headEnd len="sm" w="sm" type="none"/>
              <a:tailEnd len="sm" w="sm" type="none"/>
            </a:ln>
          </p:spPr>
        </p:sp>
        <p:sp>
          <p:nvSpPr>
            <p:cNvPr id="1086" name="Google Shape;1086;p52"/>
            <p:cNvSpPr/>
            <p:nvPr/>
          </p:nvSpPr>
          <p:spPr>
            <a:xfrm>
              <a:off x="3871986" y="3043013"/>
              <a:ext cx="2224013" cy="771971"/>
            </a:xfrm>
            <a:custGeom>
              <a:rect b="b" l="l" r="r" t="t"/>
              <a:pathLst>
                <a:path extrusionOk="0" h="120000" w="120000">
                  <a:moveTo>
                    <a:pt x="120000" y="0"/>
                  </a:moveTo>
                  <a:lnTo>
                    <a:pt x="120000" y="60000"/>
                  </a:lnTo>
                  <a:lnTo>
                    <a:pt x="0" y="60000"/>
                  </a:lnTo>
                  <a:lnTo>
                    <a:pt x="0" y="120000"/>
                  </a:lnTo>
                </a:path>
              </a:pathLst>
            </a:custGeom>
            <a:noFill/>
            <a:ln cap="flat" cmpd="sng" w="38100">
              <a:solidFill>
                <a:schemeClr val="accent2"/>
              </a:solidFill>
              <a:prstDash val="solid"/>
              <a:miter lim="800000"/>
              <a:headEnd len="sm" w="sm" type="none"/>
              <a:tailEnd len="sm" w="sm" type="none"/>
            </a:ln>
          </p:spPr>
        </p:sp>
        <p:sp>
          <p:nvSpPr>
            <p:cNvPr id="1087" name="Google Shape;1087;p52"/>
            <p:cNvSpPr/>
            <p:nvPr/>
          </p:nvSpPr>
          <p:spPr>
            <a:xfrm>
              <a:off x="4257972" y="2279258"/>
              <a:ext cx="3676054" cy="763755"/>
            </a:xfrm>
            <a:custGeom>
              <a:rect b="b" l="l" r="r" t="t"/>
              <a:pathLst>
                <a:path extrusionOk="0" h="1838027" w="3676054">
                  <a:moveTo>
                    <a:pt x="0" y="0"/>
                  </a:moveTo>
                  <a:lnTo>
                    <a:pt x="3676054" y="0"/>
                  </a:lnTo>
                  <a:lnTo>
                    <a:pt x="3676054" y="1838027"/>
                  </a:lnTo>
                  <a:lnTo>
                    <a:pt x="0" y="1838027"/>
                  </a:lnTo>
                  <a:lnTo>
                    <a:pt x="0" y="0"/>
                  </a:lnTo>
                  <a:close/>
                </a:path>
              </a:pathLst>
            </a:custGeom>
            <a:solidFill>
              <a:srgbClr val="599BD5"/>
            </a:solidFill>
            <a:ln>
              <a:noFill/>
            </a:ln>
            <a:effectLst>
              <a:outerShdw blurRad="107950" algn="ctr" dir="5400000" dist="12700">
                <a:srgbClr val="000000"/>
              </a:outerShdw>
            </a:effectLst>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None/>
              </a:pPr>
              <a:r>
                <a:rPr b="1" lang="en-US" sz="3200">
                  <a:solidFill>
                    <a:schemeClr val="lt1"/>
                  </a:solidFill>
                  <a:latin typeface="Times New Roman"/>
                  <a:ea typeface="Times New Roman"/>
                  <a:cs typeface="Times New Roman"/>
                  <a:sym typeface="Times New Roman"/>
                </a:rPr>
                <a:t>d. Số liệu: </a:t>
              </a:r>
              <a:endParaRPr sz="3200">
                <a:solidFill>
                  <a:schemeClr val="lt1"/>
                </a:solidFill>
                <a:latin typeface="Times New Roman"/>
                <a:ea typeface="Times New Roman"/>
                <a:cs typeface="Times New Roman"/>
                <a:sym typeface="Times New Roman"/>
              </a:endParaRPr>
            </a:p>
          </p:txBody>
        </p:sp>
        <p:sp>
          <p:nvSpPr>
            <p:cNvPr id="1088" name="Google Shape;1088;p52"/>
            <p:cNvSpPr/>
            <p:nvPr/>
          </p:nvSpPr>
          <p:spPr>
            <a:xfrm>
              <a:off x="1925672" y="3814985"/>
              <a:ext cx="4062040" cy="3019555"/>
            </a:xfrm>
            <a:custGeom>
              <a:rect b="b" l="l" r="r" t="t"/>
              <a:pathLst>
                <a:path extrusionOk="0" h="1838027" w="3676054">
                  <a:moveTo>
                    <a:pt x="0" y="0"/>
                  </a:moveTo>
                  <a:lnTo>
                    <a:pt x="3676054" y="0"/>
                  </a:lnTo>
                  <a:lnTo>
                    <a:pt x="3676054" y="1838027"/>
                  </a:lnTo>
                  <a:lnTo>
                    <a:pt x="0" y="1838027"/>
                  </a:lnTo>
                  <a:lnTo>
                    <a:pt x="0" y="0"/>
                  </a:lnTo>
                  <a:close/>
                </a:path>
              </a:pathLst>
            </a:custGeom>
            <a:solidFill>
              <a:schemeClr val="accent2"/>
            </a:solidFill>
            <a:ln>
              <a:noFill/>
            </a:ln>
            <a:effectLst>
              <a:outerShdw blurRad="107950" algn="ctr" dir="5400000" dist="12700">
                <a:srgbClr val="000000"/>
              </a:outerShdw>
            </a:effectLst>
          </p:spPr>
          <p:txBody>
            <a:bodyPr anchorCtr="0" anchor="ctr" bIns="15875" lIns="15875" spcFirstLastPara="1" rIns="15875" wrap="square" tIns="15875">
              <a:noAutofit/>
            </a:bodyPr>
            <a:lstStyle/>
            <a:p>
              <a:pPr indent="0" lvl="0" marL="0" marR="0" rtl="0" algn="just">
                <a:lnSpc>
                  <a:spcPct val="90000"/>
                </a:lnSpc>
                <a:spcBef>
                  <a:spcPts val="0"/>
                </a:spcBef>
                <a:spcAft>
                  <a:spcPts val="0"/>
                </a:spcAft>
                <a:buNone/>
              </a:pPr>
              <a:r>
                <a:rPr lang="en-US" sz="3200">
                  <a:solidFill>
                    <a:schemeClr val="lt1"/>
                  </a:solidFill>
                  <a:latin typeface="Times New Roman"/>
                  <a:ea typeface="Times New Roman"/>
                  <a:cs typeface="Times New Roman"/>
                  <a:sym typeface="Times New Roman"/>
                </a:rPr>
                <a:t>Giúp người đọc hình dung khoảng cách giữa Mặt Trời và Trái Đất; hiểu rõ hơn quá trình hình thành, tiến hoá của sự sống trên Trái Đất.</a:t>
              </a:r>
              <a:endParaRPr/>
            </a:p>
          </p:txBody>
        </p:sp>
        <p:sp>
          <p:nvSpPr>
            <p:cNvPr id="1089" name="Google Shape;1089;p52"/>
            <p:cNvSpPr/>
            <p:nvPr/>
          </p:nvSpPr>
          <p:spPr>
            <a:xfrm>
              <a:off x="6373698" y="3814985"/>
              <a:ext cx="4062040" cy="3019555"/>
            </a:xfrm>
            <a:custGeom>
              <a:rect b="b" l="l" r="r" t="t"/>
              <a:pathLst>
                <a:path extrusionOk="0" h="1838027" w="3676054">
                  <a:moveTo>
                    <a:pt x="0" y="0"/>
                  </a:moveTo>
                  <a:lnTo>
                    <a:pt x="3676054" y="0"/>
                  </a:lnTo>
                  <a:lnTo>
                    <a:pt x="3676054" y="1838027"/>
                  </a:lnTo>
                  <a:lnTo>
                    <a:pt x="0" y="1838027"/>
                  </a:lnTo>
                  <a:lnTo>
                    <a:pt x="0" y="0"/>
                  </a:lnTo>
                  <a:close/>
                </a:path>
              </a:pathLst>
            </a:custGeom>
            <a:solidFill>
              <a:schemeClr val="accent2"/>
            </a:solidFill>
            <a:ln>
              <a:noFill/>
            </a:ln>
            <a:effectLst>
              <a:outerShdw blurRad="107950" algn="ctr" dir="5400000" dist="12700">
                <a:srgbClr val="000000"/>
              </a:outerShdw>
            </a:effectLst>
          </p:spPr>
          <p:txBody>
            <a:bodyPr anchorCtr="0" anchor="ctr" bIns="15875" lIns="15875" spcFirstLastPara="1" rIns="15875" wrap="square" tIns="15875">
              <a:noAutofit/>
            </a:bodyPr>
            <a:lstStyle/>
            <a:p>
              <a:pPr indent="0" lvl="0" marL="0" marR="0" rtl="0" algn="just">
                <a:lnSpc>
                  <a:spcPct val="90000"/>
                </a:lnSpc>
                <a:spcBef>
                  <a:spcPts val="0"/>
                </a:spcBef>
                <a:spcAft>
                  <a:spcPts val="0"/>
                </a:spcAft>
                <a:buNone/>
              </a:pPr>
              <a:r>
                <a:rPr lang="en-US" sz="3200">
                  <a:solidFill>
                    <a:schemeClr val="lt1"/>
                  </a:solidFill>
                  <a:latin typeface="Times New Roman"/>
                  <a:ea typeface="Times New Roman"/>
                  <a:cs typeface="Times New Roman"/>
                  <a:sym typeface="Times New Roman"/>
                </a:rPr>
                <a:t>Các số liệu khiến cho thông tin trong VB có tính xác thực và độ chính xác cao hơn.</a:t>
              </a:r>
              <a:endParaRPr/>
            </a:p>
          </p:txBody>
        </p:sp>
      </p:grpSp>
      <p:grpSp>
        <p:nvGrpSpPr>
          <p:cNvPr id="1090" name="Google Shape;1090;p52"/>
          <p:cNvGrpSpPr/>
          <p:nvPr/>
        </p:nvGrpSpPr>
        <p:grpSpPr>
          <a:xfrm>
            <a:off x="0" y="1"/>
            <a:ext cx="12192000" cy="836740"/>
            <a:chOff x="1440808" y="2419674"/>
            <a:chExt cx="9865006" cy="1448933"/>
          </a:xfrm>
        </p:grpSpPr>
        <p:sp>
          <p:nvSpPr>
            <p:cNvPr id="1091" name="Google Shape;1091;p5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92" name="Google Shape;1092;p5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93" name="Google Shape;1093;p5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094" name="Google Shape;1094;p5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095" name="Google Shape;1095;p52"/>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096" name="Google Shape;1096;p5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097" name="Google Shape;1097;p5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5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03" name="Google Shape;1103;p53"/>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04" name="Google Shape;1104;p5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05" name="Google Shape;1105;p5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06" name="Google Shape;1106;p5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107" name="Google Shape;1107;p53"/>
          <p:cNvGrpSpPr/>
          <p:nvPr/>
        </p:nvGrpSpPr>
        <p:grpSpPr>
          <a:xfrm>
            <a:off x="4009854" y="1061139"/>
            <a:ext cx="7822558" cy="5664125"/>
            <a:chOff x="9526586" y="5020964"/>
            <a:chExt cx="13487401" cy="7588768"/>
          </a:xfrm>
        </p:grpSpPr>
        <p:sp>
          <p:nvSpPr>
            <p:cNvPr id="1108" name="Google Shape;1108;p5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09" name="Google Shape;1109;p5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10" name="Google Shape;1110;p5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11" name="Google Shape;1111;p5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12" name="Google Shape;1112;p5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113" name="Google Shape;1113;p53"/>
          <p:cNvSpPr/>
          <p:nvPr/>
        </p:nvSpPr>
        <p:spPr>
          <a:xfrm>
            <a:off x="370849" y="1008240"/>
            <a:ext cx="2943914" cy="610010"/>
          </a:xfrm>
          <a:prstGeom prst="roundRect">
            <a:avLst>
              <a:gd fmla="val 16667" name="adj"/>
            </a:avLst>
          </a:prstGeom>
          <a:solidFill>
            <a:schemeClr val="accent2"/>
          </a:solidFill>
          <a:ln cap="flat" cmpd="sng" w="12700">
            <a:solidFill>
              <a:srgbClr val="42719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chemeClr val="lt1"/>
                </a:solidFill>
                <a:latin typeface="Times New Roman"/>
                <a:ea typeface="Times New Roman"/>
                <a:cs typeface="Times New Roman"/>
                <a:sym typeface="Times New Roman"/>
              </a:rPr>
              <a:t>III. Tổng kết</a:t>
            </a:r>
            <a:endParaRPr sz="3200">
              <a:solidFill>
                <a:schemeClr val="lt1"/>
              </a:solidFill>
              <a:latin typeface="Times New Roman"/>
              <a:ea typeface="Times New Roman"/>
              <a:cs typeface="Times New Roman"/>
              <a:sym typeface="Times New Roman"/>
            </a:endParaRPr>
          </a:p>
        </p:txBody>
      </p:sp>
      <p:grpSp>
        <p:nvGrpSpPr>
          <p:cNvPr id="1114" name="Google Shape;1114;p53"/>
          <p:cNvGrpSpPr/>
          <p:nvPr/>
        </p:nvGrpSpPr>
        <p:grpSpPr>
          <a:xfrm>
            <a:off x="453966" y="1790483"/>
            <a:ext cx="11052234" cy="4724632"/>
            <a:chOff x="453966" y="1790483"/>
            <a:chExt cx="11052234" cy="4724632"/>
          </a:xfrm>
        </p:grpSpPr>
        <p:sp>
          <p:nvSpPr>
            <p:cNvPr id="1115" name="Google Shape;1115;p53"/>
            <p:cNvSpPr/>
            <p:nvPr/>
          </p:nvSpPr>
          <p:spPr>
            <a:xfrm>
              <a:off x="5145696" y="4360188"/>
              <a:ext cx="2154927" cy="2154927"/>
            </a:xfrm>
            <a:custGeom>
              <a:rect b="b" l="l" r="r" t="t"/>
              <a:pathLst>
                <a:path extrusionOk="0" h="2154927" w="2154927">
                  <a:moveTo>
                    <a:pt x="0" y="1077464"/>
                  </a:moveTo>
                  <a:cubicBezTo>
                    <a:pt x="0" y="482397"/>
                    <a:pt x="482397" y="0"/>
                    <a:pt x="1077464" y="0"/>
                  </a:cubicBezTo>
                  <a:cubicBezTo>
                    <a:pt x="1672531" y="0"/>
                    <a:pt x="2154928" y="482397"/>
                    <a:pt x="2154928" y="1077464"/>
                  </a:cubicBezTo>
                  <a:cubicBezTo>
                    <a:pt x="2154928" y="1672531"/>
                    <a:pt x="1672531" y="2154928"/>
                    <a:pt x="1077464" y="2154928"/>
                  </a:cubicBezTo>
                  <a:cubicBezTo>
                    <a:pt x="482397" y="2154928"/>
                    <a:pt x="0" y="1672531"/>
                    <a:pt x="0" y="1077464"/>
                  </a:cubicBezTo>
                  <a:close/>
                </a:path>
              </a:pathLst>
            </a:custGeom>
            <a:solidFill>
              <a:schemeClr val="accent2"/>
            </a:solidFill>
            <a:ln>
              <a:noFill/>
            </a:ln>
            <a:effectLst>
              <a:outerShdw blurRad="107950" algn="ctr" dir="5400000" dist="12700">
                <a:srgbClr val="000000"/>
              </a:outerShdw>
            </a:effectLst>
          </p:spPr>
          <p:txBody>
            <a:bodyPr anchorCtr="0" anchor="ctr" bIns="338425" lIns="338425" spcFirstLastPara="1" rIns="338425" wrap="square" tIns="338425">
              <a:noAutofit/>
            </a:bodyPr>
            <a:lstStyle/>
            <a:p>
              <a:pPr indent="0" lvl="0" marL="0" marR="0" rtl="0" algn="ctr">
                <a:lnSpc>
                  <a:spcPct val="90000"/>
                </a:lnSpc>
                <a:spcBef>
                  <a:spcPts val="0"/>
                </a:spcBef>
                <a:spcAft>
                  <a:spcPts val="0"/>
                </a:spcAft>
                <a:buNone/>
              </a:pPr>
              <a:r>
                <a:rPr b="1" lang="en-US" sz="2800">
                  <a:solidFill>
                    <a:schemeClr val="lt1"/>
                  </a:solidFill>
                  <a:latin typeface="Times New Roman"/>
                  <a:ea typeface="Times New Roman"/>
                  <a:cs typeface="Times New Roman"/>
                  <a:sym typeface="Times New Roman"/>
                </a:rPr>
                <a:t>1. Nghệ thuật </a:t>
              </a:r>
              <a:endParaRPr sz="2800">
                <a:solidFill>
                  <a:schemeClr val="lt1"/>
                </a:solidFill>
                <a:latin typeface="Times New Roman"/>
                <a:ea typeface="Times New Roman"/>
                <a:cs typeface="Times New Roman"/>
                <a:sym typeface="Times New Roman"/>
              </a:endParaRPr>
            </a:p>
          </p:txBody>
        </p:sp>
        <p:sp>
          <p:nvSpPr>
            <p:cNvPr id="1116" name="Google Shape;1116;p53"/>
            <p:cNvSpPr/>
            <p:nvPr/>
          </p:nvSpPr>
          <p:spPr>
            <a:xfrm rot="-8700000">
              <a:off x="3756745" y="3982832"/>
              <a:ext cx="1654536" cy="614154"/>
            </a:xfrm>
            <a:prstGeom prst="lef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3"/>
            <p:cNvSpPr/>
            <p:nvPr/>
          </p:nvSpPr>
          <p:spPr>
            <a:xfrm>
              <a:off x="453966" y="2992732"/>
              <a:ext cx="3650911" cy="1927206"/>
            </a:xfrm>
            <a:custGeom>
              <a:rect b="b" l="l" r="r" t="t"/>
              <a:pathLst>
                <a:path extrusionOk="0" h="1637744" w="2047181">
                  <a:moveTo>
                    <a:pt x="0" y="163774"/>
                  </a:moveTo>
                  <a:cubicBezTo>
                    <a:pt x="0" y="73324"/>
                    <a:pt x="73324" y="0"/>
                    <a:pt x="163774" y="0"/>
                  </a:cubicBezTo>
                  <a:lnTo>
                    <a:pt x="1883407" y="0"/>
                  </a:lnTo>
                  <a:cubicBezTo>
                    <a:pt x="1973857" y="0"/>
                    <a:pt x="2047181" y="73324"/>
                    <a:pt x="2047181" y="163774"/>
                  </a:cubicBezTo>
                  <a:lnTo>
                    <a:pt x="2047181" y="1473970"/>
                  </a:lnTo>
                  <a:cubicBezTo>
                    <a:pt x="2047181" y="1564420"/>
                    <a:pt x="1973857" y="1637744"/>
                    <a:pt x="1883407" y="1637744"/>
                  </a:cubicBezTo>
                  <a:lnTo>
                    <a:pt x="163774" y="1637744"/>
                  </a:lnTo>
                  <a:cubicBezTo>
                    <a:pt x="73324" y="1637744"/>
                    <a:pt x="0" y="1564420"/>
                    <a:pt x="0" y="1473970"/>
                  </a:cubicBezTo>
                  <a:lnTo>
                    <a:pt x="0" y="163774"/>
                  </a:lnTo>
                  <a:close/>
                </a:path>
              </a:pathLst>
            </a:custGeom>
            <a:solidFill>
              <a:schemeClr val="accent3"/>
            </a:solidFill>
            <a:ln>
              <a:noFill/>
            </a:ln>
            <a:effectLst>
              <a:outerShdw blurRad="107950" algn="ctr" dir="5400000" dist="12700">
                <a:srgbClr val="000000"/>
              </a:outerShdw>
            </a:effectLst>
          </p:spPr>
          <p:txBody>
            <a:bodyPr anchorCtr="0" anchor="ctr" bIns="82250" lIns="82250" spcFirstLastPara="1" rIns="82250" wrap="square" tIns="82250">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Kết hợp chữ viết (chữ in thường và chữ in đậm) với số liệu để văn bản thông tin sinh động</a:t>
              </a:r>
              <a:endParaRPr sz="2800">
                <a:solidFill>
                  <a:schemeClr val="lt1"/>
                </a:solidFill>
                <a:latin typeface="Times New Roman"/>
                <a:ea typeface="Times New Roman"/>
                <a:cs typeface="Times New Roman"/>
                <a:sym typeface="Times New Roman"/>
              </a:endParaRPr>
            </a:p>
          </p:txBody>
        </p:sp>
        <p:sp>
          <p:nvSpPr>
            <p:cNvPr id="1118" name="Google Shape;1118;p53"/>
            <p:cNvSpPr/>
            <p:nvPr/>
          </p:nvSpPr>
          <p:spPr>
            <a:xfrm rot="-5400000">
              <a:off x="5395891" y="3129546"/>
              <a:ext cx="1654536" cy="614154"/>
            </a:xfrm>
            <a:prstGeom prst="leftArrow">
              <a:avLst>
                <a:gd fmla="val 60000" name="adj1"/>
                <a:gd fmla="val 50000" name="adj2"/>
              </a:avLst>
            </a:prstGeom>
            <a:solidFill>
              <a:srgbClr val="C8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3"/>
            <p:cNvSpPr/>
            <p:nvPr/>
          </p:nvSpPr>
          <p:spPr>
            <a:xfrm>
              <a:off x="4297087" y="1790483"/>
              <a:ext cx="3827884" cy="1637744"/>
            </a:xfrm>
            <a:custGeom>
              <a:rect b="b" l="l" r="r" t="t"/>
              <a:pathLst>
                <a:path extrusionOk="0" h="1637744" w="2047181">
                  <a:moveTo>
                    <a:pt x="0" y="163774"/>
                  </a:moveTo>
                  <a:cubicBezTo>
                    <a:pt x="0" y="73324"/>
                    <a:pt x="73324" y="0"/>
                    <a:pt x="163774" y="0"/>
                  </a:cubicBezTo>
                  <a:lnTo>
                    <a:pt x="1883407" y="0"/>
                  </a:lnTo>
                  <a:cubicBezTo>
                    <a:pt x="1973857" y="0"/>
                    <a:pt x="2047181" y="73324"/>
                    <a:pt x="2047181" y="163774"/>
                  </a:cubicBezTo>
                  <a:lnTo>
                    <a:pt x="2047181" y="1473970"/>
                  </a:lnTo>
                  <a:cubicBezTo>
                    <a:pt x="2047181" y="1564420"/>
                    <a:pt x="1973857" y="1637744"/>
                    <a:pt x="1883407" y="1637744"/>
                  </a:cubicBezTo>
                  <a:lnTo>
                    <a:pt x="163774" y="1637744"/>
                  </a:lnTo>
                  <a:cubicBezTo>
                    <a:pt x="73324" y="1637744"/>
                    <a:pt x="0" y="1564420"/>
                    <a:pt x="0" y="1473970"/>
                  </a:cubicBezTo>
                  <a:lnTo>
                    <a:pt x="0" y="163774"/>
                  </a:lnTo>
                  <a:close/>
                </a:path>
              </a:pathLst>
            </a:custGeom>
            <a:solidFill>
              <a:srgbClr val="C85B5B"/>
            </a:solidFill>
            <a:ln>
              <a:noFill/>
            </a:ln>
            <a:effectLst>
              <a:outerShdw blurRad="107950" algn="ctr" dir="5400000" dist="12700">
                <a:srgbClr val="000000"/>
              </a:outerShdw>
            </a:effectLst>
          </p:spPr>
          <p:txBody>
            <a:bodyPr anchorCtr="0" anchor="ctr" bIns="82250" lIns="82250" spcFirstLastPara="1" rIns="82250" wrap="square" tIns="82250">
              <a:noAutofit/>
            </a:bodyPr>
            <a:lstStyle/>
            <a:p>
              <a:pPr indent="0" lvl="0" marL="0" marR="0" rtl="0" algn="ctr">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Thông tin chính xác, khoa học về Trái Đất.</a:t>
              </a:r>
              <a:endParaRPr/>
            </a:p>
          </p:txBody>
        </p:sp>
        <p:sp>
          <p:nvSpPr>
            <p:cNvPr id="1120" name="Google Shape;1120;p53"/>
            <p:cNvSpPr/>
            <p:nvPr/>
          </p:nvSpPr>
          <p:spPr>
            <a:xfrm rot="-2100000">
              <a:off x="7035037" y="3982832"/>
              <a:ext cx="1654536" cy="614154"/>
            </a:xfrm>
            <a:prstGeom prst="leftArrow">
              <a:avLst>
                <a:gd fmla="val 60000" name="adj1"/>
                <a:gd fmla="val 50000" name="adj2"/>
              </a:avLst>
            </a:prstGeom>
            <a:solidFill>
              <a:srgbClr val="FE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3"/>
            <p:cNvSpPr/>
            <p:nvPr/>
          </p:nvSpPr>
          <p:spPr>
            <a:xfrm>
              <a:off x="8304977" y="3200756"/>
              <a:ext cx="3201223" cy="1853420"/>
            </a:xfrm>
            <a:custGeom>
              <a:rect b="b" l="l" r="r" t="t"/>
              <a:pathLst>
                <a:path extrusionOk="0" h="1637744" w="2047181">
                  <a:moveTo>
                    <a:pt x="0" y="163774"/>
                  </a:moveTo>
                  <a:cubicBezTo>
                    <a:pt x="0" y="73324"/>
                    <a:pt x="73324" y="0"/>
                    <a:pt x="163774" y="0"/>
                  </a:cubicBezTo>
                  <a:lnTo>
                    <a:pt x="1883407" y="0"/>
                  </a:lnTo>
                  <a:cubicBezTo>
                    <a:pt x="1973857" y="0"/>
                    <a:pt x="2047181" y="73324"/>
                    <a:pt x="2047181" y="163774"/>
                  </a:cubicBezTo>
                  <a:lnTo>
                    <a:pt x="2047181" y="1473970"/>
                  </a:lnTo>
                  <a:cubicBezTo>
                    <a:pt x="2047181" y="1564420"/>
                    <a:pt x="1973857" y="1637744"/>
                    <a:pt x="1883407" y="1637744"/>
                  </a:cubicBezTo>
                  <a:lnTo>
                    <a:pt x="163774" y="1637744"/>
                  </a:lnTo>
                  <a:cubicBezTo>
                    <a:pt x="73324" y="1637744"/>
                    <a:pt x="0" y="1564420"/>
                    <a:pt x="0" y="1473970"/>
                  </a:cubicBezTo>
                  <a:lnTo>
                    <a:pt x="0" y="163774"/>
                  </a:lnTo>
                  <a:close/>
                </a:path>
              </a:pathLst>
            </a:custGeom>
            <a:solidFill>
              <a:srgbClr val="FE0000"/>
            </a:solidFill>
            <a:ln>
              <a:noFill/>
            </a:ln>
            <a:effectLst>
              <a:outerShdw blurRad="107950" algn="ctr" dir="5400000" dist="12700">
                <a:srgbClr val="000000"/>
              </a:outerShdw>
            </a:effectLst>
          </p:spPr>
          <p:txBody>
            <a:bodyPr anchorCtr="0" anchor="ctr" bIns="82250" lIns="82250" spcFirstLastPara="1" rIns="82250" wrap="square" tIns="82250">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Trình tự trình bày thông tin theo trình tự thời gian.</a:t>
              </a:r>
              <a:endParaRPr sz="2800">
                <a:solidFill>
                  <a:schemeClr val="lt1"/>
                </a:solidFill>
                <a:latin typeface="Times New Roman"/>
                <a:ea typeface="Times New Roman"/>
                <a:cs typeface="Times New Roman"/>
                <a:sym typeface="Times New Roman"/>
              </a:endParaRPr>
            </a:p>
          </p:txBody>
        </p:sp>
      </p:grpSp>
      <p:grpSp>
        <p:nvGrpSpPr>
          <p:cNvPr id="1122" name="Google Shape;1122;p53"/>
          <p:cNvGrpSpPr/>
          <p:nvPr/>
        </p:nvGrpSpPr>
        <p:grpSpPr>
          <a:xfrm>
            <a:off x="0" y="1"/>
            <a:ext cx="12192000" cy="836740"/>
            <a:chOff x="1440808" y="2419674"/>
            <a:chExt cx="9865006" cy="1448933"/>
          </a:xfrm>
        </p:grpSpPr>
        <p:sp>
          <p:nvSpPr>
            <p:cNvPr id="1123" name="Google Shape;1123;p5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24" name="Google Shape;1124;p5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25" name="Google Shape;1125;p5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26" name="Google Shape;1126;p5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127" name="Google Shape;1127;p53"/>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128" name="Google Shape;1128;p5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129" name="Google Shape;1129;p5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5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35" name="Google Shape;1135;p54"/>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36" name="Google Shape;1136;p5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37" name="Google Shape;1137;p5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38" name="Google Shape;1138;p5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39" name="Google Shape;1139;p54"/>
          <p:cNvSpPr/>
          <p:nvPr/>
        </p:nvSpPr>
        <p:spPr>
          <a:xfrm>
            <a:off x="1546586" y="248888"/>
            <a:ext cx="10645414"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Arial"/>
              <a:buNone/>
            </a:pPr>
            <a:r>
              <a:rPr b="1" i="0" lang="en-US" sz="2800" u="none" cap="none" strike="noStrike">
                <a:solidFill>
                  <a:srgbClr val="FFFFFF"/>
                </a:solidFill>
                <a:latin typeface="Arial"/>
                <a:ea typeface="Arial"/>
                <a:cs typeface="Arial"/>
                <a:sym typeface="Arial"/>
              </a:rPr>
              <a:t>VĂN BẢN 2: </a:t>
            </a:r>
            <a:r>
              <a:rPr b="1" i="1" lang="en-US" sz="2800" u="none" cap="none" strike="noStrike">
                <a:solidFill>
                  <a:srgbClr val="FFFFFF"/>
                </a:solidFill>
                <a:latin typeface="Arial"/>
                <a:ea typeface="Arial"/>
                <a:cs typeface="Arial"/>
                <a:sym typeface="Arial"/>
              </a:rPr>
              <a:t>TRÁI ĐẤT – MẸ CỦA MUÔN LOÀI  </a:t>
            </a:r>
            <a:r>
              <a:rPr b="1" i="0" lang="en-US" sz="2800" u="none" cap="none" strike="noStrike">
                <a:solidFill>
                  <a:srgbClr val="FFFFFF"/>
                </a:solidFill>
                <a:latin typeface="Arial"/>
                <a:ea typeface="Arial"/>
                <a:cs typeface="Arial"/>
                <a:sym typeface="Arial"/>
              </a:rPr>
              <a:t>(Trịnh Xuân Thuận)</a:t>
            </a:r>
            <a:endParaRPr b="0" i="0" sz="2800" u="none" cap="none" strike="noStrike">
              <a:solidFill>
                <a:srgbClr val="FFFFFF"/>
              </a:solidFill>
              <a:latin typeface="Arial"/>
              <a:ea typeface="Arial"/>
              <a:cs typeface="Arial"/>
              <a:sym typeface="Arial"/>
            </a:endParaRPr>
          </a:p>
        </p:txBody>
      </p:sp>
      <p:grpSp>
        <p:nvGrpSpPr>
          <p:cNvPr id="1140" name="Google Shape;1140;p54"/>
          <p:cNvGrpSpPr/>
          <p:nvPr/>
        </p:nvGrpSpPr>
        <p:grpSpPr>
          <a:xfrm>
            <a:off x="4009854" y="1061139"/>
            <a:ext cx="7822558" cy="5664125"/>
            <a:chOff x="9526586" y="5020964"/>
            <a:chExt cx="13487401" cy="7588768"/>
          </a:xfrm>
        </p:grpSpPr>
        <p:sp>
          <p:nvSpPr>
            <p:cNvPr id="1141" name="Google Shape;1141;p5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42" name="Google Shape;1142;p5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43" name="Google Shape;1143;p5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44" name="Google Shape;1144;p5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45" name="Google Shape;1145;p5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146" name="Google Shape;1146;p54"/>
          <p:cNvSpPr/>
          <p:nvPr/>
        </p:nvSpPr>
        <p:spPr>
          <a:xfrm>
            <a:off x="370849" y="1008240"/>
            <a:ext cx="2943914" cy="610010"/>
          </a:xfrm>
          <a:prstGeom prst="roundRect">
            <a:avLst>
              <a:gd fmla="val 16667" name="adj"/>
            </a:avLst>
          </a:prstGeom>
          <a:solidFill>
            <a:schemeClr val="accent2"/>
          </a:solidFill>
          <a:ln cap="flat" cmpd="sng" w="12700">
            <a:solidFill>
              <a:srgbClr val="42719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III. Tổng kết</a:t>
            </a:r>
            <a:endParaRPr b="0" i="0" sz="3200" u="none" cap="none" strike="noStrike">
              <a:solidFill>
                <a:srgbClr val="FFFFFF"/>
              </a:solidFill>
              <a:latin typeface="Times New Roman"/>
              <a:ea typeface="Times New Roman"/>
              <a:cs typeface="Times New Roman"/>
              <a:sym typeface="Times New Roman"/>
            </a:endParaRPr>
          </a:p>
        </p:txBody>
      </p:sp>
      <p:pic>
        <p:nvPicPr>
          <p:cNvPr id="1147" name="Google Shape;1147;p54"/>
          <p:cNvPicPr preferRelativeResize="0"/>
          <p:nvPr/>
        </p:nvPicPr>
        <p:blipFill rotWithShape="1">
          <a:blip r:embed="rId3">
            <a:alphaModFix/>
          </a:blip>
          <a:srcRect b="0" l="0" r="0" t="0"/>
          <a:stretch/>
        </p:blipFill>
        <p:spPr>
          <a:xfrm>
            <a:off x="7904052" y="1130300"/>
            <a:ext cx="3707532" cy="3272310"/>
          </a:xfrm>
          <a:prstGeom prst="ellipse">
            <a:avLst/>
          </a:prstGeom>
          <a:noFill/>
          <a:ln>
            <a:noFill/>
          </a:ln>
        </p:spPr>
      </p:pic>
      <p:grpSp>
        <p:nvGrpSpPr>
          <p:cNvPr id="1148" name="Google Shape;1148;p54"/>
          <p:cNvGrpSpPr/>
          <p:nvPr/>
        </p:nvGrpSpPr>
        <p:grpSpPr>
          <a:xfrm>
            <a:off x="519625" y="2113696"/>
            <a:ext cx="7340857" cy="3811696"/>
            <a:chOff x="3690937" y="2322998"/>
            <a:chExt cx="7340857" cy="3811696"/>
          </a:xfrm>
        </p:grpSpPr>
        <p:sp>
          <p:nvSpPr>
            <p:cNvPr id="1149" name="Google Shape;1149;p54"/>
            <p:cNvSpPr/>
            <p:nvPr/>
          </p:nvSpPr>
          <p:spPr>
            <a:xfrm>
              <a:off x="3690937" y="2322998"/>
              <a:ext cx="2695115" cy="805368"/>
            </a:xfrm>
            <a:custGeom>
              <a:rect b="b" l="l" r="r" t="t"/>
              <a:pathLst>
                <a:path extrusionOk="0" h="2405062" w="4810125">
                  <a:moveTo>
                    <a:pt x="0" y="240506"/>
                  </a:moveTo>
                  <a:cubicBezTo>
                    <a:pt x="0" y="107678"/>
                    <a:pt x="107678" y="0"/>
                    <a:pt x="240506" y="0"/>
                  </a:cubicBezTo>
                  <a:lnTo>
                    <a:pt x="4569619" y="0"/>
                  </a:lnTo>
                  <a:cubicBezTo>
                    <a:pt x="4702447" y="0"/>
                    <a:pt x="4810125" y="107678"/>
                    <a:pt x="4810125" y="240506"/>
                  </a:cubicBezTo>
                  <a:lnTo>
                    <a:pt x="4810125" y="2164556"/>
                  </a:lnTo>
                  <a:cubicBezTo>
                    <a:pt x="4810125" y="2297384"/>
                    <a:pt x="4702447" y="2405062"/>
                    <a:pt x="4569619" y="2405062"/>
                  </a:cubicBezTo>
                  <a:lnTo>
                    <a:pt x="240506" y="2405062"/>
                  </a:lnTo>
                  <a:cubicBezTo>
                    <a:pt x="107678" y="2405062"/>
                    <a:pt x="0" y="2297384"/>
                    <a:pt x="0" y="2164556"/>
                  </a:cubicBezTo>
                  <a:lnTo>
                    <a:pt x="0" y="240506"/>
                  </a:lnTo>
                  <a:close/>
                </a:path>
              </a:pathLst>
            </a:custGeom>
            <a:solidFill>
              <a:schemeClr val="accent2"/>
            </a:solidFill>
            <a:ln cap="flat" cmpd="sng" w="38100">
              <a:solidFill>
                <a:schemeClr val="dk1"/>
              </a:solidFill>
              <a:prstDash val="solid"/>
              <a:miter lim="800000"/>
              <a:headEnd len="sm" w="sm" type="none"/>
              <a:tailEnd len="sm" w="sm" type="none"/>
            </a:ln>
            <a:effectLst>
              <a:outerShdw blurRad="107950" algn="ctr" dir="5400000" dist="12700">
                <a:srgbClr val="000000"/>
              </a:outerShdw>
            </a:effectLst>
          </p:spPr>
          <p:txBody>
            <a:bodyPr anchorCtr="0" anchor="ctr" bIns="111075" lIns="131400" spcFirstLastPara="1" rIns="131400" wrap="square" tIns="111075">
              <a:noAutofit/>
            </a:bodyPr>
            <a:lstStyle/>
            <a:p>
              <a:pPr indent="0" lvl="0" marL="0" marR="0" rtl="0" algn="ctr">
                <a:lnSpc>
                  <a:spcPct val="90000"/>
                </a:lnSpc>
                <a:spcBef>
                  <a:spcPts val="0"/>
                </a:spcBef>
                <a:spcAft>
                  <a:spcPts val="0"/>
                </a:spcAft>
                <a:buNone/>
              </a:pPr>
              <a:r>
                <a:rPr b="1" lang="en-US" sz="3200">
                  <a:solidFill>
                    <a:schemeClr val="lt1"/>
                  </a:solidFill>
                  <a:latin typeface="Times New Roman"/>
                  <a:ea typeface="Times New Roman"/>
                  <a:cs typeface="Times New Roman"/>
                  <a:sym typeface="Times New Roman"/>
                </a:rPr>
                <a:t>2. Nội dung</a:t>
              </a:r>
              <a:endParaRPr sz="3200">
                <a:solidFill>
                  <a:schemeClr val="lt1"/>
                </a:solidFill>
                <a:latin typeface="Times New Roman"/>
                <a:ea typeface="Times New Roman"/>
                <a:cs typeface="Times New Roman"/>
                <a:sym typeface="Times New Roman"/>
              </a:endParaRPr>
            </a:p>
          </p:txBody>
        </p:sp>
        <p:sp>
          <p:nvSpPr>
            <p:cNvPr id="1150" name="Google Shape;1150;p54"/>
            <p:cNvSpPr/>
            <p:nvPr/>
          </p:nvSpPr>
          <p:spPr>
            <a:xfrm>
              <a:off x="4171949" y="3128366"/>
              <a:ext cx="481012" cy="1803796"/>
            </a:xfrm>
            <a:custGeom>
              <a:rect b="b" l="l" r="r" t="t"/>
              <a:pathLst>
                <a:path extrusionOk="0" h="120000" w="120000">
                  <a:moveTo>
                    <a:pt x="0" y="0"/>
                  </a:moveTo>
                  <a:lnTo>
                    <a:pt x="0" y="120000"/>
                  </a:lnTo>
                  <a:lnTo>
                    <a:pt x="120000" y="120000"/>
                  </a:lnTo>
                </a:path>
              </a:pathLst>
            </a:custGeom>
            <a:noFill/>
            <a:ln cap="flat" cmpd="sng" w="38100">
              <a:solidFill>
                <a:schemeClr val="dk1"/>
              </a:solidFill>
              <a:prstDash val="solid"/>
              <a:miter lim="800000"/>
              <a:headEnd len="sm" w="sm" type="none"/>
              <a:tailEnd len="sm" w="sm" type="none"/>
            </a:ln>
            <a:effectLst>
              <a:outerShdw blurRad="107950" algn="ctr" dir="5400000" dist="12700">
                <a:srgbClr val="000000"/>
              </a:outerShdw>
            </a:effectLst>
          </p:spPr>
        </p:sp>
        <p:sp>
          <p:nvSpPr>
            <p:cNvPr id="1151" name="Google Shape;1151;p54"/>
            <p:cNvSpPr/>
            <p:nvPr/>
          </p:nvSpPr>
          <p:spPr>
            <a:xfrm>
              <a:off x="4652962" y="3357432"/>
              <a:ext cx="6378832" cy="2777262"/>
            </a:xfrm>
            <a:custGeom>
              <a:rect b="b" l="l" r="r" t="t"/>
              <a:pathLst>
                <a:path extrusionOk="0" h="2405062" w="3848100">
                  <a:moveTo>
                    <a:pt x="0" y="240506"/>
                  </a:moveTo>
                  <a:cubicBezTo>
                    <a:pt x="0" y="107678"/>
                    <a:pt x="107678" y="0"/>
                    <a:pt x="240506" y="0"/>
                  </a:cubicBezTo>
                  <a:lnTo>
                    <a:pt x="3607594" y="0"/>
                  </a:lnTo>
                  <a:cubicBezTo>
                    <a:pt x="3740422" y="0"/>
                    <a:pt x="3848100" y="107678"/>
                    <a:pt x="3848100" y="240506"/>
                  </a:cubicBezTo>
                  <a:lnTo>
                    <a:pt x="3848100" y="2164556"/>
                  </a:lnTo>
                  <a:cubicBezTo>
                    <a:pt x="3848100" y="2297384"/>
                    <a:pt x="3740422" y="2405062"/>
                    <a:pt x="3607594" y="2405062"/>
                  </a:cubicBezTo>
                  <a:lnTo>
                    <a:pt x="240506" y="2405062"/>
                  </a:lnTo>
                  <a:cubicBezTo>
                    <a:pt x="107678" y="2405062"/>
                    <a:pt x="0" y="2297384"/>
                    <a:pt x="0" y="2164556"/>
                  </a:cubicBezTo>
                  <a:lnTo>
                    <a:pt x="0" y="240506"/>
                  </a:lnTo>
                  <a:close/>
                </a:path>
              </a:pathLst>
            </a:custGeom>
            <a:solidFill>
              <a:schemeClr val="lt1">
                <a:alpha val="89803"/>
              </a:schemeClr>
            </a:solidFill>
            <a:ln cap="flat" cmpd="sng" w="38100">
              <a:solidFill>
                <a:schemeClr val="dk1"/>
              </a:solidFill>
              <a:prstDash val="solid"/>
              <a:miter lim="800000"/>
              <a:headEnd len="sm" w="sm" type="none"/>
              <a:tailEnd len="sm" w="sm" type="none"/>
            </a:ln>
            <a:effectLst>
              <a:outerShdw blurRad="107950" algn="ctr" dir="5400000" dist="12700">
                <a:srgbClr val="000000"/>
              </a:outerShdw>
            </a:effectLst>
          </p:spPr>
          <p:txBody>
            <a:bodyPr anchorCtr="0" anchor="ctr" bIns="111075" lIns="131400" spcFirstLastPara="1" rIns="131400" wrap="square" tIns="111075">
              <a:noAutofit/>
            </a:bodyPr>
            <a:lstStyle/>
            <a:p>
              <a:pPr indent="0" lvl="0" marL="0" marR="0" rtl="0" algn="just">
                <a:lnSpc>
                  <a:spcPct val="90000"/>
                </a:lnSpc>
                <a:spcBef>
                  <a:spcPts val="0"/>
                </a:spcBef>
                <a:spcAft>
                  <a:spcPts val="0"/>
                </a:spcAft>
                <a:buNone/>
              </a:pPr>
              <a:r>
                <a:rPr lang="en-US" sz="3200">
                  <a:solidFill>
                    <a:schemeClr val="dk1"/>
                  </a:solidFill>
                  <a:latin typeface="Times New Roman"/>
                  <a:ea typeface="Times New Roman"/>
                  <a:cs typeface="Times New Roman"/>
                  <a:sym typeface="Times New Roman"/>
                </a:rPr>
                <a:t>Trái Đất là vốn là Mẹ nuôi dưỡng muôn loài, vì thế chúng ta cần có trách nhiệm bảo vệ Trái Đất cũng là bảo vệ sự sống của muôn loài trong đó có con người. </a:t>
              </a:r>
              <a:endParaRPr sz="3200">
                <a:solidFill>
                  <a:schemeClr val="dk1"/>
                </a:solidFill>
                <a:latin typeface="Times New Roman"/>
                <a:ea typeface="Times New Roman"/>
                <a:cs typeface="Times New Roman"/>
                <a:sym typeface="Times New Roman"/>
              </a:endParaRPr>
            </a:p>
          </p:txBody>
        </p:sp>
      </p:grpSp>
      <p:grpSp>
        <p:nvGrpSpPr>
          <p:cNvPr id="1152" name="Google Shape;1152;p54"/>
          <p:cNvGrpSpPr/>
          <p:nvPr/>
        </p:nvGrpSpPr>
        <p:grpSpPr>
          <a:xfrm>
            <a:off x="0" y="1"/>
            <a:ext cx="12192000" cy="836740"/>
            <a:chOff x="1440808" y="2419674"/>
            <a:chExt cx="9865006" cy="1448933"/>
          </a:xfrm>
        </p:grpSpPr>
        <p:sp>
          <p:nvSpPr>
            <p:cNvPr id="1153" name="Google Shape;1153;p5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54" name="Google Shape;1154;p5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55" name="Google Shape;1155;p5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56" name="Google Shape;1156;p5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157" name="Google Shape;1157;p54"/>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158" name="Google Shape;1158;p54"/>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159" name="Google Shape;1159;p54"/>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p55"/>
          <p:cNvPicPr preferRelativeResize="0"/>
          <p:nvPr/>
        </p:nvPicPr>
        <p:blipFill rotWithShape="1">
          <a:blip r:embed="rId3">
            <a:alphaModFix/>
          </a:blip>
          <a:srcRect b="0" l="0" r="0" t="7978"/>
          <a:stretch/>
        </p:blipFill>
        <p:spPr>
          <a:xfrm>
            <a:off x="0" y="0"/>
            <a:ext cx="12372804" cy="6840302"/>
          </a:xfrm>
          <a:prstGeom prst="rect">
            <a:avLst/>
          </a:prstGeom>
          <a:noFill/>
          <a:ln>
            <a:noFill/>
          </a:ln>
        </p:spPr>
      </p:pic>
      <p:sp>
        <p:nvSpPr>
          <p:cNvPr id="1165" name="Google Shape;1165;p55"/>
          <p:cNvSpPr/>
          <p:nvPr/>
        </p:nvSpPr>
        <p:spPr>
          <a:xfrm>
            <a:off x="264241" y="354696"/>
            <a:ext cx="6932971" cy="3065455"/>
          </a:xfrm>
          <a:prstGeom prst="rect">
            <a:avLst/>
          </a:prstGeom>
          <a:blipFill rotWithShape="1">
            <a:blip r:embed="rId4">
              <a:alphaModFix/>
            </a:blip>
            <a:tile algn="tl" flip="none" tx="0" sx="100000" ty="0" sy="100000"/>
          </a:blipFill>
          <a:ln cap="flat" cmpd="sng" w="9525">
            <a:solidFill>
              <a:schemeClr val="lt1"/>
            </a:solidFill>
            <a:prstDash val="solid"/>
            <a:round/>
            <a:headEnd len="sm" w="sm" type="none"/>
            <a:tailEnd len="sm" w="sm" type="none"/>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Câu 1</a:t>
            </a:r>
            <a:r>
              <a:rPr lang="en-US" sz="2800">
                <a:solidFill>
                  <a:schemeClr val="lt1"/>
                </a:solidFill>
                <a:latin typeface="Times New Roman"/>
                <a:ea typeface="Times New Roman"/>
                <a:cs typeface="Times New Roman"/>
                <a:sym typeface="Times New Roman"/>
              </a:rPr>
              <a:t>. So với nhiều văn bản em đã học trong các bài học trước bài 10, văn bản </a:t>
            </a:r>
            <a:r>
              <a:rPr i="1" lang="en-US" sz="2800">
                <a:solidFill>
                  <a:schemeClr val="lt1"/>
                </a:solidFill>
                <a:latin typeface="Times New Roman"/>
                <a:ea typeface="Times New Roman"/>
                <a:cs typeface="Times New Roman"/>
                <a:sym typeface="Times New Roman"/>
              </a:rPr>
              <a:t>Trái Đất – mẹ của muôn loài</a:t>
            </a:r>
            <a:r>
              <a:rPr lang="en-US" sz="2800">
                <a:solidFill>
                  <a:schemeClr val="lt1"/>
                </a:solidFill>
                <a:latin typeface="Times New Roman"/>
                <a:ea typeface="Times New Roman"/>
                <a:cs typeface="Times New Roman"/>
                <a:sym typeface="Times New Roman"/>
              </a:rPr>
              <a:t> có một số điểm khác biệt về yếu tố cấu tạo và cách triển khai. Hãy nêu các yếu tố hình thức cấu thành nên VB này mà em nhận biết được. </a:t>
            </a:r>
            <a:endParaRPr sz="2800">
              <a:solidFill>
                <a:schemeClr val="lt1"/>
              </a:solidFill>
              <a:latin typeface="Times New Roman"/>
              <a:ea typeface="Times New Roman"/>
              <a:cs typeface="Times New Roman"/>
              <a:sym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9" name="Shape 1169"/>
        <p:cNvGrpSpPr/>
        <p:nvPr/>
      </p:nvGrpSpPr>
      <p:grpSpPr>
        <a:xfrm>
          <a:off x="0" y="0"/>
          <a:ext cx="0" cy="0"/>
          <a:chOff x="0" y="0"/>
          <a:chExt cx="0" cy="0"/>
        </a:xfrm>
      </p:grpSpPr>
      <p:sp>
        <p:nvSpPr>
          <p:cNvPr id="1170" name="Google Shape;1170;p5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71" name="Google Shape;1171;p56"/>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72" name="Google Shape;1172;p5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73" name="Google Shape;1173;p5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74" name="Google Shape;1174;p5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175" name="Google Shape;1175;p56"/>
          <p:cNvGrpSpPr/>
          <p:nvPr/>
        </p:nvGrpSpPr>
        <p:grpSpPr>
          <a:xfrm>
            <a:off x="4009854" y="1061139"/>
            <a:ext cx="7822558" cy="5664125"/>
            <a:chOff x="9526586" y="5020964"/>
            <a:chExt cx="13487401" cy="7588768"/>
          </a:xfrm>
        </p:grpSpPr>
        <p:sp>
          <p:nvSpPr>
            <p:cNvPr id="1176" name="Google Shape;1176;p5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77" name="Google Shape;1177;p5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78" name="Google Shape;1178;p5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79" name="Google Shape;1179;p5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180" name="Google Shape;1180;p5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181" name="Google Shape;1181;p56"/>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182" name="Google Shape;1182;p56"/>
          <p:cNvSpPr/>
          <p:nvPr/>
        </p:nvSpPr>
        <p:spPr>
          <a:xfrm>
            <a:off x="4543865" y="790101"/>
            <a:ext cx="332274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Times New Roman"/>
                <a:ea typeface="Times New Roman"/>
                <a:cs typeface="Times New Roman"/>
                <a:sym typeface="Times New Roman"/>
              </a:rPr>
              <a:t>IV. Luyện tập</a:t>
            </a:r>
            <a:endParaRPr sz="3600">
              <a:solidFill>
                <a:schemeClr val="lt1"/>
              </a:solidFill>
              <a:latin typeface="Calibri"/>
              <a:ea typeface="Calibri"/>
              <a:cs typeface="Calibri"/>
              <a:sym typeface="Calibri"/>
            </a:endParaRPr>
          </a:p>
        </p:txBody>
      </p:sp>
      <p:sp>
        <p:nvSpPr>
          <p:cNvPr id="1183" name="Google Shape;1183;p56"/>
          <p:cNvSpPr/>
          <p:nvPr/>
        </p:nvSpPr>
        <p:spPr>
          <a:xfrm>
            <a:off x="660400" y="1568348"/>
            <a:ext cx="10845800" cy="518911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Câu 1</a:t>
            </a:r>
            <a:r>
              <a:rPr b="1" lang="en-US" sz="32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VB “</a:t>
            </a:r>
            <a:r>
              <a:rPr i="1" lang="en-US" sz="3200">
                <a:solidFill>
                  <a:schemeClr val="dk1"/>
                </a:solidFill>
                <a:latin typeface="Times New Roman"/>
                <a:ea typeface="Times New Roman"/>
                <a:cs typeface="Times New Roman"/>
                <a:sym typeface="Times New Roman"/>
              </a:rPr>
              <a:t>Trái Đất – mẹ của muôn loài”</a:t>
            </a:r>
            <a:r>
              <a:rPr b="1" i="1" lang="en-US" sz="32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thuộc loại văn bản thông tin, chức năng chính là cung cấp thông tin tới người đọc. Các bộ phận cấu tạo của văn bản:</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Nhan đề: </a:t>
            </a:r>
            <a:r>
              <a:rPr i="1" lang="en-US" sz="3200">
                <a:solidFill>
                  <a:schemeClr val="dk1"/>
                </a:solidFill>
                <a:latin typeface="Times New Roman"/>
                <a:ea typeface="Times New Roman"/>
                <a:cs typeface="Times New Roman"/>
                <a:sym typeface="Times New Roman"/>
              </a:rPr>
              <a:t>Trái Đất – mẹ của muôn loài.</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Sa-pô: </a:t>
            </a:r>
            <a:r>
              <a:rPr i="1" lang="en-US" sz="3200">
                <a:solidFill>
                  <a:schemeClr val="dk1"/>
                </a:solidFill>
                <a:latin typeface="Times New Roman"/>
                <a:ea typeface="Times New Roman"/>
                <a:cs typeface="Times New Roman"/>
                <a:sym typeface="Times New Roman"/>
              </a:rPr>
              <a:t>Trái Đất – một hành tinh… loài người</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Đề mục: </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Trái Đất - hành tinh xanh</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Mẹ nuôi dưỡng muôn loài</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Các đoạn văn (3 đoạn)</a:t>
            </a:r>
            <a:endParaRPr sz="3200">
              <a:solidFill>
                <a:schemeClr val="dk1"/>
              </a:solidFill>
              <a:latin typeface="Times New Roman"/>
              <a:ea typeface="Times New Roman"/>
              <a:cs typeface="Times New Roman"/>
              <a:sym typeface="Times New Roman"/>
            </a:endParaRPr>
          </a:p>
        </p:txBody>
      </p:sp>
      <p:grpSp>
        <p:nvGrpSpPr>
          <p:cNvPr id="1184" name="Google Shape;1184;p56"/>
          <p:cNvGrpSpPr/>
          <p:nvPr/>
        </p:nvGrpSpPr>
        <p:grpSpPr>
          <a:xfrm>
            <a:off x="0" y="1"/>
            <a:ext cx="12192000" cy="836740"/>
            <a:chOff x="1440808" y="2419674"/>
            <a:chExt cx="9865006" cy="1448933"/>
          </a:xfrm>
        </p:grpSpPr>
        <p:sp>
          <p:nvSpPr>
            <p:cNvPr id="1185" name="Google Shape;1185;p5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86" name="Google Shape;1186;p5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87" name="Google Shape;1187;p5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188" name="Google Shape;1188;p5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189" name="Google Shape;1189;p56"/>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190" name="Google Shape;1190;p56"/>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191" name="Google Shape;1191;p56"/>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0" st="0"/>
                                            </p:txEl>
                                          </p:spTgt>
                                        </p:tgtEl>
                                        <p:attrNameLst>
                                          <p:attrName>style.visibility</p:attrName>
                                        </p:attrNameLst>
                                      </p:cBhvr>
                                      <p:to>
                                        <p:strVal val="visible"/>
                                      </p:to>
                                    </p:set>
                                    <p:animEffect filter="fade" transition="in">
                                      <p:cBhvr>
                                        <p:cTn dur="1000"/>
                                        <p:tgtEl>
                                          <p:spTgt spid="1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1" st="1"/>
                                            </p:txEl>
                                          </p:spTgt>
                                        </p:tgtEl>
                                        <p:attrNameLst>
                                          <p:attrName>style.visibility</p:attrName>
                                        </p:attrNameLst>
                                      </p:cBhvr>
                                      <p:to>
                                        <p:strVal val="visible"/>
                                      </p:to>
                                    </p:set>
                                    <p:animEffect filter="fade" transition="in">
                                      <p:cBhvr>
                                        <p:cTn dur="1000"/>
                                        <p:tgtEl>
                                          <p:spTgt spid="1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2" st="2"/>
                                            </p:txEl>
                                          </p:spTgt>
                                        </p:tgtEl>
                                        <p:attrNameLst>
                                          <p:attrName>style.visibility</p:attrName>
                                        </p:attrNameLst>
                                      </p:cBhvr>
                                      <p:to>
                                        <p:strVal val="visible"/>
                                      </p:to>
                                    </p:set>
                                    <p:animEffect filter="fade" transition="in">
                                      <p:cBhvr>
                                        <p:cTn dur="1000"/>
                                        <p:tgtEl>
                                          <p:spTgt spid="1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3" st="3"/>
                                            </p:txEl>
                                          </p:spTgt>
                                        </p:tgtEl>
                                        <p:attrNameLst>
                                          <p:attrName>style.visibility</p:attrName>
                                        </p:attrNameLst>
                                      </p:cBhvr>
                                      <p:to>
                                        <p:strVal val="visible"/>
                                      </p:to>
                                    </p:set>
                                    <p:animEffect filter="fade" transition="in">
                                      <p:cBhvr>
                                        <p:cTn dur="1000"/>
                                        <p:tgtEl>
                                          <p:spTgt spid="11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4" st="4"/>
                                            </p:txEl>
                                          </p:spTgt>
                                        </p:tgtEl>
                                        <p:attrNameLst>
                                          <p:attrName>style.visibility</p:attrName>
                                        </p:attrNameLst>
                                      </p:cBhvr>
                                      <p:to>
                                        <p:strVal val="visible"/>
                                      </p:to>
                                    </p:set>
                                    <p:animEffect filter="fade" transition="in">
                                      <p:cBhvr>
                                        <p:cTn dur="1000"/>
                                        <p:tgtEl>
                                          <p:spTgt spid="11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5" st="5"/>
                                            </p:txEl>
                                          </p:spTgt>
                                        </p:tgtEl>
                                        <p:attrNameLst>
                                          <p:attrName>style.visibility</p:attrName>
                                        </p:attrNameLst>
                                      </p:cBhvr>
                                      <p:to>
                                        <p:strVal val="visible"/>
                                      </p:to>
                                    </p:set>
                                    <p:animEffect filter="fade" transition="in">
                                      <p:cBhvr>
                                        <p:cTn dur="1000"/>
                                        <p:tgtEl>
                                          <p:spTgt spid="118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xEl>
                                              <p:pRg end="6" st="6"/>
                                            </p:txEl>
                                          </p:spTgt>
                                        </p:tgtEl>
                                        <p:attrNameLst>
                                          <p:attrName>style.visibility</p:attrName>
                                        </p:attrNameLst>
                                      </p:cBhvr>
                                      <p:to>
                                        <p:strVal val="visible"/>
                                      </p:to>
                                    </p:set>
                                    <p:animEffect filter="fade" transition="in">
                                      <p:cBhvr>
                                        <p:cTn dur="1000"/>
                                        <p:tgtEl>
                                          <p:spTgt spid="118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pic>
        <p:nvPicPr>
          <p:cNvPr id="1196" name="Google Shape;1196;p57"/>
          <p:cNvPicPr preferRelativeResize="0"/>
          <p:nvPr/>
        </p:nvPicPr>
        <p:blipFill rotWithShape="1">
          <a:blip r:embed="rId3">
            <a:alphaModFix/>
          </a:blip>
          <a:srcRect b="9033" l="0" r="-2420" t="0"/>
          <a:stretch/>
        </p:blipFill>
        <p:spPr>
          <a:xfrm>
            <a:off x="-1" y="0"/>
            <a:ext cx="10604090" cy="6887078"/>
          </a:xfrm>
          <a:custGeom>
            <a:rect b="b" l="l" r="r" t="t"/>
            <a:pathLst>
              <a:path extrusionOk="0" h="6887078" w="10604090">
                <a:moveTo>
                  <a:pt x="8251722" y="1386349"/>
                </a:moveTo>
                <a:cubicBezTo>
                  <a:pt x="9550899" y="1386349"/>
                  <a:pt x="10604090" y="2393318"/>
                  <a:pt x="10604090" y="3635478"/>
                </a:cubicBezTo>
                <a:cubicBezTo>
                  <a:pt x="10604090" y="4877638"/>
                  <a:pt x="9550899" y="5884607"/>
                  <a:pt x="8251722" y="5884607"/>
                </a:cubicBezTo>
                <a:cubicBezTo>
                  <a:pt x="8008127" y="5884607"/>
                  <a:pt x="7773179" y="5849206"/>
                  <a:pt x="7552200" y="5783491"/>
                </a:cubicBezTo>
                <a:lnTo>
                  <a:pt x="7447935" y="5747004"/>
                </a:lnTo>
                <a:lnTo>
                  <a:pt x="7447935" y="1523952"/>
                </a:lnTo>
                <a:lnTo>
                  <a:pt x="7552200" y="1487465"/>
                </a:lnTo>
                <a:cubicBezTo>
                  <a:pt x="7773179" y="1421750"/>
                  <a:pt x="8008127" y="1386349"/>
                  <a:pt x="8251722" y="1386349"/>
                </a:cubicBezTo>
                <a:close/>
                <a:moveTo>
                  <a:pt x="0" y="0"/>
                </a:moveTo>
                <a:lnTo>
                  <a:pt x="7447935" y="0"/>
                </a:lnTo>
                <a:lnTo>
                  <a:pt x="7447935" y="1523952"/>
                </a:lnTo>
                <a:lnTo>
                  <a:pt x="7336075" y="1563097"/>
                </a:lnTo>
                <a:cubicBezTo>
                  <a:pt x="6491774" y="1904533"/>
                  <a:pt x="5899354" y="2703858"/>
                  <a:pt x="5899354" y="3635478"/>
                </a:cubicBezTo>
                <a:cubicBezTo>
                  <a:pt x="5899354" y="4567098"/>
                  <a:pt x="6491774" y="5366423"/>
                  <a:pt x="7336075" y="5707860"/>
                </a:cubicBezTo>
                <a:lnTo>
                  <a:pt x="7447935" y="5747004"/>
                </a:lnTo>
                <a:lnTo>
                  <a:pt x="7447935" y="6887078"/>
                </a:lnTo>
                <a:lnTo>
                  <a:pt x="0" y="6887078"/>
                </a:lnTo>
                <a:close/>
              </a:path>
            </a:pathLst>
          </a:custGeom>
          <a:noFill/>
          <a:ln>
            <a:noFill/>
          </a:ln>
        </p:spPr>
      </p:pic>
      <p:sp>
        <p:nvSpPr>
          <p:cNvPr id="1197" name="Google Shape;1197;p57"/>
          <p:cNvSpPr/>
          <p:nvPr/>
        </p:nvSpPr>
        <p:spPr>
          <a:xfrm>
            <a:off x="6504038" y="1386349"/>
            <a:ext cx="5427407" cy="4498258"/>
          </a:xfrm>
          <a:prstGeom prst="leftArrow">
            <a:avLst>
              <a:gd fmla="val 72295" name="adj1"/>
              <a:gd fmla="val 32623" name="adj2"/>
            </a:avLst>
          </a:prstGeom>
          <a:solidFill>
            <a:srgbClr val="E1EFD8"/>
          </a:solidFill>
          <a:ln cap="flat" cmpd="sng" w="12700">
            <a:solidFill>
              <a:srgbClr val="FFFF0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Câu 2:</a:t>
            </a:r>
            <a:r>
              <a:rPr lang="en-US" sz="3200">
                <a:solidFill>
                  <a:srgbClr val="0070C0"/>
                </a:solidFill>
                <a:latin typeface="Times New Roman"/>
                <a:ea typeface="Times New Roman"/>
                <a:cs typeface="Times New Roman"/>
                <a:sym typeface="Times New Roman"/>
              </a:rPr>
              <a:t> </a:t>
            </a:r>
            <a:r>
              <a:rPr lang="en-US" sz="3200">
                <a:solidFill>
                  <a:srgbClr val="0D0D0D"/>
                </a:solidFill>
                <a:latin typeface="Times New Roman"/>
                <a:ea typeface="Times New Roman"/>
                <a:cs typeface="Times New Roman"/>
                <a:sym typeface="Times New Roman"/>
              </a:rPr>
              <a:t>Học xong văn bản, hãy lí giải:Tại sao Trái Đất  lại được xem là "Mẹ nuôi dưỡng muôn loài"?</a:t>
            </a:r>
            <a:endParaRPr sz="3200">
              <a:solidFill>
                <a:schemeClr val="lt1"/>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5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03" name="Google Shape;1203;p58"/>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04" name="Google Shape;1204;p5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05" name="Google Shape;1205;p5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06" name="Google Shape;1206;p5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07" name="Google Shape;1207;p58"/>
          <p:cNvSpPr/>
          <p:nvPr/>
        </p:nvSpPr>
        <p:spPr>
          <a:xfrm>
            <a:off x="1546586" y="248888"/>
            <a:ext cx="10645414"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800"/>
              <a:buFont typeface="Arial"/>
              <a:buNone/>
            </a:pPr>
            <a:r>
              <a:rPr b="1" i="0" lang="en-US" sz="2800" u="none" cap="none" strike="noStrike">
                <a:solidFill>
                  <a:srgbClr val="FFFFFF"/>
                </a:solidFill>
                <a:latin typeface="Arial"/>
                <a:ea typeface="Arial"/>
                <a:cs typeface="Arial"/>
                <a:sym typeface="Arial"/>
              </a:rPr>
              <a:t>VĂN BẢN 2: </a:t>
            </a:r>
            <a:r>
              <a:rPr b="1" i="1" lang="en-US" sz="2800" u="none" cap="none" strike="noStrike">
                <a:solidFill>
                  <a:srgbClr val="FFFFFF"/>
                </a:solidFill>
                <a:latin typeface="Arial"/>
                <a:ea typeface="Arial"/>
                <a:cs typeface="Arial"/>
                <a:sym typeface="Arial"/>
              </a:rPr>
              <a:t>TRÁI ĐẤT – MẸ CỦA MUÔN LOÀI  </a:t>
            </a:r>
            <a:r>
              <a:rPr b="1" i="0" lang="en-US" sz="2800" u="none" cap="none" strike="noStrike">
                <a:solidFill>
                  <a:srgbClr val="FFFFFF"/>
                </a:solidFill>
                <a:latin typeface="Arial"/>
                <a:ea typeface="Arial"/>
                <a:cs typeface="Arial"/>
                <a:sym typeface="Arial"/>
              </a:rPr>
              <a:t>(Trịnh Xuân Thuận)</a:t>
            </a:r>
            <a:endParaRPr b="0" i="0" sz="2800" u="none" cap="none" strike="noStrike">
              <a:solidFill>
                <a:srgbClr val="FFFFFF"/>
              </a:solidFill>
              <a:latin typeface="Arial"/>
              <a:ea typeface="Arial"/>
              <a:cs typeface="Arial"/>
              <a:sym typeface="Arial"/>
            </a:endParaRPr>
          </a:p>
        </p:txBody>
      </p:sp>
      <p:grpSp>
        <p:nvGrpSpPr>
          <p:cNvPr id="1208" name="Google Shape;1208;p58"/>
          <p:cNvGrpSpPr/>
          <p:nvPr/>
        </p:nvGrpSpPr>
        <p:grpSpPr>
          <a:xfrm>
            <a:off x="4009854" y="1061139"/>
            <a:ext cx="7822558" cy="5664125"/>
            <a:chOff x="9526586" y="5020964"/>
            <a:chExt cx="13487401" cy="7588768"/>
          </a:xfrm>
        </p:grpSpPr>
        <p:sp>
          <p:nvSpPr>
            <p:cNvPr id="1209" name="Google Shape;1209;p5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10" name="Google Shape;1210;p5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11" name="Google Shape;1211;p5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12" name="Google Shape;1212;p5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13" name="Google Shape;1213;p5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214" name="Google Shape;1214;p58"/>
          <p:cNvSpPr/>
          <p:nvPr/>
        </p:nvSpPr>
        <p:spPr>
          <a:xfrm>
            <a:off x="660400" y="1314202"/>
            <a:ext cx="10845800" cy="49859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0070C0"/>
                </a:solidFill>
                <a:latin typeface="Times New Roman"/>
                <a:ea typeface="Times New Roman"/>
                <a:cs typeface="Times New Roman"/>
                <a:sym typeface="Times New Roman"/>
              </a:rPr>
              <a:t>Câu 2: </a:t>
            </a:r>
            <a:r>
              <a:rPr lang="en-US" sz="3600">
                <a:solidFill>
                  <a:srgbClr val="0D0D0D"/>
                </a:solidFill>
                <a:latin typeface="Times New Roman"/>
                <a:ea typeface="Times New Roman"/>
                <a:cs typeface="Times New Roman"/>
                <a:sym typeface="Times New Roman"/>
              </a:rPr>
              <a:t>Trái Đất  lại được xem là "Mẹ nuôi dưỡng muôn loài" vì: </a:t>
            </a:r>
            <a:endParaRPr sz="36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b="1" lang="en-US" sz="3600">
                <a:solidFill>
                  <a:srgbClr val="0D0D0D"/>
                </a:solidFill>
                <a:latin typeface="Times New Roman"/>
                <a:ea typeface="Times New Roman"/>
                <a:cs typeface="Times New Roman"/>
                <a:sym typeface="Times New Roman"/>
              </a:rPr>
              <a:t>+ </a:t>
            </a:r>
            <a:r>
              <a:rPr lang="en-US" sz="3600">
                <a:solidFill>
                  <a:srgbClr val="0D0D0D"/>
                </a:solidFill>
                <a:latin typeface="Times New Roman"/>
                <a:ea typeface="Times New Roman"/>
                <a:cs typeface="Times New Roman"/>
                <a:sym typeface="Times New Roman"/>
              </a:rPr>
              <a:t>Quá trình hình thành, tiến hoá của sự sống muôn loài diễn ra bền bỉ trên Trái Đất, trải qua thời gian lâu dài</a:t>
            </a:r>
            <a:r>
              <a:rPr b="1" lang="en-US" sz="3600">
                <a:solidFill>
                  <a:srgbClr val="0D0D0D"/>
                </a:solidFill>
                <a:latin typeface="Times New Roman"/>
                <a:ea typeface="Times New Roman"/>
                <a:cs typeface="Times New Roman"/>
                <a:sym typeface="Times New Roman"/>
              </a:rPr>
              <a:t>.</a:t>
            </a:r>
            <a:endParaRPr sz="36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lang="en-US" sz="3600">
                <a:solidFill>
                  <a:srgbClr val="0D0D0D"/>
                </a:solidFill>
                <a:latin typeface="Times New Roman"/>
                <a:ea typeface="Times New Roman"/>
                <a:cs typeface="Times New Roman"/>
                <a:sym typeface="Times New Roman"/>
              </a:rPr>
              <a:t>+ Trái Đất cho con người và muôn loài môi trường sống.</a:t>
            </a:r>
            <a:endParaRPr sz="36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lang="en-US" sz="3600">
                <a:solidFill>
                  <a:srgbClr val="0D0D0D"/>
                </a:solidFill>
                <a:latin typeface="Times New Roman"/>
                <a:ea typeface="Times New Roman"/>
                <a:cs typeface="Times New Roman"/>
                <a:sym typeface="Times New Roman"/>
              </a:rPr>
              <a:t>+ Dù là con người hay bất kì hình thái sự sống nào đều được nuôi dưỡng trong hàng triệu năm với sự bao dung và lòng kiên nhẫn.</a:t>
            </a:r>
            <a:endParaRPr sz="3600">
              <a:solidFill>
                <a:schemeClr val="dk1"/>
              </a:solidFill>
              <a:latin typeface="Times New Roman"/>
              <a:ea typeface="Times New Roman"/>
              <a:cs typeface="Times New Roman"/>
              <a:sym typeface="Times New Roman"/>
            </a:endParaRPr>
          </a:p>
        </p:txBody>
      </p:sp>
      <p:grpSp>
        <p:nvGrpSpPr>
          <p:cNvPr id="1215" name="Google Shape;1215;p58"/>
          <p:cNvGrpSpPr/>
          <p:nvPr/>
        </p:nvGrpSpPr>
        <p:grpSpPr>
          <a:xfrm>
            <a:off x="0" y="1"/>
            <a:ext cx="12192000" cy="836740"/>
            <a:chOff x="1440808" y="2419674"/>
            <a:chExt cx="9865006" cy="1448933"/>
          </a:xfrm>
        </p:grpSpPr>
        <p:sp>
          <p:nvSpPr>
            <p:cNvPr id="1216" name="Google Shape;1216;p5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17" name="Google Shape;1217;p5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18" name="Google Shape;1218;p5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19" name="Google Shape;1219;p5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220" name="Google Shape;1220;p58"/>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221" name="Google Shape;1221;p5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222" name="Google Shape;1222;p5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5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28" name="Google Shape;1228;p59"/>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29" name="Google Shape;1229;p5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30" name="Google Shape;1230;p5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31" name="Google Shape;1231;p5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232" name="Google Shape;1232;p59"/>
          <p:cNvGrpSpPr/>
          <p:nvPr/>
        </p:nvGrpSpPr>
        <p:grpSpPr>
          <a:xfrm>
            <a:off x="4009854" y="1061139"/>
            <a:ext cx="7822558" cy="5664125"/>
            <a:chOff x="9526586" y="5020964"/>
            <a:chExt cx="13487401" cy="7588768"/>
          </a:xfrm>
        </p:grpSpPr>
        <p:sp>
          <p:nvSpPr>
            <p:cNvPr id="1233" name="Google Shape;1233;p5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34" name="Google Shape;1234;p5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35" name="Google Shape;1235;p5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36" name="Google Shape;1236;p5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37" name="Google Shape;1237;p5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238" name="Google Shape;1238;p59"/>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239" name="Google Shape;1239;p59"/>
          <p:cNvSpPr/>
          <p:nvPr/>
        </p:nvSpPr>
        <p:spPr>
          <a:xfrm>
            <a:off x="4965045" y="794229"/>
            <a:ext cx="223651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Times New Roman"/>
                <a:ea typeface="Times New Roman"/>
                <a:cs typeface="Times New Roman"/>
                <a:sym typeface="Times New Roman"/>
              </a:rPr>
              <a:t>Vận dụng.</a:t>
            </a:r>
            <a:endParaRPr sz="3600">
              <a:solidFill>
                <a:schemeClr val="lt1"/>
              </a:solidFill>
              <a:latin typeface="Calibri"/>
              <a:ea typeface="Calibri"/>
              <a:cs typeface="Calibri"/>
              <a:sym typeface="Calibri"/>
            </a:endParaRPr>
          </a:p>
        </p:txBody>
      </p:sp>
      <p:pic>
        <p:nvPicPr>
          <p:cNvPr id="1240" name="Google Shape;1240;p59"/>
          <p:cNvPicPr preferRelativeResize="0"/>
          <p:nvPr/>
        </p:nvPicPr>
        <p:blipFill rotWithShape="1">
          <a:blip r:embed="rId4">
            <a:alphaModFix/>
          </a:blip>
          <a:srcRect b="0" l="0" r="0" t="0"/>
          <a:stretch/>
        </p:blipFill>
        <p:spPr>
          <a:xfrm>
            <a:off x="4217039" y="1440560"/>
            <a:ext cx="3732521" cy="3634297"/>
          </a:xfrm>
          <a:prstGeom prst="ellipse">
            <a:avLst/>
          </a:prstGeom>
          <a:noFill/>
          <a:ln>
            <a:noFill/>
          </a:ln>
        </p:spPr>
      </p:pic>
      <p:sp>
        <p:nvSpPr>
          <p:cNvPr id="1241" name="Google Shape;1241;p59"/>
          <p:cNvSpPr/>
          <p:nvPr/>
        </p:nvSpPr>
        <p:spPr>
          <a:xfrm>
            <a:off x="1929170" y="4869670"/>
            <a:ext cx="8308258" cy="1200329"/>
          </a:xfrm>
          <a:prstGeom prst="rect">
            <a:avLst/>
          </a:prstGeom>
          <a:gradFill>
            <a:gsLst>
              <a:gs pos="0">
                <a:srgbClr val="FFDC9B"/>
              </a:gs>
              <a:gs pos="50000">
                <a:srgbClr val="FFD68D"/>
              </a:gs>
              <a:gs pos="100000">
                <a:srgbClr val="FFD478"/>
              </a:gs>
            </a:gsLst>
            <a:lin ang="5400000" scaled="0"/>
          </a:gradFill>
          <a:ln cap="flat" cmpd="sng" w="19050">
            <a:solidFill>
              <a:srgbClr val="FFC000"/>
            </a:solidFill>
            <a:prstDash val="solid"/>
            <a:miter lim="800000"/>
            <a:headEnd len="sm" w="sm" type="none"/>
            <a:tailEnd len="sm" w="sm" type="none"/>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chemeClr val="dk1"/>
                </a:solidFill>
                <a:latin typeface="Times New Roman"/>
                <a:ea typeface="Times New Roman"/>
                <a:cs typeface="Times New Roman"/>
                <a:sym typeface="Times New Roman"/>
              </a:rPr>
              <a:t>Viết đoạn văn (khoảng 5-7 câu) với chủ đề: </a:t>
            </a:r>
            <a:r>
              <a:rPr b="1" i="1" lang="en-US" sz="3600">
                <a:solidFill>
                  <a:schemeClr val="dk1"/>
                </a:solidFill>
                <a:latin typeface="Times New Roman"/>
                <a:ea typeface="Times New Roman"/>
                <a:cs typeface="Times New Roman"/>
                <a:sym typeface="Times New Roman"/>
              </a:rPr>
              <a:t>Để Trái Đất mãi là “hành tinh xanh”</a:t>
            </a:r>
            <a:endParaRPr sz="3600">
              <a:solidFill>
                <a:schemeClr val="dk1"/>
              </a:solidFill>
              <a:latin typeface="Calibri"/>
              <a:ea typeface="Calibri"/>
              <a:cs typeface="Calibri"/>
              <a:sym typeface="Calibri"/>
            </a:endParaRPr>
          </a:p>
        </p:txBody>
      </p:sp>
      <p:pic>
        <p:nvPicPr>
          <p:cNvPr id="1242" name="Google Shape;1242;p59"/>
          <p:cNvPicPr preferRelativeResize="0"/>
          <p:nvPr/>
        </p:nvPicPr>
        <p:blipFill rotWithShape="1">
          <a:blip r:embed="rId5">
            <a:alphaModFix/>
          </a:blip>
          <a:srcRect b="0" l="0" r="0" t="0"/>
          <a:stretch/>
        </p:blipFill>
        <p:spPr>
          <a:xfrm>
            <a:off x="7825528" y="1836903"/>
            <a:ext cx="2821105" cy="1586871"/>
          </a:xfrm>
          <a:prstGeom prst="rect">
            <a:avLst/>
          </a:prstGeom>
          <a:noFill/>
          <a:ln>
            <a:noFill/>
          </a:ln>
        </p:spPr>
      </p:pic>
      <p:grpSp>
        <p:nvGrpSpPr>
          <p:cNvPr id="1243" name="Google Shape;1243;p59"/>
          <p:cNvGrpSpPr/>
          <p:nvPr/>
        </p:nvGrpSpPr>
        <p:grpSpPr>
          <a:xfrm>
            <a:off x="0" y="1"/>
            <a:ext cx="12192000" cy="836740"/>
            <a:chOff x="1440808" y="2419674"/>
            <a:chExt cx="9865006" cy="1448933"/>
          </a:xfrm>
        </p:grpSpPr>
        <p:sp>
          <p:nvSpPr>
            <p:cNvPr id="1244" name="Google Shape;1244;p5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45" name="Google Shape;1245;p5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46" name="Google Shape;1246;p5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47" name="Google Shape;1247;p5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248" name="Google Shape;1248;p59"/>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249" name="Google Shape;1249;p59"/>
          <p:cNvPicPr preferRelativeResize="0"/>
          <p:nvPr/>
        </p:nvPicPr>
        <p:blipFill rotWithShape="1">
          <a:blip r:embed="rId6">
            <a:alphaModFix/>
          </a:blip>
          <a:srcRect b="0" l="0" r="0" t="0"/>
          <a:stretch/>
        </p:blipFill>
        <p:spPr>
          <a:xfrm flipH="1">
            <a:off x="1076191" y="135418"/>
            <a:ext cx="470395" cy="660758"/>
          </a:xfrm>
          <a:prstGeom prst="rect">
            <a:avLst/>
          </a:prstGeom>
          <a:noFill/>
          <a:ln>
            <a:noFill/>
          </a:ln>
        </p:spPr>
      </p:pic>
      <p:pic>
        <p:nvPicPr>
          <p:cNvPr id="1250" name="Google Shape;1250;p59"/>
          <p:cNvPicPr preferRelativeResize="0"/>
          <p:nvPr/>
        </p:nvPicPr>
        <p:blipFill rotWithShape="1">
          <a:blip r:embed="rId7">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6"/>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pic>
        <p:nvPicPr>
          <p:cNvPr id="153" name="Google Shape;153;p6"/>
          <p:cNvPicPr preferRelativeResize="0"/>
          <p:nvPr/>
        </p:nvPicPr>
        <p:blipFill rotWithShape="1">
          <a:blip r:embed="rId3">
            <a:alphaModFix/>
          </a:blip>
          <a:srcRect b="0" l="0" r="0" t="0"/>
          <a:stretch/>
        </p:blipFill>
        <p:spPr>
          <a:xfrm>
            <a:off x="74766" y="1130300"/>
            <a:ext cx="12029768" cy="5727700"/>
          </a:xfrm>
          <a:prstGeom prst="rect">
            <a:avLst/>
          </a:prstGeom>
          <a:noFill/>
          <a:ln>
            <a:noFill/>
          </a:ln>
        </p:spPr>
      </p:pic>
      <p:sp>
        <p:nvSpPr>
          <p:cNvPr id="154" name="Google Shape;154;p6"/>
          <p:cNvSpPr/>
          <p:nvPr/>
        </p:nvSpPr>
        <p:spPr>
          <a:xfrm>
            <a:off x="1602658" y="1508354"/>
            <a:ext cx="6037006" cy="451226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3. Một số lễ hội về cây lúa: </a:t>
            </a:r>
            <a:r>
              <a:rPr b="0" i="1" lang="en-US" sz="2800" u="none" cap="none" strike="noStrike">
                <a:solidFill>
                  <a:srgbClr val="0D0D0D"/>
                </a:solidFill>
                <a:latin typeface="Times New Roman"/>
                <a:ea typeface="Times New Roman"/>
                <a:cs typeface="Times New Roman"/>
                <a:sym typeface="Times New Roman"/>
              </a:rPr>
              <a:t>Lễ rước Thần Lúa ở hội Trò Trám (huyện Lâm Thao, Phú Thọ); Lễ cơm mới (xế xự hú</a:t>
            </a:r>
            <a:r>
              <a:rPr b="0" i="0" lang="en-US" sz="2800" u="none" cap="none" strike="noStrike">
                <a:solidFill>
                  <a:srgbClr val="0D0D0D"/>
                </a:solidFill>
                <a:latin typeface="Times New Roman"/>
                <a:ea typeface="Times New Roman"/>
                <a:cs typeface="Times New Roman"/>
                <a:sym typeface="Times New Roman"/>
              </a:rPr>
              <a:t>) người Hà Nhì ở Lai Châu; đồng bào H’rê ở làng Vi Ô Lắc  tổ chức nhiều nghi lễ liên quan đến việc trồng cấy, thu hoạch lúa như: lễ đón bầu nước thiêng, gieo mạ, cấy lúa, thu hoạch lúa, đón lúa về kho...</a:t>
            </a:r>
            <a:endParaRPr b="0" i="0" sz="2800" u="none" cap="none" strike="noStrike">
              <a:solidFill>
                <a:schemeClr val="dk1"/>
              </a:solidFill>
              <a:latin typeface="Times New Roman"/>
              <a:ea typeface="Times New Roman"/>
              <a:cs typeface="Times New Roman"/>
              <a:sym typeface="Times New Roman"/>
            </a:endParaRPr>
          </a:p>
        </p:txBody>
      </p:sp>
      <p:pic>
        <p:nvPicPr>
          <p:cNvPr id="155" name="Google Shape;155;p6"/>
          <p:cNvPicPr preferRelativeResize="0"/>
          <p:nvPr/>
        </p:nvPicPr>
        <p:blipFill rotWithShape="1">
          <a:blip r:embed="rId4">
            <a:alphaModFix/>
          </a:blip>
          <a:srcRect b="0" l="0" r="0" t="0"/>
          <a:stretch/>
        </p:blipFill>
        <p:spPr>
          <a:xfrm>
            <a:off x="7634490" y="2215966"/>
            <a:ext cx="3889585" cy="3097036"/>
          </a:xfrm>
          <a:prstGeom prst="ellipse">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6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56" name="Google Shape;1256;p60"/>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57" name="Google Shape;1257;p6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58" name="Google Shape;1258;p6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59" name="Google Shape;1259;p6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260" name="Google Shape;1260;p60"/>
          <p:cNvGrpSpPr/>
          <p:nvPr/>
        </p:nvGrpSpPr>
        <p:grpSpPr>
          <a:xfrm>
            <a:off x="4009854" y="1061139"/>
            <a:ext cx="7822558" cy="5664125"/>
            <a:chOff x="9526586" y="5020964"/>
            <a:chExt cx="13487401" cy="7588768"/>
          </a:xfrm>
        </p:grpSpPr>
        <p:sp>
          <p:nvSpPr>
            <p:cNvPr id="1261" name="Google Shape;1261;p6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62" name="Google Shape;1262;p6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63" name="Google Shape;1263;p6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64" name="Google Shape;1264;p6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65" name="Google Shape;1265;p6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266" name="Google Shape;1266;p60"/>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267" name="Google Shape;1267;p60"/>
          <p:cNvSpPr/>
          <p:nvPr/>
        </p:nvSpPr>
        <p:spPr>
          <a:xfrm>
            <a:off x="4965045" y="794229"/>
            <a:ext cx="22365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Vận dụng.</a:t>
            </a:r>
            <a:endParaRPr b="0" i="0" sz="3600" u="none" cap="none" strike="noStrike">
              <a:solidFill>
                <a:srgbClr val="FFFFFF"/>
              </a:solidFill>
              <a:latin typeface="Calibri"/>
              <a:ea typeface="Calibri"/>
              <a:cs typeface="Calibri"/>
              <a:sym typeface="Calibri"/>
            </a:endParaRPr>
          </a:p>
        </p:txBody>
      </p:sp>
      <p:sp>
        <p:nvSpPr>
          <p:cNvPr id="1268" name="Google Shape;1268;p60"/>
          <p:cNvSpPr/>
          <p:nvPr/>
        </p:nvSpPr>
        <p:spPr>
          <a:xfrm>
            <a:off x="568454" y="1114351"/>
            <a:ext cx="162095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Times New Roman"/>
                <a:ea typeface="Times New Roman"/>
                <a:cs typeface="Times New Roman"/>
                <a:sym typeface="Times New Roman"/>
              </a:rPr>
              <a:t>Câu 3:</a:t>
            </a:r>
            <a:r>
              <a:rPr b="1" lang="en-US" sz="3600">
                <a:solidFill>
                  <a:srgbClr val="0000FF"/>
                </a:solidFill>
                <a:latin typeface="Times New Roman"/>
                <a:ea typeface="Times New Roman"/>
                <a:cs typeface="Times New Roman"/>
                <a:sym typeface="Times New Roman"/>
              </a:rPr>
              <a:t> </a:t>
            </a:r>
            <a:endParaRPr sz="3600">
              <a:solidFill>
                <a:schemeClr val="dk1"/>
              </a:solidFill>
              <a:latin typeface="Calibri"/>
              <a:ea typeface="Calibri"/>
              <a:cs typeface="Calibri"/>
              <a:sym typeface="Calibri"/>
            </a:endParaRPr>
          </a:p>
        </p:txBody>
      </p:sp>
      <p:sp>
        <p:nvSpPr>
          <p:cNvPr id="1269" name="Google Shape;1269;p60"/>
          <p:cNvSpPr/>
          <p:nvPr/>
        </p:nvSpPr>
        <p:spPr>
          <a:xfrm>
            <a:off x="631273" y="1704908"/>
            <a:ext cx="10845800" cy="4782848"/>
          </a:xfrm>
          <a:prstGeom prst="rect">
            <a:avLst/>
          </a:prstGeom>
          <a:noFill/>
          <a:ln>
            <a:noFill/>
          </a:ln>
        </p:spPr>
        <p:txBody>
          <a:bodyPr anchorCtr="0" anchor="t" bIns="45700" lIns="91425" spcFirstLastPara="1" rIns="91425" wrap="square" tIns="45700">
            <a:spAutoFit/>
          </a:bodyPr>
          <a:lstStyle/>
          <a:p>
            <a:pPr indent="0" lvl="0" marL="0" marR="3048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 Tìm ý</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3200">
                <a:solidFill>
                  <a:srgbClr val="000000"/>
                </a:solidFill>
                <a:latin typeface="Times New Roman"/>
                <a:ea typeface="Times New Roman"/>
                <a:cs typeface="Times New Roman"/>
                <a:sym typeface="Times New Roman"/>
              </a:rPr>
              <a:t> Nội dung đoạn văn: Đưa ra ý kiến về suy nghĩ, hành động cụ thể để bảo vệ sự sống trên Trái Đất</a:t>
            </a:r>
            <a:endParaRPr sz="3200">
              <a:solidFill>
                <a:schemeClr val="dk1"/>
              </a:solidFill>
              <a:latin typeface="Times New Roman"/>
              <a:ea typeface="Times New Roman"/>
              <a:cs typeface="Times New Roman"/>
              <a:sym typeface="Times New Roman"/>
            </a:endParaRPr>
          </a:p>
          <a:p>
            <a:pPr indent="0" lvl="0" marL="0" marR="30480" rtl="0" algn="just">
              <a:lnSpc>
                <a:spcPct val="115000"/>
              </a:lnSpc>
              <a:spcBef>
                <a:spcPts val="0"/>
              </a:spcBef>
              <a:spcAft>
                <a:spcPts val="0"/>
              </a:spcAft>
              <a:buNone/>
            </a:pPr>
            <a:r>
              <a:rPr i="1" lang="en-US" sz="3200">
                <a:solidFill>
                  <a:schemeClr val="dk1"/>
                </a:solidFill>
                <a:latin typeface="Times New Roman"/>
                <a:ea typeface="Times New Roman"/>
                <a:cs typeface="Times New Roman"/>
                <a:sym typeface="Times New Roman"/>
              </a:rPr>
              <a:t>+ Tại sao Trái Đất được gọi là hành tinh xanh? Từ “xanh” vốn chỉ màu sắc được chuyển nghĩa như thế nào trong trường hợp này?</a:t>
            </a:r>
            <a:endParaRPr sz="3200">
              <a:solidFill>
                <a:schemeClr val="dk1"/>
              </a:solidFill>
              <a:latin typeface="Times New Roman"/>
              <a:ea typeface="Times New Roman"/>
              <a:cs typeface="Times New Roman"/>
              <a:sym typeface="Times New Roman"/>
            </a:endParaRPr>
          </a:p>
          <a:p>
            <a:pPr indent="0" lvl="0" marL="0" marR="0" rtl="0" algn="just">
              <a:spcBef>
                <a:spcPts val="1200"/>
              </a:spcBef>
              <a:spcAft>
                <a:spcPts val="0"/>
              </a:spcAft>
              <a:buNone/>
            </a:pPr>
            <a:r>
              <a:rPr i="1" lang="en-US" sz="3200">
                <a:solidFill>
                  <a:schemeClr val="dk1"/>
                </a:solidFill>
                <a:latin typeface="Times New Roman"/>
                <a:ea typeface="Times New Roman"/>
                <a:cs typeface="Times New Roman"/>
                <a:sym typeface="Times New Roman"/>
              </a:rPr>
              <a:t>+ Làm thế nào để Trái Đất luôn tươi đẹp và sự sống không ngừng tiếp diễn?</a:t>
            </a:r>
            <a:endParaRPr sz="3200">
              <a:solidFill>
                <a:schemeClr val="dk1"/>
              </a:solidFill>
              <a:latin typeface="Calibri"/>
              <a:ea typeface="Calibri"/>
              <a:cs typeface="Calibri"/>
              <a:sym typeface="Calibri"/>
            </a:endParaRPr>
          </a:p>
        </p:txBody>
      </p:sp>
      <p:grpSp>
        <p:nvGrpSpPr>
          <p:cNvPr id="1270" name="Google Shape;1270;p60"/>
          <p:cNvGrpSpPr/>
          <p:nvPr/>
        </p:nvGrpSpPr>
        <p:grpSpPr>
          <a:xfrm>
            <a:off x="0" y="1"/>
            <a:ext cx="12192000" cy="836740"/>
            <a:chOff x="1440808" y="2419674"/>
            <a:chExt cx="9865006" cy="1448933"/>
          </a:xfrm>
        </p:grpSpPr>
        <p:sp>
          <p:nvSpPr>
            <p:cNvPr id="1271" name="Google Shape;1271;p6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72" name="Google Shape;1272;p6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73" name="Google Shape;1273;p6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74" name="Google Shape;1274;p6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275" name="Google Shape;1275;p60"/>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276" name="Google Shape;1276;p60"/>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277" name="Google Shape;1277;p60"/>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6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83" name="Google Shape;1283;p61"/>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84" name="Google Shape;1284;p6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85" name="Google Shape;1285;p6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86" name="Google Shape;1286;p6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287" name="Google Shape;1287;p61"/>
          <p:cNvGrpSpPr/>
          <p:nvPr/>
        </p:nvGrpSpPr>
        <p:grpSpPr>
          <a:xfrm>
            <a:off x="4009854" y="1061139"/>
            <a:ext cx="7822558" cy="5664125"/>
            <a:chOff x="9526586" y="5020964"/>
            <a:chExt cx="13487401" cy="7588768"/>
          </a:xfrm>
        </p:grpSpPr>
        <p:sp>
          <p:nvSpPr>
            <p:cNvPr id="1288" name="Google Shape;1288;p6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89" name="Google Shape;1289;p6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90" name="Google Shape;1290;p6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91" name="Google Shape;1291;p6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292" name="Google Shape;1292;p6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293" name="Google Shape;1293;p61"/>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294" name="Google Shape;1294;p61"/>
          <p:cNvSpPr/>
          <p:nvPr/>
        </p:nvSpPr>
        <p:spPr>
          <a:xfrm>
            <a:off x="4965045" y="794229"/>
            <a:ext cx="22365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Vận dụng.</a:t>
            </a:r>
            <a:endParaRPr b="0" i="0" sz="3600" u="none" cap="none" strike="noStrike">
              <a:solidFill>
                <a:srgbClr val="FFFFFF"/>
              </a:solidFill>
              <a:latin typeface="Calibri"/>
              <a:ea typeface="Calibri"/>
              <a:cs typeface="Calibri"/>
              <a:sym typeface="Calibri"/>
            </a:endParaRPr>
          </a:p>
        </p:txBody>
      </p:sp>
      <p:sp>
        <p:nvSpPr>
          <p:cNvPr id="1295" name="Google Shape;1295;p61"/>
          <p:cNvSpPr/>
          <p:nvPr/>
        </p:nvSpPr>
        <p:spPr>
          <a:xfrm>
            <a:off x="568454" y="1114351"/>
            <a:ext cx="162095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Times New Roman"/>
              <a:buNone/>
            </a:pPr>
            <a:r>
              <a:rPr b="1" i="0" lang="en-US" sz="3600" u="none" cap="none" strike="noStrike">
                <a:solidFill>
                  <a:srgbClr val="000000"/>
                </a:solidFill>
                <a:latin typeface="Times New Roman"/>
                <a:ea typeface="Times New Roman"/>
                <a:cs typeface="Times New Roman"/>
                <a:sym typeface="Times New Roman"/>
              </a:rPr>
              <a:t>Câu 3:</a:t>
            </a:r>
            <a:r>
              <a:rPr b="1" i="0" lang="en-US" sz="3600" u="none" cap="none" strike="noStrike">
                <a:solidFill>
                  <a:srgbClr val="0000FF"/>
                </a:solidFill>
                <a:latin typeface="Times New Roman"/>
                <a:ea typeface="Times New Roman"/>
                <a:cs typeface="Times New Roman"/>
                <a:sym typeface="Times New Roman"/>
              </a:rPr>
              <a:t> </a:t>
            </a:r>
            <a:endParaRPr b="0" i="0" sz="3600" u="none" cap="none" strike="noStrike">
              <a:solidFill>
                <a:srgbClr val="000000"/>
              </a:solidFill>
              <a:latin typeface="Calibri"/>
              <a:ea typeface="Calibri"/>
              <a:cs typeface="Calibri"/>
              <a:sym typeface="Calibri"/>
            </a:endParaRPr>
          </a:p>
        </p:txBody>
      </p:sp>
      <p:sp>
        <p:nvSpPr>
          <p:cNvPr id="1296" name="Google Shape;1296;p61"/>
          <p:cNvSpPr/>
          <p:nvPr/>
        </p:nvSpPr>
        <p:spPr>
          <a:xfrm>
            <a:off x="660400" y="1657566"/>
            <a:ext cx="10845800" cy="496751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 Dàn ý:</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 </a:t>
            </a:r>
            <a:r>
              <a:rPr i="1" lang="en-US" sz="3200">
                <a:solidFill>
                  <a:srgbClr val="000000"/>
                </a:solidFill>
                <a:latin typeface="Times New Roman"/>
                <a:ea typeface="Times New Roman"/>
                <a:cs typeface="Times New Roman"/>
                <a:sym typeface="Times New Roman"/>
              </a:rPr>
              <a:t>Mở đoạn</a:t>
            </a:r>
            <a:r>
              <a:rPr lang="en-US" sz="3200">
                <a:solidFill>
                  <a:srgbClr val="000000"/>
                </a:solidFill>
                <a:latin typeface="Times New Roman"/>
                <a:ea typeface="Times New Roman"/>
                <a:cs typeface="Times New Roman"/>
                <a:sym typeface="Times New Roman"/>
              </a:rPr>
              <a:t>: dẫn dắt, giới thiệu chủ đề: </a:t>
            </a:r>
            <a:r>
              <a:rPr b="1" i="1" lang="en-US" sz="3200">
                <a:solidFill>
                  <a:schemeClr val="dk1"/>
                </a:solidFill>
                <a:latin typeface="Times New Roman"/>
                <a:ea typeface="Times New Roman"/>
                <a:cs typeface="Times New Roman"/>
                <a:sym typeface="Times New Roman"/>
              </a:rPr>
              <a:t>Để hành tinh xanh mãi xanh.</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3200">
                <a:solidFill>
                  <a:srgbClr val="000000"/>
                </a:solidFill>
                <a:latin typeface="Times New Roman"/>
                <a:ea typeface="Times New Roman"/>
                <a:cs typeface="Times New Roman"/>
                <a:sym typeface="Times New Roman"/>
              </a:rPr>
              <a:t>- Thân đoạn:</a:t>
            </a:r>
            <a:r>
              <a:rPr lang="en-US" sz="3200">
                <a:solidFill>
                  <a:srgbClr val="000000"/>
                </a:solidFill>
                <a:latin typeface="Times New Roman"/>
                <a:ea typeface="Times New Roman"/>
                <a:cs typeface="Times New Roman"/>
                <a:sym typeface="Times New Roman"/>
              </a:rPr>
              <a:t> Hệ thống lí lẽ em dùng để thuyết phục người khác: </a:t>
            </a:r>
            <a:r>
              <a:rPr i="1" lang="en-US" sz="3200">
                <a:solidFill>
                  <a:schemeClr val="dk1"/>
                </a:solidFill>
                <a:latin typeface="Times New Roman"/>
                <a:ea typeface="Times New Roman"/>
                <a:cs typeface="Times New Roman"/>
                <a:sym typeface="Times New Roman"/>
              </a:rPr>
              <a:t>Những việc cần làm để Trái Đất luôn tươi đẹp và sự sống không ngừng tiếp diễn</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Bằng chứng: trồng cây xanh, chăm sóc động vật, sống gắn bó với thiên nhiên, tham gia hoạt động thu gom rác, năng cao ý thức bảo vệ môi trường… </a:t>
            </a:r>
            <a:endParaRPr sz="3200">
              <a:solidFill>
                <a:schemeClr val="dk1"/>
              </a:solidFill>
              <a:latin typeface="Calibri"/>
              <a:ea typeface="Calibri"/>
              <a:cs typeface="Calibri"/>
              <a:sym typeface="Calibri"/>
            </a:endParaRPr>
          </a:p>
        </p:txBody>
      </p:sp>
      <p:grpSp>
        <p:nvGrpSpPr>
          <p:cNvPr id="1297" name="Google Shape;1297;p61"/>
          <p:cNvGrpSpPr/>
          <p:nvPr/>
        </p:nvGrpSpPr>
        <p:grpSpPr>
          <a:xfrm>
            <a:off x="0" y="1"/>
            <a:ext cx="12192000" cy="836740"/>
            <a:chOff x="1440808" y="2419674"/>
            <a:chExt cx="9865006" cy="1448933"/>
          </a:xfrm>
        </p:grpSpPr>
        <p:sp>
          <p:nvSpPr>
            <p:cNvPr id="1298" name="Google Shape;1298;p6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299" name="Google Shape;1299;p6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00" name="Google Shape;1300;p6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01" name="Google Shape;1301;p6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302" name="Google Shape;1302;p61"/>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303" name="Google Shape;1303;p61"/>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304" name="Google Shape;1304;p61"/>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6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10" name="Google Shape;1310;p62"/>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11" name="Google Shape;1311;p6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12" name="Google Shape;1312;p6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13" name="Google Shape;1313;p6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314" name="Google Shape;1314;p62"/>
          <p:cNvGrpSpPr/>
          <p:nvPr/>
        </p:nvGrpSpPr>
        <p:grpSpPr>
          <a:xfrm>
            <a:off x="4009854" y="1061139"/>
            <a:ext cx="7822558" cy="5664125"/>
            <a:chOff x="9526586" y="5020964"/>
            <a:chExt cx="13487401" cy="7588768"/>
          </a:xfrm>
        </p:grpSpPr>
        <p:sp>
          <p:nvSpPr>
            <p:cNvPr id="1315" name="Google Shape;1315;p6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16" name="Google Shape;1316;p6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17" name="Google Shape;1317;p6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18" name="Google Shape;1318;p6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19" name="Google Shape;1319;p6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320" name="Google Shape;1320;p62"/>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321" name="Google Shape;1321;p62"/>
          <p:cNvSpPr/>
          <p:nvPr/>
        </p:nvSpPr>
        <p:spPr>
          <a:xfrm>
            <a:off x="4965045" y="794229"/>
            <a:ext cx="22365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Vận dụng.</a:t>
            </a:r>
            <a:endParaRPr b="0" i="0" sz="3600" u="none" cap="none" strike="noStrike">
              <a:solidFill>
                <a:srgbClr val="FFFFFF"/>
              </a:solidFill>
              <a:latin typeface="Calibri"/>
              <a:ea typeface="Calibri"/>
              <a:cs typeface="Calibri"/>
              <a:sym typeface="Calibri"/>
            </a:endParaRPr>
          </a:p>
        </p:txBody>
      </p:sp>
      <p:sp>
        <p:nvSpPr>
          <p:cNvPr id="1322" name="Google Shape;1322;p62"/>
          <p:cNvSpPr/>
          <p:nvPr/>
        </p:nvSpPr>
        <p:spPr>
          <a:xfrm>
            <a:off x="568454" y="1114351"/>
            <a:ext cx="162095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Times New Roman"/>
              <a:buNone/>
            </a:pPr>
            <a:r>
              <a:rPr b="1" i="0" lang="en-US" sz="3600" u="none" cap="none" strike="noStrike">
                <a:solidFill>
                  <a:srgbClr val="000000"/>
                </a:solidFill>
                <a:latin typeface="Times New Roman"/>
                <a:ea typeface="Times New Roman"/>
                <a:cs typeface="Times New Roman"/>
                <a:sym typeface="Times New Roman"/>
              </a:rPr>
              <a:t>Câu 3:</a:t>
            </a:r>
            <a:r>
              <a:rPr b="1" i="0" lang="en-US" sz="3600" u="none" cap="none" strike="noStrike">
                <a:solidFill>
                  <a:srgbClr val="0000FF"/>
                </a:solidFill>
                <a:latin typeface="Times New Roman"/>
                <a:ea typeface="Times New Roman"/>
                <a:cs typeface="Times New Roman"/>
                <a:sym typeface="Times New Roman"/>
              </a:rPr>
              <a:t> </a:t>
            </a:r>
            <a:endParaRPr b="0" i="0" sz="3600" u="none" cap="none" strike="noStrike">
              <a:solidFill>
                <a:srgbClr val="000000"/>
              </a:solidFill>
              <a:latin typeface="Calibri"/>
              <a:ea typeface="Calibri"/>
              <a:cs typeface="Calibri"/>
              <a:sym typeface="Calibri"/>
            </a:endParaRPr>
          </a:p>
        </p:txBody>
      </p:sp>
      <p:sp>
        <p:nvSpPr>
          <p:cNvPr id="1323" name="Google Shape;1323;p62"/>
          <p:cNvSpPr/>
          <p:nvPr/>
        </p:nvSpPr>
        <p:spPr>
          <a:xfrm>
            <a:off x="660400" y="1771506"/>
            <a:ext cx="10845800" cy="424731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en-US" sz="3600">
                <a:solidFill>
                  <a:schemeClr val="dk1"/>
                </a:solidFill>
                <a:latin typeface="Times New Roman"/>
                <a:ea typeface="Times New Roman"/>
                <a:cs typeface="Times New Roman"/>
                <a:sym typeface="Times New Roman"/>
              </a:rPr>
              <a:t>- Kết đoạn:</a:t>
            </a:r>
            <a:r>
              <a:rPr lang="en-US" sz="3600">
                <a:solidFill>
                  <a:schemeClr val="dk1"/>
                </a:solidFill>
                <a:latin typeface="Times New Roman"/>
                <a:ea typeface="Times New Roman"/>
                <a:cs typeface="Times New Roman"/>
                <a:sym typeface="Times New Roman"/>
              </a:rPr>
              <a:t> Khẳng định mỗi con người “học sinh” có mặt trân Trái Đất bằng những chia sẻ, lo lắng, vui buồn cùng Trái Đất để giữ màu xanh cho Trái Đất.</a:t>
            </a:r>
            <a:endParaRPr sz="36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600">
                <a:solidFill>
                  <a:srgbClr val="000000"/>
                </a:solidFill>
                <a:latin typeface="Times New Roman"/>
                <a:ea typeface="Times New Roman"/>
                <a:cs typeface="Times New Roman"/>
                <a:sym typeface="Times New Roman"/>
              </a:rPr>
              <a:t>     </a:t>
            </a:r>
            <a:r>
              <a:rPr lang="en-US" sz="3600">
                <a:solidFill>
                  <a:schemeClr val="dk1"/>
                </a:solidFill>
                <a:latin typeface="Times New Roman"/>
                <a:ea typeface="Times New Roman"/>
                <a:cs typeface="Times New Roman"/>
                <a:sym typeface="Times New Roman"/>
              </a:rPr>
              <a:t>* Hình thức đoạn văn: Đảm bảo hình thức đoạn văn, tránh sai sót về chính tả, ngữ pháp.</a:t>
            </a:r>
            <a:endParaRPr sz="3600">
              <a:solidFill>
                <a:schemeClr val="dk1"/>
              </a:solidFill>
              <a:latin typeface="Calibri"/>
              <a:ea typeface="Calibri"/>
              <a:cs typeface="Calibri"/>
              <a:sym typeface="Calibri"/>
            </a:endParaRPr>
          </a:p>
        </p:txBody>
      </p:sp>
      <p:grpSp>
        <p:nvGrpSpPr>
          <p:cNvPr id="1324" name="Google Shape;1324;p62"/>
          <p:cNvGrpSpPr/>
          <p:nvPr/>
        </p:nvGrpSpPr>
        <p:grpSpPr>
          <a:xfrm>
            <a:off x="0" y="1"/>
            <a:ext cx="12192000" cy="836740"/>
            <a:chOff x="1440808" y="2419674"/>
            <a:chExt cx="9865006" cy="1448933"/>
          </a:xfrm>
        </p:grpSpPr>
        <p:sp>
          <p:nvSpPr>
            <p:cNvPr id="1325" name="Google Shape;1325;p6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26" name="Google Shape;1326;p6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27" name="Google Shape;1327;p6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28" name="Google Shape;1328;p6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329" name="Google Shape;1329;p62"/>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330" name="Google Shape;1330;p62"/>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331" name="Google Shape;1331;p62"/>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0" st="0"/>
                                            </p:txEl>
                                          </p:spTgt>
                                        </p:tgtEl>
                                        <p:attrNameLst>
                                          <p:attrName>style.visibility</p:attrName>
                                        </p:attrNameLst>
                                      </p:cBhvr>
                                      <p:to>
                                        <p:strVal val="visible"/>
                                      </p:to>
                                    </p:set>
                                    <p:animEffect filter="fade" transition="in">
                                      <p:cBhvr>
                                        <p:cTn dur="1000"/>
                                        <p:tgtEl>
                                          <p:spTgt spid="13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3">
                                            <p:txEl>
                                              <p:pRg end="1" st="1"/>
                                            </p:txEl>
                                          </p:spTgt>
                                        </p:tgtEl>
                                        <p:attrNameLst>
                                          <p:attrName>style.visibility</p:attrName>
                                        </p:attrNameLst>
                                      </p:cBhvr>
                                      <p:to>
                                        <p:strVal val="visible"/>
                                      </p:to>
                                    </p:set>
                                    <p:animEffect filter="fade" transition="in">
                                      <p:cBhvr>
                                        <p:cTn dur="1000"/>
                                        <p:tgtEl>
                                          <p:spTgt spid="132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63"/>
          <p:cNvSpPr/>
          <p:nvPr/>
        </p:nvSpPr>
        <p:spPr>
          <a:xfrm>
            <a:off x="1759040" y="147484"/>
            <a:ext cx="8648521" cy="678327"/>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3600">
                <a:solidFill>
                  <a:srgbClr val="0070C0"/>
                </a:solidFill>
                <a:latin typeface="Times New Roman"/>
                <a:ea typeface="Times New Roman"/>
                <a:cs typeface="Times New Roman"/>
                <a:sym typeface="Times New Roman"/>
              </a:rPr>
              <a:t>Rubric đánh giá viết đoạn văn theo chủ đề</a:t>
            </a:r>
            <a:r>
              <a:rPr lang="en-US" sz="3600">
                <a:solidFill>
                  <a:schemeClr val="dk1"/>
                </a:solidFill>
                <a:latin typeface="Times New Roman"/>
                <a:ea typeface="Times New Roman"/>
                <a:cs typeface="Times New Roman"/>
                <a:sym typeface="Times New Roman"/>
              </a:rPr>
              <a:t>:</a:t>
            </a:r>
            <a:endParaRPr sz="3600">
              <a:solidFill>
                <a:schemeClr val="dk1"/>
              </a:solidFill>
              <a:latin typeface="Times New Roman"/>
              <a:ea typeface="Times New Roman"/>
              <a:cs typeface="Times New Roman"/>
              <a:sym typeface="Times New Roman"/>
            </a:endParaRPr>
          </a:p>
        </p:txBody>
      </p:sp>
      <p:graphicFrame>
        <p:nvGraphicFramePr>
          <p:cNvPr id="1337" name="Google Shape;1337;p63"/>
          <p:cNvGraphicFramePr/>
          <p:nvPr/>
        </p:nvGraphicFramePr>
        <p:xfrm>
          <a:off x="660399" y="943896"/>
          <a:ext cx="3000000" cy="3000000"/>
        </p:xfrm>
        <a:graphic>
          <a:graphicData uri="http://schemas.openxmlformats.org/drawingml/2006/table">
            <a:tbl>
              <a:tblPr>
                <a:noFill/>
                <a:tableStyleId>{C674D646-FAAB-4E94-911F-C361EDB9427A}</a:tableStyleId>
              </a:tblPr>
              <a:tblGrid>
                <a:gridCol w="2807750"/>
                <a:gridCol w="2342725"/>
                <a:gridCol w="2781525"/>
                <a:gridCol w="2913800"/>
              </a:tblGrid>
              <a:tr h="962575">
                <a:tc>
                  <a:txBody>
                    <a:bodyPr/>
                    <a:lstStyle/>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Mức độ</a:t>
                      </a:r>
                      <a:endParaRPr sz="24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Tiêu chí</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Mức 1</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Mức 2</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c>
                  <a:txBody>
                    <a:bodyPr/>
                    <a:lstStyle/>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        Mức 3</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299"/>
                    </a:solidFill>
                  </a:tcPr>
                </a:tc>
              </a:tr>
              <a:tr h="304800">
                <a:tc>
                  <a:txBody>
                    <a:bodyPr/>
                    <a:lstStyle/>
                    <a:p>
                      <a:pPr indent="0" lvl="0" marL="0" marR="0" rtl="0" algn="just">
                        <a:lnSpc>
                          <a:spcPct val="115000"/>
                        </a:lnSpc>
                        <a:spcBef>
                          <a:spcPts val="0"/>
                        </a:spcBef>
                        <a:spcAft>
                          <a:spcPts val="0"/>
                        </a:spcAft>
                        <a:buNone/>
                      </a:pPr>
                      <a:r>
                        <a:rPr lang="en-US" sz="2400" u="none" cap="none" strike="noStrike">
                          <a:latin typeface="Times New Roman"/>
                          <a:ea typeface="Times New Roman"/>
                          <a:cs typeface="Times New Roman"/>
                          <a:sym typeface="Times New Roman"/>
                        </a:rPr>
                        <a:t>Đoạn văn có chủ đề</a:t>
                      </a:r>
                      <a:r>
                        <a:rPr b="1" i="1" lang="en-US" sz="2400" u="none" cap="none" strike="noStrike">
                          <a:latin typeface="Times New Roman"/>
                          <a:ea typeface="Times New Roman"/>
                          <a:cs typeface="Times New Roman"/>
                          <a:sym typeface="Times New Roman"/>
                        </a:rPr>
                        <a:t> Để Trái Đất mãi là “hành tinh xanh”</a:t>
                      </a:r>
                      <a:r>
                        <a:rPr lang="en-US" sz="2400" u="none" cap="none" strike="noStrike">
                          <a:latin typeface="Times New Roman"/>
                          <a:ea typeface="Times New Roman"/>
                          <a:cs typeface="Times New Roman"/>
                          <a:sym typeface="Times New Roman"/>
                        </a:rPr>
                        <a:t>, </a:t>
                      </a:r>
                      <a:r>
                        <a:rPr b="1" i="1" lang="en-US" sz="2400" u="none" cap="none" strike="noStrike">
                          <a:latin typeface="Times New Roman"/>
                          <a:ea typeface="Times New Roman"/>
                          <a:cs typeface="Times New Roman"/>
                          <a:sym typeface="Times New Roman"/>
                        </a:rPr>
                        <a:t> </a:t>
                      </a:r>
                      <a:r>
                        <a:rPr lang="en-US" sz="2400" u="none" cap="none" strike="noStrike">
                          <a:latin typeface="Times New Roman"/>
                          <a:ea typeface="Times New Roman"/>
                          <a:cs typeface="Times New Roman"/>
                          <a:sym typeface="Times New Roman"/>
                        </a:rPr>
                        <a:t>độ dài 5-7 câu</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sz="24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(10 điểm)</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9F9C8"/>
                    </a:solidFill>
                  </a:tcPr>
                </a:tc>
                <a:tc>
                  <a:txBody>
                    <a:bodyPr/>
                    <a:lstStyle/>
                    <a:p>
                      <a:pPr indent="0" lvl="0" marL="0" marR="0" rtl="0" algn="just">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Nội dung đoạn văn còn sơ sài; mắc một số lỗi chính tả, ngữ pháp</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 </a:t>
                      </a:r>
                      <a:endParaRPr/>
                    </a:p>
                    <a:p>
                      <a:pPr indent="0" lvl="0" marL="0" marR="0" rtl="0" algn="just">
                        <a:lnSpc>
                          <a:spcPct val="115000"/>
                        </a:lnSpc>
                        <a:spcBef>
                          <a:spcPts val="0"/>
                        </a:spcBef>
                        <a:spcAft>
                          <a:spcPts val="0"/>
                        </a:spcAft>
                        <a:buNone/>
                      </a:pPr>
                      <a:r>
                        <a:t/>
                      </a:r>
                      <a:endParaRPr b="1" sz="24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2400" u="none" cap="none" strike="noStrike">
                        <a:solidFill>
                          <a:srgbClr val="172103"/>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t/>
                      </a:r>
                      <a:endParaRPr b="1" sz="2400" u="none" cap="none" strike="noStrike">
                        <a:solidFill>
                          <a:srgbClr val="172103"/>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(5 – 6 điểm)</a:t>
                      </a:r>
                      <a:endParaRPr b="1"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Nội dung đoạn văn tương đối chi tiết; trình bày được suy nghĩ riêng có sức thuyết phục về vấn đề ý thức bảo vệ môi trường, bảo vệ Trái Đất, không mắc lỗi chính tả, ngữ pháp</a:t>
                      </a:r>
                      <a:endParaRPr sz="2400" u="none" cap="none" strike="noStrike">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 </a:t>
                      </a:r>
                      <a:r>
                        <a:rPr b="1" lang="en-US" sz="2400" u="none" cap="none" strike="noStrike">
                          <a:solidFill>
                            <a:srgbClr val="172103"/>
                          </a:solidFill>
                          <a:latin typeface="Times New Roman"/>
                          <a:ea typeface="Times New Roman"/>
                          <a:cs typeface="Times New Roman"/>
                          <a:sym typeface="Times New Roman"/>
                        </a:rPr>
                        <a:t>(7- 8 điểm)</a:t>
                      </a:r>
                      <a:endParaRPr b="1"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Nội dung đoạn văn chi tiết; trình bày được suy nghĩ riêng có sức thuyết phục về chủ đề, diễn đạt sáng tạo, có cảm xúc, không mắc lỗi chính tả, ngữ pháp</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u="none" cap="none" strike="noStrike">
                          <a:solidFill>
                            <a:srgbClr val="172103"/>
                          </a:solidFill>
                          <a:latin typeface="Times New Roman"/>
                          <a:ea typeface="Times New Roman"/>
                          <a:cs typeface="Times New Roman"/>
                          <a:sym typeface="Times New Roman"/>
                        </a:rPr>
                        <a:t> </a:t>
                      </a:r>
                      <a:endParaRPr/>
                    </a:p>
                    <a:p>
                      <a:pPr indent="0" lvl="0" marL="0" marR="0" rtl="0" algn="just">
                        <a:lnSpc>
                          <a:spcPct val="115000"/>
                        </a:lnSpc>
                        <a:spcBef>
                          <a:spcPts val="0"/>
                        </a:spcBef>
                        <a:spcAft>
                          <a:spcPts val="0"/>
                        </a:spcAft>
                        <a:buNone/>
                      </a:pPr>
                      <a:r>
                        <a:t/>
                      </a:r>
                      <a:endParaRPr sz="2400" u="none" cap="none" strike="noStrike">
                        <a:solidFill>
                          <a:srgbClr val="172103"/>
                        </a:solidFill>
                        <a:latin typeface="Times New Roman"/>
                        <a:ea typeface="Times New Roman"/>
                        <a:cs typeface="Times New Roman"/>
                        <a:sym typeface="Times New Roman"/>
                      </a:endParaRPr>
                    </a:p>
                    <a:p>
                      <a:pPr indent="0" lvl="0" marL="0" marR="0" rtl="0" algn="ctr">
                        <a:lnSpc>
                          <a:spcPct val="115000"/>
                        </a:lnSpc>
                        <a:spcBef>
                          <a:spcPts val="0"/>
                        </a:spcBef>
                        <a:spcAft>
                          <a:spcPts val="0"/>
                        </a:spcAft>
                        <a:buNone/>
                      </a:pPr>
                      <a:r>
                        <a:rPr b="1" lang="en-US" sz="2400" u="none" cap="none" strike="noStrike">
                          <a:solidFill>
                            <a:srgbClr val="172103"/>
                          </a:solidFill>
                          <a:latin typeface="Times New Roman"/>
                          <a:ea typeface="Times New Roman"/>
                          <a:cs typeface="Times New Roman"/>
                          <a:sym typeface="Times New Roman"/>
                        </a:rPr>
                        <a:t>(9- 10 điểm)</a:t>
                      </a:r>
                      <a:endParaRPr b="1"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6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43" name="Google Shape;1343;p64"/>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44" name="Google Shape;1344;p6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45" name="Google Shape;1345;p6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46" name="Google Shape;1346;p6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1347" name="Google Shape;1347;p64"/>
          <p:cNvGrpSpPr/>
          <p:nvPr/>
        </p:nvGrpSpPr>
        <p:grpSpPr>
          <a:xfrm>
            <a:off x="4009854" y="1061139"/>
            <a:ext cx="7822558" cy="5664125"/>
            <a:chOff x="9526586" y="5020964"/>
            <a:chExt cx="13487401" cy="7588768"/>
          </a:xfrm>
        </p:grpSpPr>
        <p:sp>
          <p:nvSpPr>
            <p:cNvPr id="1348" name="Google Shape;1348;p6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49" name="Google Shape;1349;p6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50" name="Google Shape;1350;p6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51" name="Google Shape;1351;p6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52" name="Google Shape;1352;p6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353" name="Google Shape;1353;p64"/>
          <p:cNvPicPr preferRelativeResize="0"/>
          <p:nvPr/>
        </p:nvPicPr>
        <p:blipFill rotWithShape="1">
          <a:blip r:embed="rId3">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354" name="Google Shape;1354;p64"/>
          <p:cNvSpPr/>
          <p:nvPr/>
        </p:nvSpPr>
        <p:spPr>
          <a:xfrm>
            <a:off x="4965045" y="794229"/>
            <a:ext cx="22365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Times New Roman"/>
              <a:buNone/>
            </a:pPr>
            <a:r>
              <a:rPr b="1" i="0" lang="en-US" sz="3600" u="none" cap="none" strike="noStrike">
                <a:solidFill>
                  <a:srgbClr val="FFFFFF"/>
                </a:solidFill>
                <a:latin typeface="Times New Roman"/>
                <a:ea typeface="Times New Roman"/>
                <a:cs typeface="Times New Roman"/>
                <a:sym typeface="Times New Roman"/>
              </a:rPr>
              <a:t>Vận dụng.</a:t>
            </a:r>
            <a:endParaRPr b="0" i="0" sz="3600" u="none" cap="none" strike="noStrike">
              <a:solidFill>
                <a:srgbClr val="FFFFFF"/>
              </a:solidFill>
              <a:latin typeface="Calibri"/>
              <a:ea typeface="Calibri"/>
              <a:cs typeface="Calibri"/>
              <a:sym typeface="Calibri"/>
            </a:endParaRPr>
          </a:p>
        </p:txBody>
      </p:sp>
      <p:sp>
        <p:nvSpPr>
          <p:cNvPr id="1355" name="Google Shape;1355;p64"/>
          <p:cNvSpPr/>
          <p:nvPr/>
        </p:nvSpPr>
        <p:spPr>
          <a:xfrm>
            <a:off x="647700" y="1471319"/>
            <a:ext cx="10845800" cy="4764381"/>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400" u="sng">
                <a:solidFill>
                  <a:srgbClr val="000000"/>
                </a:solidFill>
                <a:latin typeface="Times New Roman"/>
                <a:ea typeface="Times New Roman"/>
                <a:cs typeface="Times New Roman"/>
                <a:sym typeface="Times New Roman"/>
              </a:rPr>
              <a:t>Đoạn văn tham khảo: </a:t>
            </a:r>
            <a:endParaRPr sz="24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a:solidFill>
                  <a:srgbClr val="000000"/>
                </a:solidFill>
                <a:latin typeface="Times New Roman"/>
                <a:ea typeface="Times New Roman"/>
                <a:cs typeface="Times New Roman"/>
                <a:sym typeface="Times New Roman"/>
              </a:rPr>
              <a:t>    	</a:t>
            </a:r>
            <a:r>
              <a:rPr i="1" lang="en-US" sz="2400">
                <a:solidFill>
                  <a:srgbClr val="000000"/>
                </a:solidFill>
                <a:latin typeface="Times New Roman"/>
                <a:ea typeface="Times New Roman"/>
                <a:cs typeface="Times New Roman"/>
                <a:sym typeface="Times New Roman"/>
              </a:rPr>
              <a:t>Trái Đất là môi trường sống của con người và muôn loài.</a:t>
            </a:r>
            <a:r>
              <a:rPr lang="en-US" sz="2400">
                <a:solidFill>
                  <a:srgbClr val="000000"/>
                </a:solidFill>
                <a:latin typeface="Times New Roman"/>
                <a:ea typeface="Times New Roman"/>
                <a:cs typeface="Times New Roman"/>
                <a:sym typeface="Times New Roman"/>
              </a:rPr>
              <a:t> </a:t>
            </a:r>
            <a:r>
              <a:rPr i="1" lang="en-US" sz="2400">
                <a:solidFill>
                  <a:srgbClr val="000000"/>
                </a:solidFill>
                <a:latin typeface="Times New Roman"/>
                <a:ea typeface="Times New Roman"/>
                <a:cs typeface="Times New Roman"/>
                <a:sym typeface="Times New Roman"/>
              </a:rPr>
              <a:t>Trái Đất của chúng ta đang đứng trước nguy cơ tổn thương nặng nề mà chủ yếu là do hành vi của con người gây ra. Vậy mỗi chúng ta cần làm gì để Trái Đất mãi là hành tinh xanh? Điều này cần có sự thay đổi trong nhận thức của mỗi con người và cần được thể hiện bằng việc làm cụ thể. Nâng cao hiểu biết về sự sống trên Trái Đất, hãy sống thân thiện với thiên nhiên xùng quanh là việc làm cần thiết. Mỗi chúng ta hãy</a:t>
            </a:r>
            <a:r>
              <a:rPr i="1" lang="en-US" sz="2400">
                <a:solidFill>
                  <a:schemeClr val="dk1"/>
                </a:solidFill>
                <a:latin typeface="Times New Roman"/>
                <a:ea typeface="Times New Roman"/>
                <a:cs typeface="Times New Roman"/>
                <a:sym typeface="Times New Roman"/>
              </a:rPr>
              <a:t> trồng cây xanh nơi mình ở, chăm sóc động vật, sống gắn bó với thiên nhiên, tham gia hoạt động thu gom rác, hạn chế sử dụng túi ni lông và chai lọ nhựa… Mỗi con người học cách đấu tranh vì Trái Đất bằng những chia sẻ, lo lắng, vui buồn cùng Trái Đất để giữ màu xanh cho Trái Đất.</a:t>
            </a:r>
            <a:endParaRPr sz="2400">
              <a:solidFill>
                <a:schemeClr val="dk1"/>
              </a:solidFill>
              <a:latin typeface="Times New Roman"/>
              <a:ea typeface="Times New Roman"/>
              <a:cs typeface="Times New Roman"/>
              <a:sym typeface="Times New Roman"/>
            </a:endParaRPr>
          </a:p>
        </p:txBody>
      </p:sp>
      <p:grpSp>
        <p:nvGrpSpPr>
          <p:cNvPr id="1356" name="Google Shape;1356;p64"/>
          <p:cNvGrpSpPr/>
          <p:nvPr/>
        </p:nvGrpSpPr>
        <p:grpSpPr>
          <a:xfrm>
            <a:off x="0" y="1"/>
            <a:ext cx="12192000" cy="836740"/>
            <a:chOff x="1440808" y="2419674"/>
            <a:chExt cx="9865006" cy="1448933"/>
          </a:xfrm>
        </p:grpSpPr>
        <p:sp>
          <p:nvSpPr>
            <p:cNvPr id="1357" name="Google Shape;1357;p6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58" name="Google Shape;1358;p6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59" name="Google Shape;1359;p6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60" name="Google Shape;1360;p6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361" name="Google Shape;1361;p64"/>
          <p:cNvSpPr/>
          <p:nvPr/>
        </p:nvSpPr>
        <p:spPr>
          <a:xfrm>
            <a:off x="2286244" y="248888"/>
            <a:ext cx="9166099" cy="46673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FFFFFF"/>
              </a:buClr>
              <a:buSzPts val="2300"/>
              <a:buFont typeface="Times New Roman"/>
              <a:buNone/>
            </a:pPr>
            <a:r>
              <a:rPr b="1" i="0" lang="en-US" sz="2300" u="none" cap="none" strike="noStrike">
                <a:solidFill>
                  <a:srgbClr val="FFFFFF"/>
                </a:solidFill>
                <a:latin typeface="Times New Roman"/>
                <a:ea typeface="Times New Roman"/>
                <a:cs typeface="Times New Roman"/>
                <a:sym typeface="Times New Roman"/>
              </a:rPr>
              <a:t>VĂN BẢN 2: </a:t>
            </a:r>
            <a:r>
              <a:rPr b="1" i="1" lang="en-US" sz="2300" u="none" cap="none" strike="noStrike">
                <a:solidFill>
                  <a:srgbClr val="FFFFFF"/>
                </a:solidFill>
                <a:latin typeface="Times New Roman"/>
                <a:ea typeface="Times New Roman"/>
                <a:cs typeface="Times New Roman"/>
                <a:sym typeface="Times New Roman"/>
              </a:rPr>
              <a:t>TRÁI ĐẤT – MẸ CỦA MUÔN LOÀI  </a:t>
            </a:r>
            <a:r>
              <a:rPr b="1" i="0" lang="en-US" sz="2300" u="none" cap="none" strike="noStrike">
                <a:solidFill>
                  <a:srgbClr val="FFFFFF"/>
                </a:solidFill>
                <a:latin typeface="Times New Roman"/>
                <a:ea typeface="Times New Roman"/>
                <a:cs typeface="Times New Roman"/>
                <a:sym typeface="Times New Roman"/>
              </a:rPr>
              <a:t>(Trịnh Xuân Thuận)</a:t>
            </a:r>
            <a:endParaRPr b="0" i="0" sz="2300" u="none" cap="none" strike="noStrike">
              <a:solidFill>
                <a:srgbClr val="FFFFFF"/>
              </a:solidFill>
              <a:latin typeface="Times New Roman"/>
              <a:ea typeface="Times New Roman"/>
              <a:cs typeface="Times New Roman"/>
              <a:sym typeface="Times New Roman"/>
            </a:endParaRPr>
          </a:p>
        </p:txBody>
      </p:sp>
      <p:pic>
        <p:nvPicPr>
          <p:cNvPr id="1362" name="Google Shape;1362;p64"/>
          <p:cNvPicPr preferRelativeResize="0"/>
          <p:nvPr/>
        </p:nvPicPr>
        <p:blipFill rotWithShape="1">
          <a:blip r:embed="rId4">
            <a:alphaModFix/>
          </a:blip>
          <a:srcRect b="0" l="0" r="0" t="0"/>
          <a:stretch/>
        </p:blipFill>
        <p:spPr>
          <a:xfrm flipH="1">
            <a:off x="1076191" y="135418"/>
            <a:ext cx="470395" cy="660758"/>
          </a:xfrm>
          <a:prstGeom prst="rect">
            <a:avLst/>
          </a:prstGeom>
          <a:noFill/>
          <a:ln>
            <a:noFill/>
          </a:ln>
        </p:spPr>
      </p:pic>
      <p:pic>
        <p:nvPicPr>
          <p:cNvPr id="1363" name="Google Shape;1363;p64"/>
          <p:cNvPicPr preferRelativeResize="0"/>
          <p:nvPr/>
        </p:nvPicPr>
        <p:blipFill rotWithShape="1">
          <a:blip r:embed="rId5">
            <a:alphaModFix/>
          </a:blip>
          <a:srcRect b="0" l="0" r="0" t="0"/>
          <a:stretch/>
        </p:blipFill>
        <p:spPr>
          <a:xfrm>
            <a:off x="315480" y="289797"/>
            <a:ext cx="631587" cy="40602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grpSp>
        <p:nvGrpSpPr>
          <p:cNvPr id="1368" name="Google Shape;1368;p65"/>
          <p:cNvGrpSpPr/>
          <p:nvPr/>
        </p:nvGrpSpPr>
        <p:grpSpPr>
          <a:xfrm>
            <a:off x="0" y="1"/>
            <a:ext cx="12192000" cy="836740"/>
            <a:chOff x="1440808" y="2419674"/>
            <a:chExt cx="9865006" cy="1448933"/>
          </a:xfrm>
        </p:grpSpPr>
        <p:sp>
          <p:nvSpPr>
            <p:cNvPr id="1369" name="Google Shape;1369;p6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0" name="Google Shape;1370;p6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1" name="Google Shape;1371;p6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2" name="Google Shape;1372;p6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373" name="Google Shape;1373;p6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4" name="Google Shape;1374;p65"/>
          <p:cNvSpPr/>
          <p:nvPr/>
        </p:nvSpPr>
        <p:spPr>
          <a:xfrm>
            <a:off x="1802992" y="3066919"/>
            <a:ext cx="52658" cy="155575"/>
          </a:xfrm>
          <a:custGeom>
            <a:rect b="b" l="l" r="r" t="t"/>
            <a:pathLst>
              <a:path extrusionOk="0" h="49" w="41">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5" name="Google Shape;1375;p6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6" name="Google Shape;1376;p6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77" name="Google Shape;1377;p6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378" name="Google Shape;1378;p6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379" name="Google Shape;1379;p6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380" name="Google Shape;1380;p65"/>
          <p:cNvGrpSpPr/>
          <p:nvPr/>
        </p:nvGrpSpPr>
        <p:grpSpPr>
          <a:xfrm>
            <a:off x="4009854" y="1061139"/>
            <a:ext cx="7822558" cy="5664125"/>
            <a:chOff x="9526586" y="5020964"/>
            <a:chExt cx="13487401" cy="7588768"/>
          </a:xfrm>
        </p:grpSpPr>
        <p:sp>
          <p:nvSpPr>
            <p:cNvPr id="1381" name="Google Shape;1381;p6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82" name="Google Shape;1382;p6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83" name="Google Shape;1383;p6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84" name="Google Shape;1384;p6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385" name="Google Shape;1385;p6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1386" name="Google Shape;1386;p65"/>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1387" name="Google Shape;1387;p65"/>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2800">
                <a:solidFill>
                  <a:schemeClr val="lt1"/>
                </a:solidFill>
                <a:latin typeface="Times New Roman"/>
                <a:ea typeface="Times New Roman"/>
                <a:cs typeface="Times New Roman"/>
                <a:sym typeface="Times New Roman"/>
              </a:rPr>
              <a:t>ĐỌC KẾT NỐI CHỦ ĐIỂM:</a:t>
            </a:r>
            <a:endParaRPr sz="2800">
              <a:solidFill>
                <a:schemeClr val="lt1"/>
              </a:solidFill>
              <a:latin typeface="Times New Roman"/>
              <a:ea typeface="Times New Roman"/>
              <a:cs typeface="Times New Roman"/>
              <a:sym typeface="Times New Roman"/>
            </a:endParaRPr>
          </a:p>
        </p:txBody>
      </p:sp>
      <p:sp>
        <p:nvSpPr>
          <p:cNvPr id="1388" name="Google Shape;1388;p65"/>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i="1" lang="en-US" sz="2800">
                <a:solidFill>
                  <a:srgbClr val="C00000"/>
                </a:solidFill>
                <a:latin typeface="Times New Roman"/>
                <a:ea typeface="Times New Roman"/>
                <a:cs typeface="Times New Roman"/>
                <a:sym typeface="Times New Roman"/>
              </a:rPr>
              <a:t>HAI CÂY PHONG </a:t>
            </a:r>
            <a:r>
              <a:rPr b="1" lang="en-US" sz="2800">
                <a:solidFill>
                  <a:srgbClr val="C00000"/>
                </a:solidFill>
                <a:latin typeface="Times New Roman"/>
                <a:ea typeface="Times New Roman"/>
                <a:cs typeface="Times New Roman"/>
                <a:sym typeface="Times New Roman"/>
              </a:rPr>
              <a:t>(Ai –ma-tốp)</a:t>
            </a:r>
            <a:endParaRPr sz="2800">
              <a:solidFill>
                <a:schemeClr val="dk1"/>
              </a:solidFill>
              <a:latin typeface="Times New Roman"/>
              <a:ea typeface="Times New Roman"/>
              <a:cs typeface="Times New Roman"/>
              <a:sym typeface="Times New Roman"/>
            </a:endParaRPr>
          </a:p>
        </p:txBody>
      </p:sp>
      <p:sp>
        <p:nvSpPr>
          <p:cNvPr id="1389" name="Google Shape;1389;p65"/>
          <p:cNvSpPr/>
          <p:nvPr/>
        </p:nvSpPr>
        <p:spPr>
          <a:xfrm>
            <a:off x="5062829" y="825442"/>
            <a:ext cx="204094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Khởi động</a:t>
            </a:r>
            <a:endParaRPr sz="3200">
              <a:solidFill>
                <a:schemeClr val="lt1"/>
              </a:solidFill>
              <a:latin typeface="Calibri"/>
              <a:ea typeface="Calibri"/>
              <a:cs typeface="Calibri"/>
              <a:sym typeface="Calibri"/>
            </a:endParaRPr>
          </a:p>
        </p:txBody>
      </p:sp>
      <p:pic>
        <p:nvPicPr>
          <p:cNvPr id="1390" name="Google Shape;1390;p65"/>
          <p:cNvPicPr preferRelativeResize="0"/>
          <p:nvPr/>
        </p:nvPicPr>
        <p:blipFill rotWithShape="1">
          <a:blip r:embed="rId6">
            <a:alphaModFix/>
          </a:blip>
          <a:srcRect b="0" l="0" r="16920" t="0"/>
          <a:stretch/>
        </p:blipFill>
        <p:spPr>
          <a:xfrm>
            <a:off x="7416570" y="2104121"/>
            <a:ext cx="4241147" cy="2830565"/>
          </a:xfrm>
          <a:prstGeom prst="rect">
            <a:avLst/>
          </a:prstGeom>
          <a:noFill/>
          <a:ln>
            <a:noFill/>
          </a:ln>
          <a:effectLst>
            <a:outerShdw blurRad="107950" algn="ctr" dir="5400000" dist="12700">
              <a:srgbClr val="000000"/>
            </a:outerShdw>
          </a:effectLst>
        </p:spPr>
      </p:pic>
      <p:sp>
        <p:nvSpPr>
          <p:cNvPr id="1391" name="Google Shape;1391;p65"/>
          <p:cNvSpPr/>
          <p:nvPr/>
        </p:nvSpPr>
        <p:spPr>
          <a:xfrm>
            <a:off x="603137" y="1902144"/>
            <a:ext cx="6813433" cy="3238394"/>
          </a:xfrm>
          <a:prstGeom prst="doubleWave">
            <a:avLst>
              <a:gd fmla="val 6250" name="adj1"/>
              <a:gd fmla="val 0" name="adj2"/>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i="1" lang="en-US" sz="3600">
                <a:solidFill>
                  <a:schemeClr val="dk1"/>
                </a:solidFill>
                <a:latin typeface="Times New Roman"/>
                <a:ea typeface="Times New Roman"/>
                <a:cs typeface="Times New Roman"/>
                <a:sym typeface="Times New Roman"/>
              </a:rPr>
              <a:t>? Em hãy chia sẻ về một cảnh đẹp của quê hương em hoặc một hình ảnh của quê hương mà em gắn bó.</a:t>
            </a:r>
            <a:endParaRPr sz="3600">
              <a:solidFill>
                <a:schemeClr val="dk1"/>
              </a:solidFill>
              <a:latin typeface="Times New Roman"/>
              <a:ea typeface="Times New Roman"/>
              <a:cs typeface="Times New Roman"/>
              <a:sym typeface="Times New Roman"/>
            </a:endParaRPr>
          </a:p>
        </p:txBody>
      </p:sp>
      <p:sp>
        <p:nvSpPr>
          <p:cNvPr id="1392" name="Google Shape;1392;p65"/>
          <p:cNvSpPr/>
          <p:nvPr/>
        </p:nvSpPr>
        <p:spPr>
          <a:xfrm>
            <a:off x="2941893" y="5463866"/>
            <a:ext cx="6282813" cy="845302"/>
          </a:xfrm>
          <a:prstGeom prst="ribbon">
            <a:avLst>
              <a:gd fmla="val 16667" name="adj1"/>
              <a:gd fmla="val 50000" name="adj2"/>
            </a:avLst>
          </a:prstGeom>
          <a:solidFill>
            <a:srgbClr val="E1EFD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grpSp>
        <p:nvGrpSpPr>
          <p:cNvPr id="1397" name="Google Shape;1397;p66"/>
          <p:cNvGrpSpPr/>
          <p:nvPr/>
        </p:nvGrpSpPr>
        <p:grpSpPr>
          <a:xfrm>
            <a:off x="0" y="1"/>
            <a:ext cx="12192000" cy="836740"/>
            <a:chOff x="1440808" y="2419674"/>
            <a:chExt cx="9865006" cy="1448933"/>
          </a:xfrm>
        </p:grpSpPr>
        <p:sp>
          <p:nvSpPr>
            <p:cNvPr id="1398" name="Google Shape;1398;p6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399" name="Google Shape;1399;p6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00" name="Google Shape;1400;p6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01" name="Google Shape;1401;p6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402" name="Google Shape;1402;p6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03" name="Google Shape;1403;p6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04" name="Google Shape;1404;p6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05" name="Google Shape;1405;p6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406" name="Google Shape;1406;p6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407" name="Google Shape;1407;p6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408" name="Google Shape;1408;p66"/>
          <p:cNvGrpSpPr/>
          <p:nvPr/>
        </p:nvGrpSpPr>
        <p:grpSpPr>
          <a:xfrm>
            <a:off x="4009854" y="1061139"/>
            <a:ext cx="7822558" cy="5664125"/>
            <a:chOff x="9526586" y="5020964"/>
            <a:chExt cx="13487401" cy="7588768"/>
          </a:xfrm>
        </p:grpSpPr>
        <p:sp>
          <p:nvSpPr>
            <p:cNvPr id="1409" name="Google Shape;1409;p6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10" name="Google Shape;1410;p6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11" name="Google Shape;1411;p6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12" name="Google Shape;1412;p6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13" name="Google Shape;1413;p6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414" name="Google Shape;1414;p66"/>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415" name="Google Shape;1415;p66"/>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416" name="Google Shape;1416;p66"/>
          <p:cNvPicPr preferRelativeResize="0"/>
          <p:nvPr/>
        </p:nvPicPr>
        <p:blipFill rotWithShape="1">
          <a:blip r:embed="rId5">
            <a:alphaModFix/>
          </a:blip>
          <a:srcRect b="0" l="0" r="0" t="0"/>
          <a:stretch/>
        </p:blipFill>
        <p:spPr>
          <a:xfrm>
            <a:off x="478853" y="3042513"/>
            <a:ext cx="3685567" cy="2960537"/>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417" name="Google Shape;1417;p66"/>
          <p:cNvSpPr/>
          <p:nvPr/>
        </p:nvSpPr>
        <p:spPr>
          <a:xfrm>
            <a:off x="631273" y="5980279"/>
            <a:ext cx="35331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D0D0D"/>
                </a:solidFill>
                <a:latin typeface="Times New Roman"/>
                <a:ea typeface="Times New Roman"/>
                <a:cs typeface="Times New Roman"/>
                <a:sym typeface="Times New Roman"/>
              </a:rPr>
              <a:t>Nhà văn Ai-ma-tốp</a:t>
            </a:r>
            <a:endParaRPr b="1" sz="3200">
              <a:solidFill>
                <a:schemeClr val="dk1"/>
              </a:solidFill>
              <a:latin typeface="Calibri"/>
              <a:ea typeface="Calibri"/>
              <a:cs typeface="Calibri"/>
              <a:sym typeface="Calibri"/>
            </a:endParaRPr>
          </a:p>
        </p:txBody>
      </p:sp>
      <p:sp>
        <p:nvSpPr>
          <p:cNvPr id="1418" name="Google Shape;1418;p66"/>
          <p:cNvSpPr/>
          <p:nvPr/>
        </p:nvSpPr>
        <p:spPr>
          <a:xfrm>
            <a:off x="478853" y="1501831"/>
            <a:ext cx="4079080" cy="681563"/>
          </a:xfrm>
          <a:prstGeom prst="plaque">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 Tìm hiểu văn bản</a:t>
            </a:r>
            <a:endParaRPr sz="3200">
              <a:solidFill>
                <a:schemeClr val="lt1"/>
              </a:solidFill>
              <a:latin typeface="Times New Roman"/>
              <a:ea typeface="Times New Roman"/>
              <a:cs typeface="Times New Roman"/>
              <a:sym typeface="Times New Roman"/>
            </a:endParaRPr>
          </a:p>
        </p:txBody>
      </p:sp>
      <p:sp>
        <p:nvSpPr>
          <p:cNvPr id="1419" name="Google Shape;1419;p66"/>
          <p:cNvSpPr/>
          <p:nvPr/>
        </p:nvSpPr>
        <p:spPr>
          <a:xfrm>
            <a:off x="631273" y="2244665"/>
            <a:ext cx="4279940" cy="692966"/>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342900" lvl="0" marL="342900" marR="0" rtl="0" algn="just">
              <a:lnSpc>
                <a:spcPct val="115000"/>
              </a:lnSpc>
              <a:spcBef>
                <a:spcPts val="0"/>
              </a:spcBef>
              <a:spcAft>
                <a:spcPts val="0"/>
              </a:spcAft>
              <a:buClr>
                <a:srgbClr val="0070C0"/>
              </a:buClr>
              <a:buSzPts val="3200"/>
              <a:buFont typeface="Calibri"/>
              <a:buAutoNum type="arabicPeriod"/>
            </a:pPr>
            <a:r>
              <a:rPr b="1" lang="en-US" sz="3200">
                <a:solidFill>
                  <a:srgbClr val="0070C0"/>
                </a:solidFill>
                <a:latin typeface="Times New Roman"/>
                <a:ea typeface="Times New Roman"/>
                <a:cs typeface="Times New Roman"/>
                <a:sym typeface="Times New Roman"/>
              </a:rPr>
              <a:t>Tác giả Ai-ma-tốp</a:t>
            </a:r>
            <a:endParaRPr sz="3200">
              <a:solidFill>
                <a:schemeClr val="lt1"/>
              </a:solidFill>
              <a:latin typeface="Times New Roman"/>
              <a:ea typeface="Times New Roman"/>
              <a:cs typeface="Times New Roman"/>
              <a:sym typeface="Times New Roman"/>
            </a:endParaRPr>
          </a:p>
        </p:txBody>
      </p:sp>
      <p:sp>
        <p:nvSpPr>
          <p:cNvPr id="1420" name="Google Shape;1420;p66"/>
          <p:cNvSpPr/>
          <p:nvPr/>
        </p:nvSpPr>
        <p:spPr>
          <a:xfrm>
            <a:off x="5147187" y="2491119"/>
            <a:ext cx="6271691" cy="1637577"/>
          </a:xfrm>
          <a:prstGeom prst="plaque">
            <a:avLst>
              <a:gd fmla="val 16667" name="adj"/>
            </a:avLst>
          </a:prstGeom>
          <a:solidFill>
            <a:srgbClr val="D8E2F3"/>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Ai-ma-tốp (1928 - 2008) là nhà văn Cư-gơ-rư-xtan, một nước cộng hòa ở vùng trung Á, thuộc Liên Xô trước đây.</a:t>
            </a:r>
            <a:endParaRPr sz="2800">
              <a:solidFill>
                <a:schemeClr val="dk1"/>
              </a:solidFill>
              <a:latin typeface="Times New Roman"/>
              <a:ea typeface="Times New Roman"/>
              <a:cs typeface="Times New Roman"/>
              <a:sym typeface="Times New Roman"/>
            </a:endParaRPr>
          </a:p>
        </p:txBody>
      </p:sp>
      <p:sp>
        <p:nvSpPr>
          <p:cNvPr id="1421" name="Google Shape;1421;p66"/>
          <p:cNvSpPr/>
          <p:nvPr/>
        </p:nvSpPr>
        <p:spPr>
          <a:xfrm>
            <a:off x="5135952" y="4418657"/>
            <a:ext cx="6271691" cy="1363080"/>
          </a:xfrm>
          <a:prstGeom prst="plaque">
            <a:avLst>
              <a:gd fmla="val 16667" name="adj"/>
            </a:avLst>
          </a:prstGeom>
          <a:solidFill>
            <a:srgbClr val="D8E2F3"/>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Ông bắt đầu hoạt động sáng tác văn học từ năm 1952, khi ông còn là sinh viên.</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500"/>
                                        <p:tgtEl>
                                          <p:spTgt spid="1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grpSp>
        <p:nvGrpSpPr>
          <p:cNvPr id="1426" name="Google Shape;1426;p67"/>
          <p:cNvGrpSpPr/>
          <p:nvPr/>
        </p:nvGrpSpPr>
        <p:grpSpPr>
          <a:xfrm>
            <a:off x="0" y="1"/>
            <a:ext cx="12192000" cy="836740"/>
            <a:chOff x="1440808" y="2419674"/>
            <a:chExt cx="9865006" cy="1448933"/>
          </a:xfrm>
        </p:grpSpPr>
        <p:sp>
          <p:nvSpPr>
            <p:cNvPr id="1427" name="Google Shape;1427;p6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28" name="Google Shape;1428;p6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29" name="Google Shape;1429;p6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30" name="Google Shape;1430;p6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431" name="Google Shape;1431;p6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32" name="Google Shape;1432;p6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33" name="Google Shape;1433;p6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34" name="Google Shape;1434;p6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435" name="Google Shape;1435;p6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436" name="Google Shape;1436;p6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437" name="Google Shape;1437;p67"/>
          <p:cNvGrpSpPr/>
          <p:nvPr/>
        </p:nvGrpSpPr>
        <p:grpSpPr>
          <a:xfrm>
            <a:off x="4009854" y="1061139"/>
            <a:ext cx="7822558" cy="5664125"/>
            <a:chOff x="9526586" y="5020964"/>
            <a:chExt cx="13487401" cy="7588768"/>
          </a:xfrm>
        </p:grpSpPr>
        <p:sp>
          <p:nvSpPr>
            <p:cNvPr id="1438" name="Google Shape;1438;p6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39" name="Google Shape;1439;p6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40" name="Google Shape;1440;p6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41" name="Google Shape;1441;p6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42" name="Google Shape;1442;p6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443" name="Google Shape;1443;p67"/>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444" name="Google Shape;1444;p67"/>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445" name="Google Shape;1445;p67"/>
          <p:cNvPicPr preferRelativeResize="0"/>
          <p:nvPr/>
        </p:nvPicPr>
        <p:blipFill rotWithShape="1">
          <a:blip r:embed="rId5">
            <a:alphaModFix/>
          </a:blip>
          <a:srcRect b="0" l="0" r="0" t="0"/>
          <a:stretch/>
        </p:blipFill>
        <p:spPr>
          <a:xfrm>
            <a:off x="478853" y="3042513"/>
            <a:ext cx="3685567" cy="2960537"/>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446" name="Google Shape;1446;p67"/>
          <p:cNvSpPr/>
          <p:nvPr/>
        </p:nvSpPr>
        <p:spPr>
          <a:xfrm>
            <a:off x="716452" y="5974834"/>
            <a:ext cx="353314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D0D0D"/>
              </a:buClr>
              <a:buSzPts val="3200"/>
              <a:buFont typeface="Times New Roman"/>
              <a:buNone/>
            </a:pPr>
            <a:r>
              <a:rPr b="1" i="0" lang="en-US" sz="3200" u="none" cap="none" strike="noStrike">
                <a:solidFill>
                  <a:srgbClr val="0D0D0D"/>
                </a:solidFill>
                <a:latin typeface="Times New Roman"/>
                <a:ea typeface="Times New Roman"/>
                <a:cs typeface="Times New Roman"/>
                <a:sym typeface="Times New Roman"/>
              </a:rPr>
              <a:t>Nhà văn Ai-ma-tốp</a:t>
            </a:r>
            <a:endParaRPr b="1" i="0" sz="3200" u="none" cap="none" strike="noStrike">
              <a:solidFill>
                <a:srgbClr val="000000"/>
              </a:solidFill>
              <a:latin typeface="Calibri"/>
              <a:ea typeface="Calibri"/>
              <a:cs typeface="Calibri"/>
              <a:sym typeface="Calibri"/>
            </a:endParaRPr>
          </a:p>
        </p:txBody>
      </p:sp>
      <p:sp>
        <p:nvSpPr>
          <p:cNvPr id="1447" name="Google Shape;1447;p67"/>
          <p:cNvSpPr/>
          <p:nvPr/>
        </p:nvSpPr>
        <p:spPr>
          <a:xfrm>
            <a:off x="631273" y="2244665"/>
            <a:ext cx="4279940" cy="692966"/>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342900" lvl="0" marL="342900" marR="0" rtl="0" algn="just">
              <a:lnSpc>
                <a:spcPct val="115000"/>
              </a:lnSpc>
              <a:spcBef>
                <a:spcPts val="0"/>
              </a:spcBef>
              <a:spcAft>
                <a:spcPts val="0"/>
              </a:spcAft>
              <a:buClr>
                <a:srgbClr val="0070C0"/>
              </a:buClr>
              <a:buSzPts val="3200"/>
              <a:buFont typeface="Calibri"/>
              <a:buAutoNum type="arabicPeriod"/>
            </a:pPr>
            <a:r>
              <a:rPr b="1" i="0" lang="en-US" sz="3200" u="none" cap="none" strike="noStrike">
                <a:solidFill>
                  <a:srgbClr val="0070C0"/>
                </a:solidFill>
                <a:latin typeface="Times New Roman"/>
                <a:ea typeface="Times New Roman"/>
                <a:cs typeface="Times New Roman"/>
                <a:sym typeface="Times New Roman"/>
              </a:rPr>
              <a:t>Tác giả Ai-ma-tốp</a:t>
            </a:r>
            <a:endParaRPr b="0" i="0" sz="3200" u="none" cap="none" strike="noStrike">
              <a:solidFill>
                <a:srgbClr val="FFFFFF"/>
              </a:solidFill>
              <a:latin typeface="Times New Roman"/>
              <a:ea typeface="Times New Roman"/>
              <a:cs typeface="Times New Roman"/>
              <a:sym typeface="Times New Roman"/>
            </a:endParaRPr>
          </a:p>
        </p:txBody>
      </p:sp>
      <p:sp>
        <p:nvSpPr>
          <p:cNvPr id="1448" name="Google Shape;1448;p67"/>
          <p:cNvSpPr/>
          <p:nvPr/>
        </p:nvSpPr>
        <p:spPr>
          <a:xfrm>
            <a:off x="4316840" y="1842612"/>
            <a:ext cx="7223911" cy="4622524"/>
          </a:xfrm>
          <a:prstGeom prst="leftArrowCallout">
            <a:avLst>
              <a:gd fmla="val 35242" name="adj1"/>
              <a:gd fmla="val 36174" name="adj2"/>
              <a:gd fmla="val 38502" name="adj3"/>
              <a:gd fmla="val 71683" name="adj4"/>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457200" lvl="0" marL="45720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Đề tài chủ yếu trong tác phẩm của ông: cuộc sống khắc nghiệt nhưng cũng đầy chất lãng mạn của người dân vùng đồi núi Cư-rơ-gư-xtan…</a:t>
            </a:r>
            <a:endParaRPr sz="28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120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Một số tác phẩm như: </a:t>
            </a:r>
            <a:r>
              <a:rPr i="1" lang="en-US" sz="2800">
                <a:solidFill>
                  <a:schemeClr val="dk1"/>
                </a:solidFill>
                <a:latin typeface="Times New Roman"/>
                <a:ea typeface="Times New Roman"/>
                <a:cs typeface="Times New Roman"/>
                <a:sym typeface="Times New Roman"/>
              </a:rPr>
              <a:t>Cây phong non trùm khăn đỏ, Người thầy đầu tiên, Con tàu trắng…</a:t>
            </a:r>
            <a:endParaRPr sz="2800">
              <a:solidFill>
                <a:schemeClr val="dk1"/>
              </a:solidFill>
              <a:latin typeface="Times New Roman"/>
              <a:ea typeface="Times New Roman"/>
              <a:cs typeface="Times New Roman"/>
              <a:sym typeface="Times New Roman"/>
            </a:endParaRPr>
          </a:p>
        </p:txBody>
      </p:sp>
      <p:sp>
        <p:nvSpPr>
          <p:cNvPr id="1449" name="Google Shape;1449;p67"/>
          <p:cNvSpPr/>
          <p:nvPr/>
        </p:nvSpPr>
        <p:spPr>
          <a:xfrm>
            <a:off x="478853" y="1501831"/>
            <a:ext cx="4079080" cy="681563"/>
          </a:xfrm>
          <a:prstGeom prst="plaque">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 Tìm hiểu văn bản</a:t>
            </a:r>
            <a:endParaRPr sz="3200">
              <a:solidFill>
                <a:schemeClr val="lt1"/>
              </a:solidFill>
              <a:latin typeface="Times New Roman"/>
              <a:ea typeface="Times New Roman"/>
              <a:cs typeface="Times New Roman"/>
              <a:sym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grpSp>
        <p:nvGrpSpPr>
          <p:cNvPr id="1454" name="Google Shape;1454;p68"/>
          <p:cNvGrpSpPr/>
          <p:nvPr/>
        </p:nvGrpSpPr>
        <p:grpSpPr>
          <a:xfrm>
            <a:off x="0" y="1"/>
            <a:ext cx="12192000" cy="836740"/>
            <a:chOff x="1440808" y="2419674"/>
            <a:chExt cx="9865006" cy="1448933"/>
          </a:xfrm>
        </p:grpSpPr>
        <p:sp>
          <p:nvSpPr>
            <p:cNvPr id="1455" name="Google Shape;1455;p6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56" name="Google Shape;1456;p6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57" name="Google Shape;1457;p6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58" name="Google Shape;1458;p6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459" name="Google Shape;1459;p6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60" name="Google Shape;1460;p6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61" name="Google Shape;1461;p6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62" name="Google Shape;1462;p6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463" name="Google Shape;1463;p6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464" name="Google Shape;1464;p6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465" name="Google Shape;1465;p68"/>
          <p:cNvGrpSpPr/>
          <p:nvPr/>
        </p:nvGrpSpPr>
        <p:grpSpPr>
          <a:xfrm>
            <a:off x="4009854" y="1061139"/>
            <a:ext cx="7822558" cy="5664125"/>
            <a:chOff x="9526586" y="5020964"/>
            <a:chExt cx="13487401" cy="7588768"/>
          </a:xfrm>
        </p:grpSpPr>
        <p:sp>
          <p:nvSpPr>
            <p:cNvPr id="1466" name="Google Shape;1466;p6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67" name="Google Shape;1467;p6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68" name="Google Shape;1468;p6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69" name="Google Shape;1469;p6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70" name="Google Shape;1470;p6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471" name="Google Shape;1471;p68"/>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472" name="Google Shape;1472;p68"/>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sp>
        <p:nvSpPr>
          <p:cNvPr id="1473" name="Google Shape;1473;p68"/>
          <p:cNvSpPr/>
          <p:nvPr/>
        </p:nvSpPr>
        <p:spPr>
          <a:xfrm>
            <a:off x="478853" y="2259995"/>
            <a:ext cx="5202362" cy="692966"/>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2. Văn bản “Hai cây phong”</a:t>
            </a:r>
            <a:endParaRPr sz="2800">
              <a:solidFill>
                <a:schemeClr val="lt1"/>
              </a:solidFill>
              <a:latin typeface="Times New Roman"/>
              <a:ea typeface="Times New Roman"/>
              <a:cs typeface="Times New Roman"/>
              <a:sym typeface="Times New Roman"/>
            </a:endParaRPr>
          </a:p>
        </p:txBody>
      </p:sp>
      <p:sp>
        <p:nvSpPr>
          <p:cNvPr id="1474" name="Google Shape;1474;p68"/>
          <p:cNvSpPr/>
          <p:nvPr/>
        </p:nvSpPr>
        <p:spPr>
          <a:xfrm>
            <a:off x="660400" y="3020715"/>
            <a:ext cx="10845800" cy="332193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a. Đọc, chú thích</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b. Tìm hiểu chung</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750"/>
              </a:spcBef>
              <a:spcAft>
                <a:spcPts val="0"/>
              </a:spcAft>
              <a:buNone/>
            </a:pPr>
            <a:r>
              <a:rPr b="1" lang="en-US" sz="2800">
                <a:solidFill>
                  <a:srgbClr val="444444"/>
                </a:solidFill>
                <a:latin typeface="Times New Roman"/>
                <a:ea typeface="Times New Roman"/>
                <a:cs typeface="Times New Roman"/>
                <a:sym typeface="Times New Roman"/>
              </a:rPr>
              <a:t>* Xuất xứ</a:t>
            </a:r>
            <a:endParaRPr b="1" sz="2800">
              <a:solidFill>
                <a:srgbClr val="94C600"/>
              </a:solidFill>
              <a:latin typeface="Calibri"/>
              <a:ea typeface="Calibri"/>
              <a:cs typeface="Calibri"/>
              <a:sym typeface="Calibri"/>
            </a:endParaRPr>
          </a:p>
          <a:p>
            <a:pPr indent="0" lvl="0" marL="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Đoạn trích “Hai cây phong” thuộc phần đầu của truyện vừa “Người thầy đầu tiên”.</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chemeClr val="dk1"/>
                </a:solidFill>
                <a:latin typeface="Times New Roman"/>
                <a:ea typeface="Times New Roman"/>
                <a:cs typeface="Times New Roman"/>
                <a:sym typeface="Times New Roman"/>
              </a:rPr>
              <a:t>- Nhan đề “Hai cây phong” do người biên soạn SGK đặt tên.</a:t>
            </a:r>
            <a:endParaRPr sz="2800">
              <a:solidFill>
                <a:schemeClr val="dk1"/>
              </a:solidFill>
              <a:latin typeface="Times New Roman"/>
              <a:ea typeface="Times New Roman"/>
              <a:cs typeface="Times New Roman"/>
              <a:sym typeface="Times New Roman"/>
            </a:endParaRPr>
          </a:p>
        </p:txBody>
      </p:sp>
      <p:sp>
        <p:nvSpPr>
          <p:cNvPr id="1475" name="Google Shape;1475;p68"/>
          <p:cNvSpPr/>
          <p:nvPr/>
        </p:nvSpPr>
        <p:spPr>
          <a:xfrm>
            <a:off x="478853" y="1501831"/>
            <a:ext cx="4079080" cy="681563"/>
          </a:xfrm>
          <a:prstGeom prst="plaque">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3200">
                <a:solidFill>
                  <a:srgbClr val="FF0000"/>
                </a:solidFill>
                <a:latin typeface="Times New Roman"/>
                <a:ea typeface="Times New Roman"/>
                <a:cs typeface="Times New Roman"/>
                <a:sym typeface="Times New Roman"/>
              </a:rPr>
              <a:t>I. Tìm hiểu văn bản</a:t>
            </a:r>
            <a:endParaRPr sz="32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0" st="0"/>
                                            </p:txEl>
                                          </p:spTgt>
                                        </p:tgtEl>
                                        <p:attrNameLst>
                                          <p:attrName>style.visibility</p:attrName>
                                        </p:attrNameLst>
                                      </p:cBhvr>
                                      <p:to>
                                        <p:strVal val="visible"/>
                                      </p:to>
                                    </p:set>
                                    <p:animEffect filter="fade" transition="in">
                                      <p:cBhvr>
                                        <p:cTn dur="1000"/>
                                        <p:tgtEl>
                                          <p:spTgt spid="1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1" st="1"/>
                                            </p:txEl>
                                          </p:spTgt>
                                        </p:tgtEl>
                                        <p:attrNameLst>
                                          <p:attrName>style.visibility</p:attrName>
                                        </p:attrNameLst>
                                      </p:cBhvr>
                                      <p:to>
                                        <p:strVal val="visible"/>
                                      </p:to>
                                    </p:set>
                                    <p:animEffect filter="fade" transition="in">
                                      <p:cBhvr>
                                        <p:cTn dur="1000"/>
                                        <p:tgtEl>
                                          <p:spTgt spid="14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2" st="2"/>
                                            </p:txEl>
                                          </p:spTgt>
                                        </p:tgtEl>
                                        <p:attrNameLst>
                                          <p:attrName>style.visibility</p:attrName>
                                        </p:attrNameLst>
                                      </p:cBhvr>
                                      <p:to>
                                        <p:strVal val="visible"/>
                                      </p:to>
                                    </p:set>
                                    <p:animEffect filter="fade" transition="in">
                                      <p:cBhvr>
                                        <p:cTn dur="1000"/>
                                        <p:tgtEl>
                                          <p:spTgt spid="14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3" st="3"/>
                                            </p:txEl>
                                          </p:spTgt>
                                        </p:tgtEl>
                                        <p:attrNameLst>
                                          <p:attrName>style.visibility</p:attrName>
                                        </p:attrNameLst>
                                      </p:cBhvr>
                                      <p:to>
                                        <p:strVal val="visible"/>
                                      </p:to>
                                    </p:set>
                                    <p:animEffect filter="fade" transition="in">
                                      <p:cBhvr>
                                        <p:cTn dur="1000"/>
                                        <p:tgtEl>
                                          <p:spTgt spid="14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xEl>
                                              <p:pRg end="4" st="4"/>
                                            </p:txEl>
                                          </p:spTgt>
                                        </p:tgtEl>
                                        <p:attrNameLst>
                                          <p:attrName>style.visibility</p:attrName>
                                        </p:attrNameLst>
                                      </p:cBhvr>
                                      <p:to>
                                        <p:strVal val="visible"/>
                                      </p:to>
                                    </p:set>
                                    <p:animEffect filter="fade" transition="in">
                                      <p:cBhvr>
                                        <p:cTn dur="1000"/>
                                        <p:tgtEl>
                                          <p:spTgt spid="147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grpSp>
        <p:nvGrpSpPr>
          <p:cNvPr id="1480" name="Google Shape;1480;p69"/>
          <p:cNvGrpSpPr/>
          <p:nvPr/>
        </p:nvGrpSpPr>
        <p:grpSpPr>
          <a:xfrm>
            <a:off x="0" y="1"/>
            <a:ext cx="12192000" cy="836740"/>
            <a:chOff x="1440808" y="2419674"/>
            <a:chExt cx="9865006" cy="1448933"/>
          </a:xfrm>
        </p:grpSpPr>
        <p:sp>
          <p:nvSpPr>
            <p:cNvPr id="1481" name="Google Shape;1481;p6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2" name="Google Shape;1482;p6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3" name="Google Shape;1483;p6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4" name="Google Shape;1484;p6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485" name="Google Shape;1485;p6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6" name="Google Shape;1486;p6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7" name="Google Shape;1487;p6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488" name="Google Shape;1488;p6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489" name="Google Shape;1489;p6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490" name="Google Shape;1490;p6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491" name="Google Shape;1491;p69"/>
          <p:cNvGrpSpPr/>
          <p:nvPr/>
        </p:nvGrpSpPr>
        <p:grpSpPr>
          <a:xfrm>
            <a:off x="4009854" y="1061139"/>
            <a:ext cx="7822558" cy="5664125"/>
            <a:chOff x="9526586" y="5020964"/>
            <a:chExt cx="13487401" cy="7588768"/>
          </a:xfrm>
        </p:grpSpPr>
        <p:sp>
          <p:nvSpPr>
            <p:cNvPr id="1492" name="Google Shape;1492;p6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93" name="Google Shape;1493;p6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94" name="Google Shape;1494;p6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95" name="Google Shape;1495;p6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496" name="Google Shape;1496;p6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497" name="Google Shape;1497;p69"/>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498" name="Google Shape;1498;p69"/>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sp>
        <p:nvSpPr>
          <p:cNvPr id="1499" name="Google Shape;1499;p69"/>
          <p:cNvSpPr/>
          <p:nvPr/>
        </p:nvSpPr>
        <p:spPr>
          <a:xfrm>
            <a:off x="631273" y="1566647"/>
            <a:ext cx="5262903" cy="692966"/>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2. Văn bản “Hai cây phong”</a:t>
            </a:r>
            <a:endParaRPr b="0" i="0" sz="2800" u="none" cap="none" strike="noStrike">
              <a:solidFill>
                <a:srgbClr val="FFFFFF"/>
              </a:solidFill>
              <a:latin typeface="Times New Roman"/>
              <a:ea typeface="Times New Roman"/>
              <a:cs typeface="Times New Roman"/>
              <a:sym typeface="Times New Roman"/>
            </a:endParaRPr>
          </a:p>
        </p:txBody>
      </p:sp>
      <p:sp>
        <p:nvSpPr>
          <p:cNvPr id="1500" name="Google Shape;1500;p69"/>
          <p:cNvSpPr/>
          <p:nvPr/>
        </p:nvSpPr>
        <p:spPr>
          <a:xfrm>
            <a:off x="647700" y="2369917"/>
            <a:ext cx="10845800" cy="304698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a:t>
            </a:r>
            <a:r>
              <a:rPr b="1" i="1" lang="en-US" sz="3200">
                <a:solidFill>
                  <a:srgbClr val="121212"/>
                </a:solidFill>
                <a:latin typeface="Times New Roman"/>
                <a:ea typeface="Times New Roman"/>
                <a:cs typeface="Times New Roman"/>
                <a:sym typeface="Times New Roman"/>
              </a:rPr>
              <a:t>Ngôi kể</a:t>
            </a:r>
            <a:r>
              <a:rPr lang="en-US" sz="3200">
                <a:solidFill>
                  <a:srgbClr val="121212"/>
                </a:solidFill>
                <a:latin typeface="Times New Roman"/>
                <a:ea typeface="Times New Roman"/>
                <a:cs typeface="Times New Roman"/>
                <a:sym typeface="Times New Roman"/>
              </a:rPr>
              <a:t> : ngôi thứ nhất (người kể xưng “tôi”, “chúng tôi”)</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rgbClr val="121212"/>
                </a:solidFill>
                <a:latin typeface="Times New Roman"/>
                <a:ea typeface="Times New Roman"/>
                <a:cs typeface="Times New Roman"/>
                <a:sym typeface="Times New Roman"/>
              </a:rPr>
              <a:t>* </a:t>
            </a:r>
            <a:r>
              <a:rPr b="1" i="1" lang="en-US" sz="3200">
                <a:solidFill>
                  <a:srgbClr val="121212"/>
                </a:solidFill>
                <a:latin typeface="Times New Roman"/>
                <a:ea typeface="Times New Roman"/>
                <a:cs typeface="Times New Roman"/>
                <a:sym typeface="Times New Roman"/>
              </a:rPr>
              <a:t>Trình tự kể</a:t>
            </a:r>
            <a:r>
              <a:rPr lang="en-US" sz="3200">
                <a:solidFill>
                  <a:srgbClr val="121212"/>
                </a:solidFill>
                <a:latin typeface="Times New Roman"/>
                <a:ea typeface="Times New Roman"/>
                <a:cs typeface="Times New Roman"/>
                <a:sym typeface="Times New Roman"/>
              </a:rPr>
              <a:t>: đan xen, lồng ghép: hiện tại và quá khứ; trưởng thành và niên thiếu; một người và nhiều người</a:t>
            </a:r>
            <a:endParaRPr sz="32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en-US" sz="3200">
                <a:solidFill>
                  <a:schemeClr val="dk1"/>
                </a:solidFill>
                <a:latin typeface="Times New Roman"/>
                <a:ea typeface="Times New Roman"/>
                <a:cs typeface="Times New Roman"/>
                <a:sym typeface="Times New Roman"/>
              </a:rPr>
              <a:t>* </a:t>
            </a:r>
            <a:r>
              <a:rPr b="1" lang="en-US" sz="3200">
                <a:solidFill>
                  <a:schemeClr val="dk1"/>
                </a:solidFill>
                <a:latin typeface="Times New Roman"/>
                <a:ea typeface="Times New Roman"/>
                <a:cs typeface="Times New Roman"/>
                <a:sym typeface="Times New Roman"/>
              </a:rPr>
              <a:t>PTBĐ chính</a:t>
            </a:r>
            <a:r>
              <a:rPr lang="en-US" sz="3200">
                <a:solidFill>
                  <a:schemeClr val="dk1"/>
                </a:solidFill>
                <a:latin typeface="Times New Roman"/>
                <a:ea typeface="Times New Roman"/>
                <a:cs typeface="Times New Roman"/>
                <a:sym typeface="Times New Roman"/>
              </a:rPr>
              <a:t>: Tự sự (kết hợp miêu tả, biểu cảm)</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xEl>
                                              <p:pRg end="0" st="0"/>
                                            </p:txEl>
                                          </p:spTgt>
                                        </p:tgtEl>
                                        <p:attrNameLst>
                                          <p:attrName>style.visibility</p:attrName>
                                        </p:attrNameLst>
                                      </p:cBhvr>
                                      <p:to>
                                        <p:strVal val="visible"/>
                                      </p:to>
                                    </p:set>
                                    <p:animEffect filter="fade" transition="in">
                                      <p:cBhvr>
                                        <p:cTn dur="1000"/>
                                        <p:tgtEl>
                                          <p:spTgt spid="1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xEl>
                                              <p:pRg end="1" st="1"/>
                                            </p:txEl>
                                          </p:spTgt>
                                        </p:tgtEl>
                                        <p:attrNameLst>
                                          <p:attrName>style.visibility</p:attrName>
                                        </p:attrNameLst>
                                      </p:cBhvr>
                                      <p:to>
                                        <p:strVal val="visible"/>
                                      </p:to>
                                    </p:set>
                                    <p:animEffect filter="fade" transition="in">
                                      <p:cBhvr>
                                        <p:cTn dur="1000"/>
                                        <p:tgtEl>
                                          <p:spTgt spid="15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xEl>
                                              <p:pRg end="2" st="2"/>
                                            </p:txEl>
                                          </p:spTgt>
                                        </p:tgtEl>
                                        <p:attrNameLst>
                                          <p:attrName>style.visibility</p:attrName>
                                        </p:attrNameLst>
                                      </p:cBhvr>
                                      <p:to>
                                        <p:strVal val="visible"/>
                                      </p:to>
                                    </p:set>
                                    <p:animEffect filter="fade" transition="in">
                                      <p:cBhvr>
                                        <p:cTn dur="1000"/>
                                        <p:tgtEl>
                                          <p:spTgt spid="150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7"/>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161" name="Google Shape;161;p7"/>
          <p:cNvSpPr/>
          <p:nvPr/>
        </p:nvSpPr>
        <p:spPr>
          <a:xfrm>
            <a:off x="464234" y="1294464"/>
            <a:ext cx="6438010" cy="604684"/>
          </a:xfrm>
          <a:prstGeom prst="plaque">
            <a:avLst>
              <a:gd fmla="val 16667" name="adj"/>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262626"/>
                </a:solidFill>
                <a:latin typeface="Times New Roman"/>
                <a:ea typeface="Times New Roman"/>
                <a:cs typeface="Times New Roman"/>
                <a:sym typeface="Times New Roman"/>
              </a:rPr>
              <a:t>I. Tri </a:t>
            </a:r>
            <a:r>
              <a:rPr b="1" i="0" lang="en-US" sz="2800" u="none" cap="none" strike="noStrike">
                <a:solidFill>
                  <a:srgbClr val="0D0D0D"/>
                </a:solidFill>
                <a:latin typeface="Times New Roman"/>
                <a:ea typeface="Times New Roman"/>
                <a:cs typeface="Times New Roman"/>
                <a:sym typeface="Times New Roman"/>
              </a:rPr>
              <a:t>thức đọc hiểu về văn bản thông tin</a:t>
            </a:r>
            <a:endParaRPr b="0" i="0" sz="2800" u="none" cap="none" strike="noStrike">
              <a:solidFill>
                <a:schemeClr val="lt1"/>
              </a:solidFill>
              <a:latin typeface="Calibri"/>
              <a:ea typeface="Calibri"/>
              <a:cs typeface="Calibri"/>
              <a:sym typeface="Calibri"/>
            </a:endParaRPr>
          </a:p>
        </p:txBody>
      </p:sp>
      <p:pic>
        <p:nvPicPr>
          <p:cNvPr id="162" name="Google Shape;162;p7"/>
          <p:cNvPicPr preferRelativeResize="0"/>
          <p:nvPr/>
        </p:nvPicPr>
        <p:blipFill rotWithShape="1">
          <a:blip r:embed="rId3">
            <a:alphaModFix/>
          </a:blip>
          <a:srcRect b="0" l="0" r="0" t="0"/>
          <a:stretch/>
        </p:blipFill>
        <p:spPr>
          <a:xfrm>
            <a:off x="1076632" y="2024393"/>
            <a:ext cx="8716297" cy="4700872"/>
          </a:xfrm>
          <a:prstGeom prst="rect">
            <a:avLst/>
          </a:prstGeom>
          <a:noFill/>
          <a:ln>
            <a:noFill/>
          </a:ln>
        </p:spPr>
      </p:pic>
      <p:sp>
        <p:nvSpPr>
          <p:cNvPr id="163" name="Google Shape;163;p7"/>
          <p:cNvSpPr/>
          <p:nvPr/>
        </p:nvSpPr>
        <p:spPr>
          <a:xfrm>
            <a:off x="2286001" y="2463683"/>
            <a:ext cx="6464708" cy="207441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Thế nào là văn bản thông tin? Thế nào là văn bản thuyết minh thuật lại một sự kiện?</a:t>
            </a:r>
            <a:endParaRPr b="0" i="0" sz="28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b="0" i="0" lang="en-US" sz="2800" u="none" cap="none" strike="noStrike">
                <a:solidFill>
                  <a:srgbClr val="0D0D0D"/>
                </a:solidFill>
                <a:latin typeface="Times New Roman"/>
                <a:ea typeface="Times New Roman"/>
                <a:cs typeface="Times New Roman"/>
                <a:sym typeface="Times New Roman"/>
              </a:rPr>
              <a:t>? Khi đọc văn bản thông tin, cần chú ý những yếu tố nào về hình thức?</a:t>
            </a:r>
            <a:endParaRPr b="0" i="0" sz="2800" u="none" cap="none" strike="noStrike">
              <a:solidFill>
                <a:schemeClr val="dk1"/>
              </a:solidFill>
              <a:latin typeface="Times New Roman"/>
              <a:ea typeface="Times New Roman"/>
              <a:cs typeface="Times New Roman"/>
              <a:sym typeface="Times New Roman"/>
            </a:endParaRPr>
          </a:p>
        </p:txBody>
      </p:sp>
      <p:pic>
        <p:nvPicPr>
          <p:cNvPr id="164" name="Google Shape;164;p7"/>
          <p:cNvPicPr preferRelativeResize="0"/>
          <p:nvPr/>
        </p:nvPicPr>
        <p:blipFill rotWithShape="1">
          <a:blip r:embed="rId4">
            <a:alphaModFix/>
          </a:blip>
          <a:srcRect b="0" l="0" r="0" t="0"/>
          <a:stretch/>
        </p:blipFill>
        <p:spPr>
          <a:xfrm>
            <a:off x="7236381" y="875292"/>
            <a:ext cx="5975555" cy="597555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grpSp>
        <p:nvGrpSpPr>
          <p:cNvPr id="1505" name="Google Shape;1505;p70"/>
          <p:cNvGrpSpPr/>
          <p:nvPr/>
        </p:nvGrpSpPr>
        <p:grpSpPr>
          <a:xfrm>
            <a:off x="0" y="1"/>
            <a:ext cx="12192000" cy="836740"/>
            <a:chOff x="1440808" y="2419674"/>
            <a:chExt cx="9865006" cy="1448933"/>
          </a:xfrm>
        </p:grpSpPr>
        <p:sp>
          <p:nvSpPr>
            <p:cNvPr id="1506" name="Google Shape;1506;p7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07" name="Google Shape;1507;p7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08" name="Google Shape;1508;p7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09" name="Google Shape;1509;p7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510" name="Google Shape;1510;p7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11" name="Google Shape;1511;p7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12" name="Google Shape;1512;p7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13" name="Google Shape;1513;p7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514" name="Google Shape;1514;p7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515" name="Google Shape;1515;p7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516" name="Google Shape;1516;p70"/>
          <p:cNvGrpSpPr/>
          <p:nvPr/>
        </p:nvGrpSpPr>
        <p:grpSpPr>
          <a:xfrm>
            <a:off x="4009854" y="1061139"/>
            <a:ext cx="7822558" cy="5664125"/>
            <a:chOff x="9526586" y="5020964"/>
            <a:chExt cx="13487401" cy="7588768"/>
          </a:xfrm>
        </p:grpSpPr>
        <p:sp>
          <p:nvSpPr>
            <p:cNvPr id="1517" name="Google Shape;1517;p7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18" name="Google Shape;1518;p7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19" name="Google Shape;1519;p7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20" name="Google Shape;1520;p7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21" name="Google Shape;1521;p7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522" name="Google Shape;1522;p70"/>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523" name="Google Shape;1523;p70"/>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sp>
        <p:nvSpPr>
          <p:cNvPr id="1524" name="Google Shape;1524;p70"/>
          <p:cNvSpPr/>
          <p:nvPr/>
        </p:nvSpPr>
        <p:spPr>
          <a:xfrm>
            <a:off x="631273" y="1566647"/>
            <a:ext cx="5262903" cy="692966"/>
          </a:xfrm>
          <a:prstGeom prst="roundRect">
            <a:avLst>
              <a:gd fmla="val 16667"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2. Văn bản “Hai cây phong”</a:t>
            </a:r>
            <a:endParaRPr b="0" i="0" sz="2800" u="none" cap="none" strike="noStrike">
              <a:solidFill>
                <a:srgbClr val="FFFFFF"/>
              </a:solidFill>
              <a:latin typeface="Times New Roman"/>
              <a:ea typeface="Times New Roman"/>
              <a:cs typeface="Times New Roman"/>
              <a:sym typeface="Times New Roman"/>
            </a:endParaRPr>
          </a:p>
        </p:txBody>
      </p:sp>
      <p:sp>
        <p:nvSpPr>
          <p:cNvPr id="1525" name="Google Shape;1525;p70"/>
          <p:cNvSpPr/>
          <p:nvPr/>
        </p:nvSpPr>
        <p:spPr>
          <a:xfrm>
            <a:off x="672179" y="3419563"/>
            <a:ext cx="4650851" cy="2364430"/>
          </a:xfrm>
          <a:prstGeom prst="roundRect">
            <a:avLst>
              <a:gd fmla="val 16667" name="adj"/>
            </a:avLst>
          </a:prstGeom>
          <a:noFill/>
          <a:ln cap="flat" cmpd="sng" w="28575">
            <a:solidFill>
              <a:srgbClr val="833C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6" name="Google Shape;1526;p70"/>
          <p:cNvSpPr/>
          <p:nvPr/>
        </p:nvSpPr>
        <p:spPr>
          <a:xfrm>
            <a:off x="6597730" y="3560686"/>
            <a:ext cx="4650851" cy="2191153"/>
          </a:xfrm>
          <a:prstGeom prst="roundRect">
            <a:avLst>
              <a:gd fmla="val 16667" name="adj"/>
            </a:avLst>
          </a:prstGeom>
          <a:noFill/>
          <a:ln cap="flat" cmpd="sng" w="28575">
            <a:solidFill>
              <a:srgbClr val="833C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7" name="Google Shape;1527;p70"/>
          <p:cNvSpPr/>
          <p:nvPr/>
        </p:nvSpPr>
        <p:spPr>
          <a:xfrm>
            <a:off x="4519987" y="2508093"/>
            <a:ext cx="2896672" cy="1167557"/>
          </a:xfrm>
          <a:prstGeom prst="doubleWave">
            <a:avLst>
              <a:gd fmla="val 6250" name="adj1"/>
              <a:gd fmla="val 0" name="adj2"/>
            </a:avLst>
          </a:prstGeom>
          <a:solidFill>
            <a:srgbClr val="E1EFD8"/>
          </a:solidFill>
          <a:ln cap="flat" cmpd="sng" w="28575">
            <a:solidFill>
              <a:srgbClr val="833C0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sz="4000">
                <a:solidFill>
                  <a:srgbClr val="94C600"/>
                </a:solidFill>
                <a:latin typeface="Times New Roman"/>
                <a:ea typeface="Times New Roman"/>
                <a:cs typeface="Times New Roman"/>
                <a:sym typeface="Times New Roman"/>
              </a:rPr>
              <a:t>*</a:t>
            </a:r>
            <a:r>
              <a:rPr b="1" lang="en-US" sz="4000">
                <a:solidFill>
                  <a:srgbClr val="444444"/>
                </a:solidFill>
                <a:latin typeface="Times New Roman"/>
                <a:ea typeface="Times New Roman"/>
                <a:cs typeface="Times New Roman"/>
                <a:sym typeface="Times New Roman"/>
              </a:rPr>
              <a:t> Bố cục</a:t>
            </a:r>
            <a:endParaRPr b="1" sz="4000">
              <a:solidFill>
                <a:srgbClr val="94C600"/>
              </a:solidFill>
              <a:latin typeface="Calibri"/>
              <a:ea typeface="Calibri"/>
              <a:cs typeface="Calibri"/>
              <a:sym typeface="Calibri"/>
            </a:endParaRPr>
          </a:p>
        </p:txBody>
      </p:sp>
      <p:sp>
        <p:nvSpPr>
          <p:cNvPr id="1528" name="Google Shape;1528;p70"/>
          <p:cNvSpPr/>
          <p:nvPr/>
        </p:nvSpPr>
        <p:spPr>
          <a:xfrm>
            <a:off x="1006344" y="3584353"/>
            <a:ext cx="4332572" cy="221599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chemeClr val="dk1"/>
                </a:solidFill>
                <a:latin typeface="Times New Roman"/>
                <a:ea typeface="Times New Roman"/>
                <a:cs typeface="Times New Roman"/>
                <a:sym typeface="Times New Roman"/>
              </a:rPr>
              <a:t>Phần 1. </a:t>
            </a:r>
            <a:r>
              <a:rPr lang="en-US" sz="2400">
                <a:solidFill>
                  <a:schemeClr val="dk1"/>
                </a:solidFill>
                <a:latin typeface="Times New Roman"/>
                <a:ea typeface="Times New Roman"/>
                <a:cs typeface="Times New Roman"/>
                <a:sym typeface="Times New Roman"/>
              </a:rPr>
              <a:t>Từ đầu đến “</a:t>
            </a:r>
            <a:r>
              <a:rPr i="1" lang="en-US" sz="2400">
                <a:solidFill>
                  <a:schemeClr val="dk1"/>
                </a:solidFill>
                <a:latin typeface="Times New Roman"/>
                <a:ea typeface="Times New Roman"/>
                <a:cs typeface="Times New Roman"/>
                <a:sym typeface="Times New Roman"/>
              </a:rPr>
              <a:t>bên cạnh chúng như một mảnh vỡ của chiếc gương thần xanh</a:t>
            </a:r>
            <a:r>
              <a:rPr lang="en-US" sz="2400">
                <a:solidFill>
                  <a:schemeClr val="dk1"/>
                </a:solidFill>
                <a:latin typeface="Times New Roman"/>
                <a:ea typeface="Times New Roman"/>
                <a:cs typeface="Times New Roman"/>
                <a:sym typeface="Times New Roman"/>
              </a:rPr>
              <a:t>”:  Hình ảnh hai cây phong trong cảm nhận của nhân vật tôi.</a:t>
            </a:r>
            <a:endParaRPr sz="2400">
              <a:solidFill>
                <a:schemeClr val="dk1"/>
              </a:solidFill>
              <a:latin typeface="Times New Roman"/>
              <a:ea typeface="Times New Roman"/>
              <a:cs typeface="Times New Roman"/>
              <a:sym typeface="Times New Roman"/>
            </a:endParaRPr>
          </a:p>
        </p:txBody>
      </p:sp>
      <p:sp>
        <p:nvSpPr>
          <p:cNvPr id="1529" name="Google Shape;1529;p70"/>
          <p:cNvSpPr/>
          <p:nvPr/>
        </p:nvSpPr>
        <p:spPr>
          <a:xfrm>
            <a:off x="6883401" y="3989185"/>
            <a:ext cx="4325347"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Phần 2. </a:t>
            </a:r>
            <a:r>
              <a:rPr lang="en-US" sz="2800">
                <a:solidFill>
                  <a:schemeClr val="dk1"/>
                </a:solidFill>
                <a:latin typeface="Times New Roman"/>
                <a:ea typeface="Times New Roman"/>
                <a:cs typeface="Times New Roman"/>
                <a:sym typeface="Times New Roman"/>
              </a:rPr>
              <a:t>Còn lại:  Ký ức tuổi thơ của nhân vật tôi về hai cây phong.</a:t>
            </a:r>
            <a:endParaRPr sz="2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71"/>
          <p:cNvSpPr/>
          <p:nvPr/>
        </p:nvSpPr>
        <p:spPr>
          <a:xfrm>
            <a:off x="464233" y="349473"/>
            <a:ext cx="3727939" cy="692966"/>
          </a:xfrm>
          <a:prstGeom prst="roundRect">
            <a:avLst>
              <a:gd fmla="val 0"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Phân tích</a:t>
            </a:r>
            <a:endParaRPr sz="2400">
              <a:solidFill>
                <a:schemeClr val="lt1"/>
              </a:solidFill>
              <a:latin typeface="Times New Roman"/>
              <a:ea typeface="Times New Roman"/>
              <a:cs typeface="Times New Roman"/>
              <a:sym typeface="Times New Roman"/>
            </a:endParaRPr>
          </a:p>
        </p:txBody>
      </p:sp>
      <p:sp>
        <p:nvSpPr>
          <p:cNvPr id="1535" name="Google Shape;1535;p71"/>
          <p:cNvSpPr/>
          <p:nvPr/>
        </p:nvSpPr>
        <p:spPr>
          <a:xfrm>
            <a:off x="4601497" y="770000"/>
            <a:ext cx="3489738" cy="587853"/>
          </a:xfrm>
          <a:prstGeom prst="rect">
            <a:avLst/>
          </a:prstGeom>
          <a:noFill/>
          <a:ln>
            <a:noFill/>
          </a:ln>
        </p:spPr>
        <p:txBody>
          <a:bodyPr anchorCtr="0" anchor="t" bIns="45700" lIns="91425" spcFirstLastPara="1" rIns="91425" wrap="square" tIns="45700">
            <a:spAutoFit/>
          </a:bodyPr>
          <a:lstStyle/>
          <a:p>
            <a:pPr indent="0" lvl="0" marL="0" marR="30480" rtl="0" algn="ctr">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PHIẾU HỌC TẬP 01</a:t>
            </a:r>
            <a:endParaRPr sz="2800">
              <a:solidFill>
                <a:schemeClr val="dk1"/>
              </a:solidFill>
              <a:latin typeface="Times New Roman"/>
              <a:ea typeface="Times New Roman"/>
              <a:cs typeface="Times New Roman"/>
              <a:sym typeface="Times New Roman"/>
            </a:endParaRPr>
          </a:p>
        </p:txBody>
      </p:sp>
      <p:graphicFrame>
        <p:nvGraphicFramePr>
          <p:cNvPr id="1536" name="Google Shape;1536;p71"/>
          <p:cNvGraphicFramePr/>
          <p:nvPr/>
        </p:nvGraphicFramePr>
        <p:xfrm>
          <a:off x="673100" y="1550827"/>
          <a:ext cx="3000000" cy="3000000"/>
        </p:xfrm>
        <a:graphic>
          <a:graphicData uri="http://schemas.openxmlformats.org/drawingml/2006/table">
            <a:tbl>
              <a:tblPr>
                <a:noFill/>
                <a:tableStyleId>{C674D646-FAAB-4E94-911F-C361EDB9427A}</a:tableStyleId>
              </a:tblPr>
              <a:tblGrid>
                <a:gridCol w="1719150"/>
                <a:gridCol w="4464125"/>
                <a:gridCol w="4662525"/>
              </a:tblGrid>
              <a:tr h="254000">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Nhóm tìm hiểu</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Nhóm 1, 2</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Nhóm 3,4</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FF7AD"/>
                    </a:solidFill>
                  </a:tcPr>
                </a:tc>
              </a:tr>
              <a:tr h="254000">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Nội dung tìm hiểu</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just">
                        <a:lnSpc>
                          <a:spcPct val="100000"/>
                        </a:lnSpc>
                        <a:spcBef>
                          <a:spcPts val="0"/>
                        </a:spcBef>
                        <a:spcAft>
                          <a:spcPts val="0"/>
                        </a:spcAft>
                        <a:buNone/>
                      </a:pPr>
                      <a:r>
                        <a:rPr lang="en-US" sz="2000" u="none" cap="none" strike="noStrike">
                          <a:solidFill>
                            <a:srgbClr val="0070C0"/>
                          </a:solidFill>
                          <a:latin typeface="Times New Roman"/>
                          <a:ea typeface="Times New Roman"/>
                          <a:cs typeface="Times New Roman"/>
                          <a:sym typeface="Times New Roman"/>
                        </a:rPr>
                        <a:t>Tìm hiểu hình ảnh hai cây phong trong cảm nhận của nhân vật </a:t>
                      </a:r>
                      <a:r>
                        <a:rPr i="1" lang="en-US" sz="2000" u="none" cap="none" strike="noStrike">
                          <a:solidFill>
                            <a:srgbClr val="0070C0"/>
                          </a:solidFill>
                          <a:latin typeface="Times New Roman"/>
                          <a:ea typeface="Times New Roman"/>
                          <a:cs typeface="Times New Roman"/>
                          <a:sym typeface="Times New Roman"/>
                        </a:rPr>
                        <a:t>tôi (Phần đầu đoạn trích)</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0480" rtl="0" algn="just">
                        <a:lnSpc>
                          <a:spcPct val="100000"/>
                        </a:lnSpc>
                        <a:spcBef>
                          <a:spcPts val="0"/>
                        </a:spcBef>
                        <a:spcAft>
                          <a:spcPts val="0"/>
                        </a:spcAft>
                        <a:buNone/>
                      </a:pPr>
                      <a:r>
                        <a:rPr lang="en-US" sz="2000" u="none" cap="none" strike="noStrike">
                          <a:solidFill>
                            <a:srgbClr val="0070C0"/>
                          </a:solidFill>
                          <a:latin typeface="Times New Roman"/>
                          <a:ea typeface="Times New Roman"/>
                          <a:cs typeface="Times New Roman"/>
                          <a:sym typeface="Times New Roman"/>
                        </a:rPr>
                        <a:t>Tìm hiểu kí ức tuổi thơ của nhân vật tôi về hai cây phong (Phần hai đoạn trích)</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4450">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Câu hỏi</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i="1" lang="en-US" sz="2000" u="none" cap="none" strike="noStrike">
                          <a:solidFill>
                            <a:srgbClr val="0D0D0D"/>
                          </a:solidFill>
                          <a:latin typeface="Times New Roman"/>
                          <a:ea typeface="Times New Roman"/>
                          <a:cs typeface="Times New Roman"/>
                          <a:sym typeface="Times New Roman"/>
                        </a:rPr>
                        <a:t>+ Tìm những chi tiết cho thấy hai cây phong “có tiếng nói riêng và hẳn có một tâm hồn riêng”.</a:t>
                      </a:r>
                      <a:endParaRPr sz="2000" u="none" cap="none" strike="noStrike">
                        <a:latin typeface="Times New Roman"/>
                        <a:ea typeface="Times New Roman"/>
                        <a:cs typeface="Times New Roman"/>
                        <a:sym typeface="Times New Roman"/>
                      </a:endParaRPr>
                    </a:p>
                    <a:p>
                      <a:pPr indent="0" lvl="0" marL="0" marR="0" rtl="0" algn="just">
                        <a:lnSpc>
                          <a:spcPct val="100000"/>
                        </a:lnSpc>
                        <a:spcBef>
                          <a:spcPts val="0"/>
                        </a:spcBef>
                        <a:spcAft>
                          <a:spcPts val="0"/>
                        </a:spcAft>
                        <a:buNone/>
                      </a:pPr>
                      <a:r>
                        <a:rPr i="1" lang="en-US" sz="2000" u="none" cap="none" strike="noStrike">
                          <a:solidFill>
                            <a:srgbClr val="0D0D0D"/>
                          </a:solidFill>
                          <a:latin typeface="Times New Roman"/>
                          <a:ea typeface="Times New Roman"/>
                          <a:cs typeface="Times New Roman"/>
                          <a:sym typeface="Times New Roman"/>
                        </a:rPr>
                        <a:t>+ Hai cây phong được nhân vật tôi cảm nhận như thế nào?</a:t>
                      </a:r>
                      <a:endParaRPr sz="2000" u="none" cap="none" strike="noStrike">
                        <a:latin typeface="Times New Roman"/>
                        <a:ea typeface="Times New Roman"/>
                        <a:cs typeface="Times New Roman"/>
                        <a:sym typeface="Times New Roman"/>
                      </a:endParaRPr>
                    </a:p>
                    <a:p>
                      <a:pPr indent="0" lvl="0" marL="0" marR="30480" rtl="0" algn="just">
                        <a:lnSpc>
                          <a:spcPct val="100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 </a:t>
                      </a:r>
                      <a:r>
                        <a:rPr i="1" lang="en-US" sz="2000" u="none" cap="none" strike="noStrike">
                          <a:solidFill>
                            <a:srgbClr val="0D0D0D"/>
                          </a:solidFill>
                          <a:latin typeface="Times New Roman"/>
                          <a:ea typeface="Times New Roman"/>
                          <a:cs typeface="Times New Roman"/>
                          <a:sym typeface="Times New Roman"/>
                        </a:rPr>
                        <a:t>Chỉ ra nghệ thuật được sử dụng để miêu tả hình ảnh hai cây phong ở phần đầu đoạn trích.</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i="1" lang="en-US" sz="2000" u="none" cap="none" strike="noStrike">
                          <a:solidFill>
                            <a:srgbClr val="000000"/>
                          </a:solidFill>
                          <a:latin typeface="Times New Roman"/>
                          <a:ea typeface="Times New Roman"/>
                          <a:cs typeface="Times New Roman"/>
                          <a:sym typeface="Times New Roman"/>
                        </a:rPr>
                        <a:t>+ Ở phần sau đoạn trích, nhân vật “tôi” đã kể về kỉ niệm tuổi thơ nào gắn với hai cây phong?</a:t>
                      </a:r>
                      <a:endParaRPr sz="2000" u="none" cap="none" strike="noStrike">
                        <a:latin typeface="Times New Roman"/>
                        <a:ea typeface="Times New Roman"/>
                        <a:cs typeface="Times New Roman"/>
                        <a:sym typeface="Times New Roman"/>
                      </a:endParaRPr>
                    </a:p>
                    <a:p>
                      <a:pPr indent="0" lvl="0" marL="0" marR="0" rtl="0" algn="just">
                        <a:lnSpc>
                          <a:spcPct val="100000"/>
                        </a:lnSpc>
                        <a:spcBef>
                          <a:spcPts val="0"/>
                        </a:spcBef>
                        <a:spcAft>
                          <a:spcPts val="0"/>
                        </a:spcAft>
                        <a:buNone/>
                      </a:pPr>
                      <a:r>
                        <a:rPr lang="en-US" sz="2000" u="none" cap="none" strike="noStrike">
                          <a:solidFill>
                            <a:srgbClr val="000000"/>
                          </a:solidFill>
                          <a:latin typeface="Times New Roman"/>
                          <a:ea typeface="Times New Roman"/>
                          <a:cs typeface="Times New Roman"/>
                          <a:sym typeface="Times New Roman"/>
                        </a:rPr>
                        <a:t>+ Em hiểu thế nào về cảm xúc của nhân vật qua câu văn: “</a:t>
                      </a:r>
                      <a:r>
                        <a:rPr i="1" lang="en-US" sz="2000" u="none" cap="none" strike="noStrike">
                          <a:solidFill>
                            <a:srgbClr val="000000"/>
                          </a:solidFill>
                          <a:latin typeface="Times New Roman"/>
                          <a:ea typeface="Times New Roman"/>
                          <a:cs typeface="Times New Roman"/>
                          <a:sym typeface="Times New Roman"/>
                        </a:rPr>
                        <a:t>Chúng tôi cứ leo lên cao…</a:t>
                      </a:r>
                      <a:r>
                        <a:rPr lang="en-US" sz="2000" u="none" cap="none" strike="noStrike">
                          <a:solidFill>
                            <a:srgbClr val="000000"/>
                          </a:solidFill>
                          <a:latin typeface="Times New Roman"/>
                          <a:ea typeface="Times New Roman"/>
                          <a:cs typeface="Times New Roman"/>
                          <a:sym typeface="Times New Roman"/>
                        </a:rPr>
                        <a:t> </a:t>
                      </a:r>
                      <a:r>
                        <a:rPr i="1" lang="en-US" sz="2000" u="none" cap="none" strike="noStrike">
                          <a:solidFill>
                            <a:srgbClr val="000000"/>
                          </a:solidFill>
                          <a:latin typeface="Times New Roman"/>
                          <a:ea typeface="Times New Roman"/>
                          <a:cs typeface="Times New Roman"/>
                          <a:sym typeface="Times New Roman"/>
                        </a:rPr>
                        <a:t>vụt mở trước mắt chúng tôi cả thế giới đẹp đẽ vô ngần của không gian bao la và ánh sáng”.</a:t>
                      </a:r>
                      <a:endParaRPr sz="2000" u="none" cap="none" strike="noStrike">
                        <a:latin typeface="Times New Roman"/>
                        <a:ea typeface="Times New Roman"/>
                        <a:cs typeface="Times New Roman"/>
                        <a:sym typeface="Times New Roman"/>
                      </a:endParaRPr>
                    </a:p>
                    <a:p>
                      <a:pPr indent="0" lvl="0" marL="0" marR="0" rtl="0" algn="just">
                        <a:lnSpc>
                          <a:spcPct val="100000"/>
                        </a:lnSpc>
                        <a:spcBef>
                          <a:spcPts val="0"/>
                        </a:spcBef>
                        <a:spcAft>
                          <a:spcPts val="0"/>
                        </a:spcAft>
                        <a:buNone/>
                      </a:pPr>
                      <a:r>
                        <a:rPr i="1" lang="en-US" sz="2000" u="none" cap="none" strike="noStrike">
                          <a:solidFill>
                            <a:srgbClr val="000000"/>
                          </a:solidFill>
                          <a:latin typeface="Times New Roman"/>
                          <a:ea typeface="Times New Roman"/>
                          <a:cs typeface="Times New Roman"/>
                          <a:sym typeface="Times New Roman"/>
                        </a:rPr>
                        <a:t>+ Hai cây phong có ý nghĩa như thế nào với tuổi thơ của nhân vật “tôi”?</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54000">
                <a:tc>
                  <a:txBody>
                    <a:bodyPr/>
                    <a:lstStyle/>
                    <a:p>
                      <a:pPr indent="0" lvl="0" marL="0" marR="30480" rtl="0" algn="ctr">
                        <a:lnSpc>
                          <a:spcPct val="115000"/>
                        </a:lnSpc>
                        <a:spcBef>
                          <a:spcPts val="0"/>
                        </a:spcBef>
                        <a:spcAft>
                          <a:spcPts val="0"/>
                        </a:spcAft>
                        <a:buNone/>
                      </a:pPr>
                      <a:r>
                        <a:rPr b="1" lang="en-US" sz="2000" u="none" cap="none" strike="noStrike">
                          <a:solidFill>
                            <a:srgbClr val="0D0D0D"/>
                          </a:solidFill>
                          <a:latin typeface="Times New Roman"/>
                          <a:ea typeface="Times New Roman"/>
                          <a:cs typeface="Times New Roman"/>
                          <a:sym typeface="Times New Roman"/>
                        </a:rPr>
                        <a:t>Đáp án</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i="1" lang="en-US" sz="2000" u="none" cap="none" strike="noStrike">
                          <a:solidFill>
                            <a:srgbClr val="0D0D0D"/>
                          </a:solidFill>
                          <a:latin typeface="Times New Roman"/>
                          <a:ea typeface="Times New Roman"/>
                          <a:cs typeface="Times New Roman"/>
                          <a:sym typeface="Times New Roman"/>
                        </a:rPr>
                        <a:t>…………………………………..</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00000"/>
                        </a:lnSpc>
                        <a:spcBef>
                          <a:spcPts val="0"/>
                        </a:spcBef>
                        <a:spcAft>
                          <a:spcPts val="0"/>
                        </a:spcAft>
                        <a:buNone/>
                      </a:pPr>
                      <a:r>
                        <a:rPr i="1" lang="en-US" sz="2000" u="none" cap="none" strike="noStrike">
                          <a:solidFill>
                            <a:srgbClr val="000000"/>
                          </a:solidFill>
                          <a:latin typeface="Times New Roman"/>
                          <a:ea typeface="Times New Roman"/>
                          <a:cs typeface="Times New Roman"/>
                          <a:sym typeface="Times New Roman"/>
                        </a:rPr>
                        <a:t>………………………………………..</a:t>
                      </a:r>
                      <a:endParaRPr sz="20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grpSp>
        <p:nvGrpSpPr>
          <p:cNvPr id="1541" name="Google Shape;1541;p72"/>
          <p:cNvGrpSpPr/>
          <p:nvPr/>
        </p:nvGrpSpPr>
        <p:grpSpPr>
          <a:xfrm>
            <a:off x="0" y="0"/>
            <a:ext cx="12192000" cy="1441499"/>
            <a:chOff x="1440808" y="2419674"/>
            <a:chExt cx="9865006" cy="1448933"/>
          </a:xfrm>
        </p:grpSpPr>
        <p:sp>
          <p:nvSpPr>
            <p:cNvPr id="1542" name="Google Shape;1542;p7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3" name="Google Shape;1543;p7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4" name="Google Shape;1544;p7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5" name="Google Shape;1545;p7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546" name="Google Shape;1546;p7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7" name="Google Shape;1547;p7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8" name="Google Shape;1548;p7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49" name="Google Shape;1549;p7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550" name="Google Shape;1550;p7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551" name="Google Shape;1551;p7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552" name="Google Shape;1552;p72"/>
          <p:cNvGrpSpPr/>
          <p:nvPr/>
        </p:nvGrpSpPr>
        <p:grpSpPr>
          <a:xfrm>
            <a:off x="4009854" y="2803290"/>
            <a:ext cx="7822558" cy="3921974"/>
            <a:chOff x="9526586" y="5020964"/>
            <a:chExt cx="13487401" cy="7588768"/>
          </a:xfrm>
        </p:grpSpPr>
        <p:sp>
          <p:nvSpPr>
            <p:cNvPr id="1553" name="Google Shape;1553;p7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54" name="Google Shape;1554;p7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55" name="Google Shape;1555;p7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56" name="Google Shape;1556;p7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57" name="Google Shape;1557;p7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558" name="Google Shape;1558;p72"/>
          <p:cNvSpPr/>
          <p:nvPr/>
        </p:nvSpPr>
        <p:spPr>
          <a:xfrm>
            <a:off x="1712631" y="114347"/>
            <a:ext cx="6114046"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2060"/>
              </a:buClr>
              <a:buSzPts val="2800"/>
              <a:buFont typeface="Times New Roman"/>
              <a:buNone/>
            </a:pPr>
            <a:r>
              <a:rPr b="1" i="0" lang="en-US" sz="2800" u="none" cap="none" strike="noStrike">
                <a:solidFill>
                  <a:srgbClr val="002060"/>
                </a:solidFill>
                <a:latin typeface="Times New Roman"/>
                <a:ea typeface="Times New Roman"/>
                <a:cs typeface="Times New Roman"/>
                <a:sym typeface="Times New Roman"/>
              </a:rPr>
              <a:t>ĐỌC KẾT NỐI CHỦ ĐIỂM</a:t>
            </a:r>
            <a:r>
              <a:rPr b="1" i="0" lang="en-US" sz="2800" u="none" cap="none" strike="noStrike">
                <a:solidFill>
                  <a:srgbClr val="002060"/>
                </a:solidFill>
                <a:latin typeface="Times New Roman"/>
                <a:ea typeface="Times New Roman"/>
                <a:cs typeface="Times New Roman"/>
                <a:sym typeface="Times New Roman"/>
              </a:rPr>
              <a:t> (</a:t>
            </a:r>
            <a:r>
              <a:rPr b="1" lang="en-US" sz="2800">
                <a:solidFill>
                  <a:srgbClr val="002060"/>
                </a:solidFill>
                <a:latin typeface="Times New Roman"/>
                <a:ea typeface="Times New Roman"/>
                <a:cs typeface="Times New Roman"/>
                <a:sym typeface="Times New Roman"/>
              </a:rPr>
              <a:t>T</a:t>
            </a:r>
            <a:r>
              <a:rPr b="1" i="0" lang="en-US" sz="2800" u="none" cap="none" strike="noStrike">
                <a:solidFill>
                  <a:srgbClr val="002060"/>
                </a:solidFill>
                <a:latin typeface="Times New Roman"/>
                <a:ea typeface="Times New Roman"/>
                <a:cs typeface="Times New Roman"/>
                <a:sym typeface="Times New Roman"/>
              </a:rPr>
              <a:t>iết 128)</a:t>
            </a:r>
            <a:endParaRPr b="0" i="0" sz="2800" u="none" cap="none" strike="noStrike">
              <a:solidFill>
                <a:srgbClr val="002060"/>
              </a:solidFill>
              <a:latin typeface="Times New Roman"/>
              <a:ea typeface="Times New Roman"/>
              <a:cs typeface="Times New Roman"/>
              <a:sym typeface="Times New Roman"/>
            </a:endParaRPr>
          </a:p>
        </p:txBody>
      </p:sp>
      <p:sp>
        <p:nvSpPr>
          <p:cNvPr id="1559" name="Google Shape;1559;p72"/>
          <p:cNvSpPr/>
          <p:nvPr/>
        </p:nvSpPr>
        <p:spPr>
          <a:xfrm>
            <a:off x="4980223" y="695326"/>
            <a:ext cx="5182317" cy="587853"/>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sp>
        <p:nvSpPr>
          <p:cNvPr id="1560" name="Google Shape;1560;p72"/>
          <p:cNvSpPr/>
          <p:nvPr/>
        </p:nvSpPr>
        <p:spPr>
          <a:xfrm>
            <a:off x="441306" y="2753345"/>
            <a:ext cx="10845800"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1. Hình ảnh hai cây phong trong cảm nhận của nhân vật “tôi”</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1.1. Hình ảnh hai cây phong ‘có tiếng nói riêng và tâm hồn riêng”</a:t>
            </a:r>
            <a:endParaRPr sz="2800">
              <a:solidFill>
                <a:schemeClr val="dk1"/>
              </a:solidFill>
              <a:latin typeface="Times New Roman"/>
              <a:ea typeface="Times New Roman"/>
              <a:cs typeface="Times New Roman"/>
              <a:sym typeface="Times New Roman"/>
            </a:endParaRPr>
          </a:p>
        </p:txBody>
      </p:sp>
      <p:sp>
        <p:nvSpPr>
          <p:cNvPr id="1561" name="Google Shape;1561;p72"/>
          <p:cNvSpPr/>
          <p:nvPr/>
        </p:nvSpPr>
        <p:spPr>
          <a:xfrm>
            <a:off x="2067227" y="3913888"/>
            <a:ext cx="8236442" cy="873169"/>
          </a:xfrm>
          <a:prstGeom prst="downArrowCallout">
            <a:avLst>
              <a:gd fmla="val 102895" name="adj1"/>
              <a:gd fmla="val 87095" name="adj2"/>
              <a:gd fmla="val 25000" name="adj3"/>
              <a:gd fmla="val 64977" name="adj4"/>
            </a:avLst>
          </a:prstGeom>
          <a:solidFill>
            <a:srgbClr val="FFF2CC"/>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D0D0D"/>
                </a:solidFill>
                <a:latin typeface="Times New Roman"/>
                <a:ea typeface="Times New Roman"/>
                <a:cs typeface="Times New Roman"/>
                <a:sym typeface="Times New Roman"/>
              </a:rPr>
              <a:t>Dù ngày hay đêm: vẫn nghiêng ngả, lay động, rì rào theo nhiều cung bậc khác nhau</a:t>
            </a:r>
            <a:endParaRPr sz="2800">
              <a:solidFill>
                <a:schemeClr val="lt1"/>
              </a:solidFill>
              <a:latin typeface="Calibri"/>
              <a:ea typeface="Calibri"/>
              <a:cs typeface="Calibri"/>
              <a:sym typeface="Calibri"/>
            </a:endParaRPr>
          </a:p>
        </p:txBody>
      </p:sp>
      <p:sp>
        <p:nvSpPr>
          <p:cNvPr id="1562" name="Google Shape;1562;p72"/>
          <p:cNvSpPr/>
          <p:nvPr/>
        </p:nvSpPr>
        <p:spPr>
          <a:xfrm>
            <a:off x="1899317" y="5077945"/>
            <a:ext cx="2436761" cy="1488844"/>
          </a:xfrm>
          <a:custGeom>
            <a:rect b="b" l="l" r="r" t="t"/>
            <a:pathLst>
              <a:path extrusionOk="0" h="1474838" w="3416568">
                <a:moveTo>
                  <a:pt x="132604" y="165667"/>
                </a:moveTo>
                <a:cubicBezTo>
                  <a:pt x="729744" y="154690"/>
                  <a:pt x="1046988" y="10977"/>
                  <a:pt x="1644128" y="0"/>
                </a:cubicBezTo>
                <a:lnTo>
                  <a:pt x="3323414" y="165667"/>
                </a:lnTo>
                <a:cubicBezTo>
                  <a:pt x="3320059" y="369062"/>
                  <a:pt x="3419841" y="557709"/>
                  <a:pt x="3416486" y="761104"/>
                </a:cubicBezTo>
                <a:lnTo>
                  <a:pt x="3323414" y="1401096"/>
                </a:lnTo>
                <a:cubicBezTo>
                  <a:pt x="2876615" y="1401096"/>
                  <a:pt x="3152488" y="1474838"/>
                  <a:pt x="2705689" y="1474838"/>
                </a:cubicBezTo>
                <a:lnTo>
                  <a:pt x="132604" y="1401096"/>
                </a:lnTo>
                <a:cubicBezTo>
                  <a:pt x="122781" y="1213298"/>
                  <a:pt x="9823" y="1069745"/>
                  <a:pt x="0" y="881947"/>
                </a:cubicBezTo>
                <a:lnTo>
                  <a:pt x="132604" y="165667"/>
                </a:lnTo>
                <a:close/>
              </a:path>
            </a:pathLst>
          </a:custGeom>
          <a:solidFill>
            <a:srgbClr val="FEE599"/>
          </a:solidFill>
          <a:ln cap="flat" cmpd="sng" w="19050">
            <a:solidFill>
              <a:schemeClr val="dk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D0D0D"/>
                </a:solidFill>
                <a:latin typeface="Times New Roman"/>
                <a:ea typeface="Times New Roman"/>
                <a:cs typeface="Times New Roman"/>
                <a:sym typeface="Times New Roman"/>
              </a:rPr>
              <a:t>Như làn sóng vỗ vào bãi cát.</a:t>
            </a:r>
            <a:endParaRPr sz="3200">
              <a:solidFill>
                <a:schemeClr val="lt1"/>
              </a:solidFill>
              <a:latin typeface="Calibri"/>
              <a:ea typeface="Calibri"/>
              <a:cs typeface="Calibri"/>
              <a:sym typeface="Calibri"/>
            </a:endParaRPr>
          </a:p>
        </p:txBody>
      </p:sp>
      <p:sp>
        <p:nvSpPr>
          <p:cNvPr id="1563" name="Google Shape;1563;p72"/>
          <p:cNvSpPr/>
          <p:nvPr/>
        </p:nvSpPr>
        <p:spPr>
          <a:xfrm>
            <a:off x="4799515" y="5077945"/>
            <a:ext cx="2771866" cy="1537145"/>
          </a:xfrm>
          <a:custGeom>
            <a:rect b="b" l="l" r="r" t="t"/>
            <a:pathLst>
              <a:path extrusionOk="0" h="1474838" w="3416568">
                <a:moveTo>
                  <a:pt x="132604" y="165667"/>
                </a:moveTo>
                <a:cubicBezTo>
                  <a:pt x="729744" y="154690"/>
                  <a:pt x="1046988" y="10977"/>
                  <a:pt x="1644128" y="0"/>
                </a:cubicBezTo>
                <a:lnTo>
                  <a:pt x="3323414" y="165667"/>
                </a:lnTo>
                <a:cubicBezTo>
                  <a:pt x="3320059" y="369062"/>
                  <a:pt x="3419841" y="557709"/>
                  <a:pt x="3416486" y="761104"/>
                </a:cubicBezTo>
                <a:lnTo>
                  <a:pt x="3323414" y="1401096"/>
                </a:lnTo>
                <a:cubicBezTo>
                  <a:pt x="2876615" y="1401096"/>
                  <a:pt x="3152488" y="1474838"/>
                  <a:pt x="2705689" y="1474838"/>
                </a:cubicBezTo>
                <a:lnTo>
                  <a:pt x="132604" y="1401096"/>
                </a:lnTo>
                <a:cubicBezTo>
                  <a:pt x="122781" y="1213298"/>
                  <a:pt x="9823" y="1069745"/>
                  <a:pt x="0" y="881947"/>
                </a:cubicBezTo>
                <a:lnTo>
                  <a:pt x="132604" y="165667"/>
                </a:lnTo>
                <a:close/>
              </a:path>
            </a:pathLst>
          </a:custGeom>
          <a:solidFill>
            <a:srgbClr val="FEE599"/>
          </a:solidFill>
          <a:ln cap="flat" cmpd="sng" w="19050">
            <a:solidFill>
              <a:schemeClr val="dk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D0D0D"/>
                </a:solidFill>
                <a:latin typeface="Times New Roman"/>
                <a:ea typeface="Times New Roman"/>
                <a:cs typeface="Times New Roman"/>
                <a:sym typeface="Times New Roman"/>
              </a:rPr>
              <a:t>Như 1 tiếng thở dài thiết tha nồng thắm</a:t>
            </a:r>
            <a:endParaRPr sz="3200">
              <a:solidFill>
                <a:schemeClr val="lt1"/>
              </a:solidFill>
              <a:latin typeface="Calibri"/>
              <a:ea typeface="Calibri"/>
              <a:cs typeface="Calibri"/>
              <a:sym typeface="Calibri"/>
            </a:endParaRPr>
          </a:p>
        </p:txBody>
      </p:sp>
      <p:sp>
        <p:nvSpPr>
          <p:cNvPr id="1564" name="Google Shape;1564;p72"/>
          <p:cNvSpPr/>
          <p:nvPr/>
        </p:nvSpPr>
        <p:spPr>
          <a:xfrm>
            <a:off x="8065365" y="4964092"/>
            <a:ext cx="2505612" cy="1482825"/>
          </a:xfrm>
          <a:custGeom>
            <a:rect b="b" l="l" r="r" t="t"/>
            <a:pathLst>
              <a:path extrusionOk="0" h="1474838" w="3416568">
                <a:moveTo>
                  <a:pt x="132604" y="165667"/>
                </a:moveTo>
                <a:cubicBezTo>
                  <a:pt x="729744" y="154690"/>
                  <a:pt x="1046988" y="10977"/>
                  <a:pt x="1644128" y="0"/>
                </a:cubicBezTo>
                <a:lnTo>
                  <a:pt x="3323414" y="165667"/>
                </a:lnTo>
                <a:cubicBezTo>
                  <a:pt x="3320059" y="369062"/>
                  <a:pt x="3419841" y="557709"/>
                  <a:pt x="3416486" y="761104"/>
                </a:cubicBezTo>
                <a:lnTo>
                  <a:pt x="3323414" y="1401096"/>
                </a:lnTo>
                <a:cubicBezTo>
                  <a:pt x="2876615" y="1401096"/>
                  <a:pt x="3152488" y="1474838"/>
                  <a:pt x="2705689" y="1474838"/>
                </a:cubicBezTo>
                <a:lnTo>
                  <a:pt x="132604" y="1401096"/>
                </a:lnTo>
                <a:cubicBezTo>
                  <a:pt x="122781" y="1213298"/>
                  <a:pt x="9823" y="1069745"/>
                  <a:pt x="0" y="881947"/>
                </a:cubicBezTo>
                <a:lnTo>
                  <a:pt x="132604" y="165667"/>
                </a:lnTo>
                <a:close/>
              </a:path>
            </a:pathLst>
          </a:custGeom>
          <a:solidFill>
            <a:srgbClr val="FEE599"/>
          </a:solidFill>
          <a:ln cap="flat" cmpd="sng" w="19050">
            <a:solidFill>
              <a:schemeClr val="dk1"/>
            </a:solidFill>
            <a:prstDash val="solid"/>
            <a:miter lim="800000"/>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rgbClr val="0D0D0D"/>
                </a:solidFill>
                <a:latin typeface="Times New Roman"/>
                <a:ea typeface="Times New Roman"/>
                <a:cs typeface="Times New Roman"/>
                <a:sym typeface="Times New Roman"/>
              </a:rPr>
              <a:t>Im bặt … như thương tiếc người nào</a:t>
            </a:r>
            <a:endParaRPr sz="3200">
              <a:solidFill>
                <a:schemeClr val="lt1"/>
              </a:solidFill>
              <a:latin typeface="Calibri"/>
              <a:ea typeface="Calibri"/>
              <a:cs typeface="Calibri"/>
              <a:sym typeface="Calibri"/>
            </a:endParaRPr>
          </a:p>
        </p:txBody>
      </p:sp>
      <p:pic>
        <p:nvPicPr>
          <p:cNvPr id="1565" name="Google Shape;1565;p72"/>
          <p:cNvPicPr preferRelativeResize="0"/>
          <p:nvPr/>
        </p:nvPicPr>
        <p:blipFill rotWithShape="1">
          <a:blip r:embed="rId5">
            <a:alphaModFix/>
          </a:blip>
          <a:srcRect b="0" l="0" r="48843" t="726"/>
          <a:stretch/>
        </p:blipFill>
        <p:spPr>
          <a:xfrm>
            <a:off x="61094" y="3921323"/>
            <a:ext cx="1726085" cy="2971401"/>
          </a:xfrm>
          <a:custGeom>
            <a:rect b="b" l="l" r="r" t="t"/>
            <a:pathLst>
              <a:path extrusionOk="0" h="3349555" w="1726085">
                <a:moveTo>
                  <a:pt x="850554" y="0"/>
                </a:moveTo>
                <a:lnTo>
                  <a:pt x="1726085" y="0"/>
                </a:lnTo>
                <a:lnTo>
                  <a:pt x="1726085" y="1918050"/>
                </a:lnTo>
                <a:cubicBezTo>
                  <a:pt x="1726085" y="2447705"/>
                  <a:pt x="1628088" y="2927218"/>
                  <a:pt x="1469648" y="3274316"/>
                </a:cubicBezTo>
                <a:lnTo>
                  <a:pt x="1431860" y="3349555"/>
                </a:lnTo>
                <a:lnTo>
                  <a:pt x="269248" y="3349555"/>
                </a:lnTo>
                <a:lnTo>
                  <a:pt x="231460" y="3274316"/>
                </a:lnTo>
                <a:cubicBezTo>
                  <a:pt x="132435" y="3057380"/>
                  <a:pt x="57021" y="2788719"/>
                  <a:pt x="14385" y="2488419"/>
                </a:cubicBezTo>
                <a:lnTo>
                  <a:pt x="0" y="2365856"/>
                </a:lnTo>
                <a:lnTo>
                  <a:pt x="0" y="1470244"/>
                </a:lnTo>
                <a:lnTo>
                  <a:pt x="14385" y="1347681"/>
                </a:lnTo>
                <a:cubicBezTo>
                  <a:pt x="125238" y="566903"/>
                  <a:pt x="457676" y="0"/>
                  <a:pt x="850554" y="0"/>
                </a:cubicBezTo>
                <a:close/>
              </a:path>
            </a:pathLst>
          </a:custGeom>
          <a:noFill/>
          <a:ln>
            <a:noFill/>
          </a:ln>
        </p:spPr>
      </p:pic>
      <p:pic>
        <p:nvPicPr>
          <p:cNvPr id="1566" name="Google Shape;1566;p7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567" name="Google Shape;1567;p72"/>
          <p:cNvSpPr/>
          <p:nvPr/>
        </p:nvSpPr>
        <p:spPr>
          <a:xfrm>
            <a:off x="453966" y="1236091"/>
            <a:ext cx="6681035" cy="692966"/>
          </a:xfrm>
          <a:prstGeom prst="roundRect">
            <a:avLst>
              <a:gd fmla="val 0"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TRẢI NGHIỆM CÙNG VĂN BẢN</a:t>
            </a:r>
            <a:endParaRPr sz="2400">
              <a:solidFill>
                <a:schemeClr val="lt1"/>
              </a:solidFill>
              <a:latin typeface="Times New Roman"/>
              <a:ea typeface="Times New Roman"/>
              <a:cs typeface="Times New Roman"/>
              <a:sym typeface="Times New Roman"/>
            </a:endParaRPr>
          </a:p>
        </p:txBody>
      </p:sp>
      <p:sp>
        <p:nvSpPr>
          <p:cNvPr id="1568" name="Google Shape;1568;p72"/>
          <p:cNvSpPr/>
          <p:nvPr/>
        </p:nvSpPr>
        <p:spPr>
          <a:xfrm>
            <a:off x="453966" y="1975775"/>
            <a:ext cx="6681035" cy="692966"/>
          </a:xfrm>
          <a:prstGeom prst="roundRect">
            <a:avLst>
              <a:gd fmla="val 0" name="adj"/>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 SUY NGẪM VÀ PHẢN HỒI</a:t>
            </a:r>
            <a:endParaRPr sz="2400">
              <a:solidFill>
                <a:schemeClr val="l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xEl>
                                              <p:pRg end="0" st="0"/>
                                            </p:txEl>
                                          </p:spTgt>
                                        </p:tgtEl>
                                        <p:attrNameLst>
                                          <p:attrName>style.visibility</p:attrName>
                                        </p:attrNameLst>
                                      </p:cBhvr>
                                      <p:to>
                                        <p:strVal val="visible"/>
                                      </p:to>
                                    </p:set>
                                    <p:animEffect filter="fade" transition="in">
                                      <p:cBhvr>
                                        <p:cTn dur="1000"/>
                                        <p:tgtEl>
                                          <p:spTgt spid="15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xEl>
                                              <p:pRg end="1" st="1"/>
                                            </p:txEl>
                                          </p:spTgt>
                                        </p:tgtEl>
                                        <p:attrNameLst>
                                          <p:attrName>style.visibility</p:attrName>
                                        </p:attrNameLst>
                                      </p:cBhvr>
                                      <p:to>
                                        <p:strVal val="visible"/>
                                      </p:to>
                                    </p:set>
                                    <p:animEffect filter="fade" transition="in">
                                      <p:cBhvr>
                                        <p:cTn dur="1000"/>
                                        <p:tgtEl>
                                          <p:spTgt spid="15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1000"/>
                                        <p:tgtEl>
                                          <p:spTgt spid="1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1000"/>
                                        <p:tgtEl>
                                          <p:spTgt spid="1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1000"/>
                                        <p:tgtEl>
                                          <p:spTgt spid="1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4"/>
                                        </p:tgtEl>
                                        <p:attrNameLst>
                                          <p:attrName>style.visibility</p:attrName>
                                        </p:attrNameLst>
                                      </p:cBhvr>
                                      <p:to>
                                        <p:strVal val="visible"/>
                                      </p:to>
                                    </p:set>
                                    <p:animEffect filter="fade" transition="in">
                                      <p:cBhvr>
                                        <p:cTn dur="1000"/>
                                        <p:tgtEl>
                                          <p:spTgt spid="1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pic>
        <p:nvPicPr>
          <p:cNvPr id="1573" name="Google Shape;1573;p7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74" name="Google Shape;1574;p73"/>
          <p:cNvPicPr preferRelativeResize="0"/>
          <p:nvPr/>
        </p:nvPicPr>
        <p:blipFill rotWithShape="1">
          <a:blip r:embed="rId4">
            <a:alphaModFix/>
          </a:blip>
          <a:srcRect b="0" l="0" r="0" t="0"/>
          <a:stretch/>
        </p:blipFill>
        <p:spPr>
          <a:xfrm>
            <a:off x="4627808" y="4214350"/>
            <a:ext cx="6891092" cy="2186450"/>
          </a:xfrm>
          <a:prstGeom prst="rect">
            <a:avLst/>
          </a:prstGeom>
          <a:noFill/>
          <a:ln>
            <a:noFill/>
          </a:ln>
        </p:spPr>
      </p:pic>
      <p:sp>
        <p:nvSpPr>
          <p:cNvPr id="1575" name="Google Shape;1575;p73"/>
          <p:cNvSpPr/>
          <p:nvPr/>
        </p:nvSpPr>
        <p:spPr>
          <a:xfrm>
            <a:off x="5513698" y="4624311"/>
            <a:ext cx="5341115" cy="136652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600">
                <a:solidFill>
                  <a:srgbClr val="0D0D0D"/>
                </a:solidFill>
                <a:latin typeface="Times New Roman"/>
                <a:ea typeface="Times New Roman"/>
                <a:cs typeface="Times New Roman"/>
                <a:sym typeface="Times New Roman"/>
              </a:rPr>
              <a:t>Bão giông đến… dẻo dai, reo vù vù như một ngọn lửa</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grpSp>
        <p:nvGrpSpPr>
          <p:cNvPr id="1580" name="Google Shape;1580;p74"/>
          <p:cNvGrpSpPr/>
          <p:nvPr/>
        </p:nvGrpSpPr>
        <p:grpSpPr>
          <a:xfrm>
            <a:off x="0" y="1"/>
            <a:ext cx="12192000" cy="836740"/>
            <a:chOff x="1440808" y="2419674"/>
            <a:chExt cx="9865006" cy="1448933"/>
          </a:xfrm>
        </p:grpSpPr>
        <p:sp>
          <p:nvSpPr>
            <p:cNvPr id="1581" name="Google Shape;1581;p7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2" name="Google Shape;1582;p7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3" name="Google Shape;1583;p7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4" name="Google Shape;1584;p7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585" name="Google Shape;1585;p7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6" name="Google Shape;1586;p7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7" name="Google Shape;1587;p7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588" name="Google Shape;1588;p7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589" name="Google Shape;1589;p7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590" name="Google Shape;1590;p7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591" name="Google Shape;1591;p74"/>
          <p:cNvGrpSpPr/>
          <p:nvPr/>
        </p:nvGrpSpPr>
        <p:grpSpPr>
          <a:xfrm>
            <a:off x="4009854" y="1061139"/>
            <a:ext cx="7822558" cy="5664125"/>
            <a:chOff x="9526586" y="5020964"/>
            <a:chExt cx="13487401" cy="7588768"/>
          </a:xfrm>
        </p:grpSpPr>
        <p:sp>
          <p:nvSpPr>
            <p:cNvPr id="1592" name="Google Shape;1592;p7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93" name="Google Shape;1593;p7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94" name="Google Shape;1594;p7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95" name="Google Shape;1595;p7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596" name="Google Shape;1596;p7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597" name="Google Shape;1597;p74"/>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598" name="Google Shape;1598;p74"/>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sp>
        <p:nvSpPr>
          <p:cNvPr id="1599" name="Google Shape;1599;p74"/>
          <p:cNvSpPr/>
          <p:nvPr/>
        </p:nvSpPr>
        <p:spPr>
          <a:xfrm>
            <a:off x="453966" y="1545065"/>
            <a:ext cx="1084580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2800"/>
              <a:buFont typeface="Times New Roman"/>
              <a:buNone/>
            </a:pPr>
            <a:r>
              <a:rPr b="1" i="0" lang="en-US" sz="2800" u="none" cap="none" strike="noStrike">
                <a:solidFill>
                  <a:srgbClr val="7030A0"/>
                </a:solidFill>
                <a:latin typeface="Times New Roman"/>
                <a:ea typeface="Times New Roman"/>
                <a:cs typeface="Times New Roman"/>
                <a:sym typeface="Times New Roman"/>
              </a:rPr>
              <a:t>1.1. Hình ảnh hai cây phong ‘có tiếng nói riêng và tâm hồn riêng”</a:t>
            </a:r>
            <a:endParaRPr b="0" i="0" sz="2800" u="none" cap="none" strike="noStrike">
              <a:solidFill>
                <a:srgbClr val="000000"/>
              </a:solidFill>
              <a:latin typeface="Times New Roman"/>
              <a:ea typeface="Times New Roman"/>
              <a:cs typeface="Times New Roman"/>
              <a:sym typeface="Times New Roman"/>
            </a:endParaRPr>
          </a:p>
        </p:txBody>
      </p:sp>
      <p:pic>
        <p:nvPicPr>
          <p:cNvPr id="1600" name="Google Shape;1600;p7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601" name="Google Shape;1601;p74"/>
          <p:cNvSpPr/>
          <p:nvPr/>
        </p:nvSpPr>
        <p:spPr>
          <a:xfrm>
            <a:off x="701331" y="2334049"/>
            <a:ext cx="10717547" cy="203466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Nghệ thuật miêu tả: </a:t>
            </a:r>
            <a:endParaRPr/>
          </a:p>
          <a:p>
            <a:pPr indent="-457200" lvl="0" marL="45720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Sử dụng các yếu tố miêu tả.</a:t>
            </a:r>
            <a:endParaRPr sz="28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BP nghệ thuật nhân hoá, hình ảnh so sánh. </a:t>
            </a:r>
            <a:endParaRPr sz="28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Thể hiện tố chất hội hoạ và âm nhạc, tâm hồn nghệ sĩ của tác giả.</a:t>
            </a:r>
            <a:endParaRPr sz="2800">
              <a:solidFill>
                <a:schemeClr val="dk1"/>
              </a:solidFill>
              <a:latin typeface="Times New Roman"/>
              <a:ea typeface="Times New Roman"/>
              <a:cs typeface="Times New Roman"/>
              <a:sym typeface="Times New Roman"/>
            </a:endParaRPr>
          </a:p>
        </p:txBody>
      </p:sp>
      <p:sp>
        <p:nvSpPr>
          <p:cNvPr id="1602" name="Google Shape;1602;p74"/>
          <p:cNvSpPr/>
          <p:nvPr/>
        </p:nvSpPr>
        <p:spPr>
          <a:xfrm>
            <a:off x="169280" y="3624131"/>
            <a:ext cx="503564" cy="1395523"/>
          </a:xfrm>
          <a:prstGeom prst="curvedRightArrow">
            <a:avLst>
              <a:gd fmla="val 25000" name="adj1"/>
              <a:gd fmla="val 50000" name="adj2"/>
              <a:gd fmla="val 25000" name="adj3"/>
            </a:avLst>
          </a:prstGeom>
          <a:solidFill>
            <a:srgbClr val="C0000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03" name="Google Shape;1603;p74"/>
          <p:cNvSpPr/>
          <p:nvPr/>
        </p:nvSpPr>
        <p:spPr>
          <a:xfrm>
            <a:off x="681810" y="4374691"/>
            <a:ext cx="10617956" cy="207441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Hai cây phong hiện lên sinh động như có tâm hồn, tình cảm riêng: </a:t>
            </a:r>
            <a:r>
              <a:rPr lang="en-US" sz="2800">
                <a:solidFill>
                  <a:schemeClr val="dk1"/>
                </a:solidFill>
                <a:latin typeface="Times New Roman"/>
                <a:ea typeface="Times New Roman"/>
                <a:cs typeface="Times New Roman"/>
                <a:sym typeface="Times New Roman"/>
              </a:rPr>
              <a:t>vừa dịu dàng thân thương, vừa dẻo dai, dũng mãnh. Hai cây phong là biểu tượng của quê hương, luôn gắn với tình yêu quê tha thiết của nhân vật “tôi” khi xa quê.</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1"/>
                                        </p:tgtEl>
                                        <p:attrNameLst>
                                          <p:attrName>style.visibility</p:attrName>
                                        </p:attrNameLst>
                                      </p:cBhvr>
                                      <p:to>
                                        <p:strVal val="visible"/>
                                      </p:to>
                                    </p:set>
                                    <p:animEffect filter="fade" transition="in">
                                      <p:cBhvr>
                                        <p:cTn dur="2000"/>
                                        <p:tgtEl>
                                          <p:spTgt spid="1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gtEl>
                                        <p:attrNameLst>
                                          <p:attrName>style.visibility</p:attrName>
                                        </p:attrNameLst>
                                      </p:cBhvr>
                                      <p:to>
                                        <p:strVal val="visible"/>
                                      </p:to>
                                    </p:set>
                                    <p:animEffect filter="fade" transition="in">
                                      <p:cBhvr>
                                        <p:cTn dur="1000"/>
                                        <p:tgtEl>
                                          <p:spTgt spid="1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3"/>
                                        </p:tgtEl>
                                        <p:attrNameLst>
                                          <p:attrName>style.visibility</p:attrName>
                                        </p:attrNameLst>
                                      </p:cBhvr>
                                      <p:to>
                                        <p:strVal val="visible"/>
                                      </p:to>
                                    </p:set>
                                    <p:animEffect filter="fade" transition="in">
                                      <p:cBhvr>
                                        <p:cTn dur="1000"/>
                                        <p:tgtEl>
                                          <p:spTgt spid="1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grpSp>
        <p:nvGrpSpPr>
          <p:cNvPr id="1608" name="Google Shape;1608;p75"/>
          <p:cNvGrpSpPr/>
          <p:nvPr/>
        </p:nvGrpSpPr>
        <p:grpSpPr>
          <a:xfrm>
            <a:off x="0" y="1"/>
            <a:ext cx="12192000" cy="836740"/>
            <a:chOff x="1440808" y="2419674"/>
            <a:chExt cx="9865006" cy="1448933"/>
          </a:xfrm>
        </p:grpSpPr>
        <p:sp>
          <p:nvSpPr>
            <p:cNvPr id="1609" name="Google Shape;1609;p7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0" name="Google Shape;1610;p7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1" name="Google Shape;1611;p7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2" name="Google Shape;1612;p7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613" name="Google Shape;1613;p7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4" name="Google Shape;1614;p7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5" name="Google Shape;1615;p7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16" name="Google Shape;1616;p7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617" name="Google Shape;1617;p7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618" name="Google Shape;1618;p7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619" name="Google Shape;1619;p75"/>
          <p:cNvGrpSpPr/>
          <p:nvPr/>
        </p:nvGrpSpPr>
        <p:grpSpPr>
          <a:xfrm>
            <a:off x="4009854" y="1061139"/>
            <a:ext cx="7822558" cy="5664125"/>
            <a:chOff x="9526586" y="5020964"/>
            <a:chExt cx="13487401" cy="7588768"/>
          </a:xfrm>
        </p:grpSpPr>
        <p:sp>
          <p:nvSpPr>
            <p:cNvPr id="1620" name="Google Shape;1620;p7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21" name="Google Shape;1621;p7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22" name="Google Shape;1622;p7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23" name="Google Shape;1623;p7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24" name="Google Shape;1624;p7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625" name="Google Shape;1625;p75"/>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626" name="Google Shape;1626;p75"/>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627" name="Google Shape;1627;p7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628" name="Google Shape;1628;p75"/>
          <p:cNvSpPr/>
          <p:nvPr/>
        </p:nvSpPr>
        <p:spPr>
          <a:xfrm>
            <a:off x="660400" y="1551763"/>
            <a:ext cx="9004324"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1.2.  Tình cảm của nhân vật “tôi” dành cho hai cây phong</a:t>
            </a:r>
            <a:endParaRPr sz="2800">
              <a:solidFill>
                <a:schemeClr val="dk1"/>
              </a:solidFill>
              <a:latin typeface="Times New Roman"/>
              <a:ea typeface="Times New Roman"/>
              <a:cs typeface="Times New Roman"/>
              <a:sym typeface="Times New Roman"/>
            </a:endParaRPr>
          </a:p>
        </p:txBody>
      </p:sp>
      <p:sp>
        <p:nvSpPr>
          <p:cNvPr id="1629" name="Google Shape;1629;p75"/>
          <p:cNvSpPr/>
          <p:nvPr/>
        </p:nvSpPr>
        <p:spPr>
          <a:xfrm>
            <a:off x="660400" y="2164724"/>
            <a:ext cx="7211209" cy="422885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 </a:t>
            </a:r>
            <a:r>
              <a:rPr lang="en-US" sz="2800">
                <a:solidFill>
                  <a:srgbClr val="0D0D0D"/>
                </a:solidFill>
                <a:latin typeface="Times New Roman"/>
                <a:ea typeface="Times New Roman"/>
                <a:cs typeface="Times New Roman"/>
                <a:sym typeface="Times New Roman"/>
              </a:rPr>
              <a:t>Nhân vật “tôi” cảm nhận hai cây phong bằng nhiều giác quan, bằng trí tưởng tượng phong phú, bằng cả tâm hồn.</a:t>
            </a:r>
            <a:r>
              <a:rPr lang="en-US" sz="2800">
                <a:solidFill>
                  <a:srgbClr val="000000"/>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00000"/>
                </a:solidFill>
                <a:latin typeface="Times New Roman"/>
                <a:ea typeface="Times New Roman"/>
                <a:cs typeface="Times New Roman"/>
                <a:sym typeface="Times New Roman"/>
              </a:rPr>
              <a:t>- Tình cảm của nhân vật “tôi”: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76757A"/>
                </a:solidFill>
                <a:latin typeface="Times New Roman"/>
                <a:ea typeface="Times New Roman"/>
                <a:cs typeface="Times New Roman"/>
                <a:sym typeface="Times New Roman"/>
              </a:rPr>
              <a:t>+ </a:t>
            </a:r>
            <a:r>
              <a:rPr lang="en-US" sz="2800">
                <a:solidFill>
                  <a:srgbClr val="0D0D0D"/>
                </a:solidFill>
                <a:latin typeface="Times New Roman"/>
                <a:ea typeface="Times New Roman"/>
                <a:cs typeface="Times New Roman"/>
                <a:sym typeface="Times New Roman"/>
              </a:rPr>
              <a:t>Trên đường trở về làng: mong được nhìn thấy hai cây phong...mong chóng về tới làng… lên đồi để đến với hai cây phong… đứng dưới gốc cây nghe tiếng lá reo đến khi say sưa, ngây ngất</a:t>
            </a:r>
            <a:br>
              <a:rPr lang="en-US" sz="2800">
                <a:solidFill>
                  <a:srgbClr val="0D0D0D"/>
                </a:solidFill>
                <a:latin typeface="Times New Roman"/>
                <a:ea typeface="Times New Roman"/>
                <a:cs typeface="Times New Roman"/>
                <a:sym typeface="Times New Roman"/>
              </a:rPr>
            </a:br>
            <a:endParaRPr sz="2800">
              <a:solidFill>
                <a:schemeClr val="dk1"/>
              </a:solidFill>
              <a:latin typeface="Calibri"/>
              <a:ea typeface="Calibri"/>
              <a:cs typeface="Calibri"/>
              <a:sym typeface="Calibri"/>
            </a:endParaRPr>
          </a:p>
        </p:txBody>
      </p:sp>
      <p:pic>
        <p:nvPicPr>
          <p:cNvPr id="1630" name="Google Shape;1630;p75"/>
          <p:cNvPicPr preferRelativeResize="0"/>
          <p:nvPr/>
        </p:nvPicPr>
        <p:blipFill rotWithShape="1">
          <a:blip r:embed="rId6">
            <a:alphaModFix/>
          </a:blip>
          <a:srcRect b="0" l="0" r="0" t="0"/>
          <a:stretch/>
        </p:blipFill>
        <p:spPr>
          <a:xfrm>
            <a:off x="7890874" y="2485148"/>
            <a:ext cx="3528004" cy="3133846"/>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0" st="0"/>
                                            </p:txEl>
                                          </p:spTgt>
                                        </p:tgtEl>
                                        <p:attrNameLst>
                                          <p:attrName>style.visibility</p:attrName>
                                        </p:attrNameLst>
                                      </p:cBhvr>
                                      <p:to>
                                        <p:strVal val="visible"/>
                                      </p:to>
                                    </p:set>
                                    <p:animEffect filter="fade" transition="in">
                                      <p:cBhvr>
                                        <p:cTn dur="1000"/>
                                        <p:tgtEl>
                                          <p:spTgt spid="16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1" st="1"/>
                                            </p:txEl>
                                          </p:spTgt>
                                        </p:tgtEl>
                                        <p:attrNameLst>
                                          <p:attrName>style.visibility</p:attrName>
                                        </p:attrNameLst>
                                      </p:cBhvr>
                                      <p:to>
                                        <p:strVal val="visible"/>
                                      </p:to>
                                    </p:set>
                                    <p:animEffect filter="fade" transition="in">
                                      <p:cBhvr>
                                        <p:cTn dur="1000"/>
                                        <p:tgtEl>
                                          <p:spTgt spid="16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9">
                                            <p:txEl>
                                              <p:pRg end="2" st="2"/>
                                            </p:txEl>
                                          </p:spTgt>
                                        </p:tgtEl>
                                        <p:attrNameLst>
                                          <p:attrName>style.visibility</p:attrName>
                                        </p:attrNameLst>
                                      </p:cBhvr>
                                      <p:to>
                                        <p:strVal val="visible"/>
                                      </p:to>
                                    </p:set>
                                    <p:animEffect filter="fade" transition="in">
                                      <p:cBhvr>
                                        <p:cTn dur="1000"/>
                                        <p:tgtEl>
                                          <p:spTgt spid="162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grpSp>
        <p:nvGrpSpPr>
          <p:cNvPr id="1635" name="Google Shape;1635;p76"/>
          <p:cNvGrpSpPr/>
          <p:nvPr/>
        </p:nvGrpSpPr>
        <p:grpSpPr>
          <a:xfrm>
            <a:off x="0" y="1"/>
            <a:ext cx="12192000" cy="836740"/>
            <a:chOff x="1440808" y="2419674"/>
            <a:chExt cx="9865006" cy="1448933"/>
          </a:xfrm>
        </p:grpSpPr>
        <p:sp>
          <p:nvSpPr>
            <p:cNvPr id="1636" name="Google Shape;1636;p7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37" name="Google Shape;1637;p7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38" name="Google Shape;1638;p7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39" name="Google Shape;1639;p7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640" name="Google Shape;1640;p7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41" name="Google Shape;1641;p7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42" name="Google Shape;1642;p7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43" name="Google Shape;1643;p7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644" name="Google Shape;1644;p7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645" name="Google Shape;1645;p7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646" name="Google Shape;1646;p76"/>
          <p:cNvGrpSpPr/>
          <p:nvPr/>
        </p:nvGrpSpPr>
        <p:grpSpPr>
          <a:xfrm>
            <a:off x="4009854" y="1061139"/>
            <a:ext cx="7822558" cy="5664125"/>
            <a:chOff x="9526586" y="5020964"/>
            <a:chExt cx="13487401" cy="7588768"/>
          </a:xfrm>
        </p:grpSpPr>
        <p:sp>
          <p:nvSpPr>
            <p:cNvPr id="1647" name="Google Shape;1647;p7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48" name="Google Shape;1648;p7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49" name="Google Shape;1649;p7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50" name="Google Shape;1650;p7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51" name="Google Shape;1651;p7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652" name="Google Shape;1652;p76"/>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653" name="Google Shape;1653;p76"/>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654" name="Google Shape;1654;p7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655" name="Google Shape;1655;p76"/>
          <p:cNvSpPr/>
          <p:nvPr/>
        </p:nvSpPr>
        <p:spPr>
          <a:xfrm>
            <a:off x="660400" y="1551763"/>
            <a:ext cx="9004324"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2800"/>
              <a:buFont typeface="Times New Roman"/>
              <a:buNone/>
            </a:pPr>
            <a:r>
              <a:rPr b="1" i="0" lang="en-US" sz="2800" u="none" cap="none" strike="noStrike">
                <a:solidFill>
                  <a:srgbClr val="7030A0"/>
                </a:solidFill>
                <a:latin typeface="Times New Roman"/>
                <a:ea typeface="Times New Roman"/>
                <a:cs typeface="Times New Roman"/>
                <a:sym typeface="Times New Roman"/>
              </a:rPr>
              <a:t>1.2.  Tình cảm của nhân vật “tôi” dành cho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656" name="Google Shape;1656;p76"/>
          <p:cNvPicPr preferRelativeResize="0"/>
          <p:nvPr/>
        </p:nvPicPr>
        <p:blipFill rotWithShape="1">
          <a:blip r:embed="rId6">
            <a:alphaModFix/>
          </a:blip>
          <a:srcRect b="0" l="0" r="0" t="0"/>
          <a:stretch/>
        </p:blipFill>
        <p:spPr>
          <a:xfrm>
            <a:off x="7890874" y="2485148"/>
            <a:ext cx="3528004" cy="3133846"/>
          </a:xfrm>
          <a:prstGeom prst="ellipse">
            <a:avLst/>
          </a:prstGeom>
          <a:noFill/>
          <a:ln>
            <a:noFill/>
          </a:ln>
        </p:spPr>
      </p:pic>
      <p:sp>
        <p:nvSpPr>
          <p:cNvPr id="1657" name="Google Shape;1657;p76"/>
          <p:cNvSpPr/>
          <p:nvPr/>
        </p:nvSpPr>
        <p:spPr>
          <a:xfrm>
            <a:off x="647700" y="2102665"/>
            <a:ext cx="7206558" cy="45520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Khi bé: gắn bó, hiểu được tiếng nói riêng, tâm hồn riêng của hai cây phong với những cung bậc cảm xúc khác nhau.</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Lớn lên: hiểu điều bí ẩn: không vỡ mộng xưa, tuổi trẻ để lại nơi ấy…như mảnh vỡ của gương thần xanh.</a:t>
            </a:r>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Nhân vật “tôi” cảm nhận hai cây phong bằng những tình cảm gắn bó từ thời ấu thơ, bằng cả niềm tự hào về vẻ đẹp quê hương yêu dấu. </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7">
                                            <p:txEl>
                                              <p:pRg end="0" st="0"/>
                                            </p:txEl>
                                          </p:spTgt>
                                        </p:tgtEl>
                                        <p:attrNameLst>
                                          <p:attrName>style.visibility</p:attrName>
                                        </p:attrNameLst>
                                      </p:cBhvr>
                                      <p:to>
                                        <p:strVal val="visible"/>
                                      </p:to>
                                    </p:set>
                                    <p:animEffect filter="fade" transition="in">
                                      <p:cBhvr>
                                        <p:cTn dur="1000"/>
                                        <p:tgtEl>
                                          <p:spTgt spid="16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7">
                                            <p:txEl>
                                              <p:pRg end="1" st="1"/>
                                            </p:txEl>
                                          </p:spTgt>
                                        </p:tgtEl>
                                        <p:attrNameLst>
                                          <p:attrName>style.visibility</p:attrName>
                                        </p:attrNameLst>
                                      </p:cBhvr>
                                      <p:to>
                                        <p:strVal val="visible"/>
                                      </p:to>
                                    </p:set>
                                    <p:animEffect filter="fade" transition="in">
                                      <p:cBhvr>
                                        <p:cTn dur="1000"/>
                                        <p:tgtEl>
                                          <p:spTgt spid="16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7">
                                            <p:txEl>
                                              <p:pRg end="2" st="2"/>
                                            </p:txEl>
                                          </p:spTgt>
                                        </p:tgtEl>
                                        <p:attrNameLst>
                                          <p:attrName>style.visibility</p:attrName>
                                        </p:attrNameLst>
                                      </p:cBhvr>
                                      <p:to>
                                        <p:strVal val="visible"/>
                                      </p:to>
                                    </p:set>
                                    <p:animEffect filter="fade" transition="in">
                                      <p:cBhvr>
                                        <p:cTn dur="1000"/>
                                        <p:tgtEl>
                                          <p:spTgt spid="165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grpSp>
        <p:nvGrpSpPr>
          <p:cNvPr id="1662" name="Google Shape;1662;p77"/>
          <p:cNvGrpSpPr/>
          <p:nvPr/>
        </p:nvGrpSpPr>
        <p:grpSpPr>
          <a:xfrm>
            <a:off x="0" y="1"/>
            <a:ext cx="12192000" cy="836740"/>
            <a:chOff x="1440808" y="2419674"/>
            <a:chExt cx="9865006" cy="1448933"/>
          </a:xfrm>
        </p:grpSpPr>
        <p:sp>
          <p:nvSpPr>
            <p:cNvPr id="1663" name="Google Shape;1663;p7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64" name="Google Shape;1664;p7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65" name="Google Shape;1665;p7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66" name="Google Shape;1666;p7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667" name="Google Shape;1667;p7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68" name="Google Shape;1668;p7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69" name="Google Shape;1669;p7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70" name="Google Shape;1670;p7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671" name="Google Shape;1671;p7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672" name="Google Shape;1672;p7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673" name="Google Shape;1673;p77"/>
          <p:cNvGrpSpPr/>
          <p:nvPr/>
        </p:nvGrpSpPr>
        <p:grpSpPr>
          <a:xfrm>
            <a:off x="4009854" y="1061139"/>
            <a:ext cx="7822558" cy="5664125"/>
            <a:chOff x="9526586" y="5020964"/>
            <a:chExt cx="13487401" cy="7588768"/>
          </a:xfrm>
        </p:grpSpPr>
        <p:sp>
          <p:nvSpPr>
            <p:cNvPr id="1674" name="Google Shape;1674;p7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75" name="Google Shape;1675;p7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76" name="Google Shape;1676;p7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77" name="Google Shape;1677;p7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678" name="Google Shape;1678;p7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679" name="Google Shape;1679;p77"/>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680" name="Google Shape;1680;p77"/>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681" name="Google Shape;1681;p7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682" name="Google Shape;1682;p77"/>
          <p:cNvSpPr/>
          <p:nvPr/>
        </p:nvSpPr>
        <p:spPr>
          <a:xfrm>
            <a:off x="657162" y="1551763"/>
            <a:ext cx="901080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2800"/>
              <a:buFont typeface="Times New Roman"/>
              <a:buNone/>
            </a:pPr>
            <a:r>
              <a:rPr b="1" i="0" lang="en-US" sz="2800" u="none" cap="none" strike="noStrike">
                <a:solidFill>
                  <a:srgbClr val="7030A0"/>
                </a:solidFill>
                <a:latin typeface="Times New Roman"/>
                <a:ea typeface="Times New Roman"/>
                <a:cs typeface="Times New Roman"/>
                <a:sym typeface="Times New Roman"/>
              </a:rPr>
              <a:t>1.2.  Tình cảm của nhân vật “tôi” dành cho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683" name="Google Shape;1683;p77"/>
          <p:cNvPicPr preferRelativeResize="0"/>
          <p:nvPr/>
        </p:nvPicPr>
        <p:blipFill rotWithShape="1">
          <a:blip r:embed="rId6">
            <a:alphaModFix/>
          </a:blip>
          <a:srcRect b="0" l="0" r="0" t="0"/>
          <a:stretch/>
        </p:blipFill>
        <p:spPr>
          <a:xfrm>
            <a:off x="7435809" y="2435703"/>
            <a:ext cx="3528004" cy="3133846"/>
          </a:xfrm>
          <a:prstGeom prst="ellipse">
            <a:avLst/>
          </a:prstGeom>
          <a:noFill/>
          <a:ln>
            <a:noFill/>
          </a:ln>
        </p:spPr>
      </p:pic>
      <p:sp>
        <p:nvSpPr>
          <p:cNvPr id="1684" name="Google Shape;1684;p77"/>
          <p:cNvSpPr/>
          <p:nvPr/>
        </p:nvSpPr>
        <p:spPr>
          <a:xfrm>
            <a:off x="1133718" y="2324872"/>
            <a:ext cx="6322541" cy="349018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3200">
                <a:solidFill>
                  <a:srgbClr val="000000"/>
                </a:solidFill>
                <a:latin typeface="Times New Roman"/>
                <a:ea typeface="Times New Roman"/>
                <a:cs typeface="Times New Roman"/>
                <a:sym typeface="Times New Roman"/>
              </a:rPr>
              <a:t>Nhân vật “tôi” dành cho hai cây phong tình cảm đặc biệt, thấu hiểu “tiếng nói riêng, tâm hồn riêng” của loài cây.</a:t>
            </a:r>
            <a:r>
              <a:rPr lang="en-US" sz="3200">
                <a:solidFill>
                  <a:schemeClr val="dk1"/>
                </a:solidFill>
                <a:latin typeface="Times New Roman"/>
                <a:ea typeface="Times New Roman"/>
                <a:cs typeface="Times New Roman"/>
                <a:sym typeface="Times New Roman"/>
              </a:rPr>
              <a:t> Hai cây phong là biểu tượng của quê hương, luôn gắn với tình yêu quê tha thiết của nhân vật “tôi”.</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grpSp>
        <p:nvGrpSpPr>
          <p:cNvPr id="1689" name="Google Shape;1689;p78"/>
          <p:cNvGrpSpPr/>
          <p:nvPr/>
        </p:nvGrpSpPr>
        <p:grpSpPr>
          <a:xfrm>
            <a:off x="0" y="1"/>
            <a:ext cx="12192000" cy="836740"/>
            <a:chOff x="1440808" y="2419674"/>
            <a:chExt cx="9865006" cy="1448933"/>
          </a:xfrm>
        </p:grpSpPr>
        <p:sp>
          <p:nvSpPr>
            <p:cNvPr id="1690" name="Google Shape;1690;p7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1" name="Google Shape;1691;p7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2" name="Google Shape;1692;p7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3" name="Google Shape;1693;p7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694" name="Google Shape;1694;p7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5" name="Google Shape;1695;p7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6" name="Google Shape;1696;p7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697" name="Google Shape;1697;p7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698" name="Google Shape;1698;p7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699" name="Google Shape;1699;p7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700" name="Google Shape;1700;p78"/>
          <p:cNvGrpSpPr/>
          <p:nvPr/>
        </p:nvGrpSpPr>
        <p:grpSpPr>
          <a:xfrm>
            <a:off x="4009854" y="1061139"/>
            <a:ext cx="7822558" cy="5664125"/>
            <a:chOff x="9526586" y="5020964"/>
            <a:chExt cx="13487401" cy="7588768"/>
          </a:xfrm>
        </p:grpSpPr>
        <p:sp>
          <p:nvSpPr>
            <p:cNvPr id="1701" name="Google Shape;1701;p7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02" name="Google Shape;1702;p7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03" name="Google Shape;1703;p7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04" name="Google Shape;1704;p7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05" name="Google Shape;1705;p7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706" name="Google Shape;1706;p78"/>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707" name="Google Shape;1707;p78"/>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708" name="Google Shape;1708;p78"/>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709" name="Google Shape;1709;p78"/>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70C0"/>
                </a:solidFill>
                <a:latin typeface="Times New Roman"/>
                <a:ea typeface="Times New Roman"/>
                <a:cs typeface="Times New Roman"/>
                <a:sym typeface="Times New Roman"/>
              </a:rPr>
              <a:t>2. Kí ức tuổi thơ của nhân vật “tôi” gắn với hai cây phong</a:t>
            </a:r>
            <a:endParaRPr sz="2800">
              <a:solidFill>
                <a:schemeClr val="dk1"/>
              </a:solidFill>
              <a:latin typeface="Times New Roman"/>
              <a:ea typeface="Times New Roman"/>
              <a:cs typeface="Times New Roman"/>
              <a:sym typeface="Times New Roman"/>
            </a:endParaRPr>
          </a:p>
        </p:txBody>
      </p:sp>
      <p:sp>
        <p:nvSpPr>
          <p:cNvPr id="1710" name="Google Shape;1710;p78"/>
          <p:cNvSpPr/>
          <p:nvPr/>
        </p:nvSpPr>
        <p:spPr>
          <a:xfrm>
            <a:off x="694706" y="1993059"/>
            <a:ext cx="5769853" cy="4364272"/>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 Kí ức tuổi thơ tươi đẹp: </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Nhân vật “tôi” cũng lũ bạn leo lên cây cao để phóng tầm mắt, ngắm nhìn cảnh vật xung quanh với niềm thích thú:</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Reo hò, huýt còi ầm ĩ, chạy lên đồi...</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0D0D0D"/>
                </a:solidFill>
                <a:latin typeface="Times New Roman"/>
                <a:ea typeface="Times New Roman"/>
                <a:cs typeface="Times New Roman"/>
                <a:sym typeface="Times New Roman"/>
              </a:rPr>
              <a:t>+ Leo lên cao, cao nữa...</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1200"/>
              </a:spcBef>
              <a:spcAft>
                <a:spcPts val="0"/>
              </a:spcAft>
              <a:buNone/>
            </a:pPr>
            <a:r>
              <a:rPr lang="en-US" sz="2800">
                <a:solidFill>
                  <a:srgbClr val="0D0D0D"/>
                </a:solidFill>
                <a:latin typeface="Times New Roman"/>
                <a:ea typeface="Times New Roman"/>
                <a:cs typeface="Times New Roman"/>
                <a:sym typeface="Times New Roman"/>
              </a:rPr>
              <a:t>+ Bỗng như có phép thần thông...</a:t>
            </a:r>
            <a:endParaRPr sz="2800">
              <a:solidFill>
                <a:schemeClr val="dk1"/>
              </a:solidFill>
              <a:latin typeface="Times New Roman"/>
              <a:ea typeface="Times New Roman"/>
              <a:cs typeface="Times New Roman"/>
              <a:sym typeface="Times New Roman"/>
            </a:endParaRPr>
          </a:p>
        </p:txBody>
      </p:sp>
      <p:pic>
        <p:nvPicPr>
          <p:cNvPr id="1711" name="Google Shape;1711;p78"/>
          <p:cNvPicPr preferRelativeResize="0"/>
          <p:nvPr/>
        </p:nvPicPr>
        <p:blipFill rotWithShape="1">
          <a:blip r:embed="rId6">
            <a:alphaModFix/>
          </a:blip>
          <a:srcRect b="0" l="0" r="0" t="0"/>
          <a:stretch/>
        </p:blipFill>
        <p:spPr>
          <a:xfrm>
            <a:off x="6626281" y="2276802"/>
            <a:ext cx="4761883" cy="3875602"/>
          </a:xfrm>
          <a:prstGeom prst="rect">
            <a:avLst/>
          </a:prstGeom>
          <a:noFill/>
          <a:ln>
            <a:noFill/>
          </a:ln>
        </p:spPr>
      </p:pic>
      <p:sp>
        <p:nvSpPr>
          <p:cNvPr id="1712" name="Google Shape;1712;p78"/>
          <p:cNvSpPr/>
          <p:nvPr/>
        </p:nvSpPr>
        <p:spPr>
          <a:xfrm>
            <a:off x="6889037" y="5626422"/>
            <a:ext cx="4236370" cy="1083374"/>
          </a:xfrm>
          <a:prstGeom prst="rect">
            <a:avLst/>
          </a:prstGeom>
          <a:solidFill>
            <a:srgbClr val="FFF2CC"/>
          </a:soli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Kỉ niệm tuổi thơ hồn nhiên, trí tưởng tượng phong phú.</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0" st="0"/>
                                            </p:txEl>
                                          </p:spTgt>
                                        </p:tgtEl>
                                        <p:attrNameLst>
                                          <p:attrName>style.visibility</p:attrName>
                                        </p:attrNameLst>
                                      </p:cBhvr>
                                      <p:to>
                                        <p:strVal val="visible"/>
                                      </p:to>
                                    </p:set>
                                    <p:animEffect filter="fade" transition="in">
                                      <p:cBhvr>
                                        <p:cTn dur="1000"/>
                                        <p:tgtEl>
                                          <p:spTgt spid="17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1" st="1"/>
                                            </p:txEl>
                                          </p:spTgt>
                                        </p:tgtEl>
                                        <p:attrNameLst>
                                          <p:attrName>style.visibility</p:attrName>
                                        </p:attrNameLst>
                                      </p:cBhvr>
                                      <p:to>
                                        <p:strVal val="visible"/>
                                      </p:to>
                                    </p:set>
                                    <p:animEffect filter="fade" transition="in">
                                      <p:cBhvr>
                                        <p:cTn dur="1000"/>
                                        <p:tgtEl>
                                          <p:spTgt spid="17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2" st="2"/>
                                            </p:txEl>
                                          </p:spTgt>
                                        </p:tgtEl>
                                        <p:attrNameLst>
                                          <p:attrName>style.visibility</p:attrName>
                                        </p:attrNameLst>
                                      </p:cBhvr>
                                      <p:to>
                                        <p:strVal val="visible"/>
                                      </p:to>
                                    </p:set>
                                    <p:animEffect filter="fade" transition="in">
                                      <p:cBhvr>
                                        <p:cTn dur="1000"/>
                                        <p:tgtEl>
                                          <p:spTgt spid="17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3" st="3"/>
                                            </p:txEl>
                                          </p:spTgt>
                                        </p:tgtEl>
                                        <p:attrNameLst>
                                          <p:attrName>style.visibility</p:attrName>
                                        </p:attrNameLst>
                                      </p:cBhvr>
                                      <p:to>
                                        <p:strVal val="visible"/>
                                      </p:to>
                                    </p:set>
                                    <p:animEffect filter="fade" transition="in">
                                      <p:cBhvr>
                                        <p:cTn dur="1000"/>
                                        <p:tgtEl>
                                          <p:spTgt spid="17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0">
                                            <p:txEl>
                                              <p:pRg end="4" st="4"/>
                                            </p:txEl>
                                          </p:spTgt>
                                        </p:tgtEl>
                                        <p:attrNameLst>
                                          <p:attrName>style.visibility</p:attrName>
                                        </p:attrNameLst>
                                      </p:cBhvr>
                                      <p:to>
                                        <p:strVal val="visible"/>
                                      </p:to>
                                    </p:set>
                                    <p:animEffect filter="fade" transition="in">
                                      <p:cBhvr>
                                        <p:cTn dur="1000"/>
                                        <p:tgtEl>
                                          <p:spTgt spid="17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2"/>
                                        </p:tgtEl>
                                        <p:attrNameLst>
                                          <p:attrName>style.visibility</p:attrName>
                                        </p:attrNameLst>
                                      </p:cBhvr>
                                      <p:to>
                                        <p:strVal val="visible"/>
                                      </p:to>
                                    </p:set>
                                    <p:animEffect filter="fade" transition="in">
                                      <p:cBhvr>
                                        <p:cTn dur="1000"/>
                                        <p:tgtEl>
                                          <p:spTgt spid="17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grpSp>
        <p:nvGrpSpPr>
          <p:cNvPr id="1717" name="Google Shape;1717;p79"/>
          <p:cNvGrpSpPr/>
          <p:nvPr/>
        </p:nvGrpSpPr>
        <p:grpSpPr>
          <a:xfrm>
            <a:off x="0" y="1"/>
            <a:ext cx="12192000" cy="836740"/>
            <a:chOff x="1440808" y="2419674"/>
            <a:chExt cx="9865006" cy="1448933"/>
          </a:xfrm>
        </p:grpSpPr>
        <p:sp>
          <p:nvSpPr>
            <p:cNvPr id="1718" name="Google Shape;1718;p7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19" name="Google Shape;1719;p7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20" name="Google Shape;1720;p7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21" name="Google Shape;1721;p7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722" name="Google Shape;1722;p7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23" name="Google Shape;1723;p7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24" name="Google Shape;1724;p7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25" name="Google Shape;1725;p7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726" name="Google Shape;1726;p7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727" name="Google Shape;1727;p7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728" name="Google Shape;1728;p79"/>
          <p:cNvGrpSpPr/>
          <p:nvPr/>
        </p:nvGrpSpPr>
        <p:grpSpPr>
          <a:xfrm>
            <a:off x="4009854" y="1061139"/>
            <a:ext cx="7822558" cy="5664125"/>
            <a:chOff x="9526586" y="5020964"/>
            <a:chExt cx="13487401" cy="7588768"/>
          </a:xfrm>
        </p:grpSpPr>
        <p:sp>
          <p:nvSpPr>
            <p:cNvPr id="1729" name="Google Shape;1729;p7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30" name="Google Shape;1730;p7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31" name="Google Shape;1731;p7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32" name="Google Shape;1732;p7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33" name="Google Shape;1733;p7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734" name="Google Shape;1734;p79"/>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735" name="Google Shape;1735;p79"/>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736" name="Google Shape;1736;p7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737" name="Google Shape;1737;p79"/>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sp>
        <p:nvSpPr>
          <p:cNvPr id="1738" name="Google Shape;1738;p79"/>
          <p:cNvSpPr/>
          <p:nvPr/>
        </p:nvSpPr>
        <p:spPr>
          <a:xfrm>
            <a:off x="584454" y="2031272"/>
            <a:ext cx="5746353" cy="451226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 Ý nghĩa của hai cây phong với tuổi thơ của nhân vật </a:t>
            </a:r>
            <a:r>
              <a:rPr b="1" i="1" lang="en-US" sz="2800">
                <a:solidFill>
                  <a:srgbClr val="7030A0"/>
                </a:solidFill>
                <a:latin typeface="Times New Roman"/>
                <a:ea typeface="Times New Roman"/>
                <a:cs typeface="Times New Roman"/>
                <a:sym typeface="Times New Roman"/>
              </a:rPr>
              <a:t>tôi</a:t>
            </a:r>
            <a:r>
              <a:rPr b="1" lang="en-US" sz="2800">
                <a:solidFill>
                  <a:srgbClr val="7030A0"/>
                </a:solidFill>
                <a:latin typeface="Times New Roman"/>
                <a:ea typeface="Times New Roman"/>
                <a:cs typeface="Times New Roman"/>
                <a:sym typeface="Times New Roman"/>
              </a:rPr>
              <a:t> và các bạn:</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800">
                <a:solidFill>
                  <a:srgbClr val="7030A0"/>
                </a:solidFill>
                <a:latin typeface="Times New Roman"/>
                <a:ea typeface="Times New Roman"/>
                <a:cs typeface="Times New Roman"/>
                <a:sym typeface="Times New Roman"/>
              </a:rPr>
              <a:t>- </a:t>
            </a:r>
            <a:r>
              <a:rPr lang="en-US" sz="2800">
                <a:solidFill>
                  <a:srgbClr val="0D0D0D"/>
                </a:solidFill>
                <a:latin typeface="Times New Roman"/>
                <a:ea typeface="Times New Roman"/>
                <a:cs typeface="Times New Roman"/>
                <a:sym typeface="Times New Roman"/>
              </a:rPr>
              <a:t>Tâm trạng khi được leo lên ngồi trên cây cao ngắm cảnh vật xung quanh:</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Chúng tôi sửng sốt, nín thở ngồi lặng đi...</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Ngồi nép trên các cành cây, lắng nghe tiếng gió.</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Tôi lắng nghe tim đập rộn ràng.</a:t>
            </a:r>
            <a:endParaRPr sz="2800">
              <a:solidFill>
                <a:schemeClr val="dk1"/>
              </a:solidFill>
              <a:latin typeface="Times New Roman"/>
              <a:ea typeface="Times New Roman"/>
              <a:cs typeface="Times New Roman"/>
              <a:sym typeface="Times New Roman"/>
            </a:endParaRPr>
          </a:p>
        </p:txBody>
      </p:sp>
      <p:pic>
        <p:nvPicPr>
          <p:cNvPr id="1739" name="Google Shape;1739;p79"/>
          <p:cNvPicPr preferRelativeResize="0"/>
          <p:nvPr/>
        </p:nvPicPr>
        <p:blipFill rotWithShape="1">
          <a:blip r:embed="rId6">
            <a:alphaModFix/>
          </a:blip>
          <a:srcRect b="0" l="0" r="0" t="0"/>
          <a:stretch/>
        </p:blipFill>
        <p:spPr>
          <a:xfrm>
            <a:off x="6819208" y="2237384"/>
            <a:ext cx="4686992" cy="40233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0" st="0"/>
                                            </p:txEl>
                                          </p:spTgt>
                                        </p:tgtEl>
                                        <p:attrNameLst>
                                          <p:attrName>style.visibility</p:attrName>
                                        </p:attrNameLst>
                                      </p:cBhvr>
                                      <p:to>
                                        <p:strVal val="visible"/>
                                      </p:to>
                                    </p:set>
                                    <p:animEffect filter="fade" transition="in">
                                      <p:cBhvr>
                                        <p:cTn dur="1000"/>
                                        <p:tgtEl>
                                          <p:spTgt spid="17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1" st="1"/>
                                            </p:txEl>
                                          </p:spTgt>
                                        </p:tgtEl>
                                        <p:attrNameLst>
                                          <p:attrName>style.visibility</p:attrName>
                                        </p:attrNameLst>
                                      </p:cBhvr>
                                      <p:to>
                                        <p:strVal val="visible"/>
                                      </p:to>
                                    </p:set>
                                    <p:animEffect filter="fade" transition="in">
                                      <p:cBhvr>
                                        <p:cTn dur="1000"/>
                                        <p:tgtEl>
                                          <p:spTgt spid="17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2" st="2"/>
                                            </p:txEl>
                                          </p:spTgt>
                                        </p:tgtEl>
                                        <p:attrNameLst>
                                          <p:attrName>style.visibility</p:attrName>
                                        </p:attrNameLst>
                                      </p:cBhvr>
                                      <p:to>
                                        <p:strVal val="visible"/>
                                      </p:to>
                                    </p:set>
                                    <p:animEffect filter="fade" transition="in">
                                      <p:cBhvr>
                                        <p:cTn dur="1000"/>
                                        <p:tgtEl>
                                          <p:spTgt spid="17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3" st="3"/>
                                            </p:txEl>
                                          </p:spTgt>
                                        </p:tgtEl>
                                        <p:attrNameLst>
                                          <p:attrName>style.visibility</p:attrName>
                                        </p:attrNameLst>
                                      </p:cBhvr>
                                      <p:to>
                                        <p:strVal val="visible"/>
                                      </p:to>
                                    </p:set>
                                    <p:animEffect filter="fade" transition="in">
                                      <p:cBhvr>
                                        <p:cTn dur="1000"/>
                                        <p:tgtEl>
                                          <p:spTgt spid="17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8">
                                            <p:txEl>
                                              <p:pRg end="4" st="4"/>
                                            </p:txEl>
                                          </p:spTgt>
                                        </p:tgtEl>
                                        <p:attrNameLst>
                                          <p:attrName>style.visibility</p:attrName>
                                        </p:attrNameLst>
                                      </p:cBhvr>
                                      <p:to>
                                        <p:strVal val="visible"/>
                                      </p:to>
                                    </p:set>
                                    <p:animEffect filter="fade" transition="in">
                                      <p:cBhvr>
                                        <p:cTn dur="1000"/>
                                        <p:tgtEl>
                                          <p:spTgt spid="173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170" name="Google Shape;170;p8"/>
          <p:cNvSpPr/>
          <p:nvPr/>
        </p:nvSpPr>
        <p:spPr>
          <a:xfrm>
            <a:off x="492369" y="1294464"/>
            <a:ext cx="6682154" cy="604684"/>
          </a:xfrm>
          <a:prstGeom prst="plaque">
            <a:avLst>
              <a:gd fmla="val 16667" name="adj"/>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62626"/>
              </a:buClr>
              <a:buSzPts val="2800"/>
              <a:buFont typeface="Times New Roman"/>
              <a:buNone/>
            </a:pPr>
            <a:r>
              <a:rPr b="1" i="0" lang="en-US" sz="2800" u="none" cap="none" strike="noStrike">
                <a:solidFill>
                  <a:srgbClr val="262626"/>
                </a:solidFill>
                <a:latin typeface="Times New Roman"/>
                <a:ea typeface="Times New Roman"/>
                <a:cs typeface="Times New Roman"/>
                <a:sym typeface="Times New Roman"/>
              </a:rPr>
              <a:t>I. Tri </a:t>
            </a:r>
            <a:r>
              <a:rPr b="1" i="0" lang="en-US" sz="2800" u="none" cap="none" strike="noStrike">
                <a:solidFill>
                  <a:srgbClr val="0D0D0D"/>
                </a:solidFill>
                <a:latin typeface="Times New Roman"/>
                <a:ea typeface="Times New Roman"/>
                <a:cs typeface="Times New Roman"/>
                <a:sym typeface="Times New Roman"/>
              </a:rPr>
              <a:t>thức đọc hiểu về văn bản thông tin</a:t>
            </a:r>
            <a:endParaRPr b="0" i="0" sz="2800" u="none" cap="none" strike="noStrike">
              <a:solidFill>
                <a:srgbClr val="FFFFFF"/>
              </a:solidFill>
              <a:latin typeface="Calibri"/>
              <a:ea typeface="Calibri"/>
              <a:cs typeface="Calibri"/>
              <a:sym typeface="Calibri"/>
            </a:endParaRPr>
          </a:p>
        </p:txBody>
      </p:sp>
      <p:pic>
        <p:nvPicPr>
          <p:cNvPr id="171" name="Google Shape;171;p8"/>
          <p:cNvPicPr preferRelativeResize="0"/>
          <p:nvPr/>
        </p:nvPicPr>
        <p:blipFill rotWithShape="1">
          <a:blip r:embed="rId3">
            <a:alphaModFix/>
          </a:blip>
          <a:srcRect b="0" l="0" r="0" t="0"/>
          <a:stretch/>
        </p:blipFill>
        <p:spPr>
          <a:xfrm>
            <a:off x="0" y="2950302"/>
            <a:ext cx="6220099" cy="3907698"/>
          </a:xfrm>
          <a:prstGeom prst="rect">
            <a:avLst/>
          </a:prstGeom>
          <a:noFill/>
          <a:ln>
            <a:noFill/>
          </a:ln>
        </p:spPr>
      </p:pic>
      <p:grpSp>
        <p:nvGrpSpPr>
          <p:cNvPr id="172" name="Google Shape;172;p8"/>
          <p:cNvGrpSpPr/>
          <p:nvPr/>
        </p:nvGrpSpPr>
        <p:grpSpPr>
          <a:xfrm>
            <a:off x="660400" y="2237204"/>
            <a:ext cx="10751983" cy="3607715"/>
            <a:chOff x="2079523" y="2664246"/>
            <a:chExt cx="10751983" cy="3607715"/>
          </a:xfrm>
        </p:grpSpPr>
        <p:sp>
          <p:nvSpPr>
            <p:cNvPr id="173" name="Google Shape;173;p8"/>
            <p:cNvSpPr/>
            <p:nvPr/>
          </p:nvSpPr>
          <p:spPr>
            <a:xfrm>
              <a:off x="2079523" y="3716594"/>
              <a:ext cx="2853504" cy="1032387"/>
            </a:xfrm>
            <a:custGeom>
              <a:rect b="b" l="l" r="r" t="t"/>
              <a:pathLst>
                <a:path extrusionOk="0" h="1690687" w="3381375">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blipFill rotWithShape="1">
              <a:blip r:embed="rId4">
                <a:alphaModFix/>
              </a:blip>
              <a:tile algn="tl" flip="none" tx="0" sx="100000" ty="0" sy="100000"/>
            </a:blipFill>
            <a:ln>
              <a:noFill/>
            </a:ln>
            <a:effectLst>
              <a:outerShdw blurRad="107950" algn="ctr" dir="5400000" dist="12700">
                <a:srgbClr val="000000"/>
              </a:outerShdw>
            </a:effectLst>
          </p:spPr>
          <p:txBody>
            <a:bodyPr anchorCtr="0" anchor="ctr" bIns="59675" lIns="59675" spcFirstLastPara="1" rIns="59675" wrap="square" tIns="59675">
              <a:noAutofit/>
            </a:bodyPr>
            <a:lstStyle/>
            <a:p>
              <a:pPr indent="0" lvl="0" marL="0" marR="0" rtl="0" algn="ctr">
                <a:lnSpc>
                  <a:spcPct val="90000"/>
                </a:lnSpc>
                <a:spcBef>
                  <a:spcPts val="0"/>
                </a:spcBef>
                <a:spcAft>
                  <a:spcPts val="0"/>
                </a:spcAft>
                <a:buNone/>
              </a:pPr>
              <a:r>
                <a:rPr b="1" i="0" lang="en-US" sz="3200" u="none" cap="none" strike="noStrike">
                  <a:solidFill>
                    <a:schemeClr val="lt1"/>
                  </a:solidFill>
                  <a:latin typeface="Times New Roman"/>
                  <a:ea typeface="Times New Roman"/>
                  <a:cs typeface="Times New Roman"/>
                  <a:sym typeface="Times New Roman"/>
                </a:rPr>
                <a:t>1. Khái niệm</a:t>
              </a:r>
              <a:endParaRPr b="0" i="0" sz="3200" u="none" cap="none" strike="noStrike">
                <a:solidFill>
                  <a:schemeClr val="lt1"/>
                </a:solidFill>
                <a:latin typeface="Times New Roman"/>
                <a:ea typeface="Times New Roman"/>
                <a:cs typeface="Times New Roman"/>
                <a:sym typeface="Times New Roman"/>
              </a:endParaRPr>
            </a:p>
          </p:txBody>
        </p:sp>
        <p:sp>
          <p:nvSpPr>
            <p:cNvPr id="174" name="Google Shape;174;p8"/>
            <p:cNvSpPr/>
            <p:nvPr/>
          </p:nvSpPr>
          <p:spPr>
            <a:xfrm rot="-2142401">
              <a:off x="4776467" y="3694925"/>
              <a:ext cx="1665670" cy="56162"/>
            </a:xfrm>
            <a:custGeom>
              <a:rect b="b" l="l" r="r" t="t"/>
              <a:pathLst>
                <a:path extrusionOk="0" h="56162" w="1665670">
                  <a:moveTo>
                    <a:pt x="0" y="28081"/>
                  </a:moveTo>
                  <a:lnTo>
                    <a:pt x="1665670" y="28081"/>
                  </a:lnTo>
                </a:path>
              </a:pathLst>
            </a:custGeom>
            <a:noFill/>
            <a:ln cap="flat" cmpd="sng" w="38100">
              <a:solidFill>
                <a:srgbClr val="487AA8"/>
              </a:solidFill>
              <a:prstDash val="solid"/>
              <a:miter lim="800000"/>
              <a:headEnd len="sm" w="sm" type="none"/>
              <a:tailEnd len="sm" w="sm" type="none"/>
            </a:ln>
          </p:spPr>
          <p:txBody>
            <a:bodyPr anchorCtr="0" anchor="ctr" bIns="0" lIns="803875" spcFirstLastPara="1" rIns="803875" wrap="square" tIns="0">
              <a:noAutofit/>
            </a:bodyPr>
            <a:lstStyle/>
            <a:p>
              <a:pPr indent="0" lvl="0" marL="0" marR="0" rtl="0" algn="ctr">
                <a:lnSpc>
                  <a:spcPct val="90000"/>
                </a:lnSpc>
                <a:spcBef>
                  <a:spcPts val="0"/>
                </a:spcBef>
                <a:spcAft>
                  <a:spcPts val="0"/>
                </a:spcAft>
                <a:buNone/>
              </a:pPr>
              <a:r>
                <a:t/>
              </a:r>
              <a:endParaRPr b="0" i="0" sz="500" u="none" cap="none" strike="noStrike">
                <a:solidFill>
                  <a:schemeClr val="dk1"/>
                </a:solidFill>
                <a:latin typeface="Calibri"/>
                <a:ea typeface="Calibri"/>
                <a:cs typeface="Calibri"/>
                <a:sym typeface="Calibri"/>
              </a:endParaRPr>
            </a:p>
          </p:txBody>
        </p:sp>
        <p:sp>
          <p:nvSpPr>
            <p:cNvPr id="175" name="Google Shape;175;p8"/>
            <p:cNvSpPr/>
            <p:nvPr/>
          </p:nvSpPr>
          <p:spPr>
            <a:xfrm>
              <a:off x="5695642" y="2664246"/>
              <a:ext cx="7135864" cy="1258164"/>
            </a:xfrm>
            <a:custGeom>
              <a:rect b="b" l="l" r="r" t="t"/>
              <a:pathLst>
                <a:path extrusionOk="0" h="1690687" w="3381375">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blipFill rotWithShape="1">
              <a:blip r:embed="rId5">
                <a:alphaModFix/>
              </a:blip>
              <a:tile algn="tl" flip="none" tx="0" sx="100000" ty="0" sy="100000"/>
            </a:blipFill>
            <a:ln>
              <a:noFill/>
            </a:ln>
            <a:effectLst>
              <a:outerShdw blurRad="107950" algn="ctr" dir="5400000" dist="12700">
                <a:srgbClr val="000000"/>
              </a:outerShdw>
            </a:effectLst>
          </p:spPr>
          <p:txBody>
            <a:bodyPr anchorCtr="0" anchor="ctr" bIns="59675" lIns="59675" spcFirstLastPara="1" rIns="59675" wrap="square" tIns="59675">
              <a:noAutofit/>
            </a:bodyPr>
            <a:lstStyle/>
            <a:p>
              <a:pPr indent="0" lvl="0" marL="0" marR="0" rtl="0" algn="just">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Văn bản thông tin </a:t>
              </a:r>
              <a:r>
                <a:rPr b="0" i="0" lang="en-US" sz="2800" u="none" cap="none" strike="noStrike">
                  <a:solidFill>
                    <a:schemeClr val="lt1"/>
                  </a:solidFill>
                  <a:latin typeface="Times New Roman"/>
                  <a:ea typeface="Times New Roman"/>
                  <a:cs typeface="Times New Roman"/>
                  <a:sym typeface="Times New Roman"/>
                </a:rPr>
                <a:t>là văn bản có mục đích chuyền tải thông tin một cách tin cậy, xác thực.</a:t>
              </a:r>
              <a:endParaRPr b="0" i="0" sz="2800" u="none" cap="none" strike="noStrike">
                <a:solidFill>
                  <a:schemeClr val="lt1"/>
                </a:solidFill>
                <a:latin typeface="Times New Roman"/>
                <a:ea typeface="Times New Roman"/>
                <a:cs typeface="Times New Roman"/>
                <a:sym typeface="Times New Roman"/>
              </a:endParaRPr>
            </a:p>
          </p:txBody>
        </p:sp>
        <p:sp>
          <p:nvSpPr>
            <p:cNvPr id="176" name="Google Shape;176;p8"/>
            <p:cNvSpPr/>
            <p:nvPr/>
          </p:nvSpPr>
          <p:spPr>
            <a:xfrm rot="2142401">
              <a:off x="4776467" y="4667071"/>
              <a:ext cx="1665670" cy="56162"/>
            </a:xfrm>
            <a:custGeom>
              <a:rect b="b" l="l" r="r" t="t"/>
              <a:pathLst>
                <a:path extrusionOk="0" h="56162" w="1665670">
                  <a:moveTo>
                    <a:pt x="0" y="28081"/>
                  </a:moveTo>
                  <a:lnTo>
                    <a:pt x="1665670" y="28081"/>
                  </a:lnTo>
                </a:path>
              </a:pathLst>
            </a:custGeom>
            <a:noFill/>
            <a:ln cap="flat" cmpd="sng" w="38100">
              <a:solidFill>
                <a:srgbClr val="487AA8"/>
              </a:solidFill>
              <a:prstDash val="solid"/>
              <a:miter lim="800000"/>
              <a:headEnd len="sm" w="sm" type="none"/>
              <a:tailEnd len="sm" w="sm" type="none"/>
            </a:ln>
          </p:spPr>
          <p:txBody>
            <a:bodyPr anchorCtr="0" anchor="ctr" bIns="0" lIns="803875" spcFirstLastPara="1" rIns="803875" wrap="square" tIns="0">
              <a:noAutofit/>
            </a:bodyPr>
            <a:lstStyle/>
            <a:p>
              <a:pPr indent="0" lvl="0" marL="0" marR="0" rtl="0" algn="ctr">
                <a:lnSpc>
                  <a:spcPct val="90000"/>
                </a:lnSpc>
                <a:spcBef>
                  <a:spcPts val="0"/>
                </a:spcBef>
                <a:spcAft>
                  <a:spcPts val="0"/>
                </a:spcAft>
                <a:buNone/>
              </a:pPr>
              <a:r>
                <a:t/>
              </a:r>
              <a:endParaRPr b="0" i="0" sz="500" u="none" cap="none" strike="noStrike">
                <a:solidFill>
                  <a:schemeClr val="dk1"/>
                </a:solidFill>
                <a:latin typeface="Calibri"/>
                <a:ea typeface="Calibri"/>
                <a:cs typeface="Calibri"/>
                <a:sym typeface="Calibri"/>
              </a:endParaRPr>
            </a:p>
          </p:txBody>
        </p:sp>
        <p:sp>
          <p:nvSpPr>
            <p:cNvPr id="177" name="Google Shape;177;p8"/>
            <p:cNvSpPr/>
            <p:nvPr/>
          </p:nvSpPr>
          <p:spPr>
            <a:xfrm>
              <a:off x="5695642" y="4047822"/>
              <a:ext cx="7135864" cy="2224139"/>
            </a:xfrm>
            <a:custGeom>
              <a:rect b="b" l="l" r="r" t="t"/>
              <a:pathLst>
                <a:path extrusionOk="0" h="1690687" w="3381375">
                  <a:moveTo>
                    <a:pt x="0" y="169069"/>
                  </a:moveTo>
                  <a:cubicBezTo>
                    <a:pt x="0" y="75695"/>
                    <a:pt x="75695" y="0"/>
                    <a:pt x="169069" y="0"/>
                  </a:cubicBezTo>
                  <a:lnTo>
                    <a:pt x="3212306" y="0"/>
                  </a:lnTo>
                  <a:cubicBezTo>
                    <a:pt x="3305680" y="0"/>
                    <a:pt x="3381375" y="75695"/>
                    <a:pt x="3381375" y="169069"/>
                  </a:cubicBezTo>
                  <a:lnTo>
                    <a:pt x="3381375" y="1521618"/>
                  </a:lnTo>
                  <a:cubicBezTo>
                    <a:pt x="3381375" y="1614992"/>
                    <a:pt x="3305680" y="1690687"/>
                    <a:pt x="3212306" y="1690687"/>
                  </a:cubicBezTo>
                  <a:lnTo>
                    <a:pt x="169069" y="1690687"/>
                  </a:lnTo>
                  <a:cubicBezTo>
                    <a:pt x="75695" y="1690687"/>
                    <a:pt x="0" y="1614992"/>
                    <a:pt x="0" y="1521618"/>
                  </a:cubicBezTo>
                  <a:lnTo>
                    <a:pt x="0" y="169069"/>
                  </a:lnTo>
                  <a:close/>
                </a:path>
              </a:pathLst>
            </a:custGeom>
            <a:blipFill rotWithShape="1">
              <a:blip r:embed="rId5">
                <a:alphaModFix/>
              </a:blip>
              <a:tile algn="tl" flip="none" tx="0" sx="100000" ty="0" sy="100000"/>
            </a:blipFill>
            <a:ln>
              <a:noFill/>
            </a:ln>
            <a:effectLst>
              <a:outerShdw blurRad="107950" algn="ctr" dir="5400000" dist="12700">
                <a:srgbClr val="000000"/>
              </a:outerShdw>
            </a:effectLst>
          </p:spPr>
          <p:txBody>
            <a:bodyPr anchorCtr="0" anchor="ctr" bIns="59675" lIns="59675" spcFirstLastPara="1" rIns="59675" wrap="square" tIns="59675">
              <a:noAutofit/>
            </a:bodyPr>
            <a:lstStyle/>
            <a:p>
              <a:pPr indent="0" lvl="0" marL="0" marR="0" rtl="0" algn="just">
                <a:lnSpc>
                  <a:spcPct val="90000"/>
                </a:lnSpc>
                <a:spcBef>
                  <a:spcPts val="0"/>
                </a:spcBef>
                <a:spcAft>
                  <a:spcPts val="0"/>
                </a:spcAft>
                <a:buNone/>
              </a:pPr>
              <a:r>
                <a:rPr b="1" i="1" lang="en-US" sz="2800" u="none" cap="none" strike="noStrike">
                  <a:solidFill>
                    <a:schemeClr val="lt1"/>
                  </a:solidFill>
                  <a:latin typeface="Times New Roman"/>
                  <a:ea typeface="Times New Roman"/>
                  <a:cs typeface="Times New Roman"/>
                  <a:sym typeface="Times New Roman"/>
                </a:rPr>
                <a:t>Văn bản thuyết minh thuật lại một sự kiện</a:t>
              </a:r>
              <a:r>
                <a:rPr b="1" i="0" lang="en-US" sz="2800" u="none" cap="none" strike="noStrike">
                  <a:solidFill>
                    <a:schemeClr val="lt1"/>
                  </a:solidFill>
                  <a:latin typeface="Times New Roman"/>
                  <a:ea typeface="Times New Roman"/>
                  <a:cs typeface="Times New Roman"/>
                  <a:sym typeface="Times New Roman"/>
                </a:rPr>
                <a:t>:</a:t>
              </a:r>
              <a:r>
                <a:rPr b="0" i="0" lang="en-US" sz="2800" u="none" cap="none" strike="noStrike">
                  <a:solidFill>
                    <a:schemeClr val="lt1"/>
                  </a:solidFill>
                  <a:latin typeface="Times New Roman"/>
                  <a:ea typeface="Times New Roman"/>
                  <a:cs typeface="Times New Roman"/>
                  <a:sym typeface="Times New Roman"/>
                </a:rPr>
                <a:t> thuộc thể loại văn bản thông tin. Mục đích của kiểu văn bản này là giới thiệu, thuyết minh về sự kiện, giúp người đọc hình dung quá trình diễn biến của sự kiện và các thông tin liên quan.</a:t>
              </a:r>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grpSp>
        <p:nvGrpSpPr>
          <p:cNvPr id="1744" name="Google Shape;1744;p80"/>
          <p:cNvGrpSpPr/>
          <p:nvPr/>
        </p:nvGrpSpPr>
        <p:grpSpPr>
          <a:xfrm>
            <a:off x="0" y="1"/>
            <a:ext cx="12192000" cy="836740"/>
            <a:chOff x="1440808" y="2419674"/>
            <a:chExt cx="9865006" cy="1448933"/>
          </a:xfrm>
        </p:grpSpPr>
        <p:sp>
          <p:nvSpPr>
            <p:cNvPr id="1745" name="Google Shape;1745;p8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46" name="Google Shape;1746;p8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47" name="Google Shape;1747;p8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48" name="Google Shape;1748;p8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749" name="Google Shape;1749;p8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50" name="Google Shape;1750;p8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51" name="Google Shape;1751;p8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52" name="Google Shape;1752;p8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753" name="Google Shape;1753;p8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754" name="Google Shape;1754;p8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755" name="Google Shape;1755;p80"/>
          <p:cNvGrpSpPr/>
          <p:nvPr/>
        </p:nvGrpSpPr>
        <p:grpSpPr>
          <a:xfrm>
            <a:off x="4009854" y="1061139"/>
            <a:ext cx="7822558" cy="5664125"/>
            <a:chOff x="9526586" y="5020964"/>
            <a:chExt cx="13487401" cy="7588768"/>
          </a:xfrm>
        </p:grpSpPr>
        <p:sp>
          <p:nvSpPr>
            <p:cNvPr id="1756" name="Google Shape;1756;p8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57" name="Google Shape;1757;p8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58" name="Google Shape;1758;p8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59" name="Google Shape;1759;p8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60" name="Google Shape;1760;p8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761" name="Google Shape;1761;p80"/>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762" name="Google Shape;1762;p80"/>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763" name="Google Shape;1763;p80"/>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764" name="Google Shape;1764;p80"/>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765" name="Google Shape;1765;p80"/>
          <p:cNvPicPr preferRelativeResize="0"/>
          <p:nvPr/>
        </p:nvPicPr>
        <p:blipFill rotWithShape="1">
          <a:blip r:embed="rId6">
            <a:alphaModFix/>
          </a:blip>
          <a:srcRect b="0" l="0" r="0" t="0"/>
          <a:stretch/>
        </p:blipFill>
        <p:spPr>
          <a:xfrm>
            <a:off x="6657489" y="2118739"/>
            <a:ext cx="4761389" cy="3877392"/>
          </a:xfrm>
          <a:prstGeom prst="rect">
            <a:avLst/>
          </a:prstGeom>
          <a:noFill/>
          <a:ln>
            <a:noFill/>
          </a:ln>
        </p:spPr>
      </p:pic>
      <p:sp>
        <p:nvSpPr>
          <p:cNvPr id="1766" name="Google Shape;1766;p80"/>
          <p:cNvSpPr/>
          <p:nvPr/>
        </p:nvSpPr>
        <p:spPr>
          <a:xfrm>
            <a:off x="553874" y="2013581"/>
            <a:ext cx="6103614" cy="4622804"/>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15000"/>
              </a:lnSpc>
              <a:spcBef>
                <a:spcPts val="0"/>
              </a:spcBef>
              <a:spcAft>
                <a:spcPts val="0"/>
              </a:spcAft>
              <a:buClr>
                <a:schemeClr val="dk1"/>
              </a:buClr>
              <a:buSzPts val="3200"/>
              <a:buFont typeface="Noto Sans Symbols"/>
              <a:buChar char="❖"/>
            </a:pPr>
            <a:r>
              <a:rPr lang="en-US" sz="3200">
                <a:solidFill>
                  <a:schemeClr val="dk1"/>
                </a:solidFill>
                <a:latin typeface="Times New Roman"/>
                <a:ea typeface="Times New Roman"/>
                <a:cs typeface="Times New Roman"/>
                <a:sym typeface="Times New Roman"/>
              </a:rPr>
              <a:t>Đứng từ trên cao quan sát, lũ trẻ được khám phá bức tranh thiên nhiên đầy quyến rũ, bí ẩn về những vùng đất, con sông bí ẩn, mà lũ trẻ chưa từng biết đến:</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i="1" lang="en-US" sz="3200">
                <a:solidFill>
                  <a:srgbClr val="000000"/>
                </a:solidFill>
                <a:latin typeface="Times New Roman"/>
                <a:ea typeface="Times New Roman"/>
                <a:cs typeface="Times New Roman"/>
                <a:sym typeface="Times New Roman"/>
              </a:rPr>
              <a:t>“… vụt mở ra trước mắt chúng tôi 1 thế giới đẹp đẽ vô ngần của không gian bao la và ánh sáng..”.</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grpSp>
        <p:nvGrpSpPr>
          <p:cNvPr id="1771" name="Google Shape;1771;p81"/>
          <p:cNvGrpSpPr/>
          <p:nvPr/>
        </p:nvGrpSpPr>
        <p:grpSpPr>
          <a:xfrm>
            <a:off x="0" y="1"/>
            <a:ext cx="12192000" cy="836740"/>
            <a:chOff x="1440808" y="2419674"/>
            <a:chExt cx="9865006" cy="1448933"/>
          </a:xfrm>
        </p:grpSpPr>
        <p:sp>
          <p:nvSpPr>
            <p:cNvPr id="1772" name="Google Shape;1772;p8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3" name="Google Shape;1773;p8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4" name="Google Shape;1774;p8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5" name="Google Shape;1775;p8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776" name="Google Shape;1776;p8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7" name="Google Shape;1777;p8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8" name="Google Shape;1778;p8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779" name="Google Shape;1779;p8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780" name="Google Shape;1780;p8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781" name="Google Shape;1781;p8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782" name="Google Shape;1782;p81"/>
          <p:cNvGrpSpPr/>
          <p:nvPr/>
        </p:nvGrpSpPr>
        <p:grpSpPr>
          <a:xfrm>
            <a:off x="4009854" y="1061139"/>
            <a:ext cx="7822558" cy="5664125"/>
            <a:chOff x="9526586" y="5020964"/>
            <a:chExt cx="13487401" cy="7588768"/>
          </a:xfrm>
        </p:grpSpPr>
        <p:sp>
          <p:nvSpPr>
            <p:cNvPr id="1783" name="Google Shape;1783;p8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84" name="Google Shape;1784;p8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85" name="Google Shape;1785;p8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86" name="Google Shape;1786;p8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787" name="Google Shape;1787;p8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788" name="Google Shape;1788;p81"/>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789" name="Google Shape;1789;p81"/>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790" name="Google Shape;1790;p81"/>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791" name="Google Shape;1791;p81"/>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792" name="Google Shape;1792;p81"/>
          <p:cNvPicPr preferRelativeResize="0"/>
          <p:nvPr/>
        </p:nvPicPr>
        <p:blipFill rotWithShape="1">
          <a:blip r:embed="rId6">
            <a:alphaModFix/>
          </a:blip>
          <a:srcRect b="0" l="0" r="0" t="0"/>
          <a:stretch/>
        </p:blipFill>
        <p:spPr>
          <a:xfrm>
            <a:off x="6657489" y="2118739"/>
            <a:ext cx="4761389" cy="3877392"/>
          </a:xfrm>
          <a:prstGeom prst="rect">
            <a:avLst/>
          </a:prstGeom>
          <a:noFill/>
          <a:ln>
            <a:noFill/>
          </a:ln>
        </p:spPr>
      </p:pic>
      <p:grpSp>
        <p:nvGrpSpPr>
          <p:cNvPr id="1793" name="Google Shape;1793;p81"/>
          <p:cNvGrpSpPr/>
          <p:nvPr/>
        </p:nvGrpSpPr>
        <p:grpSpPr>
          <a:xfrm>
            <a:off x="1006344" y="2327358"/>
            <a:ext cx="6171691" cy="3485214"/>
            <a:chOff x="1006344" y="2327358"/>
            <a:chExt cx="6171691" cy="3485214"/>
          </a:xfrm>
        </p:grpSpPr>
        <p:sp>
          <p:nvSpPr>
            <p:cNvPr id="1794" name="Google Shape;1794;p81"/>
            <p:cNvSpPr/>
            <p:nvPr/>
          </p:nvSpPr>
          <p:spPr>
            <a:xfrm>
              <a:off x="1006344" y="2327358"/>
              <a:ext cx="6171691" cy="3485214"/>
            </a:xfrm>
            <a:prstGeom prst="homePlate">
              <a:avLst>
                <a:gd fmla="val 32658" name="adj"/>
              </a:avLst>
            </a:prstGeom>
            <a:gradFill>
              <a:gsLst>
                <a:gs pos="0">
                  <a:srgbClr val="FFDC9B"/>
                </a:gs>
                <a:gs pos="50000">
                  <a:srgbClr val="FFD68D"/>
                </a:gs>
                <a:gs pos="100000">
                  <a:srgbClr val="FFD478"/>
                </a:gs>
              </a:gsLst>
              <a:lin ang="5400000" scaled="0"/>
            </a:gra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82550" lvl="0" marL="285750" marR="0" rtl="0" algn="just">
                <a:lnSpc>
                  <a:spcPct val="115000"/>
                </a:lnSpc>
                <a:spcBef>
                  <a:spcPts val="0"/>
                </a:spcBef>
                <a:spcAft>
                  <a:spcPts val="0"/>
                </a:spcAft>
                <a:buClr>
                  <a:schemeClr val="dk1"/>
                </a:buClr>
                <a:buSzPts val="3200"/>
                <a:buFont typeface="Noto Sans Symbols"/>
                <a:buNone/>
              </a:pPr>
              <a:r>
                <a:t/>
              </a:r>
              <a:endParaRPr sz="3200">
                <a:solidFill>
                  <a:schemeClr val="dk1"/>
                </a:solidFill>
                <a:latin typeface="Times New Roman"/>
                <a:ea typeface="Times New Roman"/>
                <a:cs typeface="Times New Roman"/>
                <a:sym typeface="Times New Roman"/>
              </a:endParaRPr>
            </a:p>
          </p:txBody>
        </p:sp>
        <p:sp>
          <p:nvSpPr>
            <p:cNvPr id="1795" name="Google Shape;1795;p81"/>
            <p:cNvSpPr txBox="1"/>
            <p:nvPr/>
          </p:nvSpPr>
          <p:spPr>
            <a:xfrm>
              <a:off x="1095772" y="2558653"/>
              <a:ext cx="5056500" cy="30257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15000"/>
                </a:lnSpc>
                <a:spcBef>
                  <a:spcPts val="0"/>
                </a:spcBef>
                <a:spcAft>
                  <a:spcPts val="0"/>
                </a:spcAft>
                <a:buClr>
                  <a:schemeClr val="dk1"/>
                </a:buClr>
                <a:buSzPts val="2800"/>
                <a:buFont typeface="Noto Sans Symbols"/>
                <a:buChar char="❖"/>
              </a:pPr>
              <a:r>
                <a:rPr lang="en-US" sz="2800">
                  <a:solidFill>
                    <a:schemeClr val="dk1"/>
                  </a:solidFill>
                  <a:latin typeface="Times New Roman"/>
                  <a:ea typeface="Times New Roman"/>
                  <a:cs typeface="Times New Roman"/>
                  <a:sym typeface="Times New Roman"/>
                </a:rPr>
                <a:t> Cũng chính từ điểm nhìn trên ngọn hai cây phong cao tít ấy đã gieo cho lũ trẻ khơi dậy trí tò mò về những miền đất bí ẩn và  niềm khao khát khám phá những chân trời xa hơn</a:t>
              </a:r>
              <a:endParaRPr sz="2800">
                <a:solidFill>
                  <a:schemeClr val="dk1"/>
                </a:solidFill>
                <a:latin typeface="Times New Roman"/>
                <a:ea typeface="Times New Roman"/>
                <a:cs typeface="Times New Roman"/>
                <a:sym typeface="Times New Roman"/>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grpSp>
        <p:nvGrpSpPr>
          <p:cNvPr id="1800" name="Google Shape;1800;p82"/>
          <p:cNvGrpSpPr/>
          <p:nvPr/>
        </p:nvGrpSpPr>
        <p:grpSpPr>
          <a:xfrm>
            <a:off x="0" y="1"/>
            <a:ext cx="12192000" cy="836740"/>
            <a:chOff x="1440808" y="2419674"/>
            <a:chExt cx="9865006" cy="1448933"/>
          </a:xfrm>
        </p:grpSpPr>
        <p:sp>
          <p:nvSpPr>
            <p:cNvPr id="1801" name="Google Shape;1801;p8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2" name="Google Shape;1802;p8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3" name="Google Shape;1803;p8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4" name="Google Shape;1804;p8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805" name="Google Shape;1805;p8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6" name="Google Shape;1806;p8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7" name="Google Shape;1807;p8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08" name="Google Shape;1808;p8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809" name="Google Shape;1809;p8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810" name="Google Shape;1810;p8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811" name="Google Shape;1811;p82"/>
          <p:cNvGrpSpPr/>
          <p:nvPr/>
        </p:nvGrpSpPr>
        <p:grpSpPr>
          <a:xfrm>
            <a:off x="4009854" y="1061139"/>
            <a:ext cx="7822558" cy="5664125"/>
            <a:chOff x="9526586" y="5020964"/>
            <a:chExt cx="13487401" cy="7588768"/>
          </a:xfrm>
        </p:grpSpPr>
        <p:sp>
          <p:nvSpPr>
            <p:cNvPr id="1812" name="Google Shape;1812;p8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13" name="Google Shape;1813;p8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14" name="Google Shape;1814;p8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15" name="Google Shape;1815;p8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16" name="Google Shape;1816;p8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817" name="Google Shape;1817;p82"/>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818" name="Google Shape;1818;p82"/>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819" name="Google Shape;1819;p82"/>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820" name="Google Shape;1820;p82"/>
          <p:cNvSpPr/>
          <p:nvPr/>
        </p:nvSpPr>
        <p:spPr>
          <a:xfrm>
            <a:off x="574770" y="1427881"/>
            <a:ext cx="9610239"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821" name="Google Shape;1821;p82"/>
          <p:cNvPicPr preferRelativeResize="0"/>
          <p:nvPr/>
        </p:nvPicPr>
        <p:blipFill rotWithShape="1">
          <a:blip r:embed="rId6">
            <a:alphaModFix/>
          </a:blip>
          <a:srcRect b="0" l="0" r="0" t="0"/>
          <a:stretch/>
        </p:blipFill>
        <p:spPr>
          <a:xfrm>
            <a:off x="6657489" y="2118739"/>
            <a:ext cx="4761389" cy="3877392"/>
          </a:xfrm>
          <a:prstGeom prst="rect">
            <a:avLst/>
          </a:prstGeom>
          <a:noFill/>
          <a:ln>
            <a:noFill/>
          </a:ln>
        </p:spPr>
      </p:pic>
      <p:grpSp>
        <p:nvGrpSpPr>
          <p:cNvPr id="1822" name="Google Shape;1822;p82"/>
          <p:cNvGrpSpPr/>
          <p:nvPr/>
        </p:nvGrpSpPr>
        <p:grpSpPr>
          <a:xfrm>
            <a:off x="1006344" y="2327358"/>
            <a:ext cx="6171691" cy="3485214"/>
            <a:chOff x="1006344" y="2327358"/>
            <a:chExt cx="6171691" cy="3485214"/>
          </a:xfrm>
        </p:grpSpPr>
        <p:sp>
          <p:nvSpPr>
            <p:cNvPr id="1823" name="Google Shape;1823;p82"/>
            <p:cNvSpPr/>
            <p:nvPr/>
          </p:nvSpPr>
          <p:spPr>
            <a:xfrm>
              <a:off x="1006344" y="2327358"/>
              <a:ext cx="6171691" cy="3485214"/>
            </a:xfrm>
            <a:prstGeom prst="homePlate">
              <a:avLst>
                <a:gd fmla="val 34676" name="adj"/>
              </a:avLst>
            </a:prstGeom>
            <a:gradFill>
              <a:gsLst>
                <a:gs pos="0">
                  <a:srgbClr val="FFDC9B"/>
                </a:gs>
                <a:gs pos="50000">
                  <a:srgbClr val="FFD68D"/>
                </a:gs>
                <a:gs pos="100000">
                  <a:srgbClr val="FFD478"/>
                </a:gs>
              </a:gsLst>
              <a:lin ang="5400000" scaled="0"/>
            </a:gra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chemeClr val="dk1"/>
                </a:buClr>
                <a:buSzPts val="3200"/>
                <a:buFont typeface="Calibri"/>
                <a:buNone/>
              </a:pPr>
              <a:r>
                <a:t/>
              </a:r>
              <a:endParaRPr b="0" i="0" sz="3200" u="none" cap="none" strike="noStrike">
                <a:solidFill>
                  <a:srgbClr val="000000"/>
                </a:solidFill>
                <a:latin typeface="Times New Roman"/>
                <a:ea typeface="Times New Roman"/>
                <a:cs typeface="Times New Roman"/>
                <a:sym typeface="Times New Roman"/>
              </a:endParaRPr>
            </a:p>
          </p:txBody>
        </p:sp>
        <p:sp>
          <p:nvSpPr>
            <p:cNvPr id="1824" name="Google Shape;1824;p82"/>
            <p:cNvSpPr txBox="1"/>
            <p:nvPr/>
          </p:nvSpPr>
          <p:spPr>
            <a:xfrm>
              <a:off x="1076191" y="2789710"/>
              <a:ext cx="4888511" cy="253018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 Hai cây phong không chỉ mở rộng tầm mắt mà còn nâng cánh ước mơ cho những em bé làng Ku-ku-rêu hướng tới chân trời xa xôi, tươi sáng.</a:t>
              </a:r>
              <a:endParaRPr b="0" i="0" sz="2800" u="none" cap="none" strike="noStrike">
                <a:solidFill>
                  <a:srgbClr val="000000"/>
                </a:solidFill>
                <a:latin typeface="Times New Roman"/>
                <a:ea typeface="Times New Roman"/>
                <a:cs typeface="Times New Roman"/>
                <a:sym typeface="Times New Roman"/>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8" name="Shape 1828"/>
        <p:cNvGrpSpPr/>
        <p:nvPr/>
      </p:nvGrpSpPr>
      <p:grpSpPr>
        <a:xfrm>
          <a:off x="0" y="0"/>
          <a:ext cx="0" cy="0"/>
          <a:chOff x="0" y="0"/>
          <a:chExt cx="0" cy="0"/>
        </a:xfrm>
      </p:grpSpPr>
      <p:grpSp>
        <p:nvGrpSpPr>
          <p:cNvPr id="1829" name="Google Shape;1829;p83"/>
          <p:cNvGrpSpPr/>
          <p:nvPr/>
        </p:nvGrpSpPr>
        <p:grpSpPr>
          <a:xfrm>
            <a:off x="0" y="1"/>
            <a:ext cx="12192000" cy="836740"/>
            <a:chOff x="1440808" y="2419674"/>
            <a:chExt cx="9865006" cy="1448933"/>
          </a:xfrm>
        </p:grpSpPr>
        <p:sp>
          <p:nvSpPr>
            <p:cNvPr id="1830" name="Google Shape;1830;p83"/>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1" name="Google Shape;1831;p83"/>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2" name="Google Shape;1832;p83"/>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3" name="Google Shape;1833;p8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834" name="Google Shape;1834;p8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5" name="Google Shape;1835;p8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6" name="Google Shape;1836;p8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37" name="Google Shape;1837;p8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838" name="Google Shape;1838;p83"/>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839" name="Google Shape;1839;p83"/>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840" name="Google Shape;1840;p83"/>
          <p:cNvGrpSpPr/>
          <p:nvPr/>
        </p:nvGrpSpPr>
        <p:grpSpPr>
          <a:xfrm>
            <a:off x="4009854" y="1061139"/>
            <a:ext cx="7822558" cy="5664125"/>
            <a:chOff x="9526586" y="5020964"/>
            <a:chExt cx="13487401" cy="7588768"/>
          </a:xfrm>
        </p:grpSpPr>
        <p:sp>
          <p:nvSpPr>
            <p:cNvPr id="1841" name="Google Shape;1841;p8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42" name="Google Shape;1842;p8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43" name="Google Shape;1843;p8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44" name="Google Shape;1844;p8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45" name="Google Shape;1845;p8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846" name="Google Shape;1846;p83"/>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847" name="Google Shape;1847;p83"/>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848" name="Google Shape;1848;p83"/>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849" name="Google Shape;1849;p83"/>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850" name="Google Shape;1850;p83"/>
          <p:cNvPicPr preferRelativeResize="0"/>
          <p:nvPr/>
        </p:nvPicPr>
        <p:blipFill rotWithShape="1">
          <a:blip r:embed="rId6">
            <a:alphaModFix/>
          </a:blip>
          <a:srcRect b="0" l="0" r="0" t="0"/>
          <a:stretch/>
        </p:blipFill>
        <p:spPr>
          <a:xfrm>
            <a:off x="6608333" y="2186591"/>
            <a:ext cx="4688230" cy="4023709"/>
          </a:xfrm>
          <a:prstGeom prst="rect">
            <a:avLst/>
          </a:prstGeom>
          <a:noFill/>
          <a:ln>
            <a:noFill/>
          </a:ln>
        </p:spPr>
      </p:pic>
      <p:grpSp>
        <p:nvGrpSpPr>
          <p:cNvPr id="1851" name="Google Shape;1851;p83"/>
          <p:cNvGrpSpPr/>
          <p:nvPr/>
        </p:nvGrpSpPr>
        <p:grpSpPr>
          <a:xfrm>
            <a:off x="870036" y="1935330"/>
            <a:ext cx="6100651" cy="4602269"/>
            <a:chOff x="870036" y="1935330"/>
            <a:chExt cx="6100651" cy="4602269"/>
          </a:xfrm>
        </p:grpSpPr>
        <p:sp>
          <p:nvSpPr>
            <p:cNvPr id="1852" name="Google Shape;1852;p83"/>
            <p:cNvSpPr/>
            <p:nvPr/>
          </p:nvSpPr>
          <p:spPr>
            <a:xfrm>
              <a:off x="870036" y="1935330"/>
              <a:ext cx="6100651" cy="4602269"/>
            </a:xfrm>
            <a:prstGeom prst="rightArrow">
              <a:avLst>
                <a:gd fmla="val 65126" name="adj1"/>
                <a:gd fmla="val 23728" name="adj2"/>
              </a:avLst>
            </a:prstGeom>
            <a:solidFill>
              <a:srgbClr val="FBE4D4"/>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3200">
                <a:solidFill>
                  <a:schemeClr val="lt1"/>
                </a:solidFill>
                <a:latin typeface="Calibri"/>
                <a:ea typeface="Calibri"/>
                <a:cs typeface="Calibri"/>
                <a:sym typeface="Calibri"/>
              </a:endParaRPr>
            </a:p>
          </p:txBody>
        </p:sp>
        <p:sp>
          <p:nvSpPr>
            <p:cNvPr id="1853" name="Google Shape;1853;p83"/>
            <p:cNvSpPr txBox="1"/>
            <p:nvPr/>
          </p:nvSpPr>
          <p:spPr>
            <a:xfrm>
              <a:off x="992439" y="2983248"/>
              <a:ext cx="4688230"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D0D0D"/>
                  </a:solidFill>
                  <a:latin typeface="Times New Roman"/>
                  <a:ea typeface="Times New Roman"/>
                  <a:cs typeface="Times New Roman"/>
                  <a:sym typeface="Times New Roman"/>
                </a:rPr>
                <a:t>Hai cây phong gắn với tình yêu quê hương da diết được hình thành từ ấu thơ để sau này lớn lên, mỗi khi xa quê trở về, hai cây phong như một tín hiệu định hướng.</a:t>
              </a:r>
              <a:endParaRPr sz="2800">
                <a:solidFill>
                  <a:schemeClr val="dk1"/>
                </a:solidFill>
                <a:latin typeface="Calibri"/>
                <a:ea typeface="Calibri"/>
                <a:cs typeface="Calibri"/>
                <a:sym typeface="Calibri"/>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7" name="Shape 1857"/>
        <p:cNvGrpSpPr/>
        <p:nvPr/>
      </p:nvGrpSpPr>
      <p:grpSpPr>
        <a:xfrm>
          <a:off x="0" y="0"/>
          <a:ext cx="0" cy="0"/>
          <a:chOff x="0" y="0"/>
          <a:chExt cx="0" cy="0"/>
        </a:xfrm>
      </p:grpSpPr>
      <p:grpSp>
        <p:nvGrpSpPr>
          <p:cNvPr id="1858" name="Google Shape;1858;p84"/>
          <p:cNvGrpSpPr/>
          <p:nvPr/>
        </p:nvGrpSpPr>
        <p:grpSpPr>
          <a:xfrm>
            <a:off x="0" y="1"/>
            <a:ext cx="12192000" cy="836740"/>
            <a:chOff x="1440808" y="2419674"/>
            <a:chExt cx="9865006" cy="1448933"/>
          </a:xfrm>
        </p:grpSpPr>
        <p:sp>
          <p:nvSpPr>
            <p:cNvPr id="1859" name="Google Shape;1859;p8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0" name="Google Shape;1860;p8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1" name="Google Shape;1861;p8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2" name="Google Shape;1862;p8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863" name="Google Shape;1863;p8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4" name="Google Shape;1864;p8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5" name="Google Shape;1865;p8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66" name="Google Shape;1866;p8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867" name="Google Shape;1867;p8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868" name="Google Shape;1868;p8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869" name="Google Shape;1869;p84"/>
          <p:cNvGrpSpPr/>
          <p:nvPr/>
        </p:nvGrpSpPr>
        <p:grpSpPr>
          <a:xfrm>
            <a:off x="4009854" y="1061139"/>
            <a:ext cx="7822558" cy="5664125"/>
            <a:chOff x="9526586" y="5020964"/>
            <a:chExt cx="13487401" cy="7588768"/>
          </a:xfrm>
        </p:grpSpPr>
        <p:sp>
          <p:nvSpPr>
            <p:cNvPr id="1870" name="Google Shape;1870;p8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71" name="Google Shape;1871;p8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72" name="Google Shape;1872;p8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73" name="Google Shape;1873;p8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874" name="Google Shape;1874;p8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875" name="Google Shape;1875;p84"/>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876" name="Google Shape;1876;p84"/>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877" name="Google Shape;1877;p8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878" name="Google Shape;1878;p84"/>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pic>
        <p:nvPicPr>
          <p:cNvPr id="1879" name="Google Shape;1879;p84"/>
          <p:cNvPicPr preferRelativeResize="0"/>
          <p:nvPr/>
        </p:nvPicPr>
        <p:blipFill rotWithShape="1">
          <a:blip r:embed="rId6">
            <a:alphaModFix/>
          </a:blip>
          <a:srcRect b="0" l="0" r="0" t="0"/>
          <a:stretch/>
        </p:blipFill>
        <p:spPr>
          <a:xfrm>
            <a:off x="6608333" y="2186591"/>
            <a:ext cx="4688230" cy="4023709"/>
          </a:xfrm>
          <a:prstGeom prst="rect">
            <a:avLst/>
          </a:prstGeom>
          <a:noFill/>
          <a:ln>
            <a:noFill/>
          </a:ln>
        </p:spPr>
      </p:pic>
      <p:grpSp>
        <p:nvGrpSpPr>
          <p:cNvPr id="1880" name="Google Shape;1880;p84"/>
          <p:cNvGrpSpPr/>
          <p:nvPr/>
        </p:nvGrpSpPr>
        <p:grpSpPr>
          <a:xfrm>
            <a:off x="820014" y="2017438"/>
            <a:ext cx="5525691" cy="3946264"/>
            <a:chOff x="820014" y="2017438"/>
            <a:chExt cx="5525691" cy="3946264"/>
          </a:xfrm>
        </p:grpSpPr>
        <p:sp>
          <p:nvSpPr>
            <p:cNvPr id="1881" name="Google Shape;1881;p84"/>
            <p:cNvSpPr/>
            <p:nvPr/>
          </p:nvSpPr>
          <p:spPr>
            <a:xfrm>
              <a:off x="3451295" y="3521215"/>
              <a:ext cx="1447204" cy="688737"/>
            </a:xfrm>
            <a:custGeom>
              <a:rect b="b" l="l" r="r" t="t"/>
              <a:pathLst>
                <a:path extrusionOk="0" h="120000" w="120000">
                  <a:moveTo>
                    <a:pt x="0" y="0"/>
                  </a:moveTo>
                  <a:lnTo>
                    <a:pt x="0" y="81776"/>
                  </a:lnTo>
                  <a:lnTo>
                    <a:pt x="120000" y="81776"/>
                  </a:lnTo>
                  <a:lnTo>
                    <a:pt x="120000" y="120000"/>
                  </a:lnTo>
                </a:path>
              </a:pathLst>
            </a:custGeom>
            <a:noFill/>
            <a:ln cap="flat" cmpd="sng" w="12700">
              <a:solidFill>
                <a:srgbClr val="487AA8"/>
              </a:solidFill>
              <a:prstDash val="solid"/>
              <a:miter lim="800000"/>
              <a:headEnd len="sm" w="sm" type="none"/>
              <a:tailEnd len="sm" w="sm" type="none"/>
            </a:ln>
          </p:spPr>
        </p:sp>
        <p:sp>
          <p:nvSpPr>
            <p:cNvPr id="1882" name="Google Shape;1882;p84"/>
            <p:cNvSpPr/>
            <p:nvPr/>
          </p:nvSpPr>
          <p:spPr>
            <a:xfrm>
              <a:off x="2004091" y="3521215"/>
              <a:ext cx="1447204" cy="688737"/>
            </a:xfrm>
            <a:custGeom>
              <a:rect b="b" l="l" r="r" t="t"/>
              <a:pathLst>
                <a:path extrusionOk="0" h="120000" w="120000">
                  <a:moveTo>
                    <a:pt x="120000" y="0"/>
                  </a:moveTo>
                  <a:lnTo>
                    <a:pt x="120000" y="81776"/>
                  </a:lnTo>
                  <a:lnTo>
                    <a:pt x="0" y="81776"/>
                  </a:lnTo>
                  <a:lnTo>
                    <a:pt x="0" y="120000"/>
                  </a:lnTo>
                </a:path>
              </a:pathLst>
            </a:custGeom>
            <a:noFill/>
            <a:ln cap="flat" cmpd="sng" w="12700">
              <a:solidFill>
                <a:srgbClr val="487AA8"/>
              </a:solidFill>
              <a:prstDash val="solid"/>
              <a:miter lim="800000"/>
              <a:headEnd len="sm" w="sm" type="none"/>
              <a:tailEnd len="sm" w="sm" type="none"/>
            </a:ln>
          </p:spPr>
        </p:sp>
        <p:sp>
          <p:nvSpPr>
            <p:cNvPr id="1883" name="Google Shape;1883;p84"/>
            <p:cNvSpPr/>
            <p:nvPr/>
          </p:nvSpPr>
          <p:spPr>
            <a:xfrm>
              <a:off x="2267219" y="2017438"/>
              <a:ext cx="2368153" cy="1503777"/>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84"/>
            <p:cNvSpPr/>
            <p:nvPr/>
          </p:nvSpPr>
          <p:spPr>
            <a:xfrm>
              <a:off x="2530347" y="2267410"/>
              <a:ext cx="2368153" cy="1503777"/>
            </a:xfrm>
            <a:custGeom>
              <a:rect b="b" l="l" r="r" t="t"/>
              <a:pathLst>
                <a:path extrusionOk="0" h="1503777" w="2368153">
                  <a:moveTo>
                    <a:pt x="0" y="150378"/>
                  </a:moveTo>
                  <a:cubicBezTo>
                    <a:pt x="0" y="67327"/>
                    <a:pt x="67327" y="0"/>
                    <a:pt x="150378" y="0"/>
                  </a:cubicBezTo>
                  <a:lnTo>
                    <a:pt x="2217775" y="0"/>
                  </a:lnTo>
                  <a:cubicBezTo>
                    <a:pt x="2300826" y="0"/>
                    <a:pt x="2368153" y="67327"/>
                    <a:pt x="2368153" y="150378"/>
                  </a:cubicBezTo>
                  <a:lnTo>
                    <a:pt x="2368153" y="1353399"/>
                  </a:lnTo>
                  <a:cubicBezTo>
                    <a:pt x="2368153" y="1436450"/>
                    <a:pt x="2300826" y="1503777"/>
                    <a:pt x="2217775" y="1503777"/>
                  </a:cubicBezTo>
                  <a:lnTo>
                    <a:pt x="150378" y="1503777"/>
                  </a:lnTo>
                  <a:cubicBezTo>
                    <a:pt x="67327" y="1503777"/>
                    <a:pt x="0" y="1436450"/>
                    <a:pt x="0" y="1353399"/>
                  </a:cubicBezTo>
                  <a:lnTo>
                    <a:pt x="0" y="150378"/>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50700" lIns="150700" spcFirstLastPara="1" rIns="150700" wrap="square" tIns="150700">
              <a:noAutofit/>
            </a:bodyPr>
            <a:lstStyle/>
            <a:p>
              <a:pPr indent="0" lvl="0" marL="0" marR="0" rtl="0" algn="ctr">
                <a:lnSpc>
                  <a:spcPct val="90000"/>
                </a:lnSpc>
                <a:spcBef>
                  <a:spcPts val="0"/>
                </a:spcBef>
                <a:spcAft>
                  <a:spcPts val="0"/>
                </a:spcAft>
                <a:buNone/>
              </a:pPr>
              <a:r>
                <a:rPr lang="en-US" sz="3600">
                  <a:solidFill>
                    <a:schemeClr val="dk1"/>
                  </a:solidFill>
                  <a:latin typeface="Calibri"/>
                  <a:ea typeface="Calibri"/>
                  <a:cs typeface="Calibri"/>
                  <a:sym typeface="Calibri"/>
                </a:rPr>
                <a:t>Nghệ thuật:</a:t>
              </a:r>
              <a:endParaRPr sz="3600">
                <a:solidFill>
                  <a:schemeClr val="dk1"/>
                </a:solidFill>
                <a:latin typeface="Calibri"/>
                <a:ea typeface="Calibri"/>
                <a:cs typeface="Calibri"/>
                <a:sym typeface="Calibri"/>
              </a:endParaRPr>
            </a:p>
          </p:txBody>
        </p:sp>
        <p:sp>
          <p:nvSpPr>
            <p:cNvPr id="1885" name="Google Shape;1885;p84"/>
            <p:cNvSpPr/>
            <p:nvPr/>
          </p:nvSpPr>
          <p:spPr>
            <a:xfrm>
              <a:off x="820014" y="4209953"/>
              <a:ext cx="2368153" cy="1503777"/>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84"/>
            <p:cNvSpPr/>
            <p:nvPr/>
          </p:nvSpPr>
          <p:spPr>
            <a:xfrm>
              <a:off x="1083142" y="4459925"/>
              <a:ext cx="2368153" cy="1503777"/>
            </a:xfrm>
            <a:custGeom>
              <a:rect b="b" l="l" r="r" t="t"/>
              <a:pathLst>
                <a:path extrusionOk="0" h="1503777" w="2368153">
                  <a:moveTo>
                    <a:pt x="0" y="150378"/>
                  </a:moveTo>
                  <a:cubicBezTo>
                    <a:pt x="0" y="67327"/>
                    <a:pt x="67327" y="0"/>
                    <a:pt x="150378" y="0"/>
                  </a:cubicBezTo>
                  <a:lnTo>
                    <a:pt x="2217775" y="0"/>
                  </a:lnTo>
                  <a:cubicBezTo>
                    <a:pt x="2300826" y="0"/>
                    <a:pt x="2368153" y="67327"/>
                    <a:pt x="2368153" y="150378"/>
                  </a:cubicBezTo>
                  <a:lnTo>
                    <a:pt x="2368153" y="1353399"/>
                  </a:lnTo>
                  <a:cubicBezTo>
                    <a:pt x="2368153" y="1436450"/>
                    <a:pt x="2300826" y="1503777"/>
                    <a:pt x="2217775" y="1503777"/>
                  </a:cubicBezTo>
                  <a:lnTo>
                    <a:pt x="150378" y="1503777"/>
                  </a:lnTo>
                  <a:cubicBezTo>
                    <a:pt x="67327" y="1503777"/>
                    <a:pt x="0" y="1436450"/>
                    <a:pt x="0" y="1353399"/>
                  </a:cubicBezTo>
                  <a:lnTo>
                    <a:pt x="0" y="150378"/>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50700" lIns="150700" spcFirstLastPara="1" rIns="150700" wrap="square" tIns="150700">
              <a:noAutofit/>
            </a:bodyPr>
            <a:lstStyle/>
            <a:p>
              <a:pPr indent="0" lvl="0" marL="0" marR="0" rtl="0" algn="ctr">
                <a:lnSpc>
                  <a:spcPct val="90000"/>
                </a:lnSpc>
                <a:spcBef>
                  <a:spcPts val="0"/>
                </a:spcBef>
                <a:spcAft>
                  <a:spcPts val="0"/>
                </a:spcAft>
                <a:buNone/>
              </a:pPr>
              <a:r>
                <a:rPr lang="en-US" sz="3600">
                  <a:solidFill>
                    <a:schemeClr val="dk1"/>
                  </a:solidFill>
                  <a:latin typeface="Calibri"/>
                  <a:ea typeface="Calibri"/>
                  <a:cs typeface="Calibri"/>
                  <a:sym typeface="Calibri"/>
                </a:rPr>
                <a:t>Miêu tả đặc sắc.</a:t>
              </a:r>
              <a:endParaRPr/>
            </a:p>
          </p:txBody>
        </p:sp>
        <p:sp>
          <p:nvSpPr>
            <p:cNvPr id="1887" name="Google Shape;1887;p84"/>
            <p:cNvSpPr/>
            <p:nvPr/>
          </p:nvSpPr>
          <p:spPr>
            <a:xfrm>
              <a:off x="3714424" y="4209953"/>
              <a:ext cx="2368153" cy="1503777"/>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84"/>
            <p:cNvSpPr/>
            <p:nvPr/>
          </p:nvSpPr>
          <p:spPr>
            <a:xfrm>
              <a:off x="3977552" y="4459925"/>
              <a:ext cx="2368153" cy="1503777"/>
            </a:xfrm>
            <a:custGeom>
              <a:rect b="b" l="l" r="r" t="t"/>
              <a:pathLst>
                <a:path extrusionOk="0" h="1503777" w="2368153">
                  <a:moveTo>
                    <a:pt x="0" y="150378"/>
                  </a:moveTo>
                  <a:cubicBezTo>
                    <a:pt x="0" y="67327"/>
                    <a:pt x="67327" y="0"/>
                    <a:pt x="150378" y="0"/>
                  </a:cubicBezTo>
                  <a:lnTo>
                    <a:pt x="2217775" y="0"/>
                  </a:lnTo>
                  <a:cubicBezTo>
                    <a:pt x="2300826" y="0"/>
                    <a:pt x="2368153" y="67327"/>
                    <a:pt x="2368153" y="150378"/>
                  </a:cubicBezTo>
                  <a:lnTo>
                    <a:pt x="2368153" y="1353399"/>
                  </a:lnTo>
                  <a:cubicBezTo>
                    <a:pt x="2368153" y="1436450"/>
                    <a:pt x="2300826" y="1503777"/>
                    <a:pt x="2217775" y="1503777"/>
                  </a:cubicBezTo>
                  <a:lnTo>
                    <a:pt x="150378" y="1503777"/>
                  </a:lnTo>
                  <a:cubicBezTo>
                    <a:pt x="67327" y="1503777"/>
                    <a:pt x="0" y="1436450"/>
                    <a:pt x="0" y="1353399"/>
                  </a:cubicBezTo>
                  <a:lnTo>
                    <a:pt x="0" y="150378"/>
                  </a:lnTo>
                  <a:close/>
                </a:path>
              </a:pathLst>
            </a:cu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150700" lIns="150700" spcFirstLastPara="1" rIns="150700" wrap="square" tIns="150700">
              <a:noAutofit/>
            </a:bodyPr>
            <a:lstStyle/>
            <a:p>
              <a:pPr indent="0" lvl="0" marL="0" marR="0" rtl="0" algn="ctr">
                <a:lnSpc>
                  <a:spcPct val="90000"/>
                </a:lnSpc>
                <a:spcBef>
                  <a:spcPts val="0"/>
                </a:spcBef>
                <a:spcAft>
                  <a:spcPts val="0"/>
                </a:spcAft>
                <a:buNone/>
              </a:pPr>
              <a:r>
                <a:rPr lang="en-US" sz="3600">
                  <a:solidFill>
                    <a:schemeClr val="dk1"/>
                  </a:solidFill>
                  <a:latin typeface="Calibri"/>
                  <a:ea typeface="Calibri"/>
                  <a:cs typeface="Calibri"/>
                  <a:sym typeface="Calibri"/>
                </a:rPr>
                <a:t>Ng</a:t>
              </a:r>
              <a:r>
                <a:rPr lang="en-US" sz="3600">
                  <a:solidFill>
                    <a:schemeClr val="dk1"/>
                  </a:solidFill>
                  <a:latin typeface="Times New Roman"/>
                  <a:ea typeface="Times New Roman"/>
                  <a:cs typeface="Times New Roman"/>
                  <a:sym typeface="Times New Roman"/>
                </a:rPr>
                <a:t>hệ </a:t>
              </a:r>
              <a:r>
                <a:rPr lang="en-US" sz="3600">
                  <a:solidFill>
                    <a:schemeClr val="dk1"/>
                  </a:solidFill>
                  <a:latin typeface="Calibri"/>
                  <a:ea typeface="Calibri"/>
                  <a:cs typeface="Calibri"/>
                  <a:sym typeface="Calibri"/>
                </a:rPr>
                <a:t>thuật so sánh.</a:t>
              </a:r>
              <a:endParaRPr sz="3600">
                <a:solidFill>
                  <a:schemeClr val="dk1"/>
                </a:solidFill>
                <a:latin typeface="Calibri"/>
                <a:ea typeface="Calibri"/>
                <a:cs typeface="Calibri"/>
                <a:sym typeface="Calibri"/>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grpSp>
        <p:nvGrpSpPr>
          <p:cNvPr id="1893" name="Google Shape;1893;p85"/>
          <p:cNvGrpSpPr/>
          <p:nvPr/>
        </p:nvGrpSpPr>
        <p:grpSpPr>
          <a:xfrm>
            <a:off x="0" y="1"/>
            <a:ext cx="12192000" cy="836740"/>
            <a:chOff x="1440808" y="2419674"/>
            <a:chExt cx="9865006" cy="1448933"/>
          </a:xfrm>
        </p:grpSpPr>
        <p:sp>
          <p:nvSpPr>
            <p:cNvPr id="1894" name="Google Shape;1894;p8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95" name="Google Shape;1895;p8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96" name="Google Shape;1896;p8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97" name="Google Shape;1897;p8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898" name="Google Shape;1898;p8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899" name="Google Shape;1899;p8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00" name="Google Shape;1900;p8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01" name="Google Shape;1901;p8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902" name="Google Shape;1902;p8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903" name="Google Shape;1903;p8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904" name="Google Shape;1904;p85"/>
          <p:cNvGrpSpPr/>
          <p:nvPr/>
        </p:nvGrpSpPr>
        <p:grpSpPr>
          <a:xfrm>
            <a:off x="4009854" y="1061139"/>
            <a:ext cx="7822558" cy="5664125"/>
            <a:chOff x="9526586" y="5020964"/>
            <a:chExt cx="13487401" cy="7588768"/>
          </a:xfrm>
        </p:grpSpPr>
        <p:sp>
          <p:nvSpPr>
            <p:cNvPr id="1905" name="Google Shape;1905;p8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06" name="Google Shape;1906;p8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07" name="Google Shape;1907;p8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08" name="Google Shape;1908;p8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09" name="Google Shape;1909;p8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910" name="Google Shape;1910;p85"/>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911" name="Google Shape;1911;p85"/>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912" name="Google Shape;1912;p8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913" name="Google Shape;1913;p85"/>
          <p:cNvSpPr/>
          <p:nvPr/>
        </p:nvSpPr>
        <p:spPr>
          <a:xfrm>
            <a:off x="453966" y="1427881"/>
            <a:ext cx="9042860"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Kí ức tuổi thơ của nhân vật “tôi” gắn với hai cây phong</a:t>
            </a:r>
            <a:endParaRPr b="0" i="0" sz="2800" u="none" cap="none" strike="noStrike">
              <a:solidFill>
                <a:srgbClr val="000000"/>
              </a:solidFill>
              <a:latin typeface="Times New Roman"/>
              <a:ea typeface="Times New Roman"/>
              <a:cs typeface="Times New Roman"/>
              <a:sym typeface="Times New Roman"/>
            </a:endParaRPr>
          </a:p>
        </p:txBody>
      </p:sp>
      <p:sp>
        <p:nvSpPr>
          <p:cNvPr id="1914" name="Google Shape;1914;p85"/>
          <p:cNvSpPr/>
          <p:nvPr/>
        </p:nvSpPr>
        <p:spPr>
          <a:xfrm>
            <a:off x="4711496" y="3136823"/>
            <a:ext cx="2743607" cy="1840023"/>
          </a:xfrm>
          <a:prstGeom prst="flowChartPreparation">
            <a:avLst/>
          </a:prstGeom>
          <a:solidFill>
            <a:srgbClr val="FBE4D4"/>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0070C0"/>
                </a:solidFill>
                <a:latin typeface="Times New Roman"/>
                <a:ea typeface="Times New Roman"/>
                <a:cs typeface="Times New Roman"/>
                <a:sym typeface="Times New Roman"/>
              </a:rPr>
              <a:t>Thông điệp từ văn bản:</a:t>
            </a:r>
            <a:endParaRPr sz="2800">
              <a:solidFill>
                <a:schemeClr val="lt1"/>
              </a:solidFill>
              <a:latin typeface="Calibri"/>
              <a:ea typeface="Calibri"/>
              <a:cs typeface="Calibri"/>
              <a:sym typeface="Calibri"/>
            </a:endParaRPr>
          </a:p>
        </p:txBody>
      </p:sp>
      <p:sp>
        <p:nvSpPr>
          <p:cNvPr id="1915" name="Google Shape;1915;p85"/>
          <p:cNvSpPr/>
          <p:nvPr/>
        </p:nvSpPr>
        <p:spPr>
          <a:xfrm>
            <a:off x="647701" y="1972172"/>
            <a:ext cx="4063796" cy="2709511"/>
          </a:xfrm>
          <a:prstGeom prst="rightArrow">
            <a:avLst>
              <a:gd fmla="val 64063" name="adj1"/>
              <a:gd fmla="val 44726" name="adj2"/>
            </a:avLst>
          </a:prstGeom>
          <a:solidFill>
            <a:srgbClr val="FEE59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D0D0D"/>
                </a:solidFill>
                <a:latin typeface="Times New Roman"/>
                <a:ea typeface="Times New Roman"/>
                <a:cs typeface="Times New Roman"/>
                <a:sym typeface="Times New Roman"/>
              </a:rPr>
              <a:t>Thiên nhiên là người bạn gắn bó với con người từ ấu thơ đến khi trưởng thành.</a:t>
            </a:r>
            <a:endParaRPr sz="2800">
              <a:solidFill>
                <a:schemeClr val="lt1"/>
              </a:solidFill>
              <a:latin typeface="Calibri"/>
              <a:ea typeface="Calibri"/>
              <a:cs typeface="Calibri"/>
              <a:sym typeface="Calibri"/>
            </a:endParaRPr>
          </a:p>
        </p:txBody>
      </p:sp>
      <p:sp>
        <p:nvSpPr>
          <p:cNvPr id="1916" name="Google Shape;1916;p85"/>
          <p:cNvSpPr/>
          <p:nvPr/>
        </p:nvSpPr>
        <p:spPr>
          <a:xfrm>
            <a:off x="1311388" y="4610106"/>
            <a:ext cx="4003679" cy="2043580"/>
          </a:xfrm>
          <a:prstGeom prst="rightArrow">
            <a:avLst>
              <a:gd fmla="val 63756" name="adj1"/>
              <a:gd fmla="val 40829" name="adj2"/>
            </a:avLst>
          </a:prstGeom>
          <a:solidFill>
            <a:srgbClr val="FEE59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Mỗi người hãy trân trọng và bảo vệ thiên nhiên quanh mình.</a:t>
            </a:r>
            <a:endParaRPr sz="2400">
              <a:solidFill>
                <a:schemeClr val="lt1"/>
              </a:solidFill>
              <a:latin typeface="Times New Roman"/>
              <a:ea typeface="Times New Roman"/>
              <a:cs typeface="Times New Roman"/>
              <a:sym typeface="Times New Roman"/>
            </a:endParaRPr>
          </a:p>
        </p:txBody>
      </p:sp>
      <p:sp>
        <p:nvSpPr>
          <p:cNvPr id="1917" name="Google Shape;1917;p85"/>
          <p:cNvSpPr/>
          <p:nvPr/>
        </p:nvSpPr>
        <p:spPr>
          <a:xfrm>
            <a:off x="7523677" y="2487001"/>
            <a:ext cx="3982523" cy="4050598"/>
          </a:xfrm>
          <a:prstGeom prst="leftArrow">
            <a:avLst>
              <a:gd fmla="val 67631" name="adj1"/>
              <a:gd fmla="val 24481" name="adj2"/>
            </a:avLst>
          </a:prstGeom>
          <a:solidFill>
            <a:srgbClr val="FEE599"/>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D0D0D"/>
                </a:solidFill>
                <a:latin typeface="Times New Roman"/>
                <a:ea typeface="Times New Roman"/>
                <a:cs typeface="Times New Roman"/>
                <a:sym typeface="Times New Roman"/>
              </a:rPr>
              <a:t>Thiên nhiên bồi đắp nên sự phong phú trong tâm hồn mỗi người, nuôi dướng những tình cảm cao đẹp</a:t>
            </a:r>
            <a:endParaRPr sz="2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4"/>
                                        </p:tgtEl>
                                        <p:attrNameLst>
                                          <p:attrName>style.visibility</p:attrName>
                                        </p:attrNameLst>
                                      </p:cBhvr>
                                      <p:to>
                                        <p:strVal val="visible"/>
                                      </p:to>
                                    </p:set>
                                    <p:animEffect filter="fade" transition="in">
                                      <p:cBhvr>
                                        <p:cTn dur="2000"/>
                                        <p:tgtEl>
                                          <p:spTgt spid="1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5"/>
                                        </p:tgtEl>
                                        <p:attrNameLst>
                                          <p:attrName>style.visibility</p:attrName>
                                        </p:attrNameLst>
                                      </p:cBhvr>
                                      <p:to>
                                        <p:strVal val="visible"/>
                                      </p:to>
                                    </p:set>
                                    <p:animEffect filter="fade" transition="in">
                                      <p:cBhvr>
                                        <p:cTn dur="500"/>
                                        <p:tgtEl>
                                          <p:spTgt spid="19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7"/>
                                        </p:tgtEl>
                                        <p:attrNameLst>
                                          <p:attrName>style.visibility</p:attrName>
                                        </p:attrNameLst>
                                      </p:cBhvr>
                                      <p:to>
                                        <p:strVal val="visible"/>
                                      </p:to>
                                    </p:set>
                                    <p:animEffect filter="fade" transition="in">
                                      <p:cBhvr>
                                        <p:cTn dur="500"/>
                                        <p:tgtEl>
                                          <p:spTgt spid="19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6"/>
                                        </p:tgtEl>
                                        <p:attrNameLst>
                                          <p:attrName>style.visibility</p:attrName>
                                        </p:attrNameLst>
                                      </p:cBhvr>
                                      <p:to>
                                        <p:strVal val="visible"/>
                                      </p:to>
                                    </p:set>
                                    <p:animEffect filter="fade" transition="in">
                                      <p:cBhvr>
                                        <p:cTn dur="500"/>
                                        <p:tgtEl>
                                          <p:spTgt spid="1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grpSp>
        <p:nvGrpSpPr>
          <p:cNvPr id="1922" name="Google Shape;1922;p86"/>
          <p:cNvGrpSpPr/>
          <p:nvPr/>
        </p:nvGrpSpPr>
        <p:grpSpPr>
          <a:xfrm>
            <a:off x="0" y="1"/>
            <a:ext cx="12192000" cy="836740"/>
            <a:chOff x="1440808" y="2419674"/>
            <a:chExt cx="9865006" cy="1448933"/>
          </a:xfrm>
        </p:grpSpPr>
        <p:sp>
          <p:nvSpPr>
            <p:cNvPr id="1923" name="Google Shape;1923;p8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24" name="Google Shape;1924;p8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25" name="Google Shape;1925;p8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26" name="Google Shape;1926;p8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927" name="Google Shape;1927;p8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28" name="Google Shape;1928;p8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29" name="Google Shape;1929;p8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30" name="Google Shape;1930;p8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931" name="Google Shape;1931;p8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932" name="Google Shape;1932;p8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933" name="Google Shape;1933;p86"/>
          <p:cNvGrpSpPr/>
          <p:nvPr/>
        </p:nvGrpSpPr>
        <p:grpSpPr>
          <a:xfrm>
            <a:off x="4009854" y="1061139"/>
            <a:ext cx="7822558" cy="5664125"/>
            <a:chOff x="9526586" y="5020964"/>
            <a:chExt cx="13487401" cy="7588768"/>
          </a:xfrm>
        </p:grpSpPr>
        <p:sp>
          <p:nvSpPr>
            <p:cNvPr id="1934" name="Google Shape;1934;p8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35" name="Google Shape;1935;p8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36" name="Google Shape;1936;p8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37" name="Google Shape;1937;p8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38" name="Google Shape;1938;p8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939" name="Google Shape;1939;p86"/>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940" name="Google Shape;1940;p86"/>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941" name="Google Shape;1941;p8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942" name="Google Shape;1942;p86"/>
          <p:cNvSpPr/>
          <p:nvPr/>
        </p:nvSpPr>
        <p:spPr>
          <a:xfrm>
            <a:off x="401405" y="1028700"/>
            <a:ext cx="3447021" cy="622997"/>
          </a:xfrm>
          <a:prstGeom prst="parallelogram">
            <a:avLst>
              <a:gd fmla="val 25000" name="adj"/>
            </a:avLst>
          </a:prstGeom>
          <a:solidFill>
            <a:srgbClr val="D8E2F3"/>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III. Tổng kết</a:t>
            </a:r>
            <a:endParaRPr sz="2800">
              <a:solidFill>
                <a:schemeClr val="lt1"/>
              </a:solidFill>
              <a:latin typeface="Times New Roman"/>
              <a:ea typeface="Times New Roman"/>
              <a:cs typeface="Times New Roman"/>
              <a:sym typeface="Times New Roman"/>
            </a:endParaRPr>
          </a:p>
        </p:txBody>
      </p:sp>
      <p:grpSp>
        <p:nvGrpSpPr>
          <p:cNvPr id="1943" name="Google Shape;1943;p86"/>
          <p:cNvGrpSpPr/>
          <p:nvPr/>
        </p:nvGrpSpPr>
        <p:grpSpPr>
          <a:xfrm>
            <a:off x="1862072" y="1660928"/>
            <a:ext cx="8786263" cy="4643274"/>
            <a:chOff x="1862072" y="1660928"/>
            <a:chExt cx="8786263" cy="4643274"/>
          </a:xfrm>
        </p:grpSpPr>
        <p:sp>
          <p:nvSpPr>
            <p:cNvPr id="1944" name="Google Shape;1944;p86"/>
            <p:cNvSpPr/>
            <p:nvPr/>
          </p:nvSpPr>
          <p:spPr>
            <a:xfrm>
              <a:off x="4940711" y="4849501"/>
              <a:ext cx="2227006" cy="1454701"/>
            </a:xfrm>
            <a:custGeom>
              <a:rect b="b" l="l" r="r" t="t"/>
              <a:pathLst>
                <a:path extrusionOk="0" h="1454701" w="1612045">
                  <a:moveTo>
                    <a:pt x="0" y="727351"/>
                  </a:moveTo>
                  <a:cubicBezTo>
                    <a:pt x="0" y="325646"/>
                    <a:pt x="360869" y="0"/>
                    <a:pt x="806023" y="0"/>
                  </a:cubicBezTo>
                  <a:cubicBezTo>
                    <a:pt x="1251177" y="0"/>
                    <a:pt x="1612046" y="325646"/>
                    <a:pt x="1612046" y="727351"/>
                  </a:cubicBezTo>
                  <a:cubicBezTo>
                    <a:pt x="1612046" y="1129056"/>
                    <a:pt x="1251177" y="1454702"/>
                    <a:pt x="806023" y="1454702"/>
                  </a:cubicBezTo>
                  <a:cubicBezTo>
                    <a:pt x="360869" y="1454702"/>
                    <a:pt x="0" y="1129056"/>
                    <a:pt x="0" y="727351"/>
                  </a:cubicBezTo>
                  <a:close/>
                </a:path>
              </a:pathLst>
            </a:custGeom>
            <a:solidFill>
              <a:schemeClr val="accent2"/>
            </a:solidFill>
            <a:ln>
              <a:noFill/>
            </a:ln>
            <a:effectLst>
              <a:outerShdw blurRad="107950" algn="ctr" dir="5400000" dist="12700">
                <a:srgbClr val="000000"/>
              </a:outerShdw>
            </a:effectLst>
          </p:spPr>
          <p:txBody>
            <a:bodyPr anchorCtr="0" anchor="ctr" bIns="230175" lIns="253200" spcFirstLastPara="1" rIns="253200" wrap="square" tIns="230175">
              <a:noAutofit/>
            </a:bodyPr>
            <a:lstStyle/>
            <a:p>
              <a:pPr indent="0" lvl="0" marL="0" marR="0" rtl="0" algn="ctr">
                <a:lnSpc>
                  <a:spcPct val="90000"/>
                </a:lnSpc>
                <a:spcBef>
                  <a:spcPts val="0"/>
                </a:spcBef>
                <a:spcAft>
                  <a:spcPts val="0"/>
                </a:spcAft>
                <a:buNone/>
              </a:pPr>
              <a:r>
                <a:rPr b="1" lang="en-US" sz="2700">
                  <a:solidFill>
                    <a:schemeClr val="lt1"/>
                  </a:solidFill>
                  <a:latin typeface="Times New Roman"/>
                  <a:ea typeface="Times New Roman"/>
                  <a:cs typeface="Times New Roman"/>
                  <a:sym typeface="Times New Roman"/>
                </a:rPr>
                <a:t>1. Nghệ thuật: </a:t>
              </a:r>
              <a:endParaRPr sz="2700">
                <a:solidFill>
                  <a:schemeClr val="lt1"/>
                </a:solidFill>
                <a:latin typeface="Times New Roman"/>
                <a:ea typeface="Times New Roman"/>
                <a:cs typeface="Times New Roman"/>
                <a:sym typeface="Times New Roman"/>
              </a:endParaRPr>
            </a:p>
          </p:txBody>
        </p:sp>
        <p:sp>
          <p:nvSpPr>
            <p:cNvPr id="1945" name="Google Shape;1945;p86"/>
            <p:cNvSpPr/>
            <p:nvPr/>
          </p:nvSpPr>
          <p:spPr>
            <a:xfrm rot="-8700000">
              <a:off x="3559235" y="4191929"/>
              <a:ext cx="1901477" cy="605904"/>
            </a:xfrm>
            <a:prstGeom prst="leftArrow">
              <a:avLst>
                <a:gd fmla="val 60000" name="adj1"/>
                <a:gd fmla="val 5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86"/>
            <p:cNvSpPr/>
            <p:nvPr/>
          </p:nvSpPr>
          <p:spPr>
            <a:xfrm>
              <a:off x="1862072" y="3168967"/>
              <a:ext cx="2944190" cy="1615744"/>
            </a:xfrm>
            <a:custGeom>
              <a:rect b="b" l="l" r="r" t="t"/>
              <a:pathLst>
                <a:path extrusionOk="0" h="1615744" w="2019681">
                  <a:moveTo>
                    <a:pt x="0" y="161574"/>
                  </a:moveTo>
                  <a:cubicBezTo>
                    <a:pt x="0" y="72339"/>
                    <a:pt x="72339" y="0"/>
                    <a:pt x="161574" y="0"/>
                  </a:cubicBezTo>
                  <a:lnTo>
                    <a:pt x="1858107" y="0"/>
                  </a:lnTo>
                  <a:cubicBezTo>
                    <a:pt x="1947342" y="0"/>
                    <a:pt x="2019681" y="72339"/>
                    <a:pt x="2019681" y="161574"/>
                  </a:cubicBezTo>
                  <a:lnTo>
                    <a:pt x="2019681" y="1454170"/>
                  </a:lnTo>
                  <a:cubicBezTo>
                    <a:pt x="2019681" y="1543405"/>
                    <a:pt x="1947342" y="1615744"/>
                    <a:pt x="1858107" y="1615744"/>
                  </a:cubicBezTo>
                  <a:lnTo>
                    <a:pt x="161574" y="1615744"/>
                  </a:lnTo>
                  <a:cubicBezTo>
                    <a:pt x="72339" y="1615744"/>
                    <a:pt x="0" y="1543405"/>
                    <a:pt x="0" y="1454170"/>
                  </a:cubicBezTo>
                  <a:lnTo>
                    <a:pt x="0" y="161574"/>
                  </a:lnTo>
                  <a:close/>
                </a:path>
              </a:pathLst>
            </a:custGeom>
            <a:solidFill>
              <a:schemeClr val="accent3"/>
            </a:solidFill>
            <a:ln>
              <a:noFill/>
            </a:ln>
            <a:effectLst>
              <a:outerShdw blurRad="107950" algn="ctr" dir="5400000" dist="12700">
                <a:srgbClr val="000000"/>
              </a:outerShdw>
            </a:effectLst>
          </p:spPr>
          <p:txBody>
            <a:bodyPr anchorCtr="0" anchor="ctr" bIns="87325" lIns="87325" spcFirstLastPara="1" rIns="87325" wrap="square" tIns="87325">
              <a:noAutofit/>
            </a:bodyPr>
            <a:lstStyle/>
            <a:p>
              <a:pPr indent="0" lvl="0" marL="0" marR="0" rtl="0" algn="ctr">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Lựa chọn ngôi kể thứ nhất</a:t>
              </a:r>
              <a:endParaRPr sz="2800">
                <a:solidFill>
                  <a:schemeClr val="lt1"/>
                </a:solidFill>
                <a:latin typeface="Times New Roman"/>
                <a:ea typeface="Times New Roman"/>
                <a:cs typeface="Times New Roman"/>
                <a:sym typeface="Times New Roman"/>
              </a:endParaRPr>
            </a:p>
          </p:txBody>
        </p:sp>
        <p:sp>
          <p:nvSpPr>
            <p:cNvPr id="1947" name="Google Shape;1947;p86"/>
            <p:cNvSpPr/>
            <p:nvPr/>
          </p:nvSpPr>
          <p:spPr>
            <a:xfrm rot="-5400000">
              <a:off x="5107093" y="3458746"/>
              <a:ext cx="1948765" cy="605904"/>
            </a:xfrm>
            <a:prstGeom prst="leftArrow">
              <a:avLst>
                <a:gd fmla="val 60000" name="adj1"/>
                <a:gd fmla="val 50000" name="adj2"/>
              </a:avLst>
            </a:prstGeom>
            <a:solidFill>
              <a:srgbClr val="C85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86"/>
            <p:cNvSpPr/>
            <p:nvPr/>
          </p:nvSpPr>
          <p:spPr>
            <a:xfrm>
              <a:off x="4268020" y="1660928"/>
              <a:ext cx="3576620" cy="1934259"/>
            </a:xfrm>
            <a:custGeom>
              <a:rect b="b" l="l" r="r" t="t"/>
              <a:pathLst>
                <a:path extrusionOk="0" h="1615744" w="2019681">
                  <a:moveTo>
                    <a:pt x="0" y="161574"/>
                  </a:moveTo>
                  <a:cubicBezTo>
                    <a:pt x="0" y="72339"/>
                    <a:pt x="72339" y="0"/>
                    <a:pt x="161574" y="0"/>
                  </a:cubicBezTo>
                  <a:lnTo>
                    <a:pt x="1858107" y="0"/>
                  </a:lnTo>
                  <a:cubicBezTo>
                    <a:pt x="1947342" y="0"/>
                    <a:pt x="2019681" y="72339"/>
                    <a:pt x="2019681" y="161574"/>
                  </a:cubicBezTo>
                  <a:lnTo>
                    <a:pt x="2019681" y="1454170"/>
                  </a:lnTo>
                  <a:cubicBezTo>
                    <a:pt x="2019681" y="1543405"/>
                    <a:pt x="1947342" y="1615744"/>
                    <a:pt x="1858107" y="1615744"/>
                  </a:cubicBezTo>
                  <a:lnTo>
                    <a:pt x="161574" y="1615744"/>
                  </a:lnTo>
                  <a:cubicBezTo>
                    <a:pt x="72339" y="1615744"/>
                    <a:pt x="0" y="1543405"/>
                    <a:pt x="0" y="1454170"/>
                  </a:cubicBezTo>
                  <a:lnTo>
                    <a:pt x="0" y="161574"/>
                  </a:lnTo>
                  <a:close/>
                </a:path>
              </a:pathLst>
            </a:custGeom>
            <a:solidFill>
              <a:srgbClr val="C85B5B"/>
            </a:solidFill>
            <a:ln>
              <a:noFill/>
            </a:ln>
            <a:effectLst>
              <a:outerShdw blurRad="107950" algn="ctr" dir="5400000" dist="12700">
                <a:srgbClr val="000000"/>
              </a:outerShdw>
            </a:effectLst>
          </p:spPr>
          <p:txBody>
            <a:bodyPr anchorCtr="0" anchor="ctr" bIns="87325" lIns="87325" spcFirstLastPara="1" rIns="87325" wrap="square" tIns="87325">
              <a:noAutofit/>
            </a:bodyPr>
            <a:lstStyle/>
            <a:p>
              <a:pPr indent="0" lvl="0" marL="0" marR="0" rtl="0" algn="ctr">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Nghệ thuật miêu tả kết hợp biểu cảm đặc sắc, tinh tế; ngôn từ chọn lọc, đậm chất thơ</a:t>
              </a:r>
              <a:endParaRPr sz="2800">
                <a:solidFill>
                  <a:schemeClr val="lt1"/>
                </a:solidFill>
                <a:latin typeface="Times New Roman"/>
                <a:ea typeface="Times New Roman"/>
                <a:cs typeface="Times New Roman"/>
                <a:sym typeface="Times New Roman"/>
              </a:endParaRPr>
            </a:p>
          </p:txBody>
        </p:sp>
        <p:sp>
          <p:nvSpPr>
            <p:cNvPr id="1949" name="Google Shape;1949;p86"/>
            <p:cNvSpPr/>
            <p:nvPr/>
          </p:nvSpPr>
          <p:spPr>
            <a:xfrm rot="-2100000">
              <a:off x="6702238" y="4191928"/>
              <a:ext cx="1901477" cy="605904"/>
            </a:xfrm>
            <a:prstGeom prst="leftArrow">
              <a:avLst>
                <a:gd fmla="val 60000" name="adj1"/>
                <a:gd fmla="val 50000" name="adj2"/>
              </a:avLst>
            </a:prstGeom>
            <a:solidFill>
              <a:srgbClr val="FE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86"/>
            <p:cNvSpPr/>
            <p:nvPr/>
          </p:nvSpPr>
          <p:spPr>
            <a:xfrm>
              <a:off x="7356690" y="3168967"/>
              <a:ext cx="3291645" cy="1615744"/>
            </a:xfrm>
            <a:custGeom>
              <a:rect b="b" l="l" r="r" t="t"/>
              <a:pathLst>
                <a:path extrusionOk="0" h="1615744" w="2019681">
                  <a:moveTo>
                    <a:pt x="0" y="161574"/>
                  </a:moveTo>
                  <a:cubicBezTo>
                    <a:pt x="0" y="72339"/>
                    <a:pt x="72339" y="0"/>
                    <a:pt x="161574" y="0"/>
                  </a:cubicBezTo>
                  <a:lnTo>
                    <a:pt x="1858107" y="0"/>
                  </a:lnTo>
                  <a:cubicBezTo>
                    <a:pt x="1947342" y="0"/>
                    <a:pt x="2019681" y="72339"/>
                    <a:pt x="2019681" y="161574"/>
                  </a:cubicBezTo>
                  <a:lnTo>
                    <a:pt x="2019681" y="1454170"/>
                  </a:lnTo>
                  <a:cubicBezTo>
                    <a:pt x="2019681" y="1543405"/>
                    <a:pt x="1947342" y="1615744"/>
                    <a:pt x="1858107" y="1615744"/>
                  </a:cubicBezTo>
                  <a:lnTo>
                    <a:pt x="161574" y="1615744"/>
                  </a:lnTo>
                  <a:cubicBezTo>
                    <a:pt x="72339" y="1615744"/>
                    <a:pt x="0" y="1543405"/>
                    <a:pt x="0" y="1454170"/>
                  </a:cubicBezTo>
                  <a:lnTo>
                    <a:pt x="0" y="161574"/>
                  </a:lnTo>
                  <a:close/>
                </a:path>
              </a:pathLst>
            </a:custGeom>
            <a:solidFill>
              <a:srgbClr val="FE0000"/>
            </a:solidFill>
            <a:ln>
              <a:noFill/>
            </a:ln>
            <a:effectLst>
              <a:outerShdw blurRad="107950" algn="ctr" dir="5400000" dist="12700">
                <a:srgbClr val="000000"/>
              </a:outerShdw>
            </a:effectLst>
          </p:spPr>
          <p:txBody>
            <a:bodyPr anchorCtr="0" anchor="ctr" bIns="87325" lIns="87325" spcFirstLastPara="1" rIns="87325" wrap="square" tIns="87325">
              <a:noAutofit/>
            </a:bodyPr>
            <a:lstStyle/>
            <a:p>
              <a:pPr indent="0" lvl="0" marL="0" marR="0" rtl="0" algn="ctr">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Các biện pháp tu từ: nhân hóa, so sánh, liệt kê,...</a:t>
              </a:r>
              <a:endParaRPr sz="2800">
                <a:solidFill>
                  <a:schemeClr val="lt1"/>
                </a:solidFill>
                <a:latin typeface="Times New Roman"/>
                <a:ea typeface="Times New Roman"/>
                <a:cs typeface="Times New Roman"/>
                <a:sym typeface="Times New Roman"/>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grpSp>
        <p:nvGrpSpPr>
          <p:cNvPr id="1955" name="Google Shape;1955;p87"/>
          <p:cNvGrpSpPr/>
          <p:nvPr/>
        </p:nvGrpSpPr>
        <p:grpSpPr>
          <a:xfrm>
            <a:off x="0" y="1"/>
            <a:ext cx="12192000" cy="836740"/>
            <a:chOff x="1440808" y="2419674"/>
            <a:chExt cx="9865006" cy="1448933"/>
          </a:xfrm>
        </p:grpSpPr>
        <p:sp>
          <p:nvSpPr>
            <p:cNvPr id="1956" name="Google Shape;1956;p8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57" name="Google Shape;1957;p8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58" name="Google Shape;1958;p8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59" name="Google Shape;1959;p8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960" name="Google Shape;1960;p8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61" name="Google Shape;1961;p8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62" name="Google Shape;1962;p8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63" name="Google Shape;1963;p8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964" name="Google Shape;1964;p8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965" name="Google Shape;1965;p8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966" name="Google Shape;1966;p87"/>
          <p:cNvGrpSpPr/>
          <p:nvPr/>
        </p:nvGrpSpPr>
        <p:grpSpPr>
          <a:xfrm>
            <a:off x="4009854" y="1061139"/>
            <a:ext cx="7822558" cy="5664125"/>
            <a:chOff x="9526586" y="5020964"/>
            <a:chExt cx="13487401" cy="7588768"/>
          </a:xfrm>
        </p:grpSpPr>
        <p:sp>
          <p:nvSpPr>
            <p:cNvPr id="1967" name="Google Shape;1967;p8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68" name="Google Shape;1968;p8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69" name="Google Shape;1969;p8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70" name="Google Shape;1970;p8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71" name="Google Shape;1971;p8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sp>
        <p:nvSpPr>
          <p:cNvPr id="1972" name="Google Shape;1972;p87"/>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1973" name="Google Shape;1973;p87"/>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1974" name="Google Shape;1974;p8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1975" name="Google Shape;1975;p87"/>
          <p:cNvSpPr/>
          <p:nvPr/>
        </p:nvSpPr>
        <p:spPr>
          <a:xfrm>
            <a:off x="401405" y="1028700"/>
            <a:ext cx="3447021" cy="622997"/>
          </a:xfrm>
          <a:prstGeom prst="parallelogram">
            <a:avLst>
              <a:gd fmla="val 25000" name="adj"/>
            </a:avLst>
          </a:prstGeom>
          <a:solidFill>
            <a:srgbClr val="D8E2F3"/>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III. Tổng kết</a:t>
            </a:r>
            <a:endParaRPr b="0" i="0" sz="2800" u="none" cap="none" strike="noStrike">
              <a:solidFill>
                <a:srgbClr val="FFFFFF"/>
              </a:solidFill>
              <a:latin typeface="Times New Roman"/>
              <a:ea typeface="Times New Roman"/>
              <a:cs typeface="Times New Roman"/>
              <a:sym typeface="Times New Roman"/>
            </a:endParaRPr>
          </a:p>
        </p:txBody>
      </p:sp>
      <p:sp>
        <p:nvSpPr>
          <p:cNvPr id="1976" name="Google Shape;1976;p87"/>
          <p:cNvSpPr/>
          <p:nvPr/>
        </p:nvSpPr>
        <p:spPr>
          <a:xfrm>
            <a:off x="4541239" y="1706813"/>
            <a:ext cx="3084120" cy="1130426"/>
          </a:xfrm>
          <a:prstGeom prst="leftRightArrow">
            <a:avLst>
              <a:gd fmla="val 66071" name="adj1"/>
              <a:gd fmla="val 3571" name="adj2"/>
            </a:avLst>
          </a:prstGeom>
          <a:solidFill>
            <a:srgbClr val="FFD96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2. Nội dung:</a:t>
            </a:r>
            <a:endParaRPr sz="3200">
              <a:solidFill>
                <a:schemeClr val="lt1"/>
              </a:solidFill>
              <a:latin typeface="Times New Roman"/>
              <a:ea typeface="Times New Roman"/>
              <a:cs typeface="Times New Roman"/>
              <a:sym typeface="Times New Roman"/>
            </a:endParaRPr>
          </a:p>
        </p:txBody>
      </p:sp>
      <p:grpSp>
        <p:nvGrpSpPr>
          <p:cNvPr id="1977" name="Google Shape;1977;p87"/>
          <p:cNvGrpSpPr/>
          <p:nvPr/>
        </p:nvGrpSpPr>
        <p:grpSpPr>
          <a:xfrm>
            <a:off x="401405" y="2551637"/>
            <a:ext cx="11117495" cy="3807631"/>
            <a:chOff x="1721916" y="2575794"/>
            <a:chExt cx="8800316" cy="3251199"/>
          </a:xfrm>
        </p:grpSpPr>
        <p:sp>
          <p:nvSpPr>
            <p:cNvPr id="1978" name="Google Shape;1978;p87"/>
            <p:cNvSpPr/>
            <p:nvPr/>
          </p:nvSpPr>
          <p:spPr>
            <a:xfrm>
              <a:off x="1721916" y="2575794"/>
              <a:ext cx="8800316" cy="3251199"/>
            </a:xfrm>
            <a:custGeom>
              <a:rect b="b" l="l" r="r" t="t"/>
              <a:pathLst>
                <a:path extrusionOk="0" h="120000" w="120000">
                  <a:moveTo>
                    <a:pt x="0" y="55112"/>
                  </a:moveTo>
                  <a:lnTo>
                    <a:pt x="16888" y="0"/>
                  </a:lnTo>
                  <a:lnTo>
                    <a:pt x="16888" y="12563"/>
                  </a:lnTo>
                  <a:lnTo>
                    <a:pt x="60000" y="12563"/>
                  </a:lnTo>
                  <a:cubicBezTo>
                    <a:pt x="62071" y="12563"/>
                    <a:pt x="63750" y="13657"/>
                    <a:pt x="63750" y="15007"/>
                  </a:cubicBezTo>
                  <a:cubicBezTo>
                    <a:pt x="63750" y="16356"/>
                    <a:pt x="62071" y="17450"/>
                    <a:pt x="60000" y="17450"/>
                  </a:cubicBezTo>
                  <a:cubicBezTo>
                    <a:pt x="57929" y="17450"/>
                    <a:pt x="56250" y="18545"/>
                    <a:pt x="56250" y="19894"/>
                  </a:cubicBezTo>
                  <a:cubicBezTo>
                    <a:pt x="56250" y="21244"/>
                    <a:pt x="57929" y="22338"/>
                    <a:pt x="60000" y="22338"/>
                  </a:cubicBezTo>
                  <a:lnTo>
                    <a:pt x="103112" y="22338"/>
                  </a:lnTo>
                  <a:lnTo>
                    <a:pt x="103112" y="9775"/>
                  </a:lnTo>
                  <a:lnTo>
                    <a:pt x="120000" y="64888"/>
                  </a:lnTo>
                  <a:lnTo>
                    <a:pt x="103112" y="120000"/>
                  </a:lnTo>
                  <a:lnTo>
                    <a:pt x="103112" y="107437"/>
                  </a:lnTo>
                  <a:lnTo>
                    <a:pt x="60000" y="107437"/>
                  </a:lnTo>
                  <a:cubicBezTo>
                    <a:pt x="57929" y="107437"/>
                    <a:pt x="56250" y="106343"/>
                    <a:pt x="56250" y="104993"/>
                  </a:cubicBezTo>
                  <a:lnTo>
                    <a:pt x="56250" y="97662"/>
                  </a:lnTo>
                  <a:lnTo>
                    <a:pt x="16888" y="97662"/>
                  </a:lnTo>
                  <a:lnTo>
                    <a:pt x="16888" y="110225"/>
                  </a:lnTo>
                  <a:close/>
                </a:path>
                <a:path extrusionOk="0" fill="darkenLess" h="120000" w="120000">
                  <a:moveTo>
                    <a:pt x="63750" y="15007"/>
                  </a:moveTo>
                  <a:cubicBezTo>
                    <a:pt x="63750" y="16356"/>
                    <a:pt x="62071" y="17450"/>
                    <a:pt x="60000" y="17450"/>
                  </a:cubicBezTo>
                  <a:cubicBezTo>
                    <a:pt x="57929" y="17450"/>
                    <a:pt x="56250" y="18545"/>
                    <a:pt x="56250" y="19894"/>
                  </a:cubicBezTo>
                  <a:cubicBezTo>
                    <a:pt x="56250" y="21244"/>
                    <a:pt x="57929" y="22338"/>
                    <a:pt x="60000" y="22338"/>
                  </a:cubicBezTo>
                  <a:lnTo>
                    <a:pt x="63750" y="22338"/>
                  </a:lnTo>
                  <a:close/>
                </a:path>
                <a:path extrusionOk="0" fill="none" h="120000" w="120000">
                  <a:moveTo>
                    <a:pt x="0" y="55112"/>
                  </a:moveTo>
                  <a:lnTo>
                    <a:pt x="16888" y="0"/>
                  </a:lnTo>
                  <a:lnTo>
                    <a:pt x="16888" y="12563"/>
                  </a:lnTo>
                  <a:lnTo>
                    <a:pt x="60000" y="12563"/>
                  </a:lnTo>
                  <a:cubicBezTo>
                    <a:pt x="62071" y="12563"/>
                    <a:pt x="63750" y="13657"/>
                    <a:pt x="63750" y="15007"/>
                  </a:cubicBezTo>
                  <a:cubicBezTo>
                    <a:pt x="63750" y="16356"/>
                    <a:pt x="62071" y="17450"/>
                    <a:pt x="60000" y="17450"/>
                  </a:cubicBezTo>
                  <a:cubicBezTo>
                    <a:pt x="57929" y="17450"/>
                    <a:pt x="56250" y="18545"/>
                    <a:pt x="56250" y="19894"/>
                  </a:cubicBezTo>
                  <a:cubicBezTo>
                    <a:pt x="56250" y="21244"/>
                    <a:pt x="57929" y="22338"/>
                    <a:pt x="60000" y="22338"/>
                  </a:cubicBezTo>
                  <a:lnTo>
                    <a:pt x="103112" y="22338"/>
                  </a:lnTo>
                  <a:lnTo>
                    <a:pt x="103112" y="9775"/>
                  </a:lnTo>
                  <a:lnTo>
                    <a:pt x="120000" y="64888"/>
                  </a:lnTo>
                  <a:lnTo>
                    <a:pt x="103112" y="120000"/>
                  </a:lnTo>
                  <a:lnTo>
                    <a:pt x="103112" y="107437"/>
                  </a:lnTo>
                  <a:lnTo>
                    <a:pt x="60000" y="107437"/>
                  </a:lnTo>
                  <a:cubicBezTo>
                    <a:pt x="57929" y="107437"/>
                    <a:pt x="56250" y="106343"/>
                    <a:pt x="56250" y="104993"/>
                  </a:cubicBezTo>
                  <a:lnTo>
                    <a:pt x="56250" y="97662"/>
                  </a:lnTo>
                  <a:lnTo>
                    <a:pt x="16888" y="97662"/>
                  </a:lnTo>
                  <a:lnTo>
                    <a:pt x="16888" y="110225"/>
                  </a:lnTo>
                  <a:close/>
                  <a:moveTo>
                    <a:pt x="63750" y="15007"/>
                  </a:moveTo>
                  <a:lnTo>
                    <a:pt x="63750" y="22338"/>
                  </a:lnTo>
                  <a:moveTo>
                    <a:pt x="56250" y="19894"/>
                  </a:moveTo>
                  <a:lnTo>
                    <a:pt x="56250" y="97662"/>
                  </a:lnTo>
                </a:path>
              </a:pathLst>
            </a:custGeom>
            <a:solidFill>
              <a:srgbClr val="AC5A2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87"/>
            <p:cNvSpPr/>
            <p:nvPr/>
          </p:nvSpPr>
          <p:spPr>
            <a:xfrm>
              <a:off x="2759848" y="3160529"/>
              <a:ext cx="3042895" cy="1881032"/>
            </a:xfrm>
            <a:custGeom>
              <a:rect b="b" l="l" r="r" t="t"/>
              <a:pathLst>
                <a:path extrusionOk="0" h="1593088" w="2682239">
                  <a:moveTo>
                    <a:pt x="0" y="0"/>
                  </a:moveTo>
                  <a:lnTo>
                    <a:pt x="2682239" y="0"/>
                  </a:lnTo>
                  <a:lnTo>
                    <a:pt x="2682239" y="1593088"/>
                  </a:lnTo>
                  <a:lnTo>
                    <a:pt x="0" y="1593088"/>
                  </a:lnTo>
                  <a:lnTo>
                    <a:pt x="0" y="0"/>
                  </a:lnTo>
                  <a:close/>
                </a:path>
              </a:pathLst>
            </a:custGeom>
            <a:noFill/>
            <a:ln>
              <a:noFill/>
            </a:ln>
          </p:spPr>
          <p:txBody>
            <a:bodyPr anchorCtr="0" anchor="ctr" bIns="57150" lIns="0" spcFirstLastPara="1" rIns="0" wrap="square" tIns="53325">
              <a:noAutofit/>
            </a:bodyPr>
            <a:lstStyle/>
            <a:p>
              <a:pPr indent="0" lvl="0" marL="0" marR="0" rtl="0" algn="just">
                <a:lnSpc>
                  <a:spcPct val="90000"/>
                </a:lnSpc>
                <a:spcBef>
                  <a:spcPts val="0"/>
                </a:spcBef>
                <a:spcAft>
                  <a:spcPts val="0"/>
                </a:spcAft>
                <a:buNone/>
              </a:pPr>
              <a:r>
                <a:rPr lang="en-US" sz="2400">
                  <a:solidFill>
                    <a:schemeClr val="lt1"/>
                  </a:solidFill>
                  <a:latin typeface="Times New Roman"/>
                  <a:ea typeface="Times New Roman"/>
                  <a:cs typeface="Times New Roman"/>
                  <a:sym typeface="Times New Roman"/>
                </a:rPr>
                <a:t>Thông qua việc miêu tả vẻ đẹp của hai cây phong, tác giả đã ca ngợi quê hương yêu dấu, nơi đã khắc sâu bao kỉ niệm buồn vui và hun đúc trong tâm hồn thơ dại những ước mơ những khát khao cháy bỏng.</a:t>
              </a:r>
              <a:endParaRPr/>
            </a:p>
          </p:txBody>
        </p:sp>
        <p:sp>
          <p:nvSpPr>
            <p:cNvPr id="1980" name="Google Shape;1980;p87"/>
            <p:cNvSpPr/>
            <p:nvPr/>
          </p:nvSpPr>
          <p:spPr>
            <a:xfrm>
              <a:off x="6203467" y="3588086"/>
              <a:ext cx="3169920" cy="1593088"/>
            </a:xfrm>
            <a:custGeom>
              <a:rect b="b" l="l" r="r" t="t"/>
              <a:pathLst>
                <a:path extrusionOk="0" h="1593088" w="3169920">
                  <a:moveTo>
                    <a:pt x="0" y="0"/>
                  </a:moveTo>
                  <a:lnTo>
                    <a:pt x="3169920" y="0"/>
                  </a:lnTo>
                  <a:lnTo>
                    <a:pt x="3169920" y="1593088"/>
                  </a:lnTo>
                  <a:lnTo>
                    <a:pt x="0" y="1593088"/>
                  </a:lnTo>
                  <a:lnTo>
                    <a:pt x="0" y="0"/>
                  </a:lnTo>
                  <a:close/>
                </a:path>
              </a:pathLst>
            </a:custGeom>
            <a:noFill/>
            <a:ln>
              <a:noFill/>
            </a:ln>
          </p:spPr>
          <p:txBody>
            <a:bodyPr anchorCtr="0" anchor="ctr" bIns="57150" lIns="0" spcFirstLastPara="1" rIns="0" wrap="square" tIns="53325">
              <a:noAutofit/>
            </a:bodyPr>
            <a:lstStyle/>
            <a:p>
              <a:pPr indent="0" lvl="0" marL="0" marR="0" rtl="0" algn="just">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Thiên nhiên nuôi dưỡng tâm hồn mỗi chúng ta từ ấu thơ. Do đó, cần trân trọng và bảo vệ thiên nhiên.</a:t>
              </a:r>
              <a:endParaRPr/>
            </a:p>
          </p:txBody>
        </p:sp>
      </p:gr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grpSp>
        <p:nvGrpSpPr>
          <p:cNvPr id="1985" name="Google Shape;1985;p88"/>
          <p:cNvGrpSpPr/>
          <p:nvPr/>
        </p:nvGrpSpPr>
        <p:grpSpPr>
          <a:xfrm>
            <a:off x="0" y="1"/>
            <a:ext cx="12192000" cy="836740"/>
            <a:chOff x="1440808" y="2419674"/>
            <a:chExt cx="9865006" cy="1448933"/>
          </a:xfrm>
        </p:grpSpPr>
        <p:sp>
          <p:nvSpPr>
            <p:cNvPr id="1986" name="Google Shape;1986;p8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87" name="Google Shape;1987;p8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88" name="Google Shape;1988;p8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89" name="Google Shape;1989;p8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1990" name="Google Shape;1990;p8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91" name="Google Shape;1991;p8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92" name="Google Shape;1992;p8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1993" name="Google Shape;1993;p8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1994" name="Google Shape;1994;p8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1995" name="Google Shape;1995;p8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1996" name="Google Shape;1996;p88"/>
          <p:cNvGrpSpPr/>
          <p:nvPr/>
        </p:nvGrpSpPr>
        <p:grpSpPr>
          <a:xfrm>
            <a:off x="4009854" y="1061139"/>
            <a:ext cx="7822558" cy="5664125"/>
            <a:chOff x="9526586" y="5020964"/>
            <a:chExt cx="13487401" cy="7588768"/>
          </a:xfrm>
        </p:grpSpPr>
        <p:sp>
          <p:nvSpPr>
            <p:cNvPr id="1997" name="Google Shape;1997;p8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98" name="Google Shape;1998;p8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1999" name="Google Shape;1999;p8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00" name="Google Shape;2000;p8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01" name="Google Shape;2001;p8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002" name="Google Shape;2002;p88"/>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2003" name="Google Shape;2003;p88"/>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2004" name="Google Shape;2004;p88"/>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2005" name="Google Shape;2005;p88"/>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006" name="Google Shape;2006;p88"/>
          <p:cNvSpPr/>
          <p:nvPr/>
        </p:nvSpPr>
        <p:spPr>
          <a:xfrm>
            <a:off x="5096492" y="827084"/>
            <a:ext cx="197361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Luyện tập</a:t>
            </a:r>
            <a:endParaRPr sz="3200">
              <a:solidFill>
                <a:schemeClr val="lt1"/>
              </a:solidFill>
              <a:latin typeface="Calibri"/>
              <a:ea typeface="Calibri"/>
              <a:cs typeface="Calibri"/>
              <a:sym typeface="Calibri"/>
            </a:endParaRPr>
          </a:p>
        </p:txBody>
      </p:sp>
      <p:sp>
        <p:nvSpPr>
          <p:cNvPr id="2007" name="Google Shape;2007;p88"/>
          <p:cNvSpPr/>
          <p:nvPr/>
        </p:nvSpPr>
        <p:spPr>
          <a:xfrm>
            <a:off x="631273" y="1527024"/>
            <a:ext cx="3925979" cy="720026"/>
          </a:xfrm>
          <a:prstGeom prst="homePlate">
            <a:avLst>
              <a:gd fmla="val 50000" name="adj"/>
            </a:avLst>
          </a:prstGeom>
          <a:solidFill>
            <a:srgbClr val="385623"/>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THẢO LUẬN NHÓM</a:t>
            </a:r>
            <a:endParaRPr/>
          </a:p>
        </p:txBody>
      </p:sp>
      <p:pic>
        <p:nvPicPr>
          <p:cNvPr id="2008" name="Google Shape;2008;p88"/>
          <p:cNvPicPr preferRelativeResize="0"/>
          <p:nvPr/>
        </p:nvPicPr>
        <p:blipFill rotWithShape="1">
          <a:blip r:embed="rId7">
            <a:alphaModFix/>
          </a:blip>
          <a:srcRect b="0" l="0" r="0" t="0"/>
          <a:stretch/>
        </p:blipFill>
        <p:spPr>
          <a:xfrm>
            <a:off x="2071972" y="2640282"/>
            <a:ext cx="2996480" cy="1685520"/>
          </a:xfrm>
          <a:prstGeom prst="rect">
            <a:avLst/>
          </a:prstGeom>
          <a:noFill/>
          <a:ln>
            <a:noFill/>
          </a:ln>
        </p:spPr>
      </p:pic>
      <p:pic>
        <p:nvPicPr>
          <p:cNvPr id="2009" name="Google Shape;2009;p88"/>
          <p:cNvPicPr preferRelativeResize="0"/>
          <p:nvPr/>
        </p:nvPicPr>
        <p:blipFill rotWithShape="1">
          <a:blip r:embed="rId7">
            <a:alphaModFix/>
          </a:blip>
          <a:srcRect b="0" l="0" r="0" t="0"/>
          <a:stretch/>
        </p:blipFill>
        <p:spPr>
          <a:xfrm>
            <a:off x="7098148" y="2640282"/>
            <a:ext cx="2996480" cy="1685520"/>
          </a:xfrm>
          <a:prstGeom prst="rect">
            <a:avLst/>
          </a:prstGeom>
          <a:noFill/>
          <a:ln>
            <a:noFill/>
          </a:ln>
        </p:spPr>
      </p:pic>
      <p:sp>
        <p:nvSpPr>
          <p:cNvPr id="2010" name="Google Shape;2010;p88"/>
          <p:cNvSpPr/>
          <p:nvPr/>
        </p:nvSpPr>
        <p:spPr>
          <a:xfrm>
            <a:off x="2676842" y="3045349"/>
            <a:ext cx="175240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Nhóm 1, 2</a:t>
            </a:r>
            <a:endParaRPr sz="2800">
              <a:solidFill>
                <a:schemeClr val="lt1"/>
              </a:solidFill>
              <a:latin typeface="Calibri"/>
              <a:ea typeface="Calibri"/>
              <a:cs typeface="Calibri"/>
              <a:sym typeface="Calibri"/>
            </a:endParaRPr>
          </a:p>
        </p:txBody>
      </p:sp>
      <p:sp>
        <p:nvSpPr>
          <p:cNvPr id="2011" name="Google Shape;2011;p88"/>
          <p:cNvSpPr/>
          <p:nvPr/>
        </p:nvSpPr>
        <p:spPr>
          <a:xfrm>
            <a:off x="7703018" y="3002454"/>
            <a:ext cx="175240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Nhóm 3, 4</a:t>
            </a:r>
            <a:endParaRPr sz="2800">
              <a:solidFill>
                <a:schemeClr val="lt1"/>
              </a:solidFill>
              <a:latin typeface="Calibri"/>
              <a:ea typeface="Calibri"/>
              <a:cs typeface="Calibri"/>
              <a:sym typeface="Calibri"/>
            </a:endParaRPr>
          </a:p>
        </p:txBody>
      </p:sp>
      <p:sp>
        <p:nvSpPr>
          <p:cNvPr id="2012" name="Google Shape;2012;p88"/>
          <p:cNvSpPr/>
          <p:nvPr/>
        </p:nvSpPr>
        <p:spPr>
          <a:xfrm>
            <a:off x="1307930" y="4575354"/>
            <a:ext cx="4332856" cy="1791260"/>
          </a:xfrm>
          <a:prstGeom prst="rect">
            <a:avLst/>
          </a:prstGeom>
          <a:noFill/>
          <a:ln>
            <a:noFill/>
          </a:ln>
        </p:spPr>
        <p:txBody>
          <a:bodyPr anchorCtr="0" anchor="t" bIns="45700" lIns="91425" spcFirstLastPara="1" rIns="91425" wrap="square" tIns="45700">
            <a:spAutoFit/>
          </a:bodyPr>
          <a:lstStyle/>
          <a:p>
            <a:pPr indent="0" lvl="0" marL="0" marR="30480" rtl="0" algn="just">
              <a:lnSpc>
                <a:spcPct val="115000"/>
              </a:lnSpc>
              <a:spcBef>
                <a:spcPts val="0"/>
              </a:spcBef>
              <a:spcAft>
                <a:spcPts val="0"/>
              </a:spcAft>
              <a:buNone/>
            </a:pPr>
            <a:r>
              <a:rPr b="1" lang="en-US" sz="3200">
                <a:solidFill>
                  <a:srgbClr val="000000"/>
                </a:solidFill>
                <a:latin typeface="Times New Roman"/>
                <a:ea typeface="Times New Roman"/>
                <a:cs typeface="Times New Roman"/>
                <a:sym typeface="Times New Roman"/>
              </a:rPr>
              <a:t>Câu 1. </a:t>
            </a:r>
            <a:r>
              <a:rPr lang="en-US" sz="3200">
                <a:solidFill>
                  <a:srgbClr val="000000"/>
                </a:solidFill>
                <a:latin typeface="Times New Roman"/>
                <a:ea typeface="Times New Roman"/>
                <a:cs typeface="Times New Roman"/>
                <a:sym typeface="Times New Roman"/>
              </a:rPr>
              <a:t>Văn bản </a:t>
            </a:r>
            <a:r>
              <a:rPr i="1" lang="en-US" sz="3200">
                <a:solidFill>
                  <a:srgbClr val="000000"/>
                </a:solidFill>
                <a:latin typeface="Times New Roman"/>
                <a:ea typeface="Times New Roman"/>
                <a:cs typeface="Times New Roman"/>
                <a:sym typeface="Times New Roman"/>
              </a:rPr>
              <a:t>Hai cây phong</a:t>
            </a:r>
            <a:r>
              <a:rPr lang="en-US" sz="3200">
                <a:solidFill>
                  <a:srgbClr val="000000"/>
                </a:solidFill>
                <a:latin typeface="Times New Roman"/>
                <a:ea typeface="Times New Roman"/>
                <a:cs typeface="Times New Roman"/>
                <a:sym typeface="Times New Roman"/>
              </a:rPr>
              <a:t> bồi đắp cho em những tình cảm nào?</a:t>
            </a:r>
            <a:endParaRPr sz="3200">
              <a:solidFill>
                <a:schemeClr val="dk1"/>
              </a:solidFill>
              <a:latin typeface="Times New Roman"/>
              <a:ea typeface="Times New Roman"/>
              <a:cs typeface="Times New Roman"/>
              <a:sym typeface="Times New Roman"/>
            </a:endParaRPr>
          </a:p>
        </p:txBody>
      </p:sp>
      <p:sp>
        <p:nvSpPr>
          <p:cNvPr id="2013" name="Google Shape;2013;p88"/>
          <p:cNvSpPr/>
          <p:nvPr/>
        </p:nvSpPr>
        <p:spPr>
          <a:xfrm>
            <a:off x="6358398" y="4543286"/>
            <a:ext cx="5060480" cy="1578894"/>
          </a:xfrm>
          <a:prstGeom prst="rect">
            <a:avLst/>
          </a:prstGeom>
          <a:noFill/>
          <a:ln>
            <a:noFill/>
          </a:ln>
        </p:spPr>
        <p:txBody>
          <a:bodyPr anchorCtr="0" anchor="t" bIns="45700" lIns="91425" spcFirstLastPara="1" rIns="91425" wrap="square" tIns="45700">
            <a:spAutoFit/>
          </a:bodyPr>
          <a:lstStyle/>
          <a:p>
            <a:pPr indent="0" lvl="0" marL="0" marR="30480" rtl="0" algn="just">
              <a:lnSpc>
                <a:spcPct val="115000"/>
              </a:lnSpc>
              <a:spcBef>
                <a:spcPts val="0"/>
              </a:spcBef>
              <a:spcAft>
                <a:spcPts val="0"/>
              </a:spcAft>
              <a:buNone/>
            </a:pPr>
            <a:r>
              <a:rPr b="1" lang="en-US" sz="2800">
                <a:solidFill>
                  <a:srgbClr val="000000"/>
                </a:solidFill>
                <a:latin typeface="Times New Roman"/>
                <a:ea typeface="Times New Roman"/>
                <a:cs typeface="Times New Roman"/>
                <a:sym typeface="Times New Roman"/>
              </a:rPr>
              <a:t>Câu 2. </a:t>
            </a:r>
            <a:r>
              <a:rPr lang="en-US" sz="2800">
                <a:solidFill>
                  <a:srgbClr val="000000"/>
                </a:solidFill>
                <a:latin typeface="Times New Roman"/>
                <a:ea typeface="Times New Roman"/>
                <a:cs typeface="Times New Roman"/>
                <a:sym typeface="Times New Roman"/>
              </a:rPr>
              <a:t>Nếu nhân vật “tôi” mang hình bóng của tác giả Ai- ma –tốp thì em hiểu gì về nhà văn?</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grpSp>
        <p:nvGrpSpPr>
          <p:cNvPr id="2018" name="Google Shape;2018;p89"/>
          <p:cNvGrpSpPr/>
          <p:nvPr/>
        </p:nvGrpSpPr>
        <p:grpSpPr>
          <a:xfrm>
            <a:off x="0" y="1"/>
            <a:ext cx="12192000" cy="836740"/>
            <a:chOff x="1440808" y="2419674"/>
            <a:chExt cx="9865006" cy="1448933"/>
          </a:xfrm>
        </p:grpSpPr>
        <p:sp>
          <p:nvSpPr>
            <p:cNvPr id="2019" name="Google Shape;2019;p8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0" name="Google Shape;2020;p8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1" name="Google Shape;2021;p8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2" name="Google Shape;2022;p8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023" name="Google Shape;2023;p8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4" name="Google Shape;2024;p8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5" name="Google Shape;2025;p8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26" name="Google Shape;2026;p8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027" name="Google Shape;2027;p8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028" name="Google Shape;2028;p8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029" name="Google Shape;2029;p89"/>
          <p:cNvGrpSpPr/>
          <p:nvPr/>
        </p:nvGrpSpPr>
        <p:grpSpPr>
          <a:xfrm>
            <a:off x="4009854" y="1061139"/>
            <a:ext cx="7822558" cy="5664125"/>
            <a:chOff x="9526586" y="5020964"/>
            <a:chExt cx="13487401" cy="7588768"/>
          </a:xfrm>
        </p:grpSpPr>
        <p:sp>
          <p:nvSpPr>
            <p:cNvPr id="2030" name="Google Shape;2030;p8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31" name="Google Shape;2031;p8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32" name="Google Shape;2032;p8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33" name="Google Shape;2033;p8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34" name="Google Shape;2034;p8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035" name="Google Shape;2035;p89"/>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2036" name="Google Shape;2036;p89"/>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2037" name="Google Shape;2037;p89"/>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2038" name="Google Shape;2038;p89"/>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039" name="Google Shape;2039;p89"/>
          <p:cNvSpPr/>
          <p:nvPr/>
        </p:nvSpPr>
        <p:spPr>
          <a:xfrm>
            <a:off x="5096492" y="827084"/>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2040" name="Google Shape;2040;p89"/>
          <p:cNvSpPr/>
          <p:nvPr/>
        </p:nvSpPr>
        <p:spPr>
          <a:xfrm>
            <a:off x="660400" y="1350600"/>
            <a:ext cx="11050212" cy="5266057"/>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rgbClr val="0070C0"/>
                </a:solidFill>
                <a:latin typeface="Times New Roman"/>
                <a:ea typeface="Times New Roman"/>
                <a:cs typeface="Times New Roman"/>
                <a:sym typeface="Times New Roman"/>
              </a:rPr>
              <a:t>Gợi ý</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65"/>
              </a:spcBef>
              <a:spcAft>
                <a:spcPts val="0"/>
              </a:spcAft>
              <a:buNone/>
            </a:pPr>
            <a:r>
              <a:rPr b="1" lang="en-US" sz="3200">
                <a:solidFill>
                  <a:srgbClr val="0070C0"/>
                </a:solidFill>
                <a:latin typeface="Times New Roman"/>
                <a:ea typeface="Times New Roman"/>
                <a:cs typeface="Times New Roman"/>
                <a:sym typeface="Times New Roman"/>
              </a:rPr>
              <a:t>Câu 1: </a:t>
            </a:r>
            <a:r>
              <a:rPr lang="en-US" sz="3200">
                <a:solidFill>
                  <a:srgbClr val="0D0D0D"/>
                </a:solidFill>
                <a:latin typeface="Times New Roman"/>
                <a:ea typeface="Times New Roman"/>
                <a:cs typeface="Times New Roman"/>
                <a:sym typeface="Times New Roman"/>
              </a:rPr>
              <a:t>Văn bản </a:t>
            </a:r>
            <a:r>
              <a:rPr i="1" lang="en-US" sz="3200">
                <a:solidFill>
                  <a:srgbClr val="0D0D0D"/>
                </a:solidFill>
                <a:latin typeface="Times New Roman"/>
                <a:ea typeface="Times New Roman"/>
                <a:cs typeface="Times New Roman"/>
                <a:sym typeface="Times New Roman"/>
              </a:rPr>
              <a:t>Hai cây phong </a:t>
            </a:r>
            <a:r>
              <a:rPr lang="en-US" sz="3200">
                <a:solidFill>
                  <a:srgbClr val="0D0D0D"/>
                </a:solidFill>
                <a:latin typeface="Times New Roman"/>
                <a:ea typeface="Times New Roman"/>
                <a:cs typeface="Times New Roman"/>
                <a:sym typeface="Times New Roman"/>
              </a:rPr>
              <a:t>giúp bồi đắp cho người đọc những tình cảm:</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65"/>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Yêu quý, gắn bó với thiên nhiên quanh mình, lắng nghe tiếng nói của thiên nhiên.</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65"/>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Tự hào vẻ đẹp quê hương mình, gắn bó và yêu quý quê hương.</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65"/>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Trân trọng những ước mơ thời thơ ấu.</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65"/>
              </a:spcBef>
              <a:spcAft>
                <a:spcPts val="0"/>
              </a:spcAft>
              <a:buClr>
                <a:srgbClr val="0D0D0D"/>
              </a:buClr>
              <a:buSzPts val="3200"/>
              <a:buFont typeface="Noto Sans Symbols"/>
              <a:buChar char="✔"/>
            </a:pPr>
            <a:r>
              <a:rPr lang="en-US" sz="3200">
                <a:solidFill>
                  <a:srgbClr val="0D0D0D"/>
                </a:solidFill>
                <a:latin typeface="Times New Roman"/>
                <a:ea typeface="Times New Roman"/>
                <a:cs typeface="Times New Roman"/>
                <a:sym typeface="Times New Roman"/>
              </a:rPr>
              <a:t>Biết khao khát khám phá những vùng đấy mới</a:t>
            </a:r>
            <a:endParaRPr sz="3200">
              <a:solidFill>
                <a:schemeClr val="dk1"/>
              </a:solidFill>
              <a:latin typeface="Times New Roman"/>
              <a:ea typeface="Times New Roman"/>
              <a:cs typeface="Times New Roman"/>
              <a:sym typeface="Times New Roman"/>
            </a:endParaRPr>
          </a:p>
          <a:p>
            <a:pPr indent="-457200" lvl="0" marL="457200" marR="0" rtl="0" algn="just">
              <a:lnSpc>
                <a:spcPct val="115000"/>
              </a:lnSpc>
              <a:spcBef>
                <a:spcPts val="65"/>
              </a:spcBef>
              <a:spcAft>
                <a:spcPts val="0"/>
              </a:spcAft>
              <a:buClr>
                <a:srgbClr val="0070C0"/>
              </a:buClr>
              <a:buSzPts val="3200"/>
              <a:buFont typeface="Noto Sans Symbols"/>
              <a:buChar char="✔"/>
            </a:pPr>
            <a:r>
              <a:rPr b="1" lang="en-US" sz="3200">
                <a:solidFill>
                  <a:srgbClr val="0070C0"/>
                </a:solidFill>
                <a:latin typeface="Times New Roman"/>
                <a:ea typeface="Times New Roman"/>
                <a:cs typeface="Times New Roman"/>
                <a:sym typeface="Times New Roman"/>
              </a:rPr>
              <a:t>…</a:t>
            </a:r>
            <a:endParaRPr sz="32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9"/>
          <p:cNvSpPr/>
          <p:nvPr/>
        </p:nvSpPr>
        <p:spPr>
          <a:xfrm>
            <a:off x="660400" y="0"/>
            <a:ext cx="10858500" cy="1655838"/>
          </a:xfrm>
          <a:prstGeom prst="rect">
            <a:avLst/>
          </a:prstGeom>
          <a:noFill/>
          <a:ln>
            <a:noFill/>
          </a:ln>
        </p:spPr>
        <p:txBody>
          <a:bodyPr anchorCtr="0" anchor="t" bIns="45700" lIns="91425" spcFirstLastPara="1" rIns="91425" wrap="square" tIns="45700">
            <a:spAutoFit/>
          </a:bodyPr>
          <a:lstStyle/>
          <a:p>
            <a:pPr indent="292100" lvl="0" marL="0" marR="0" rtl="0" algn="ctr">
              <a:lnSpc>
                <a:spcPct val="115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bản 1: LỄ CÚNG THẦN LÚA CỦA NGƯỜI CHƠ – RO</a:t>
            </a:r>
            <a:endParaRPr b="1" i="0" sz="2800" u="none" cap="none" strike="noStrike">
              <a:solidFill>
                <a:srgbClr val="000000"/>
              </a:solidFill>
              <a:latin typeface="Quattrocento Sans"/>
              <a:ea typeface="Quattrocento Sans"/>
              <a:cs typeface="Quattrocento Sans"/>
              <a:sym typeface="Quattrocento Sans"/>
            </a:endParaRPr>
          </a:p>
          <a:p>
            <a:pPr indent="292100" lvl="0" marL="0" marR="0" rtl="0" algn="ctr">
              <a:lnSpc>
                <a:spcPct val="115000"/>
              </a:lnSpc>
              <a:spcBef>
                <a:spcPts val="60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(Văn Quang – Văn Tuyên)</a:t>
            </a:r>
            <a:endParaRPr b="1" i="0" sz="2800" u="none" cap="none" strike="noStrike">
              <a:solidFill>
                <a:srgbClr val="000000"/>
              </a:solidFill>
              <a:latin typeface="Quattrocento Sans"/>
              <a:ea typeface="Quattrocento Sans"/>
              <a:cs typeface="Quattrocento Sans"/>
              <a:sym typeface="Quattrocento Sans"/>
            </a:endParaRPr>
          </a:p>
        </p:txBody>
      </p:sp>
      <p:sp>
        <p:nvSpPr>
          <p:cNvPr id="183" name="Google Shape;183;p9"/>
          <p:cNvSpPr/>
          <p:nvPr/>
        </p:nvSpPr>
        <p:spPr>
          <a:xfrm>
            <a:off x="478301" y="1294464"/>
            <a:ext cx="6693733" cy="604684"/>
          </a:xfrm>
          <a:prstGeom prst="plaque">
            <a:avLst>
              <a:gd fmla="val 16667" name="adj"/>
            </a:avLst>
          </a:prstGeom>
          <a:solidFill>
            <a:srgbClr val="DDEAF6"/>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62626"/>
              </a:buClr>
              <a:buSzPts val="2800"/>
              <a:buFont typeface="Times New Roman"/>
              <a:buNone/>
            </a:pPr>
            <a:r>
              <a:rPr b="1" i="0" lang="en-US" sz="2800" u="none" cap="none" strike="noStrike">
                <a:solidFill>
                  <a:srgbClr val="262626"/>
                </a:solidFill>
                <a:latin typeface="Times New Roman"/>
                <a:ea typeface="Times New Roman"/>
                <a:cs typeface="Times New Roman"/>
                <a:sym typeface="Times New Roman"/>
              </a:rPr>
              <a:t>I. Tri </a:t>
            </a:r>
            <a:r>
              <a:rPr b="1" i="0" lang="en-US" sz="2800" u="none" cap="none" strike="noStrike">
                <a:solidFill>
                  <a:srgbClr val="0D0D0D"/>
                </a:solidFill>
                <a:latin typeface="Times New Roman"/>
                <a:ea typeface="Times New Roman"/>
                <a:cs typeface="Times New Roman"/>
                <a:sym typeface="Times New Roman"/>
              </a:rPr>
              <a:t>thức đọc hiểu về văn bản thông tin</a:t>
            </a:r>
            <a:endParaRPr b="0" i="0" sz="2800" u="none" cap="none" strike="noStrike">
              <a:solidFill>
                <a:srgbClr val="FFFFFF"/>
              </a:solidFill>
              <a:latin typeface="Calibri"/>
              <a:ea typeface="Calibri"/>
              <a:cs typeface="Calibri"/>
              <a:sym typeface="Calibri"/>
            </a:endParaRPr>
          </a:p>
        </p:txBody>
      </p:sp>
      <p:grpSp>
        <p:nvGrpSpPr>
          <p:cNvPr id="184" name="Google Shape;184;p9"/>
          <p:cNvGrpSpPr/>
          <p:nvPr/>
        </p:nvGrpSpPr>
        <p:grpSpPr>
          <a:xfrm>
            <a:off x="1507624" y="2247402"/>
            <a:ext cx="9442766" cy="4106332"/>
            <a:chOff x="1522373" y="2404704"/>
            <a:chExt cx="9442766" cy="3926341"/>
          </a:xfrm>
        </p:grpSpPr>
        <p:sp>
          <p:nvSpPr>
            <p:cNvPr id="185" name="Google Shape;185;p9"/>
            <p:cNvSpPr/>
            <p:nvPr/>
          </p:nvSpPr>
          <p:spPr>
            <a:xfrm>
              <a:off x="6096000" y="3179489"/>
              <a:ext cx="2875309" cy="499020"/>
            </a:xfrm>
            <a:custGeom>
              <a:rect b="b" l="l" r="r" t="t"/>
              <a:pathLst>
                <a:path extrusionOk="0" h="120000" w="120000">
                  <a:moveTo>
                    <a:pt x="0" y="0"/>
                  </a:moveTo>
                  <a:lnTo>
                    <a:pt x="0" y="60000"/>
                  </a:lnTo>
                  <a:lnTo>
                    <a:pt x="120000" y="60000"/>
                  </a:lnTo>
                  <a:lnTo>
                    <a:pt x="120000" y="120000"/>
                  </a:lnTo>
                </a:path>
              </a:pathLst>
            </a:custGeom>
            <a:noFill/>
            <a:ln cap="flat" cmpd="sng" w="12700">
              <a:solidFill>
                <a:srgbClr val="354254"/>
              </a:solidFill>
              <a:prstDash val="solid"/>
              <a:miter lim="800000"/>
              <a:headEnd len="sm" w="sm" type="none"/>
              <a:tailEnd len="sm" w="sm" type="none"/>
            </a:ln>
          </p:spPr>
        </p:sp>
        <p:sp>
          <p:nvSpPr>
            <p:cNvPr id="186" name="Google Shape;186;p9"/>
            <p:cNvSpPr/>
            <p:nvPr/>
          </p:nvSpPr>
          <p:spPr>
            <a:xfrm>
              <a:off x="6050280" y="3179489"/>
              <a:ext cx="91440" cy="499020"/>
            </a:xfrm>
            <a:custGeom>
              <a:rect b="b" l="l" r="r" t="t"/>
              <a:pathLst>
                <a:path extrusionOk="0" h="120000" w="120000">
                  <a:moveTo>
                    <a:pt x="60000" y="0"/>
                  </a:moveTo>
                  <a:lnTo>
                    <a:pt x="60000" y="120000"/>
                  </a:lnTo>
                </a:path>
              </a:pathLst>
            </a:custGeom>
            <a:noFill/>
            <a:ln cap="flat" cmpd="sng" w="12700">
              <a:solidFill>
                <a:srgbClr val="354254"/>
              </a:solidFill>
              <a:prstDash val="solid"/>
              <a:miter lim="800000"/>
              <a:headEnd len="sm" w="sm" type="none"/>
              <a:tailEnd len="sm" w="sm" type="none"/>
            </a:ln>
          </p:spPr>
        </p:sp>
        <p:sp>
          <p:nvSpPr>
            <p:cNvPr id="187" name="Google Shape;187;p9"/>
            <p:cNvSpPr/>
            <p:nvPr/>
          </p:nvSpPr>
          <p:spPr>
            <a:xfrm>
              <a:off x="3220690" y="3179489"/>
              <a:ext cx="2875309" cy="499020"/>
            </a:xfrm>
            <a:custGeom>
              <a:rect b="b" l="l" r="r" t="t"/>
              <a:pathLst>
                <a:path extrusionOk="0" h="120000" w="120000">
                  <a:moveTo>
                    <a:pt x="120000" y="0"/>
                  </a:moveTo>
                  <a:lnTo>
                    <a:pt x="120000" y="60000"/>
                  </a:lnTo>
                  <a:lnTo>
                    <a:pt x="0" y="60000"/>
                  </a:lnTo>
                  <a:lnTo>
                    <a:pt x="0" y="120000"/>
                  </a:lnTo>
                </a:path>
              </a:pathLst>
            </a:custGeom>
            <a:noFill/>
            <a:ln cap="flat" cmpd="sng" w="12700">
              <a:solidFill>
                <a:srgbClr val="354254"/>
              </a:solidFill>
              <a:prstDash val="solid"/>
              <a:miter lim="800000"/>
              <a:headEnd len="sm" w="sm" type="none"/>
              <a:tailEnd len="sm" w="sm" type="none"/>
            </a:ln>
          </p:spPr>
        </p:sp>
        <p:sp>
          <p:nvSpPr>
            <p:cNvPr id="188" name="Google Shape;188;p9"/>
            <p:cNvSpPr/>
            <p:nvPr/>
          </p:nvSpPr>
          <p:spPr>
            <a:xfrm>
              <a:off x="2138625" y="2404704"/>
              <a:ext cx="8006189" cy="893488"/>
            </a:xfrm>
            <a:custGeom>
              <a:rect b="b" l="l" r="r" t="t"/>
              <a:pathLst>
                <a:path extrusionOk="0" h="1188144" w="2376289">
                  <a:moveTo>
                    <a:pt x="0" y="0"/>
                  </a:moveTo>
                  <a:lnTo>
                    <a:pt x="2376289" y="0"/>
                  </a:lnTo>
                  <a:lnTo>
                    <a:pt x="2376289" y="1188144"/>
                  </a:lnTo>
                  <a:lnTo>
                    <a:pt x="0" y="1188144"/>
                  </a:lnTo>
                  <a:lnTo>
                    <a:pt x="0" y="0"/>
                  </a:lnTo>
                  <a:close/>
                </a:path>
              </a:pathLst>
            </a:custGeom>
            <a:solidFill>
              <a:schemeClr val="dk2"/>
            </a:solidFill>
            <a:ln>
              <a:noFill/>
            </a:ln>
            <a:effectLst>
              <a:outerShdw blurRad="107950" algn="ctr" dir="5400000" dist="12700">
                <a:srgbClr val="000000"/>
              </a:outerShdw>
            </a:effectLst>
          </p:spPr>
          <p:txBody>
            <a:bodyPr anchorCtr="0" anchor="ctr" bIns="7600" lIns="7600" spcFirstLastPara="1" rIns="7600" wrap="square" tIns="7600">
              <a:noAutofit/>
            </a:bodyPr>
            <a:lstStyle/>
            <a:p>
              <a:pPr indent="0" lvl="0" marL="0" marR="0" rtl="0" algn="ctr">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2. Những yếu tố hình thức của văn bản thông tin:</a:t>
              </a:r>
              <a:endParaRPr b="0" i="0" sz="2800" u="none" cap="none" strike="noStrike">
                <a:solidFill>
                  <a:schemeClr val="lt1"/>
                </a:solidFill>
                <a:latin typeface="Times New Roman"/>
                <a:ea typeface="Times New Roman"/>
                <a:cs typeface="Times New Roman"/>
                <a:sym typeface="Times New Roman"/>
              </a:endParaRPr>
            </a:p>
          </p:txBody>
        </p:sp>
        <p:sp>
          <p:nvSpPr>
            <p:cNvPr id="189" name="Google Shape;189;p9"/>
            <p:cNvSpPr/>
            <p:nvPr/>
          </p:nvSpPr>
          <p:spPr>
            <a:xfrm>
              <a:off x="1522373" y="3549383"/>
              <a:ext cx="2949676" cy="2781662"/>
            </a:xfrm>
            <a:custGeom>
              <a:rect b="b" l="l" r="r" t="t"/>
              <a:pathLst>
                <a:path extrusionOk="0" h="1188144" w="2376289">
                  <a:moveTo>
                    <a:pt x="0" y="0"/>
                  </a:moveTo>
                  <a:lnTo>
                    <a:pt x="2376289" y="0"/>
                  </a:lnTo>
                  <a:lnTo>
                    <a:pt x="2376289" y="1188144"/>
                  </a:lnTo>
                  <a:lnTo>
                    <a:pt x="0" y="1188144"/>
                  </a:lnTo>
                  <a:lnTo>
                    <a:pt x="0" y="0"/>
                  </a:lnTo>
                  <a:close/>
                </a:path>
              </a:pathLst>
            </a:custGeom>
            <a:solidFill>
              <a:schemeClr val="dk2"/>
            </a:solidFill>
            <a:ln>
              <a:noFill/>
            </a:ln>
            <a:effectLst>
              <a:outerShdw blurRad="107950" algn="ctr" dir="5400000" dist="12700">
                <a:srgbClr val="000000"/>
              </a:outerShdw>
            </a:effectLst>
          </p:spPr>
          <p:txBody>
            <a:bodyPr anchorCtr="0" anchor="ctr" bIns="7600" lIns="7600" spcFirstLastPara="1" rIns="7600" wrap="square" tIns="7600">
              <a:noAutofit/>
            </a:bodyPr>
            <a:lstStyle/>
            <a:p>
              <a:pPr indent="0" lvl="0" marL="0" marR="0" rtl="0" algn="just">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Sa-pô</a:t>
              </a:r>
              <a:r>
                <a:rPr b="0" i="0" lang="en-US" sz="2800" u="none" cap="none" strike="noStrike">
                  <a:solidFill>
                    <a:schemeClr val="lt1"/>
                  </a:solidFill>
                  <a:latin typeface="Times New Roman"/>
                  <a:ea typeface="Times New Roman"/>
                  <a:cs typeface="Times New Roman"/>
                  <a:sym typeface="Times New Roman"/>
                </a:rPr>
                <a:t> là đoạn văn ngắn nằm ngay dưới nhan đề văn bản nhằm giới thiệu tóm tắt nội dung bài viết và tạo sự lôi cuốn đối với người đọc.</a:t>
              </a:r>
              <a:endParaRPr/>
            </a:p>
          </p:txBody>
        </p:sp>
        <p:sp>
          <p:nvSpPr>
            <p:cNvPr id="190" name="Google Shape;190;p9"/>
            <p:cNvSpPr/>
            <p:nvPr/>
          </p:nvSpPr>
          <p:spPr>
            <a:xfrm>
              <a:off x="4810495" y="3549383"/>
              <a:ext cx="2376289" cy="2781662"/>
            </a:xfrm>
            <a:custGeom>
              <a:rect b="b" l="l" r="r" t="t"/>
              <a:pathLst>
                <a:path extrusionOk="0" h="1188144" w="2376289">
                  <a:moveTo>
                    <a:pt x="0" y="0"/>
                  </a:moveTo>
                  <a:lnTo>
                    <a:pt x="2376289" y="0"/>
                  </a:lnTo>
                  <a:lnTo>
                    <a:pt x="2376289" y="1188144"/>
                  </a:lnTo>
                  <a:lnTo>
                    <a:pt x="0" y="1188144"/>
                  </a:lnTo>
                  <a:lnTo>
                    <a:pt x="0" y="0"/>
                  </a:lnTo>
                  <a:close/>
                </a:path>
              </a:pathLst>
            </a:custGeom>
            <a:solidFill>
              <a:schemeClr val="dk2"/>
            </a:solidFill>
            <a:ln>
              <a:noFill/>
            </a:ln>
            <a:effectLst>
              <a:outerShdw blurRad="107950" algn="ctr" dir="5400000" dist="12700">
                <a:srgbClr val="000000"/>
              </a:outerShdw>
            </a:effectLst>
          </p:spPr>
          <p:txBody>
            <a:bodyPr anchorCtr="0" anchor="ctr" bIns="7600" lIns="7600" spcFirstLastPara="1" rIns="7600" wrap="square" tIns="7600">
              <a:noAutofit/>
            </a:bodyPr>
            <a:lstStyle/>
            <a:p>
              <a:pPr indent="0" lvl="0" marL="0" marR="0" rtl="0" algn="just">
                <a:lnSpc>
                  <a:spcPct val="90000"/>
                </a:lnSpc>
                <a:spcBef>
                  <a:spcPts val="0"/>
                </a:spcBef>
                <a:spcAft>
                  <a:spcPts val="0"/>
                </a:spcAft>
                <a:buNone/>
              </a:pPr>
              <a:r>
                <a:rPr b="1" i="0" lang="en-US" sz="2800" u="none" cap="none" strike="noStrike">
                  <a:solidFill>
                    <a:schemeClr val="lt1"/>
                  </a:solidFill>
                  <a:latin typeface="Times New Roman"/>
                  <a:ea typeface="Times New Roman"/>
                  <a:cs typeface="Times New Roman"/>
                  <a:sym typeface="Times New Roman"/>
                </a:rPr>
                <a:t>Nhan đề</a:t>
              </a:r>
              <a:r>
                <a:rPr b="0" i="0" lang="en-US" sz="2800" u="none" cap="none" strike="noStrike">
                  <a:solidFill>
                    <a:schemeClr val="lt1"/>
                  </a:solidFill>
                  <a:latin typeface="Times New Roman"/>
                  <a:ea typeface="Times New Roman"/>
                  <a:cs typeface="Times New Roman"/>
                  <a:sym typeface="Times New Roman"/>
                </a:rPr>
                <a:t> là tên của văn bản thể hiện nội dung chính của văn bản.</a:t>
              </a:r>
              <a:endParaRPr b="0" i="0" sz="2800" u="none" cap="none" strike="noStrike">
                <a:solidFill>
                  <a:schemeClr val="lt1"/>
                </a:solidFill>
                <a:latin typeface="Times New Roman"/>
                <a:ea typeface="Times New Roman"/>
                <a:cs typeface="Times New Roman"/>
                <a:sym typeface="Times New Roman"/>
              </a:endParaRPr>
            </a:p>
          </p:txBody>
        </p:sp>
        <p:sp>
          <p:nvSpPr>
            <p:cNvPr id="191" name="Google Shape;191;p9"/>
            <p:cNvSpPr/>
            <p:nvPr/>
          </p:nvSpPr>
          <p:spPr>
            <a:xfrm>
              <a:off x="7335784" y="3549383"/>
              <a:ext cx="3629355" cy="2781662"/>
            </a:xfrm>
            <a:custGeom>
              <a:rect b="b" l="l" r="r" t="t"/>
              <a:pathLst>
                <a:path extrusionOk="0" h="1188144" w="2376289">
                  <a:moveTo>
                    <a:pt x="0" y="0"/>
                  </a:moveTo>
                  <a:lnTo>
                    <a:pt x="2376289" y="0"/>
                  </a:lnTo>
                  <a:lnTo>
                    <a:pt x="2376289" y="1188144"/>
                  </a:lnTo>
                  <a:lnTo>
                    <a:pt x="0" y="1188144"/>
                  </a:lnTo>
                  <a:lnTo>
                    <a:pt x="0" y="0"/>
                  </a:lnTo>
                  <a:close/>
                </a:path>
              </a:pathLst>
            </a:custGeom>
            <a:solidFill>
              <a:schemeClr val="dk2"/>
            </a:solidFill>
            <a:ln>
              <a:noFill/>
            </a:ln>
            <a:effectLst>
              <a:outerShdw blurRad="107950" algn="ctr" dir="5400000" dist="12700">
                <a:srgbClr val="000000"/>
              </a:outerShdw>
            </a:effectLst>
          </p:spPr>
          <p:txBody>
            <a:bodyPr anchorCtr="0" anchor="ctr" bIns="7600" lIns="7600" spcFirstLastPara="1" rIns="7600" wrap="square" tIns="7600">
              <a:noAutofit/>
            </a:bodyPr>
            <a:lstStyle/>
            <a:p>
              <a:pPr indent="0" lvl="0" marL="0" marR="0" rtl="0" algn="just">
                <a:lnSpc>
                  <a:spcPct val="90000"/>
                </a:lnSpc>
                <a:spcBef>
                  <a:spcPts val="0"/>
                </a:spcBef>
                <a:spcAft>
                  <a:spcPts val="0"/>
                </a:spcAft>
                <a:buNone/>
              </a:pPr>
              <a:r>
                <a:rPr b="1" i="0" lang="en-US" sz="2400" u="none" cap="none" strike="noStrike">
                  <a:solidFill>
                    <a:schemeClr val="lt1"/>
                  </a:solidFill>
                  <a:latin typeface="Times New Roman"/>
                  <a:ea typeface="Times New Roman"/>
                  <a:cs typeface="Times New Roman"/>
                  <a:sym typeface="Times New Roman"/>
                </a:rPr>
                <a:t>Đề mục</a:t>
              </a:r>
              <a:r>
                <a:rPr b="0" i="0" lang="en-US" sz="2400" u="none" cap="none" strike="noStrike">
                  <a:solidFill>
                    <a:schemeClr val="lt1"/>
                  </a:solidFill>
                  <a:latin typeface="Times New Roman"/>
                  <a:ea typeface="Times New Roman"/>
                  <a:cs typeface="Times New Roman"/>
                  <a:sym typeface="Times New Roman"/>
                </a:rPr>
                <a:t> là tên của một chương, mục, hoặc một phần của văn bản. Đề mục giúp cho bố cục văn bản mạch lạc và dễ tiếp nhận. Dưới mỗi đề mục là một hoặc một vài đoạn văn tạo thành bộ phận của toàn văn bản.</a:t>
              </a:r>
              <a:endParaRPr/>
            </a:p>
          </p:txBody>
        </p:sp>
      </p:gr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grpSp>
        <p:nvGrpSpPr>
          <p:cNvPr id="2045" name="Google Shape;2045;p90"/>
          <p:cNvGrpSpPr/>
          <p:nvPr/>
        </p:nvGrpSpPr>
        <p:grpSpPr>
          <a:xfrm>
            <a:off x="0" y="1"/>
            <a:ext cx="12192000" cy="836740"/>
            <a:chOff x="1440808" y="2419674"/>
            <a:chExt cx="9865006" cy="1448933"/>
          </a:xfrm>
        </p:grpSpPr>
        <p:sp>
          <p:nvSpPr>
            <p:cNvPr id="2046" name="Google Shape;2046;p90"/>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47" name="Google Shape;2047;p90"/>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48" name="Google Shape;2048;p90"/>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49" name="Google Shape;2049;p90"/>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050" name="Google Shape;2050;p90"/>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51" name="Google Shape;2051;p90"/>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52" name="Google Shape;2052;p90"/>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53" name="Google Shape;2053;p90"/>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054" name="Google Shape;2054;p90"/>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055" name="Google Shape;2055;p90"/>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056" name="Google Shape;2056;p90"/>
          <p:cNvGrpSpPr/>
          <p:nvPr/>
        </p:nvGrpSpPr>
        <p:grpSpPr>
          <a:xfrm>
            <a:off x="4009854" y="1061139"/>
            <a:ext cx="7822558" cy="5664125"/>
            <a:chOff x="9526586" y="5020964"/>
            <a:chExt cx="13487401" cy="7588768"/>
          </a:xfrm>
        </p:grpSpPr>
        <p:sp>
          <p:nvSpPr>
            <p:cNvPr id="2057" name="Google Shape;2057;p90"/>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58" name="Google Shape;2058;p90"/>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59" name="Google Shape;2059;p90"/>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60" name="Google Shape;2060;p90"/>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61" name="Google Shape;2061;p90"/>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062" name="Google Shape;2062;p90"/>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2063" name="Google Shape;2063;p90"/>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2064" name="Google Shape;2064;p90"/>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2065" name="Google Shape;2065;p90"/>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066" name="Google Shape;2066;p90"/>
          <p:cNvSpPr/>
          <p:nvPr/>
        </p:nvSpPr>
        <p:spPr>
          <a:xfrm>
            <a:off x="5096492" y="827084"/>
            <a:ext cx="197361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Luyện tập</a:t>
            </a:r>
            <a:endParaRPr b="0" i="0" sz="3200" u="none" cap="none" strike="noStrike">
              <a:solidFill>
                <a:srgbClr val="FFFFFF"/>
              </a:solidFill>
              <a:latin typeface="Calibri"/>
              <a:ea typeface="Calibri"/>
              <a:cs typeface="Calibri"/>
              <a:sym typeface="Calibri"/>
            </a:endParaRPr>
          </a:p>
        </p:txBody>
      </p:sp>
      <p:sp>
        <p:nvSpPr>
          <p:cNvPr id="2067" name="Google Shape;2067;p90"/>
          <p:cNvSpPr/>
          <p:nvPr/>
        </p:nvSpPr>
        <p:spPr>
          <a:xfrm>
            <a:off x="660400" y="1477402"/>
            <a:ext cx="10845800" cy="500438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3600">
                <a:solidFill>
                  <a:srgbClr val="0070C0"/>
                </a:solidFill>
                <a:latin typeface="Times New Roman"/>
                <a:ea typeface="Times New Roman"/>
                <a:cs typeface="Times New Roman"/>
                <a:sym typeface="Times New Roman"/>
              </a:rPr>
              <a:t>Câu 2: </a:t>
            </a:r>
            <a:endParaRPr sz="3600">
              <a:solidFill>
                <a:schemeClr val="dk1"/>
              </a:solidFill>
              <a:latin typeface="Times New Roman"/>
              <a:ea typeface="Times New Roman"/>
              <a:cs typeface="Times New Roman"/>
              <a:sym typeface="Times New Roman"/>
            </a:endParaRPr>
          </a:p>
          <a:p>
            <a:pPr indent="-571500" lvl="0" marL="571500" marR="0" rtl="0" algn="just">
              <a:lnSpc>
                <a:spcPct val="150000"/>
              </a:lnSpc>
              <a:spcBef>
                <a:spcPts val="65"/>
              </a:spcBef>
              <a:spcAft>
                <a:spcPts val="0"/>
              </a:spcAft>
              <a:buClr>
                <a:srgbClr val="0D0D0D"/>
              </a:buClr>
              <a:buSzPts val="3600"/>
              <a:buFont typeface="Noto Sans Symbols"/>
              <a:buChar char="❖"/>
            </a:pPr>
            <a:r>
              <a:rPr lang="en-US" sz="3600">
                <a:solidFill>
                  <a:srgbClr val="0D0D0D"/>
                </a:solidFill>
                <a:latin typeface="Times New Roman"/>
                <a:ea typeface="Times New Roman"/>
                <a:cs typeface="Times New Roman"/>
                <a:sym typeface="Times New Roman"/>
              </a:rPr>
              <a:t>Nhà văn là người giàu tình cảm, có tâm hồn nghệ sĩ, gắn bó sâu nặng với quê hương, biết trân trọng và yêu quý thiên nhiên.</a:t>
            </a:r>
            <a:endParaRPr sz="3600">
              <a:solidFill>
                <a:schemeClr val="dk1"/>
              </a:solidFill>
              <a:latin typeface="Times New Roman"/>
              <a:ea typeface="Times New Roman"/>
              <a:cs typeface="Times New Roman"/>
              <a:sym typeface="Times New Roman"/>
            </a:endParaRPr>
          </a:p>
          <a:p>
            <a:pPr indent="-571500" lvl="0" marL="571500" marR="0" rtl="0" algn="just">
              <a:lnSpc>
                <a:spcPct val="150000"/>
              </a:lnSpc>
              <a:spcBef>
                <a:spcPts val="65"/>
              </a:spcBef>
              <a:spcAft>
                <a:spcPts val="0"/>
              </a:spcAft>
              <a:buClr>
                <a:srgbClr val="0D0D0D"/>
              </a:buClr>
              <a:buSzPts val="3600"/>
              <a:buFont typeface="Noto Sans Symbols"/>
              <a:buChar char="❖"/>
            </a:pPr>
            <a:r>
              <a:rPr lang="en-US" sz="3600">
                <a:solidFill>
                  <a:srgbClr val="0D0D0D"/>
                </a:solidFill>
                <a:latin typeface="Times New Roman"/>
                <a:ea typeface="Times New Roman"/>
                <a:cs typeface="Times New Roman"/>
                <a:sym typeface="Times New Roman"/>
              </a:rPr>
              <a:t>Là người giàu khát khao khám phá những điều mới mẻ.</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grpSp>
        <p:nvGrpSpPr>
          <p:cNvPr id="2072" name="Google Shape;2072;p91"/>
          <p:cNvGrpSpPr/>
          <p:nvPr/>
        </p:nvGrpSpPr>
        <p:grpSpPr>
          <a:xfrm>
            <a:off x="0" y="1"/>
            <a:ext cx="12192000" cy="836740"/>
            <a:chOff x="1440808" y="2419674"/>
            <a:chExt cx="9865006" cy="1448933"/>
          </a:xfrm>
        </p:grpSpPr>
        <p:sp>
          <p:nvSpPr>
            <p:cNvPr id="2073" name="Google Shape;2073;p91"/>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74" name="Google Shape;2074;p91"/>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75" name="Google Shape;2075;p91"/>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76" name="Google Shape;2076;p91"/>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077" name="Google Shape;2077;p91"/>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78" name="Google Shape;2078;p91"/>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79" name="Google Shape;2079;p91"/>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080" name="Google Shape;2080;p91"/>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081" name="Google Shape;2081;p91"/>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082" name="Google Shape;2082;p91"/>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083" name="Google Shape;2083;p91"/>
          <p:cNvGrpSpPr/>
          <p:nvPr/>
        </p:nvGrpSpPr>
        <p:grpSpPr>
          <a:xfrm>
            <a:off x="4009854" y="1061139"/>
            <a:ext cx="7822558" cy="5664125"/>
            <a:chOff x="9526586" y="5020964"/>
            <a:chExt cx="13487401" cy="7588768"/>
          </a:xfrm>
        </p:grpSpPr>
        <p:sp>
          <p:nvSpPr>
            <p:cNvPr id="2084" name="Google Shape;2084;p91"/>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85" name="Google Shape;2085;p91"/>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86" name="Google Shape;2086;p91"/>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87" name="Google Shape;2087;p91"/>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088" name="Google Shape;2088;p91"/>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089" name="Google Shape;2089;p91"/>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2090" name="Google Shape;2090;p91"/>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2091" name="Google Shape;2091;p91"/>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2092" name="Google Shape;2092;p91"/>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093" name="Google Shape;2093;p91"/>
          <p:cNvSpPr/>
          <p:nvPr/>
        </p:nvSpPr>
        <p:spPr>
          <a:xfrm>
            <a:off x="4979743" y="852522"/>
            <a:ext cx="200728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Vận dụng.</a:t>
            </a:r>
            <a:endParaRPr sz="3200">
              <a:solidFill>
                <a:schemeClr val="lt1"/>
              </a:solidFill>
              <a:latin typeface="Calibri"/>
              <a:ea typeface="Calibri"/>
              <a:cs typeface="Calibri"/>
              <a:sym typeface="Calibri"/>
            </a:endParaRPr>
          </a:p>
        </p:txBody>
      </p:sp>
      <p:sp>
        <p:nvSpPr>
          <p:cNvPr id="2094" name="Google Shape;2094;p91"/>
          <p:cNvSpPr/>
          <p:nvPr/>
        </p:nvSpPr>
        <p:spPr>
          <a:xfrm>
            <a:off x="647700" y="1461621"/>
            <a:ext cx="10845800" cy="5047536"/>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Gợi ý về đoạn văn:</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FF0000"/>
                </a:solidFill>
                <a:latin typeface="Times New Roman"/>
                <a:ea typeface="Times New Roman"/>
                <a:cs typeface="Times New Roman"/>
                <a:sym typeface="Times New Roman"/>
              </a:rPr>
              <a:t>* Mở đoạn</a:t>
            </a:r>
            <a:r>
              <a:rPr lang="en-US" sz="2800">
                <a:solidFill>
                  <a:srgbClr val="0D0D0D"/>
                </a:solidFill>
                <a:latin typeface="Times New Roman"/>
                <a:ea typeface="Times New Roman"/>
                <a:cs typeface="Times New Roman"/>
                <a:sym typeface="Times New Roman"/>
              </a:rPr>
              <a:t>: Giới thiệu được hình ảnh/chi tiết và cảm xúc chung về hình ảnh/chi tiết đó.</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FF0000"/>
                </a:solidFill>
                <a:latin typeface="Times New Roman"/>
                <a:ea typeface="Times New Roman"/>
                <a:cs typeface="Times New Roman"/>
                <a:sym typeface="Times New Roman"/>
              </a:rPr>
              <a:t>* Thân đoạn: </a:t>
            </a:r>
            <a:r>
              <a:rPr lang="en-US" sz="2800">
                <a:solidFill>
                  <a:srgbClr val="0D0D0D"/>
                </a:solidFill>
                <a:latin typeface="Times New Roman"/>
                <a:ea typeface="Times New Roman"/>
                <a:cs typeface="Times New Roman"/>
                <a:sym typeface="Times New Roman"/>
              </a:rPr>
              <a:t>Trình bày chi tiết cảm xúc về hình ảnh/chi tiết trong văn bản mà em ấn tượng.</a:t>
            </a:r>
            <a:endParaRPr sz="28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Chỉ ra vẻ đẹp của hình ảnh/chi tiết khiến em yêu thích và có nhiều cảm xúc, suy nghĩ.</a:t>
            </a:r>
            <a:endParaRPr sz="2800">
              <a:solidFill>
                <a:schemeClr val="dk1"/>
              </a:solidFill>
              <a:latin typeface="Times New Roman"/>
              <a:ea typeface="Times New Roman"/>
              <a:cs typeface="Times New Roman"/>
              <a:sym typeface="Times New Roman"/>
            </a:endParaRPr>
          </a:p>
          <a:p>
            <a:pPr indent="0" lvl="0" marL="457200" marR="0" rtl="0" algn="just">
              <a:lnSpc>
                <a:spcPct val="115000"/>
              </a:lnSpc>
              <a:spcBef>
                <a:spcPts val="0"/>
              </a:spcBef>
              <a:spcAft>
                <a:spcPts val="0"/>
              </a:spcAft>
              <a:buNone/>
            </a:pPr>
            <a:r>
              <a:rPr lang="en-US" sz="2800">
                <a:solidFill>
                  <a:srgbClr val="0D0D0D"/>
                </a:solidFill>
                <a:latin typeface="Times New Roman"/>
                <a:ea typeface="Times New Roman"/>
                <a:cs typeface="Times New Roman"/>
                <a:sym typeface="Times New Roman"/>
              </a:rPr>
              <a:t>- Nêu lên cảm xúc của em với hình ảnh/chi tiết đó.</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rgbClr val="FF0000"/>
                </a:solidFill>
                <a:latin typeface="Times New Roman"/>
                <a:ea typeface="Times New Roman"/>
                <a:cs typeface="Times New Roman"/>
                <a:sym typeface="Times New Roman"/>
              </a:rPr>
              <a:t>* Kết đoạn</a:t>
            </a:r>
            <a:r>
              <a:rPr lang="en-US" sz="2800">
                <a:solidFill>
                  <a:srgbClr val="0D0D0D"/>
                </a:solidFill>
                <a:latin typeface="Times New Roman"/>
                <a:ea typeface="Times New Roman"/>
                <a:cs typeface="Times New Roman"/>
                <a:sym typeface="Times New Roman"/>
              </a:rPr>
              <a:t>: Khẳng định lại cảm xúc về hình ảnh/chi tiết của văn bản và ý nghĩa của nó đối với bản thân.</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grpSp>
        <p:nvGrpSpPr>
          <p:cNvPr id="2099" name="Google Shape;2099;p92"/>
          <p:cNvGrpSpPr/>
          <p:nvPr/>
        </p:nvGrpSpPr>
        <p:grpSpPr>
          <a:xfrm>
            <a:off x="0" y="1"/>
            <a:ext cx="12192000" cy="836740"/>
            <a:chOff x="1440808" y="2419674"/>
            <a:chExt cx="9865006" cy="1448933"/>
          </a:xfrm>
        </p:grpSpPr>
        <p:sp>
          <p:nvSpPr>
            <p:cNvPr id="2100" name="Google Shape;2100;p92"/>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1" name="Google Shape;2101;p92"/>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2" name="Google Shape;2102;p92"/>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3" name="Google Shape;2103;p92"/>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104" name="Google Shape;2104;p92"/>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5" name="Google Shape;2105;p92"/>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6" name="Google Shape;2106;p92"/>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07" name="Google Shape;2107;p92"/>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108" name="Google Shape;2108;p92"/>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109" name="Google Shape;2109;p92"/>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110" name="Google Shape;2110;p92"/>
          <p:cNvGrpSpPr/>
          <p:nvPr/>
        </p:nvGrpSpPr>
        <p:grpSpPr>
          <a:xfrm>
            <a:off x="4009854" y="1061139"/>
            <a:ext cx="7822558" cy="5664125"/>
            <a:chOff x="9526586" y="5020964"/>
            <a:chExt cx="13487401" cy="7588768"/>
          </a:xfrm>
        </p:grpSpPr>
        <p:sp>
          <p:nvSpPr>
            <p:cNvPr id="2111" name="Google Shape;2111;p92"/>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12" name="Google Shape;2112;p92"/>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13" name="Google Shape;2113;p92"/>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14" name="Google Shape;2114;p92"/>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15" name="Google Shape;2115;p92"/>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116" name="Google Shape;2116;p92"/>
          <p:cNvPicPr preferRelativeResize="0"/>
          <p:nvPr/>
        </p:nvPicPr>
        <p:blipFill rotWithShape="1">
          <a:blip r:embed="rId5">
            <a:alphaModFix/>
          </a:blip>
          <a:srcRect b="0" l="0" r="0" t="0"/>
          <a:stretch/>
        </p:blipFill>
        <p:spPr>
          <a:xfrm>
            <a:off x="3848922" y="873583"/>
            <a:ext cx="4468755" cy="566977"/>
          </a:xfrm>
          <a:prstGeom prst="rect">
            <a:avLst/>
          </a:prstGeom>
          <a:noFill/>
          <a:ln>
            <a:noFill/>
          </a:ln>
          <a:effectLst>
            <a:reflection blurRad="0" dir="0" dist="0" endA="300" endPos="35000" kx="0" rotWithShape="0" algn="bl" stA="52000" stPos="0" sy="-100000" ky="0"/>
          </a:effectLst>
        </p:spPr>
      </p:pic>
      <p:sp>
        <p:nvSpPr>
          <p:cNvPr id="2117" name="Google Shape;2117;p92"/>
          <p:cNvSpPr/>
          <p:nvPr/>
        </p:nvSpPr>
        <p:spPr>
          <a:xfrm>
            <a:off x="1712631" y="114347"/>
            <a:ext cx="4664995" cy="548099"/>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2800"/>
              <a:buFont typeface="Times New Roman"/>
              <a:buNone/>
            </a:pPr>
            <a:r>
              <a:rPr b="1" i="0" lang="en-US" sz="2800" u="none" cap="none" strike="noStrike">
                <a:solidFill>
                  <a:srgbClr val="FFFFFF"/>
                </a:solidFill>
                <a:latin typeface="Times New Roman"/>
                <a:ea typeface="Times New Roman"/>
                <a:cs typeface="Times New Roman"/>
                <a:sym typeface="Times New Roman"/>
              </a:rPr>
              <a:t>ĐỌC KẾT NỐI CHỦ ĐIỂM:</a:t>
            </a:r>
            <a:endParaRPr b="0" i="0" sz="2800" u="none" cap="none" strike="noStrike">
              <a:solidFill>
                <a:srgbClr val="FFFFFF"/>
              </a:solidFill>
              <a:latin typeface="Times New Roman"/>
              <a:ea typeface="Times New Roman"/>
              <a:cs typeface="Times New Roman"/>
              <a:sym typeface="Times New Roman"/>
            </a:endParaRPr>
          </a:p>
        </p:txBody>
      </p:sp>
      <p:sp>
        <p:nvSpPr>
          <p:cNvPr id="2118" name="Google Shape;2118;p92"/>
          <p:cNvSpPr/>
          <p:nvPr/>
        </p:nvSpPr>
        <p:spPr>
          <a:xfrm>
            <a:off x="6377626" y="242143"/>
            <a:ext cx="5041252"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C00000"/>
              </a:buClr>
              <a:buSzPts val="2800"/>
              <a:buFont typeface="Times New Roman"/>
              <a:buNone/>
            </a:pPr>
            <a:r>
              <a:rPr b="1" i="1" lang="en-US" sz="2800" u="none" cap="none" strike="noStrike">
                <a:solidFill>
                  <a:srgbClr val="C00000"/>
                </a:solidFill>
                <a:latin typeface="Times New Roman"/>
                <a:ea typeface="Times New Roman"/>
                <a:cs typeface="Times New Roman"/>
                <a:sym typeface="Times New Roman"/>
              </a:rPr>
              <a:t>HAI CÂY PHONG </a:t>
            </a:r>
            <a:r>
              <a:rPr b="1" i="0" lang="en-US" sz="2800" u="none" cap="none" strike="noStrike">
                <a:solidFill>
                  <a:srgbClr val="C00000"/>
                </a:solidFill>
                <a:latin typeface="Times New Roman"/>
                <a:ea typeface="Times New Roman"/>
                <a:cs typeface="Times New Roman"/>
                <a:sym typeface="Times New Roman"/>
              </a:rPr>
              <a:t>(Ai –ma-tốp)</a:t>
            </a:r>
            <a:endParaRPr b="0" i="0" sz="2800" u="none" cap="none" strike="noStrike">
              <a:solidFill>
                <a:srgbClr val="000000"/>
              </a:solidFill>
              <a:latin typeface="Times New Roman"/>
              <a:ea typeface="Times New Roman"/>
              <a:cs typeface="Times New Roman"/>
              <a:sym typeface="Times New Roman"/>
            </a:endParaRPr>
          </a:p>
        </p:txBody>
      </p:sp>
      <p:pic>
        <p:nvPicPr>
          <p:cNvPr id="2119" name="Google Shape;2119;p92"/>
          <p:cNvPicPr preferRelativeResize="0"/>
          <p:nvPr/>
        </p:nvPicPr>
        <p:blipFill rotWithShape="1">
          <a:blip r:embed="rId6">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120" name="Google Shape;2120;p92"/>
          <p:cNvSpPr/>
          <p:nvPr/>
        </p:nvSpPr>
        <p:spPr>
          <a:xfrm>
            <a:off x="4979743" y="852522"/>
            <a:ext cx="200728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Times New Roman"/>
              <a:buNone/>
            </a:pPr>
            <a:r>
              <a:rPr b="1" i="0" lang="en-US" sz="3200" u="none" cap="none" strike="noStrike">
                <a:solidFill>
                  <a:srgbClr val="FFFFFF"/>
                </a:solidFill>
                <a:latin typeface="Times New Roman"/>
                <a:ea typeface="Times New Roman"/>
                <a:cs typeface="Times New Roman"/>
                <a:sym typeface="Times New Roman"/>
              </a:rPr>
              <a:t>Vận dụng.</a:t>
            </a:r>
            <a:endParaRPr b="0" i="0" sz="3200" u="none" cap="none" strike="noStrike">
              <a:solidFill>
                <a:srgbClr val="FFFFFF"/>
              </a:solidFill>
              <a:latin typeface="Calibri"/>
              <a:ea typeface="Calibri"/>
              <a:cs typeface="Calibri"/>
              <a:sym typeface="Calibri"/>
            </a:endParaRPr>
          </a:p>
        </p:txBody>
      </p:sp>
      <p:sp>
        <p:nvSpPr>
          <p:cNvPr id="2121" name="Google Shape;2121;p92"/>
          <p:cNvSpPr/>
          <p:nvPr/>
        </p:nvSpPr>
        <p:spPr>
          <a:xfrm>
            <a:off x="3414942" y="1518392"/>
            <a:ext cx="5336717" cy="548099"/>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b="1" lang="en-US" sz="2800">
                <a:solidFill>
                  <a:srgbClr val="0D0D0D"/>
                </a:solidFill>
                <a:latin typeface="Times New Roman"/>
                <a:ea typeface="Times New Roman"/>
                <a:cs typeface="Times New Roman"/>
                <a:sym typeface="Times New Roman"/>
              </a:rPr>
              <a:t>Bảng kiểm kĩ năng viết đoạn văn:</a:t>
            </a:r>
            <a:endParaRPr sz="2800">
              <a:solidFill>
                <a:schemeClr val="dk1"/>
              </a:solidFill>
              <a:latin typeface="Times New Roman"/>
              <a:ea typeface="Times New Roman"/>
              <a:cs typeface="Times New Roman"/>
              <a:sym typeface="Times New Roman"/>
            </a:endParaRPr>
          </a:p>
        </p:txBody>
      </p:sp>
      <p:graphicFrame>
        <p:nvGraphicFramePr>
          <p:cNvPr id="2122" name="Google Shape;2122;p92"/>
          <p:cNvGraphicFramePr/>
          <p:nvPr/>
        </p:nvGraphicFramePr>
        <p:xfrm>
          <a:off x="660400" y="2112147"/>
          <a:ext cx="3000000" cy="3000000"/>
        </p:xfrm>
        <a:graphic>
          <a:graphicData uri="http://schemas.openxmlformats.org/drawingml/2006/table">
            <a:tbl>
              <a:tblPr>
                <a:noFill/>
                <a:tableStyleId>{C674D646-FAAB-4E94-911F-C361EDB9427A}</a:tableStyleId>
              </a:tblPr>
              <a:tblGrid>
                <a:gridCol w="7931850"/>
                <a:gridCol w="2913950"/>
              </a:tblGrid>
              <a:tr h="406400">
                <a:tc>
                  <a:txBody>
                    <a:bodyPr/>
                    <a:lstStyle/>
                    <a:p>
                      <a:pPr indent="0" lvl="0" marL="0" marR="0" rtl="0" algn="ctr">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Tiêu chí</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9646"/>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Đạt/Không đạt</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9646"/>
                    </a:solidFill>
                  </a:tcPr>
                </a:tc>
              </a:tr>
              <a:tr h="406400">
                <a:tc>
                  <a:txBody>
                    <a:bodyPr/>
                    <a:lstStyle/>
                    <a:p>
                      <a:pPr indent="0" lvl="0" marL="0" marR="0" rtl="0" algn="just">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Nội dung: </a:t>
                      </a:r>
                      <a:r>
                        <a:rPr lang="en-US" sz="3200" u="none" cap="none" strike="noStrike">
                          <a:solidFill>
                            <a:srgbClr val="000000"/>
                          </a:solidFill>
                          <a:latin typeface="Times New Roman"/>
                          <a:ea typeface="Times New Roman"/>
                          <a:cs typeface="Times New Roman"/>
                          <a:sym typeface="Times New Roman"/>
                        </a:rPr>
                        <a:t>Cảm xúc về một hình ảnh/chi tiết trong văn bản</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06400">
                <a:tc>
                  <a:txBody>
                    <a:bodyPr/>
                    <a:lstStyle/>
                    <a:p>
                      <a:pPr indent="0" lvl="0" marL="0" marR="0" rtl="0" algn="just">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Hình thức: </a:t>
                      </a:r>
                      <a:r>
                        <a:rPr lang="en-US" sz="3200" u="none" cap="none" strike="noStrike">
                          <a:solidFill>
                            <a:srgbClr val="0D0D0D"/>
                          </a:solidFill>
                          <a:latin typeface="Times New Roman"/>
                          <a:ea typeface="Times New Roman"/>
                          <a:cs typeface="Times New Roman"/>
                          <a:sym typeface="Times New Roman"/>
                        </a:rPr>
                        <a:t>Đoạn văn khoảng 5-7 dòng; kết hợp biểu cảm với các phương thức biểu đạt khác.</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06400">
                <a:tc>
                  <a:txBody>
                    <a:bodyPr/>
                    <a:lstStyle/>
                    <a:p>
                      <a:pPr indent="0" lvl="0" marL="0" marR="0" rtl="0" algn="just">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Cảm xúc của người viết</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06400">
                <a:tc>
                  <a:txBody>
                    <a:bodyPr/>
                    <a:lstStyle/>
                    <a:p>
                      <a:pPr indent="0" lvl="0" marL="0" marR="0" rtl="0" algn="just">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Lỗi chính tả, lỗi cấu trúc ngữ pháp…</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b="1" lang="en-US" sz="3200" u="none" cap="none" strike="noStrike">
                          <a:solidFill>
                            <a:srgbClr val="0D0D0D"/>
                          </a:solidFill>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6" name="Shape 2126"/>
        <p:cNvGrpSpPr/>
        <p:nvPr/>
      </p:nvGrpSpPr>
      <p:grpSpPr>
        <a:xfrm>
          <a:off x="0" y="0"/>
          <a:ext cx="0" cy="0"/>
          <a:chOff x="0" y="0"/>
          <a:chExt cx="0" cy="0"/>
        </a:xfrm>
      </p:grpSpPr>
      <p:grpSp>
        <p:nvGrpSpPr>
          <p:cNvPr id="2127" name="Google Shape;2127;p93"/>
          <p:cNvGrpSpPr/>
          <p:nvPr/>
        </p:nvGrpSpPr>
        <p:grpSpPr>
          <a:xfrm>
            <a:off x="226503" y="135419"/>
            <a:ext cx="11965497" cy="701323"/>
            <a:chOff x="1624080" y="2654168"/>
            <a:chExt cx="9681734" cy="1214439"/>
          </a:xfrm>
        </p:grpSpPr>
        <p:sp>
          <p:nvSpPr>
            <p:cNvPr id="2128" name="Google Shape;2128;p93"/>
            <p:cNvSpPr/>
            <p:nvPr/>
          </p:nvSpPr>
          <p:spPr>
            <a:xfrm>
              <a:off x="1624080" y="2654168"/>
              <a:ext cx="9681734"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29" name="Google Shape;2129;p93"/>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130" name="Google Shape;2130;p93"/>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31" name="Google Shape;2131;p93"/>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32" name="Google Shape;2132;p93"/>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33" name="Google Shape;2133;p93"/>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nvGrpSpPr>
          <p:cNvPr id="2134" name="Google Shape;2134;p93"/>
          <p:cNvGrpSpPr/>
          <p:nvPr/>
        </p:nvGrpSpPr>
        <p:grpSpPr>
          <a:xfrm>
            <a:off x="4009854" y="1061139"/>
            <a:ext cx="7822558" cy="5664125"/>
            <a:chOff x="9526586" y="5020964"/>
            <a:chExt cx="13487401" cy="7588768"/>
          </a:xfrm>
        </p:grpSpPr>
        <p:sp>
          <p:nvSpPr>
            <p:cNvPr id="2135" name="Google Shape;2135;p93"/>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36" name="Google Shape;2136;p93"/>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37" name="Google Shape;2137;p93"/>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38" name="Google Shape;2138;p93"/>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39" name="Google Shape;2139;p93"/>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140" name="Google Shape;2140;p93"/>
          <p:cNvPicPr preferRelativeResize="0"/>
          <p:nvPr/>
        </p:nvPicPr>
        <p:blipFill rotWithShape="1">
          <a:blip r:embed="rId3">
            <a:alphaModFix/>
          </a:blip>
          <a:srcRect b="0" l="0" r="0" t="0"/>
          <a:stretch/>
        </p:blipFill>
        <p:spPr>
          <a:xfrm>
            <a:off x="-31798" y="1514395"/>
            <a:ext cx="4468755" cy="566977"/>
          </a:xfrm>
          <a:prstGeom prst="rect">
            <a:avLst/>
          </a:prstGeom>
          <a:noFill/>
          <a:ln>
            <a:noFill/>
          </a:ln>
          <a:effectLst>
            <a:reflection blurRad="0" dir="0" dist="0" endA="300" endPos="35000" kx="0" rotWithShape="0" algn="bl" stA="52000" stPos="0" sy="-100000" ky="0"/>
          </a:effectLst>
        </p:spPr>
      </p:pic>
      <p:pic>
        <p:nvPicPr>
          <p:cNvPr id="2141" name="Google Shape;2141;p93"/>
          <p:cNvPicPr preferRelativeResize="0"/>
          <p:nvPr/>
        </p:nvPicPr>
        <p:blipFill rotWithShape="1">
          <a:blip r:embed="rId4">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142" name="Google Shape;2142;p93"/>
          <p:cNvSpPr/>
          <p:nvPr/>
        </p:nvSpPr>
        <p:spPr>
          <a:xfrm>
            <a:off x="1046507" y="256442"/>
            <a:ext cx="1037145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2060"/>
                </a:solidFill>
                <a:latin typeface="Times New Roman"/>
                <a:ea typeface="Times New Roman"/>
                <a:cs typeface="Times New Roman"/>
                <a:sym typeface="Times New Roman"/>
              </a:rPr>
              <a:t>Tiết 130,131. THỰC HÀNH TIẾNG VIỆT </a:t>
            </a:r>
            <a:endParaRPr/>
          </a:p>
          <a:p>
            <a:pPr indent="0" lvl="0" marL="0" marR="0" rtl="0" algn="ctr">
              <a:spcBef>
                <a:spcPts val="0"/>
              </a:spcBef>
              <a:spcAft>
                <a:spcPts val="0"/>
              </a:spcAft>
              <a:buNone/>
            </a:pPr>
            <a:r>
              <a:rPr b="1" lang="en-US" sz="2400">
                <a:solidFill>
                  <a:srgbClr val="FF0000"/>
                </a:solidFill>
                <a:latin typeface="Times New Roman"/>
                <a:ea typeface="Times New Roman"/>
                <a:cs typeface="Times New Roman"/>
                <a:sym typeface="Times New Roman"/>
              </a:rPr>
              <a:t>DẤU CHẤM PHẨY – PHƯƠNG TIỆN GIAO TIẾP PHI NGÔN NGỮ</a:t>
            </a:r>
            <a:endParaRPr sz="2400">
              <a:solidFill>
                <a:srgbClr val="FF0000"/>
              </a:solidFill>
              <a:latin typeface="Calibri"/>
              <a:ea typeface="Calibri"/>
              <a:cs typeface="Calibri"/>
              <a:sym typeface="Calibri"/>
            </a:endParaRPr>
          </a:p>
        </p:txBody>
      </p:sp>
      <p:sp>
        <p:nvSpPr>
          <p:cNvPr id="2143" name="Google Shape;2143;p93"/>
          <p:cNvSpPr/>
          <p:nvPr/>
        </p:nvSpPr>
        <p:spPr>
          <a:xfrm>
            <a:off x="161636" y="1303258"/>
            <a:ext cx="204094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Khởi động</a:t>
            </a:r>
            <a:endParaRPr sz="3200">
              <a:solidFill>
                <a:srgbClr val="FF0000"/>
              </a:solidFill>
              <a:latin typeface="Calibri"/>
              <a:ea typeface="Calibri"/>
              <a:cs typeface="Calibri"/>
              <a:sym typeface="Calibri"/>
            </a:endParaRPr>
          </a:p>
        </p:txBody>
      </p:sp>
      <p:sp>
        <p:nvSpPr>
          <p:cNvPr id="2144" name="Google Shape;2144;p93"/>
          <p:cNvSpPr/>
          <p:nvPr/>
        </p:nvSpPr>
        <p:spPr>
          <a:xfrm>
            <a:off x="435428" y="1723928"/>
            <a:ext cx="11547645" cy="54809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1. Kể tên các loại dấu câu thường được sử dụng trong các văn bản mà em biết.</a:t>
            </a:r>
            <a:endParaRPr sz="2800">
              <a:solidFill>
                <a:schemeClr val="dk1"/>
              </a:solidFill>
              <a:latin typeface="Times New Roman"/>
              <a:ea typeface="Times New Roman"/>
              <a:cs typeface="Times New Roman"/>
              <a:sym typeface="Times New Roman"/>
            </a:endParaRPr>
          </a:p>
        </p:txBody>
      </p:sp>
      <p:sp>
        <p:nvSpPr>
          <p:cNvPr id="2145" name="Google Shape;2145;p93"/>
          <p:cNvSpPr/>
          <p:nvPr/>
        </p:nvSpPr>
        <p:spPr>
          <a:xfrm>
            <a:off x="253468" y="2198387"/>
            <a:ext cx="10912984"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2. Dựa vào kiến thức đã học và phần chuẩn bị bài ở nhà, ghép cột tên dấu câu ở cột A với công dụng ở cột B cho hợp lí:</a:t>
            </a:r>
            <a:endParaRPr sz="2800">
              <a:solidFill>
                <a:schemeClr val="dk1"/>
              </a:solidFill>
              <a:latin typeface="Times New Roman"/>
              <a:ea typeface="Times New Roman"/>
              <a:cs typeface="Times New Roman"/>
              <a:sym typeface="Times New Roman"/>
            </a:endParaRPr>
          </a:p>
        </p:txBody>
      </p:sp>
      <p:graphicFrame>
        <p:nvGraphicFramePr>
          <p:cNvPr id="2146" name="Google Shape;2146;p93"/>
          <p:cNvGraphicFramePr/>
          <p:nvPr/>
        </p:nvGraphicFramePr>
        <p:xfrm>
          <a:off x="678678" y="3124068"/>
          <a:ext cx="3000000" cy="3000000"/>
        </p:xfrm>
        <a:graphic>
          <a:graphicData uri="http://schemas.openxmlformats.org/drawingml/2006/table">
            <a:tbl>
              <a:tblPr>
                <a:noFill/>
                <a:tableStyleId>{C674D646-FAAB-4E94-911F-C361EDB9427A}</a:tableStyleId>
              </a:tblPr>
              <a:tblGrid>
                <a:gridCol w="2627200"/>
                <a:gridCol w="8112075"/>
              </a:tblGrid>
              <a:tr h="169550">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Dấu  câu</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2400" u="none" cap="none" strike="noStrike">
                          <a:latin typeface="Times New Roman"/>
                          <a:ea typeface="Times New Roman"/>
                          <a:cs typeface="Times New Roman"/>
                          <a:sym typeface="Times New Roman"/>
                        </a:rPr>
                        <a:t>Công dụng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6955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1. Dấu chấm</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a. Ngăn cách thành phần giải thích với các thành phần khác</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EE599"/>
                    </a:solidFill>
                  </a:tcPr>
                </a:tc>
              </a:tr>
              <a:tr h="35390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2. Dấu chấm hỏi</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b. Đặt đầu dòng trước lời đối thoại trực tiếp của nhân vật</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390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3. Dấu phẩy</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c. Để kết thúc câu nghi vấn</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1EFD8"/>
                    </a:solidFill>
                  </a:tcPr>
                </a:tc>
              </a:tr>
              <a:tr h="35390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4. Dấu chấm phẩy</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d. Dùng để kết thúc câu.</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7CAAC"/>
                    </a:solidFill>
                  </a:tcPr>
                </a:tc>
              </a:tr>
              <a:tr h="35390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5. Dấu ngoặc đơn</a:t>
                      </a:r>
                      <a:endParaRPr sz="2400" u="none" cap="none" strike="noStrike">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 </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D966"/>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e. Ngăn cách giữa bộ phận trong một phép liệt kê phức tập hoặc các vế trong một câu ghép phức tạp.</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D966"/>
                    </a:solidFill>
                  </a:tcPr>
                </a:tc>
              </a:tr>
              <a:tr h="353900">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6. Dấu gạch ngang</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15000"/>
                        </a:lnSpc>
                        <a:spcBef>
                          <a:spcPts val="0"/>
                        </a:spcBef>
                        <a:spcAft>
                          <a:spcPts val="0"/>
                        </a:spcAft>
                        <a:buNone/>
                      </a:pPr>
                      <a:r>
                        <a:rPr lang="en-US" sz="2400" u="none" cap="none" strike="noStrike">
                          <a:solidFill>
                            <a:srgbClr val="0D0D0D"/>
                          </a:solidFill>
                          <a:latin typeface="Times New Roman"/>
                          <a:ea typeface="Times New Roman"/>
                          <a:cs typeface="Times New Roman"/>
                          <a:sym typeface="Times New Roman"/>
                        </a:rPr>
                        <a:t>f. Dùng để ngăn cách các thành phần của câu.</a:t>
                      </a:r>
                      <a:endParaRPr sz="24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bl>
          </a:graphicData>
        </a:graphic>
      </p:graphicFrame>
      <p:sp>
        <p:nvSpPr>
          <p:cNvPr id="2147" name="Google Shape;2147;p93"/>
          <p:cNvSpPr/>
          <p:nvPr/>
        </p:nvSpPr>
        <p:spPr>
          <a:xfrm>
            <a:off x="3576492" y="3711922"/>
            <a:ext cx="4618572" cy="613245"/>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US" sz="3200">
                <a:solidFill>
                  <a:srgbClr val="0D0D0D"/>
                </a:solidFill>
                <a:latin typeface="Times New Roman"/>
                <a:ea typeface="Times New Roman"/>
                <a:cs typeface="Times New Roman"/>
                <a:sym typeface="Times New Roman"/>
              </a:rPr>
              <a:t>1. d;  2. c; 3.f; 4.e; 5.a ; 6.b</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7"/>
                                        </p:tgtEl>
                                        <p:attrNameLst>
                                          <p:attrName>style.visibility</p:attrName>
                                        </p:attrNameLst>
                                      </p:cBhvr>
                                      <p:to>
                                        <p:strVal val="visible"/>
                                      </p:to>
                                    </p:set>
                                    <p:animEffect filter="fade" transition="in">
                                      <p:cBhvr>
                                        <p:cTn dur="1000"/>
                                        <p:tgtEl>
                                          <p:spTgt spid="2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grpSp>
        <p:nvGrpSpPr>
          <p:cNvPr id="2152" name="Google Shape;2152;p94"/>
          <p:cNvGrpSpPr/>
          <p:nvPr/>
        </p:nvGrpSpPr>
        <p:grpSpPr>
          <a:xfrm>
            <a:off x="0" y="1"/>
            <a:ext cx="12192000" cy="836740"/>
            <a:chOff x="1440808" y="2419674"/>
            <a:chExt cx="9865006" cy="1448933"/>
          </a:xfrm>
        </p:grpSpPr>
        <p:sp>
          <p:nvSpPr>
            <p:cNvPr id="2153" name="Google Shape;2153;p94"/>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54" name="Google Shape;2154;p94"/>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55" name="Google Shape;2155;p94"/>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56" name="Google Shape;2156;p94"/>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157" name="Google Shape;2157;p94"/>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58" name="Google Shape;2158;p94"/>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59" name="Google Shape;2159;p94"/>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60" name="Google Shape;2160;p94"/>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161" name="Google Shape;2161;p94"/>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162" name="Google Shape;2162;p94"/>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163" name="Google Shape;2163;p94"/>
          <p:cNvGrpSpPr/>
          <p:nvPr/>
        </p:nvGrpSpPr>
        <p:grpSpPr>
          <a:xfrm>
            <a:off x="4009854" y="1061139"/>
            <a:ext cx="7822558" cy="5664125"/>
            <a:chOff x="9526586" y="5020964"/>
            <a:chExt cx="13487401" cy="7588768"/>
          </a:xfrm>
        </p:grpSpPr>
        <p:sp>
          <p:nvSpPr>
            <p:cNvPr id="2164" name="Google Shape;2164;p94"/>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65" name="Google Shape;2165;p94"/>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66" name="Google Shape;2166;p94"/>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67" name="Google Shape;2167;p94"/>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68" name="Google Shape;2168;p94"/>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169" name="Google Shape;2169;p94"/>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170" name="Google Shape;2170;p94"/>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171" name="Google Shape;2171;p94"/>
          <p:cNvSpPr/>
          <p:nvPr/>
        </p:nvSpPr>
        <p:spPr>
          <a:xfrm>
            <a:off x="631273" y="1091367"/>
            <a:ext cx="6096000"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TRI THỨC TIẾNG VIỆT</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2800">
                <a:solidFill>
                  <a:srgbClr val="7030A0"/>
                </a:solidFill>
                <a:latin typeface="Times New Roman"/>
                <a:ea typeface="Times New Roman"/>
                <a:cs typeface="Times New Roman"/>
                <a:sym typeface="Times New Roman"/>
              </a:rPr>
              <a:t>1. Dấu chấm phẩy</a:t>
            </a:r>
            <a:endParaRPr sz="2800">
              <a:solidFill>
                <a:schemeClr val="dk1"/>
              </a:solidFill>
              <a:latin typeface="Times New Roman"/>
              <a:ea typeface="Times New Roman"/>
              <a:cs typeface="Times New Roman"/>
              <a:sym typeface="Times New Roman"/>
            </a:endParaRPr>
          </a:p>
        </p:txBody>
      </p:sp>
      <p:sp>
        <p:nvSpPr>
          <p:cNvPr id="2172" name="Google Shape;2172;p94"/>
          <p:cNvSpPr/>
          <p:nvPr/>
        </p:nvSpPr>
        <p:spPr>
          <a:xfrm>
            <a:off x="660400" y="2082929"/>
            <a:ext cx="10845800"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000000"/>
                </a:solidFill>
                <a:latin typeface="Times New Roman"/>
                <a:ea typeface="Times New Roman"/>
                <a:cs typeface="Times New Roman"/>
                <a:sym typeface="Times New Roman"/>
              </a:rPr>
              <a:t>* Yêu cầu 1:</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rgbClr val="000000"/>
                </a:solidFill>
                <a:latin typeface="Times New Roman"/>
                <a:ea typeface="Times New Roman"/>
                <a:cs typeface="Times New Roman"/>
                <a:sym typeface="Times New Roman"/>
              </a:rPr>
              <a:t>- GV yêu cầu HS </a:t>
            </a:r>
            <a:r>
              <a:rPr lang="en-US" sz="2400">
                <a:solidFill>
                  <a:schemeClr val="dk1"/>
                </a:solidFill>
                <a:latin typeface="Times New Roman"/>
                <a:ea typeface="Times New Roman"/>
                <a:cs typeface="Times New Roman"/>
                <a:sym typeface="Times New Roman"/>
              </a:rPr>
              <a:t>quan sát ví dụ và cho biết: </a:t>
            </a:r>
            <a:r>
              <a:rPr lang="en-US" sz="2400">
                <a:solidFill>
                  <a:srgbClr val="000000"/>
                </a:solidFill>
                <a:latin typeface="Times New Roman"/>
                <a:ea typeface="Times New Roman"/>
                <a:cs typeface="Times New Roman"/>
                <a:sym typeface="Times New Roman"/>
              </a:rPr>
              <a:t>D</a:t>
            </a:r>
            <a:r>
              <a:rPr i="1" lang="en-US" sz="2400">
                <a:solidFill>
                  <a:schemeClr val="dk1"/>
                </a:solidFill>
                <a:latin typeface="Times New Roman"/>
                <a:ea typeface="Times New Roman"/>
                <a:cs typeface="Times New Roman"/>
                <a:sym typeface="Times New Roman"/>
              </a:rPr>
              <a:t>ấu chấm phẩy được sử dụng với chức năng gì trong câu?</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i="1" lang="en-US" sz="2400">
                <a:solidFill>
                  <a:srgbClr val="000000"/>
                </a:solidFill>
                <a:latin typeface="Times New Roman"/>
                <a:ea typeface="Times New Roman"/>
                <a:cs typeface="Times New Roman"/>
                <a:sym typeface="Times New Roman"/>
              </a:rPr>
              <a:t>a. </a:t>
            </a:r>
            <a:r>
              <a:rPr i="1" lang="en-US" sz="2400">
                <a:solidFill>
                  <a:srgbClr val="333333"/>
                </a:solidFill>
                <a:latin typeface="Times New Roman"/>
                <a:ea typeface="Times New Roman"/>
                <a:cs typeface="Times New Roman"/>
                <a:sym typeface="Times New Roman"/>
              </a:rPr>
              <a:t>Dưới ánh trăng này, dòng thác nước sẽ đổ xuống làm chạy máy phát điện; ở giữa biển rộng, cờ đỏ sao vàng phấp phới bay trên những con tàu lớn.</a:t>
            </a:r>
            <a:endParaRPr sz="2400">
              <a:solidFill>
                <a:schemeClr val="dk1"/>
              </a:solidFill>
              <a:latin typeface="Times New Roman"/>
              <a:ea typeface="Times New Roman"/>
              <a:cs typeface="Times New Roman"/>
              <a:sym typeface="Times New Roman"/>
            </a:endParaRPr>
          </a:p>
          <a:p>
            <a:pPr indent="0" lvl="0" marL="0" marR="0" rtl="0" algn="r">
              <a:spcBef>
                <a:spcPts val="0"/>
              </a:spcBef>
              <a:spcAft>
                <a:spcPts val="0"/>
              </a:spcAft>
              <a:buNone/>
            </a:pPr>
            <a:r>
              <a:rPr lang="en-US" sz="2400">
                <a:solidFill>
                  <a:srgbClr val="333333"/>
                </a:solidFill>
                <a:latin typeface="Times New Roman"/>
                <a:ea typeface="Times New Roman"/>
                <a:cs typeface="Times New Roman"/>
                <a:sym typeface="Times New Roman"/>
              </a:rPr>
              <a:t>                              (Thép Mới)</a:t>
            </a:r>
            <a:endParaRPr sz="24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400">
                <a:solidFill>
                  <a:srgbClr val="000000"/>
                </a:solidFill>
                <a:latin typeface="Times New Roman"/>
                <a:ea typeface="Times New Roman"/>
                <a:cs typeface="Times New Roman"/>
                <a:sym typeface="Times New Roman"/>
              </a:rPr>
              <a:t>b. </a:t>
            </a:r>
            <a:r>
              <a:rPr i="1" lang="en-US" sz="2400">
                <a:solidFill>
                  <a:srgbClr val="000000"/>
                </a:solidFill>
                <a:latin typeface="Times New Roman"/>
                <a:ea typeface="Times New Roman"/>
                <a:cs typeface="Times New Roman"/>
                <a:sym typeface="Times New Roman"/>
              </a:rPr>
              <a:t>Nếu có thể làm một chuyến du lịch trở về thăn Trái Đất cách nay 140 triệu năm, bạn sẽ thay vô so các loài tảo, bọt biển, rêu, nam, sâu, bọ, tôm cua; chiêm ngưỡng cảnh tượng đa sắc của hoa, của những cánh bướm; nghe thầy tiếng vo ve của ong, tiếng hót du dương của chim; sửng sốt trước những con khủng long khổng lồ và các loài thằn lằn tiền sử khác.      </a:t>
            </a:r>
            <a:endParaRPr/>
          </a:p>
          <a:p>
            <a:pPr indent="0" lvl="0" marL="0" marR="0" rtl="0" algn="r">
              <a:spcBef>
                <a:spcPts val="0"/>
              </a:spcBef>
              <a:spcAft>
                <a:spcPts val="0"/>
              </a:spcAft>
              <a:buNone/>
            </a:pPr>
            <a:r>
              <a:rPr i="1" lang="en-US" sz="2400">
                <a:solidFill>
                  <a:srgbClr val="000000"/>
                </a:solidFill>
                <a:latin typeface="Times New Roman"/>
                <a:ea typeface="Times New Roman"/>
                <a:cs typeface="Times New Roman"/>
                <a:sym typeface="Times New Roman"/>
              </a:rPr>
              <a:t>(</a:t>
            </a:r>
            <a:r>
              <a:rPr lang="en-US" sz="2400">
                <a:solidFill>
                  <a:srgbClr val="000000"/>
                </a:solidFill>
                <a:latin typeface="Times New Roman"/>
                <a:ea typeface="Times New Roman"/>
                <a:cs typeface="Times New Roman"/>
                <a:sym typeface="Times New Roman"/>
              </a:rPr>
              <a:t>Theo</a:t>
            </a:r>
            <a:r>
              <a:rPr i="1" lang="en-US" sz="2400">
                <a:solidFill>
                  <a:srgbClr val="000000"/>
                </a:solidFill>
                <a:latin typeface="Times New Roman"/>
                <a:ea typeface="Times New Roman"/>
                <a:cs typeface="Times New Roman"/>
                <a:sym typeface="Times New Roman"/>
              </a:rPr>
              <a:t> Trịnh Xuân Thuận)</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0" st="0"/>
                                            </p:txEl>
                                          </p:spTgt>
                                        </p:tgtEl>
                                        <p:attrNameLst>
                                          <p:attrName>style.visibility</p:attrName>
                                        </p:attrNameLst>
                                      </p:cBhvr>
                                      <p:to>
                                        <p:strVal val="visible"/>
                                      </p:to>
                                    </p:set>
                                    <p:animEffect filter="fade" transition="in">
                                      <p:cBhvr>
                                        <p:cTn dur="1000"/>
                                        <p:tgtEl>
                                          <p:spTgt spid="2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1" st="1"/>
                                            </p:txEl>
                                          </p:spTgt>
                                        </p:tgtEl>
                                        <p:attrNameLst>
                                          <p:attrName>style.visibility</p:attrName>
                                        </p:attrNameLst>
                                      </p:cBhvr>
                                      <p:to>
                                        <p:strVal val="visible"/>
                                      </p:to>
                                    </p:set>
                                    <p:animEffect filter="fade" transition="in">
                                      <p:cBhvr>
                                        <p:cTn dur="1000"/>
                                        <p:tgtEl>
                                          <p:spTgt spid="2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2" st="2"/>
                                            </p:txEl>
                                          </p:spTgt>
                                        </p:tgtEl>
                                        <p:attrNameLst>
                                          <p:attrName>style.visibility</p:attrName>
                                        </p:attrNameLst>
                                      </p:cBhvr>
                                      <p:to>
                                        <p:strVal val="visible"/>
                                      </p:to>
                                    </p:set>
                                    <p:animEffect filter="fade" transition="in">
                                      <p:cBhvr>
                                        <p:cTn dur="1000"/>
                                        <p:tgtEl>
                                          <p:spTgt spid="21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3" st="3"/>
                                            </p:txEl>
                                          </p:spTgt>
                                        </p:tgtEl>
                                        <p:attrNameLst>
                                          <p:attrName>style.visibility</p:attrName>
                                        </p:attrNameLst>
                                      </p:cBhvr>
                                      <p:to>
                                        <p:strVal val="visible"/>
                                      </p:to>
                                    </p:set>
                                    <p:animEffect filter="fade" transition="in">
                                      <p:cBhvr>
                                        <p:cTn dur="1000"/>
                                        <p:tgtEl>
                                          <p:spTgt spid="21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4" st="4"/>
                                            </p:txEl>
                                          </p:spTgt>
                                        </p:tgtEl>
                                        <p:attrNameLst>
                                          <p:attrName>style.visibility</p:attrName>
                                        </p:attrNameLst>
                                      </p:cBhvr>
                                      <p:to>
                                        <p:strVal val="visible"/>
                                      </p:to>
                                    </p:set>
                                    <p:animEffect filter="fade" transition="in">
                                      <p:cBhvr>
                                        <p:cTn dur="1000"/>
                                        <p:tgtEl>
                                          <p:spTgt spid="21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2">
                                            <p:txEl>
                                              <p:pRg end="5" st="5"/>
                                            </p:txEl>
                                          </p:spTgt>
                                        </p:tgtEl>
                                        <p:attrNameLst>
                                          <p:attrName>style.visibility</p:attrName>
                                        </p:attrNameLst>
                                      </p:cBhvr>
                                      <p:to>
                                        <p:strVal val="visible"/>
                                      </p:to>
                                    </p:set>
                                    <p:animEffect filter="fade" transition="in">
                                      <p:cBhvr>
                                        <p:cTn dur="1000"/>
                                        <p:tgtEl>
                                          <p:spTgt spid="217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grpSp>
        <p:nvGrpSpPr>
          <p:cNvPr id="2177" name="Google Shape;2177;p95"/>
          <p:cNvGrpSpPr/>
          <p:nvPr/>
        </p:nvGrpSpPr>
        <p:grpSpPr>
          <a:xfrm>
            <a:off x="0" y="1"/>
            <a:ext cx="12192000" cy="836740"/>
            <a:chOff x="1440808" y="2419674"/>
            <a:chExt cx="9865006" cy="1448933"/>
          </a:xfrm>
        </p:grpSpPr>
        <p:sp>
          <p:nvSpPr>
            <p:cNvPr id="2178" name="Google Shape;2178;p95"/>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79" name="Google Shape;2179;p95"/>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80" name="Google Shape;2180;p95"/>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81" name="Google Shape;2181;p95"/>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182" name="Google Shape;2182;p95"/>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83" name="Google Shape;2183;p95"/>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84" name="Google Shape;2184;p95"/>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185" name="Google Shape;2185;p95"/>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186" name="Google Shape;2186;p95"/>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187" name="Google Shape;2187;p95"/>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188" name="Google Shape;2188;p95"/>
          <p:cNvGrpSpPr/>
          <p:nvPr/>
        </p:nvGrpSpPr>
        <p:grpSpPr>
          <a:xfrm>
            <a:off x="4009854" y="1061139"/>
            <a:ext cx="7822558" cy="5664125"/>
            <a:chOff x="9526586" y="5020964"/>
            <a:chExt cx="13487401" cy="7588768"/>
          </a:xfrm>
        </p:grpSpPr>
        <p:sp>
          <p:nvSpPr>
            <p:cNvPr id="2189" name="Google Shape;2189;p95"/>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90" name="Google Shape;2190;p95"/>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91" name="Google Shape;2191;p95"/>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92" name="Google Shape;2192;p95"/>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193" name="Google Shape;2193;p95"/>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194" name="Google Shape;2194;p95"/>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195" name="Google Shape;2195;p95"/>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196" name="Google Shape;2196;p95"/>
          <p:cNvSpPr/>
          <p:nvPr/>
        </p:nvSpPr>
        <p:spPr>
          <a:xfrm>
            <a:off x="631273" y="1091367"/>
            <a:ext cx="6096000"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TRI THỨC TIẾNG VIỆT</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7030A0"/>
              </a:buClr>
              <a:buSzPts val="2800"/>
              <a:buFont typeface="Times New Roman"/>
              <a:buNone/>
            </a:pPr>
            <a:r>
              <a:rPr b="1" i="1" lang="en-US" sz="2800" u="none" cap="none" strike="noStrike">
                <a:solidFill>
                  <a:srgbClr val="7030A0"/>
                </a:solidFill>
                <a:latin typeface="Times New Roman"/>
                <a:ea typeface="Times New Roman"/>
                <a:cs typeface="Times New Roman"/>
                <a:sym typeface="Times New Roman"/>
              </a:rPr>
              <a:t>1. Dấu chấm phẩy</a:t>
            </a:r>
            <a:endParaRPr b="0" i="0" sz="2800" u="none" cap="none" strike="noStrike">
              <a:solidFill>
                <a:srgbClr val="000000"/>
              </a:solidFill>
              <a:latin typeface="Times New Roman"/>
              <a:ea typeface="Times New Roman"/>
              <a:cs typeface="Times New Roman"/>
              <a:sym typeface="Times New Roman"/>
            </a:endParaRPr>
          </a:p>
        </p:txBody>
      </p:sp>
      <p:sp>
        <p:nvSpPr>
          <p:cNvPr id="2197" name="Google Shape;2197;p95"/>
          <p:cNvSpPr/>
          <p:nvPr/>
        </p:nvSpPr>
        <p:spPr>
          <a:xfrm>
            <a:off x="1821187" y="2465285"/>
            <a:ext cx="1499128" cy="587853"/>
          </a:xfrm>
          <a:prstGeom prst="rect">
            <a:avLst/>
          </a:prstGeom>
          <a:solidFill>
            <a:srgbClr val="BF9000"/>
          </a:solidFill>
          <a:ln>
            <a:noFill/>
          </a:ln>
          <a:effectLst>
            <a:outerShdw blurRad="107950" algn="ctr" dir="5400000" dist="12700">
              <a:srgbClr val="000000"/>
            </a:outerShdw>
          </a:effectLst>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1" lang="en-US" sz="2800">
                <a:solidFill>
                  <a:srgbClr val="000000"/>
                </a:solidFill>
                <a:latin typeface="Times New Roman"/>
                <a:ea typeface="Times New Roman"/>
                <a:cs typeface="Times New Roman"/>
                <a:sym typeface="Times New Roman"/>
              </a:rPr>
              <a:t>Xét ví dụ</a:t>
            </a:r>
            <a:endParaRPr sz="2800">
              <a:solidFill>
                <a:schemeClr val="dk1"/>
              </a:solidFill>
              <a:latin typeface="Times New Roman"/>
              <a:ea typeface="Times New Roman"/>
              <a:cs typeface="Times New Roman"/>
              <a:sym typeface="Times New Roman"/>
            </a:endParaRPr>
          </a:p>
        </p:txBody>
      </p:sp>
      <p:grpSp>
        <p:nvGrpSpPr>
          <p:cNvPr id="2198" name="Google Shape;2198;p95"/>
          <p:cNvGrpSpPr/>
          <p:nvPr/>
        </p:nvGrpSpPr>
        <p:grpSpPr>
          <a:xfrm>
            <a:off x="2118930" y="2760507"/>
            <a:ext cx="7928739" cy="3793175"/>
            <a:chOff x="2118929" y="2549325"/>
            <a:chExt cx="7928739" cy="3793175"/>
          </a:xfrm>
        </p:grpSpPr>
        <p:sp>
          <p:nvSpPr>
            <p:cNvPr id="2199" name="Google Shape;2199;p95"/>
            <p:cNvSpPr/>
            <p:nvPr/>
          </p:nvSpPr>
          <p:spPr>
            <a:xfrm rot="-300000">
              <a:off x="2134015" y="4067059"/>
              <a:ext cx="7898568" cy="691035"/>
            </a:xfrm>
            <a:prstGeom prst="mathMinus">
              <a:avLst>
                <a:gd fmla="val 23520" name="adj1"/>
              </a:avLst>
            </a:prstGeom>
            <a:solidFill>
              <a:srgbClr val="FEE599"/>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95"/>
            <p:cNvSpPr/>
            <p:nvPr/>
          </p:nvSpPr>
          <p:spPr>
            <a:xfrm>
              <a:off x="3547514" y="3071541"/>
              <a:ext cx="1358091" cy="970541"/>
            </a:xfrm>
            <a:prstGeom prst="downArrow">
              <a:avLst>
                <a:gd fmla="val 50000" name="adj1"/>
                <a:gd fmla="val 50000" name="adj2"/>
              </a:avLst>
            </a:prstGeom>
            <a:solidFill>
              <a:srgbClr val="BF9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95"/>
            <p:cNvSpPr/>
            <p:nvPr/>
          </p:nvSpPr>
          <p:spPr>
            <a:xfrm>
              <a:off x="5542284" y="2549325"/>
              <a:ext cx="4071862" cy="1445651"/>
            </a:xfrm>
            <a:custGeom>
              <a:rect b="b" l="l" r="r" t="t"/>
              <a:pathLst>
                <a:path extrusionOk="0" h="1445651" w="3983370">
                  <a:moveTo>
                    <a:pt x="0" y="0"/>
                  </a:moveTo>
                  <a:lnTo>
                    <a:pt x="3983370" y="0"/>
                  </a:lnTo>
                  <a:lnTo>
                    <a:pt x="3983370" y="1445651"/>
                  </a:lnTo>
                  <a:lnTo>
                    <a:pt x="0" y="1445651"/>
                  </a:lnTo>
                  <a:lnTo>
                    <a:pt x="0" y="0"/>
                  </a:lnTo>
                  <a:close/>
                </a:path>
              </a:pathLst>
            </a:custGeom>
            <a:noFill/>
            <a:ln>
              <a:noFill/>
            </a:ln>
          </p:spPr>
          <p:txBody>
            <a:bodyPr anchorCtr="0" anchor="ctr" bIns="149350" lIns="149350" spcFirstLastPara="1" rIns="149350" wrap="square" tIns="149350">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Ví dụ a: Dấu chấm phẩy để phân định ranh giới giữa các vế trong câu ghép có 2 vế.</a:t>
              </a:r>
              <a:endParaRPr/>
            </a:p>
          </p:txBody>
        </p:sp>
        <p:sp>
          <p:nvSpPr>
            <p:cNvPr id="2202" name="Google Shape;2202;p95"/>
            <p:cNvSpPr/>
            <p:nvPr/>
          </p:nvSpPr>
          <p:spPr>
            <a:xfrm>
              <a:off x="7273580" y="4752228"/>
              <a:ext cx="1383718" cy="1051195"/>
            </a:xfrm>
            <a:prstGeom prst="upArrow">
              <a:avLst>
                <a:gd fmla="val 50000" name="adj1"/>
                <a:gd fmla="val 50000" name="adj2"/>
              </a:avLst>
            </a:prstGeom>
            <a:solidFill>
              <a:srgbClr val="BF9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95"/>
            <p:cNvSpPr/>
            <p:nvPr/>
          </p:nvSpPr>
          <p:spPr>
            <a:xfrm>
              <a:off x="2570750" y="4896849"/>
              <a:ext cx="3870861" cy="1445651"/>
            </a:xfrm>
            <a:custGeom>
              <a:rect b="b" l="l" r="r" t="t"/>
              <a:pathLst>
                <a:path extrusionOk="0" h="1445651" w="3786737">
                  <a:moveTo>
                    <a:pt x="0" y="0"/>
                  </a:moveTo>
                  <a:lnTo>
                    <a:pt x="3786737" y="0"/>
                  </a:lnTo>
                  <a:lnTo>
                    <a:pt x="3786737" y="1445651"/>
                  </a:lnTo>
                  <a:lnTo>
                    <a:pt x="0" y="1445651"/>
                  </a:lnTo>
                  <a:lnTo>
                    <a:pt x="0" y="0"/>
                  </a:lnTo>
                  <a:close/>
                </a:path>
              </a:pathLst>
            </a:custGeom>
            <a:noFill/>
            <a:ln>
              <a:noFill/>
            </a:ln>
          </p:spPr>
          <p:txBody>
            <a:bodyPr anchorCtr="0" anchor="ctr" bIns="142225" lIns="142225" spcFirstLastPara="1" rIns="142225" wrap="square" tIns="142225">
              <a:noAutofit/>
            </a:bodyPr>
            <a:lstStyle/>
            <a:p>
              <a:pPr indent="0" lvl="0" marL="0" marR="0" rtl="0" algn="just">
                <a:lnSpc>
                  <a:spcPct val="90000"/>
                </a:lnSpc>
                <a:spcBef>
                  <a:spcPts val="0"/>
                </a:spcBef>
                <a:spcAft>
                  <a:spcPts val="0"/>
                </a:spcAft>
                <a:buNone/>
              </a:pPr>
              <a:r>
                <a:rPr lang="en-US" sz="2800">
                  <a:solidFill>
                    <a:schemeClr val="dk1"/>
                  </a:solidFill>
                  <a:latin typeface="Times New Roman"/>
                  <a:ea typeface="Times New Roman"/>
                  <a:cs typeface="Times New Roman"/>
                  <a:sym typeface="Times New Roman"/>
                </a:rPr>
                <a:t>Ví dụ b: dấu chấm phẩy sử dụng để phân định ranh giới giữa các hình ảnh trong phép liệt kê.</a:t>
              </a:r>
              <a:endParaRPr sz="2800">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8"/>
                                        </p:tgtEl>
                                        <p:attrNameLst>
                                          <p:attrName>style.visibility</p:attrName>
                                        </p:attrNameLst>
                                      </p:cBhvr>
                                      <p:to>
                                        <p:strVal val="visible"/>
                                      </p:to>
                                    </p:set>
                                    <p:animEffect filter="fade" transition="in">
                                      <p:cBhvr>
                                        <p:cTn dur="2000"/>
                                        <p:tgtEl>
                                          <p:spTgt spid="2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7" name="Shape 2207"/>
        <p:cNvGrpSpPr/>
        <p:nvPr/>
      </p:nvGrpSpPr>
      <p:grpSpPr>
        <a:xfrm>
          <a:off x="0" y="0"/>
          <a:ext cx="0" cy="0"/>
          <a:chOff x="0" y="0"/>
          <a:chExt cx="0" cy="0"/>
        </a:xfrm>
      </p:grpSpPr>
      <p:grpSp>
        <p:nvGrpSpPr>
          <p:cNvPr id="2208" name="Google Shape;2208;p96"/>
          <p:cNvGrpSpPr/>
          <p:nvPr/>
        </p:nvGrpSpPr>
        <p:grpSpPr>
          <a:xfrm>
            <a:off x="0" y="1"/>
            <a:ext cx="12192000" cy="836740"/>
            <a:chOff x="1440808" y="2419674"/>
            <a:chExt cx="9865006" cy="1448933"/>
          </a:xfrm>
        </p:grpSpPr>
        <p:sp>
          <p:nvSpPr>
            <p:cNvPr id="2209" name="Google Shape;2209;p96"/>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0" name="Google Shape;2210;p96"/>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1" name="Google Shape;2211;p96"/>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2" name="Google Shape;2212;p96"/>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213" name="Google Shape;2213;p96"/>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4" name="Google Shape;2214;p96"/>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5" name="Google Shape;2215;p96"/>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16" name="Google Shape;2216;p96"/>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217" name="Google Shape;2217;p96"/>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218" name="Google Shape;2218;p96"/>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219" name="Google Shape;2219;p96"/>
          <p:cNvGrpSpPr/>
          <p:nvPr/>
        </p:nvGrpSpPr>
        <p:grpSpPr>
          <a:xfrm>
            <a:off x="4009854" y="1061139"/>
            <a:ext cx="7822558" cy="5664125"/>
            <a:chOff x="9526586" y="5020964"/>
            <a:chExt cx="13487401" cy="7588768"/>
          </a:xfrm>
        </p:grpSpPr>
        <p:sp>
          <p:nvSpPr>
            <p:cNvPr id="2220" name="Google Shape;2220;p96"/>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21" name="Google Shape;2221;p96"/>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22" name="Google Shape;2222;p96"/>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23" name="Google Shape;2223;p96"/>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24" name="Google Shape;2224;p96"/>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225" name="Google Shape;2225;p96"/>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226" name="Google Shape;2226;p96"/>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227" name="Google Shape;2227;p96"/>
          <p:cNvSpPr/>
          <p:nvPr/>
        </p:nvSpPr>
        <p:spPr>
          <a:xfrm>
            <a:off x="631273" y="1091367"/>
            <a:ext cx="6096000"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TRI THỨC TIẾNG VIỆT</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7030A0"/>
              </a:buClr>
              <a:buSzPts val="2800"/>
              <a:buFont typeface="Times New Roman"/>
              <a:buNone/>
            </a:pPr>
            <a:r>
              <a:rPr b="1" i="1" lang="en-US" sz="2800" u="none" cap="none" strike="noStrike">
                <a:solidFill>
                  <a:srgbClr val="7030A0"/>
                </a:solidFill>
                <a:latin typeface="Times New Roman"/>
                <a:ea typeface="Times New Roman"/>
                <a:cs typeface="Times New Roman"/>
                <a:sym typeface="Times New Roman"/>
              </a:rPr>
              <a:t>1. Dấu chấm phẩy</a:t>
            </a:r>
            <a:endParaRPr b="0" i="0" sz="2800" u="none" cap="none" strike="noStrike">
              <a:solidFill>
                <a:srgbClr val="000000"/>
              </a:solidFill>
              <a:latin typeface="Times New Roman"/>
              <a:ea typeface="Times New Roman"/>
              <a:cs typeface="Times New Roman"/>
              <a:sym typeface="Times New Roman"/>
            </a:endParaRPr>
          </a:p>
        </p:txBody>
      </p:sp>
      <p:pic>
        <p:nvPicPr>
          <p:cNvPr id="2228" name="Google Shape;2228;p96"/>
          <p:cNvPicPr preferRelativeResize="0"/>
          <p:nvPr/>
        </p:nvPicPr>
        <p:blipFill rotWithShape="1">
          <a:blip r:embed="rId6">
            <a:alphaModFix/>
          </a:blip>
          <a:srcRect b="0" l="0" r="0" t="0"/>
          <a:stretch/>
        </p:blipFill>
        <p:spPr>
          <a:xfrm>
            <a:off x="1385502" y="2437840"/>
            <a:ext cx="2924175" cy="2914650"/>
          </a:xfrm>
          <a:prstGeom prst="rect">
            <a:avLst/>
          </a:prstGeom>
          <a:noFill/>
          <a:ln>
            <a:noFill/>
          </a:ln>
        </p:spPr>
      </p:pic>
      <p:sp>
        <p:nvSpPr>
          <p:cNvPr id="2229" name="Google Shape;2229;p96"/>
          <p:cNvSpPr/>
          <p:nvPr/>
        </p:nvSpPr>
        <p:spPr>
          <a:xfrm>
            <a:off x="4461752" y="2876015"/>
            <a:ext cx="6530326" cy="200362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600">
                <a:solidFill>
                  <a:srgbClr val="000000"/>
                </a:solidFill>
                <a:latin typeface="Times New Roman"/>
                <a:ea typeface="Times New Roman"/>
                <a:cs typeface="Times New Roman"/>
                <a:sym typeface="Times New Roman"/>
              </a:rPr>
              <a:t>*Yêu cầu 2: </a:t>
            </a:r>
            <a:r>
              <a:rPr i="1" lang="en-US" sz="3600">
                <a:solidFill>
                  <a:srgbClr val="000000"/>
                </a:solidFill>
                <a:latin typeface="Times New Roman"/>
                <a:ea typeface="Times New Roman"/>
                <a:cs typeface="Times New Roman"/>
                <a:sym typeface="Times New Roman"/>
              </a:rPr>
              <a:t>Từ phân tích hai ví dụ trên, em hãy rút ra tác dụng của dấu chấm phẩy trong câu?</a:t>
            </a:r>
            <a:endParaRPr sz="3600">
              <a:solidFill>
                <a:schemeClr val="dk1"/>
              </a:solidFill>
              <a:latin typeface="Times New Roman"/>
              <a:ea typeface="Times New Roman"/>
              <a:cs typeface="Times New Roman"/>
              <a:sym typeface="Times New Roman"/>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grpSp>
        <p:nvGrpSpPr>
          <p:cNvPr id="2234" name="Google Shape;2234;p97"/>
          <p:cNvGrpSpPr/>
          <p:nvPr/>
        </p:nvGrpSpPr>
        <p:grpSpPr>
          <a:xfrm>
            <a:off x="0" y="1"/>
            <a:ext cx="12192000" cy="836740"/>
            <a:chOff x="1440808" y="2419674"/>
            <a:chExt cx="9865006" cy="1448933"/>
          </a:xfrm>
        </p:grpSpPr>
        <p:sp>
          <p:nvSpPr>
            <p:cNvPr id="2235" name="Google Shape;2235;p97"/>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36" name="Google Shape;2236;p97"/>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37" name="Google Shape;2237;p97"/>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38" name="Google Shape;2238;p97"/>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239" name="Google Shape;2239;p97"/>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40" name="Google Shape;2240;p97"/>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41" name="Google Shape;2241;p97"/>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42" name="Google Shape;2242;p97"/>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243" name="Google Shape;2243;p97"/>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244" name="Google Shape;2244;p97"/>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245" name="Google Shape;2245;p97"/>
          <p:cNvGrpSpPr/>
          <p:nvPr/>
        </p:nvGrpSpPr>
        <p:grpSpPr>
          <a:xfrm>
            <a:off x="4009854" y="1061139"/>
            <a:ext cx="7822558" cy="5664125"/>
            <a:chOff x="9526586" y="5020964"/>
            <a:chExt cx="13487401" cy="7588768"/>
          </a:xfrm>
        </p:grpSpPr>
        <p:sp>
          <p:nvSpPr>
            <p:cNvPr id="2246" name="Google Shape;2246;p97"/>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47" name="Google Shape;2247;p97"/>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48" name="Google Shape;2248;p97"/>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49" name="Google Shape;2249;p97"/>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50" name="Google Shape;2250;p97"/>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251" name="Google Shape;2251;p97"/>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252" name="Google Shape;2252;p97"/>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253" name="Google Shape;2253;p97"/>
          <p:cNvSpPr/>
          <p:nvPr/>
        </p:nvSpPr>
        <p:spPr>
          <a:xfrm>
            <a:off x="631273" y="1091367"/>
            <a:ext cx="6096000" cy="108337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FF0000"/>
                </a:solidFill>
                <a:latin typeface="Times New Roman"/>
                <a:ea typeface="Times New Roman"/>
                <a:cs typeface="Times New Roman"/>
                <a:sym typeface="Times New Roman"/>
              </a:rPr>
              <a:t>I. TRI THỨC TIẾNG VIỆT</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7030A0"/>
              </a:buClr>
              <a:buSzPts val="2800"/>
              <a:buFont typeface="Times New Roman"/>
              <a:buNone/>
            </a:pPr>
            <a:r>
              <a:rPr b="1" i="1" lang="en-US" sz="2800" u="none" cap="none" strike="noStrike">
                <a:solidFill>
                  <a:srgbClr val="7030A0"/>
                </a:solidFill>
                <a:latin typeface="Times New Roman"/>
                <a:ea typeface="Times New Roman"/>
                <a:cs typeface="Times New Roman"/>
                <a:sym typeface="Times New Roman"/>
              </a:rPr>
              <a:t>1. Dấu chấm phẩy</a:t>
            </a:r>
            <a:endParaRPr b="0" i="0" sz="2800" u="none" cap="none" strike="noStrike">
              <a:solidFill>
                <a:srgbClr val="000000"/>
              </a:solidFill>
              <a:latin typeface="Times New Roman"/>
              <a:ea typeface="Times New Roman"/>
              <a:cs typeface="Times New Roman"/>
              <a:sym typeface="Times New Roman"/>
            </a:endParaRPr>
          </a:p>
        </p:txBody>
      </p:sp>
      <p:sp>
        <p:nvSpPr>
          <p:cNvPr id="2254" name="Google Shape;2254;p97"/>
          <p:cNvSpPr/>
          <p:nvPr/>
        </p:nvSpPr>
        <p:spPr>
          <a:xfrm>
            <a:off x="1545718" y="2122371"/>
            <a:ext cx="2464136" cy="658642"/>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1" lang="en-US" sz="3200">
                <a:solidFill>
                  <a:schemeClr val="dk1"/>
                </a:solidFill>
                <a:latin typeface="Times New Roman"/>
                <a:ea typeface="Times New Roman"/>
                <a:cs typeface="Times New Roman"/>
                <a:sym typeface="Times New Roman"/>
              </a:rPr>
              <a:t>1.2. Nhận xét</a:t>
            </a:r>
            <a:endParaRPr sz="3200">
              <a:solidFill>
                <a:schemeClr val="dk1"/>
              </a:solidFill>
              <a:latin typeface="Times New Roman"/>
              <a:ea typeface="Times New Roman"/>
              <a:cs typeface="Times New Roman"/>
              <a:sym typeface="Times New Roman"/>
            </a:endParaRPr>
          </a:p>
        </p:txBody>
      </p:sp>
      <p:sp>
        <p:nvSpPr>
          <p:cNvPr id="2255" name="Google Shape;2255;p97"/>
          <p:cNvSpPr/>
          <p:nvPr/>
        </p:nvSpPr>
        <p:spPr>
          <a:xfrm>
            <a:off x="2242056" y="2859820"/>
            <a:ext cx="7682488" cy="1244624"/>
          </a:xfrm>
          <a:prstGeom prst="downArrowCallout">
            <a:avLst>
              <a:gd fmla="val 48699" name="adj1"/>
              <a:gd fmla="val 58179" name="adj2"/>
              <a:gd fmla="val 25000" name="adj3"/>
              <a:gd fmla="val 64977" name="adj4"/>
            </a:avLst>
          </a:prstGeom>
          <a:solidFill>
            <a:srgbClr val="D5DBE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Dấu chấm phẩy là dấu câu được dùng để:</a:t>
            </a:r>
            <a:endParaRPr sz="3200">
              <a:solidFill>
                <a:schemeClr val="dk1"/>
              </a:solidFill>
              <a:latin typeface="Times New Roman"/>
              <a:ea typeface="Times New Roman"/>
              <a:cs typeface="Times New Roman"/>
              <a:sym typeface="Times New Roman"/>
            </a:endParaRPr>
          </a:p>
        </p:txBody>
      </p:sp>
      <p:sp>
        <p:nvSpPr>
          <p:cNvPr id="2256" name="Google Shape;2256;p97"/>
          <p:cNvSpPr/>
          <p:nvPr/>
        </p:nvSpPr>
        <p:spPr>
          <a:xfrm>
            <a:off x="2079506" y="4243897"/>
            <a:ext cx="3643594" cy="1991803"/>
          </a:xfrm>
          <a:prstGeom prst="round2DiagRect">
            <a:avLst>
              <a:gd fmla="val 16667" name="adj1"/>
              <a:gd fmla="val 0" name="adj2"/>
            </a:avLst>
          </a:prstGeom>
          <a:solidFill>
            <a:srgbClr val="9CC2E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Đánh dấu ranh giới giữa các vế của một câu ghép.</a:t>
            </a:r>
            <a:endParaRPr sz="3200">
              <a:solidFill>
                <a:schemeClr val="dk1"/>
              </a:solidFill>
              <a:latin typeface="Times New Roman"/>
              <a:ea typeface="Times New Roman"/>
              <a:cs typeface="Times New Roman"/>
              <a:sym typeface="Times New Roman"/>
            </a:endParaRPr>
          </a:p>
        </p:txBody>
      </p:sp>
      <p:sp>
        <p:nvSpPr>
          <p:cNvPr id="2257" name="Google Shape;2257;p97"/>
          <p:cNvSpPr/>
          <p:nvPr/>
        </p:nvSpPr>
        <p:spPr>
          <a:xfrm>
            <a:off x="6443500" y="4197485"/>
            <a:ext cx="3643594" cy="2068477"/>
          </a:xfrm>
          <a:prstGeom prst="round2DiagRect">
            <a:avLst>
              <a:gd fmla="val 16667" name="adj1"/>
              <a:gd fmla="val 0" name="adj2"/>
            </a:avLst>
          </a:prstGeom>
          <a:solidFill>
            <a:srgbClr val="9CC2E5"/>
          </a:solidFill>
          <a:ln>
            <a:noFill/>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dk1"/>
                </a:solidFill>
                <a:latin typeface="Times New Roman"/>
                <a:ea typeface="Times New Roman"/>
                <a:cs typeface="Times New Roman"/>
                <a:sym typeface="Times New Roman"/>
              </a:rPr>
              <a:t>Đánh dấu ranh giới giữa các bộ phận trong một phép liệt kê phức tạp.</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5"/>
                                        </p:tgtEl>
                                        <p:attrNameLst>
                                          <p:attrName>style.visibility</p:attrName>
                                        </p:attrNameLst>
                                      </p:cBhvr>
                                      <p:to>
                                        <p:strVal val="visible"/>
                                      </p:to>
                                    </p:set>
                                    <p:animEffect filter="fade" transition="in">
                                      <p:cBhvr>
                                        <p:cTn dur="1000"/>
                                        <p:tgtEl>
                                          <p:spTgt spid="2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6"/>
                                        </p:tgtEl>
                                        <p:attrNameLst>
                                          <p:attrName>style.visibility</p:attrName>
                                        </p:attrNameLst>
                                      </p:cBhvr>
                                      <p:to>
                                        <p:strVal val="visible"/>
                                      </p:to>
                                    </p:set>
                                    <p:animEffect filter="fade" transition="in">
                                      <p:cBhvr>
                                        <p:cTn dur="1000"/>
                                        <p:tgtEl>
                                          <p:spTgt spid="2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gtEl>
                                        <p:attrNameLst>
                                          <p:attrName>style.visibility</p:attrName>
                                        </p:attrNameLst>
                                      </p:cBhvr>
                                      <p:to>
                                        <p:strVal val="visible"/>
                                      </p:to>
                                    </p:set>
                                    <p:animEffect filter="fade" transition="in">
                                      <p:cBhvr>
                                        <p:cTn dur="1000"/>
                                        <p:tgtEl>
                                          <p:spTgt spid="2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grpSp>
        <p:nvGrpSpPr>
          <p:cNvPr id="2262" name="Google Shape;2262;p98"/>
          <p:cNvGrpSpPr/>
          <p:nvPr/>
        </p:nvGrpSpPr>
        <p:grpSpPr>
          <a:xfrm>
            <a:off x="0" y="1"/>
            <a:ext cx="12192000" cy="836740"/>
            <a:chOff x="1440808" y="2419674"/>
            <a:chExt cx="9865006" cy="1448933"/>
          </a:xfrm>
        </p:grpSpPr>
        <p:sp>
          <p:nvSpPr>
            <p:cNvPr id="2263" name="Google Shape;2263;p98"/>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64" name="Google Shape;2264;p98"/>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65" name="Google Shape;2265;p98"/>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66" name="Google Shape;2266;p98"/>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267" name="Google Shape;2267;p98"/>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68" name="Google Shape;2268;p98"/>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69" name="Google Shape;2269;p98"/>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70" name="Google Shape;2270;p98"/>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271" name="Google Shape;2271;p98"/>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272" name="Google Shape;2272;p98"/>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273" name="Google Shape;2273;p98"/>
          <p:cNvGrpSpPr/>
          <p:nvPr/>
        </p:nvGrpSpPr>
        <p:grpSpPr>
          <a:xfrm>
            <a:off x="4009854" y="1061139"/>
            <a:ext cx="7822558" cy="5664125"/>
            <a:chOff x="9526586" y="5020964"/>
            <a:chExt cx="13487401" cy="7588768"/>
          </a:xfrm>
        </p:grpSpPr>
        <p:sp>
          <p:nvSpPr>
            <p:cNvPr id="2274" name="Google Shape;2274;p98"/>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75" name="Google Shape;2275;p98"/>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76" name="Google Shape;2276;p98"/>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77" name="Google Shape;2277;p98"/>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278" name="Google Shape;2278;p98"/>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279" name="Google Shape;2279;p98"/>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280" name="Google Shape;2280;p98"/>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281" name="Google Shape;2281;p98"/>
          <p:cNvSpPr/>
          <p:nvPr/>
        </p:nvSpPr>
        <p:spPr>
          <a:xfrm>
            <a:off x="453966" y="1239103"/>
            <a:ext cx="6096000" cy="117955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3200">
                <a:solidFill>
                  <a:srgbClr val="7030A0"/>
                </a:solidFill>
                <a:latin typeface="Times New Roman"/>
                <a:ea typeface="Times New Roman"/>
                <a:cs typeface="Times New Roman"/>
                <a:sym typeface="Times New Roman"/>
              </a:rPr>
              <a:t>2. Phương tiện phi ngôn ngữ</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i="1" lang="en-US" sz="3200">
                <a:solidFill>
                  <a:srgbClr val="000000"/>
                </a:solidFill>
                <a:latin typeface="Times New Roman"/>
                <a:ea typeface="Times New Roman"/>
                <a:cs typeface="Times New Roman"/>
                <a:sym typeface="Times New Roman"/>
              </a:rPr>
              <a:t>2.1. Xét ví dụ</a:t>
            </a:r>
            <a:endParaRPr sz="3200">
              <a:solidFill>
                <a:schemeClr val="dk1"/>
              </a:solidFill>
              <a:latin typeface="Times New Roman"/>
              <a:ea typeface="Times New Roman"/>
              <a:cs typeface="Times New Roman"/>
              <a:sym typeface="Times New Roman"/>
            </a:endParaRPr>
          </a:p>
        </p:txBody>
      </p:sp>
      <p:pic>
        <p:nvPicPr>
          <p:cNvPr id="2282" name="Google Shape;2282;p98"/>
          <p:cNvPicPr preferRelativeResize="0"/>
          <p:nvPr/>
        </p:nvPicPr>
        <p:blipFill rotWithShape="1">
          <a:blip r:embed="rId6">
            <a:alphaModFix/>
          </a:blip>
          <a:srcRect b="0" l="0" r="0" t="0"/>
          <a:stretch/>
        </p:blipFill>
        <p:spPr>
          <a:xfrm>
            <a:off x="7372839" y="1310087"/>
            <a:ext cx="5283110" cy="5283110"/>
          </a:xfrm>
          <a:prstGeom prst="rect">
            <a:avLst/>
          </a:prstGeom>
          <a:noFill/>
          <a:ln>
            <a:noFill/>
          </a:ln>
        </p:spPr>
      </p:pic>
      <p:sp>
        <p:nvSpPr>
          <p:cNvPr id="2283" name="Google Shape;2283;p98"/>
          <p:cNvSpPr/>
          <p:nvPr/>
        </p:nvSpPr>
        <p:spPr>
          <a:xfrm>
            <a:off x="315480" y="2381390"/>
            <a:ext cx="8293510" cy="405649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800">
                <a:solidFill>
                  <a:srgbClr val="000000"/>
                </a:solidFill>
                <a:latin typeface="Times New Roman"/>
                <a:ea typeface="Times New Roman"/>
                <a:cs typeface="Times New Roman"/>
                <a:sym typeface="Times New Roman"/>
              </a:rPr>
              <a:t>* Yêu cầu 1:</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800">
                <a:solidFill>
                  <a:srgbClr val="000000"/>
                </a:solidFill>
                <a:latin typeface="Times New Roman"/>
                <a:ea typeface="Times New Roman"/>
                <a:cs typeface="Times New Roman"/>
                <a:sym typeface="Times New Roman"/>
              </a:rPr>
              <a:t>? </a:t>
            </a:r>
            <a:r>
              <a:rPr i="1" lang="en-US" sz="2800">
                <a:solidFill>
                  <a:srgbClr val="000000"/>
                </a:solidFill>
                <a:latin typeface="Times New Roman"/>
                <a:ea typeface="Times New Roman"/>
                <a:cs typeface="Times New Roman"/>
                <a:sym typeface="Times New Roman"/>
              </a:rPr>
              <a:t>Em hiểu “phi ngôn ngữ” là gì? Có các phương tiện phi ngôn ngữ nào thường được sử dụng trong văn bản? Các phương tiện phi ngôn ngữ được sử nhằm mục đích gì?</a:t>
            </a:r>
            <a:endParaRPr sz="28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a:t>
            </a:r>
            <a:r>
              <a:rPr i="1" lang="en-US" sz="2800">
                <a:solidFill>
                  <a:schemeClr val="dk1"/>
                </a:solidFill>
                <a:latin typeface="Times New Roman"/>
                <a:ea typeface="Times New Roman"/>
                <a:cs typeface="Times New Roman"/>
                <a:sym typeface="Times New Roman"/>
              </a:rPr>
              <a:t>Tìm các phương tiện phi ngôn ngữ trong 2 văn bản: Lễ cúng Thần Lúa của người Chơ-ro; Trái Đất- mẹ của muôn loài. Mục đích của các yếu tố phi ngôn ngữ đó?</a:t>
            </a:r>
            <a:endParaRPr sz="2800">
              <a:solidFill>
                <a:schemeClr val="dk1"/>
              </a:solidFill>
              <a:latin typeface="Times New Roman"/>
              <a:ea typeface="Times New Roman"/>
              <a:cs typeface="Times New Roman"/>
              <a:sym typeface="Times New Roman"/>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7" name="Shape 2287"/>
        <p:cNvGrpSpPr/>
        <p:nvPr/>
      </p:nvGrpSpPr>
      <p:grpSpPr>
        <a:xfrm>
          <a:off x="0" y="0"/>
          <a:ext cx="0" cy="0"/>
          <a:chOff x="0" y="0"/>
          <a:chExt cx="0" cy="0"/>
        </a:xfrm>
      </p:grpSpPr>
      <p:grpSp>
        <p:nvGrpSpPr>
          <p:cNvPr id="2288" name="Google Shape;2288;p99"/>
          <p:cNvGrpSpPr/>
          <p:nvPr/>
        </p:nvGrpSpPr>
        <p:grpSpPr>
          <a:xfrm>
            <a:off x="0" y="1"/>
            <a:ext cx="12192000" cy="836740"/>
            <a:chOff x="1440808" y="2419674"/>
            <a:chExt cx="9865006" cy="1448933"/>
          </a:xfrm>
        </p:grpSpPr>
        <p:sp>
          <p:nvSpPr>
            <p:cNvPr id="2289" name="Google Shape;2289;p99"/>
            <p:cNvSpPr/>
            <p:nvPr/>
          </p:nvSpPr>
          <p:spPr>
            <a:xfrm>
              <a:off x="1440808" y="2419674"/>
              <a:ext cx="9865006" cy="1406526"/>
            </a:xfrm>
            <a:custGeom>
              <a:rect b="b" l="l" r="r" t="t"/>
              <a:pathLst>
                <a:path extrusionOk="0" h="440" w="768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0" name="Google Shape;2290;p99"/>
            <p:cNvSpPr/>
            <p:nvPr/>
          </p:nvSpPr>
          <p:spPr>
            <a:xfrm>
              <a:off x="2255079" y="2654168"/>
              <a:ext cx="488049" cy="1214439"/>
            </a:xfrm>
            <a:custGeom>
              <a:rect b="b" l="l" r="r" t="t"/>
              <a:pathLst>
                <a:path extrusionOk="0" h="380" w="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1" name="Google Shape;2291;p99"/>
            <p:cNvSpPr/>
            <p:nvPr/>
          </p:nvSpPr>
          <p:spPr>
            <a:xfrm>
              <a:off x="2772667" y="2654168"/>
              <a:ext cx="8533147" cy="1214439"/>
            </a:xfrm>
            <a:custGeom>
              <a:rect b="b" l="l" r="r" t="t"/>
              <a:pathLst>
                <a:path extrusionOk="0" h="380" w="6643">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2" name="Google Shape;2292;p99"/>
            <p:cNvSpPr/>
            <p:nvPr/>
          </p:nvSpPr>
          <p:spPr>
            <a:xfrm>
              <a:off x="1808129" y="2895924"/>
              <a:ext cx="295398" cy="227013"/>
            </a:xfrm>
            <a:custGeom>
              <a:rect b="b" l="l" r="r" t="t"/>
              <a:pathLst>
                <a:path extrusionOk="0" h="71" w="230">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grpSp>
      <p:sp>
        <p:nvSpPr>
          <p:cNvPr id="2293" name="Google Shape;2293;p99"/>
          <p:cNvSpPr/>
          <p:nvPr/>
        </p:nvSpPr>
        <p:spPr>
          <a:xfrm>
            <a:off x="1862071" y="3124069"/>
            <a:ext cx="74492" cy="233363"/>
          </a:xfrm>
          <a:custGeom>
            <a:rect b="b" l="l" r="r" t="t"/>
            <a:pathLst>
              <a:path extrusionOk="0" h="73" w="58">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4" name="Google Shape;2294;p99"/>
          <p:cNvSpPr/>
          <p:nvPr/>
        </p:nvSpPr>
        <p:spPr>
          <a:xfrm>
            <a:off x="1842806" y="3568569"/>
            <a:ext cx="56511" cy="136525"/>
          </a:xfrm>
          <a:custGeom>
            <a:rect b="b" l="l" r="r" t="t"/>
            <a:pathLst>
              <a:path extrusionOk="0" h="43" w="44">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5" name="Google Shape;2295;p99"/>
          <p:cNvSpPr/>
          <p:nvPr/>
        </p:nvSpPr>
        <p:spPr>
          <a:xfrm>
            <a:off x="1904454" y="3543169"/>
            <a:ext cx="44952" cy="161925"/>
          </a:xfrm>
          <a:custGeom>
            <a:rect b="b" l="l" r="r" t="t"/>
            <a:pathLst>
              <a:path extrusionOk="0" h="51" w="35">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sp>
        <p:nvSpPr>
          <p:cNvPr id="2296" name="Google Shape;2296;p99"/>
          <p:cNvSpPr/>
          <p:nvPr/>
        </p:nvSpPr>
        <p:spPr>
          <a:xfrm>
            <a:off x="1968671" y="3568569"/>
            <a:ext cx="48805" cy="133350"/>
          </a:xfrm>
          <a:custGeom>
            <a:rect b="b" l="l" r="r" t="t"/>
            <a:pathLst>
              <a:path extrusionOk="0" h="84" w="76">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300"/>
              <a:buFont typeface="Calibri"/>
              <a:buNone/>
            </a:pPr>
            <a:r>
              <a:t/>
            </a:r>
            <a:endParaRPr b="0" i="0" sz="4300" u="none" cap="none" strike="noStrike">
              <a:solidFill>
                <a:srgbClr val="000000"/>
              </a:solidFill>
              <a:latin typeface="Calibri"/>
              <a:ea typeface="Calibri"/>
              <a:cs typeface="Calibri"/>
              <a:sym typeface="Calibri"/>
            </a:endParaRPr>
          </a:p>
        </p:txBody>
      </p:sp>
      <p:pic>
        <p:nvPicPr>
          <p:cNvPr id="2297" name="Google Shape;2297;p99"/>
          <p:cNvPicPr preferRelativeResize="0"/>
          <p:nvPr/>
        </p:nvPicPr>
        <p:blipFill rotWithShape="1">
          <a:blip r:embed="rId3">
            <a:alphaModFix/>
          </a:blip>
          <a:srcRect b="0" l="0" r="0" t="0"/>
          <a:stretch/>
        </p:blipFill>
        <p:spPr>
          <a:xfrm flipH="1">
            <a:off x="1076191" y="135418"/>
            <a:ext cx="470395" cy="660758"/>
          </a:xfrm>
          <a:prstGeom prst="rect">
            <a:avLst/>
          </a:prstGeom>
          <a:noFill/>
          <a:ln>
            <a:noFill/>
          </a:ln>
        </p:spPr>
      </p:pic>
      <p:pic>
        <p:nvPicPr>
          <p:cNvPr id="2298" name="Google Shape;2298;p99"/>
          <p:cNvPicPr preferRelativeResize="0"/>
          <p:nvPr/>
        </p:nvPicPr>
        <p:blipFill rotWithShape="1">
          <a:blip r:embed="rId4">
            <a:alphaModFix/>
          </a:blip>
          <a:srcRect b="0" l="0" r="0" t="0"/>
          <a:stretch/>
        </p:blipFill>
        <p:spPr>
          <a:xfrm>
            <a:off x="315480" y="289797"/>
            <a:ext cx="631587" cy="406020"/>
          </a:xfrm>
          <a:prstGeom prst="rect">
            <a:avLst/>
          </a:prstGeom>
          <a:noFill/>
          <a:ln>
            <a:noFill/>
          </a:ln>
        </p:spPr>
      </p:pic>
      <p:grpSp>
        <p:nvGrpSpPr>
          <p:cNvPr id="2299" name="Google Shape;2299;p99"/>
          <p:cNvGrpSpPr/>
          <p:nvPr/>
        </p:nvGrpSpPr>
        <p:grpSpPr>
          <a:xfrm>
            <a:off x="4009854" y="1061139"/>
            <a:ext cx="7822558" cy="5664125"/>
            <a:chOff x="9526586" y="5020964"/>
            <a:chExt cx="13487401" cy="7588768"/>
          </a:xfrm>
        </p:grpSpPr>
        <p:sp>
          <p:nvSpPr>
            <p:cNvPr id="2300" name="Google Shape;2300;p99"/>
            <p:cNvSpPr/>
            <p:nvPr/>
          </p:nvSpPr>
          <p:spPr>
            <a:xfrm rot="5400000">
              <a:off x="16071148" y="5876038"/>
              <a:ext cx="189131" cy="13278255"/>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01" name="Google Shape;2301;p99"/>
            <p:cNvSpPr/>
            <p:nvPr/>
          </p:nvSpPr>
          <p:spPr>
            <a:xfrm rot="5400000">
              <a:off x="21540853" y="11136598"/>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02" name="Google Shape;2302;p99"/>
            <p:cNvSpPr/>
            <p:nvPr/>
          </p:nvSpPr>
          <p:spPr>
            <a:xfrm flipH="1" rot="5400000">
              <a:off x="21540853" y="6285810"/>
              <a:ext cx="2737980" cy="208288"/>
            </a:xfrm>
            <a:custGeom>
              <a:rect b="b" l="l" r="r" t="t"/>
              <a:pathLst>
                <a:path extrusionOk="0" h="118" w="1662">
                  <a:moveTo>
                    <a:pt x="1662" y="118"/>
                  </a:moveTo>
                  <a:lnTo>
                    <a:pt x="0" y="118"/>
                  </a:lnTo>
                  <a:lnTo>
                    <a:pt x="0" y="0"/>
                  </a:lnTo>
                  <a:lnTo>
                    <a:pt x="1551" y="0"/>
                  </a:lnTo>
                  <a:lnTo>
                    <a:pt x="1662" y="118"/>
                  </a:lnTo>
                  <a:close/>
                </a:path>
              </a:pathLst>
            </a:cu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03" name="Google Shape;2303;p99"/>
            <p:cNvSpPr/>
            <p:nvPr/>
          </p:nvSpPr>
          <p:spPr>
            <a:xfrm flipH="1" rot="5400000">
              <a:off x="18440281" y="850795"/>
              <a:ext cx="194393" cy="8534731"/>
            </a:xfrm>
            <a:prstGeom prst="rect">
              <a:avLst/>
            </a:prstGeom>
            <a:gradFill>
              <a:gsLst>
                <a:gs pos="0">
                  <a:srgbClr val="00B0F0"/>
                </a:gs>
                <a:gs pos="100000">
                  <a:srgbClr val="FFFFFF"/>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sp>
          <p:nvSpPr>
            <p:cNvPr id="2304" name="Google Shape;2304;p99"/>
            <p:cNvSpPr/>
            <p:nvPr/>
          </p:nvSpPr>
          <p:spPr>
            <a:xfrm>
              <a:off x="22804841" y="7643378"/>
              <a:ext cx="209146" cy="2935697"/>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300"/>
                <a:buFont typeface="Calibri"/>
                <a:buNone/>
              </a:pPr>
              <a:r>
                <a:t/>
              </a:r>
              <a:endParaRPr b="0" i="0" sz="4300" u="none" cap="none" strike="noStrike">
                <a:solidFill>
                  <a:srgbClr val="FFFFFF"/>
                </a:solidFill>
                <a:latin typeface="Calibri"/>
                <a:ea typeface="Calibri"/>
                <a:cs typeface="Calibri"/>
                <a:sym typeface="Calibri"/>
              </a:endParaRPr>
            </a:p>
          </p:txBody>
        </p:sp>
      </p:grpSp>
      <p:pic>
        <p:nvPicPr>
          <p:cNvPr id="2305" name="Google Shape;2305;p99"/>
          <p:cNvPicPr preferRelativeResize="0"/>
          <p:nvPr/>
        </p:nvPicPr>
        <p:blipFill rotWithShape="1">
          <a:blip r:embed="rId5">
            <a:alphaModFix/>
          </a:blip>
          <a:srcRect b="29155" l="-740" r="100000" t="44301"/>
          <a:stretch/>
        </p:blipFill>
        <p:spPr>
          <a:xfrm>
            <a:off x="1" y="4964092"/>
            <a:ext cx="24977" cy="895612"/>
          </a:xfrm>
          <a:custGeom>
            <a:rect b="b" l="l" r="r" t="t"/>
            <a:pathLst>
              <a:path extrusionOk="0" h="895612" w="24977">
                <a:moveTo>
                  <a:pt x="24977" y="0"/>
                </a:moveTo>
                <a:lnTo>
                  <a:pt x="24977" y="895612"/>
                </a:lnTo>
                <a:lnTo>
                  <a:pt x="17788" y="834360"/>
                </a:lnTo>
                <a:cubicBezTo>
                  <a:pt x="6125" y="709500"/>
                  <a:pt x="0" y="580220"/>
                  <a:pt x="0" y="447806"/>
                </a:cubicBezTo>
                <a:cubicBezTo>
                  <a:pt x="0" y="315392"/>
                  <a:pt x="6125" y="186113"/>
                  <a:pt x="17788" y="61252"/>
                </a:cubicBezTo>
                <a:lnTo>
                  <a:pt x="24977" y="0"/>
                </a:lnTo>
                <a:close/>
              </a:path>
            </a:pathLst>
          </a:custGeom>
          <a:noFill/>
          <a:ln>
            <a:noFill/>
          </a:ln>
        </p:spPr>
      </p:pic>
      <p:sp>
        <p:nvSpPr>
          <p:cNvPr id="2306" name="Google Shape;2306;p99"/>
          <p:cNvSpPr/>
          <p:nvPr/>
        </p:nvSpPr>
        <p:spPr>
          <a:xfrm>
            <a:off x="1993073" y="256442"/>
            <a:ext cx="94248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Times New Roman"/>
              <a:buNone/>
            </a:pPr>
            <a:r>
              <a:rPr b="1" i="0" lang="en-US" sz="2400" u="none" cap="none" strike="noStrike">
                <a:solidFill>
                  <a:srgbClr val="FFFFFF"/>
                </a:solidFill>
                <a:latin typeface="Times New Roman"/>
                <a:ea typeface="Times New Roman"/>
                <a:cs typeface="Times New Roman"/>
                <a:sym typeface="Times New Roman"/>
              </a:rPr>
              <a:t>DẤU CHẤM PHẨY – PHƯƠNG TIỆN GIAO TIẾP PHI NGÔN NGỮ</a:t>
            </a:r>
            <a:endParaRPr b="0" i="0" sz="2400" u="none" cap="none" strike="noStrike">
              <a:solidFill>
                <a:srgbClr val="FFFFFF"/>
              </a:solidFill>
              <a:latin typeface="Calibri"/>
              <a:ea typeface="Calibri"/>
              <a:cs typeface="Calibri"/>
              <a:sym typeface="Calibri"/>
            </a:endParaRPr>
          </a:p>
        </p:txBody>
      </p:sp>
      <p:sp>
        <p:nvSpPr>
          <p:cNvPr id="2307" name="Google Shape;2307;p99"/>
          <p:cNvSpPr/>
          <p:nvPr/>
        </p:nvSpPr>
        <p:spPr>
          <a:xfrm>
            <a:off x="453966" y="1239103"/>
            <a:ext cx="6096000" cy="1179554"/>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7030A0"/>
              </a:buClr>
              <a:buSzPts val="3200"/>
              <a:buFont typeface="Times New Roman"/>
              <a:buNone/>
            </a:pPr>
            <a:r>
              <a:rPr b="1" i="1" lang="en-US" sz="3200" u="none" cap="none" strike="noStrike">
                <a:solidFill>
                  <a:srgbClr val="7030A0"/>
                </a:solidFill>
                <a:latin typeface="Times New Roman"/>
                <a:ea typeface="Times New Roman"/>
                <a:cs typeface="Times New Roman"/>
                <a:sym typeface="Times New Roman"/>
              </a:rPr>
              <a:t>2. Phương tiện phi ngôn ngữ</a:t>
            </a:r>
            <a:endParaRPr b="0" i="0" sz="3200" u="none" cap="none" strike="noStrike">
              <a:solidFill>
                <a:srgbClr val="000000"/>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Clr>
                <a:srgbClr val="000000"/>
              </a:buClr>
              <a:buSzPts val="3200"/>
              <a:buFont typeface="Times New Roman"/>
              <a:buNone/>
            </a:pPr>
            <a:r>
              <a:rPr b="1" i="1" lang="en-US" sz="3200" u="none" cap="none" strike="noStrike">
                <a:solidFill>
                  <a:srgbClr val="000000"/>
                </a:solidFill>
                <a:latin typeface="Times New Roman"/>
                <a:ea typeface="Times New Roman"/>
                <a:cs typeface="Times New Roman"/>
                <a:sym typeface="Times New Roman"/>
              </a:rPr>
              <a:t>2.1. Xét ví dụ</a:t>
            </a:r>
            <a:endParaRPr b="0" i="0" sz="3200" u="none" cap="none" strike="noStrike">
              <a:solidFill>
                <a:srgbClr val="000000"/>
              </a:solidFill>
              <a:latin typeface="Times New Roman"/>
              <a:ea typeface="Times New Roman"/>
              <a:cs typeface="Times New Roman"/>
              <a:sym typeface="Times New Roman"/>
            </a:endParaRPr>
          </a:p>
        </p:txBody>
      </p:sp>
      <p:sp>
        <p:nvSpPr>
          <p:cNvPr id="2308" name="Google Shape;2308;p99"/>
          <p:cNvSpPr/>
          <p:nvPr/>
        </p:nvSpPr>
        <p:spPr>
          <a:xfrm>
            <a:off x="947067" y="2620522"/>
            <a:ext cx="5889566" cy="2357568"/>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00"/>
              </a:buClr>
              <a:buSzPts val="3200"/>
              <a:buFont typeface="Noto Sans Symbols"/>
              <a:buChar char="❖"/>
            </a:pPr>
            <a:r>
              <a:rPr lang="en-US" sz="3200">
                <a:solidFill>
                  <a:srgbClr val="000000"/>
                </a:solidFill>
                <a:latin typeface="Times New Roman"/>
                <a:ea typeface="Times New Roman"/>
                <a:cs typeface="Times New Roman"/>
                <a:sym typeface="Times New Roman"/>
              </a:rPr>
              <a:t> Các phương tiện phi ngôn ngữ thường được dùng trong văn bản: hình ảnh, số liệu, bảng biểu,…</a:t>
            </a:r>
            <a:endParaRPr sz="3200">
              <a:solidFill>
                <a:schemeClr val="dk1"/>
              </a:solidFill>
              <a:latin typeface="Times New Roman"/>
              <a:ea typeface="Times New Roman"/>
              <a:cs typeface="Times New Roman"/>
              <a:sym typeface="Times New Roman"/>
            </a:endParaRPr>
          </a:p>
        </p:txBody>
      </p:sp>
      <p:pic>
        <p:nvPicPr>
          <p:cNvPr id="2309" name="Google Shape;2309;p99"/>
          <p:cNvPicPr preferRelativeResize="0"/>
          <p:nvPr/>
        </p:nvPicPr>
        <p:blipFill rotWithShape="1">
          <a:blip r:embed="rId6">
            <a:alphaModFix/>
          </a:blip>
          <a:srcRect b="0" l="0" r="0" t="0"/>
          <a:stretch/>
        </p:blipFill>
        <p:spPr>
          <a:xfrm>
            <a:off x="7457054" y="1784125"/>
            <a:ext cx="2949323" cy="43425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2021-09-08T13:37:49Z</dcterms:created>
  <dc:creator>Admin</dc:creator>
</cp:coreProperties>
</file>