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2" r:id="rId3"/>
  </p:sldMasterIdLst>
  <p:notesMasterIdLst>
    <p:notesMasterId r:id="rId3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12192000" cy="6858000"/>
  <p:notesSz cx="6858000" cy="9144000"/>
  <p:embeddedFontLst>
    <p:embeddedFont>
      <p:font typeface="Great Vibes" panose="020B0604020202020204" charset="0"/>
      <p:regular r:id="rId32"/>
    </p:embeddedFont>
    <p:embeddedFont>
      <p:font typeface="Oswald Medium" panose="020F0502020204030204" pitchFamily="2" charset="0"/>
      <p:regular r:id="rId33"/>
      <p:bold r:id="rId34"/>
    </p:embeddedFont>
    <p:embeddedFont>
      <p:font typeface="Poppins" panose="020B0502040204020203" pitchFamily="2" charset="0"/>
      <p:regular r:id="rId35"/>
      <p:bold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nexpress.net/ngu-dai-ho-he-thong-loc-nuoc-tu-nhien-khong-lo-3999718.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phát PHT cho</a:t>
            </a:r>
          </a:p>
        </p:txBody>
      </p:sp>
      <p:sp>
        <p:nvSpPr>
          <p:cNvPr id="640" name="Google Shape;64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phát PHT cho</a:t>
            </a:r>
          </a:p>
        </p:txBody>
      </p:sp>
      <p:sp>
        <p:nvSpPr>
          <p:cNvPr id="655" name="Google Shape;65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panose="020F0502020204030204"/>
              <a:buNone/>
            </a:pPr>
            <a:r>
              <a:rPr lang="en-US" sz="1200" u="sng">
                <a:solidFill>
                  <a:schemeClr val="dk1"/>
                </a:solidFill>
                <a:latin typeface="Calibri" panose="020F0502020204030204"/>
                <a:ea typeface="Calibri" panose="020F0502020204030204"/>
                <a:cs typeface="Calibri" panose="020F0502020204030204"/>
                <a:sym typeface="Calibri" panose="020F0502020204030204"/>
                <a:hlinkClick r:id="rId3"/>
              </a:rPr>
              <a:t>https://vnexpress.net/ngu-dai-ho-he-thong-loc-nuoc-tu-nhien-khong-lo-3999718.html</a:t>
            </a:r>
            <a:endParaRPr sz="120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endParaRPr sz="12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05" name="Google Shape;80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 Phía Tây: miền núi cao, hiểm trở (Coóc-đi-e): cao 3000 m – 4000 m, kéo dài 9000 km.</a:t>
            </a:r>
          </a:p>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 Ở giữa: đồng bằng (Canada, Lớn, Trung tâm, Duyên hải), thấp dần từ tây bắc – đông nam.</a:t>
            </a:r>
          </a:p>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 Phía Đông: núi già (A-pa-lat) và cao nguyên La-bra-đo có độ cao thấp và trung bình.</a:t>
            </a:r>
          </a:p>
          <a:p>
            <a:pPr marL="0" lvl="0" indent="0" algn="l" rtl="0">
              <a:spcBef>
                <a:spcPts val="0"/>
              </a:spcBef>
              <a:spcAft>
                <a:spcPts val="0"/>
              </a:spcAft>
              <a:buNone/>
            </a:pPr>
            <a:endParaRPr lang="en-US" sz="12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3" name="Google Shape;27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Phân hóa theo chiều Bắc – Nam (do lãnh thổ trải dài):</a:t>
            </a:r>
          </a:p>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 Gồm các đới: cực, cận cực, ôn đới, cận nhiệt và nhiệt đới.</a:t>
            </a:r>
          </a:p>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 Đới ôn đới có diện tích lớn nhất.</a:t>
            </a:r>
          </a:p>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Phân hóa theo chiều Tây – Đông và độ cao (do ảnh hưởng của địa hình):</a:t>
            </a:r>
          </a:p>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 Ven biển: khí hậu điều hòa, mưa nhiều.</a:t>
            </a:r>
          </a:p>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 Sâu lục địa: khô hạn, mưa ít.</a:t>
            </a:r>
          </a:p>
          <a:p>
            <a:pPr marL="0" lvl="0" indent="0" algn="l" rtl="0">
              <a:spcBef>
                <a:spcPts val="0"/>
              </a:spcBef>
              <a:spcAft>
                <a:spcPts val="0"/>
              </a:spcAft>
              <a:buNone/>
            </a:pPr>
            <a:endParaRPr lang="en-US" sz="12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7" name="Google Shape;29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Mạng lưới sông ngòi dày đặc, rộng khắp.</a:t>
            </a:r>
          </a:p>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Chế độ nước đa dạng, nguồn cấp nước: mưa, tuyết, băng tan.</a:t>
            </a:r>
          </a:p>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Hệ thống sông lớn: Xanh Lô-răng, Mit-xi-xi-pi (lớn nhất); Ri-ô Gran-đê,...</a:t>
            </a:r>
          </a:p>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Bắc Mỹ có nhiều hồ (Đứng đầu thế giới về số lượng các hồ có diện tích lớn: 14 hồ &gt; 5000 km</a:t>
            </a:r>
            <a:r>
              <a:rPr lang="en-US" sz="1200" baseline="30000">
                <a:solidFill>
                  <a:schemeClr val="dk1"/>
                </a:solidFill>
                <a:latin typeface="Calibri" panose="020F0502020204030204"/>
                <a:ea typeface="Calibri" panose="020F0502020204030204"/>
                <a:cs typeface="Calibri" panose="020F0502020204030204"/>
                <a:sym typeface="Calibri" panose="020F0502020204030204"/>
              </a:rPr>
              <a:t>2</a:t>
            </a:r>
            <a:r>
              <a:rPr lang="en-US" sz="1200">
                <a:solidFill>
                  <a:schemeClr val="dk1"/>
                </a:solidFill>
                <a:latin typeface="Calibri" panose="020F0502020204030204"/>
                <a:ea typeface="Calibri" panose="020F0502020204030204"/>
                <a:cs typeface="Calibri" panose="020F0502020204030204"/>
                <a:sym typeface="Calibri" panose="020F0502020204030204"/>
              </a:rPr>
              <a:t>). </a:t>
            </a:r>
          </a:p>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Phần lớn là các hồ nước ngọt: Ngũ Hồ, Uy-ni-pếc, Gấu Lớn, Nô Lệ lớn,…</a:t>
            </a:r>
          </a:p>
          <a:p>
            <a:pPr marL="0" lvl="0" indent="0" algn="l" rtl="0">
              <a:spcBef>
                <a:spcPts val="0"/>
              </a:spcBef>
              <a:spcAft>
                <a:spcPts val="0"/>
              </a:spcAft>
              <a:buNone/>
            </a:pPr>
            <a:r>
              <a:rPr lang="en-US" sz="1200">
                <a:solidFill>
                  <a:schemeClr val="dk1"/>
                </a:solidFill>
                <a:latin typeface="Calibri" panose="020F0502020204030204"/>
                <a:ea typeface="Calibri" panose="020F0502020204030204"/>
                <a:cs typeface="Calibri" panose="020F0502020204030204"/>
                <a:sym typeface="Calibri" panose="020F0502020204030204"/>
              </a:rPr>
              <a:t>Vùng Hồ Lớn là hệ thống hồ quan trọng nhất, gồm 5 hồ nối liền nhau.</a:t>
            </a:r>
          </a:p>
          <a:p>
            <a:pPr marL="0" lvl="0" indent="0" algn="l" rtl="0">
              <a:spcBef>
                <a:spcPts val="0"/>
              </a:spcBef>
              <a:spcAft>
                <a:spcPts val="0"/>
              </a:spcAft>
              <a:buNone/>
            </a:pPr>
            <a:endParaRPr lang="en-US" sz="12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35" name="Google Shape;33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sp>
        <p:nvSpPr>
          <p:cNvPr id="107" name="Google Shape;107;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
        <p:cNvGrpSpPr/>
        <p:nvPr/>
      </p:nvGrpSpPr>
      <p:grpSpPr>
        <a:xfrm>
          <a:off x="0" y="0"/>
          <a:ext cx="0" cy="0"/>
          <a:chOff x="0" y="0"/>
          <a:chExt cx="0" cy="0"/>
        </a:xfrm>
      </p:grpSpPr>
      <p:sp>
        <p:nvSpPr>
          <p:cNvPr id="113" name="Google Shape;11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8"/>
        <p:cNvGrpSpPr/>
        <p:nvPr/>
      </p:nvGrpSpPr>
      <p:grpSpPr>
        <a:xfrm>
          <a:off x="0" y="0"/>
          <a:ext cx="0" cy="0"/>
          <a:chOff x="0" y="0"/>
          <a:chExt cx="0" cy="0"/>
        </a:xfrm>
      </p:grpSpPr>
      <p:sp>
        <p:nvSpPr>
          <p:cNvPr id="119" name="Google Shape;119;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1" name="Google Shape;12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
        <p:cNvGrpSpPr/>
        <p:nvPr/>
      </p:nvGrpSpPr>
      <p:grpSpPr>
        <a:xfrm>
          <a:off x="0" y="0"/>
          <a:ext cx="0" cy="0"/>
          <a:chOff x="0" y="0"/>
          <a:chExt cx="0" cy="0"/>
        </a:xfrm>
      </p:grpSpPr>
      <p:sp>
        <p:nvSpPr>
          <p:cNvPr id="125" name="Google Shape;125;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
        <p:cNvGrpSpPr/>
        <p:nvPr/>
      </p:nvGrpSpPr>
      <p:grpSpPr>
        <a:xfrm>
          <a:off x="0" y="0"/>
          <a:ext cx="0" cy="0"/>
          <a:chOff x="0" y="0"/>
          <a:chExt cx="0" cy="0"/>
        </a:xfrm>
      </p:grpSpPr>
      <p:sp>
        <p:nvSpPr>
          <p:cNvPr id="132" name="Google Shape;132;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4" name="Google Shape;134;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 name="Google Shape;136;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0"/>
        <p:cNvGrpSpPr/>
        <p:nvPr/>
      </p:nvGrpSpPr>
      <p:grpSpPr>
        <a:xfrm>
          <a:off x="0" y="0"/>
          <a:ext cx="0" cy="0"/>
          <a:chOff x="0" y="0"/>
          <a:chExt cx="0" cy="0"/>
        </a:xfrm>
      </p:grpSpPr>
      <p:sp>
        <p:nvSpPr>
          <p:cNvPr id="141" name="Google Shape;141;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5"/>
        <p:cNvGrpSpPr/>
        <p:nvPr/>
      </p:nvGrpSpPr>
      <p:grpSpPr>
        <a:xfrm>
          <a:off x="0" y="0"/>
          <a:ext cx="0" cy="0"/>
          <a:chOff x="0" y="0"/>
          <a:chExt cx="0" cy="0"/>
        </a:xfrm>
      </p:grpSpPr>
      <p:sp>
        <p:nvSpPr>
          <p:cNvPr id="146" name="Google Shape;146;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8" name="Google Shape;148;p5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9" name="Google Shape;14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2"/>
        <p:cNvGrpSpPr/>
        <p:nvPr/>
      </p:nvGrpSpPr>
      <p:grpSpPr>
        <a:xfrm>
          <a:off x="0" y="0"/>
          <a:ext cx="0" cy="0"/>
          <a:chOff x="0" y="0"/>
          <a:chExt cx="0" cy="0"/>
        </a:xfrm>
      </p:grpSpPr>
      <p:sp>
        <p:nvSpPr>
          <p:cNvPr id="153" name="Google Shape;153;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51"/>
          <p:cNvSpPr>
            <a:spLocks noGrp="1"/>
          </p:cNvSpPr>
          <p:nvPr>
            <p:ph type="pic" idx="2"/>
          </p:nvPr>
        </p:nvSpPr>
        <p:spPr>
          <a:xfrm>
            <a:off x="5183188" y="987425"/>
            <a:ext cx="6172200" cy="4873625"/>
          </a:xfrm>
          <a:prstGeom prst="rect">
            <a:avLst/>
          </a:prstGeom>
          <a:noFill/>
          <a:ln>
            <a:noFill/>
          </a:ln>
        </p:spPr>
      </p:sp>
      <p:sp>
        <p:nvSpPr>
          <p:cNvPr id="155" name="Google Shape;155;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6" name="Google Shape;15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9"/>
        <p:cNvGrpSpPr/>
        <p:nvPr/>
      </p:nvGrpSpPr>
      <p:grpSpPr>
        <a:xfrm>
          <a:off x="0" y="0"/>
          <a:ext cx="0" cy="0"/>
          <a:chOff x="0" y="0"/>
          <a:chExt cx="0" cy="0"/>
        </a:xfrm>
      </p:grpSpPr>
      <p:sp>
        <p:nvSpPr>
          <p:cNvPr id="160" name="Google Shape;16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5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5"/>
        <p:cNvGrpSpPr/>
        <p:nvPr/>
      </p:nvGrpSpPr>
      <p:grpSpPr>
        <a:xfrm>
          <a:off x="0" y="0"/>
          <a:ext cx="0" cy="0"/>
          <a:chOff x="0" y="0"/>
          <a:chExt cx="0" cy="0"/>
        </a:xfrm>
      </p:grpSpPr>
      <p:sp>
        <p:nvSpPr>
          <p:cNvPr id="166" name="Google Shape;166;p5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5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2"/>
          <p:cNvSpPr>
            <a:spLocks noGrp="1"/>
          </p:cNvSpPr>
          <p:nvPr>
            <p:ph type="pic" idx="2"/>
          </p:nvPr>
        </p:nvSpPr>
        <p:spPr>
          <a:xfrm>
            <a:off x="5183188" y="987425"/>
            <a:ext cx="6172200" cy="4873625"/>
          </a:xfrm>
          <a:prstGeom prst="rect">
            <a:avLst/>
          </a:prstGeom>
          <a:noFill/>
          <a:ln>
            <a:noFill/>
          </a:ln>
        </p:spPr>
      </p:sp>
      <p:sp>
        <p:nvSpPr>
          <p:cNvPr id="68" name="Google Shape;68;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panose="020F0502020204030204"/>
              <a:buNone/>
              <a:defRPr sz="4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panose="020B0604020202020204"/>
              <a:buChar char="•"/>
              <a:defRPr sz="2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lt1"/>
              </a:buClr>
              <a:buSzPts val="2400"/>
              <a:buFont typeface="Arial" panose="020B0604020202020204"/>
              <a:buChar char="•"/>
              <a:defRPr sz="2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lt1"/>
              </a:buClr>
              <a:buSzPts val="2000"/>
              <a:buFont typeface="Arial" panose="020B0604020202020204"/>
              <a:buChar char="•"/>
              <a:defRPr sz="20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lt1"/>
              </a:buClr>
              <a:buSzPts val="1800"/>
              <a:buFont typeface="Arial" panose="020B0604020202020204"/>
              <a:buChar char="•"/>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7" name="Google Shape;8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8" name="Google Shape;8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9" name="Google Shape;8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99" name="Google Shape;9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00" name="Google Shape;10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01" name="Google Shape;10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888888"/>
              </a:buClr>
              <a:buSzPts val="1200"/>
              <a:buFont typeface="Calibri" panose="020F050202020403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6.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png"/><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png"/><Relationship Id="rId7" Type="http://schemas.openxmlformats.org/officeDocument/2006/relationships/hyperlink" Target="https://vnexpress.net/ngu-dai-ho-he-thong-loc-nuoc-tu-nhien-khong-lo-3999718.html"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p1"/>
          <p:cNvCxnSpPr/>
          <p:nvPr/>
        </p:nvCxnSpPr>
        <p:spPr>
          <a:xfrm>
            <a:off x="1" y="4374806"/>
            <a:ext cx="12192000" cy="0"/>
          </a:xfrm>
          <a:prstGeom prst="straightConnector1">
            <a:avLst/>
          </a:prstGeom>
          <a:noFill/>
          <a:ln w="19050" cap="flat" cmpd="sng">
            <a:solidFill>
              <a:schemeClr val="dk1"/>
            </a:solidFill>
            <a:prstDash val="dot"/>
            <a:miter lim="800000"/>
            <a:headEnd type="none" w="sm" len="sm"/>
            <a:tailEnd type="none" w="sm" len="sm"/>
          </a:ln>
        </p:spPr>
      </p:cxnSp>
      <p:sp>
        <p:nvSpPr>
          <p:cNvPr id="177" name="Google Shape;177;p1"/>
          <p:cNvSpPr/>
          <p:nvPr/>
        </p:nvSpPr>
        <p:spPr>
          <a:xfrm>
            <a:off x="1745690" y="4545124"/>
            <a:ext cx="1657365" cy="2119854"/>
          </a:xfrm>
          <a:prstGeom prst="roundRect">
            <a:avLst>
              <a:gd name="adj" fmla="val 16667"/>
            </a:avLst>
          </a:prstGeom>
          <a:solidFill>
            <a:srgbClr val="E0F3F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Poppins" panose="00000500000000000000"/>
                <a:ea typeface="Poppins" panose="00000500000000000000"/>
                <a:cs typeface="Poppins" panose="00000500000000000000"/>
                <a:sym typeface="Poppins" panose="00000500000000000000"/>
              </a:rPr>
              <a:t>Hoạt động: nhóm, chuẩn bị bút màu</a:t>
            </a:r>
            <a:endParaRPr sz="2400" b="1"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178" name="Google Shape;178;p1"/>
          <p:cNvSpPr/>
          <p:nvPr/>
        </p:nvSpPr>
        <p:spPr>
          <a:xfrm>
            <a:off x="5393980" y="4508633"/>
            <a:ext cx="2771079" cy="2192837"/>
          </a:xfrm>
          <a:prstGeom prst="roundRect">
            <a:avLst>
              <a:gd name="adj" fmla="val 16667"/>
            </a:avLst>
          </a:prstGeom>
          <a:solidFill>
            <a:srgbClr val="E0F3F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b="1" i="0" u="none" strike="noStrike" cap="none">
                <a:solidFill>
                  <a:schemeClr val="dk1"/>
                </a:solidFill>
                <a:latin typeface="Poppins" panose="00000500000000000000"/>
                <a:ea typeface="Poppins" panose="00000500000000000000"/>
                <a:cs typeface="Poppins" panose="00000500000000000000"/>
                <a:sym typeface="Poppins" panose="00000500000000000000"/>
              </a:rPr>
              <a:t>Chọn 1 màu yêu thích để tô màu vị trí của Bắc Mỹ và ghi tên các quốc gia ở Bắc Mỹ</a:t>
            </a:r>
            <a:endParaRPr sz="2400" b="1"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179" name="Google Shape;179;p1"/>
          <p:cNvSpPr/>
          <p:nvPr/>
        </p:nvSpPr>
        <p:spPr>
          <a:xfrm>
            <a:off x="8318093" y="4508633"/>
            <a:ext cx="3711820" cy="2192837"/>
          </a:xfrm>
          <a:prstGeom prst="roundRect">
            <a:avLst>
              <a:gd name="adj" fmla="val 16667"/>
            </a:avLst>
          </a:prstGeom>
          <a:solidFill>
            <a:srgbClr val="FDF1B7"/>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b="1" i="0" u="none" strike="noStrike" cap="none">
                <a:solidFill>
                  <a:schemeClr val="dk1"/>
                </a:solidFill>
                <a:latin typeface="Poppins" panose="00000500000000000000"/>
                <a:ea typeface="Poppins" panose="00000500000000000000"/>
                <a:cs typeface="Poppins" panose="00000500000000000000"/>
                <a:sym typeface="Poppins" panose="00000500000000000000"/>
              </a:rPr>
              <a:t>Thời gian 3 phút, sau đó từng nhóm dán sản phẩm lên bảng, trình bày lí do tại sao chọn màu sắc đó để tô cho Bắc Mỹ</a:t>
            </a:r>
            <a:endParaRPr sz="2400" b="1"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grpSp>
        <p:nvGrpSpPr>
          <p:cNvPr id="180" name="Google Shape;180;p1"/>
          <p:cNvGrpSpPr/>
          <p:nvPr/>
        </p:nvGrpSpPr>
        <p:grpSpPr>
          <a:xfrm>
            <a:off x="1" y="0"/>
            <a:ext cx="12386949" cy="2369194"/>
            <a:chOff x="1" y="0"/>
            <a:chExt cx="12386949" cy="2369194"/>
          </a:xfrm>
        </p:grpSpPr>
        <p:grpSp>
          <p:nvGrpSpPr>
            <p:cNvPr id="181" name="Google Shape;181;p1"/>
            <p:cNvGrpSpPr/>
            <p:nvPr/>
          </p:nvGrpSpPr>
          <p:grpSpPr>
            <a:xfrm>
              <a:off x="1" y="0"/>
              <a:ext cx="12386949" cy="2212258"/>
              <a:chOff x="-16931" y="118118"/>
              <a:chExt cx="12386949" cy="2212258"/>
            </a:xfrm>
          </p:grpSpPr>
          <p:sp>
            <p:nvSpPr>
              <p:cNvPr id="182" name="Google Shape;182;p1"/>
              <p:cNvSpPr/>
              <p:nvPr/>
            </p:nvSpPr>
            <p:spPr>
              <a:xfrm>
                <a:off x="-16931" y="118118"/>
                <a:ext cx="12147896" cy="2212258"/>
              </a:xfrm>
              <a:prstGeom prst="roundRect">
                <a:avLst>
                  <a:gd name="adj" fmla="val 16667"/>
                </a:avLst>
              </a:prstGeom>
              <a:solidFill>
                <a:srgbClr val="DDEAF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83" name="Google Shape;183;p1"/>
              <p:cNvSpPr/>
              <p:nvPr/>
            </p:nvSpPr>
            <p:spPr>
              <a:xfrm>
                <a:off x="2973084" y="304212"/>
                <a:ext cx="9396934"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b="1" i="0" u="none" strike="noStrike" cap="none">
                    <a:solidFill>
                      <a:srgbClr val="22A955"/>
                    </a:solidFill>
                    <a:latin typeface="Arial" panose="020B0604020202020204"/>
                    <a:ea typeface="Arial" panose="020B0604020202020204"/>
                    <a:cs typeface="Arial" panose="020B0604020202020204"/>
                    <a:sym typeface="Arial" panose="020B0604020202020204"/>
                  </a:rPr>
                  <a:t>KHỞI ĐỘNG</a:t>
                </a:r>
              </a:p>
            </p:txBody>
          </p:sp>
        </p:grpSp>
        <p:pic>
          <p:nvPicPr>
            <p:cNvPr id="184" name="Google Shape;184;p1" descr="Tàu Vẽ Clip nghệ thuật - Véc tơ vẽ phim hoạt hình thuyền png tải về - Miễn  phí trong suốt Sơ đồ png Tải về."/>
            <p:cNvPicPr preferRelativeResize="0"/>
            <p:nvPr/>
          </p:nvPicPr>
          <p:blipFill rotWithShape="1">
            <a:blip r:embed="rId3"/>
            <a:srcRect/>
            <a:stretch>
              <a:fillRect/>
            </a:stretch>
          </p:blipFill>
          <p:spPr>
            <a:xfrm>
              <a:off x="1" y="0"/>
              <a:ext cx="3676334" cy="2369194"/>
            </a:xfrm>
            <a:prstGeom prst="rect">
              <a:avLst/>
            </a:prstGeom>
            <a:noFill/>
            <a:ln>
              <a:noFill/>
            </a:ln>
          </p:spPr>
        </p:pic>
      </p:grpSp>
      <p:pic>
        <p:nvPicPr>
          <p:cNvPr id="185" name="Google Shape;185;p1" descr="Team Icon Images | Free Vectors, Stock Photos &amp; PSD"/>
          <p:cNvPicPr preferRelativeResize="0"/>
          <p:nvPr/>
        </p:nvPicPr>
        <p:blipFill rotWithShape="1">
          <a:blip r:embed="rId4"/>
          <a:srcRect l="7902" t="13333" r="6029" b="4571"/>
          <a:stretch>
            <a:fillRect/>
          </a:stretch>
        </p:blipFill>
        <p:spPr>
          <a:xfrm>
            <a:off x="106" y="5082306"/>
            <a:ext cx="1612955" cy="1118473"/>
          </a:xfrm>
          <a:prstGeom prst="rect">
            <a:avLst/>
          </a:prstGeom>
          <a:noFill/>
          <a:ln>
            <a:noFill/>
          </a:ln>
        </p:spPr>
      </p:pic>
      <p:grpSp>
        <p:nvGrpSpPr>
          <p:cNvPr id="186" name="Google Shape;186;p1"/>
          <p:cNvGrpSpPr/>
          <p:nvPr/>
        </p:nvGrpSpPr>
        <p:grpSpPr>
          <a:xfrm>
            <a:off x="390640" y="2234236"/>
            <a:ext cx="11801360" cy="2170859"/>
            <a:chOff x="390640" y="2234236"/>
            <a:chExt cx="11801360" cy="2170859"/>
          </a:xfrm>
        </p:grpSpPr>
        <p:sp>
          <p:nvSpPr>
            <p:cNvPr id="187" name="Google Shape;187;p1"/>
            <p:cNvSpPr/>
            <p:nvPr/>
          </p:nvSpPr>
          <p:spPr>
            <a:xfrm>
              <a:off x="390640" y="2655076"/>
              <a:ext cx="8681051" cy="175001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500" b="1" i="0" u="none" strike="noStrike" cap="none">
                  <a:solidFill>
                    <a:srgbClr val="FF0000"/>
                  </a:solidFill>
                  <a:latin typeface="Great Vibes"/>
                  <a:ea typeface="Great Vibes"/>
                  <a:cs typeface="Great Vibes"/>
                  <a:sym typeface="Great Vibes"/>
                </a:rPr>
                <a:t>Sắc màu em yêu</a:t>
              </a:r>
              <a:endParaRPr sz="11500" b="1" i="0" u="none" strike="noStrike" cap="none">
                <a:solidFill>
                  <a:srgbClr val="FF0000"/>
                </a:solidFill>
                <a:latin typeface="Great Vibes"/>
                <a:ea typeface="Great Vibes"/>
                <a:cs typeface="Great Vibes"/>
                <a:sym typeface="Great Vibes"/>
              </a:endParaRPr>
            </a:p>
          </p:txBody>
        </p:sp>
        <p:pic>
          <p:nvPicPr>
            <p:cNvPr id="188" name="Google Shape;188;p1" descr="Ý nghĩa của các màu sắc trong thiết kế"/>
            <p:cNvPicPr preferRelativeResize="0"/>
            <p:nvPr/>
          </p:nvPicPr>
          <p:blipFill rotWithShape="1">
            <a:blip r:embed="rId5"/>
            <a:srcRect/>
            <a:stretch>
              <a:fillRect/>
            </a:stretch>
          </p:blipFill>
          <p:spPr>
            <a:xfrm>
              <a:off x="9188245" y="2234236"/>
              <a:ext cx="3003755" cy="2104428"/>
            </a:xfrm>
            <a:prstGeom prst="rect">
              <a:avLst/>
            </a:prstGeom>
            <a:noFill/>
            <a:ln>
              <a:noFill/>
            </a:ln>
          </p:spPr>
        </p:pic>
      </p:grpSp>
      <p:sp>
        <p:nvSpPr>
          <p:cNvPr id="189" name="Google Shape;189;p1"/>
          <p:cNvSpPr/>
          <p:nvPr/>
        </p:nvSpPr>
        <p:spPr>
          <a:xfrm>
            <a:off x="3579204" y="4581616"/>
            <a:ext cx="1686696" cy="2119854"/>
          </a:xfrm>
          <a:prstGeom prst="roundRect">
            <a:avLst>
              <a:gd name="adj" fmla="val 16667"/>
            </a:avLst>
          </a:prstGeom>
          <a:solidFill>
            <a:srgbClr val="FDF1B7"/>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b="1" i="0" u="none" strike="noStrike" cap="none">
                <a:solidFill>
                  <a:schemeClr val="dk1"/>
                </a:solidFill>
                <a:latin typeface="Poppins" panose="00000500000000000000"/>
                <a:ea typeface="Poppins" panose="00000500000000000000"/>
                <a:cs typeface="Poppins" panose="00000500000000000000"/>
                <a:sym typeface="Poppins" panose="00000500000000000000"/>
              </a:rPr>
              <a:t>Mỗi nhóm được phát 1 bản đồ trống châu Mỹ</a:t>
            </a:r>
            <a:endParaRPr sz="2400" b="1"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nodeType="withEffect">
                                  <p:stCondLst>
                                    <p:cond delay="0"/>
                                  </p:stCondLst>
                                  <p:childTnLst>
                                    <p:set>
                                      <p:cBhvr>
                                        <p:cTn id="9" dur="1" fill="hold">
                                          <p:stCondLst>
                                            <p:cond delay="0"/>
                                          </p:stCondLst>
                                        </p:cTn>
                                        <p:tgtEl>
                                          <p:spTgt spid="176"/>
                                        </p:tgtEl>
                                        <p:attrNameLst>
                                          <p:attrName>style.visibility</p:attrName>
                                        </p:attrNameLst>
                                      </p:cBhvr>
                                      <p:to>
                                        <p:strVal val="visible"/>
                                      </p:to>
                                    </p:set>
                                    <p:animEffect transition="in" filter="fade">
                                      <p:cBhvr>
                                        <p:cTn id="10" dur="500"/>
                                        <p:tgtEl>
                                          <p:spTgt spid="1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5"/>
                                        </p:tgtEl>
                                        <p:attrNameLst>
                                          <p:attrName>style.visibility</p:attrName>
                                        </p:attrNameLst>
                                      </p:cBhvr>
                                      <p:to>
                                        <p:strVal val="visible"/>
                                      </p:to>
                                    </p:set>
                                    <p:animEffect transition="in" filter="fade">
                                      <p:cBhvr>
                                        <p:cTn id="15" dur="500"/>
                                        <p:tgtEl>
                                          <p:spTgt spid="185"/>
                                        </p:tgtEl>
                                      </p:cBhvr>
                                    </p:animEffect>
                                  </p:childTnLst>
                                </p:cTn>
                              </p:par>
                              <p:par>
                                <p:cTn id="16" presetID="10" presetClass="entr" presetSubtype="0" fill="hold" nodeType="withEffect">
                                  <p:stCondLst>
                                    <p:cond delay="0"/>
                                  </p:stCondLst>
                                  <p:childTnLst>
                                    <p:set>
                                      <p:cBhvr>
                                        <p:cTn id="17" dur="1" fill="hold">
                                          <p:stCondLst>
                                            <p:cond delay="0"/>
                                          </p:stCondLst>
                                        </p:cTn>
                                        <p:tgtEl>
                                          <p:spTgt spid="177"/>
                                        </p:tgtEl>
                                        <p:attrNameLst>
                                          <p:attrName>style.visibility</p:attrName>
                                        </p:attrNameLst>
                                      </p:cBhvr>
                                      <p:to>
                                        <p:strVal val="visible"/>
                                      </p:to>
                                    </p:set>
                                    <p:animEffect transition="in" filter="fade">
                                      <p:cBhvr>
                                        <p:cTn id="18" dur="500"/>
                                        <p:tgtEl>
                                          <p:spTgt spid="177"/>
                                        </p:tgtEl>
                                      </p:cBhvr>
                                    </p:animEffect>
                                  </p:childTnLst>
                                </p:cTn>
                              </p:par>
                              <p:par>
                                <p:cTn id="19" presetID="10" presetClass="entr" presetSubtype="0" fill="hold" nodeType="withEffect">
                                  <p:stCondLst>
                                    <p:cond delay="0"/>
                                  </p:stCondLst>
                                  <p:childTnLst>
                                    <p:set>
                                      <p:cBhvr>
                                        <p:cTn id="20" dur="1" fill="hold">
                                          <p:stCondLst>
                                            <p:cond delay="0"/>
                                          </p:stCondLst>
                                        </p:cTn>
                                        <p:tgtEl>
                                          <p:spTgt spid="189"/>
                                        </p:tgtEl>
                                        <p:attrNameLst>
                                          <p:attrName>style.visibility</p:attrName>
                                        </p:attrNameLst>
                                      </p:cBhvr>
                                      <p:to>
                                        <p:strVal val="visible"/>
                                      </p:to>
                                    </p:set>
                                    <p:animEffect transition="in" filter="fade">
                                      <p:cBhvr>
                                        <p:cTn id="21" dur="500"/>
                                        <p:tgtEl>
                                          <p:spTgt spid="18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8"/>
                                        </p:tgtEl>
                                        <p:attrNameLst>
                                          <p:attrName>style.visibility</p:attrName>
                                        </p:attrNameLst>
                                      </p:cBhvr>
                                      <p:to>
                                        <p:strVal val="visible"/>
                                      </p:to>
                                    </p:set>
                                    <p:animEffect transition="in" filter="fade">
                                      <p:cBhvr>
                                        <p:cTn id="26" dur="500"/>
                                        <p:tgtEl>
                                          <p:spTgt spid="178"/>
                                        </p:tgtEl>
                                      </p:cBhvr>
                                    </p:animEffect>
                                  </p:childTnLst>
                                </p:cTn>
                              </p:par>
                              <p:par>
                                <p:cTn id="27" presetID="10" presetClass="entr" presetSubtype="0" fill="hold" nodeType="withEffect">
                                  <p:stCondLst>
                                    <p:cond delay="0"/>
                                  </p:stCondLst>
                                  <p:childTnLst>
                                    <p:set>
                                      <p:cBhvr>
                                        <p:cTn id="28" dur="1" fill="hold">
                                          <p:stCondLst>
                                            <p:cond delay="0"/>
                                          </p:stCondLst>
                                        </p:cTn>
                                        <p:tgtEl>
                                          <p:spTgt spid="179"/>
                                        </p:tgtEl>
                                        <p:attrNameLst>
                                          <p:attrName>style.visibility</p:attrName>
                                        </p:attrNameLst>
                                      </p:cBhvr>
                                      <p:to>
                                        <p:strVal val="visible"/>
                                      </p:to>
                                    </p:set>
                                    <p:animEffect transition="in" filter="fade">
                                      <p:cBhvr>
                                        <p:cTn id="29"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429" name="Google Shape;429;p10"/>
          <p:cNvGrpSpPr/>
          <p:nvPr/>
        </p:nvGrpSpPr>
        <p:grpSpPr>
          <a:xfrm>
            <a:off x="2200263" y="16120"/>
            <a:ext cx="7713406" cy="745465"/>
            <a:chOff x="0" y="53821"/>
            <a:chExt cx="7713406" cy="745465"/>
          </a:xfrm>
        </p:grpSpPr>
        <p:grpSp>
          <p:nvGrpSpPr>
            <p:cNvPr id="430" name="Google Shape;430;p10"/>
            <p:cNvGrpSpPr/>
            <p:nvPr/>
          </p:nvGrpSpPr>
          <p:grpSpPr>
            <a:xfrm>
              <a:off x="0" y="56595"/>
              <a:ext cx="7713406" cy="742691"/>
              <a:chOff x="-4365708" y="23612"/>
              <a:chExt cx="5849096" cy="825539"/>
            </a:xfrm>
          </p:grpSpPr>
          <p:sp>
            <p:nvSpPr>
              <p:cNvPr id="431" name="Google Shape;431;p10"/>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432" name="Google Shape;432;p10"/>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2. </a:t>
                </a:r>
                <a:r>
                  <a:rPr lang="en-US" sz="4000" b="1">
                    <a:solidFill>
                      <a:srgbClr val="FFFF00"/>
                    </a:solidFill>
                    <a:latin typeface="Poppins" panose="00000500000000000000"/>
                    <a:ea typeface="Poppins" panose="00000500000000000000"/>
                    <a:cs typeface="Poppins" panose="00000500000000000000"/>
                    <a:sym typeface="Poppins" panose="00000500000000000000"/>
                  </a:rPr>
                  <a:t>DÂN CƯ, XÃ HỘI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433" name="Google Shape;433;p10"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grpSp>
        <p:nvGrpSpPr>
          <p:cNvPr id="434" name="Google Shape;434;p10"/>
          <p:cNvGrpSpPr/>
          <p:nvPr/>
        </p:nvGrpSpPr>
        <p:grpSpPr>
          <a:xfrm>
            <a:off x="134280" y="796390"/>
            <a:ext cx="11929872" cy="6008203"/>
            <a:chOff x="134280" y="796390"/>
            <a:chExt cx="11929872" cy="6008203"/>
          </a:xfrm>
        </p:grpSpPr>
        <p:grpSp>
          <p:nvGrpSpPr>
            <p:cNvPr id="435" name="Google Shape;435;p10"/>
            <p:cNvGrpSpPr/>
            <p:nvPr/>
          </p:nvGrpSpPr>
          <p:grpSpPr>
            <a:xfrm>
              <a:off x="134280" y="1017639"/>
              <a:ext cx="11929872" cy="5786954"/>
              <a:chOff x="179659" y="950328"/>
              <a:chExt cx="6579752" cy="5760189"/>
            </a:xfrm>
          </p:grpSpPr>
          <p:grpSp>
            <p:nvGrpSpPr>
              <p:cNvPr id="436" name="Google Shape;436;p10"/>
              <p:cNvGrpSpPr/>
              <p:nvPr/>
            </p:nvGrpSpPr>
            <p:grpSpPr>
              <a:xfrm>
                <a:off x="179659" y="950328"/>
                <a:ext cx="6579752" cy="5760189"/>
                <a:chOff x="394386" y="-219766"/>
                <a:chExt cx="11760399" cy="7077542"/>
              </a:xfrm>
            </p:grpSpPr>
            <p:sp>
              <p:nvSpPr>
                <p:cNvPr id="437" name="Google Shape;437;p10"/>
                <p:cNvSpPr/>
                <p:nvPr/>
              </p:nvSpPr>
              <p:spPr>
                <a:xfrm>
                  <a:off x="394386" y="-219766"/>
                  <a:ext cx="11571422" cy="6903772"/>
                </a:xfrm>
                <a:prstGeom prst="rect">
                  <a:avLst/>
                </a:prstGeom>
                <a:solidFill>
                  <a:schemeClr val="lt1"/>
                </a:solidFill>
                <a:ln w="76200" cap="flat" cmpd="sng">
                  <a:solidFill>
                    <a:srgbClr val="0033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8" name="Google Shape;438;p10"/>
                <p:cNvSpPr/>
                <p:nvPr/>
              </p:nvSpPr>
              <p:spPr>
                <a:xfrm>
                  <a:off x="523714" y="-91741"/>
                  <a:ext cx="11631071" cy="6949517"/>
                </a:xfrm>
                <a:prstGeom prst="rect">
                  <a:avLst/>
                </a:prstGeom>
                <a:solidFill>
                  <a:schemeClr val="lt1"/>
                </a:solidFill>
                <a:ln w="76200" cap="flat" cmpd="sng">
                  <a:solidFill>
                    <a:srgbClr val="C3D7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9" name="Google Shape;439;p10"/>
                <p:cNvSpPr/>
                <p:nvPr/>
              </p:nvSpPr>
              <p:spPr>
                <a:xfrm>
                  <a:off x="596411" y="44153"/>
                  <a:ext cx="11484640" cy="6686770"/>
                </a:xfrm>
                <a:prstGeom prst="rect">
                  <a:avLst/>
                </a:prstGeom>
                <a:solidFill>
                  <a:schemeClr val="lt1"/>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440" name="Google Shape;440;p10" descr="Văn phòng phẩm Hà Nội"/>
                <p:cNvPicPr preferRelativeResize="0"/>
                <p:nvPr/>
              </p:nvPicPr>
              <p:blipFill rotWithShape="1">
                <a:blip r:embed="rId4"/>
                <a:srcRect l="12160" t="11843" r="11674" b="12259"/>
                <a:stretch>
                  <a:fillRect/>
                </a:stretch>
              </p:blipFill>
              <p:spPr>
                <a:xfrm rot="-747451">
                  <a:off x="494905" y="-60933"/>
                  <a:ext cx="639042" cy="530623"/>
                </a:xfrm>
                <a:prstGeom prst="rect">
                  <a:avLst/>
                </a:prstGeom>
                <a:noFill/>
                <a:ln>
                  <a:noFill/>
                </a:ln>
              </p:spPr>
            </p:pic>
          </p:grpSp>
          <p:pic>
            <p:nvPicPr>
              <p:cNvPr id="441" name="Google Shape;441;p10" descr="Tàu Vẽ Clip nghệ thuật - Véc tơ vẽ phim hoạt hình thuyền png tải về - Miễn  phí trong suốt Sơ đồ png Tải về."/>
              <p:cNvPicPr preferRelativeResize="0"/>
              <p:nvPr/>
            </p:nvPicPr>
            <p:blipFill rotWithShape="1">
              <a:blip r:embed="rId5"/>
              <a:srcRect l="9612"/>
              <a:stretch>
                <a:fillRect/>
              </a:stretch>
            </p:blipFill>
            <p:spPr>
              <a:xfrm>
                <a:off x="5913461" y="5663282"/>
                <a:ext cx="820965" cy="978268"/>
              </a:xfrm>
              <a:prstGeom prst="rect">
                <a:avLst/>
              </a:prstGeom>
              <a:noFill/>
              <a:ln>
                <a:noFill/>
              </a:ln>
            </p:spPr>
          </p:pic>
        </p:grpSp>
        <p:grpSp>
          <p:nvGrpSpPr>
            <p:cNvPr id="442" name="Google Shape;442;p10"/>
            <p:cNvGrpSpPr/>
            <p:nvPr/>
          </p:nvGrpSpPr>
          <p:grpSpPr>
            <a:xfrm>
              <a:off x="3875908" y="796390"/>
              <a:ext cx="4362116" cy="726233"/>
              <a:chOff x="3176084" y="3390736"/>
              <a:chExt cx="4362116" cy="725859"/>
            </a:xfrm>
          </p:grpSpPr>
          <p:sp>
            <p:nvSpPr>
              <p:cNvPr id="443" name="Google Shape;443;p10"/>
              <p:cNvSpPr/>
              <p:nvPr/>
            </p:nvSpPr>
            <p:spPr>
              <a:xfrm>
                <a:off x="3348811" y="3390736"/>
                <a:ext cx="4050459" cy="725859"/>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444" name="Google Shape;444;p10"/>
              <p:cNvSpPr/>
              <p:nvPr/>
            </p:nvSpPr>
            <p:spPr>
              <a:xfrm>
                <a:off x="3176084" y="3458706"/>
                <a:ext cx="4362116" cy="5844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33CC"/>
                    </a:solidFill>
                    <a:latin typeface="Arial" panose="020B0604020202020204"/>
                    <a:ea typeface="Arial" panose="020B0604020202020204"/>
                    <a:cs typeface="Arial" panose="020B0604020202020204"/>
                    <a:sym typeface="Arial" panose="020B0604020202020204"/>
                  </a:rPr>
                  <a:t>PHIẾU HỌC TẬP</a:t>
                </a:r>
                <a:endParaRPr sz="3200" b="1" cap="none">
                  <a:solidFill>
                    <a:srgbClr val="0033CC"/>
                  </a:solidFill>
                  <a:latin typeface="Arial" panose="020B0604020202020204"/>
                  <a:ea typeface="Arial" panose="020B0604020202020204"/>
                  <a:cs typeface="Arial" panose="020B0604020202020204"/>
                  <a:sym typeface="Arial" panose="020B0604020202020204"/>
                </a:endParaRPr>
              </a:p>
            </p:txBody>
          </p:sp>
        </p:grpSp>
      </p:grpSp>
      <p:sp>
        <p:nvSpPr>
          <p:cNvPr id="445" name="Google Shape;445;p10"/>
          <p:cNvSpPr/>
          <p:nvPr/>
        </p:nvSpPr>
        <p:spPr>
          <a:xfrm>
            <a:off x="354330" y="1668780"/>
            <a:ext cx="11337290" cy="459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33CC"/>
                </a:solidFill>
                <a:latin typeface="Poppins" panose="00000500000000000000"/>
                <a:ea typeface="Poppins" panose="00000500000000000000"/>
                <a:cs typeface="Poppins" panose="00000500000000000000"/>
                <a:sym typeface="Poppins" panose="00000500000000000000"/>
              </a:rPr>
              <a:t>1.Vào năm 2020, người châu Á nhập cư vào Bắc Mỹ chiếm bao nhiêu %?</a:t>
            </a:r>
            <a:endParaRPr sz="24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446" name="Google Shape;446;p10"/>
          <p:cNvSpPr/>
          <p:nvPr/>
        </p:nvSpPr>
        <p:spPr>
          <a:xfrm>
            <a:off x="354330" y="2192655"/>
            <a:ext cx="11709400" cy="459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DB920"/>
                </a:solidFill>
                <a:latin typeface="Poppins" panose="00000500000000000000"/>
                <a:ea typeface="Poppins" panose="00000500000000000000"/>
                <a:cs typeface="Poppins" panose="00000500000000000000"/>
                <a:sym typeface="Poppins" panose="00000500000000000000"/>
              </a:rPr>
              <a:t>2.Từ năm 1990 – 2020, châu lục nào có tỉ lệ người nhập cư vào Bắc Mỹ giảm?</a:t>
            </a:r>
            <a:endParaRPr sz="2400" b="1">
              <a:solidFill>
                <a:srgbClr val="1DB920"/>
              </a:solidFill>
              <a:latin typeface="Poppins" panose="00000500000000000000"/>
              <a:ea typeface="Poppins" panose="00000500000000000000"/>
              <a:cs typeface="Poppins" panose="00000500000000000000"/>
              <a:sym typeface="Poppins" panose="00000500000000000000"/>
            </a:endParaRPr>
          </a:p>
        </p:txBody>
      </p:sp>
      <p:sp>
        <p:nvSpPr>
          <p:cNvPr id="447" name="Google Shape;447;p10"/>
          <p:cNvSpPr/>
          <p:nvPr/>
        </p:nvSpPr>
        <p:spPr>
          <a:xfrm>
            <a:off x="354168" y="2725769"/>
            <a:ext cx="1000720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33CC"/>
                </a:solidFill>
                <a:latin typeface="Poppins" panose="00000500000000000000"/>
                <a:ea typeface="Poppins" panose="00000500000000000000"/>
                <a:cs typeface="Poppins" panose="00000500000000000000"/>
                <a:sym typeface="Poppins" panose="00000500000000000000"/>
              </a:rPr>
              <a:t>3.Quốc gia nào nhận người nhập cư lớn nhất thế giới?</a:t>
            </a:r>
            <a:endParaRPr sz="24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448" name="Google Shape;448;p10"/>
          <p:cNvSpPr/>
          <p:nvPr/>
        </p:nvSpPr>
        <p:spPr>
          <a:xfrm>
            <a:off x="338928" y="3060714"/>
            <a:ext cx="1070354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DB920"/>
                </a:solidFill>
                <a:latin typeface="Poppins" panose="00000500000000000000"/>
                <a:ea typeface="Poppins" panose="00000500000000000000"/>
                <a:cs typeface="Poppins" panose="00000500000000000000"/>
                <a:sym typeface="Poppins" panose="00000500000000000000"/>
              </a:rPr>
              <a:t>4.Năm 1492, dòng di cư lớn vào Bắc Mỹ từ châu lục nào?</a:t>
            </a:r>
            <a:endParaRPr sz="2400" b="1">
              <a:solidFill>
                <a:srgbClr val="1DB920"/>
              </a:solidFill>
              <a:latin typeface="Poppins" panose="00000500000000000000"/>
              <a:ea typeface="Poppins" panose="00000500000000000000"/>
              <a:cs typeface="Poppins" panose="00000500000000000000"/>
              <a:sym typeface="Poppins" panose="00000500000000000000"/>
            </a:endParaRPr>
          </a:p>
        </p:txBody>
      </p:sp>
      <p:sp>
        <p:nvSpPr>
          <p:cNvPr id="449" name="Google Shape;449;p10"/>
          <p:cNvSpPr/>
          <p:nvPr/>
        </p:nvSpPr>
        <p:spPr>
          <a:xfrm>
            <a:off x="354166" y="3574419"/>
            <a:ext cx="1182800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33CC"/>
                </a:solidFill>
                <a:latin typeface="Poppins" panose="00000500000000000000"/>
                <a:ea typeface="Poppins" panose="00000500000000000000"/>
                <a:cs typeface="Poppins" panose="00000500000000000000"/>
                <a:sym typeface="Poppins" panose="00000500000000000000"/>
              </a:rPr>
              <a:t>5.Từ thế kỉ 16 – 19, người dân ở châu lục nào bị cưỡng bức di cư đến Bắc Mỹ làm nô lệ?</a:t>
            </a:r>
            <a:endParaRPr sz="24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450" name="Google Shape;450;p10"/>
          <p:cNvSpPr/>
          <p:nvPr/>
        </p:nvSpPr>
        <p:spPr>
          <a:xfrm>
            <a:off x="354330" y="4225925"/>
            <a:ext cx="11710035" cy="459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DB920"/>
                </a:solidFill>
                <a:latin typeface="Poppins" panose="00000500000000000000"/>
                <a:ea typeface="Poppins" panose="00000500000000000000"/>
                <a:cs typeface="Poppins" panose="00000500000000000000"/>
                <a:sym typeface="Poppins" panose="00000500000000000000"/>
              </a:rPr>
              <a:t>6.Vào thời gian nào Bắc Mỹ thu hút người nhập cư từ khắp nơi trên thế giới?</a:t>
            </a:r>
            <a:endParaRPr sz="2400" b="1">
              <a:solidFill>
                <a:srgbClr val="1DB920"/>
              </a:solidFill>
              <a:latin typeface="Poppins" panose="00000500000000000000"/>
              <a:ea typeface="Poppins" panose="00000500000000000000"/>
              <a:cs typeface="Poppins" panose="00000500000000000000"/>
              <a:sym typeface="Poppins" panose="00000500000000000000"/>
            </a:endParaRPr>
          </a:p>
        </p:txBody>
      </p:sp>
      <p:sp>
        <p:nvSpPr>
          <p:cNvPr id="451" name="Google Shape;451;p10"/>
          <p:cNvSpPr/>
          <p:nvPr/>
        </p:nvSpPr>
        <p:spPr>
          <a:xfrm>
            <a:off x="354330" y="4685665"/>
            <a:ext cx="12061825" cy="8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33CC"/>
                </a:solidFill>
                <a:latin typeface="Poppins" panose="00000500000000000000"/>
                <a:ea typeface="Poppins" panose="00000500000000000000"/>
                <a:cs typeface="Poppins" panose="00000500000000000000"/>
                <a:sym typeface="Poppins" panose="00000500000000000000"/>
              </a:rPr>
              <a:t>7.Vào thời gian gần đây, người nhập cư vào Bắc Mỹ chủ yếu đến từ khu vực nào?</a:t>
            </a:r>
            <a:endParaRPr sz="24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452" name="Google Shape;452;p10"/>
          <p:cNvSpPr/>
          <p:nvPr/>
        </p:nvSpPr>
        <p:spPr>
          <a:xfrm>
            <a:off x="354167" y="5483211"/>
            <a:ext cx="627436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DB920"/>
                </a:solidFill>
                <a:latin typeface="Poppins" panose="00000500000000000000"/>
                <a:ea typeface="Poppins" panose="00000500000000000000"/>
                <a:cs typeface="Poppins" panose="00000500000000000000"/>
                <a:sym typeface="Poppins" panose="00000500000000000000"/>
              </a:rPr>
              <a:t>8.Kể tên các chủng tộc ở Bắc Mỹ? </a:t>
            </a:r>
            <a:endParaRPr sz="2400" b="1">
              <a:solidFill>
                <a:srgbClr val="1DB920"/>
              </a:solidFill>
              <a:latin typeface="Poppins" panose="00000500000000000000"/>
              <a:ea typeface="Poppins" panose="00000500000000000000"/>
              <a:cs typeface="Poppins" panose="00000500000000000000"/>
              <a:sym typeface="Poppins" panose="00000500000000000000"/>
            </a:endParaRPr>
          </a:p>
        </p:txBody>
      </p:sp>
      <p:sp>
        <p:nvSpPr>
          <p:cNvPr id="453" name="Google Shape;453;p10"/>
          <p:cNvSpPr/>
          <p:nvPr/>
        </p:nvSpPr>
        <p:spPr>
          <a:xfrm>
            <a:off x="265266" y="5819133"/>
            <a:ext cx="83496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33CC"/>
                </a:solidFill>
                <a:latin typeface="Poppins" panose="00000500000000000000"/>
                <a:ea typeface="Poppins" panose="00000500000000000000"/>
                <a:cs typeface="Poppins" panose="00000500000000000000"/>
                <a:sym typeface="Poppins" panose="00000500000000000000"/>
              </a:rPr>
              <a:t>9.Năm 2020, dân số ở Bắc Mỹ là bao nhiêu?</a:t>
            </a:r>
            <a:endParaRPr sz="24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454" name="Google Shape;454;p10"/>
          <p:cNvSpPr/>
          <p:nvPr/>
        </p:nvSpPr>
        <p:spPr>
          <a:xfrm>
            <a:off x="354167" y="6135652"/>
            <a:ext cx="79775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DB920"/>
                </a:solidFill>
                <a:latin typeface="Poppins" panose="00000500000000000000"/>
                <a:ea typeface="Poppins" panose="00000500000000000000"/>
                <a:cs typeface="Poppins" panose="00000500000000000000"/>
                <a:sym typeface="Poppins" panose="00000500000000000000"/>
              </a:rPr>
              <a:t>10.Gia tăng dân số ở Bắc Mỹ chủ yếu là do?</a:t>
            </a:r>
            <a:endParaRPr sz="2400" b="1">
              <a:solidFill>
                <a:srgbClr val="1DB920"/>
              </a:solidFill>
              <a:latin typeface="Poppins" panose="00000500000000000000"/>
              <a:ea typeface="Poppins" panose="00000500000000000000"/>
              <a:cs typeface="Poppins" panose="00000500000000000000"/>
              <a:sym typeface="Poppins" panose="0000050000000000000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459" name="Google Shape;459;p11"/>
          <p:cNvGrpSpPr/>
          <p:nvPr/>
        </p:nvGrpSpPr>
        <p:grpSpPr>
          <a:xfrm>
            <a:off x="2200263" y="16120"/>
            <a:ext cx="7713406" cy="745465"/>
            <a:chOff x="0" y="53821"/>
            <a:chExt cx="7713406" cy="745465"/>
          </a:xfrm>
        </p:grpSpPr>
        <p:grpSp>
          <p:nvGrpSpPr>
            <p:cNvPr id="460" name="Google Shape;460;p11"/>
            <p:cNvGrpSpPr/>
            <p:nvPr/>
          </p:nvGrpSpPr>
          <p:grpSpPr>
            <a:xfrm>
              <a:off x="0" y="56595"/>
              <a:ext cx="7713406" cy="742691"/>
              <a:chOff x="-4365708" y="23612"/>
              <a:chExt cx="5849096" cy="825539"/>
            </a:xfrm>
          </p:grpSpPr>
          <p:sp>
            <p:nvSpPr>
              <p:cNvPr id="461" name="Google Shape;461;p11"/>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462" name="Google Shape;462;p11"/>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2. </a:t>
                </a:r>
                <a:r>
                  <a:rPr lang="en-US" sz="4000" b="1">
                    <a:solidFill>
                      <a:srgbClr val="FFFF00"/>
                    </a:solidFill>
                    <a:latin typeface="Poppins" panose="00000500000000000000"/>
                    <a:ea typeface="Poppins" panose="00000500000000000000"/>
                    <a:cs typeface="Poppins" panose="00000500000000000000"/>
                    <a:sym typeface="Poppins" panose="00000500000000000000"/>
                  </a:rPr>
                  <a:t>DÂN CƯ, XÃ HỘI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463" name="Google Shape;463;p11"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pic>
        <p:nvPicPr>
          <p:cNvPr id="464" name="Google Shape;464;p11"/>
          <p:cNvPicPr preferRelativeResize="0"/>
          <p:nvPr/>
        </p:nvPicPr>
        <p:blipFill rotWithShape="1">
          <a:blip r:embed="rId4"/>
          <a:srcRect/>
          <a:stretch>
            <a:fillRect/>
          </a:stretch>
        </p:blipFill>
        <p:spPr>
          <a:xfrm>
            <a:off x="0" y="978157"/>
            <a:ext cx="12126843" cy="55701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69" name="Google Shape;469;p12"/>
          <p:cNvGrpSpPr/>
          <p:nvPr/>
        </p:nvGrpSpPr>
        <p:grpSpPr>
          <a:xfrm>
            <a:off x="2200263" y="16120"/>
            <a:ext cx="7713406" cy="745465"/>
            <a:chOff x="0" y="53821"/>
            <a:chExt cx="7713406" cy="745465"/>
          </a:xfrm>
        </p:grpSpPr>
        <p:grpSp>
          <p:nvGrpSpPr>
            <p:cNvPr id="470" name="Google Shape;470;p12"/>
            <p:cNvGrpSpPr/>
            <p:nvPr/>
          </p:nvGrpSpPr>
          <p:grpSpPr>
            <a:xfrm>
              <a:off x="0" y="56595"/>
              <a:ext cx="7713406" cy="742691"/>
              <a:chOff x="-4365708" y="23612"/>
              <a:chExt cx="5849096" cy="825539"/>
            </a:xfrm>
          </p:grpSpPr>
          <p:sp>
            <p:nvSpPr>
              <p:cNvPr id="471" name="Google Shape;471;p12"/>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472" name="Google Shape;472;p12"/>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2. </a:t>
                </a:r>
                <a:r>
                  <a:rPr lang="en-US" sz="4000" b="1">
                    <a:solidFill>
                      <a:srgbClr val="FFFF00"/>
                    </a:solidFill>
                    <a:latin typeface="Poppins" panose="00000500000000000000"/>
                    <a:ea typeface="Poppins" panose="00000500000000000000"/>
                    <a:cs typeface="Poppins" panose="00000500000000000000"/>
                    <a:sym typeface="Poppins" panose="00000500000000000000"/>
                  </a:rPr>
                  <a:t>DÂN CƯ, XÃ HỘI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473" name="Google Shape;473;p12"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grpSp>
        <p:nvGrpSpPr>
          <p:cNvPr id="474" name="Google Shape;474;p12"/>
          <p:cNvGrpSpPr/>
          <p:nvPr/>
        </p:nvGrpSpPr>
        <p:grpSpPr>
          <a:xfrm>
            <a:off x="134280" y="796390"/>
            <a:ext cx="11929872" cy="6008203"/>
            <a:chOff x="134280" y="796390"/>
            <a:chExt cx="11929872" cy="6008203"/>
          </a:xfrm>
        </p:grpSpPr>
        <p:grpSp>
          <p:nvGrpSpPr>
            <p:cNvPr id="475" name="Google Shape;475;p12"/>
            <p:cNvGrpSpPr/>
            <p:nvPr/>
          </p:nvGrpSpPr>
          <p:grpSpPr>
            <a:xfrm>
              <a:off x="134280" y="1017639"/>
              <a:ext cx="11929872" cy="5786954"/>
              <a:chOff x="179659" y="950328"/>
              <a:chExt cx="6579752" cy="5760189"/>
            </a:xfrm>
          </p:grpSpPr>
          <p:grpSp>
            <p:nvGrpSpPr>
              <p:cNvPr id="476" name="Google Shape;476;p12"/>
              <p:cNvGrpSpPr/>
              <p:nvPr/>
            </p:nvGrpSpPr>
            <p:grpSpPr>
              <a:xfrm>
                <a:off x="179659" y="950328"/>
                <a:ext cx="6579752" cy="5760189"/>
                <a:chOff x="394386" y="-219766"/>
                <a:chExt cx="11760399" cy="7077542"/>
              </a:xfrm>
            </p:grpSpPr>
            <p:sp>
              <p:nvSpPr>
                <p:cNvPr id="477" name="Google Shape;477;p12"/>
                <p:cNvSpPr/>
                <p:nvPr/>
              </p:nvSpPr>
              <p:spPr>
                <a:xfrm>
                  <a:off x="394386" y="-219766"/>
                  <a:ext cx="11571422" cy="6903772"/>
                </a:xfrm>
                <a:prstGeom prst="rect">
                  <a:avLst/>
                </a:prstGeom>
                <a:solidFill>
                  <a:schemeClr val="lt1"/>
                </a:solidFill>
                <a:ln w="76200" cap="flat" cmpd="sng">
                  <a:solidFill>
                    <a:srgbClr val="0033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78" name="Google Shape;478;p12"/>
                <p:cNvSpPr/>
                <p:nvPr/>
              </p:nvSpPr>
              <p:spPr>
                <a:xfrm>
                  <a:off x="523714" y="-91741"/>
                  <a:ext cx="11631071" cy="6949517"/>
                </a:xfrm>
                <a:prstGeom prst="rect">
                  <a:avLst/>
                </a:prstGeom>
                <a:solidFill>
                  <a:schemeClr val="lt1"/>
                </a:solidFill>
                <a:ln w="76200" cap="flat" cmpd="sng">
                  <a:solidFill>
                    <a:srgbClr val="C3D7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79" name="Google Shape;479;p12"/>
                <p:cNvSpPr/>
                <p:nvPr/>
              </p:nvSpPr>
              <p:spPr>
                <a:xfrm>
                  <a:off x="596411" y="44153"/>
                  <a:ext cx="11484640" cy="6686770"/>
                </a:xfrm>
                <a:prstGeom prst="rect">
                  <a:avLst/>
                </a:prstGeom>
                <a:solidFill>
                  <a:schemeClr val="lt1"/>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480" name="Google Shape;480;p12" descr="Văn phòng phẩm Hà Nội"/>
                <p:cNvPicPr preferRelativeResize="0"/>
                <p:nvPr/>
              </p:nvPicPr>
              <p:blipFill rotWithShape="1">
                <a:blip r:embed="rId4"/>
                <a:srcRect l="12160" t="11843" r="11674" b="12259"/>
                <a:stretch>
                  <a:fillRect/>
                </a:stretch>
              </p:blipFill>
              <p:spPr>
                <a:xfrm rot="-747451">
                  <a:off x="494905" y="-60933"/>
                  <a:ext cx="639042" cy="530623"/>
                </a:xfrm>
                <a:prstGeom prst="rect">
                  <a:avLst/>
                </a:prstGeom>
                <a:noFill/>
                <a:ln>
                  <a:noFill/>
                </a:ln>
              </p:spPr>
            </p:pic>
          </p:grpSp>
          <p:pic>
            <p:nvPicPr>
              <p:cNvPr id="481" name="Google Shape;481;p12" descr="Tàu Vẽ Clip nghệ thuật - Véc tơ vẽ phim hoạt hình thuyền png tải về - Miễn  phí trong suốt Sơ đồ png Tải về."/>
              <p:cNvPicPr preferRelativeResize="0"/>
              <p:nvPr/>
            </p:nvPicPr>
            <p:blipFill rotWithShape="1">
              <a:blip r:embed="rId5"/>
              <a:srcRect l="9612"/>
              <a:stretch>
                <a:fillRect/>
              </a:stretch>
            </p:blipFill>
            <p:spPr>
              <a:xfrm>
                <a:off x="5913461" y="5663282"/>
                <a:ext cx="820965" cy="978268"/>
              </a:xfrm>
              <a:prstGeom prst="rect">
                <a:avLst/>
              </a:prstGeom>
              <a:noFill/>
              <a:ln>
                <a:noFill/>
              </a:ln>
            </p:spPr>
          </p:pic>
        </p:grpSp>
        <p:grpSp>
          <p:nvGrpSpPr>
            <p:cNvPr id="482" name="Google Shape;482;p12"/>
            <p:cNvGrpSpPr/>
            <p:nvPr/>
          </p:nvGrpSpPr>
          <p:grpSpPr>
            <a:xfrm>
              <a:off x="3875908" y="796390"/>
              <a:ext cx="4362116" cy="726233"/>
              <a:chOff x="3176084" y="3390736"/>
              <a:chExt cx="4362116" cy="725859"/>
            </a:xfrm>
          </p:grpSpPr>
          <p:sp>
            <p:nvSpPr>
              <p:cNvPr id="483" name="Google Shape;483;p12"/>
              <p:cNvSpPr/>
              <p:nvPr/>
            </p:nvSpPr>
            <p:spPr>
              <a:xfrm>
                <a:off x="3348811" y="3390736"/>
                <a:ext cx="4050459" cy="725859"/>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484" name="Google Shape;484;p12"/>
              <p:cNvSpPr/>
              <p:nvPr/>
            </p:nvSpPr>
            <p:spPr>
              <a:xfrm>
                <a:off x="3176084" y="3458706"/>
                <a:ext cx="4362116" cy="5844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33CC"/>
                    </a:solidFill>
                    <a:latin typeface="Arial" panose="020B0604020202020204"/>
                    <a:ea typeface="Arial" panose="020B0604020202020204"/>
                    <a:cs typeface="Arial" panose="020B0604020202020204"/>
                    <a:sym typeface="Arial" panose="020B0604020202020204"/>
                  </a:rPr>
                  <a:t>PHIẾU HỌC TẬP</a:t>
                </a:r>
                <a:endParaRPr sz="3200" b="1" cap="none">
                  <a:solidFill>
                    <a:srgbClr val="0033CC"/>
                  </a:solidFill>
                  <a:latin typeface="Arial" panose="020B0604020202020204"/>
                  <a:ea typeface="Arial" panose="020B0604020202020204"/>
                  <a:cs typeface="Arial" panose="020B0604020202020204"/>
                  <a:sym typeface="Arial" panose="020B0604020202020204"/>
                </a:endParaRPr>
              </a:p>
            </p:txBody>
          </p:sp>
        </p:grpSp>
      </p:grpSp>
      <p:sp>
        <p:nvSpPr>
          <p:cNvPr id="485" name="Google Shape;485;p12"/>
          <p:cNvSpPr/>
          <p:nvPr/>
        </p:nvSpPr>
        <p:spPr>
          <a:xfrm>
            <a:off x="354168" y="1668810"/>
            <a:ext cx="923357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33CC"/>
                </a:solidFill>
                <a:latin typeface="Poppins" panose="00000500000000000000"/>
                <a:ea typeface="Poppins" panose="00000500000000000000"/>
                <a:cs typeface="Poppins" panose="00000500000000000000"/>
                <a:sym typeface="Poppins" panose="00000500000000000000"/>
              </a:rPr>
              <a:t>1.Vào năm 2020, người châu Á nhập cư vào Bắc Mỹ chiếm bao nhiêu %?</a:t>
            </a:r>
            <a:endParaRPr sz="2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486" name="Google Shape;486;p12"/>
          <p:cNvSpPr/>
          <p:nvPr/>
        </p:nvSpPr>
        <p:spPr>
          <a:xfrm>
            <a:off x="354168" y="2192676"/>
            <a:ext cx="982268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1DB920"/>
                </a:solidFill>
                <a:latin typeface="Poppins" panose="00000500000000000000"/>
                <a:ea typeface="Poppins" panose="00000500000000000000"/>
                <a:cs typeface="Poppins" panose="00000500000000000000"/>
                <a:sym typeface="Poppins" panose="00000500000000000000"/>
              </a:rPr>
              <a:t>2.Từ năm 1990 – 2020, châu lục nào có tỉ lệ người nhập cư vào Bắc Mỹ giảm?</a:t>
            </a:r>
            <a:endParaRPr sz="2200" b="1">
              <a:solidFill>
                <a:srgbClr val="1DB920"/>
              </a:solidFill>
              <a:latin typeface="Poppins" panose="00000500000000000000"/>
              <a:ea typeface="Poppins" panose="00000500000000000000"/>
              <a:cs typeface="Poppins" panose="00000500000000000000"/>
              <a:sym typeface="Poppins" panose="00000500000000000000"/>
            </a:endParaRPr>
          </a:p>
        </p:txBody>
      </p:sp>
      <p:sp>
        <p:nvSpPr>
          <p:cNvPr id="487" name="Google Shape;487;p12"/>
          <p:cNvSpPr/>
          <p:nvPr/>
        </p:nvSpPr>
        <p:spPr>
          <a:xfrm>
            <a:off x="354169" y="2725769"/>
            <a:ext cx="918365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33CC"/>
                </a:solidFill>
                <a:latin typeface="Poppins" panose="00000500000000000000"/>
                <a:ea typeface="Poppins" panose="00000500000000000000"/>
                <a:cs typeface="Poppins" panose="00000500000000000000"/>
                <a:sym typeface="Poppins" panose="00000500000000000000"/>
              </a:rPr>
              <a:t>3.Quốc gia nào nhận người nhập cư lớn nhất thế giới?</a:t>
            </a:r>
            <a:endParaRPr sz="2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488" name="Google Shape;488;p12"/>
          <p:cNvSpPr/>
          <p:nvPr/>
        </p:nvSpPr>
        <p:spPr>
          <a:xfrm>
            <a:off x="354168" y="3272169"/>
            <a:ext cx="982268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1DB920"/>
                </a:solidFill>
                <a:latin typeface="Poppins" panose="00000500000000000000"/>
                <a:ea typeface="Poppins" panose="00000500000000000000"/>
                <a:cs typeface="Poppins" panose="00000500000000000000"/>
                <a:sym typeface="Poppins" panose="00000500000000000000"/>
              </a:rPr>
              <a:t>4.Năm 1492, dòng di cư lớn vào Bắc Mỹ từ châu lục nào?</a:t>
            </a:r>
            <a:endParaRPr sz="2200" b="1">
              <a:solidFill>
                <a:srgbClr val="1DB920"/>
              </a:solidFill>
              <a:latin typeface="Poppins" panose="00000500000000000000"/>
              <a:ea typeface="Poppins" panose="00000500000000000000"/>
              <a:cs typeface="Poppins" panose="00000500000000000000"/>
              <a:sym typeface="Poppins" panose="00000500000000000000"/>
            </a:endParaRPr>
          </a:p>
        </p:txBody>
      </p:sp>
      <p:sp>
        <p:nvSpPr>
          <p:cNvPr id="489" name="Google Shape;489;p12"/>
          <p:cNvSpPr/>
          <p:nvPr/>
        </p:nvSpPr>
        <p:spPr>
          <a:xfrm>
            <a:off x="354167" y="3742694"/>
            <a:ext cx="995495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33CC"/>
                </a:solidFill>
                <a:latin typeface="Poppins" panose="00000500000000000000"/>
                <a:ea typeface="Poppins" panose="00000500000000000000"/>
                <a:cs typeface="Poppins" panose="00000500000000000000"/>
                <a:sym typeface="Poppins" panose="00000500000000000000"/>
              </a:rPr>
              <a:t>5.Từ TK 16 – 19, người ở châu lục nào bị cưỡng bức di cư đến Bắc Mỹ làm nô lệ?</a:t>
            </a:r>
            <a:endParaRPr sz="2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490" name="Google Shape;490;p12"/>
          <p:cNvSpPr/>
          <p:nvPr/>
        </p:nvSpPr>
        <p:spPr>
          <a:xfrm>
            <a:off x="354168" y="4225867"/>
            <a:ext cx="8819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1DB920"/>
                </a:solidFill>
                <a:latin typeface="Poppins" panose="00000500000000000000"/>
                <a:ea typeface="Poppins" panose="00000500000000000000"/>
                <a:cs typeface="Poppins" panose="00000500000000000000"/>
                <a:sym typeface="Poppins" panose="00000500000000000000"/>
              </a:rPr>
              <a:t>6.Thời gian nào Bắc Mỹ thu hút người nhập cư từ khắp nơi trên thế giới?</a:t>
            </a:r>
            <a:endParaRPr sz="2200" b="1">
              <a:solidFill>
                <a:srgbClr val="1DB920"/>
              </a:solidFill>
              <a:latin typeface="Poppins" panose="00000500000000000000"/>
              <a:ea typeface="Poppins" panose="00000500000000000000"/>
              <a:cs typeface="Poppins" panose="00000500000000000000"/>
              <a:sym typeface="Poppins" panose="00000500000000000000"/>
            </a:endParaRPr>
          </a:p>
        </p:txBody>
      </p:sp>
      <p:sp>
        <p:nvSpPr>
          <p:cNvPr id="491" name="Google Shape;491;p12"/>
          <p:cNvSpPr/>
          <p:nvPr/>
        </p:nvSpPr>
        <p:spPr>
          <a:xfrm>
            <a:off x="354168" y="4715397"/>
            <a:ext cx="99549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33CC"/>
                </a:solidFill>
                <a:latin typeface="Poppins" panose="00000500000000000000"/>
                <a:ea typeface="Poppins" panose="00000500000000000000"/>
                <a:cs typeface="Poppins" panose="00000500000000000000"/>
                <a:sym typeface="Poppins" panose="00000500000000000000"/>
              </a:rPr>
              <a:t>7.Vào thời gian gần đây, người nhập cư vào Bắc Mỹ chủ yếu đến từ khu vực nào?</a:t>
            </a:r>
            <a:endParaRPr sz="2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492" name="Google Shape;492;p12"/>
          <p:cNvSpPr/>
          <p:nvPr/>
        </p:nvSpPr>
        <p:spPr>
          <a:xfrm>
            <a:off x="354168" y="5166346"/>
            <a:ext cx="575801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1DB920"/>
                </a:solidFill>
                <a:latin typeface="Poppins" panose="00000500000000000000"/>
                <a:ea typeface="Poppins" panose="00000500000000000000"/>
                <a:cs typeface="Poppins" panose="00000500000000000000"/>
                <a:sym typeface="Poppins" panose="00000500000000000000"/>
              </a:rPr>
              <a:t>8.Kể tên các chủng tộc ở Bắc Mỹ? </a:t>
            </a:r>
            <a:endParaRPr sz="2200" b="1">
              <a:solidFill>
                <a:srgbClr val="1DB920"/>
              </a:solidFill>
              <a:latin typeface="Poppins" panose="00000500000000000000"/>
              <a:ea typeface="Poppins" panose="00000500000000000000"/>
              <a:cs typeface="Poppins" panose="00000500000000000000"/>
              <a:sym typeface="Poppins" panose="00000500000000000000"/>
            </a:endParaRPr>
          </a:p>
        </p:txBody>
      </p:sp>
      <p:sp>
        <p:nvSpPr>
          <p:cNvPr id="493" name="Google Shape;493;p12"/>
          <p:cNvSpPr/>
          <p:nvPr/>
        </p:nvSpPr>
        <p:spPr>
          <a:xfrm>
            <a:off x="354166" y="5629903"/>
            <a:ext cx="766254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33CC"/>
                </a:solidFill>
                <a:latin typeface="Poppins" panose="00000500000000000000"/>
                <a:ea typeface="Poppins" panose="00000500000000000000"/>
                <a:cs typeface="Poppins" panose="00000500000000000000"/>
                <a:sym typeface="Poppins" panose="00000500000000000000"/>
              </a:rPr>
              <a:t>9.Năm 2020, dân số ở Bắc Mỹ là bao nhiêu?</a:t>
            </a:r>
            <a:endParaRPr sz="2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494" name="Google Shape;494;p12"/>
          <p:cNvSpPr/>
          <p:nvPr/>
        </p:nvSpPr>
        <p:spPr>
          <a:xfrm>
            <a:off x="354167" y="6135652"/>
            <a:ext cx="732102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1DB920"/>
                </a:solidFill>
                <a:latin typeface="Poppins" panose="00000500000000000000"/>
                <a:ea typeface="Poppins" panose="00000500000000000000"/>
                <a:cs typeface="Poppins" panose="00000500000000000000"/>
                <a:sym typeface="Poppins" panose="00000500000000000000"/>
              </a:rPr>
              <a:t>10.Gia tăng dân số ở Bắc Mỹ chủ yếu là do?</a:t>
            </a:r>
            <a:endParaRPr sz="2200" b="1">
              <a:solidFill>
                <a:srgbClr val="1DB920"/>
              </a:solidFill>
              <a:latin typeface="Poppins" panose="00000500000000000000"/>
              <a:ea typeface="Poppins" panose="00000500000000000000"/>
              <a:cs typeface="Poppins" panose="00000500000000000000"/>
              <a:sym typeface="Poppins" panose="00000500000000000000"/>
            </a:endParaRPr>
          </a:p>
        </p:txBody>
      </p:sp>
      <p:sp>
        <p:nvSpPr>
          <p:cNvPr id="495" name="Google Shape;495;p12"/>
          <p:cNvSpPr/>
          <p:nvPr/>
        </p:nvSpPr>
        <p:spPr>
          <a:xfrm>
            <a:off x="9522189" y="1700379"/>
            <a:ext cx="1523118"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panose="00000500000000000000"/>
                <a:ea typeface="Poppins" panose="00000500000000000000"/>
                <a:cs typeface="Poppins" panose="00000500000000000000"/>
                <a:sym typeface="Poppins" panose="00000500000000000000"/>
              </a:rPr>
              <a:t>33,9%</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496" name="Google Shape;496;p12"/>
          <p:cNvSpPr/>
          <p:nvPr/>
        </p:nvSpPr>
        <p:spPr>
          <a:xfrm>
            <a:off x="9974648" y="2220779"/>
            <a:ext cx="1691325"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panose="00000500000000000000"/>
                <a:ea typeface="Poppins" panose="00000500000000000000"/>
                <a:cs typeface="Poppins" panose="00000500000000000000"/>
                <a:sym typeface="Poppins" panose="00000500000000000000"/>
              </a:rPr>
              <a:t>Châu Âu</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497" name="Google Shape;497;p12"/>
          <p:cNvSpPr/>
          <p:nvPr/>
        </p:nvSpPr>
        <p:spPr>
          <a:xfrm>
            <a:off x="7038230" y="2756058"/>
            <a:ext cx="1691325"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panose="00000500000000000000"/>
                <a:ea typeface="Poppins" panose="00000500000000000000"/>
                <a:cs typeface="Poppins" panose="00000500000000000000"/>
                <a:sym typeface="Poppins" panose="00000500000000000000"/>
              </a:rPr>
              <a:t>Hoa Kì</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498" name="Google Shape;498;p12"/>
          <p:cNvSpPr/>
          <p:nvPr/>
        </p:nvSpPr>
        <p:spPr>
          <a:xfrm>
            <a:off x="7625116" y="3273004"/>
            <a:ext cx="1691325"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panose="00000500000000000000"/>
                <a:ea typeface="Poppins" panose="00000500000000000000"/>
                <a:cs typeface="Poppins" panose="00000500000000000000"/>
                <a:sym typeface="Poppins" panose="00000500000000000000"/>
              </a:rPr>
              <a:t>Châu Âu</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499" name="Google Shape;499;p12"/>
          <p:cNvSpPr/>
          <p:nvPr/>
        </p:nvSpPr>
        <p:spPr>
          <a:xfrm>
            <a:off x="10270903" y="3722827"/>
            <a:ext cx="1395070"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panose="00000500000000000000"/>
                <a:ea typeface="Poppins" panose="00000500000000000000"/>
                <a:cs typeface="Poppins" panose="00000500000000000000"/>
                <a:sym typeface="Poppins" panose="00000500000000000000"/>
              </a:rPr>
              <a:t>Châu Phi</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500" name="Google Shape;500;p12"/>
          <p:cNvSpPr/>
          <p:nvPr/>
        </p:nvSpPr>
        <p:spPr>
          <a:xfrm>
            <a:off x="9070259" y="4247154"/>
            <a:ext cx="2817146"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rgbClr val="FF0000"/>
                </a:solidFill>
                <a:latin typeface="Poppins" panose="00000500000000000000"/>
                <a:ea typeface="Poppins" panose="00000500000000000000"/>
                <a:cs typeface="Poppins" panose="00000500000000000000"/>
                <a:sym typeface="Poppins" panose="00000500000000000000"/>
              </a:rPr>
              <a:t>Sau chiến tranh TG II</a:t>
            </a:r>
            <a:endParaRPr sz="22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501" name="Google Shape;501;p12"/>
          <p:cNvSpPr/>
          <p:nvPr/>
        </p:nvSpPr>
        <p:spPr>
          <a:xfrm>
            <a:off x="10220020" y="4687109"/>
            <a:ext cx="1691325" cy="679073"/>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0000"/>
                </a:solidFill>
                <a:latin typeface="Poppins" panose="00000500000000000000"/>
                <a:ea typeface="Poppins" panose="00000500000000000000"/>
                <a:cs typeface="Poppins" panose="00000500000000000000"/>
                <a:sym typeface="Poppins" panose="00000500000000000000"/>
              </a:rPr>
              <a:t>Trung và Nam Mỹ, Châu Á</a:t>
            </a:r>
            <a:endParaRPr sz="24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502" name="Google Shape;502;p12"/>
          <p:cNvSpPr/>
          <p:nvPr/>
        </p:nvSpPr>
        <p:spPr>
          <a:xfrm>
            <a:off x="4552046" y="5174129"/>
            <a:ext cx="5361623"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panose="00000500000000000000"/>
                <a:ea typeface="Poppins" panose="00000500000000000000"/>
                <a:cs typeface="Poppins" panose="00000500000000000000"/>
                <a:sym typeface="Poppins" panose="00000500000000000000"/>
              </a:rPr>
              <a:t>Mông-gô-lô-it, Ơ-rô-pê-ô-it, Nê-grô- it</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503" name="Google Shape;503;p12"/>
          <p:cNvSpPr/>
          <p:nvPr/>
        </p:nvSpPr>
        <p:spPr>
          <a:xfrm>
            <a:off x="5968492" y="5661472"/>
            <a:ext cx="2502286"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panose="00000500000000000000"/>
                <a:ea typeface="Poppins" panose="00000500000000000000"/>
                <a:cs typeface="Poppins" panose="00000500000000000000"/>
                <a:sym typeface="Poppins" panose="00000500000000000000"/>
              </a:rPr>
              <a:t>370 triệu người</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504" name="Google Shape;504;p12"/>
          <p:cNvSpPr/>
          <p:nvPr/>
        </p:nvSpPr>
        <p:spPr>
          <a:xfrm>
            <a:off x="5968492" y="6184283"/>
            <a:ext cx="2502286"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panose="00000500000000000000"/>
                <a:ea typeface="Poppins" panose="00000500000000000000"/>
                <a:cs typeface="Poppins" panose="00000500000000000000"/>
                <a:sym typeface="Poppins" panose="00000500000000000000"/>
              </a:rPr>
              <a:t>Nhập cư</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
                                        <p:tgtEl>
                                          <p:spTgt spid="4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6"/>
                                        </p:tgtEl>
                                        <p:attrNameLst>
                                          <p:attrName>style.visibility</p:attrName>
                                        </p:attrNameLst>
                                      </p:cBhvr>
                                      <p:to>
                                        <p:strVal val="visible"/>
                                      </p:to>
                                    </p:set>
                                    <p:animEffect transition="in" filter="fade">
                                      <p:cBhvr>
                                        <p:cTn id="12" dur="500"/>
                                        <p:tgtEl>
                                          <p:spTgt spid="4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7"/>
                                        </p:tgtEl>
                                        <p:attrNameLst>
                                          <p:attrName>style.visibility</p:attrName>
                                        </p:attrNameLst>
                                      </p:cBhvr>
                                      <p:to>
                                        <p:strVal val="visible"/>
                                      </p:to>
                                    </p:set>
                                    <p:animEffect transition="in" filter="fade">
                                      <p:cBhvr>
                                        <p:cTn id="17" dur="500"/>
                                        <p:tgtEl>
                                          <p:spTgt spid="4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8"/>
                                        </p:tgtEl>
                                        <p:attrNameLst>
                                          <p:attrName>style.visibility</p:attrName>
                                        </p:attrNameLst>
                                      </p:cBhvr>
                                      <p:to>
                                        <p:strVal val="visible"/>
                                      </p:to>
                                    </p:set>
                                    <p:animEffect transition="in" filter="fade">
                                      <p:cBhvr>
                                        <p:cTn id="22" dur="500"/>
                                        <p:tgtEl>
                                          <p:spTgt spid="4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9"/>
                                        </p:tgtEl>
                                        <p:attrNameLst>
                                          <p:attrName>style.visibility</p:attrName>
                                        </p:attrNameLst>
                                      </p:cBhvr>
                                      <p:to>
                                        <p:strVal val="visible"/>
                                      </p:to>
                                    </p:set>
                                    <p:animEffect transition="in" filter="fade">
                                      <p:cBhvr>
                                        <p:cTn id="27" dur="500"/>
                                        <p:tgtEl>
                                          <p:spTgt spid="49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0"/>
                                        </p:tgtEl>
                                        <p:attrNameLst>
                                          <p:attrName>style.visibility</p:attrName>
                                        </p:attrNameLst>
                                      </p:cBhvr>
                                      <p:to>
                                        <p:strVal val="visible"/>
                                      </p:to>
                                    </p:set>
                                    <p:animEffect transition="in" filter="fade">
                                      <p:cBhvr>
                                        <p:cTn id="32" dur="500"/>
                                        <p:tgtEl>
                                          <p:spTgt spid="50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1"/>
                                        </p:tgtEl>
                                        <p:attrNameLst>
                                          <p:attrName>style.visibility</p:attrName>
                                        </p:attrNameLst>
                                      </p:cBhvr>
                                      <p:to>
                                        <p:strVal val="visible"/>
                                      </p:to>
                                    </p:set>
                                    <p:animEffect transition="in" filter="fade">
                                      <p:cBhvr>
                                        <p:cTn id="37" dur="500"/>
                                        <p:tgtEl>
                                          <p:spTgt spid="50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2"/>
                                        </p:tgtEl>
                                        <p:attrNameLst>
                                          <p:attrName>style.visibility</p:attrName>
                                        </p:attrNameLst>
                                      </p:cBhvr>
                                      <p:to>
                                        <p:strVal val="visible"/>
                                      </p:to>
                                    </p:set>
                                    <p:animEffect transition="in" filter="fade">
                                      <p:cBhvr>
                                        <p:cTn id="42" dur="500"/>
                                        <p:tgtEl>
                                          <p:spTgt spid="50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03"/>
                                        </p:tgtEl>
                                        <p:attrNameLst>
                                          <p:attrName>style.visibility</p:attrName>
                                        </p:attrNameLst>
                                      </p:cBhvr>
                                      <p:to>
                                        <p:strVal val="visible"/>
                                      </p:to>
                                    </p:set>
                                    <p:animEffect transition="in" filter="fade">
                                      <p:cBhvr>
                                        <p:cTn id="47" dur="500"/>
                                        <p:tgtEl>
                                          <p:spTgt spid="50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04"/>
                                        </p:tgtEl>
                                        <p:attrNameLst>
                                          <p:attrName>style.visibility</p:attrName>
                                        </p:attrNameLst>
                                      </p:cBhvr>
                                      <p:to>
                                        <p:strVal val="visible"/>
                                      </p:to>
                                    </p:set>
                                    <p:animEffect transition="in" filter="fade">
                                      <p:cBhvr>
                                        <p:cTn id="52" dur="5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3"/>
          <p:cNvSpPr/>
          <p:nvPr/>
        </p:nvSpPr>
        <p:spPr>
          <a:xfrm>
            <a:off x="200043" y="1022220"/>
            <a:ext cx="4189849" cy="703342"/>
          </a:xfrm>
          <a:prstGeom prst="roundRect">
            <a:avLst>
              <a:gd name="adj" fmla="val 16667"/>
            </a:avLst>
          </a:prstGeom>
          <a:gradFill>
            <a:gsLst>
              <a:gs pos="0">
                <a:srgbClr val="FFDC87"/>
              </a:gs>
              <a:gs pos="50000">
                <a:srgbClr val="FFE6B5"/>
              </a:gs>
              <a:gs pos="100000">
                <a:srgbClr val="FFF1DB"/>
              </a:gs>
            </a:gsLst>
            <a:lin ang="0" scaled="0"/>
          </a:gra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Poppins" panose="00000500000000000000"/>
                <a:ea typeface="Poppins" panose="00000500000000000000"/>
                <a:cs typeface="Poppins" panose="00000500000000000000"/>
                <a:sym typeface="Poppins" panose="00000500000000000000"/>
              </a:rPr>
              <a:t>Hoạt động: cá nhân</a:t>
            </a:r>
            <a:endParaRPr sz="26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510" name="Google Shape;510;p13"/>
          <p:cNvSpPr/>
          <p:nvPr/>
        </p:nvSpPr>
        <p:spPr>
          <a:xfrm>
            <a:off x="200043" y="2032057"/>
            <a:ext cx="4173022" cy="752063"/>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panose="00000500000000000000"/>
                <a:ea typeface="Poppins" panose="00000500000000000000"/>
                <a:cs typeface="Poppins" panose="00000500000000000000"/>
                <a:sym typeface="Poppins" panose="00000500000000000000"/>
              </a:rPr>
              <a:t>Chuẩn bị giấy note, bút</a:t>
            </a:r>
            <a:endParaRPr sz="2600" b="1">
              <a:solidFill>
                <a:srgbClr val="002060"/>
              </a:solidFill>
              <a:latin typeface="Poppins" panose="00000500000000000000"/>
              <a:ea typeface="Poppins" panose="00000500000000000000"/>
              <a:cs typeface="Poppins" panose="00000500000000000000"/>
              <a:sym typeface="Poppins" panose="00000500000000000000"/>
            </a:endParaRPr>
          </a:p>
        </p:txBody>
      </p:sp>
      <p:pic>
        <p:nvPicPr>
          <p:cNvPr id="511" name="Google Shape;511;p13" descr="Giấy Mở Rộng Biểu Tượng - Véc tơ bút và giấy png tải về - Miễn phí trong  suốt Góc png Tải về."/>
          <p:cNvPicPr preferRelativeResize="0"/>
          <p:nvPr/>
        </p:nvPicPr>
        <p:blipFill rotWithShape="1">
          <a:blip r:embed="rId3"/>
          <a:srcRect l="22136" r="21864"/>
          <a:stretch>
            <a:fillRect/>
          </a:stretch>
        </p:blipFill>
        <p:spPr>
          <a:xfrm>
            <a:off x="4859872" y="2032057"/>
            <a:ext cx="831296" cy="857703"/>
          </a:xfrm>
          <a:prstGeom prst="rect">
            <a:avLst/>
          </a:prstGeom>
          <a:noFill/>
          <a:ln>
            <a:noFill/>
          </a:ln>
        </p:spPr>
      </p:pic>
      <p:cxnSp>
        <p:nvCxnSpPr>
          <p:cNvPr id="512" name="Google Shape;512;p13"/>
          <p:cNvCxnSpPr/>
          <p:nvPr/>
        </p:nvCxnSpPr>
        <p:spPr>
          <a:xfrm>
            <a:off x="6633578" y="735974"/>
            <a:ext cx="25317" cy="5970449"/>
          </a:xfrm>
          <a:prstGeom prst="straightConnector1">
            <a:avLst/>
          </a:prstGeom>
          <a:noFill/>
          <a:ln w="28575" cap="flat" cmpd="sng">
            <a:solidFill>
              <a:schemeClr val="dk1"/>
            </a:solidFill>
            <a:prstDash val="dot"/>
            <a:miter lim="800000"/>
            <a:headEnd type="none" w="sm" len="sm"/>
            <a:tailEnd type="none" w="sm" len="sm"/>
          </a:ln>
        </p:spPr>
      </p:cxnSp>
      <p:pic>
        <p:nvPicPr>
          <p:cNvPr id="513" name="Google Shape;513;p13" descr="Hình icon sách vở - Hình I_con sách vở - Ngô Trọng Nghĩa - Website của  Trường Tiểu Học An Thạnh 3"/>
          <p:cNvPicPr preferRelativeResize="0"/>
          <p:nvPr/>
        </p:nvPicPr>
        <p:blipFill rotWithShape="1">
          <a:blip r:embed="rId4"/>
          <a:srcRect r="15970"/>
          <a:stretch>
            <a:fillRect/>
          </a:stretch>
        </p:blipFill>
        <p:spPr>
          <a:xfrm>
            <a:off x="4750488" y="3395121"/>
            <a:ext cx="1249964" cy="1318937"/>
          </a:xfrm>
          <a:prstGeom prst="rect">
            <a:avLst/>
          </a:prstGeom>
          <a:noFill/>
          <a:ln>
            <a:noFill/>
          </a:ln>
        </p:spPr>
      </p:pic>
      <p:grpSp>
        <p:nvGrpSpPr>
          <p:cNvPr id="514" name="Google Shape;514;p13"/>
          <p:cNvGrpSpPr/>
          <p:nvPr/>
        </p:nvGrpSpPr>
        <p:grpSpPr>
          <a:xfrm>
            <a:off x="2200263" y="16120"/>
            <a:ext cx="7713406" cy="745465"/>
            <a:chOff x="0" y="53821"/>
            <a:chExt cx="7713406" cy="745465"/>
          </a:xfrm>
        </p:grpSpPr>
        <p:grpSp>
          <p:nvGrpSpPr>
            <p:cNvPr id="515" name="Google Shape;515;p13"/>
            <p:cNvGrpSpPr/>
            <p:nvPr/>
          </p:nvGrpSpPr>
          <p:grpSpPr>
            <a:xfrm>
              <a:off x="0" y="56595"/>
              <a:ext cx="7713406" cy="742691"/>
              <a:chOff x="-4365708" y="23612"/>
              <a:chExt cx="5849096" cy="825539"/>
            </a:xfrm>
          </p:grpSpPr>
          <p:sp>
            <p:nvSpPr>
              <p:cNvPr id="516" name="Google Shape;516;p13"/>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517" name="Google Shape;517;p13"/>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2. </a:t>
                </a:r>
                <a:r>
                  <a:rPr lang="en-US" sz="4000" b="1">
                    <a:solidFill>
                      <a:srgbClr val="FFFF00"/>
                    </a:solidFill>
                    <a:latin typeface="Poppins" panose="00000500000000000000"/>
                    <a:ea typeface="Poppins" panose="00000500000000000000"/>
                    <a:cs typeface="Poppins" panose="00000500000000000000"/>
                    <a:sym typeface="Poppins" panose="00000500000000000000"/>
                  </a:rPr>
                  <a:t>DÂN CƯ, XÃ HỘI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518" name="Google Shape;518;p13" descr="Biểu Tượng Lục Địa Bắc Mỹ Hình minh họa Sẵn có - Tải xuống Hình ảnh Ngay  bây giờ - Biểu tượng - Đồ thủ công, Bản đồ học, Bắc Mỹ - iStock"/>
            <p:cNvPicPr preferRelativeResize="0"/>
            <p:nvPr/>
          </p:nvPicPr>
          <p:blipFill rotWithShape="1">
            <a:blip r:embed="rId5"/>
            <a:srcRect l="20503" t="20197" r="21230" b="19615"/>
            <a:stretch>
              <a:fillRect/>
            </a:stretch>
          </p:blipFill>
          <p:spPr>
            <a:xfrm>
              <a:off x="0" y="53821"/>
              <a:ext cx="699566" cy="722628"/>
            </a:xfrm>
            <a:prstGeom prst="rect">
              <a:avLst/>
            </a:prstGeom>
            <a:noFill/>
            <a:ln>
              <a:noFill/>
            </a:ln>
          </p:spPr>
        </p:pic>
      </p:grpSp>
      <p:sp>
        <p:nvSpPr>
          <p:cNvPr id="519" name="Google Shape;519;p13"/>
          <p:cNvSpPr/>
          <p:nvPr/>
        </p:nvSpPr>
        <p:spPr>
          <a:xfrm>
            <a:off x="200043" y="3084956"/>
            <a:ext cx="4173022" cy="1582167"/>
          </a:xfrm>
          <a:prstGeom prst="roundRect">
            <a:avLst>
              <a:gd name="adj" fmla="val 16667"/>
            </a:avLst>
          </a:prstGeom>
          <a:gradFill>
            <a:gsLst>
              <a:gs pos="0">
                <a:srgbClr val="FFDC87"/>
              </a:gs>
              <a:gs pos="50000">
                <a:srgbClr val="FFE6B5"/>
              </a:gs>
              <a:gs pos="100000">
                <a:srgbClr val="FFF1DB"/>
              </a:gs>
            </a:gsLst>
            <a:lin ang="0" scaled="0"/>
          </a:gra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2060"/>
                </a:solidFill>
                <a:latin typeface="Poppins" panose="00000500000000000000"/>
                <a:ea typeface="Poppins" panose="00000500000000000000"/>
                <a:cs typeface="Poppins" panose="00000500000000000000"/>
                <a:sym typeface="Poppins" panose="00000500000000000000"/>
              </a:rPr>
              <a:t>Đọc nội dung mục 2b “vấn đề đô thị hóa”, trả lời câu hỏi vào giấy note trong 5 phút</a:t>
            </a:r>
            <a:endParaRPr sz="2400" b="1">
              <a:solidFill>
                <a:srgbClr val="002060"/>
              </a:solidFill>
              <a:latin typeface="Poppins" panose="00000500000000000000"/>
              <a:ea typeface="Poppins" panose="00000500000000000000"/>
              <a:cs typeface="Poppins" panose="00000500000000000000"/>
              <a:sym typeface="Poppins" panose="00000500000000000000"/>
            </a:endParaRPr>
          </a:p>
        </p:txBody>
      </p:sp>
      <p:sp>
        <p:nvSpPr>
          <p:cNvPr id="520" name="Google Shape;520;p13"/>
          <p:cNvSpPr/>
          <p:nvPr/>
        </p:nvSpPr>
        <p:spPr>
          <a:xfrm>
            <a:off x="174114" y="4935920"/>
            <a:ext cx="4173022" cy="1582167"/>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2060"/>
                </a:solidFill>
                <a:latin typeface="Poppins" panose="00000500000000000000"/>
                <a:ea typeface="Poppins" panose="00000500000000000000"/>
                <a:cs typeface="Poppins" panose="00000500000000000000"/>
                <a:sym typeface="Poppins" panose="00000500000000000000"/>
              </a:rPr>
              <a:t>Hết giờ, 2 HS ngồi gần nhau đổi giấy note: đọc, viết nhận xét và chấm bài cho nhau</a:t>
            </a:r>
            <a:endParaRPr sz="2400" b="1">
              <a:solidFill>
                <a:srgbClr val="002060"/>
              </a:solidFill>
              <a:latin typeface="Poppins" panose="00000500000000000000"/>
              <a:ea typeface="Poppins" panose="00000500000000000000"/>
              <a:cs typeface="Poppins" panose="00000500000000000000"/>
              <a:sym typeface="Poppins" panose="00000500000000000000"/>
            </a:endParaRPr>
          </a:p>
        </p:txBody>
      </p:sp>
      <p:pic>
        <p:nvPicPr>
          <p:cNvPr id="521" name="Google Shape;521;p13" descr="Hình ảnh Cặp Vợ Chồng Nhân Viên Nhóm Học Sinh đô Thị Nhãn Màu Phẳng Của đội  PNG , Biểu Tượng Màu, Lý Lịch, Xinh đẹp PNG và Vector với nền trong"/>
          <p:cNvPicPr preferRelativeResize="0"/>
          <p:nvPr/>
        </p:nvPicPr>
        <p:blipFill rotWithShape="1">
          <a:blip r:embed="rId6"/>
          <a:srcRect l="9316" t="32833" r="12719" b="24017"/>
          <a:stretch>
            <a:fillRect/>
          </a:stretch>
        </p:blipFill>
        <p:spPr>
          <a:xfrm>
            <a:off x="4462507" y="5272240"/>
            <a:ext cx="2029771" cy="1123395"/>
          </a:xfrm>
          <a:prstGeom prst="rect">
            <a:avLst/>
          </a:prstGeom>
          <a:noFill/>
          <a:ln>
            <a:noFill/>
          </a:ln>
        </p:spPr>
      </p:pic>
      <p:pic>
        <p:nvPicPr>
          <p:cNvPr id="522" name="Google Shape;522;p13" descr="Tượng hình chứng mất Trí Máy tính Biểu tượng 認知 Clip nghệ thuật - Bệnh mất trí  nhớ png tải về - Miễn phí trong suốt đen png Tải về."/>
          <p:cNvPicPr preferRelativeResize="0"/>
          <p:nvPr/>
        </p:nvPicPr>
        <p:blipFill rotWithShape="1">
          <a:blip r:embed="rId7"/>
          <a:srcRect l="32078" r="37127" b="4272"/>
          <a:stretch>
            <a:fillRect/>
          </a:stretch>
        </p:blipFill>
        <p:spPr>
          <a:xfrm>
            <a:off x="4887861" y="820677"/>
            <a:ext cx="632288" cy="1048245"/>
          </a:xfrm>
          <a:prstGeom prst="rect">
            <a:avLst/>
          </a:prstGeom>
          <a:noFill/>
          <a:ln>
            <a:noFill/>
          </a:ln>
        </p:spPr>
      </p:pic>
      <p:grpSp>
        <p:nvGrpSpPr>
          <p:cNvPr id="523" name="Google Shape;523;p13"/>
          <p:cNvGrpSpPr/>
          <p:nvPr/>
        </p:nvGrpSpPr>
        <p:grpSpPr>
          <a:xfrm>
            <a:off x="6985011" y="2613928"/>
            <a:ext cx="4879811" cy="1581649"/>
            <a:chOff x="7399687" y="2749013"/>
            <a:chExt cx="4879811" cy="2227029"/>
          </a:xfrm>
        </p:grpSpPr>
        <p:sp>
          <p:nvSpPr>
            <p:cNvPr id="524" name="Google Shape;524;p13"/>
            <p:cNvSpPr/>
            <p:nvPr/>
          </p:nvSpPr>
          <p:spPr>
            <a:xfrm>
              <a:off x="7399687" y="2749013"/>
              <a:ext cx="4879811" cy="2227029"/>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525" name="Google Shape;525;p13"/>
            <p:cNvSpPr/>
            <p:nvPr/>
          </p:nvSpPr>
          <p:spPr>
            <a:xfrm>
              <a:off x="7845121" y="2979464"/>
              <a:ext cx="3988941" cy="151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Poppins" panose="00000500000000000000"/>
                  <a:ea typeface="Poppins" panose="00000500000000000000"/>
                  <a:cs typeface="Poppins" panose="00000500000000000000"/>
                  <a:sym typeface="Poppins" panose="00000500000000000000"/>
                </a:rPr>
                <a:t>2. </a:t>
              </a:r>
              <a:r>
                <a:rPr lang="en-US" sz="2800" b="1">
                  <a:solidFill>
                    <a:srgbClr val="0033CC"/>
                  </a:solidFill>
                  <a:latin typeface="Poppins" panose="00000500000000000000"/>
                  <a:ea typeface="Poppins" panose="00000500000000000000"/>
                  <a:cs typeface="Poppins" panose="00000500000000000000"/>
                  <a:sym typeface="Poppins" panose="00000500000000000000"/>
                </a:rPr>
                <a:t>Kể tên các đô thị trên 10 triệu dân ở Bắc Mỹ?</a:t>
              </a:r>
              <a:endParaRPr sz="2800" b="1">
                <a:solidFill>
                  <a:srgbClr val="0033CC"/>
                </a:solidFill>
                <a:latin typeface="Poppins" panose="00000500000000000000"/>
                <a:ea typeface="Poppins" panose="00000500000000000000"/>
                <a:cs typeface="Poppins" panose="00000500000000000000"/>
                <a:sym typeface="Poppins" panose="00000500000000000000"/>
              </a:endParaRPr>
            </a:p>
          </p:txBody>
        </p:sp>
      </p:grpSp>
      <p:grpSp>
        <p:nvGrpSpPr>
          <p:cNvPr id="526" name="Google Shape;526;p13"/>
          <p:cNvGrpSpPr/>
          <p:nvPr/>
        </p:nvGrpSpPr>
        <p:grpSpPr>
          <a:xfrm>
            <a:off x="6926144" y="872717"/>
            <a:ext cx="4835513" cy="1604468"/>
            <a:chOff x="7228668" y="1022220"/>
            <a:chExt cx="4050459" cy="1604468"/>
          </a:xfrm>
        </p:grpSpPr>
        <p:sp>
          <p:nvSpPr>
            <p:cNvPr id="527" name="Google Shape;527;p13"/>
            <p:cNvSpPr/>
            <p:nvPr/>
          </p:nvSpPr>
          <p:spPr>
            <a:xfrm>
              <a:off x="7228668" y="1022220"/>
              <a:ext cx="4050459" cy="1604468"/>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528" name="Google Shape;528;p13"/>
            <p:cNvSpPr/>
            <p:nvPr/>
          </p:nvSpPr>
          <p:spPr>
            <a:xfrm>
              <a:off x="7807601" y="1208707"/>
              <a:ext cx="2892591"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Poppins" panose="00000500000000000000"/>
                  <a:ea typeface="Poppins" panose="00000500000000000000"/>
                  <a:cs typeface="Poppins" panose="00000500000000000000"/>
                  <a:sym typeface="Poppins" panose="00000500000000000000"/>
                </a:rPr>
                <a:t>1. </a:t>
              </a:r>
              <a:r>
                <a:rPr lang="en-US" sz="2800" b="1">
                  <a:solidFill>
                    <a:srgbClr val="0033CC"/>
                  </a:solidFill>
                  <a:latin typeface="Poppins" panose="00000500000000000000"/>
                  <a:ea typeface="Poppins" panose="00000500000000000000"/>
                  <a:cs typeface="Poppins" panose="00000500000000000000"/>
                  <a:sym typeface="Poppins" panose="00000500000000000000"/>
                </a:rPr>
                <a:t>Phân tích vấn đề đô thị hóa ở Bắc Mỹ?</a:t>
              </a:r>
              <a:endParaRPr sz="2800" b="1">
                <a:solidFill>
                  <a:srgbClr val="0033CC"/>
                </a:solidFill>
                <a:latin typeface="Poppins" panose="00000500000000000000"/>
                <a:ea typeface="Poppins" panose="00000500000000000000"/>
                <a:cs typeface="Poppins" panose="00000500000000000000"/>
                <a:sym typeface="Poppins" panose="00000500000000000000"/>
              </a:endParaRPr>
            </a:p>
          </p:txBody>
        </p:sp>
      </p:grpSp>
      <p:pic>
        <p:nvPicPr>
          <p:cNvPr id="529" name="Google Shape;529;p13" descr="Xây dựng thành phố thông minh vì lý do gì?"/>
          <p:cNvPicPr preferRelativeResize="0"/>
          <p:nvPr/>
        </p:nvPicPr>
        <p:blipFill rotWithShape="1">
          <a:blip r:embed="rId8"/>
          <a:srcRect b="7842"/>
          <a:stretch>
            <a:fillRect/>
          </a:stretch>
        </p:blipFill>
        <p:spPr>
          <a:xfrm>
            <a:off x="6760084" y="4369783"/>
            <a:ext cx="5431916" cy="24882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9"/>
                                        </p:tgtEl>
                                        <p:attrNameLst>
                                          <p:attrName>style.visibility</p:attrName>
                                        </p:attrNameLst>
                                      </p:cBhvr>
                                      <p:to>
                                        <p:strVal val="visible"/>
                                      </p:to>
                                    </p:set>
                                    <p:animEffect transition="in" filter="fade">
                                      <p:cBhvr>
                                        <p:cTn id="7" dur="500"/>
                                        <p:tgtEl>
                                          <p:spTgt spid="509"/>
                                        </p:tgtEl>
                                      </p:cBhvr>
                                    </p:animEffect>
                                  </p:childTnLst>
                                </p:cTn>
                              </p:par>
                              <p:par>
                                <p:cTn id="8" presetID="10" presetClass="entr" presetSubtype="0" fill="hold" nodeType="withEffect">
                                  <p:stCondLst>
                                    <p:cond delay="0"/>
                                  </p:stCondLst>
                                  <p:childTnLst>
                                    <p:set>
                                      <p:cBhvr>
                                        <p:cTn id="9" dur="1" fill="hold">
                                          <p:stCondLst>
                                            <p:cond delay="0"/>
                                          </p:stCondLst>
                                        </p:cTn>
                                        <p:tgtEl>
                                          <p:spTgt spid="522"/>
                                        </p:tgtEl>
                                        <p:attrNameLst>
                                          <p:attrName>style.visibility</p:attrName>
                                        </p:attrNameLst>
                                      </p:cBhvr>
                                      <p:to>
                                        <p:strVal val="visible"/>
                                      </p:to>
                                    </p:set>
                                    <p:animEffect transition="in" filter="fade">
                                      <p:cBhvr>
                                        <p:cTn id="10" dur="500"/>
                                        <p:tgtEl>
                                          <p:spTgt spid="522"/>
                                        </p:tgtEl>
                                      </p:cBhvr>
                                    </p:animEffect>
                                  </p:childTnLst>
                                </p:cTn>
                              </p:par>
                              <p:par>
                                <p:cTn id="11" presetID="10" presetClass="entr" presetSubtype="0" fill="hold" nodeType="withEffect">
                                  <p:stCondLst>
                                    <p:cond delay="0"/>
                                  </p:stCondLst>
                                  <p:childTnLst>
                                    <p:set>
                                      <p:cBhvr>
                                        <p:cTn id="12" dur="1" fill="hold">
                                          <p:stCondLst>
                                            <p:cond delay="0"/>
                                          </p:stCondLst>
                                        </p:cTn>
                                        <p:tgtEl>
                                          <p:spTgt spid="510"/>
                                        </p:tgtEl>
                                        <p:attrNameLst>
                                          <p:attrName>style.visibility</p:attrName>
                                        </p:attrNameLst>
                                      </p:cBhvr>
                                      <p:to>
                                        <p:strVal val="visible"/>
                                      </p:to>
                                    </p:set>
                                    <p:animEffect transition="in" filter="fade">
                                      <p:cBhvr>
                                        <p:cTn id="13" dur="500"/>
                                        <p:tgtEl>
                                          <p:spTgt spid="510"/>
                                        </p:tgtEl>
                                      </p:cBhvr>
                                    </p:animEffect>
                                  </p:childTnLst>
                                </p:cTn>
                              </p:par>
                              <p:par>
                                <p:cTn id="14" presetID="10" presetClass="entr" presetSubtype="0" fill="hold" nodeType="withEffect">
                                  <p:stCondLst>
                                    <p:cond delay="0"/>
                                  </p:stCondLst>
                                  <p:childTnLst>
                                    <p:set>
                                      <p:cBhvr>
                                        <p:cTn id="15" dur="1" fill="hold">
                                          <p:stCondLst>
                                            <p:cond delay="0"/>
                                          </p:stCondLst>
                                        </p:cTn>
                                        <p:tgtEl>
                                          <p:spTgt spid="511"/>
                                        </p:tgtEl>
                                        <p:attrNameLst>
                                          <p:attrName>style.visibility</p:attrName>
                                        </p:attrNameLst>
                                      </p:cBhvr>
                                      <p:to>
                                        <p:strVal val="visible"/>
                                      </p:to>
                                    </p:set>
                                    <p:animEffect transition="in" filter="fade">
                                      <p:cBhvr>
                                        <p:cTn id="16" dur="500"/>
                                        <p:tgtEl>
                                          <p:spTgt spid="511"/>
                                        </p:tgtEl>
                                      </p:cBhvr>
                                    </p:animEffect>
                                  </p:childTnLst>
                                </p:cTn>
                              </p:par>
                              <p:par>
                                <p:cTn id="17" presetID="10" presetClass="entr" presetSubtype="0" fill="hold" nodeType="withEffect">
                                  <p:stCondLst>
                                    <p:cond delay="0"/>
                                  </p:stCondLst>
                                  <p:childTnLst>
                                    <p:set>
                                      <p:cBhvr>
                                        <p:cTn id="18" dur="1" fill="hold">
                                          <p:stCondLst>
                                            <p:cond delay="0"/>
                                          </p:stCondLst>
                                        </p:cTn>
                                        <p:tgtEl>
                                          <p:spTgt spid="519"/>
                                        </p:tgtEl>
                                        <p:attrNameLst>
                                          <p:attrName>style.visibility</p:attrName>
                                        </p:attrNameLst>
                                      </p:cBhvr>
                                      <p:to>
                                        <p:strVal val="visible"/>
                                      </p:to>
                                    </p:set>
                                    <p:animEffect transition="in" filter="fade">
                                      <p:cBhvr>
                                        <p:cTn id="19" dur="500"/>
                                        <p:tgtEl>
                                          <p:spTgt spid="519"/>
                                        </p:tgtEl>
                                      </p:cBhvr>
                                    </p:animEffect>
                                  </p:childTnLst>
                                </p:cTn>
                              </p:par>
                              <p:par>
                                <p:cTn id="20" presetID="10" presetClass="entr" presetSubtype="0" fill="hold" nodeType="withEffect">
                                  <p:stCondLst>
                                    <p:cond delay="0"/>
                                  </p:stCondLst>
                                  <p:childTnLst>
                                    <p:set>
                                      <p:cBhvr>
                                        <p:cTn id="21" dur="1" fill="hold">
                                          <p:stCondLst>
                                            <p:cond delay="0"/>
                                          </p:stCondLst>
                                        </p:cTn>
                                        <p:tgtEl>
                                          <p:spTgt spid="513"/>
                                        </p:tgtEl>
                                        <p:attrNameLst>
                                          <p:attrName>style.visibility</p:attrName>
                                        </p:attrNameLst>
                                      </p:cBhvr>
                                      <p:to>
                                        <p:strVal val="visible"/>
                                      </p:to>
                                    </p:set>
                                    <p:animEffect transition="in" filter="fade">
                                      <p:cBhvr>
                                        <p:cTn id="22" dur="500"/>
                                        <p:tgtEl>
                                          <p:spTgt spid="513"/>
                                        </p:tgtEl>
                                      </p:cBhvr>
                                    </p:animEffect>
                                  </p:childTnLst>
                                </p:cTn>
                              </p:par>
                              <p:par>
                                <p:cTn id="23" presetID="10" presetClass="entr" presetSubtype="0" fill="hold" nodeType="withEffect">
                                  <p:stCondLst>
                                    <p:cond delay="0"/>
                                  </p:stCondLst>
                                  <p:childTnLst>
                                    <p:set>
                                      <p:cBhvr>
                                        <p:cTn id="24" dur="1" fill="hold">
                                          <p:stCondLst>
                                            <p:cond delay="0"/>
                                          </p:stCondLst>
                                        </p:cTn>
                                        <p:tgtEl>
                                          <p:spTgt spid="520"/>
                                        </p:tgtEl>
                                        <p:attrNameLst>
                                          <p:attrName>style.visibility</p:attrName>
                                        </p:attrNameLst>
                                      </p:cBhvr>
                                      <p:to>
                                        <p:strVal val="visible"/>
                                      </p:to>
                                    </p:set>
                                    <p:animEffect transition="in" filter="fade">
                                      <p:cBhvr>
                                        <p:cTn id="25" dur="500"/>
                                        <p:tgtEl>
                                          <p:spTgt spid="520"/>
                                        </p:tgtEl>
                                      </p:cBhvr>
                                    </p:animEffect>
                                  </p:childTnLst>
                                </p:cTn>
                              </p:par>
                              <p:par>
                                <p:cTn id="26" presetID="10" presetClass="entr" presetSubtype="0" fill="hold" nodeType="withEffect">
                                  <p:stCondLst>
                                    <p:cond delay="0"/>
                                  </p:stCondLst>
                                  <p:childTnLst>
                                    <p:set>
                                      <p:cBhvr>
                                        <p:cTn id="27" dur="1" fill="hold">
                                          <p:stCondLst>
                                            <p:cond delay="0"/>
                                          </p:stCondLst>
                                        </p:cTn>
                                        <p:tgtEl>
                                          <p:spTgt spid="521"/>
                                        </p:tgtEl>
                                        <p:attrNameLst>
                                          <p:attrName>style.visibility</p:attrName>
                                        </p:attrNameLst>
                                      </p:cBhvr>
                                      <p:to>
                                        <p:strVal val="visible"/>
                                      </p:to>
                                    </p:set>
                                    <p:animEffect transition="in" filter="fade">
                                      <p:cBhvr>
                                        <p:cTn id="28" dur="500"/>
                                        <p:tgtEl>
                                          <p:spTgt spid="521"/>
                                        </p:tgtEl>
                                      </p:cBhvr>
                                    </p:animEffect>
                                  </p:childTnLst>
                                </p:cTn>
                              </p:par>
                              <p:par>
                                <p:cTn id="29" presetID="10" presetClass="entr" presetSubtype="0" fill="hold" nodeType="withEffect">
                                  <p:stCondLst>
                                    <p:cond delay="0"/>
                                  </p:stCondLst>
                                  <p:childTnLst>
                                    <p:set>
                                      <p:cBhvr>
                                        <p:cTn id="30" dur="1" fill="hold">
                                          <p:stCondLst>
                                            <p:cond delay="0"/>
                                          </p:stCondLst>
                                        </p:cTn>
                                        <p:tgtEl>
                                          <p:spTgt spid="512"/>
                                        </p:tgtEl>
                                        <p:attrNameLst>
                                          <p:attrName>style.visibility</p:attrName>
                                        </p:attrNameLst>
                                      </p:cBhvr>
                                      <p:to>
                                        <p:strVal val="visible"/>
                                      </p:to>
                                    </p:set>
                                    <p:animEffect transition="in" filter="fade">
                                      <p:cBhvr>
                                        <p:cTn id="31" dur="500"/>
                                        <p:tgtEl>
                                          <p:spTgt spid="5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26"/>
                                        </p:tgtEl>
                                        <p:attrNameLst>
                                          <p:attrName>style.visibility</p:attrName>
                                        </p:attrNameLst>
                                      </p:cBhvr>
                                      <p:to>
                                        <p:strVal val="visible"/>
                                      </p:to>
                                    </p:set>
                                    <p:animEffect transition="in" filter="fade">
                                      <p:cBhvr>
                                        <p:cTn id="36" dur="500"/>
                                        <p:tgtEl>
                                          <p:spTgt spid="526"/>
                                        </p:tgtEl>
                                      </p:cBhvr>
                                    </p:animEffect>
                                  </p:childTnLst>
                                </p:cTn>
                              </p:par>
                              <p:par>
                                <p:cTn id="37" presetID="10" presetClass="entr" presetSubtype="0" fill="hold" nodeType="withEffect">
                                  <p:stCondLst>
                                    <p:cond delay="0"/>
                                  </p:stCondLst>
                                  <p:childTnLst>
                                    <p:set>
                                      <p:cBhvr>
                                        <p:cTn id="38" dur="1" fill="hold">
                                          <p:stCondLst>
                                            <p:cond delay="0"/>
                                          </p:stCondLst>
                                        </p:cTn>
                                        <p:tgtEl>
                                          <p:spTgt spid="523"/>
                                        </p:tgtEl>
                                        <p:attrNameLst>
                                          <p:attrName>style.visibility</p:attrName>
                                        </p:attrNameLst>
                                      </p:cBhvr>
                                      <p:to>
                                        <p:strVal val="visible"/>
                                      </p:to>
                                    </p:set>
                                    <p:animEffect transition="in" filter="fade">
                                      <p:cBhvr>
                                        <p:cTn id="39" dur="500"/>
                                        <p:tgtEl>
                                          <p:spTgt spid="523"/>
                                        </p:tgtEl>
                                      </p:cBhvr>
                                    </p:animEffect>
                                  </p:childTnLst>
                                </p:cTn>
                              </p:par>
                              <p:par>
                                <p:cTn id="40" presetID="10" presetClass="entr" presetSubtype="0" fill="hold" nodeType="withEffect">
                                  <p:stCondLst>
                                    <p:cond delay="0"/>
                                  </p:stCondLst>
                                  <p:childTnLst>
                                    <p:set>
                                      <p:cBhvr>
                                        <p:cTn id="41" dur="1" fill="hold">
                                          <p:stCondLst>
                                            <p:cond delay="0"/>
                                          </p:stCondLst>
                                        </p:cTn>
                                        <p:tgtEl>
                                          <p:spTgt spid="529"/>
                                        </p:tgtEl>
                                        <p:attrNameLst>
                                          <p:attrName>style.visibility</p:attrName>
                                        </p:attrNameLst>
                                      </p:cBhvr>
                                      <p:to>
                                        <p:strVal val="visible"/>
                                      </p:to>
                                    </p:set>
                                    <p:animEffect transition="in" filter="fade">
                                      <p:cBhvr>
                                        <p:cTn id="42" dur="5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14"/>
          <p:cNvGrpSpPr/>
          <p:nvPr/>
        </p:nvGrpSpPr>
        <p:grpSpPr>
          <a:xfrm>
            <a:off x="2200263" y="16120"/>
            <a:ext cx="7713406" cy="745465"/>
            <a:chOff x="0" y="53821"/>
            <a:chExt cx="7713406" cy="745465"/>
          </a:xfrm>
        </p:grpSpPr>
        <p:grpSp>
          <p:nvGrpSpPr>
            <p:cNvPr id="535" name="Google Shape;535;p14"/>
            <p:cNvGrpSpPr/>
            <p:nvPr/>
          </p:nvGrpSpPr>
          <p:grpSpPr>
            <a:xfrm>
              <a:off x="0" y="56595"/>
              <a:ext cx="7713406" cy="742691"/>
              <a:chOff x="-4365708" y="23612"/>
              <a:chExt cx="5849096" cy="825539"/>
            </a:xfrm>
          </p:grpSpPr>
          <p:sp>
            <p:nvSpPr>
              <p:cNvPr id="536" name="Google Shape;536;p14"/>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537" name="Google Shape;537;p14"/>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2. </a:t>
                </a:r>
                <a:r>
                  <a:rPr lang="en-US" sz="4000" b="1">
                    <a:solidFill>
                      <a:srgbClr val="FFFF00"/>
                    </a:solidFill>
                    <a:latin typeface="Poppins" panose="00000500000000000000"/>
                    <a:ea typeface="Poppins" panose="00000500000000000000"/>
                    <a:cs typeface="Poppins" panose="00000500000000000000"/>
                    <a:sym typeface="Poppins" panose="00000500000000000000"/>
                  </a:rPr>
                  <a:t>DÂN CƯ, XÃ HỘI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538" name="Google Shape;538;p14"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grpSp>
        <p:nvGrpSpPr>
          <p:cNvPr id="539" name="Google Shape;539;p14"/>
          <p:cNvGrpSpPr/>
          <p:nvPr/>
        </p:nvGrpSpPr>
        <p:grpSpPr>
          <a:xfrm>
            <a:off x="259874" y="961207"/>
            <a:ext cx="3545210" cy="1899980"/>
            <a:chOff x="7228668" y="1022220"/>
            <a:chExt cx="3411763" cy="2029904"/>
          </a:xfrm>
        </p:grpSpPr>
        <p:sp>
          <p:nvSpPr>
            <p:cNvPr id="540" name="Google Shape;540;p14"/>
            <p:cNvSpPr/>
            <p:nvPr/>
          </p:nvSpPr>
          <p:spPr>
            <a:xfrm>
              <a:off x="7228668" y="1022220"/>
              <a:ext cx="3411763" cy="2029904"/>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541" name="Google Shape;541;p14"/>
            <p:cNvSpPr/>
            <p:nvPr/>
          </p:nvSpPr>
          <p:spPr>
            <a:xfrm>
              <a:off x="7865211" y="1297320"/>
              <a:ext cx="2194393" cy="14797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3CC"/>
                  </a:solidFill>
                  <a:latin typeface="Poppins" panose="00000500000000000000"/>
                  <a:ea typeface="Poppins" panose="00000500000000000000"/>
                  <a:cs typeface="Poppins" panose="00000500000000000000"/>
                  <a:sym typeface="Poppins" panose="00000500000000000000"/>
                </a:rPr>
                <a:t>Nhận xét tỉ lệ dân đô thị ở Bắc Mỹ?</a:t>
              </a:r>
              <a:endParaRPr sz="2800" b="1">
                <a:solidFill>
                  <a:srgbClr val="0033CC"/>
                </a:solidFill>
                <a:latin typeface="Poppins" panose="00000500000000000000"/>
                <a:ea typeface="Poppins" panose="00000500000000000000"/>
                <a:cs typeface="Poppins" panose="00000500000000000000"/>
                <a:sym typeface="Poppins" panose="00000500000000000000"/>
              </a:endParaRPr>
            </a:p>
          </p:txBody>
        </p:sp>
      </p:grpSp>
      <p:grpSp>
        <p:nvGrpSpPr>
          <p:cNvPr id="542" name="Google Shape;542;p14"/>
          <p:cNvGrpSpPr/>
          <p:nvPr/>
        </p:nvGrpSpPr>
        <p:grpSpPr>
          <a:xfrm>
            <a:off x="4009102" y="814813"/>
            <a:ext cx="8182898" cy="6043187"/>
            <a:chOff x="4009102" y="814813"/>
            <a:chExt cx="8182898" cy="6043187"/>
          </a:xfrm>
        </p:grpSpPr>
        <p:pic>
          <p:nvPicPr>
            <p:cNvPr id="543" name="Google Shape;543;p14"/>
            <p:cNvPicPr preferRelativeResize="0"/>
            <p:nvPr/>
          </p:nvPicPr>
          <p:blipFill rotWithShape="1">
            <a:blip r:embed="rId4"/>
            <a:srcRect r="35808"/>
            <a:stretch>
              <a:fillRect/>
            </a:stretch>
          </p:blipFill>
          <p:spPr>
            <a:xfrm>
              <a:off x="4009102" y="814813"/>
              <a:ext cx="8126657" cy="6043187"/>
            </a:xfrm>
            <a:prstGeom prst="rect">
              <a:avLst/>
            </a:prstGeom>
            <a:noFill/>
            <a:ln>
              <a:noFill/>
            </a:ln>
          </p:spPr>
        </p:pic>
        <p:sp>
          <p:nvSpPr>
            <p:cNvPr id="544" name="Google Shape;544;p14"/>
            <p:cNvSpPr/>
            <p:nvPr/>
          </p:nvSpPr>
          <p:spPr>
            <a:xfrm>
              <a:off x="12019935" y="1430594"/>
              <a:ext cx="172065" cy="38640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545" name="Google Shape;545;p14"/>
          <p:cNvSpPr/>
          <p:nvPr/>
        </p:nvSpPr>
        <p:spPr>
          <a:xfrm>
            <a:off x="377993" y="3129830"/>
            <a:ext cx="3529100" cy="1065105"/>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panose="00000500000000000000"/>
                <a:ea typeface="Poppins" panose="00000500000000000000"/>
                <a:cs typeface="Poppins" panose="00000500000000000000"/>
                <a:sym typeface="Poppins" panose="00000500000000000000"/>
              </a:rPr>
              <a:t>Bắc Mỹ có tỉ lệ dân đô thị cao nhất, </a:t>
            </a:r>
            <a:r>
              <a:rPr lang="en-US" sz="4000" b="1">
                <a:solidFill>
                  <a:srgbClr val="FF0000"/>
                </a:solidFill>
                <a:latin typeface="Poppins" panose="00000500000000000000"/>
                <a:ea typeface="Poppins" panose="00000500000000000000"/>
                <a:cs typeface="Poppins" panose="00000500000000000000"/>
                <a:sym typeface="Poppins" panose="00000500000000000000"/>
              </a:rPr>
              <a:t>83%</a:t>
            </a:r>
            <a:endParaRPr sz="2600" b="1">
              <a:solidFill>
                <a:srgbClr val="FF0000"/>
              </a:solidFill>
              <a:latin typeface="Poppins" panose="00000500000000000000"/>
              <a:ea typeface="Poppins" panose="00000500000000000000"/>
              <a:cs typeface="Poppins" panose="00000500000000000000"/>
              <a:sym typeface="Poppins" panose="00000500000000000000"/>
            </a:endParaRPr>
          </a:p>
        </p:txBody>
      </p:sp>
      <p:pic>
        <p:nvPicPr>
          <p:cNvPr id="546" name="Google Shape;546;p14" descr="城市镇城市景观- 免费矢量图形Pixabay"/>
          <p:cNvPicPr preferRelativeResize="0"/>
          <p:nvPr/>
        </p:nvPicPr>
        <p:blipFill rotWithShape="1">
          <a:blip r:embed="rId5"/>
          <a:srcRect/>
          <a:stretch>
            <a:fillRect/>
          </a:stretch>
        </p:blipFill>
        <p:spPr>
          <a:xfrm>
            <a:off x="0" y="4452428"/>
            <a:ext cx="4495083" cy="24055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500"/>
                                        <p:tgtEl>
                                          <p:spTgt spid="5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9"/>
                                        </p:tgtEl>
                                        <p:attrNameLst>
                                          <p:attrName>style.visibility</p:attrName>
                                        </p:attrNameLst>
                                      </p:cBhvr>
                                      <p:to>
                                        <p:strVal val="visible"/>
                                      </p:to>
                                    </p:set>
                                    <p:animEffect transition="in" filter="fade">
                                      <p:cBhvr>
                                        <p:cTn id="12" dur="2000"/>
                                        <p:tgtEl>
                                          <p:spTgt spid="5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5"/>
                                        </p:tgtEl>
                                        <p:attrNameLst>
                                          <p:attrName>style.visibility</p:attrName>
                                        </p:attrNameLst>
                                      </p:cBhvr>
                                      <p:to>
                                        <p:strVal val="visible"/>
                                      </p:to>
                                    </p:set>
                                    <p:animEffect transition="in" filter="fade">
                                      <p:cBhvr>
                                        <p:cTn id="17" dur="2000"/>
                                        <p:tgtEl>
                                          <p:spTgt spid="545"/>
                                        </p:tgtEl>
                                      </p:cBhvr>
                                    </p:animEffect>
                                  </p:childTnLst>
                                </p:cTn>
                              </p:par>
                              <p:par>
                                <p:cTn id="18" presetID="10" presetClass="entr" presetSubtype="0" fill="hold" nodeType="withEffect">
                                  <p:stCondLst>
                                    <p:cond delay="0"/>
                                  </p:stCondLst>
                                  <p:childTnLst>
                                    <p:set>
                                      <p:cBhvr>
                                        <p:cTn id="19" dur="1" fill="hold">
                                          <p:stCondLst>
                                            <p:cond delay="0"/>
                                          </p:stCondLst>
                                        </p:cTn>
                                        <p:tgtEl>
                                          <p:spTgt spid="546"/>
                                        </p:tgtEl>
                                        <p:attrNameLst>
                                          <p:attrName>style.visibility</p:attrName>
                                        </p:attrNameLst>
                                      </p:cBhvr>
                                      <p:to>
                                        <p:strVal val="visible"/>
                                      </p:to>
                                    </p:set>
                                    <p:animEffect transition="in" filter="fade">
                                      <p:cBhvr>
                                        <p:cTn id="20" dur="20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551" name="Google Shape;551;p15"/>
          <p:cNvGrpSpPr/>
          <p:nvPr/>
        </p:nvGrpSpPr>
        <p:grpSpPr>
          <a:xfrm>
            <a:off x="2200263" y="16120"/>
            <a:ext cx="7713406" cy="745465"/>
            <a:chOff x="0" y="53821"/>
            <a:chExt cx="7713406" cy="745465"/>
          </a:xfrm>
        </p:grpSpPr>
        <p:grpSp>
          <p:nvGrpSpPr>
            <p:cNvPr id="552" name="Google Shape;552;p15"/>
            <p:cNvGrpSpPr/>
            <p:nvPr/>
          </p:nvGrpSpPr>
          <p:grpSpPr>
            <a:xfrm>
              <a:off x="0" y="56595"/>
              <a:ext cx="7713406" cy="742691"/>
              <a:chOff x="-4365708" y="23612"/>
              <a:chExt cx="5849096" cy="825539"/>
            </a:xfrm>
          </p:grpSpPr>
          <p:sp>
            <p:nvSpPr>
              <p:cNvPr id="553" name="Google Shape;553;p15"/>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554" name="Google Shape;554;p15"/>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2. </a:t>
                </a:r>
                <a:r>
                  <a:rPr lang="en-US" sz="4000" b="1">
                    <a:solidFill>
                      <a:srgbClr val="FFFF00"/>
                    </a:solidFill>
                    <a:latin typeface="Poppins" panose="00000500000000000000"/>
                    <a:ea typeface="Poppins" panose="00000500000000000000"/>
                    <a:cs typeface="Poppins" panose="00000500000000000000"/>
                    <a:sym typeface="Poppins" panose="00000500000000000000"/>
                  </a:rPr>
                  <a:t>DÂN CƯ, XÃ HỘI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555" name="Google Shape;555;p15"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pic>
        <p:nvPicPr>
          <p:cNvPr id="556" name="Google Shape;556;p15" descr="城市镇城市景观- 免费矢量图形Pixabay"/>
          <p:cNvPicPr preferRelativeResize="0"/>
          <p:nvPr/>
        </p:nvPicPr>
        <p:blipFill rotWithShape="1">
          <a:blip r:embed="rId4"/>
          <a:srcRect/>
          <a:stretch>
            <a:fillRect/>
          </a:stretch>
        </p:blipFill>
        <p:spPr>
          <a:xfrm>
            <a:off x="0" y="4452428"/>
            <a:ext cx="4495083" cy="2405572"/>
          </a:xfrm>
          <a:prstGeom prst="rect">
            <a:avLst/>
          </a:prstGeom>
          <a:noFill/>
          <a:ln>
            <a:noFill/>
          </a:ln>
        </p:spPr>
      </p:pic>
      <p:pic>
        <p:nvPicPr>
          <p:cNvPr id="557" name="Google Shape;557;p15"/>
          <p:cNvPicPr preferRelativeResize="0"/>
          <p:nvPr/>
        </p:nvPicPr>
        <p:blipFill rotWithShape="1">
          <a:blip r:embed="rId5"/>
          <a:srcRect/>
          <a:stretch>
            <a:fillRect/>
          </a:stretch>
        </p:blipFill>
        <p:spPr>
          <a:xfrm>
            <a:off x="4776550" y="796390"/>
            <a:ext cx="7371206" cy="6023396"/>
          </a:xfrm>
          <a:prstGeom prst="rect">
            <a:avLst/>
          </a:prstGeom>
          <a:noFill/>
          <a:ln>
            <a:noFill/>
          </a:ln>
        </p:spPr>
      </p:pic>
      <p:sp>
        <p:nvSpPr>
          <p:cNvPr id="558" name="Google Shape;558;p15"/>
          <p:cNvSpPr/>
          <p:nvPr/>
        </p:nvSpPr>
        <p:spPr>
          <a:xfrm>
            <a:off x="1064489" y="2652801"/>
            <a:ext cx="354097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cap="none">
                <a:solidFill>
                  <a:srgbClr val="22A955"/>
                </a:solidFill>
                <a:latin typeface="Arial" panose="020B0604020202020204"/>
                <a:ea typeface="Arial" panose="020B0604020202020204"/>
                <a:cs typeface="Arial" panose="020B0604020202020204"/>
                <a:sym typeface="Arial" panose="020B0604020202020204"/>
              </a:rPr>
              <a:t>Lôt An-giơ-let</a:t>
            </a:r>
            <a:endParaRPr sz="3600" b="1" cap="none">
              <a:solidFill>
                <a:srgbClr val="22A955"/>
              </a:solidFill>
              <a:latin typeface="Arial" panose="020B0604020202020204"/>
              <a:ea typeface="Arial" panose="020B0604020202020204"/>
              <a:cs typeface="Arial" panose="020B0604020202020204"/>
              <a:sym typeface="Arial" panose="020B0604020202020204"/>
            </a:endParaRPr>
          </a:p>
        </p:txBody>
      </p:sp>
      <p:sp>
        <p:nvSpPr>
          <p:cNvPr id="559" name="Google Shape;559;p15"/>
          <p:cNvSpPr/>
          <p:nvPr/>
        </p:nvSpPr>
        <p:spPr>
          <a:xfrm>
            <a:off x="1033635" y="3417851"/>
            <a:ext cx="225389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cap="none">
                <a:solidFill>
                  <a:srgbClr val="22A955"/>
                </a:solidFill>
                <a:latin typeface="Arial" panose="020B0604020202020204"/>
                <a:ea typeface="Arial" panose="020B0604020202020204"/>
                <a:cs typeface="Arial" panose="020B0604020202020204"/>
                <a:sym typeface="Arial" panose="020B0604020202020204"/>
              </a:rPr>
              <a:t>Niu Ioóc</a:t>
            </a:r>
            <a:endParaRPr sz="3600" b="1" cap="none">
              <a:solidFill>
                <a:srgbClr val="22A955"/>
              </a:solidFill>
              <a:latin typeface="Arial" panose="020B0604020202020204"/>
              <a:ea typeface="Arial" panose="020B0604020202020204"/>
              <a:cs typeface="Arial" panose="020B0604020202020204"/>
              <a:sym typeface="Arial" panose="020B0604020202020204"/>
            </a:endParaRPr>
          </a:p>
        </p:txBody>
      </p:sp>
      <p:grpSp>
        <p:nvGrpSpPr>
          <p:cNvPr id="560" name="Google Shape;560;p15"/>
          <p:cNvGrpSpPr/>
          <p:nvPr/>
        </p:nvGrpSpPr>
        <p:grpSpPr>
          <a:xfrm>
            <a:off x="348568" y="2718435"/>
            <a:ext cx="575187" cy="580697"/>
            <a:chOff x="348568" y="2718435"/>
            <a:chExt cx="575187" cy="580697"/>
          </a:xfrm>
        </p:grpSpPr>
        <p:sp>
          <p:nvSpPr>
            <p:cNvPr id="561" name="Google Shape;561;p15"/>
            <p:cNvSpPr/>
            <p:nvPr/>
          </p:nvSpPr>
          <p:spPr>
            <a:xfrm>
              <a:off x="348568" y="2718435"/>
              <a:ext cx="575187" cy="580697"/>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62" name="Google Shape;562;p15"/>
            <p:cNvSpPr/>
            <p:nvPr/>
          </p:nvSpPr>
          <p:spPr>
            <a:xfrm>
              <a:off x="536611" y="2896309"/>
              <a:ext cx="215558" cy="238533"/>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grpSp>
        <p:nvGrpSpPr>
          <p:cNvPr id="563" name="Google Shape;563;p15"/>
          <p:cNvGrpSpPr/>
          <p:nvPr/>
        </p:nvGrpSpPr>
        <p:grpSpPr>
          <a:xfrm>
            <a:off x="348567" y="3477006"/>
            <a:ext cx="575187" cy="580697"/>
            <a:chOff x="348568" y="2718435"/>
            <a:chExt cx="575187" cy="580697"/>
          </a:xfrm>
        </p:grpSpPr>
        <p:sp>
          <p:nvSpPr>
            <p:cNvPr id="564" name="Google Shape;564;p15"/>
            <p:cNvSpPr/>
            <p:nvPr/>
          </p:nvSpPr>
          <p:spPr>
            <a:xfrm>
              <a:off x="348568" y="2718435"/>
              <a:ext cx="575187" cy="580697"/>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65" name="Google Shape;565;p15"/>
            <p:cNvSpPr/>
            <p:nvPr/>
          </p:nvSpPr>
          <p:spPr>
            <a:xfrm>
              <a:off x="536611" y="2896309"/>
              <a:ext cx="215558" cy="238533"/>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grpSp>
        <p:nvGrpSpPr>
          <p:cNvPr id="566" name="Google Shape;566;p15"/>
          <p:cNvGrpSpPr/>
          <p:nvPr/>
        </p:nvGrpSpPr>
        <p:grpSpPr>
          <a:xfrm>
            <a:off x="477630" y="841019"/>
            <a:ext cx="4076926" cy="1581649"/>
            <a:chOff x="7399688" y="2749013"/>
            <a:chExt cx="4076926" cy="2227029"/>
          </a:xfrm>
        </p:grpSpPr>
        <p:sp>
          <p:nvSpPr>
            <p:cNvPr id="567" name="Google Shape;567;p15"/>
            <p:cNvSpPr/>
            <p:nvPr/>
          </p:nvSpPr>
          <p:spPr>
            <a:xfrm>
              <a:off x="7399688" y="2749013"/>
              <a:ext cx="4076926" cy="2227029"/>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568" name="Google Shape;568;p15"/>
            <p:cNvSpPr/>
            <p:nvPr/>
          </p:nvSpPr>
          <p:spPr>
            <a:xfrm>
              <a:off x="8151855" y="2932602"/>
              <a:ext cx="3153172" cy="19501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3CC"/>
                  </a:solidFill>
                  <a:latin typeface="Poppins" panose="00000500000000000000"/>
                  <a:ea typeface="Poppins" panose="00000500000000000000"/>
                  <a:cs typeface="Poppins" panose="00000500000000000000"/>
                  <a:sym typeface="Poppins" panose="00000500000000000000"/>
                </a:rPr>
                <a:t>Kể tên các đô thị trên 10 triệu dân ở Bắc Mỹ?</a:t>
              </a:r>
              <a:endParaRPr sz="2800" b="1">
                <a:solidFill>
                  <a:srgbClr val="0033CC"/>
                </a:solidFill>
                <a:latin typeface="Poppins" panose="00000500000000000000"/>
                <a:ea typeface="Poppins" panose="00000500000000000000"/>
                <a:cs typeface="Poppins" panose="00000500000000000000"/>
                <a:sym typeface="Poppins" panose="00000500000000000000"/>
              </a:endParaRPr>
            </a:p>
          </p:txBody>
        </p:sp>
      </p:grpSp>
      <p:grpSp>
        <p:nvGrpSpPr>
          <p:cNvPr id="569" name="Google Shape;569;p15"/>
          <p:cNvGrpSpPr/>
          <p:nvPr/>
        </p:nvGrpSpPr>
        <p:grpSpPr>
          <a:xfrm>
            <a:off x="7521201" y="4976806"/>
            <a:ext cx="295445" cy="317865"/>
            <a:chOff x="348568" y="2718435"/>
            <a:chExt cx="575187" cy="580697"/>
          </a:xfrm>
        </p:grpSpPr>
        <p:sp>
          <p:nvSpPr>
            <p:cNvPr id="570" name="Google Shape;570;p15"/>
            <p:cNvSpPr/>
            <p:nvPr/>
          </p:nvSpPr>
          <p:spPr>
            <a:xfrm>
              <a:off x="348568" y="2718435"/>
              <a:ext cx="575187" cy="580697"/>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1" name="Google Shape;571;p15"/>
            <p:cNvSpPr/>
            <p:nvPr/>
          </p:nvSpPr>
          <p:spPr>
            <a:xfrm>
              <a:off x="536611" y="2896309"/>
              <a:ext cx="215558" cy="238533"/>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grpSp>
        <p:nvGrpSpPr>
          <p:cNvPr id="572" name="Google Shape;572;p15"/>
          <p:cNvGrpSpPr/>
          <p:nvPr/>
        </p:nvGrpSpPr>
        <p:grpSpPr>
          <a:xfrm>
            <a:off x="10756014" y="4452428"/>
            <a:ext cx="295445" cy="317865"/>
            <a:chOff x="348568" y="2718435"/>
            <a:chExt cx="575187" cy="580697"/>
          </a:xfrm>
        </p:grpSpPr>
        <p:sp>
          <p:nvSpPr>
            <p:cNvPr id="573" name="Google Shape;573;p15"/>
            <p:cNvSpPr/>
            <p:nvPr/>
          </p:nvSpPr>
          <p:spPr>
            <a:xfrm>
              <a:off x="348568" y="2718435"/>
              <a:ext cx="575187" cy="580697"/>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4" name="Google Shape;574;p15"/>
            <p:cNvSpPr/>
            <p:nvPr/>
          </p:nvSpPr>
          <p:spPr>
            <a:xfrm>
              <a:off x="536611" y="2896309"/>
              <a:ext cx="215558" cy="238533"/>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animEffect transition="in" filter="fade">
                                      <p:cBhvr>
                                        <p:cTn id="7" dur="500"/>
                                        <p:tgtEl>
                                          <p:spTgt spid="5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6"/>
                                        </p:tgtEl>
                                        <p:attrNameLst>
                                          <p:attrName>style.visibility</p:attrName>
                                        </p:attrNameLst>
                                      </p:cBhvr>
                                      <p:to>
                                        <p:strVal val="visible"/>
                                      </p:to>
                                    </p:set>
                                    <p:animEffect transition="in" filter="fade">
                                      <p:cBhvr>
                                        <p:cTn id="12" dur="2000"/>
                                        <p:tgtEl>
                                          <p:spTgt spid="5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8"/>
                                        </p:tgtEl>
                                        <p:attrNameLst>
                                          <p:attrName>style.visibility</p:attrName>
                                        </p:attrNameLst>
                                      </p:cBhvr>
                                      <p:to>
                                        <p:strVal val="visible"/>
                                      </p:to>
                                    </p:set>
                                    <p:animEffect transition="in" filter="fade">
                                      <p:cBhvr>
                                        <p:cTn id="17" dur="500"/>
                                        <p:tgtEl>
                                          <p:spTgt spid="558"/>
                                        </p:tgtEl>
                                      </p:cBhvr>
                                    </p:animEffect>
                                  </p:childTnLst>
                                </p:cTn>
                              </p:par>
                              <p:par>
                                <p:cTn id="18" presetID="10" presetClass="entr" presetSubtype="0" fill="hold" nodeType="withEffect">
                                  <p:stCondLst>
                                    <p:cond delay="0"/>
                                  </p:stCondLst>
                                  <p:childTnLst>
                                    <p:set>
                                      <p:cBhvr>
                                        <p:cTn id="19" dur="1" fill="hold">
                                          <p:stCondLst>
                                            <p:cond delay="0"/>
                                          </p:stCondLst>
                                        </p:cTn>
                                        <p:tgtEl>
                                          <p:spTgt spid="560"/>
                                        </p:tgtEl>
                                        <p:attrNameLst>
                                          <p:attrName>style.visibility</p:attrName>
                                        </p:attrNameLst>
                                      </p:cBhvr>
                                      <p:to>
                                        <p:strVal val="visible"/>
                                      </p:to>
                                    </p:set>
                                    <p:animEffect transition="in" filter="fade">
                                      <p:cBhvr>
                                        <p:cTn id="20" dur="500"/>
                                        <p:tgtEl>
                                          <p:spTgt spid="56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9"/>
                                        </p:tgtEl>
                                        <p:attrNameLst>
                                          <p:attrName>style.visibility</p:attrName>
                                        </p:attrNameLst>
                                      </p:cBhvr>
                                      <p:to>
                                        <p:strVal val="visible"/>
                                      </p:to>
                                    </p:set>
                                    <p:animEffect transition="in" filter="fade">
                                      <p:cBhvr>
                                        <p:cTn id="25" dur="2000"/>
                                        <p:tgtEl>
                                          <p:spTgt spid="56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59"/>
                                        </p:tgtEl>
                                        <p:attrNameLst>
                                          <p:attrName>style.visibility</p:attrName>
                                        </p:attrNameLst>
                                      </p:cBhvr>
                                      <p:to>
                                        <p:strVal val="visible"/>
                                      </p:to>
                                    </p:set>
                                    <p:animEffect transition="in" filter="fade">
                                      <p:cBhvr>
                                        <p:cTn id="30" dur="500"/>
                                        <p:tgtEl>
                                          <p:spTgt spid="559"/>
                                        </p:tgtEl>
                                      </p:cBhvr>
                                    </p:animEffect>
                                  </p:childTnLst>
                                </p:cTn>
                              </p:par>
                              <p:par>
                                <p:cTn id="31" presetID="10" presetClass="entr" presetSubtype="0" fill="hold" nodeType="withEffect">
                                  <p:stCondLst>
                                    <p:cond delay="0"/>
                                  </p:stCondLst>
                                  <p:childTnLst>
                                    <p:set>
                                      <p:cBhvr>
                                        <p:cTn id="32" dur="1" fill="hold">
                                          <p:stCondLst>
                                            <p:cond delay="0"/>
                                          </p:stCondLst>
                                        </p:cTn>
                                        <p:tgtEl>
                                          <p:spTgt spid="563"/>
                                        </p:tgtEl>
                                        <p:attrNameLst>
                                          <p:attrName>style.visibility</p:attrName>
                                        </p:attrNameLst>
                                      </p:cBhvr>
                                      <p:to>
                                        <p:strVal val="visible"/>
                                      </p:to>
                                    </p:set>
                                    <p:animEffect transition="in" filter="fade">
                                      <p:cBhvr>
                                        <p:cTn id="33" dur="500"/>
                                        <p:tgtEl>
                                          <p:spTgt spid="56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72"/>
                                        </p:tgtEl>
                                        <p:attrNameLst>
                                          <p:attrName>style.visibility</p:attrName>
                                        </p:attrNameLst>
                                      </p:cBhvr>
                                      <p:to>
                                        <p:strVal val="visible"/>
                                      </p:to>
                                    </p:set>
                                    <p:animEffect transition="in" filter="fade">
                                      <p:cBhvr>
                                        <p:cTn id="38" dur="20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16"/>
          <p:cNvGrpSpPr/>
          <p:nvPr/>
        </p:nvGrpSpPr>
        <p:grpSpPr>
          <a:xfrm>
            <a:off x="2200263" y="16120"/>
            <a:ext cx="7713406" cy="745465"/>
            <a:chOff x="0" y="53821"/>
            <a:chExt cx="7713406" cy="745465"/>
          </a:xfrm>
        </p:grpSpPr>
        <p:grpSp>
          <p:nvGrpSpPr>
            <p:cNvPr id="580" name="Google Shape;580;p16"/>
            <p:cNvGrpSpPr/>
            <p:nvPr/>
          </p:nvGrpSpPr>
          <p:grpSpPr>
            <a:xfrm>
              <a:off x="0" y="56595"/>
              <a:ext cx="7713406" cy="742691"/>
              <a:chOff x="-4365708" y="23612"/>
              <a:chExt cx="5849096" cy="825539"/>
            </a:xfrm>
          </p:grpSpPr>
          <p:sp>
            <p:nvSpPr>
              <p:cNvPr id="581" name="Google Shape;581;p16"/>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582" name="Google Shape;582;p16"/>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2. </a:t>
                </a:r>
                <a:r>
                  <a:rPr lang="en-US" sz="4000" b="1">
                    <a:solidFill>
                      <a:srgbClr val="FFFF00"/>
                    </a:solidFill>
                    <a:latin typeface="Poppins" panose="00000500000000000000"/>
                    <a:ea typeface="Poppins" panose="00000500000000000000"/>
                    <a:cs typeface="Poppins" panose="00000500000000000000"/>
                    <a:sym typeface="Poppins" panose="00000500000000000000"/>
                  </a:rPr>
                  <a:t>DÂN CƯ, XÃ HỘI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583" name="Google Shape;583;p16"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pic>
        <p:nvPicPr>
          <p:cNvPr id="584" name="Google Shape;584;p16" descr="城市镇城市景观- 免费矢量图形Pixabay"/>
          <p:cNvPicPr preferRelativeResize="0"/>
          <p:nvPr/>
        </p:nvPicPr>
        <p:blipFill rotWithShape="1">
          <a:blip r:embed="rId4"/>
          <a:srcRect/>
          <a:stretch>
            <a:fillRect/>
          </a:stretch>
        </p:blipFill>
        <p:spPr>
          <a:xfrm>
            <a:off x="0" y="4452428"/>
            <a:ext cx="4495083" cy="2405572"/>
          </a:xfrm>
          <a:prstGeom prst="rect">
            <a:avLst/>
          </a:prstGeom>
          <a:noFill/>
          <a:ln>
            <a:noFill/>
          </a:ln>
        </p:spPr>
      </p:pic>
      <p:pic>
        <p:nvPicPr>
          <p:cNvPr id="585" name="Google Shape;585;p16"/>
          <p:cNvPicPr preferRelativeResize="0"/>
          <p:nvPr/>
        </p:nvPicPr>
        <p:blipFill rotWithShape="1">
          <a:blip r:embed="rId5"/>
          <a:srcRect/>
          <a:stretch>
            <a:fillRect/>
          </a:stretch>
        </p:blipFill>
        <p:spPr>
          <a:xfrm>
            <a:off x="4776550" y="796390"/>
            <a:ext cx="7371206" cy="6023396"/>
          </a:xfrm>
          <a:prstGeom prst="rect">
            <a:avLst/>
          </a:prstGeom>
          <a:noFill/>
          <a:ln>
            <a:noFill/>
          </a:ln>
        </p:spPr>
      </p:pic>
      <p:grpSp>
        <p:nvGrpSpPr>
          <p:cNvPr id="586" name="Google Shape;586;p16"/>
          <p:cNvGrpSpPr/>
          <p:nvPr/>
        </p:nvGrpSpPr>
        <p:grpSpPr>
          <a:xfrm>
            <a:off x="232799" y="906863"/>
            <a:ext cx="4262284" cy="1290648"/>
            <a:chOff x="7399687" y="2749014"/>
            <a:chExt cx="4879811" cy="1817287"/>
          </a:xfrm>
        </p:grpSpPr>
        <p:sp>
          <p:nvSpPr>
            <p:cNvPr id="587" name="Google Shape;587;p16"/>
            <p:cNvSpPr/>
            <p:nvPr/>
          </p:nvSpPr>
          <p:spPr>
            <a:xfrm>
              <a:off x="7399687" y="2749014"/>
              <a:ext cx="4879811" cy="1817287"/>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588" name="Google Shape;588;p16"/>
            <p:cNvSpPr/>
            <p:nvPr/>
          </p:nvSpPr>
          <p:spPr>
            <a:xfrm>
              <a:off x="7819391" y="2894606"/>
              <a:ext cx="4040402" cy="13434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3CC"/>
                  </a:solidFill>
                  <a:latin typeface="Poppins" panose="00000500000000000000"/>
                  <a:ea typeface="Poppins" panose="00000500000000000000"/>
                  <a:cs typeface="Poppins" panose="00000500000000000000"/>
                  <a:sym typeface="Poppins" panose="00000500000000000000"/>
                </a:rPr>
                <a:t>Nhận xét sự phân bố một số đô thị Bắc Mỹ?</a:t>
              </a:r>
              <a:endParaRPr sz="2800" b="1">
                <a:solidFill>
                  <a:srgbClr val="0033CC"/>
                </a:solidFill>
                <a:latin typeface="Poppins" panose="00000500000000000000"/>
                <a:ea typeface="Poppins" panose="00000500000000000000"/>
                <a:cs typeface="Poppins" panose="00000500000000000000"/>
                <a:sym typeface="Poppins" panose="00000500000000000000"/>
              </a:endParaRPr>
            </a:p>
          </p:txBody>
        </p:sp>
      </p:grpSp>
      <p:sp>
        <p:nvSpPr>
          <p:cNvPr id="589" name="Google Shape;589;p16"/>
          <p:cNvSpPr/>
          <p:nvPr/>
        </p:nvSpPr>
        <p:spPr>
          <a:xfrm>
            <a:off x="432197" y="2300911"/>
            <a:ext cx="4062886" cy="1258376"/>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panose="00000500000000000000"/>
                <a:ea typeface="Poppins" panose="00000500000000000000"/>
                <a:cs typeface="Poppins" panose="00000500000000000000"/>
                <a:sym typeface="Poppins" panose="00000500000000000000"/>
              </a:rPr>
              <a:t>Tập trung chủ yếu ở ven biển, ven Hồ Lớn, Đông Bắc, Tây Nam Hoa Kì.</a:t>
            </a:r>
            <a:endParaRPr sz="26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590" name="Google Shape;590;p16"/>
          <p:cNvSpPr/>
          <p:nvPr/>
        </p:nvSpPr>
        <p:spPr>
          <a:xfrm>
            <a:off x="432197" y="3748184"/>
            <a:ext cx="4062886" cy="852418"/>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panose="00000500000000000000"/>
                <a:ea typeface="Poppins" panose="00000500000000000000"/>
                <a:cs typeface="Poppins" panose="00000500000000000000"/>
                <a:sym typeface="Poppins" panose="00000500000000000000"/>
              </a:rPr>
              <a:t>Thưa thới ở sâu nội địa, phía Bắc Canada</a:t>
            </a:r>
            <a:endParaRPr sz="2600" b="1">
              <a:solidFill>
                <a:srgbClr val="FF0000"/>
              </a:solidFill>
              <a:latin typeface="Poppins" panose="00000500000000000000"/>
              <a:ea typeface="Poppins" panose="00000500000000000000"/>
              <a:cs typeface="Poppins" panose="00000500000000000000"/>
              <a:sym typeface="Poppins"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500"/>
                                        <p:tgtEl>
                                          <p:spTgt spid="5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9"/>
                                        </p:tgtEl>
                                        <p:attrNameLst>
                                          <p:attrName>style.visibility</p:attrName>
                                        </p:attrNameLst>
                                      </p:cBhvr>
                                      <p:to>
                                        <p:strVal val="visible"/>
                                      </p:to>
                                    </p:set>
                                    <p:animEffect transition="in" filter="fade">
                                      <p:cBhvr>
                                        <p:cTn id="12" dur="500"/>
                                        <p:tgtEl>
                                          <p:spTgt spid="5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0"/>
                                        </p:tgtEl>
                                        <p:attrNameLst>
                                          <p:attrName>style.visibility</p:attrName>
                                        </p:attrNameLst>
                                      </p:cBhvr>
                                      <p:to>
                                        <p:strVal val="visible"/>
                                      </p:to>
                                    </p:set>
                                    <p:animEffect transition="in" filter="fade">
                                      <p:cBhvr>
                                        <p:cTn id="17"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grpSp>
        <p:nvGrpSpPr>
          <p:cNvPr id="595" name="Google Shape;595;p17"/>
          <p:cNvGrpSpPr/>
          <p:nvPr/>
        </p:nvGrpSpPr>
        <p:grpSpPr>
          <a:xfrm>
            <a:off x="2200263" y="16120"/>
            <a:ext cx="7713406" cy="745465"/>
            <a:chOff x="0" y="53821"/>
            <a:chExt cx="7713406" cy="745465"/>
          </a:xfrm>
        </p:grpSpPr>
        <p:grpSp>
          <p:nvGrpSpPr>
            <p:cNvPr id="596" name="Google Shape;596;p17"/>
            <p:cNvGrpSpPr/>
            <p:nvPr/>
          </p:nvGrpSpPr>
          <p:grpSpPr>
            <a:xfrm>
              <a:off x="0" y="56595"/>
              <a:ext cx="7713406" cy="742691"/>
              <a:chOff x="-4365708" y="23612"/>
              <a:chExt cx="5849096" cy="825539"/>
            </a:xfrm>
          </p:grpSpPr>
          <p:sp>
            <p:nvSpPr>
              <p:cNvPr id="597" name="Google Shape;597;p17"/>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598" name="Google Shape;598;p17"/>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2. </a:t>
                </a:r>
                <a:r>
                  <a:rPr lang="en-US" sz="4000" b="1">
                    <a:solidFill>
                      <a:srgbClr val="FFFF00"/>
                    </a:solidFill>
                    <a:latin typeface="Poppins" panose="00000500000000000000"/>
                    <a:ea typeface="Poppins" panose="00000500000000000000"/>
                    <a:cs typeface="Poppins" panose="00000500000000000000"/>
                    <a:sym typeface="Poppins" panose="00000500000000000000"/>
                  </a:rPr>
                  <a:t>DÂN CƯ, XÃ HỘI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599" name="Google Shape;599;p17"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pic>
        <p:nvPicPr>
          <p:cNvPr id="600" name="Google Shape;600;p17"/>
          <p:cNvPicPr preferRelativeResize="0"/>
          <p:nvPr/>
        </p:nvPicPr>
        <p:blipFill rotWithShape="1">
          <a:blip r:embed="rId4"/>
          <a:srcRect/>
          <a:stretch>
            <a:fillRect/>
          </a:stretch>
        </p:blipFill>
        <p:spPr>
          <a:xfrm>
            <a:off x="4654886" y="735974"/>
            <a:ext cx="7491906" cy="6122026"/>
          </a:xfrm>
          <a:prstGeom prst="rect">
            <a:avLst/>
          </a:prstGeom>
          <a:noFill/>
          <a:ln>
            <a:noFill/>
          </a:ln>
        </p:spPr>
      </p:pic>
      <p:grpSp>
        <p:nvGrpSpPr>
          <p:cNvPr id="601" name="Google Shape;601;p17"/>
          <p:cNvGrpSpPr/>
          <p:nvPr/>
        </p:nvGrpSpPr>
        <p:grpSpPr>
          <a:xfrm>
            <a:off x="422101" y="796390"/>
            <a:ext cx="4144370" cy="1604468"/>
            <a:chOff x="7228669" y="1022220"/>
            <a:chExt cx="3471524" cy="1604468"/>
          </a:xfrm>
        </p:grpSpPr>
        <p:sp>
          <p:nvSpPr>
            <p:cNvPr id="602" name="Google Shape;602;p17"/>
            <p:cNvSpPr/>
            <p:nvPr/>
          </p:nvSpPr>
          <p:spPr>
            <a:xfrm>
              <a:off x="7228669" y="1022220"/>
              <a:ext cx="3471524" cy="1604468"/>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603" name="Google Shape;603;p17"/>
            <p:cNvSpPr/>
            <p:nvPr/>
          </p:nvSpPr>
          <p:spPr>
            <a:xfrm>
              <a:off x="7625418" y="1347400"/>
              <a:ext cx="289259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3CC"/>
                  </a:solidFill>
                  <a:latin typeface="Poppins" panose="00000500000000000000"/>
                  <a:ea typeface="Poppins" panose="00000500000000000000"/>
                  <a:cs typeface="Poppins" panose="00000500000000000000"/>
                  <a:sym typeface="Poppins" panose="00000500000000000000"/>
                </a:rPr>
                <a:t>Phân tích vấn đề đô thị hóa ở Bắc Mỹ?</a:t>
              </a:r>
              <a:endParaRPr sz="2800" b="1">
                <a:solidFill>
                  <a:srgbClr val="0033CC"/>
                </a:solidFill>
                <a:latin typeface="Poppins" panose="00000500000000000000"/>
                <a:ea typeface="Poppins" panose="00000500000000000000"/>
                <a:cs typeface="Poppins" panose="00000500000000000000"/>
                <a:sym typeface="Poppins" panose="00000500000000000000"/>
              </a:endParaRPr>
            </a:p>
          </p:txBody>
        </p:sp>
      </p:grpSp>
      <p:sp>
        <p:nvSpPr>
          <p:cNvPr id="604" name="Google Shape;604;p17"/>
          <p:cNvSpPr/>
          <p:nvPr/>
        </p:nvSpPr>
        <p:spPr>
          <a:xfrm>
            <a:off x="432197" y="2435663"/>
            <a:ext cx="3916779" cy="963561"/>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panose="00000500000000000000"/>
                <a:ea typeface="Poppins" panose="00000500000000000000"/>
                <a:cs typeface="Poppins" panose="00000500000000000000"/>
                <a:sym typeface="Poppins" panose="00000500000000000000"/>
              </a:rPr>
              <a:t>Đô thị hóa gắn liền với Công nghiệp hóa</a:t>
            </a:r>
            <a:endParaRPr sz="26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605" name="Google Shape;605;p17"/>
          <p:cNvSpPr/>
          <p:nvPr/>
        </p:nvSpPr>
        <p:spPr>
          <a:xfrm>
            <a:off x="432197" y="3483620"/>
            <a:ext cx="3916779" cy="875402"/>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panose="00000500000000000000"/>
                <a:ea typeface="Poppins" panose="00000500000000000000"/>
                <a:cs typeface="Poppins" panose="00000500000000000000"/>
                <a:sym typeface="Poppins" panose="00000500000000000000"/>
              </a:rPr>
              <a:t>Nổi bật là dải đô thị từ </a:t>
            </a:r>
          </a:p>
          <a:p>
            <a:pPr marL="0" marR="0" lvl="0" indent="0" algn="ctr" rtl="0">
              <a:spcBef>
                <a:spcPts val="0"/>
              </a:spcBef>
              <a:spcAft>
                <a:spcPts val="0"/>
              </a:spcAft>
              <a:buNone/>
            </a:pPr>
            <a:r>
              <a:rPr lang="en-US" sz="2600" b="1">
                <a:solidFill>
                  <a:srgbClr val="002060"/>
                </a:solidFill>
                <a:latin typeface="Poppins" panose="00000500000000000000"/>
                <a:ea typeface="Poppins" panose="00000500000000000000"/>
                <a:cs typeface="Poppins" panose="00000500000000000000"/>
                <a:sym typeface="Poppins" panose="00000500000000000000"/>
              </a:rPr>
              <a:t>Bô-xtơn đến Oa-sinh-tơn</a:t>
            </a:r>
            <a:endParaRPr sz="26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606" name="Google Shape;606;p17"/>
          <p:cNvSpPr/>
          <p:nvPr/>
        </p:nvSpPr>
        <p:spPr>
          <a:xfrm>
            <a:off x="422099" y="5515897"/>
            <a:ext cx="3916779" cy="1209366"/>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panose="00000500000000000000"/>
                <a:ea typeface="Poppins" panose="00000500000000000000"/>
                <a:cs typeface="Poppins" panose="00000500000000000000"/>
                <a:sym typeface="Poppins" panose="00000500000000000000"/>
              </a:rPr>
              <a:t>Các thành phố lớn (siêu đô thị): Niu Ioóc, Lốt An-giơ-let</a:t>
            </a:r>
            <a:endParaRPr sz="26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607" name="Google Shape;607;p17"/>
          <p:cNvSpPr/>
          <p:nvPr/>
        </p:nvSpPr>
        <p:spPr>
          <a:xfrm>
            <a:off x="432197" y="4499758"/>
            <a:ext cx="3916779" cy="875402"/>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panose="00000500000000000000"/>
                <a:ea typeface="Poppins" panose="00000500000000000000"/>
                <a:cs typeface="Poppins" panose="00000500000000000000"/>
                <a:sym typeface="Poppins" panose="00000500000000000000"/>
              </a:rPr>
              <a:t>Tỉ lệ dân thành thị cao nhất thế giới (gần 83%) </a:t>
            </a:r>
            <a:endParaRPr sz="2600" b="1">
              <a:solidFill>
                <a:srgbClr val="FF0000"/>
              </a:solidFill>
              <a:latin typeface="Poppins" panose="00000500000000000000"/>
              <a:ea typeface="Poppins" panose="00000500000000000000"/>
              <a:cs typeface="Poppins" panose="00000500000000000000"/>
              <a:sym typeface="Poppins"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fade">
                                      <p:cBhvr>
                                        <p:cTn id="7" dur="500"/>
                                        <p:tgtEl>
                                          <p:spTgt spid="6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4"/>
                                        </p:tgtEl>
                                        <p:attrNameLst>
                                          <p:attrName>style.visibility</p:attrName>
                                        </p:attrNameLst>
                                      </p:cBhvr>
                                      <p:to>
                                        <p:strVal val="visible"/>
                                      </p:to>
                                    </p:set>
                                    <p:animEffect transition="in" filter="fade">
                                      <p:cBhvr>
                                        <p:cTn id="12" dur="500"/>
                                        <p:tgtEl>
                                          <p:spTgt spid="6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5"/>
                                        </p:tgtEl>
                                        <p:attrNameLst>
                                          <p:attrName>style.visibility</p:attrName>
                                        </p:attrNameLst>
                                      </p:cBhvr>
                                      <p:to>
                                        <p:strVal val="visible"/>
                                      </p:to>
                                    </p:set>
                                    <p:animEffect transition="in" filter="fade">
                                      <p:cBhvr>
                                        <p:cTn id="17" dur="500"/>
                                        <p:tgtEl>
                                          <p:spTgt spid="6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7"/>
                                        </p:tgtEl>
                                        <p:attrNameLst>
                                          <p:attrName>style.visibility</p:attrName>
                                        </p:attrNameLst>
                                      </p:cBhvr>
                                      <p:to>
                                        <p:strVal val="visible"/>
                                      </p:to>
                                    </p:set>
                                    <p:animEffect transition="in" filter="fade">
                                      <p:cBhvr>
                                        <p:cTn id="22" dur="500"/>
                                        <p:tgtEl>
                                          <p:spTgt spid="6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6"/>
                                        </p:tgtEl>
                                        <p:attrNameLst>
                                          <p:attrName>style.visibility</p:attrName>
                                        </p:attrNameLst>
                                      </p:cBhvr>
                                      <p:to>
                                        <p:strVal val="visible"/>
                                      </p:to>
                                    </p:set>
                                    <p:animEffect transition="in" filter="fade">
                                      <p:cBhvr>
                                        <p:cTn id="27" dur="5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grpSp>
        <p:nvGrpSpPr>
          <p:cNvPr id="613" name="Google Shape;613;p18"/>
          <p:cNvGrpSpPr/>
          <p:nvPr/>
        </p:nvGrpSpPr>
        <p:grpSpPr>
          <a:xfrm>
            <a:off x="2200263" y="16120"/>
            <a:ext cx="7713406" cy="745465"/>
            <a:chOff x="0" y="53821"/>
            <a:chExt cx="7713406" cy="745465"/>
          </a:xfrm>
        </p:grpSpPr>
        <p:grpSp>
          <p:nvGrpSpPr>
            <p:cNvPr id="614" name="Google Shape;614;p18"/>
            <p:cNvGrpSpPr/>
            <p:nvPr/>
          </p:nvGrpSpPr>
          <p:grpSpPr>
            <a:xfrm>
              <a:off x="0" y="56595"/>
              <a:ext cx="7713406" cy="742691"/>
              <a:chOff x="-4365708" y="23612"/>
              <a:chExt cx="5849096" cy="825539"/>
            </a:xfrm>
          </p:grpSpPr>
          <p:sp>
            <p:nvSpPr>
              <p:cNvPr id="615" name="Google Shape;615;p18"/>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616" name="Google Shape;616;p18"/>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2. </a:t>
                </a:r>
                <a:r>
                  <a:rPr lang="en-US" sz="4000" b="1">
                    <a:solidFill>
                      <a:srgbClr val="FFFF00"/>
                    </a:solidFill>
                    <a:latin typeface="Poppins" panose="00000500000000000000"/>
                    <a:ea typeface="Poppins" panose="00000500000000000000"/>
                    <a:cs typeface="Poppins" panose="00000500000000000000"/>
                    <a:sym typeface="Poppins" panose="00000500000000000000"/>
                  </a:rPr>
                  <a:t>DÂN CƯ, XÃ HỘI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617" name="Google Shape;617;p18"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pic>
        <p:nvPicPr>
          <p:cNvPr id="618" name="Google Shape;618;p18" descr="城市镇城市景观- 免费矢量图形Pixabay"/>
          <p:cNvPicPr preferRelativeResize="0"/>
          <p:nvPr/>
        </p:nvPicPr>
        <p:blipFill rotWithShape="1">
          <a:blip r:embed="rId4"/>
          <a:srcRect/>
          <a:stretch>
            <a:fillRect/>
          </a:stretch>
        </p:blipFill>
        <p:spPr>
          <a:xfrm>
            <a:off x="4231270" y="4911709"/>
            <a:ext cx="3570779" cy="1910925"/>
          </a:xfrm>
          <a:prstGeom prst="rect">
            <a:avLst/>
          </a:prstGeom>
          <a:noFill/>
          <a:ln>
            <a:noFill/>
          </a:ln>
        </p:spPr>
      </p:pic>
      <p:grpSp>
        <p:nvGrpSpPr>
          <p:cNvPr id="619" name="Google Shape;619;p18"/>
          <p:cNvGrpSpPr/>
          <p:nvPr/>
        </p:nvGrpSpPr>
        <p:grpSpPr>
          <a:xfrm>
            <a:off x="203464" y="990266"/>
            <a:ext cx="5062926" cy="1081963"/>
            <a:chOff x="7651750" y="2609740"/>
            <a:chExt cx="5796452" cy="1523450"/>
          </a:xfrm>
        </p:grpSpPr>
        <p:sp>
          <p:nvSpPr>
            <p:cNvPr id="620" name="Google Shape;620;p18"/>
            <p:cNvSpPr/>
            <p:nvPr/>
          </p:nvSpPr>
          <p:spPr>
            <a:xfrm>
              <a:off x="7651750" y="2609740"/>
              <a:ext cx="5744589" cy="1523450"/>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621" name="Google Shape;621;p18"/>
            <p:cNvSpPr/>
            <p:nvPr/>
          </p:nvSpPr>
          <p:spPr>
            <a:xfrm>
              <a:off x="8038892" y="2894605"/>
              <a:ext cx="5409310" cy="736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3CC"/>
                  </a:solidFill>
                  <a:latin typeface="Poppins" panose="00000500000000000000"/>
                  <a:ea typeface="Poppins" panose="00000500000000000000"/>
                  <a:cs typeface="Poppins" panose="00000500000000000000"/>
                  <a:sym typeface="Poppins" panose="00000500000000000000"/>
                </a:rPr>
                <a:t>Vấn đề nhập cư và chủng tộc</a:t>
              </a:r>
              <a:endParaRPr sz="2800" b="1">
                <a:solidFill>
                  <a:srgbClr val="0033CC"/>
                </a:solidFill>
                <a:latin typeface="Poppins" panose="00000500000000000000"/>
                <a:ea typeface="Poppins" panose="00000500000000000000"/>
                <a:cs typeface="Poppins" panose="00000500000000000000"/>
                <a:sym typeface="Poppins" panose="00000500000000000000"/>
              </a:endParaRPr>
            </a:p>
          </p:txBody>
        </p:sp>
      </p:grpSp>
      <p:grpSp>
        <p:nvGrpSpPr>
          <p:cNvPr id="622" name="Google Shape;622;p18"/>
          <p:cNvGrpSpPr/>
          <p:nvPr/>
        </p:nvGrpSpPr>
        <p:grpSpPr>
          <a:xfrm>
            <a:off x="7129074" y="990266"/>
            <a:ext cx="5017626" cy="1081963"/>
            <a:chOff x="7651750" y="2609740"/>
            <a:chExt cx="5744589" cy="1523450"/>
          </a:xfrm>
        </p:grpSpPr>
        <p:sp>
          <p:nvSpPr>
            <p:cNvPr id="623" name="Google Shape;623;p18"/>
            <p:cNvSpPr/>
            <p:nvPr/>
          </p:nvSpPr>
          <p:spPr>
            <a:xfrm>
              <a:off x="7651750" y="2609740"/>
              <a:ext cx="5744589" cy="1523450"/>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624" name="Google Shape;624;p18"/>
            <p:cNvSpPr/>
            <p:nvPr/>
          </p:nvSpPr>
          <p:spPr>
            <a:xfrm>
              <a:off x="8787472" y="3003106"/>
              <a:ext cx="3473146" cy="736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3CC"/>
                  </a:solidFill>
                  <a:latin typeface="Poppins" panose="00000500000000000000"/>
                  <a:ea typeface="Poppins" panose="00000500000000000000"/>
                  <a:cs typeface="Poppins" panose="00000500000000000000"/>
                  <a:sym typeface="Poppins" panose="00000500000000000000"/>
                </a:rPr>
                <a:t>Vấn đề đô thị hóa</a:t>
              </a:r>
              <a:endParaRPr sz="2800" b="1">
                <a:solidFill>
                  <a:srgbClr val="0033CC"/>
                </a:solidFill>
                <a:latin typeface="Poppins" panose="00000500000000000000"/>
                <a:ea typeface="Poppins" panose="00000500000000000000"/>
                <a:cs typeface="Poppins" panose="00000500000000000000"/>
                <a:sym typeface="Poppins" panose="00000500000000000000"/>
              </a:endParaRPr>
            </a:p>
          </p:txBody>
        </p:sp>
      </p:grpSp>
      <p:sp>
        <p:nvSpPr>
          <p:cNvPr id="625" name="Google Shape;625;p18"/>
          <p:cNvSpPr/>
          <p:nvPr/>
        </p:nvSpPr>
        <p:spPr>
          <a:xfrm>
            <a:off x="2419540" y="2395625"/>
            <a:ext cx="276941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Poppins" panose="00000500000000000000"/>
                <a:ea typeface="Poppins" panose="00000500000000000000"/>
                <a:cs typeface="Poppins" panose="00000500000000000000"/>
                <a:sym typeface="Poppins" panose="00000500000000000000"/>
              </a:rPr>
              <a:t>- Thành phần dân cư </a:t>
            </a:r>
            <a:r>
              <a:rPr lang="en-US" sz="2800">
                <a:solidFill>
                  <a:srgbClr val="FF0000"/>
                </a:solidFill>
                <a:latin typeface="Poppins" panose="00000500000000000000"/>
                <a:ea typeface="Poppins" panose="00000500000000000000"/>
                <a:cs typeface="Poppins" panose="00000500000000000000"/>
                <a:sym typeface="Poppins" panose="00000500000000000000"/>
              </a:rPr>
              <a:t>đa dạng</a:t>
            </a:r>
            <a:endParaRPr sz="2800">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626" name="Google Shape;626;p18"/>
          <p:cNvSpPr/>
          <p:nvPr/>
        </p:nvSpPr>
        <p:spPr>
          <a:xfrm>
            <a:off x="2522629" y="3560991"/>
            <a:ext cx="2642975"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Poppins" panose="00000500000000000000"/>
                <a:ea typeface="Poppins" panose="00000500000000000000"/>
                <a:cs typeface="Poppins" panose="00000500000000000000"/>
                <a:sym typeface="Poppins" panose="00000500000000000000"/>
              </a:rPr>
              <a:t>- Gia tăng dân số chủ yếu là do </a:t>
            </a:r>
            <a:r>
              <a:rPr lang="en-US" sz="3600" b="1">
                <a:solidFill>
                  <a:srgbClr val="FF0000"/>
                </a:solidFill>
                <a:latin typeface="Poppins" panose="00000500000000000000"/>
                <a:ea typeface="Poppins" panose="00000500000000000000"/>
                <a:cs typeface="Poppins" panose="00000500000000000000"/>
                <a:sym typeface="Poppins" panose="00000500000000000000"/>
              </a:rPr>
              <a:t>nhập cư</a:t>
            </a:r>
            <a:endParaRPr sz="36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627" name="Google Shape;627;p18"/>
          <p:cNvSpPr/>
          <p:nvPr/>
        </p:nvSpPr>
        <p:spPr>
          <a:xfrm>
            <a:off x="157092" y="5318288"/>
            <a:ext cx="4410647"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Poppins" panose="00000500000000000000"/>
                <a:ea typeface="Poppins" panose="00000500000000000000"/>
                <a:cs typeface="Poppins" panose="00000500000000000000"/>
                <a:sym typeface="Poppins" panose="00000500000000000000"/>
              </a:rPr>
              <a:t>- Người nhập cư vào Bắc Mỹ chủ yếu đến từ khu vực </a:t>
            </a:r>
            <a:r>
              <a:rPr lang="en-US" sz="2800">
                <a:solidFill>
                  <a:srgbClr val="FF0000"/>
                </a:solidFill>
                <a:latin typeface="Poppins" panose="00000500000000000000"/>
                <a:ea typeface="Poppins" panose="00000500000000000000"/>
                <a:cs typeface="Poppins" panose="00000500000000000000"/>
                <a:sym typeface="Poppins" panose="00000500000000000000"/>
              </a:rPr>
              <a:t>Trung và Nam Mỹ, Châu Á</a:t>
            </a:r>
            <a:endParaRPr sz="2800">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628" name="Google Shape;628;p18"/>
          <p:cNvSpPr/>
          <p:nvPr/>
        </p:nvSpPr>
        <p:spPr>
          <a:xfrm>
            <a:off x="6948436" y="2286041"/>
            <a:ext cx="359941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Poppins" panose="00000500000000000000"/>
                <a:ea typeface="Poppins" panose="00000500000000000000"/>
                <a:cs typeface="Poppins" panose="00000500000000000000"/>
                <a:sym typeface="Poppins" panose="00000500000000000000"/>
              </a:rPr>
              <a:t>- CNH thúc đẩy ĐTH phát triển </a:t>
            </a:r>
            <a:r>
              <a:rPr lang="en-US" sz="2800" b="1">
                <a:solidFill>
                  <a:srgbClr val="FF0000"/>
                </a:solidFill>
                <a:latin typeface="Poppins" panose="00000500000000000000"/>
                <a:ea typeface="Poppins" panose="00000500000000000000"/>
                <a:cs typeface="Poppins" panose="00000500000000000000"/>
                <a:sym typeface="Poppins" panose="00000500000000000000"/>
              </a:rPr>
              <a:t>mạnh mẽ</a:t>
            </a:r>
            <a:endParaRPr sz="28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629" name="Google Shape;629;p18"/>
          <p:cNvSpPr/>
          <p:nvPr/>
        </p:nvSpPr>
        <p:spPr>
          <a:xfrm>
            <a:off x="7733510" y="3328917"/>
            <a:ext cx="4413191"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Poppins" panose="00000500000000000000"/>
                <a:ea typeface="Poppins" panose="00000500000000000000"/>
                <a:cs typeface="Poppins" panose="00000500000000000000"/>
                <a:sym typeface="Poppins" panose="00000500000000000000"/>
              </a:rPr>
              <a:t>- Tỉ lệ dân thành thị cao nhất TG (gần </a:t>
            </a:r>
            <a:r>
              <a:rPr lang="en-US" sz="3600">
                <a:solidFill>
                  <a:srgbClr val="FF0000"/>
                </a:solidFill>
                <a:latin typeface="Poppins" panose="00000500000000000000"/>
                <a:ea typeface="Poppins" panose="00000500000000000000"/>
                <a:cs typeface="Poppins" panose="00000500000000000000"/>
                <a:sym typeface="Poppins" panose="00000500000000000000"/>
              </a:rPr>
              <a:t>83%</a:t>
            </a:r>
            <a:r>
              <a:rPr lang="en-US" sz="2800">
                <a:solidFill>
                  <a:srgbClr val="000000"/>
                </a:solidFill>
                <a:latin typeface="Poppins" panose="00000500000000000000"/>
                <a:ea typeface="Poppins" panose="00000500000000000000"/>
                <a:cs typeface="Poppins" panose="00000500000000000000"/>
                <a:sym typeface="Poppins" panose="00000500000000000000"/>
              </a:rPr>
              <a:t>, 2020).</a:t>
            </a:r>
            <a:endParaRPr sz="2800">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630" name="Google Shape;630;p18"/>
          <p:cNvSpPr/>
          <p:nvPr/>
        </p:nvSpPr>
        <p:spPr>
          <a:xfrm>
            <a:off x="6827894" y="4641753"/>
            <a:ext cx="471296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Poppins" panose="00000500000000000000"/>
                <a:ea typeface="Poppins" panose="00000500000000000000"/>
                <a:cs typeface="Poppins" panose="00000500000000000000"/>
                <a:sym typeface="Poppins" panose="00000500000000000000"/>
              </a:rPr>
              <a:t>- Các đô thị lớn tập trung ở </a:t>
            </a:r>
            <a:r>
              <a:rPr lang="en-US" sz="2800">
                <a:solidFill>
                  <a:srgbClr val="FF0000"/>
                </a:solidFill>
                <a:latin typeface="Poppins" panose="00000500000000000000"/>
                <a:ea typeface="Poppins" panose="00000500000000000000"/>
                <a:cs typeface="Poppins" panose="00000500000000000000"/>
                <a:sym typeface="Poppins" panose="00000500000000000000"/>
              </a:rPr>
              <a:t>ven ngũ hồ </a:t>
            </a:r>
            <a:r>
              <a:rPr lang="en-US" sz="2800">
                <a:solidFill>
                  <a:srgbClr val="000000"/>
                </a:solidFill>
                <a:latin typeface="Poppins" panose="00000500000000000000"/>
                <a:ea typeface="Poppins" panose="00000500000000000000"/>
                <a:cs typeface="Poppins" panose="00000500000000000000"/>
                <a:sym typeface="Poppins" panose="00000500000000000000"/>
              </a:rPr>
              <a:t>và </a:t>
            </a:r>
            <a:r>
              <a:rPr lang="en-US" sz="2800">
                <a:solidFill>
                  <a:srgbClr val="FF0000"/>
                </a:solidFill>
                <a:latin typeface="Poppins" panose="00000500000000000000"/>
                <a:ea typeface="Poppins" panose="00000500000000000000"/>
                <a:cs typeface="Poppins" panose="00000500000000000000"/>
                <a:sym typeface="Poppins" panose="00000500000000000000"/>
              </a:rPr>
              <a:t>Đại Tây Dương</a:t>
            </a:r>
            <a:endParaRPr sz="2800">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631" name="Google Shape;631;p18"/>
          <p:cNvSpPr/>
          <p:nvPr/>
        </p:nvSpPr>
        <p:spPr>
          <a:xfrm>
            <a:off x="7733510" y="5749176"/>
            <a:ext cx="448173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Poppins" panose="00000500000000000000"/>
                <a:ea typeface="Poppins" panose="00000500000000000000"/>
                <a:cs typeface="Poppins" panose="00000500000000000000"/>
                <a:sym typeface="Poppins" panose="00000500000000000000"/>
              </a:rPr>
              <a:t>- Các thành phố lớn (siêu đô thị): </a:t>
            </a:r>
            <a:r>
              <a:rPr lang="en-US" sz="2800">
                <a:solidFill>
                  <a:srgbClr val="FF0000"/>
                </a:solidFill>
                <a:latin typeface="Poppins" panose="00000500000000000000"/>
                <a:ea typeface="Poppins" panose="00000500000000000000"/>
                <a:cs typeface="Poppins" panose="00000500000000000000"/>
                <a:sym typeface="Poppins" panose="00000500000000000000"/>
              </a:rPr>
              <a:t>Niu Ioóc, Lốt An-giơ-let</a:t>
            </a:r>
            <a:r>
              <a:rPr lang="en-US" sz="2800">
                <a:solidFill>
                  <a:srgbClr val="000000"/>
                </a:solidFill>
                <a:latin typeface="Poppins" panose="00000500000000000000"/>
                <a:ea typeface="Poppins" panose="00000500000000000000"/>
                <a:cs typeface="Poppins" panose="00000500000000000000"/>
                <a:sym typeface="Poppins" panose="00000500000000000000"/>
              </a:rPr>
              <a:t>.</a:t>
            </a:r>
            <a:endParaRPr sz="2800">
              <a:solidFill>
                <a:schemeClr val="dk1"/>
              </a:solidFill>
              <a:latin typeface="Poppins" panose="00000500000000000000"/>
              <a:ea typeface="Poppins" panose="00000500000000000000"/>
              <a:cs typeface="Poppins" panose="00000500000000000000"/>
              <a:sym typeface="Poppins" panose="00000500000000000000"/>
            </a:endParaRPr>
          </a:p>
        </p:txBody>
      </p:sp>
      <p:pic>
        <p:nvPicPr>
          <p:cNvPr id="632" name="Google Shape;632;p18" descr="Từ chuyện di dân - nghĩ về thói quen phạm luật"/>
          <p:cNvPicPr preferRelativeResize="0"/>
          <p:nvPr/>
        </p:nvPicPr>
        <p:blipFill rotWithShape="1">
          <a:blip r:embed="rId5"/>
          <a:srcRect/>
          <a:stretch>
            <a:fillRect/>
          </a:stretch>
        </p:blipFill>
        <p:spPr>
          <a:xfrm>
            <a:off x="189923" y="2563544"/>
            <a:ext cx="2379057" cy="2505551"/>
          </a:xfrm>
          <a:prstGeom prst="rect">
            <a:avLst/>
          </a:prstGeom>
          <a:noFill/>
          <a:ln>
            <a:noFill/>
          </a:ln>
        </p:spPr>
      </p:pic>
      <p:pic>
        <p:nvPicPr>
          <p:cNvPr id="633" name="Google Shape;633;p18" descr="Hình ảnh Công Nghiệp Hóa Thời Kỳ Nhiếp 40 Thông Minh PNG , Công Nghiệp, Công  Nghiệp PNG miễn phí tải tập tin PSDComment và Vector"/>
          <p:cNvPicPr preferRelativeResize="0"/>
          <p:nvPr/>
        </p:nvPicPr>
        <p:blipFill rotWithShape="1">
          <a:blip r:embed="rId6"/>
          <a:srcRect/>
          <a:stretch>
            <a:fillRect/>
          </a:stretch>
        </p:blipFill>
        <p:spPr>
          <a:xfrm>
            <a:off x="10346724" y="2021227"/>
            <a:ext cx="1307690" cy="1307690"/>
          </a:xfrm>
          <a:prstGeom prst="rect">
            <a:avLst/>
          </a:prstGeom>
          <a:noFill/>
          <a:ln>
            <a:noFill/>
          </a:ln>
        </p:spPr>
      </p:pic>
      <p:pic>
        <p:nvPicPr>
          <p:cNvPr id="634" name="Google Shape;634;p18" descr="Premium Vector | Illustration of a large number of people of different  nationalities. population of the earth"/>
          <p:cNvPicPr preferRelativeResize="0"/>
          <p:nvPr/>
        </p:nvPicPr>
        <p:blipFill rotWithShape="1">
          <a:blip r:embed="rId7"/>
          <a:srcRect/>
          <a:stretch>
            <a:fillRect/>
          </a:stretch>
        </p:blipFill>
        <p:spPr>
          <a:xfrm>
            <a:off x="6228668" y="3202881"/>
            <a:ext cx="1439535" cy="1007215"/>
          </a:xfrm>
          <a:prstGeom prst="rect">
            <a:avLst/>
          </a:prstGeom>
          <a:noFill/>
          <a:ln>
            <a:noFill/>
          </a:ln>
        </p:spPr>
      </p:pic>
      <p:pic>
        <p:nvPicPr>
          <p:cNvPr id="635" name="Google Shape;635;p18" descr="Hình ảnh Biểu Tượng Vector PNG , Vị Trí Cắt Dán Vẽ, Vị Trí Biểu Tượng, Vị  Trí PNG và Vector với nền trong suốt để tải xuống miễn phí"/>
          <p:cNvPicPr preferRelativeResize="0"/>
          <p:nvPr/>
        </p:nvPicPr>
        <p:blipFill rotWithShape="1">
          <a:blip r:embed="rId8"/>
          <a:srcRect/>
          <a:stretch>
            <a:fillRect/>
          </a:stretch>
        </p:blipFill>
        <p:spPr>
          <a:xfrm>
            <a:off x="11354730" y="4585605"/>
            <a:ext cx="1042993" cy="1042993"/>
          </a:xfrm>
          <a:prstGeom prst="rect">
            <a:avLst/>
          </a:prstGeom>
          <a:noFill/>
          <a:ln>
            <a:noFill/>
          </a:ln>
        </p:spPr>
      </p:pic>
      <p:cxnSp>
        <p:nvCxnSpPr>
          <p:cNvPr id="636" name="Google Shape;636;p18"/>
          <p:cNvCxnSpPr/>
          <p:nvPr/>
        </p:nvCxnSpPr>
        <p:spPr>
          <a:xfrm>
            <a:off x="5951837" y="1454189"/>
            <a:ext cx="20317" cy="3204166"/>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2000"/>
                                        <p:tgtEl>
                                          <p:spTgt spid="619"/>
                                        </p:tgtEl>
                                      </p:cBhvr>
                                    </p:animEffect>
                                  </p:childTnLst>
                                </p:cTn>
                              </p:par>
                              <p:par>
                                <p:cTn id="8" presetID="10" presetClass="entr" presetSubtype="0" fill="hold" nodeType="withEffect">
                                  <p:stCondLst>
                                    <p:cond delay="0"/>
                                  </p:stCondLst>
                                  <p:childTnLst>
                                    <p:set>
                                      <p:cBhvr>
                                        <p:cTn id="9" dur="1" fill="hold">
                                          <p:stCondLst>
                                            <p:cond delay="0"/>
                                          </p:stCondLst>
                                        </p:cTn>
                                        <p:tgtEl>
                                          <p:spTgt spid="622"/>
                                        </p:tgtEl>
                                        <p:attrNameLst>
                                          <p:attrName>style.visibility</p:attrName>
                                        </p:attrNameLst>
                                      </p:cBhvr>
                                      <p:to>
                                        <p:strVal val="visible"/>
                                      </p:to>
                                    </p:set>
                                    <p:animEffect transition="in" filter="fade">
                                      <p:cBhvr>
                                        <p:cTn id="10" dur="2000"/>
                                        <p:tgtEl>
                                          <p:spTgt spid="622"/>
                                        </p:tgtEl>
                                      </p:cBhvr>
                                    </p:animEffect>
                                  </p:childTnLst>
                                </p:cTn>
                              </p:par>
                              <p:par>
                                <p:cTn id="11" presetID="10" presetClass="entr" presetSubtype="0" fill="hold" nodeType="withEffect">
                                  <p:stCondLst>
                                    <p:cond delay="0"/>
                                  </p:stCondLst>
                                  <p:childTnLst>
                                    <p:set>
                                      <p:cBhvr>
                                        <p:cTn id="12" dur="1" fill="hold">
                                          <p:stCondLst>
                                            <p:cond delay="0"/>
                                          </p:stCondLst>
                                        </p:cTn>
                                        <p:tgtEl>
                                          <p:spTgt spid="636"/>
                                        </p:tgtEl>
                                        <p:attrNameLst>
                                          <p:attrName>style.visibility</p:attrName>
                                        </p:attrNameLst>
                                      </p:cBhvr>
                                      <p:to>
                                        <p:strVal val="visible"/>
                                      </p:to>
                                    </p:set>
                                    <p:animEffect transition="in" filter="fade">
                                      <p:cBhvr>
                                        <p:cTn id="13" dur="2000"/>
                                        <p:tgtEl>
                                          <p:spTgt spid="636"/>
                                        </p:tgtEl>
                                      </p:cBhvr>
                                    </p:animEffect>
                                  </p:childTnLst>
                                </p:cTn>
                              </p:par>
                              <p:par>
                                <p:cTn id="14" presetID="10" presetClass="entr" presetSubtype="0" fill="hold" nodeType="withEffect">
                                  <p:stCondLst>
                                    <p:cond delay="0"/>
                                  </p:stCondLst>
                                  <p:childTnLst>
                                    <p:set>
                                      <p:cBhvr>
                                        <p:cTn id="15" dur="1" fill="hold">
                                          <p:stCondLst>
                                            <p:cond delay="0"/>
                                          </p:stCondLst>
                                        </p:cTn>
                                        <p:tgtEl>
                                          <p:spTgt spid="618"/>
                                        </p:tgtEl>
                                        <p:attrNameLst>
                                          <p:attrName>style.visibility</p:attrName>
                                        </p:attrNameLst>
                                      </p:cBhvr>
                                      <p:to>
                                        <p:strVal val="visible"/>
                                      </p:to>
                                    </p:set>
                                    <p:animEffect transition="in" filter="fade">
                                      <p:cBhvr>
                                        <p:cTn id="16" dur="2000"/>
                                        <p:tgtEl>
                                          <p:spTgt spid="6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32"/>
                                        </p:tgtEl>
                                        <p:attrNameLst>
                                          <p:attrName>style.visibility</p:attrName>
                                        </p:attrNameLst>
                                      </p:cBhvr>
                                      <p:to>
                                        <p:strVal val="visible"/>
                                      </p:to>
                                    </p:set>
                                    <p:animEffect transition="in" filter="fade">
                                      <p:cBhvr>
                                        <p:cTn id="21" dur="500"/>
                                        <p:tgtEl>
                                          <p:spTgt spid="632"/>
                                        </p:tgtEl>
                                      </p:cBhvr>
                                    </p:animEffect>
                                  </p:childTnLst>
                                </p:cTn>
                              </p:par>
                              <p:par>
                                <p:cTn id="22" presetID="10" presetClass="entr" presetSubtype="0" fill="hold" nodeType="withEffect">
                                  <p:stCondLst>
                                    <p:cond delay="0"/>
                                  </p:stCondLst>
                                  <p:childTnLst>
                                    <p:set>
                                      <p:cBhvr>
                                        <p:cTn id="23" dur="1" fill="hold">
                                          <p:stCondLst>
                                            <p:cond delay="0"/>
                                          </p:stCondLst>
                                        </p:cTn>
                                        <p:tgtEl>
                                          <p:spTgt spid="625"/>
                                        </p:tgtEl>
                                        <p:attrNameLst>
                                          <p:attrName>style.visibility</p:attrName>
                                        </p:attrNameLst>
                                      </p:cBhvr>
                                      <p:to>
                                        <p:strVal val="visible"/>
                                      </p:to>
                                    </p:set>
                                    <p:animEffect transition="in" filter="fade">
                                      <p:cBhvr>
                                        <p:cTn id="24" dur="500"/>
                                        <p:tgtEl>
                                          <p:spTgt spid="625"/>
                                        </p:tgtEl>
                                      </p:cBhvr>
                                    </p:animEffect>
                                  </p:childTnLst>
                                </p:cTn>
                              </p:par>
                              <p:par>
                                <p:cTn id="25" presetID="10" presetClass="entr" presetSubtype="0" fill="hold" nodeType="withEffect">
                                  <p:stCondLst>
                                    <p:cond delay="0"/>
                                  </p:stCondLst>
                                  <p:childTnLst>
                                    <p:set>
                                      <p:cBhvr>
                                        <p:cTn id="26" dur="1" fill="hold">
                                          <p:stCondLst>
                                            <p:cond delay="0"/>
                                          </p:stCondLst>
                                        </p:cTn>
                                        <p:tgtEl>
                                          <p:spTgt spid="626"/>
                                        </p:tgtEl>
                                        <p:attrNameLst>
                                          <p:attrName>style.visibility</p:attrName>
                                        </p:attrNameLst>
                                      </p:cBhvr>
                                      <p:to>
                                        <p:strVal val="visible"/>
                                      </p:to>
                                    </p:set>
                                    <p:animEffect transition="in" filter="fade">
                                      <p:cBhvr>
                                        <p:cTn id="27" dur="500"/>
                                        <p:tgtEl>
                                          <p:spTgt spid="6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7"/>
                                        </p:tgtEl>
                                        <p:attrNameLst>
                                          <p:attrName>style.visibility</p:attrName>
                                        </p:attrNameLst>
                                      </p:cBhvr>
                                      <p:to>
                                        <p:strVal val="visible"/>
                                      </p:to>
                                    </p:set>
                                    <p:animEffect transition="in" filter="fade">
                                      <p:cBhvr>
                                        <p:cTn id="32" dur="500"/>
                                        <p:tgtEl>
                                          <p:spTgt spid="6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8"/>
                                        </p:tgtEl>
                                        <p:attrNameLst>
                                          <p:attrName>style.visibility</p:attrName>
                                        </p:attrNameLst>
                                      </p:cBhvr>
                                      <p:to>
                                        <p:strVal val="visible"/>
                                      </p:to>
                                    </p:set>
                                    <p:animEffect transition="in" filter="fade">
                                      <p:cBhvr>
                                        <p:cTn id="37" dur="500"/>
                                        <p:tgtEl>
                                          <p:spTgt spid="628"/>
                                        </p:tgtEl>
                                      </p:cBhvr>
                                    </p:animEffect>
                                  </p:childTnLst>
                                </p:cTn>
                              </p:par>
                              <p:par>
                                <p:cTn id="38" presetID="10" presetClass="entr" presetSubtype="0" fill="hold" nodeType="withEffect">
                                  <p:stCondLst>
                                    <p:cond delay="0"/>
                                  </p:stCondLst>
                                  <p:childTnLst>
                                    <p:set>
                                      <p:cBhvr>
                                        <p:cTn id="39" dur="1" fill="hold">
                                          <p:stCondLst>
                                            <p:cond delay="0"/>
                                          </p:stCondLst>
                                        </p:cTn>
                                        <p:tgtEl>
                                          <p:spTgt spid="633"/>
                                        </p:tgtEl>
                                        <p:attrNameLst>
                                          <p:attrName>style.visibility</p:attrName>
                                        </p:attrNameLst>
                                      </p:cBhvr>
                                      <p:to>
                                        <p:strVal val="visible"/>
                                      </p:to>
                                    </p:set>
                                    <p:animEffect transition="in" filter="fade">
                                      <p:cBhvr>
                                        <p:cTn id="40" dur="500"/>
                                        <p:tgtEl>
                                          <p:spTgt spid="6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34"/>
                                        </p:tgtEl>
                                        <p:attrNameLst>
                                          <p:attrName>style.visibility</p:attrName>
                                        </p:attrNameLst>
                                      </p:cBhvr>
                                      <p:to>
                                        <p:strVal val="visible"/>
                                      </p:to>
                                    </p:set>
                                    <p:animEffect transition="in" filter="fade">
                                      <p:cBhvr>
                                        <p:cTn id="45" dur="500"/>
                                        <p:tgtEl>
                                          <p:spTgt spid="634"/>
                                        </p:tgtEl>
                                      </p:cBhvr>
                                    </p:animEffect>
                                  </p:childTnLst>
                                </p:cTn>
                              </p:par>
                              <p:par>
                                <p:cTn id="46" presetID="10" presetClass="entr" presetSubtype="0" fill="hold" nodeType="withEffect">
                                  <p:stCondLst>
                                    <p:cond delay="0"/>
                                  </p:stCondLst>
                                  <p:childTnLst>
                                    <p:set>
                                      <p:cBhvr>
                                        <p:cTn id="47" dur="1" fill="hold">
                                          <p:stCondLst>
                                            <p:cond delay="0"/>
                                          </p:stCondLst>
                                        </p:cTn>
                                        <p:tgtEl>
                                          <p:spTgt spid="629"/>
                                        </p:tgtEl>
                                        <p:attrNameLst>
                                          <p:attrName>style.visibility</p:attrName>
                                        </p:attrNameLst>
                                      </p:cBhvr>
                                      <p:to>
                                        <p:strVal val="visible"/>
                                      </p:to>
                                    </p:set>
                                    <p:animEffect transition="in" filter="fade">
                                      <p:cBhvr>
                                        <p:cTn id="48" dur="500"/>
                                        <p:tgtEl>
                                          <p:spTgt spid="6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30"/>
                                        </p:tgtEl>
                                        <p:attrNameLst>
                                          <p:attrName>style.visibility</p:attrName>
                                        </p:attrNameLst>
                                      </p:cBhvr>
                                      <p:to>
                                        <p:strVal val="visible"/>
                                      </p:to>
                                    </p:set>
                                    <p:animEffect transition="in" filter="fade">
                                      <p:cBhvr>
                                        <p:cTn id="53" dur="500"/>
                                        <p:tgtEl>
                                          <p:spTgt spid="630"/>
                                        </p:tgtEl>
                                      </p:cBhvr>
                                    </p:animEffect>
                                  </p:childTnLst>
                                </p:cTn>
                              </p:par>
                              <p:par>
                                <p:cTn id="54" presetID="10" presetClass="entr" presetSubtype="0" fill="hold" nodeType="withEffect">
                                  <p:stCondLst>
                                    <p:cond delay="0"/>
                                  </p:stCondLst>
                                  <p:childTnLst>
                                    <p:set>
                                      <p:cBhvr>
                                        <p:cTn id="55" dur="1" fill="hold">
                                          <p:stCondLst>
                                            <p:cond delay="0"/>
                                          </p:stCondLst>
                                        </p:cTn>
                                        <p:tgtEl>
                                          <p:spTgt spid="635"/>
                                        </p:tgtEl>
                                        <p:attrNameLst>
                                          <p:attrName>style.visibility</p:attrName>
                                        </p:attrNameLst>
                                      </p:cBhvr>
                                      <p:to>
                                        <p:strVal val="visible"/>
                                      </p:to>
                                    </p:set>
                                    <p:animEffect transition="in" filter="fade">
                                      <p:cBhvr>
                                        <p:cTn id="56" dur="500"/>
                                        <p:tgtEl>
                                          <p:spTgt spid="6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31"/>
                                        </p:tgtEl>
                                        <p:attrNameLst>
                                          <p:attrName>style.visibility</p:attrName>
                                        </p:attrNameLst>
                                      </p:cBhvr>
                                      <p:to>
                                        <p:strVal val="visible"/>
                                      </p:to>
                                    </p:set>
                                    <p:animEffect transition="in" filter="fade">
                                      <p:cBhvr>
                                        <p:cTn id="61" dur="500"/>
                                        <p:tgtEl>
                                          <p:spTgt spid="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cxnSp>
        <p:nvCxnSpPr>
          <p:cNvPr id="642" name="Google Shape;642;p19"/>
          <p:cNvCxnSpPr/>
          <p:nvPr/>
        </p:nvCxnSpPr>
        <p:spPr>
          <a:xfrm>
            <a:off x="0" y="2516795"/>
            <a:ext cx="12102831" cy="20897"/>
          </a:xfrm>
          <a:prstGeom prst="straightConnector1">
            <a:avLst/>
          </a:prstGeom>
          <a:noFill/>
          <a:ln w="12700" cap="flat" cmpd="sng">
            <a:solidFill>
              <a:schemeClr val="dk1"/>
            </a:solidFill>
            <a:prstDash val="solid"/>
            <a:miter lim="800000"/>
            <a:headEnd type="none" w="sm" len="sm"/>
            <a:tailEnd type="none" w="sm" len="sm"/>
          </a:ln>
        </p:spPr>
      </p:cxnSp>
      <p:sp>
        <p:nvSpPr>
          <p:cNvPr id="643" name="Google Shape;643;p19"/>
          <p:cNvSpPr/>
          <p:nvPr/>
        </p:nvSpPr>
        <p:spPr>
          <a:xfrm>
            <a:off x="3429660" y="1223726"/>
            <a:ext cx="5421892" cy="116029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600" b="1">
                <a:solidFill>
                  <a:srgbClr val="1DB920"/>
                </a:solidFill>
                <a:latin typeface="Poppins" panose="00000500000000000000"/>
                <a:ea typeface="Poppins" panose="00000500000000000000"/>
                <a:cs typeface="Poppins" panose="00000500000000000000"/>
                <a:sym typeface="Poppins" panose="00000500000000000000"/>
              </a:rPr>
              <a:t>NEW YORK</a:t>
            </a:r>
            <a:endParaRPr sz="6600" b="1">
              <a:solidFill>
                <a:srgbClr val="1DB920"/>
              </a:solidFill>
              <a:latin typeface="Poppins" panose="00000500000000000000"/>
              <a:ea typeface="Poppins" panose="00000500000000000000"/>
              <a:cs typeface="Poppins" panose="00000500000000000000"/>
              <a:sym typeface="Poppins" panose="00000500000000000000"/>
            </a:endParaRPr>
          </a:p>
        </p:txBody>
      </p:sp>
      <p:sp>
        <p:nvSpPr>
          <p:cNvPr id="644" name="Google Shape;644;p19"/>
          <p:cNvSpPr/>
          <p:nvPr/>
        </p:nvSpPr>
        <p:spPr>
          <a:xfrm>
            <a:off x="155886" y="2876035"/>
            <a:ext cx="5256772" cy="3914273"/>
          </a:xfrm>
          <a:prstGeom prst="roundRect">
            <a:avLst>
              <a:gd name="adj" fmla="val 16667"/>
            </a:avLst>
          </a:prstGeom>
          <a:solidFill>
            <a:schemeClr val="lt1"/>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a:solidFill>
                  <a:schemeClr val="dk1"/>
                </a:solidFill>
                <a:latin typeface="Poppins" panose="00000500000000000000"/>
                <a:ea typeface="Poppins" panose="00000500000000000000"/>
                <a:cs typeface="Poppins" panose="00000500000000000000"/>
                <a:sym typeface="Poppins" panose="00000500000000000000"/>
              </a:rPr>
              <a:t>Đây là một trong những vùng đô thị đông dân nhất trên thế giới. Với vai trò là một thành phố toàn cầu tiên phong, New York có một tầm ảnh hưởng mạnh mẽ đối với thương mại, tài chính, văn hóa, thời trang và giải trí toàn cầu.</a:t>
            </a:r>
            <a:endParaRPr sz="28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645" name="Google Shape;645;p19"/>
          <p:cNvSpPr/>
          <p:nvPr/>
        </p:nvSpPr>
        <p:spPr>
          <a:xfrm>
            <a:off x="0" y="1766882"/>
            <a:ext cx="3864463" cy="147648"/>
          </a:xfrm>
          <a:prstGeom prst="rect">
            <a:avLst/>
          </a:prstGeom>
          <a:solidFill>
            <a:srgbClr val="1DB9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nvGrpSpPr>
          <p:cNvPr id="646" name="Google Shape;646;p19"/>
          <p:cNvGrpSpPr/>
          <p:nvPr/>
        </p:nvGrpSpPr>
        <p:grpSpPr>
          <a:xfrm>
            <a:off x="0" y="-58994"/>
            <a:ext cx="9276734" cy="1563329"/>
            <a:chOff x="0" y="-58994"/>
            <a:chExt cx="9276734" cy="1563329"/>
          </a:xfrm>
        </p:grpSpPr>
        <p:sp>
          <p:nvSpPr>
            <p:cNvPr id="647" name="Google Shape;647;p19"/>
            <p:cNvSpPr/>
            <p:nvPr/>
          </p:nvSpPr>
          <p:spPr>
            <a:xfrm>
              <a:off x="1804735" y="101674"/>
              <a:ext cx="747199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cap="none">
                  <a:solidFill>
                    <a:srgbClr val="C00000"/>
                  </a:solidFill>
                  <a:latin typeface="Arial" panose="020B0604020202020204"/>
                  <a:ea typeface="Arial" panose="020B0604020202020204"/>
                  <a:cs typeface="Arial" panose="020B0604020202020204"/>
                  <a:sym typeface="Arial" panose="020B0604020202020204"/>
                </a:rPr>
                <a:t>EM CÓ BIẾT ?</a:t>
              </a:r>
              <a:endParaRPr sz="7200" b="1" cap="none">
                <a:solidFill>
                  <a:srgbClr val="C00000"/>
                </a:solidFill>
                <a:latin typeface="Arial" panose="020B0604020202020204"/>
                <a:ea typeface="Arial" panose="020B0604020202020204"/>
                <a:cs typeface="Arial" panose="020B0604020202020204"/>
                <a:sym typeface="Arial" panose="020B0604020202020204"/>
              </a:endParaRPr>
            </a:p>
          </p:txBody>
        </p:sp>
        <p:pic>
          <p:nvPicPr>
            <p:cNvPr id="648" name="Google Shape;648;p19" descr="A picture containing text, vector graphics&#10;&#10;Description automatically generated"/>
            <p:cNvPicPr preferRelativeResize="0"/>
            <p:nvPr/>
          </p:nvPicPr>
          <p:blipFill rotWithShape="1">
            <a:blip r:embed="rId3"/>
            <a:srcRect l="3247" t="15772" r="4522" b="15380"/>
            <a:stretch>
              <a:fillRect/>
            </a:stretch>
          </p:blipFill>
          <p:spPr>
            <a:xfrm>
              <a:off x="0" y="-58994"/>
              <a:ext cx="2094271" cy="1563329"/>
            </a:xfrm>
            <a:prstGeom prst="rect">
              <a:avLst/>
            </a:prstGeom>
            <a:noFill/>
            <a:ln>
              <a:noFill/>
            </a:ln>
          </p:spPr>
        </p:pic>
      </p:grpSp>
      <p:pic>
        <p:nvPicPr>
          <p:cNvPr id="649" name="Google Shape;649;p19" descr="1"/>
          <p:cNvPicPr preferRelativeResize="0"/>
          <p:nvPr/>
        </p:nvPicPr>
        <p:blipFill rotWithShape="1">
          <a:blip r:embed="rId4"/>
          <a:srcRect/>
          <a:stretch>
            <a:fillRect/>
          </a:stretch>
        </p:blipFill>
        <p:spPr>
          <a:xfrm>
            <a:off x="5766420" y="2670471"/>
            <a:ext cx="6170263" cy="4119837"/>
          </a:xfrm>
          <a:prstGeom prst="rect">
            <a:avLst/>
          </a:prstGeom>
          <a:noFill/>
          <a:ln>
            <a:noFill/>
          </a:ln>
          <a:effectLst>
            <a:outerShdw blurRad="292100" dist="139700" dir="2700000" algn="tl" rotWithShape="0">
              <a:srgbClr val="333333">
                <a:alpha val="64705"/>
              </a:srgbClr>
            </a:outerShdw>
          </a:effectLst>
        </p:spPr>
      </p:pic>
      <p:sp>
        <p:nvSpPr>
          <p:cNvPr id="650" name="Google Shape;650;p19"/>
          <p:cNvSpPr/>
          <p:nvPr/>
        </p:nvSpPr>
        <p:spPr>
          <a:xfrm>
            <a:off x="3864463" y="2076027"/>
            <a:ext cx="48237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70C0"/>
                </a:solidFill>
                <a:latin typeface="Poppins" panose="00000500000000000000"/>
                <a:ea typeface="Poppins" panose="00000500000000000000"/>
                <a:cs typeface="Poppins" panose="00000500000000000000"/>
                <a:sym typeface="Poppins" panose="00000500000000000000"/>
              </a:rPr>
              <a:t>thành phố đông dân nhất nước Mỹ </a:t>
            </a:r>
            <a:endParaRPr sz="2400">
              <a:solidFill>
                <a:srgbClr val="0070C0"/>
              </a:solidFill>
              <a:latin typeface="Calibri" panose="020F0502020204030204"/>
              <a:ea typeface="Calibri" panose="020F0502020204030204"/>
              <a:cs typeface="Calibri" panose="020F0502020204030204"/>
              <a:sym typeface="Calibri" panose="020F0502020204030204"/>
            </a:endParaRPr>
          </a:p>
        </p:txBody>
      </p:sp>
      <p:pic>
        <p:nvPicPr>
          <p:cNvPr id="651" name="Google Shape;651;p19" descr="Urban Flat Roof High Rise Building Illustration, City, Flat Top, Tall  Building PNG and Vector with Transparent Background for Free Download"/>
          <p:cNvPicPr preferRelativeResize="0"/>
          <p:nvPr/>
        </p:nvPicPr>
        <p:blipFill rotWithShape="1">
          <a:blip r:embed="rId5"/>
          <a:srcRect l="8578" t="23076" r="7470" b="21763"/>
          <a:stretch>
            <a:fillRect/>
          </a:stretch>
        </p:blipFill>
        <p:spPr>
          <a:xfrm>
            <a:off x="8734149" y="450434"/>
            <a:ext cx="3207926" cy="21078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
                                        </p:tgtEl>
                                        <p:attrNameLst>
                                          <p:attrName>style.visibility</p:attrName>
                                        </p:attrNameLst>
                                      </p:cBhvr>
                                      <p:to>
                                        <p:strVal val="visible"/>
                                      </p:to>
                                    </p:set>
                                    <p:animEffect transition="in" filter="fade">
                                      <p:cBhvr>
                                        <p:cTn id="7" dur="500"/>
                                        <p:tgtEl>
                                          <p:spTgt spid="645"/>
                                        </p:tgtEl>
                                      </p:cBhvr>
                                    </p:animEffect>
                                  </p:childTnLst>
                                </p:cTn>
                              </p:par>
                              <p:par>
                                <p:cTn id="8" presetID="10" presetClass="entr" presetSubtype="0" fill="hold" nodeType="withEffect">
                                  <p:stCondLst>
                                    <p:cond delay="0"/>
                                  </p:stCondLst>
                                  <p:childTnLst>
                                    <p:set>
                                      <p:cBhvr>
                                        <p:cTn id="9" dur="1" fill="hold">
                                          <p:stCondLst>
                                            <p:cond delay="0"/>
                                          </p:stCondLst>
                                        </p:cTn>
                                        <p:tgtEl>
                                          <p:spTgt spid="643"/>
                                        </p:tgtEl>
                                        <p:attrNameLst>
                                          <p:attrName>style.visibility</p:attrName>
                                        </p:attrNameLst>
                                      </p:cBhvr>
                                      <p:to>
                                        <p:strVal val="visible"/>
                                      </p:to>
                                    </p:set>
                                    <p:animEffect transition="in" filter="fade">
                                      <p:cBhvr>
                                        <p:cTn id="10" dur="500"/>
                                        <p:tgtEl>
                                          <p:spTgt spid="643"/>
                                        </p:tgtEl>
                                      </p:cBhvr>
                                    </p:animEffect>
                                  </p:childTnLst>
                                </p:cTn>
                              </p:par>
                              <p:par>
                                <p:cTn id="11" presetID="10" presetClass="entr" presetSubtype="0" fill="hold" nodeType="withEffect">
                                  <p:stCondLst>
                                    <p:cond delay="0"/>
                                  </p:stCondLst>
                                  <p:childTnLst>
                                    <p:set>
                                      <p:cBhvr>
                                        <p:cTn id="12" dur="1" fill="hold">
                                          <p:stCondLst>
                                            <p:cond delay="0"/>
                                          </p:stCondLst>
                                        </p:cTn>
                                        <p:tgtEl>
                                          <p:spTgt spid="651"/>
                                        </p:tgtEl>
                                        <p:attrNameLst>
                                          <p:attrName>style.visibility</p:attrName>
                                        </p:attrNameLst>
                                      </p:cBhvr>
                                      <p:to>
                                        <p:strVal val="visible"/>
                                      </p:to>
                                    </p:set>
                                    <p:animEffect transition="in" filter="fade">
                                      <p:cBhvr>
                                        <p:cTn id="13" dur="500"/>
                                        <p:tgtEl>
                                          <p:spTgt spid="651"/>
                                        </p:tgtEl>
                                      </p:cBhvr>
                                    </p:animEffect>
                                  </p:childTnLst>
                                </p:cTn>
                              </p:par>
                              <p:par>
                                <p:cTn id="14" presetID="10" presetClass="entr" presetSubtype="0" fill="hold" nodeType="withEffect">
                                  <p:stCondLst>
                                    <p:cond delay="0"/>
                                  </p:stCondLst>
                                  <p:childTnLst>
                                    <p:set>
                                      <p:cBhvr>
                                        <p:cTn id="15" dur="1" fill="hold">
                                          <p:stCondLst>
                                            <p:cond delay="0"/>
                                          </p:stCondLst>
                                        </p:cTn>
                                        <p:tgtEl>
                                          <p:spTgt spid="642"/>
                                        </p:tgtEl>
                                        <p:attrNameLst>
                                          <p:attrName>style.visibility</p:attrName>
                                        </p:attrNameLst>
                                      </p:cBhvr>
                                      <p:to>
                                        <p:strVal val="visible"/>
                                      </p:to>
                                    </p:set>
                                    <p:animEffect transition="in" filter="fade">
                                      <p:cBhvr>
                                        <p:cTn id="16" dur="500"/>
                                        <p:tgtEl>
                                          <p:spTgt spid="6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50"/>
                                        </p:tgtEl>
                                        <p:attrNameLst>
                                          <p:attrName>style.visibility</p:attrName>
                                        </p:attrNameLst>
                                      </p:cBhvr>
                                      <p:to>
                                        <p:strVal val="visible"/>
                                      </p:to>
                                    </p:set>
                                    <p:animEffect transition="in" filter="fade">
                                      <p:cBhvr>
                                        <p:cTn id="21" dur="500"/>
                                        <p:tgtEl>
                                          <p:spTgt spid="6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44"/>
                                        </p:tgtEl>
                                        <p:attrNameLst>
                                          <p:attrName>style.visibility</p:attrName>
                                        </p:attrNameLst>
                                      </p:cBhvr>
                                      <p:to>
                                        <p:strVal val="visible"/>
                                      </p:to>
                                    </p:set>
                                    <p:animEffect transition="in" filter="fade">
                                      <p:cBhvr>
                                        <p:cTn id="26" dur="500"/>
                                        <p:tgtEl>
                                          <p:spTgt spid="644"/>
                                        </p:tgtEl>
                                      </p:cBhvr>
                                    </p:animEffect>
                                  </p:childTnLst>
                                </p:cTn>
                              </p:par>
                              <p:par>
                                <p:cTn id="27" presetID="10" presetClass="entr" presetSubtype="0" fill="hold" nodeType="withEffect">
                                  <p:stCondLst>
                                    <p:cond delay="0"/>
                                  </p:stCondLst>
                                  <p:childTnLst>
                                    <p:set>
                                      <p:cBhvr>
                                        <p:cTn id="28" dur="1" fill="hold">
                                          <p:stCondLst>
                                            <p:cond delay="0"/>
                                          </p:stCondLst>
                                        </p:cTn>
                                        <p:tgtEl>
                                          <p:spTgt spid="649"/>
                                        </p:tgtEl>
                                        <p:attrNameLst>
                                          <p:attrName>style.visibility</p:attrName>
                                        </p:attrNameLst>
                                      </p:cBhvr>
                                      <p:to>
                                        <p:strVal val="visible"/>
                                      </p:to>
                                    </p:set>
                                    <p:animEffect transition="in" filter="fade">
                                      <p:cBhvr>
                                        <p:cTn id="29" dur="500"/>
                                        <p:tgtEl>
                                          <p:spTgt spid="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 descr="Download or print this amazing coloring page: Map Of North And South  America For Kids Page 1 | South america map, Map, Kids pages"/>
          <p:cNvPicPr preferRelativeResize="0"/>
          <p:nvPr/>
        </p:nvPicPr>
        <p:blipFill rotWithShape="1">
          <a:blip r:embed="rId3"/>
          <a:srcRect/>
          <a:stretch>
            <a:fillRect/>
          </a:stretch>
        </p:blipFill>
        <p:spPr>
          <a:xfrm>
            <a:off x="6473511" y="0"/>
            <a:ext cx="5718489" cy="6624504"/>
          </a:xfrm>
          <a:prstGeom prst="rect">
            <a:avLst/>
          </a:prstGeom>
          <a:noFill/>
          <a:ln>
            <a:noFill/>
          </a:ln>
        </p:spPr>
      </p:pic>
      <p:grpSp>
        <p:nvGrpSpPr>
          <p:cNvPr id="195" name="Google Shape;195;p2"/>
          <p:cNvGrpSpPr/>
          <p:nvPr/>
        </p:nvGrpSpPr>
        <p:grpSpPr>
          <a:xfrm>
            <a:off x="0" y="0"/>
            <a:ext cx="6496856" cy="3972434"/>
            <a:chOff x="1696064" y="2608853"/>
            <a:chExt cx="6496856" cy="3972434"/>
          </a:xfrm>
        </p:grpSpPr>
        <p:sp>
          <p:nvSpPr>
            <p:cNvPr id="196" name="Google Shape;196;p2"/>
            <p:cNvSpPr/>
            <p:nvPr/>
          </p:nvSpPr>
          <p:spPr>
            <a:xfrm>
              <a:off x="1696064" y="4831268"/>
              <a:ext cx="6496856" cy="175001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800" b="1" i="0" u="none" strike="noStrike" cap="none">
                  <a:solidFill>
                    <a:srgbClr val="FF0000"/>
                  </a:solidFill>
                  <a:latin typeface="Great Vibes"/>
                  <a:ea typeface="Great Vibes"/>
                  <a:cs typeface="Great Vibes"/>
                  <a:sym typeface="Great Vibes"/>
                </a:rPr>
                <a:t>Sắc màu em yêu</a:t>
              </a:r>
              <a:endParaRPr sz="8800" b="1" i="0" u="none" strike="noStrike" cap="none">
                <a:solidFill>
                  <a:srgbClr val="FF0000"/>
                </a:solidFill>
                <a:latin typeface="Great Vibes"/>
                <a:ea typeface="Great Vibes"/>
                <a:cs typeface="Great Vibes"/>
                <a:sym typeface="Great Vibes"/>
              </a:endParaRPr>
            </a:p>
          </p:txBody>
        </p:sp>
        <p:pic>
          <p:nvPicPr>
            <p:cNvPr id="197" name="Google Shape;197;p2" descr="Ý nghĩa của các màu sắc trong thiết kế"/>
            <p:cNvPicPr preferRelativeResize="0"/>
            <p:nvPr/>
          </p:nvPicPr>
          <p:blipFill rotWithShape="1">
            <a:blip r:embed="rId4"/>
            <a:srcRect/>
            <a:stretch>
              <a:fillRect/>
            </a:stretch>
          </p:blipFill>
          <p:spPr>
            <a:xfrm>
              <a:off x="3199790" y="2608853"/>
              <a:ext cx="3003755" cy="2104428"/>
            </a:xfrm>
            <a:prstGeom prst="rect">
              <a:avLst/>
            </a:prstGeom>
            <a:noFill/>
            <a:ln>
              <a:noFill/>
            </a:ln>
          </p:spPr>
        </p:pic>
      </p:grpSp>
      <p:sp>
        <p:nvSpPr>
          <p:cNvPr id="198" name="Google Shape;198;p2"/>
          <p:cNvSpPr/>
          <p:nvPr/>
        </p:nvSpPr>
        <p:spPr>
          <a:xfrm>
            <a:off x="2197222" y="4449500"/>
            <a:ext cx="6960496"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b="1" i="0" u="none" strike="noStrike" cap="none">
                <a:solidFill>
                  <a:srgbClr val="22A955"/>
                </a:solidFill>
                <a:latin typeface="Arial" panose="020B0604020202020204"/>
                <a:ea typeface="Arial" panose="020B0604020202020204"/>
                <a:cs typeface="Arial" panose="020B0604020202020204"/>
                <a:sym typeface="Arial" panose="020B0604020202020204"/>
              </a:rPr>
              <a:t>BẮC MỸ</a:t>
            </a:r>
            <a:endParaRPr sz="11500" b="1" i="0" u="none" strike="noStrike" cap="none">
              <a:solidFill>
                <a:srgbClr val="22A955"/>
              </a:solidFill>
              <a:latin typeface="Arial" panose="020B0604020202020204"/>
              <a:ea typeface="Arial" panose="020B0604020202020204"/>
              <a:cs typeface="Arial" panose="020B0604020202020204"/>
              <a:sym typeface="Arial" panose="020B0604020202020204"/>
            </a:endParaRPr>
          </a:p>
        </p:txBody>
      </p:sp>
      <p:sp>
        <p:nvSpPr>
          <p:cNvPr id="199" name="Google Shape;199;p2"/>
          <p:cNvSpPr/>
          <p:nvPr/>
        </p:nvSpPr>
        <p:spPr>
          <a:xfrm>
            <a:off x="6518787" y="427703"/>
            <a:ext cx="3687097" cy="2315497"/>
          </a:xfrm>
          <a:custGeom>
            <a:avLst/>
            <a:gdLst/>
            <a:ahLst/>
            <a:cxnLst/>
            <a:rect l="l" t="t" r="r" b="b"/>
            <a:pathLst>
              <a:path w="3687097" h="2315497" extrusionOk="0">
                <a:moveTo>
                  <a:pt x="1828800" y="88491"/>
                </a:moveTo>
                <a:cubicBezTo>
                  <a:pt x="1778116" y="98628"/>
                  <a:pt x="1744661" y="104102"/>
                  <a:pt x="1696065" y="117987"/>
                </a:cubicBezTo>
                <a:cubicBezTo>
                  <a:pt x="1681117" y="122258"/>
                  <a:pt x="1666568" y="127820"/>
                  <a:pt x="1651819" y="132736"/>
                </a:cubicBezTo>
                <a:cubicBezTo>
                  <a:pt x="1607574" y="127820"/>
                  <a:pt x="1563084" y="124756"/>
                  <a:pt x="1519084" y="117987"/>
                </a:cubicBezTo>
                <a:cubicBezTo>
                  <a:pt x="1477683" y="111618"/>
                  <a:pt x="1406064" y="85230"/>
                  <a:pt x="1371600" y="73742"/>
                </a:cubicBezTo>
                <a:lnTo>
                  <a:pt x="1283110" y="44245"/>
                </a:lnTo>
                <a:lnTo>
                  <a:pt x="1238865" y="29497"/>
                </a:lnTo>
                <a:cubicBezTo>
                  <a:pt x="824352" y="45439"/>
                  <a:pt x="976753" y="3795"/>
                  <a:pt x="766916" y="73742"/>
                </a:cubicBezTo>
                <a:cubicBezTo>
                  <a:pt x="752168" y="78658"/>
                  <a:pt x="735606" y="79868"/>
                  <a:pt x="722671" y="88491"/>
                </a:cubicBezTo>
                <a:cubicBezTo>
                  <a:pt x="682762" y="115096"/>
                  <a:pt x="666211" y="128772"/>
                  <a:pt x="619432" y="147484"/>
                </a:cubicBezTo>
                <a:cubicBezTo>
                  <a:pt x="590564" y="159031"/>
                  <a:pt x="530942" y="176981"/>
                  <a:pt x="530942" y="176981"/>
                </a:cubicBezTo>
                <a:cubicBezTo>
                  <a:pt x="540774" y="191729"/>
                  <a:pt x="574280" y="210153"/>
                  <a:pt x="560439" y="221226"/>
                </a:cubicBezTo>
                <a:cubicBezTo>
                  <a:pt x="533294" y="242942"/>
                  <a:pt x="491402" y="229755"/>
                  <a:pt x="457200" y="235974"/>
                </a:cubicBezTo>
                <a:cubicBezTo>
                  <a:pt x="437257" y="239600"/>
                  <a:pt x="417622" y="244898"/>
                  <a:pt x="398207" y="250723"/>
                </a:cubicBezTo>
                <a:cubicBezTo>
                  <a:pt x="368426" y="259658"/>
                  <a:pt x="309716" y="280220"/>
                  <a:pt x="309716" y="280220"/>
                </a:cubicBezTo>
                <a:cubicBezTo>
                  <a:pt x="324464" y="290052"/>
                  <a:pt x="337364" y="303492"/>
                  <a:pt x="353961" y="309716"/>
                </a:cubicBezTo>
                <a:cubicBezTo>
                  <a:pt x="421367" y="334993"/>
                  <a:pt x="473217" y="313087"/>
                  <a:pt x="368710" y="339213"/>
                </a:cubicBezTo>
                <a:cubicBezTo>
                  <a:pt x="241911" y="423747"/>
                  <a:pt x="402341" y="322398"/>
                  <a:pt x="280219" y="383458"/>
                </a:cubicBezTo>
                <a:cubicBezTo>
                  <a:pt x="264365" y="391385"/>
                  <a:pt x="250722" y="403123"/>
                  <a:pt x="235974" y="412955"/>
                </a:cubicBezTo>
                <a:cubicBezTo>
                  <a:pt x="226142" y="427703"/>
                  <a:pt x="220319" y="446127"/>
                  <a:pt x="206478" y="457200"/>
                </a:cubicBezTo>
                <a:cubicBezTo>
                  <a:pt x="196859" y="464895"/>
                  <a:pt x="107096" y="485733"/>
                  <a:pt x="103239" y="486697"/>
                </a:cubicBezTo>
                <a:cubicBezTo>
                  <a:pt x="38045" y="584488"/>
                  <a:pt x="80672" y="489719"/>
                  <a:pt x="117987" y="545691"/>
                </a:cubicBezTo>
                <a:cubicBezTo>
                  <a:pt x="189177" y="652474"/>
                  <a:pt x="75843" y="600467"/>
                  <a:pt x="176981" y="634181"/>
                </a:cubicBezTo>
                <a:cubicBezTo>
                  <a:pt x="50182" y="718715"/>
                  <a:pt x="210612" y="617366"/>
                  <a:pt x="88490" y="678426"/>
                </a:cubicBezTo>
                <a:cubicBezTo>
                  <a:pt x="-25874" y="735607"/>
                  <a:pt x="111214" y="685600"/>
                  <a:pt x="0" y="722671"/>
                </a:cubicBezTo>
                <a:cubicBezTo>
                  <a:pt x="26614" y="802515"/>
                  <a:pt x="5630" y="787631"/>
                  <a:pt x="147484" y="752168"/>
                </a:cubicBezTo>
                <a:cubicBezTo>
                  <a:pt x="180768" y="743847"/>
                  <a:pt x="212513" y="696673"/>
                  <a:pt x="235974" y="678426"/>
                </a:cubicBezTo>
                <a:cubicBezTo>
                  <a:pt x="263957" y="656661"/>
                  <a:pt x="294968" y="639097"/>
                  <a:pt x="324465" y="619432"/>
                </a:cubicBezTo>
                <a:cubicBezTo>
                  <a:pt x="339213" y="609600"/>
                  <a:pt x="351895" y="595541"/>
                  <a:pt x="368710" y="589936"/>
                </a:cubicBezTo>
                <a:cubicBezTo>
                  <a:pt x="383458" y="585020"/>
                  <a:pt x="399365" y="582737"/>
                  <a:pt x="412955" y="575187"/>
                </a:cubicBezTo>
                <a:cubicBezTo>
                  <a:pt x="443944" y="557971"/>
                  <a:pt x="501445" y="516194"/>
                  <a:pt x="501445" y="516194"/>
                </a:cubicBezTo>
                <a:cubicBezTo>
                  <a:pt x="506361" y="530942"/>
                  <a:pt x="505201" y="549446"/>
                  <a:pt x="516194" y="560439"/>
                </a:cubicBezTo>
                <a:cubicBezTo>
                  <a:pt x="545691" y="589935"/>
                  <a:pt x="575187" y="570271"/>
                  <a:pt x="604684" y="560439"/>
                </a:cubicBezTo>
                <a:cubicBezTo>
                  <a:pt x="619432" y="550607"/>
                  <a:pt x="632332" y="537166"/>
                  <a:pt x="648929" y="530942"/>
                </a:cubicBezTo>
                <a:cubicBezTo>
                  <a:pt x="688469" y="516114"/>
                  <a:pt x="836021" y="503599"/>
                  <a:pt x="855407" y="501445"/>
                </a:cubicBezTo>
                <a:cubicBezTo>
                  <a:pt x="906171" y="514137"/>
                  <a:pt x="929356" y="509184"/>
                  <a:pt x="958645" y="560439"/>
                </a:cubicBezTo>
                <a:cubicBezTo>
                  <a:pt x="968702" y="578038"/>
                  <a:pt x="960732" y="603604"/>
                  <a:pt x="973394" y="619432"/>
                </a:cubicBezTo>
                <a:cubicBezTo>
                  <a:pt x="983106" y="631571"/>
                  <a:pt x="1003734" y="627228"/>
                  <a:pt x="1017639" y="634181"/>
                </a:cubicBezTo>
                <a:cubicBezTo>
                  <a:pt x="1033493" y="642108"/>
                  <a:pt x="1047136" y="653846"/>
                  <a:pt x="1061884" y="663678"/>
                </a:cubicBezTo>
                <a:cubicBezTo>
                  <a:pt x="1056968" y="683342"/>
                  <a:pt x="1055121" y="704040"/>
                  <a:pt x="1047136" y="722671"/>
                </a:cubicBezTo>
                <a:cubicBezTo>
                  <a:pt x="1040154" y="738963"/>
                  <a:pt x="1025566" y="751062"/>
                  <a:pt x="1017639" y="766916"/>
                </a:cubicBezTo>
                <a:cubicBezTo>
                  <a:pt x="1010686" y="780821"/>
                  <a:pt x="1007806" y="796413"/>
                  <a:pt x="1002890" y="811162"/>
                </a:cubicBezTo>
                <a:cubicBezTo>
                  <a:pt x="997974" y="875072"/>
                  <a:pt x="984773" y="938881"/>
                  <a:pt x="988142" y="1002891"/>
                </a:cubicBezTo>
                <a:cubicBezTo>
                  <a:pt x="989776" y="1033940"/>
                  <a:pt x="1017639" y="1091381"/>
                  <a:pt x="1017639" y="1091381"/>
                </a:cubicBezTo>
                <a:cubicBezTo>
                  <a:pt x="1013554" y="1111807"/>
                  <a:pt x="1002313" y="1183861"/>
                  <a:pt x="988142" y="1209368"/>
                </a:cubicBezTo>
                <a:cubicBezTo>
                  <a:pt x="970926" y="1240357"/>
                  <a:pt x="958645" y="1278193"/>
                  <a:pt x="929148" y="1297858"/>
                </a:cubicBezTo>
                <a:lnTo>
                  <a:pt x="884903" y="1327355"/>
                </a:lnTo>
                <a:cubicBezTo>
                  <a:pt x="817287" y="1428780"/>
                  <a:pt x="859541" y="1404634"/>
                  <a:pt x="781665" y="1430594"/>
                </a:cubicBezTo>
                <a:cubicBezTo>
                  <a:pt x="786581" y="1533833"/>
                  <a:pt x="784999" y="1637587"/>
                  <a:pt x="796413" y="1740310"/>
                </a:cubicBezTo>
                <a:cubicBezTo>
                  <a:pt x="799847" y="1771212"/>
                  <a:pt x="816078" y="1799303"/>
                  <a:pt x="825910" y="1828800"/>
                </a:cubicBezTo>
                <a:lnTo>
                  <a:pt x="840658" y="1873045"/>
                </a:lnTo>
                <a:lnTo>
                  <a:pt x="855407" y="1917291"/>
                </a:lnTo>
                <a:cubicBezTo>
                  <a:pt x="874552" y="2051311"/>
                  <a:pt x="859162" y="1987549"/>
                  <a:pt x="899652" y="2109020"/>
                </a:cubicBezTo>
                <a:lnTo>
                  <a:pt x="914400" y="2153265"/>
                </a:lnTo>
                <a:cubicBezTo>
                  <a:pt x="919316" y="2168013"/>
                  <a:pt x="920525" y="2184575"/>
                  <a:pt x="929148" y="2197510"/>
                </a:cubicBezTo>
                <a:cubicBezTo>
                  <a:pt x="938980" y="2212258"/>
                  <a:pt x="950718" y="2225901"/>
                  <a:pt x="958645" y="2241755"/>
                </a:cubicBezTo>
                <a:cubicBezTo>
                  <a:pt x="965598" y="2255660"/>
                  <a:pt x="962401" y="2275007"/>
                  <a:pt x="973394" y="2286000"/>
                </a:cubicBezTo>
                <a:cubicBezTo>
                  <a:pt x="988940" y="2301546"/>
                  <a:pt x="1032387" y="2315497"/>
                  <a:pt x="1032387" y="2315497"/>
                </a:cubicBezTo>
                <a:cubicBezTo>
                  <a:pt x="1022555" y="2300749"/>
                  <a:pt x="1009114" y="2287849"/>
                  <a:pt x="1002890" y="2271252"/>
                </a:cubicBezTo>
                <a:cubicBezTo>
                  <a:pt x="994088" y="2247781"/>
                  <a:pt x="994222" y="2221829"/>
                  <a:pt x="988142" y="2197510"/>
                </a:cubicBezTo>
                <a:cubicBezTo>
                  <a:pt x="984372" y="2182428"/>
                  <a:pt x="977665" y="2168213"/>
                  <a:pt x="973394" y="2153265"/>
                </a:cubicBezTo>
                <a:cubicBezTo>
                  <a:pt x="967825" y="2133775"/>
                  <a:pt x="963561" y="2113936"/>
                  <a:pt x="958645" y="2094271"/>
                </a:cubicBezTo>
                <a:cubicBezTo>
                  <a:pt x="963561" y="2035278"/>
                  <a:pt x="946920" y="1970239"/>
                  <a:pt x="973394" y="1917291"/>
                </a:cubicBezTo>
                <a:cubicBezTo>
                  <a:pt x="987299" y="1889481"/>
                  <a:pt x="1032387" y="1897626"/>
                  <a:pt x="1061884" y="1887794"/>
                </a:cubicBezTo>
                <a:cubicBezTo>
                  <a:pt x="1134501" y="1863588"/>
                  <a:pt x="1090788" y="1875602"/>
                  <a:pt x="1194619" y="1858297"/>
                </a:cubicBezTo>
                <a:cubicBezTo>
                  <a:pt x="1224116" y="1863213"/>
                  <a:pt x="1253918" y="1866558"/>
                  <a:pt x="1283110" y="1873045"/>
                </a:cubicBezTo>
                <a:cubicBezTo>
                  <a:pt x="1298286" y="1876417"/>
                  <a:pt x="1318319" y="1875144"/>
                  <a:pt x="1327355" y="1887794"/>
                </a:cubicBezTo>
                <a:cubicBezTo>
                  <a:pt x="1345427" y="1913095"/>
                  <a:pt x="1339605" y="1950414"/>
                  <a:pt x="1356852" y="1976284"/>
                </a:cubicBezTo>
                <a:lnTo>
                  <a:pt x="1386348" y="2020529"/>
                </a:lnTo>
                <a:cubicBezTo>
                  <a:pt x="1401097" y="2015613"/>
                  <a:pt x="1416689" y="2012733"/>
                  <a:pt x="1430594" y="2005781"/>
                </a:cubicBezTo>
                <a:cubicBezTo>
                  <a:pt x="1446448" y="1997854"/>
                  <a:pt x="1457643" y="1971985"/>
                  <a:pt x="1474839" y="1976284"/>
                </a:cubicBezTo>
                <a:cubicBezTo>
                  <a:pt x="1489921" y="1980054"/>
                  <a:pt x="1486215" y="2005353"/>
                  <a:pt x="1489587" y="2020529"/>
                </a:cubicBezTo>
                <a:cubicBezTo>
                  <a:pt x="1496074" y="2049721"/>
                  <a:pt x="1492191" y="2081693"/>
                  <a:pt x="1504336" y="2109020"/>
                </a:cubicBezTo>
                <a:cubicBezTo>
                  <a:pt x="1516289" y="2135915"/>
                  <a:pt x="1569321" y="2167092"/>
                  <a:pt x="1592826" y="2182762"/>
                </a:cubicBezTo>
                <a:cubicBezTo>
                  <a:pt x="1628811" y="2170766"/>
                  <a:pt x="1652726" y="2167106"/>
                  <a:pt x="1681316" y="2138516"/>
                </a:cubicBezTo>
                <a:cubicBezTo>
                  <a:pt x="1693850" y="2125982"/>
                  <a:pt x="1700981" y="2109019"/>
                  <a:pt x="1710813" y="2094271"/>
                </a:cubicBezTo>
                <a:cubicBezTo>
                  <a:pt x="1715729" y="2079523"/>
                  <a:pt x="1716938" y="2062961"/>
                  <a:pt x="1725561" y="2050026"/>
                </a:cubicBezTo>
                <a:cubicBezTo>
                  <a:pt x="1769866" y="1983569"/>
                  <a:pt x="1779465" y="2010740"/>
                  <a:pt x="1858297" y="1991032"/>
                </a:cubicBezTo>
                <a:cubicBezTo>
                  <a:pt x="1888461" y="1983491"/>
                  <a:pt x="1916623" y="1969077"/>
                  <a:pt x="1946787" y="1961536"/>
                </a:cubicBezTo>
                <a:cubicBezTo>
                  <a:pt x="2020863" y="1943016"/>
                  <a:pt x="1986551" y="1953197"/>
                  <a:pt x="2050026" y="1932039"/>
                </a:cubicBezTo>
                <a:cubicBezTo>
                  <a:pt x="2090708" y="1937124"/>
                  <a:pt x="2166784" y="1938799"/>
                  <a:pt x="2212258" y="1961536"/>
                </a:cubicBezTo>
                <a:cubicBezTo>
                  <a:pt x="2228112" y="1969463"/>
                  <a:pt x="2241755" y="1981200"/>
                  <a:pt x="2256503" y="1991032"/>
                </a:cubicBezTo>
                <a:cubicBezTo>
                  <a:pt x="2303246" y="2061148"/>
                  <a:pt x="2280395" y="2018463"/>
                  <a:pt x="2315497" y="2123768"/>
                </a:cubicBezTo>
                <a:lnTo>
                  <a:pt x="2330245" y="2168013"/>
                </a:lnTo>
                <a:cubicBezTo>
                  <a:pt x="2495362" y="2126735"/>
                  <a:pt x="2317205" y="2191248"/>
                  <a:pt x="2403987" y="1873045"/>
                </a:cubicBezTo>
                <a:cubicBezTo>
                  <a:pt x="2411529" y="1845389"/>
                  <a:pt x="2453421" y="1843993"/>
                  <a:pt x="2477729" y="1828800"/>
                </a:cubicBezTo>
                <a:cubicBezTo>
                  <a:pt x="2543079" y="1787956"/>
                  <a:pt x="2497993" y="1807296"/>
                  <a:pt x="2566219" y="1784555"/>
                </a:cubicBezTo>
                <a:cubicBezTo>
                  <a:pt x="2576051" y="1769807"/>
                  <a:pt x="2583182" y="1752844"/>
                  <a:pt x="2595716" y="1740310"/>
                </a:cubicBezTo>
                <a:cubicBezTo>
                  <a:pt x="2608250" y="1727776"/>
                  <a:pt x="2630567" y="1725844"/>
                  <a:pt x="2639961" y="1710813"/>
                </a:cubicBezTo>
                <a:cubicBezTo>
                  <a:pt x="2656440" y="1684447"/>
                  <a:pt x="2659626" y="1651820"/>
                  <a:pt x="2669458" y="1622323"/>
                </a:cubicBezTo>
                <a:cubicBezTo>
                  <a:pt x="2674374" y="1607575"/>
                  <a:pt x="2675584" y="1591013"/>
                  <a:pt x="2684207" y="1578078"/>
                </a:cubicBezTo>
                <a:cubicBezTo>
                  <a:pt x="2694039" y="1563329"/>
                  <a:pt x="2699862" y="1544905"/>
                  <a:pt x="2713703" y="1533832"/>
                </a:cubicBezTo>
                <a:cubicBezTo>
                  <a:pt x="2725842" y="1524120"/>
                  <a:pt x="2743200" y="1524000"/>
                  <a:pt x="2757948" y="1519084"/>
                </a:cubicBezTo>
                <a:lnTo>
                  <a:pt x="2846439" y="1460091"/>
                </a:lnTo>
                <a:cubicBezTo>
                  <a:pt x="2861187" y="1450259"/>
                  <a:pt x="2874830" y="1438521"/>
                  <a:pt x="2890684" y="1430594"/>
                </a:cubicBezTo>
                <a:cubicBezTo>
                  <a:pt x="2910349" y="1420762"/>
                  <a:pt x="2930825" y="1412409"/>
                  <a:pt x="2949678" y="1401097"/>
                </a:cubicBezTo>
                <a:cubicBezTo>
                  <a:pt x="2980077" y="1382858"/>
                  <a:pt x="3038168" y="1342103"/>
                  <a:pt x="3038168" y="1342103"/>
                </a:cubicBezTo>
                <a:cubicBezTo>
                  <a:pt x="3048000" y="1327355"/>
                  <a:pt x="3053824" y="1308931"/>
                  <a:pt x="3067665" y="1297858"/>
                </a:cubicBezTo>
                <a:cubicBezTo>
                  <a:pt x="3079804" y="1288147"/>
                  <a:pt x="3100917" y="1294103"/>
                  <a:pt x="3111910" y="1283110"/>
                </a:cubicBezTo>
                <a:cubicBezTo>
                  <a:pt x="3190569" y="1204451"/>
                  <a:pt x="3052914" y="1263447"/>
                  <a:pt x="3170903" y="1224116"/>
                </a:cubicBezTo>
                <a:cubicBezTo>
                  <a:pt x="3190568" y="1229032"/>
                  <a:pt x="3214069" y="1226202"/>
                  <a:pt x="3229897" y="1238865"/>
                </a:cubicBezTo>
                <a:cubicBezTo>
                  <a:pt x="3242036" y="1248577"/>
                  <a:pt x="3233652" y="1272117"/>
                  <a:pt x="3244645" y="1283110"/>
                </a:cubicBezTo>
                <a:cubicBezTo>
                  <a:pt x="3255638" y="1294103"/>
                  <a:pt x="3274142" y="1292942"/>
                  <a:pt x="3288890" y="1297858"/>
                </a:cubicBezTo>
                <a:cubicBezTo>
                  <a:pt x="3298722" y="1283110"/>
                  <a:pt x="3307039" y="1267230"/>
                  <a:pt x="3318387" y="1253613"/>
                </a:cubicBezTo>
                <a:cubicBezTo>
                  <a:pt x="3331740" y="1237590"/>
                  <a:pt x="3362632" y="1230225"/>
                  <a:pt x="3362632" y="1209368"/>
                </a:cubicBezTo>
                <a:cubicBezTo>
                  <a:pt x="3362632" y="1183905"/>
                  <a:pt x="3265702" y="1166700"/>
                  <a:pt x="3259394" y="1165123"/>
                </a:cubicBezTo>
                <a:cubicBezTo>
                  <a:pt x="3274142" y="1150375"/>
                  <a:pt x="3286285" y="1132448"/>
                  <a:pt x="3303639" y="1120878"/>
                </a:cubicBezTo>
                <a:cubicBezTo>
                  <a:pt x="3316574" y="1112254"/>
                  <a:pt x="3350083" y="1121519"/>
                  <a:pt x="3347884" y="1106129"/>
                </a:cubicBezTo>
                <a:cubicBezTo>
                  <a:pt x="3342870" y="1071035"/>
                  <a:pt x="3288890" y="1017639"/>
                  <a:pt x="3288890" y="1017639"/>
                </a:cubicBezTo>
                <a:cubicBezTo>
                  <a:pt x="3499216" y="947530"/>
                  <a:pt x="3280327" y="1017979"/>
                  <a:pt x="3436374" y="973394"/>
                </a:cubicBezTo>
                <a:cubicBezTo>
                  <a:pt x="3451322" y="969123"/>
                  <a:pt x="3465671" y="962916"/>
                  <a:pt x="3480619" y="958645"/>
                </a:cubicBezTo>
                <a:cubicBezTo>
                  <a:pt x="3500109" y="953076"/>
                  <a:pt x="3520123" y="949465"/>
                  <a:pt x="3539613" y="943897"/>
                </a:cubicBezTo>
                <a:cubicBezTo>
                  <a:pt x="3554561" y="939626"/>
                  <a:pt x="3568614" y="932198"/>
                  <a:pt x="3583858" y="929149"/>
                </a:cubicBezTo>
                <a:cubicBezTo>
                  <a:pt x="3617945" y="922331"/>
                  <a:pt x="3652684" y="919316"/>
                  <a:pt x="3687097" y="914400"/>
                </a:cubicBezTo>
                <a:cubicBezTo>
                  <a:pt x="3682181" y="889819"/>
                  <a:pt x="3682721" y="863479"/>
                  <a:pt x="3672348" y="840658"/>
                </a:cubicBezTo>
                <a:cubicBezTo>
                  <a:pt x="3657678" y="808385"/>
                  <a:pt x="3613355" y="752168"/>
                  <a:pt x="3613355" y="752168"/>
                </a:cubicBezTo>
                <a:cubicBezTo>
                  <a:pt x="3608439" y="688258"/>
                  <a:pt x="3625713" y="618524"/>
                  <a:pt x="3598607" y="560439"/>
                </a:cubicBezTo>
                <a:cubicBezTo>
                  <a:pt x="3588751" y="539319"/>
                  <a:pt x="3437874" y="518902"/>
                  <a:pt x="3421626" y="516194"/>
                </a:cubicBezTo>
                <a:lnTo>
                  <a:pt x="3333136" y="457200"/>
                </a:lnTo>
                <a:lnTo>
                  <a:pt x="3288890" y="427703"/>
                </a:lnTo>
                <a:cubicBezTo>
                  <a:pt x="3264309" y="432619"/>
                  <a:pt x="3239467" y="436372"/>
                  <a:pt x="3215148" y="442452"/>
                </a:cubicBezTo>
                <a:cubicBezTo>
                  <a:pt x="3200066" y="446223"/>
                  <a:pt x="3179939" y="444550"/>
                  <a:pt x="3170903" y="457200"/>
                </a:cubicBezTo>
                <a:cubicBezTo>
                  <a:pt x="3152831" y="482501"/>
                  <a:pt x="3158654" y="519821"/>
                  <a:pt x="3141407" y="545691"/>
                </a:cubicBezTo>
                <a:cubicBezTo>
                  <a:pt x="3125218" y="569974"/>
                  <a:pt x="3075489" y="657100"/>
                  <a:pt x="3038168" y="678426"/>
                </a:cubicBezTo>
                <a:cubicBezTo>
                  <a:pt x="3020569" y="688483"/>
                  <a:pt x="2998839" y="688258"/>
                  <a:pt x="2979174" y="693174"/>
                </a:cubicBezTo>
                <a:lnTo>
                  <a:pt x="2920181" y="781665"/>
                </a:lnTo>
                <a:cubicBezTo>
                  <a:pt x="2910349" y="796413"/>
                  <a:pt x="2903218" y="813376"/>
                  <a:pt x="2890684" y="825910"/>
                </a:cubicBezTo>
                <a:lnTo>
                  <a:pt x="2802194" y="914400"/>
                </a:lnTo>
                <a:cubicBezTo>
                  <a:pt x="2797278" y="899652"/>
                  <a:pt x="2790817" y="885331"/>
                  <a:pt x="2787445" y="870155"/>
                </a:cubicBezTo>
                <a:cubicBezTo>
                  <a:pt x="2780958" y="840964"/>
                  <a:pt x="2782153" y="810034"/>
                  <a:pt x="2772697" y="781665"/>
                </a:cubicBezTo>
                <a:cubicBezTo>
                  <a:pt x="2752808" y="721998"/>
                  <a:pt x="2744026" y="745207"/>
                  <a:pt x="2698955" y="722671"/>
                </a:cubicBezTo>
                <a:cubicBezTo>
                  <a:pt x="2683101" y="714744"/>
                  <a:pt x="2670564" y="701101"/>
                  <a:pt x="2654710" y="693174"/>
                </a:cubicBezTo>
                <a:cubicBezTo>
                  <a:pt x="2624477" y="678058"/>
                  <a:pt x="2564769" y="669287"/>
                  <a:pt x="2536723" y="663678"/>
                </a:cubicBezTo>
                <a:cubicBezTo>
                  <a:pt x="2526891" y="648929"/>
                  <a:pt x="2508831" y="637085"/>
                  <a:pt x="2507226" y="619432"/>
                </a:cubicBezTo>
                <a:cubicBezTo>
                  <a:pt x="2497757" y="515280"/>
                  <a:pt x="2513359" y="500402"/>
                  <a:pt x="2580968" y="442452"/>
                </a:cubicBezTo>
                <a:cubicBezTo>
                  <a:pt x="2641704" y="390393"/>
                  <a:pt x="2624850" y="427883"/>
                  <a:pt x="2713703" y="383458"/>
                </a:cubicBezTo>
                <a:cubicBezTo>
                  <a:pt x="2733368" y="373626"/>
                  <a:pt x="2753608" y="364870"/>
                  <a:pt x="2772697" y="353962"/>
                </a:cubicBezTo>
                <a:cubicBezTo>
                  <a:pt x="2788087" y="345168"/>
                  <a:pt x="2800744" y="331664"/>
                  <a:pt x="2816942" y="324465"/>
                </a:cubicBezTo>
                <a:cubicBezTo>
                  <a:pt x="2845354" y="311837"/>
                  <a:pt x="2875935" y="304800"/>
                  <a:pt x="2905432" y="294968"/>
                </a:cubicBezTo>
                <a:lnTo>
                  <a:pt x="2949678" y="280220"/>
                </a:lnTo>
                <a:cubicBezTo>
                  <a:pt x="2964426" y="275304"/>
                  <a:pt x="2978533" y="267670"/>
                  <a:pt x="2993923" y="265471"/>
                </a:cubicBezTo>
                <a:lnTo>
                  <a:pt x="3097161" y="250723"/>
                </a:lnTo>
                <a:lnTo>
                  <a:pt x="3185652" y="221226"/>
                </a:lnTo>
                <a:lnTo>
                  <a:pt x="3229897" y="206478"/>
                </a:lnTo>
                <a:cubicBezTo>
                  <a:pt x="3239729" y="191729"/>
                  <a:pt x="3263693" y="179428"/>
                  <a:pt x="3259394" y="162232"/>
                </a:cubicBezTo>
                <a:cubicBezTo>
                  <a:pt x="3255623" y="147150"/>
                  <a:pt x="3230694" y="147484"/>
                  <a:pt x="3215148" y="147484"/>
                </a:cubicBezTo>
                <a:cubicBezTo>
                  <a:pt x="3170631" y="147484"/>
                  <a:pt x="3126658" y="157316"/>
                  <a:pt x="3082413" y="162232"/>
                </a:cubicBezTo>
                <a:cubicBezTo>
                  <a:pt x="2913335" y="128417"/>
                  <a:pt x="3101068" y="190215"/>
                  <a:pt x="2993923" y="29497"/>
                </a:cubicBezTo>
                <a:cubicBezTo>
                  <a:pt x="2980018" y="8640"/>
                  <a:pt x="2944500" y="20829"/>
                  <a:pt x="2920181" y="14749"/>
                </a:cubicBezTo>
                <a:cubicBezTo>
                  <a:pt x="2905099" y="10978"/>
                  <a:pt x="2890684" y="4916"/>
                  <a:pt x="2875936" y="0"/>
                </a:cubicBezTo>
                <a:cubicBezTo>
                  <a:pt x="2861187" y="4916"/>
                  <a:pt x="2838004" y="542"/>
                  <a:pt x="2831690" y="14749"/>
                </a:cubicBezTo>
                <a:cubicBezTo>
                  <a:pt x="2815593" y="50968"/>
                  <a:pt x="2824032" y="93740"/>
                  <a:pt x="2816942" y="132736"/>
                </a:cubicBezTo>
                <a:cubicBezTo>
                  <a:pt x="2814161" y="148031"/>
                  <a:pt x="2813187" y="165988"/>
                  <a:pt x="2802194" y="176981"/>
                </a:cubicBezTo>
                <a:cubicBezTo>
                  <a:pt x="2791201" y="187974"/>
                  <a:pt x="2772697" y="186813"/>
                  <a:pt x="2757948" y="191729"/>
                </a:cubicBezTo>
                <a:cubicBezTo>
                  <a:pt x="2743200" y="201561"/>
                  <a:pt x="2731320" y="219268"/>
                  <a:pt x="2713703" y="221226"/>
                </a:cubicBezTo>
                <a:cubicBezTo>
                  <a:pt x="2637333" y="229712"/>
                  <a:pt x="2619242" y="202000"/>
                  <a:pt x="2566219" y="162232"/>
                </a:cubicBezTo>
                <a:cubicBezTo>
                  <a:pt x="2512142" y="167148"/>
                  <a:pt x="2457742" y="169302"/>
                  <a:pt x="2403987" y="176981"/>
                </a:cubicBezTo>
                <a:cubicBezTo>
                  <a:pt x="2388597" y="179180"/>
                  <a:pt x="2375288" y="191729"/>
                  <a:pt x="2359742" y="191729"/>
                </a:cubicBezTo>
                <a:cubicBezTo>
                  <a:pt x="2320107" y="191729"/>
                  <a:pt x="2281084" y="181897"/>
                  <a:pt x="2241755" y="176981"/>
                </a:cubicBezTo>
                <a:cubicBezTo>
                  <a:pt x="2212258" y="167149"/>
                  <a:pt x="2179135" y="164731"/>
                  <a:pt x="2153265" y="147484"/>
                </a:cubicBezTo>
                <a:cubicBezTo>
                  <a:pt x="2122192" y="126769"/>
                  <a:pt x="2102937" y="108327"/>
                  <a:pt x="2064774" y="103239"/>
                </a:cubicBezTo>
                <a:cubicBezTo>
                  <a:pt x="2006095" y="95415"/>
                  <a:pt x="1946787" y="93407"/>
                  <a:pt x="1887794" y="88491"/>
                </a:cubicBezTo>
                <a:cubicBezTo>
                  <a:pt x="1810901" y="62860"/>
                  <a:pt x="1859094" y="73742"/>
                  <a:pt x="1740310" y="73742"/>
                </a:cubicBezTo>
              </a:path>
            </a:pathLst>
          </a:custGeom>
          <a:solidFill>
            <a:srgbClr val="16B9C0"/>
          </a:solidFill>
          <a:ln w="12700" cap="flat" cmpd="sng">
            <a:solidFill>
              <a:srgbClr val="16B9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00" name="Google Shape;200;p2"/>
          <p:cNvSpPr/>
          <p:nvPr/>
        </p:nvSpPr>
        <p:spPr>
          <a:xfrm>
            <a:off x="10412345" y="14748"/>
            <a:ext cx="1715196" cy="943897"/>
          </a:xfrm>
          <a:custGeom>
            <a:avLst/>
            <a:gdLst/>
            <a:ahLst/>
            <a:cxnLst/>
            <a:rect l="l" t="t" r="r" b="b"/>
            <a:pathLst>
              <a:path w="1715196" h="943897" extrusionOk="0">
                <a:moveTo>
                  <a:pt x="235990" y="103239"/>
                </a:moveTo>
                <a:cubicBezTo>
                  <a:pt x="221242" y="115529"/>
                  <a:pt x="191306" y="150126"/>
                  <a:pt x="162249" y="162233"/>
                </a:cubicBezTo>
                <a:cubicBezTo>
                  <a:pt x="-90827" y="267682"/>
                  <a:pt x="155388" y="112728"/>
                  <a:pt x="14765" y="206478"/>
                </a:cubicBezTo>
                <a:cubicBezTo>
                  <a:pt x="-13504" y="291280"/>
                  <a:pt x="-9725" y="235975"/>
                  <a:pt x="103255" y="235975"/>
                </a:cubicBezTo>
                <a:cubicBezTo>
                  <a:pt x="128322" y="235975"/>
                  <a:pt x="152416" y="245807"/>
                  <a:pt x="176997" y="250723"/>
                </a:cubicBezTo>
                <a:cubicBezTo>
                  <a:pt x="186829" y="265471"/>
                  <a:pt x="198567" y="279114"/>
                  <a:pt x="206494" y="294968"/>
                </a:cubicBezTo>
                <a:cubicBezTo>
                  <a:pt x="213446" y="308873"/>
                  <a:pt x="210249" y="328220"/>
                  <a:pt x="221242" y="339213"/>
                </a:cubicBezTo>
                <a:cubicBezTo>
                  <a:pt x="246309" y="364281"/>
                  <a:pt x="309732" y="398207"/>
                  <a:pt x="309732" y="398207"/>
                </a:cubicBezTo>
                <a:cubicBezTo>
                  <a:pt x="314648" y="412955"/>
                  <a:pt x="324481" y="426906"/>
                  <a:pt x="324481" y="442452"/>
                </a:cubicBezTo>
                <a:cubicBezTo>
                  <a:pt x="324481" y="596632"/>
                  <a:pt x="320228" y="545825"/>
                  <a:pt x="294984" y="634181"/>
                </a:cubicBezTo>
                <a:cubicBezTo>
                  <a:pt x="277385" y="695781"/>
                  <a:pt x="277076" y="712136"/>
                  <a:pt x="265487" y="781665"/>
                </a:cubicBezTo>
                <a:cubicBezTo>
                  <a:pt x="271436" y="811407"/>
                  <a:pt x="275012" y="877952"/>
                  <a:pt x="309732" y="899652"/>
                </a:cubicBezTo>
                <a:cubicBezTo>
                  <a:pt x="333671" y="914614"/>
                  <a:pt x="422677" y="935262"/>
                  <a:pt x="457216" y="943897"/>
                </a:cubicBezTo>
                <a:cubicBezTo>
                  <a:pt x="483527" y="940608"/>
                  <a:pt x="591090" y="945026"/>
                  <a:pt x="619449" y="899652"/>
                </a:cubicBezTo>
                <a:cubicBezTo>
                  <a:pt x="635928" y="873286"/>
                  <a:pt x="639113" y="840659"/>
                  <a:pt x="648945" y="811162"/>
                </a:cubicBezTo>
                <a:cubicBezTo>
                  <a:pt x="653861" y="796414"/>
                  <a:pt x="655071" y="779852"/>
                  <a:pt x="663694" y="766917"/>
                </a:cubicBezTo>
                <a:cubicBezTo>
                  <a:pt x="673526" y="752168"/>
                  <a:pt x="679349" y="733744"/>
                  <a:pt x="693190" y="722671"/>
                </a:cubicBezTo>
                <a:cubicBezTo>
                  <a:pt x="705330" y="712959"/>
                  <a:pt x="722687" y="712839"/>
                  <a:pt x="737436" y="707923"/>
                </a:cubicBezTo>
                <a:cubicBezTo>
                  <a:pt x="752184" y="698091"/>
                  <a:pt x="765483" y="685625"/>
                  <a:pt x="781681" y="678426"/>
                </a:cubicBezTo>
                <a:cubicBezTo>
                  <a:pt x="810093" y="665798"/>
                  <a:pt x="840674" y="658761"/>
                  <a:pt x="870171" y="648929"/>
                </a:cubicBezTo>
                <a:cubicBezTo>
                  <a:pt x="976258" y="613567"/>
                  <a:pt x="843773" y="656472"/>
                  <a:pt x="973410" y="619433"/>
                </a:cubicBezTo>
                <a:cubicBezTo>
                  <a:pt x="988358" y="615162"/>
                  <a:pt x="1002707" y="608955"/>
                  <a:pt x="1017655" y="604684"/>
                </a:cubicBezTo>
                <a:cubicBezTo>
                  <a:pt x="1037145" y="599115"/>
                  <a:pt x="1057159" y="595505"/>
                  <a:pt x="1076649" y="589936"/>
                </a:cubicBezTo>
                <a:cubicBezTo>
                  <a:pt x="1091597" y="585665"/>
                  <a:pt x="1105946" y="579458"/>
                  <a:pt x="1120894" y="575187"/>
                </a:cubicBezTo>
                <a:cubicBezTo>
                  <a:pt x="1140384" y="569618"/>
                  <a:pt x="1160472" y="566263"/>
                  <a:pt x="1179887" y="560439"/>
                </a:cubicBezTo>
                <a:cubicBezTo>
                  <a:pt x="1209668" y="551505"/>
                  <a:pt x="1268378" y="530942"/>
                  <a:pt x="1268378" y="530942"/>
                </a:cubicBezTo>
                <a:cubicBezTo>
                  <a:pt x="1303479" y="425636"/>
                  <a:pt x="1315121" y="468322"/>
                  <a:pt x="1268378" y="398207"/>
                </a:cubicBezTo>
                <a:cubicBezTo>
                  <a:pt x="1283126" y="383459"/>
                  <a:pt x="1293968" y="363290"/>
                  <a:pt x="1312623" y="353962"/>
                </a:cubicBezTo>
                <a:cubicBezTo>
                  <a:pt x="1335044" y="342751"/>
                  <a:pt x="1362894" y="348015"/>
                  <a:pt x="1386365" y="339213"/>
                </a:cubicBezTo>
                <a:cubicBezTo>
                  <a:pt x="1402962" y="332989"/>
                  <a:pt x="1415862" y="319549"/>
                  <a:pt x="1430610" y="309717"/>
                </a:cubicBezTo>
                <a:cubicBezTo>
                  <a:pt x="1435526" y="285136"/>
                  <a:pt x="1439920" y="260446"/>
                  <a:pt x="1445358" y="235975"/>
                </a:cubicBezTo>
                <a:cubicBezTo>
                  <a:pt x="1449755" y="216188"/>
                  <a:pt x="1446759" y="192236"/>
                  <a:pt x="1460107" y="176981"/>
                </a:cubicBezTo>
                <a:cubicBezTo>
                  <a:pt x="1483451" y="150302"/>
                  <a:pt x="1514965" y="129197"/>
                  <a:pt x="1548597" y="117987"/>
                </a:cubicBezTo>
                <a:lnTo>
                  <a:pt x="1637087" y="88491"/>
                </a:lnTo>
                <a:lnTo>
                  <a:pt x="1681332" y="73742"/>
                </a:lnTo>
                <a:cubicBezTo>
                  <a:pt x="1691164" y="58994"/>
                  <a:pt x="1727645" y="35102"/>
                  <a:pt x="1710829" y="29497"/>
                </a:cubicBezTo>
                <a:cubicBezTo>
                  <a:pt x="1669139" y="15601"/>
                  <a:pt x="1594467" y="43704"/>
                  <a:pt x="1548597" y="58994"/>
                </a:cubicBezTo>
                <a:cubicBezTo>
                  <a:pt x="1499436" y="54078"/>
                  <a:pt x="1449254" y="55355"/>
                  <a:pt x="1401113" y="44246"/>
                </a:cubicBezTo>
                <a:cubicBezTo>
                  <a:pt x="1383842" y="40260"/>
                  <a:pt x="1374505" y="16513"/>
                  <a:pt x="1356868" y="14749"/>
                </a:cubicBezTo>
                <a:cubicBezTo>
                  <a:pt x="1322278" y="11290"/>
                  <a:pt x="1288042" y="24581"/>
                  <a:pt x="1253629" y="29497"/>
                </a:cubicBezTo>
                <a:cubicBezTo>
                  <a:pt x="1197184" y="48312"/>
                  <a:pt x="1161876" y="62596"/>
                  <a:pt x="1106145" y="73742"/>
                </a:cubicBezTo>
                <a:cubicBezTo>
                  <a:pt x="1076822" y="79607"/>
                  <a:pt x="1047152" y="83575"/>
                  <a:pt x="1017655" y="88491"/>
                </a:cubicBezTo>
                <a:cubicBezTo>
                  <a:pt x="899668" y="83575"/>
                  <a:pt x="781197" y="85492"/>
                  <a:pt x="663694" y="73742"/>
                </a:cubicBezTo>
                <a:cubicBezTo>
                  <a:pt x="663680" y="73741"/>
                  <a:pt x="553087" y="36873"/>
                  <a:pt x="530958" y="29497"/>
                </a:cubicBezTo>
                <a:lnTo>
                  <a:pt x="486713" y="14749"/>
                </a:lnTo>
                <a:lnTo>
                  <a:pt x="442468" y="0"/>
                </a:lnTo>
                <a:cubicBezTo>
                  <a:pt x="312316" y="86769"/>
                  <a:pt x="520351" y="-46318"/>
                  <a:pt x="309732" y="58994"/>
                </a:cubicBezTo>
                <a:cubicBezTo>
                  <a:pt x="290068" y="68826"/>
                  <a:pt x="271325" y="80771"/>
                  <a:pt x="250739" y="88491"/>
                </a:cubicBezTo>
                <a:cubicBezTo>
                  <a:pt x="186976" y="112402"/>
                  <a:pt x="250738" y="90949"/>
                  <a:pt x="235990" y="103239"/>
                </a:cubicBezTo>
                <a:close/>
              </a:path>
            </a:pathLst>
          </a:custGeom>
          <a:solidFill>
            <a:srgbClr val="16B9C0"/>
          </a:solidFill>
          <a:ln w="12700" cap="flat" cmpd="sng">
            <a:solidFill>
              <a:srgbClr val="16B9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01" name="Google Shape;201;p2"/>
          <p:cNvSpPr/>
          <p:nvPr/>
        </p:nvSpPr>
        <p:spPr>
          <a:xfrm>
            <a:off x="9629550" y="324051"/>
            <a:ext cx="725888" cy="560852"/>
          </a:xfrm>
          <a:custGeom>
            <a:avLst/>
            <a:gdLst/>
            <a:ahLst/>
            <a:cxnLst/>
            <a:rect l="l" t="t" r="r" b="b"/>
            <a:pathLst>
              <a:path w="725888" h="560852" extrusionOk="0">
                <a:moveTo>
                  <a:pt x="104385" y="29910"/>
                </a:moveTo>
                <a:cubicBezTo>
                  <a:pt x="79805" y="34826"/>
                  <a:pt x="52408" y="32222"/>
                  <a:pt x="30644" y="44659"/>
                </a:cubicBezTo>
                <a:cubicBezTo>
                  <a:pt x="-12077" y="69071"/>
                  <a:pt x="-3293" y="129067"/>
                  <a:pt x="15895" y="162646"/>
                </a:cubicBezTo>
                <a:cubicBezTo>
                  <a:pt x="29349" y="186192"/>
                  <a:pt x="81674" y="199321"/>
                  <a:pt x="104385" y="206891"/>
                </a:cubicBezTo>
                <a:cubicBezTo>
                  <a:pt x="148630" y="201975"/>
                  <a:pt x="192603" y="192143"/>
                  <a:pt x="237121" y="192143"/>
                </a:cubicBezTo>
                <a:cubicBezTo>
                  <a:pt x="257391" y="192143"/>
                  <a:pt x="282924" y="191501"/>
                  <a:pt x="296115" y="206891"/>
                </a:cubicBezTo>
                <a:cubicBezTo>
                  <a:pt x="316350" y="230498"/>
                  <a:pt x="315779" y="265884"/>
                  <a:pt x="325611" y="295381"/>
                </a:cubicBezTo>
                <a:lnTo>
                  <a:pt x="340360" y="339626"/>
                </a:lnTo>
                <a:cubicBezTo>
                  <a:pt x="335444" y="359291"/>
                  <a:pt x="331180" y="379130"/>
                  <a:pt x="325611" y="398620"/>
                </a:cubicBezTo>
                <a:cubicBezTo>
                  <a:pt x="321340" y="413568"/>
                  <a:pt x="326253" y="440666"/>
                  <a:pt x="310863" y="442865"/>
                </a:cubicBezTo>
                <a:cubicBezTo>
                  <a:pt x="280083" y="447262"/>
                  <a:pt x="251870" y="423200"/>
                  <a:pt x="222373" y="413368"/>
                </a:cubicBezTo>
                <a:lnTo>
                  <a:pt x="178127" y="398620"/>
                </a:lnTo>
                <a:cubicBezTo>
                  <a:pt x="183043" y="413368"/>
                  <a:pt x="180226" y="433829"/>
                  <a:pt x="192876" y="442865"/>
                </a:cubicBezTo>
                <a:cubicBezTo>
                  <a:pt x="218177" y="460937"/>
                  <a:pt x="281366" y="472362"/>
                  <a:pt x="281366" y="472362"/>
                </a:cubicBezTo>
                <a:cubicBezTo>
                  <a:pt x="408162" y="556893"/>
                  <a:pt x="247739" y="455549"/>
                  <a:pt x="369856" y="516607"/>
                </a:cubicBezTo>
                <a:cubicBezTo>
                  <a:pt x="484217" y="573787"/>
                  <a:pt x="347137" y="523783"/>
                  <a:pt x="458347" y="560852"/>
                </a:cubicBezTo>
                <a:cubicBezTo>
                  <a:pt x="468179" y="546104"/>
                  <a:pt x="479917" y="532461"/>
                  <a:pt x="487844" y="516607"/>
                </a:cubicBezTo>
                <a:cubicBezTo>
                  <a:pt x="494796" y="502702"/>
                  <a:pt x="488687" y="479315"/>
                  <a:pt x="502592" y="472362"/>
                </a:cubicBezTo>
                <a:cubicBezTo>
                  <a:pt x="516497" y="465409"/>
                  <a:pt x="532089" y="482194"/>
                  <a:pt x="546837" y="487110"/>
                </a:cubicBezTo>
                <a:cubicBezTo>
                  <a:pt x="561585" y="482194"/>
                  <a:pt x="584129" y="486267"/>
                  <a:pt x="591082" y="472362"/>
                </a:cubicBezTo>
                <a:cubicBezTo>
                  <a:pt x="605976" y="442575"/>
                  <a:pt x="531534" y="392078"/>
                  <a:pt x="546837" y="369123"/>
                </a:cubicBezTo>
                <a:cubicBezTo>
                  <a:pt x="558081" y="352257"/>
                  <a:pt x="586166" y="378956"/>
                  <a:pt x="605831" y="383872"/>
                </a:cubicBezTo>
                <a:cubicBezTo>
                  <a:pt x="630412" y="378956"/>
                  <a:pt x="655254" y="375203"/>
                  <a:pt x="679573" y="369123"/>
                </a:cubicBezTo>
                <a:cubicBezTo>
                  <a:pt x="694655" y="365352"/>
                  <a:pt x="716866" y="368280"/>
                  <a:pt x="723818" y="354375"/>
                </a:cubicBezTo>
                <a:cubicBezTo>
                  <a:pt x="730770" y="340470"/>
                  <a:pt x="718781" y="322269"/>
                  <a:pt x="709069" y="310130"/>
                </a:cubicBezTo>
                <a:cubicBezTo>
                  <a:pt x="688276" y="284139"/>
                  <a:pt x="649726" y="275600"/>
                  <a:pt x="620579" y="265884"/>
                </a:cubicBezTo>
                <a:cubicBezTo>
                  <a:pt x="584672" y="158165"/>
                  <a:pt x="583541" y="207558"/>
                  <a:pt x="605831" y="118401"/>
                </a:cubicBezTo>
                <a:cubicBezTo>
                  <a:pt x="600915" y="103652"/>
                  <a:pt x="602075" y="85148"/>
                  <a:pt x="591082" y="74155"/>
                </a:cubicBezTo>
                <a:cubicBezTo>
                  <a:pt x="580089" y="63162"/>
                  <a:pt x="561785" y="63678"/>
                  <a:pt x="546837" y="59407"/>
                </a:cubicBezTo>
                <a:cubicBezTo>
                  <a:pt x="460475" y="34733"/>
                  <a:pt x="457892" y="41664"/>
                  <a:pt x="340360" y="29910"/>
                </a:cubicBezTo>
                <a:cubicBezTo>
                  <a:pt x="293767" y="6614"/>
                  <a:pt x="283622" y="-15839"/>
                  <a:pt x="237121" y="15162"/>
                </a:cubicBezTo>
                <a:cubicBezTo>
                  <a:pt x="219767" y="26731"/>
                  <a:pt x="212663" y="52811"/>
                  <a:pt x="192876" y="59407"/>
                </a:cubicBezTo>
                <a:cubicBezTo>
                  <a:pt x="76504" y="98197"/>
                  <a:pt x="25026" y="39041"/>
                  <a:pt x="74889" y="88904"/>
                </a:cubicBezTo>
              </a:path>
            </a:pathLst>
          </a:custGeom>
          <a:solidFill>
            <a:srgbClr val="16B9C0"/>
          </a:solidFill>
          <a:ln w="12700" cap="flat" cmpd="sng">
            <a:solidFill>
              <a:srgbClr val="16B9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2" name="Google Shape;202;p2" descr="Biểu Tượng Lục Địa Bắc Mỹ Hình minh họa Sẵn có - Tải xuống Hình ảnh Ngay  bây giờ - Biểu tượng - Đồ thủ công, Bản đồ học, Bắc Mỹ - iStock"/>
          <p:cNvPicPr preferRelativeResize="0"/>
          <p:nvPr/>
        </p:nvPicPr>
        <p:blipFill rotWithShape="1">
          <a:blip r:embed="rId5"/>
          <a:srcRect l="20503" t="20197" r="21230" b="19615"/>
          <a:stretch>
            <a:fillRect/>
          </a:stretch>
        </p:blipFill>
        <p:spPr>
          <a:xfrm>
            <a:off x="0" y="3972434"/>
            <a:ext cx="2684207" cy="277269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2000"/>
                                        <p:tgtEl>
                                          <p:spTgt spid="199"/>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2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cxnSp>
        <p:nvCxnSpPr>
          <p:cNvPr id="657" name="Google Shape;657;p20"/>
          <p:cNvCxnSpPr/>
          <p:nvPr/>
        </p:nvCxnSpPr>
        <p:spPr>
          <a:xfrm>
            <a:off x="0" y="2546291"/>
            <a:ext cx="12102831" cy="20897"/>
          </a:xfrm>
          <a:prstGeom prst="straightConnector1">
            <a:avLst/>
          </a:prstGeom>
          <a:noFill/>
          <a:ln w="12700" cap="flat" cmpd="sng">
            <a:solidFill>
              <a:schemeClr val="dk1"/>
            </a:solidFill>
            <a:prstDash val="solid"/>
            <a:miter lim="800000"/>
            <a:headEnd type="none" w="sm" len="sm"/>
            <a:tailEnd type="none" w="sm" len="sm"/>
          </a:ln>
        </p:spPr>
      </p:cxnSp>
      <p:sp>
        <p:nvSpPr>
          <p:cNvPr id="658" name="Google Shape;658;p20"/>
          <p:cNvSpPr/>
          <p:nvPr/>
        </p:nvSpPr>
        <p:spPr>
          <a:xfrm>
            <a:off x="3739689" y="1170425"/>
            <a:ext cx="5847074" cy="116029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600" b="1">
                <a:solidFill>
                  <a:srgbClr val="1DB920"/>
                </a:solidFill>
                <a:latin typeface="Poppins" panose="00000500000000000000"/>
                <a:ea typeface="Poppins" panose="00000500000000000000"/>
                <a:cs typeface="Poppins" panose="00000500000000000000"/>
                <a:sym typeface="Poppins" panose="00000500000000000000"/>
              </a:rPr>
              <a:t>LOS ANGELES</a:t>
            </a:r>
            <a:endParaRPr sz="6600" b="1">
              <a:solidFill>
                <a:srgbClr val="1DB920"/>
              </a:solidFill>
              <a:latin typeface="Poppins" panose="00000500000000000000"/>
              <a:ea typeface="Poppins" panose="00000500000000000000"/>
              <a:cs typeface="Poppins" panose="00000500000000000000"/>
              <a:sym typeface="Poppins" panose="00000500000000000000"/>
            </a:endParaRPr>
          </a:p>
        </p:txBody>
      </p:sp>
      <p:sp>
        <p:nvSpPr>
          <p:cNvPr id="659" name="Google Shape;659;p20"/>
          <p:cNvSpPr/>
          <p:nvPr/>
        </p:nvSpPr>
        <p:spPr>
          <a:xfrm>
            <a:off x="465602" y="2877258"/>
            <a:ext cx="5256772" cy="3914273"/>
          </a:xfrm>
          <a:prstGeom prst="roundRect">
            <a:avLst>
              <a:gd name="adj" fmla="val 16667"/>
            </a:avLst>
          </a:prstGeom>
          <a:solidFill>
            <a:schemeClr val="lt1"/>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a:solidFill>
                  <a:schemeClr val="dk1"/>
                </a:solidFill>
                <a:latin typeface="Poppins" panose="00000500000000000000"/>
                <a:ea typeface="Poppins" panose="00000500000000000000"/>
                <a:cs typeface="Poppins" panose="00000500000000000000"/>
                <a:sym typeface="Poppins" panose="00000500000000000000"/>
              </a:rPr>
              <a:t>Thành phố lớn nhất tiểu bang California và lớn thứ 2 của Mỹ. Los Angeles nổi danh là trung tâm điện ảnh, nơi có rất nhiều minh tinh sinh sống. Nhiều phim và chương trình truyền hình của Hollywood được quay ở thành phố này.</a:t>
            </a:r>
            <a:endParaRPr sz="28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660" name="Google Shape;660;p20"/>
          <p:cNvSpPr/>
          <p:nvPr/>
        </p:nvSpPr>
        <p:spPr>
          <a:xfrm>
            <a:off x="0" y="1766882"/>
            <a:ext cx="3864463" cy="147648"/>
          </a:xfrm>
          <a:prstGeom prst="rect">
            <a:avLst/>
          </a:prstGeom>
          <a:solidFill>
            <a:srgbClr val="1DB9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nvGrpSpPr>
          <p:cNvPr id="661" name="Google Shape;661;p20"/>
          <p:cNvGrpSpPr/>
          <p:nvPr/>
        </p:nvGrpSpPr>
        <p:grpSpPr>
          <a:xfrm>
            <a:off x="0" y="-58994"/>
            <a:ext cx="9276734" cy="1563329"/>
            <a:chOff x="0" y="-58994"/>
            <a:chExt cx="9276734" cy="1563329"/>
          </a:xfrm>
        </p:grpSpPr>
        <p:sp>
          <p:nvSpPr>
            <p:cNvPr id="662" name="Google Shape;662;p20"/>
            <p:cNvSpPr/>
            <p:nvPr/>
          </p:nvSpPr>
          <p:spPr>
            <a:xfrm>
              <a:off x="1804735" y="101674"/>
              <a:ext cx="747199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cap="none">
                  <a:solidFill>
                    <a:srgbClr val="C00000"/>
                  </a:solidFill>
                  <a:latin typeface="Arial" panose="020B0604020202020204"/>
                  <a:ea typeface="Arial" panose="020B0604020202020204"/>
                  <a:cs typeface="Arial" panose="020B0604020202020204"/>
                  <a:sym typeface="Arial" panose="020B0604020202020204"/>
                </a:rPr>
                <a:t>EM CÓ BIẾT ?</a:t>
              </a:r>
              <a:endParaRPr sz="7200" b="1" cap="none">
                <a:solidFill>
                  <a:srgbClr val="C00000"/>
                </a:solidFill>
                <a:latin typeface="Arial" panose="020B0604020202020204"/>
                <a:ea typeface="Arial" panose="020B0604020202020204"/>
                <a:cs typeface="Arial" panose="020B0604020202020204"/>
                <a:sym typeface="Arial" panose="020B0604020202020204"/>
              </a:endParaRPr>
            </a:p>
          </p:txBody>
        </p:sp>
        <p:pic>
          <p:nvPicPr>
            <p:cNvPr id="663" name="Google Shape;663;p20" descr="A picture containing text, vector graphics&#10;&#10;Description automatically generated"/>
            <p:cNvPicPr preferRelativeResize="0"/>
            <p:nvPr/>
          </p:nvPicPr>
          <p:blipFill rotWithShape="1">
            <a:blip r:embed="rId3"/>
            <a:srcRect l="3247" t="15772" r="4522" b="15380"/>
            <a:stretch>
              <a:fillRect/>
            </a:stretch>
          </p:blipFill>
          <p:spPr>
            <a:xfrm>
              <a:off x="0" y="-58994"/>
              <a:ext cx="2094271" cy="1563329"/>
            </a:xfrm>
            <a:prstGeom prst="rect">
              <a:avLst/>
            </a:prstGeom>
            <a:noFill/>
            <a:ln>
              <a:noFill/>
            </a:ln>
          </p:spPr>
        </p:pic>
      </p:grpSp>
      <p:sp>
        <p:nvSpPr>
          <p:cNvPr id="664" name="Google Shape;664;p20"/>
          <p:cNvSpPr/>
          <p:nvPr/>
        </p:nvSpPr>
        <p:spPr>
          <a:xfrm>
            <a:off x="4028264" y="2130566"/>
            <a:ext cx="404630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70C0"/>
                </a:solidFill>
                <a:latin typeface="Poppins" panose="00000500000000000000"/>
                <a:ea typeface="Poppins" panose="00000500000000000000"/>
                <a:cs typeface="Poppins" panose="00000500000000000000"/>
                <a:sym typeface="Poppins" panose="00000500000000000000"/>
              </a:rPr>
              <a:t>thành phố lớn thứ 2 nước Mỹ </a:t>
            </a:r>
            <a:endParaRPr sz="2400">
              <a:solidFill>
                <a:srgbClr val="0070C0"/>
              </a:solidFill>
              <a:latin typeface="Calibri" panose="020F0502020204030204"/>
              <a:ea typeface="Calibri" panose="020F0502020204030204"/>
              <a:cs typeface="Calibri" panose="020F0502020204030204"/>
              <a:sym typeface="Calibri" panose="020F0502020204030204"/>
            </a:endParaRPr>
          </a:p>
        </p:txBody>
      </p:sp>
      <p:pic>
        <p:nvPicPr>
          <p:cNvPr id="665" name="Google Shape;665;p20" descr="Urban Flat Roof High Rise Building Illustration, City, Flat Top, Tall  Building PNG and Vector with Transparent Background for Free Download"/>
          <p:cNvPicPr preferRelativeResize="0"/>
          <p:nvPr/>
        </p:nvPicPr>
        <p:blipFill rotWithShape="1">
          <a:blip r:embed="rId4"/>
          <a:srcRect l="8578" t="23076" r="7470" b="21763"/>
          <a:stretch>
            <a:fillRect/>
          </a:stretch>
        </p:blipFill>
        <p:spPr>
          <a:xfrm>
            <a:off x="8998248" y="450434"/>
            <a:ext cx="3207926" cy="2107801"/>
          </a:xfrm>
          <a:prstGeom prst="rect">
            <a:avLst/>
          </a:prstGeom>
          <a:noFill/>
          <a:ln>
            <a:noFill/>
          </a:ln>
        </p:spPr>
      </p:pic>
      <p:pic>
        <p:nvPicPr>
          <p:cNvPr id="666" name="Google Shape;666;p20" descr="7"/>
          <p:cNvPicPr preferRelativeResize="0"/>
          <p:nvPr/>
        </p:nvPicPr>
        <p:blipFill rotWithShape="1">
          <a:blip r:embed="rId5"/>
          <a:srcRect/>
          <a:stretch>
            <a:fillRect/>
          </a:stretch>
        </p:blipFill>
        <p:spPr>
          <a:xfrm>
            <a:off x="6414530" y="2626227"/>
            <a:ext cx="5688301" cy="4165304"/>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1000"/>
                                        <p:tgtEl>
                                          <p:spTgt spid="660"/>
                                        </p:tgtEl>
                                      </p:cBhvr>
                                    </p:animEffect>
                                  </p:childTnLst>
                                </p:cTn>
                              </p:par>
                              <p:par>
                                <p:cTn id="8" presetID="10" presetClass="entr" presetSubtype="0" fill="hold" nodeType="withEffect">
                                  <p:stCondLst>
                                    <p:cond delay="0"/>
                                  </p:stCondLst>
                                  <p:childTnLst>
                                    <p:set>
                                      <p:cBhvr>
                                        <p:cTn id="9" dur="1" fill="hold">
                                          <p:stCondLst>
                                            <p:cond delay="0"/>
                                          </p:stCondLst>
                                        </p:cTn>
                                        <p:tgtEl>
                                          <p:spTgt spid="658"/>
                                        </p:tgtEl>
                                        <p:attrNameLst>
                                          <p:attrName>style.visibility</p:attrName>
                                        </p:attrNameLst>
                                      </p:cBhvr>
                                      <p:to>
                                        <p:strVal val="visible"/>
                                      </p:to>
                                    </p:set>
                                    <p:animEffect transition="in" filter="fade">
                                      <p:cBhvr>
                                        <p:cTn id="10" dur="1000"/>
                                        <p:tgtEl>
                                          <p:spTgt spid="658"/>
                                        </p:tgtEl>
                                      </p:cBhvr>
                                    </p:animEffect>
                                  </p:childTnLst>
                                </p:cTn>
                              </p:par>
                              <p:par>
                                <p:cTn id="11" presetID="10" presetClass="entr" presetSubtype="0" fill="hold" nodeType="withEffect">
                                  <p:stCondLst>
                                    <p:cond delay="0"/>
                                  </p:stCondLst>
                                  <p:childTnLst>
                                    <p:set>
                                      <p:cBhvr>
                                        <p:cTn id="12" dur="1" fill="hold">
                                          <p:stCondLst>
                                            <p:cond delay="0"/>
                                          </p:stCondLst>
                                        </p:cTn>
                                        <p:tgtEl>
                                          <p:spTgt spid="665"/>
                                        </p:tgtEl>
                                        <p:attrNameLst>
                                          <p:attrName>style.visibility</p:attrName>
                                        </p:attrNameLst>
                                      </p:cBhvr>
                                      <p:to>
                                        <p:strVal val="visible"/>
                                      </p:to>
                                    </p:set>
                                    <p:animEffect transition="in" filter="fade">
                                      <p:cBhvr>
                                        <p:cTn id="13" dur="1000"/>
                                        <p:tgtEl>
                                          <p:spTgt spid="665"/>
                                        </p:tgtEl>
                                      </p:cBhvr>
                                    </p:animEffect>
                                  </p:childTnLst>
                                </p:cTn>
                              </p:par>
                              <p:par>
                                <p:cTn id="14" presetID="10" presetClass="entr" presetSubtype="0" fill="hold" nodeType="withEffect">
                                  <p:stCondLst>
                                    <p:cond delay="0"/>
                                  </p:stCondLst>
                                  <p:childTnLst>
                                    <p:set>
                                      <p:cBhvr>
                                        <p:cTn id="15" dur="1" fill="hold">
                                          <p:stCondLst>
                                            <p:cond delay="0"/>
                                          </p:stCondLst>
                                        </p:cTn>
                                        <p:tgtEl>
                                          <p:spTgt spid="657"/>
                                        </p:tgtEl>
                                        <p:attrNameLst>
                                          <p:attrName>style.visibility</p:attrName>
                                        </p:attrNameLst>
                                      </p:cBhvr>
                                      <p:to>
                                        <p:strVal val="visible"/>
                                      </p:to>
                                    </p:set>
                                    <p:animEffect transition="in" filter="fade">
                                      <p:cBhvr>
                                        <p:cTn id="16" dur="1000"/>
                                        <p:tgtEl>
                                          <p:spTgt spid="65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4"/>
                                        </p:tgtEl>
                                        <p:attrNameLst>
                                          <p:attrName>style.visibility</p:attrName>
                                        </p:attrNameLst>
                                      </p:cBhvr>
                                      <p:to>
                                        <p:strVal val="visible"/>
                                      </p:to>
                                    </p:set>
                                    <p:animEffect transition="in" filter="fade">
                                      <p:cBhvr>
                                        <p:cTn id="21" dur="500"/>
                                        <p:tgtEl>
                                          <p:spTgt spid="66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59"/>
                                        </p:tgtEl>
                                        <p:attrNameLst>
                                          <p:attrName>style.visibility</p:attrName>
                                        </p:attrNameLst>
                                      </p:cBhvr>
                                      <p:to>
                                        <p:strVal val="visible"/>
                                      </p:to>
                                    </p:set>
                                    <p:animEffect transition="in" filter="fade">
                                      <p:cBhvr>
                                        <p:cTn id="26" dur="500"/>
                                        <p:tgtEl>
                                          <p:spTgt spid="659"/>
                                        </p:tgtEl>
                                      </p:cBhvr>
                                    </p:animEffect>
                                  </p:childTnLst>
                                </p:cTn>
                              </p:par>
                              <p:par>
                                <p:cTn id="27" presetID="10" presetClass="entr" presetSubtype="0" fill="hold" nodeType="withEffect">
                                  <p:stCondLst>
                                    <p:cond delay="0"/>
                                  </p:stCondLst>
                                  <p:childTnLst>
                                    <p:set>
                                      <p:cBhvr>
                                        <p:cTn id="28" dur="1" fill="hold">
                                          <p:stCondLst>
                                            <p:cond delay="0"/>
                                          </p:stCondLst>
                                        </p:cTn>
                                        <p:tgtEl>
                                          <p:spTgt spid="666"/>
                                        </p:tgtEl>
                                        <p:attrNameLst>
                                          <p:attrName>style.visibility</p:attrName>
                                        </p:attrNameLst>
                                      </p:cBhvr>
                                      <p:to>
                                        <p:strVal val="visible"/>
                                      </p:to>
                                    </p:set>
                                    <p:animEffect transition="in" filter="fade">
                                      <p:cBhvr>
                                        <p:cTn id="29" dur="5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21"/>
          <p:cNvSpPr/>
          <p:nvPr/>
        </p:nvSpPr>
        <p:spPr>
          <a:xfrm>
            <a:off x="84428" y="187421"/>
            <a:ext cx="7247712" cy="32162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C00000"/>
                </a:solidFill>
                <a:latin typeface="Arial" panose="020B0604020202020204"/>
                <a:ea typeface="Arial" panose="020B0604020202020204"/>
                <a:cs typeface="Arial" panose="020B0604020202020204"/>
                <a:sym typeface="Arial" panose="020B0604020202020204"/>
              </a:rPr>
              <a:t>  </a:t>
            </a:r>
            <a:r>
              <a:rPr lang="en-US" sz="8800" b="1">
                <a:solidFill>
                  <a:srgbClr val="4B4C9E"/>
                </a:solidFill>
                <a:latin typeface="Arial" panose="020B0604020202020204"/>
                <a:ea typeface="Arial" panose="020B0604020202020204"/>
                <a:cs typeface="Arial" panose="020B0604020202020204"/>
                <a:sym typeface="Arial" panose="020B0604020202020204"/>
              </a:rPr>
              <a:t>LUYỆN TẬP</a:t>
            </a:r>
            <a:r>
              <a:rPr lang="en-US" sz="6600" b="1">
                <a:solidFill>
                  <a:srgbClr val="4B4C9E"/>
                </a:solidFill>
                <a:latin typeface="Arial" panose="020B0604020202020204"/>
                <a:ea typeface="Arial" panose="020B0604020202020204"/>
                <a:cs typeface="Arial" panose="020B0604020202020204"/>
                <a:sym typeface="Arial" panose="020B0604020202020204"/>
              </a:rPr>
              <a:t>: </a:t>
            </a:r>
            <a:endParaRPr sz="6600" b="1">
              <a:solidFill>
                <a:srgbClr val="4B4C9E"/>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1500" b="1">
                <a:solidFill>
                  <a:srgbClr val="FF0000"/>
                </a:solidFill>
                <a:latin typeface="Arial" panose="020B0604020202020204"/>
                <a:ea typeface="Arial" panose="020B0604020202020204"/>
                <a:cs typeface="Arial" panose="020B0604020202020204"/>
                <a:sym typeface="Arial" panose="020B0604020202020204"/>
              </a:rPr>
              <a:t>AI NHANH HƠN</a:t>
            </a:r>
            <a:endParaRPr sz="13800" b="1" cap="none">
              <a:solidFill>
                <a:srgbClr val="FF0000"/>
              </a:solidFill>
              <a:latin typeface="Arial" panose="020B0604020202020204"/>
              <a:ea typeface="Arial" panose="020B0604020202020204"/>
              <a:cs typeface="Arial" panose="020B0604020202020204"/>
              <a:sym typeface="Arial" panose="020B0604020202020204"/>
            </a:endParaRPr>
          </a:p>
        </p:txBody>
      </p:sp>
      <p:sp>
        <p:nvSpPr>
          <p:cNvPr id="672" name="Google Shape;672;p21"/>
          <p:cNvSpPr/>
          <p:nvPr/>
        </p:nvSpPr>
        <p:spPr>
          <a:xfrm>
            <a:off x="83831" y="3308639"/>
            <a:ext cx="2711723" cy="1808583"/>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Poppins" panose="00000500000000000000"/>
                <a:ea typeface="Poppins" panose="00000500000000000000"/>
                <a:cs typeface="Poppins" panose="00000500000000000000"/>
                <a:sym typeface="Poppins" panose="00000500000000000000"/>
              </a:rPr>
              <a:t>Hoạt động cá nhân</a:t>
            </a:r>
            <a:endParaRPr sz="2800">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673" name="Google Shape;673;p21"/>
          <p:cNvSpPr/>
          <p:nvPr/>
        </p:nvSpPr>
        <p:spPr>
          <a:xfrm>
            <a:off x="6062841" y="3332247"/>
            <a:ext cx="2864747" cy="1797116"/>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Poppins" panose="00000500000000000000"/>
                <a:ea typeface="Poppins" panose="00000500000000000000"/>
                <a:cs typeface="Poppins" panose="00000500000000000000"/>
                <a:sym typeface="Poppins" panose="00000500000000000000"/>
              </a:rPr>
              <a:t>GV đọc câu hỏi, HS giơ tay nhanh nhất 🡪 trả lời</a:t>
            </a:r>
            <a:endParaRPr sz="2800">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674" name="Google Shape;674;p21"/>
          <p:cNvSpPr/>
          <p:nvPr/>
        </p:nvSpPr>
        <p:spPr>
          <a:xfrm>
            <a:off x="3073336" y="3310275"/>
            <a:ext cx="2711723" cy="1824990"/>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Poppins" panose="00000500000000000000"/>
                <a:ea typeface="Poppins" panose="00000500000000000000"/>
                <a:cs typeface="Poppins" panose="00000500000000000000"/>
                <a:sym typeface="Poppins" panose="00000500000000000000"/>
              </a:rPr>
              <a:t>Trả lời các câu hỏi ngắn</a:t>
            </a:r>
            <a:endParaRPr sz="2800">
              <a:solidFill>
                <a:schemeClr val="dk1"/>
              </a:solidFill>
              <a:latin typeface="Poppins" panose="00000500000000000000"/>
              <a:ea typeface="Poppins" panose="00000500000000000000"/>
              <a:cs typeface="Poppins" panose="00000500000000000000"/>
              <a:sym typeface="Poppins" panose="00000500000000000000"/>
            </a:endParaRPr>
          </a:p>
        </p:txBody>
      </p:sp>
      <p:pic>
        <p:nvPicPr>
          <p:cNvPr id="675" name="Google Shape;675;p21"/>
          <p:cNvPicPr preferRelativeResize="0"/>
          <p:nvPr/>
        </p:nvPicPr>
        <p:blipFill rotWithShape="1">
          <a:blip r:embed="rId3"/>
          <a:srcRect l="5985" t="7815" r="5843" b="7755"/>
          <a:stretch>
            <a:fillRect/>
          </a:stretch>
        </p:blipFill>
        <p:spPr>
          <a:xfrm>
            <a:off x="3791222" y="5311323"/>
            <a:ext cx="1421252" cy="1357520"/>
          </a:xfrm>
          <a:prstGeom prst="rect">
            <a:avLst/>
          </a:prstGeom>
          <a:noFill/>
          <a:ln>
            <a:noFill/>
          </a:ln>
        </p:spPr>
      </p:pic>
      <p:pic>
        <p:nvPicPr>
          <p:cNvPr id="676" name="Google Shape;676;p21" descr="Personal Personalization Profile User Business Flat Line Fil, Com Con,  Account, Avatar PNG and Vector with Transparent Background for Free Download"/>
          <p:cNvPicPr preferRelativeResize="0"/>
          <p:nvPr/>
        </p:nvPicPr>
        <p:blipFill rotWithShape="1">
          <a:blip r:embed="rId4"/>
          <a:srcRect l="15014" t="25596" r="22068" b="28418"/>
          <a:stretch>
            <a:fillRect/>
          </a:stretch>
        </p:blipFill>
        <p:spPr>
          <a:xfrm>
            <a:off x="627582" y="5175038"/>
            <a:ext cx="1857118" cy="1357385"/>
          </a:xfrm>
          <a:prstGeom prst="rect">
            <a:avLst/>
          </a:prstGeom>
          <a:noFill/>
          <a:ln>
            <a:noFill/>
          </a:ln>
        </p:spPr>
      </p:pic>
      <p:cxnSp>
        <p:nvCxnSpPr>
          <p:cNvPr id="677" name="Google Shape;677;p21"/>
          <p:cNvCxnSpPr/>
          <p:nvPr/>
        </p:nvCxnSpPr>
        <p:spPr>
          <a:xfrm>
            <a:off x="-40925" y="3214072"/>
            <a:ext cx="12192000" cy="0"/>
          </a:xfrm>
          <a:prstGeom prst="straightConnector1">
            <a:avLst/>
          </a:prstGeom>
          <a:noFill/>
          <a:ln w="57150" cap="flat" cmpd="sng">
            <a:solidFill>
              <a:srgbClr val="002060"/>
            </a:solidFill>
            <a:prstDash val="dash"/>
            <a:miter lim="800000"/>
            <a:headEnd type="none" w="sm" len="sm"/>
            <a:tailEnd type="none" w="sm" len="sm"/>
          </a:ln>
        </p:spPr>
      </p:cxnSp>
      <p:sp>
        <p:nvSpPr>
          <p:cNvPr id="678" name="Google Shape;678;p21"/>
          <p:cNvSpPr/>
          <p:nvPr/>
        </p:nvSpPr>
        <p:spPr>
          <a:xfrm>
            <a:off x="9286328" y="3335323"/>
            <a:ext cx="2864747" cy="1797116"/>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Poppins" panose="00000500000000000000"/>
                <a:ea typeface="Poppins" panose="00000500000000000000"/>
                <a:cs typeface="Poppins" panose="00000500000000000000"/>
                <a:sym typeface="Poppins" panose="00000500000000000000"/>
              </a:rPr>
              <a:t>Trả lời đúng 🡪 điểm cộng</a:t>
            </a:r>
            <a:endParaRPr sz="2800">
              <a:solidFill>
                <a:schemeClr val="dk1"/>
              </a:solidFill>
              <a:latin typeface="Poppins" panose="00000500000000000000"/>
              <a:ea typeface="Poppins" panose="00000500000000000000"/>
              <a:cs typeface="Poppins" panose="00000500000000000000"/>
              <a:sym typeface="Poppins" panose="00000500000000000000"/>
            </a:endParaRPr>
          </a:p>
        </p:txBody>
      </p:sp>
      <p:pic>
        <p:nvPicPr>
          <p:cNvPr id="679" name="Google Shape;679;p21" descr="Để con học tốt Toán- cha mẹ cần làm gì"/>
          <p:cNvPicPr preferRelativeResize="0"/>
          <p:nvPr/>
        </p:nvPicPr>
        <p:blipFill rotWithShape="1">
          <a:blip r:embed="rId5"/>
          <a:srcRect t="7137" r="64164" b="8611"/>
          <a:stretch>
            <a:fillRect/>
          </a:stretch>
        </p:blipFill>
        <p:spPr>
          <a:xfrm>
            <a:off x="6871111" y="5344549"/>
            <a:ext cx="996987" cy="1251262"/>
          </a:xfrm>
          <a:prstGeom prst="rect">
            <a:avLst/>
          </a:prstGeom>
          <a:noFill/>
          <a:ln>
            <a:noFill/>
          </a:ln>
        </p:spPr>
      </p:pic>
      <p:pic>
        <p:nvPicPr>
          <p:cNvPr id="680" name="Google Shape;680;p21"/>
          <p:cNvPicPr preferRelativeResize="0"/>
          <p:nvPr/>
        </p:nvPicPr>
        <p:blipFill rotWithShape="1">
          <a:blip r:embed="rId6"/>
          <a:srcRect/>
          <a:stretch>
            <a:fillRect/>
          </a:stretch>
        </p:blipFill>
        <p:spPr>
          <a:xfrm>
            <a:off x="9994005" y="4932687"/>
            <a:ext cx="1941466" cy="1941466"/>
          </a:xfrm>
          <a:prstGeom prst="rect">
            <a:avLst/>
          </a:prstGeom>
          <a:noFill/>
          <a:ln>
            <a:noFill/>
          </a:ln>
        </p:spPr>
      </p:pic>
      <p:pic>
        <p:nvPicPr>
          <p:cNvPr id="681" name="Google Shape;681;p21" descr="Game-pad Gaming icon stock vector. Illustration of fight - 184134342"/>
          <p:cNvPicPr preferRelativeResize="0"/>
          <p:nvPr/>
        </p:nvPicPr>
        <p:blipFill rotWithShape="1">
          <a:blip r:embed="rId7"/>
          <a:srcRect/>
          <a:stretch>
            <a:fillRect/>
          </a:stretch>
        </p:blipFill>
        <p:spPr>
          <a:xfrm>
            <a:off x="402231" y="232653"/>
            <a:ext cx="1389931" cy="1468094"/>
          </a:xfrm>
          <a:prstGeom prst="rect">
            <a:avLst/>
          </a:prstGeom>
          <a:noFill/>
          <a:ln>
            <a:noFill/>
          </a:ln>
        </p:spPr>
      </p:pic>
      <p:pic>
        <p:nvPicPr>
          <p:cNvPr id="682" name="Google Shape;682;p21" descr="Hình ảnh Vẽ Tay Hoạt Hình Dễ Thương Trẻ Trả Lời Câu Hỏi Trong Lớp Vẽ Tay  Phim Hoạt Hình Dễ Thương, Hỏi, Trả Lời Câu Hỏi, Giơ Tay Lên miễn phí"/>
          <p:cNvPicPr preferRelativeResize="0"/>
          <p:nvPr/>
        </p:nvPicPr>
        <p:blipFill rotWithShape="1">
          <a:blip r:embed="rId8"/>
          <a:srcRect/>
          <a:stretch>
            <a:fillRect/>
          </a:stretch>
        </p:blipFill>
        <p:spPr>
          <a:xfrm>
            <a:off x="7487448" y="-17868"/>
            <a:ext cx="4448023" cy="32882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grpSp>
        <p:nvGrpSpPr>
          <p:cNvPr id="687" name="Google Shape;687;p22"/>
          <p:cNvGrpSpPr/>
          <p:nvPr/>
        </p:nvGrpSpPr>
        <p:grpSpPr>
          <a:xfrm>
            <a:off x="2140967" y="0"/>
            <a:ext cx="7910066" cy="1260458"/>
            <a:chOff x="2753246" y="0"/>
            <a:chExt cx="7910066" cy="1260458"/>
          </a:xfrm>
        </p:grpSpPr>
        <p:sp>
          <p:nvSpPr>
            <p:cNvPr id="688" name="Google Shape;688;p22"/>
            <p:cNvSpPr/>
            <p:nvPr/>
          </p:nvSpPr>
          <p:spPr>
            <a:xfrm>
              <a:off x="2884752" y="36322"/>
              <a:ext cx="777856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C00000"/>
                  </a:solidFill>
                  <a:latin typeface="Arial" panose="020B0604020202020204"/>
                  <a:ea typeface="Arial" panose="020B0604020202020204"/>
                  <a:cs typeface="Arial" panose="020B0604020202020204"/>
                  <a:sym typeface="Arial" panose="020B0604020202020204"/>
                </a:rPr>
                <a:t>      </a:t>
              </a:r>
              <a:r>
                <a:rPr lang="en-US" sz="6600" b="1">
                  <a:solidFill>
                    <a:srgbClr val="4B4C9E"/>
                  </a:solidFill>
                  <a:latin typeface="Arial" panose="020B0604020202020204"/>
                  <a:ea typeface="Arial" panose="020B0604020202020204"/>
                  <a:cs typeface="Arial" panose="020B0604020202020204"/>
                  <a:sym typeface="Arial" panose="020B0604020202020204"/>
                </a:rPr>
                <a:t>TRÒ CHƠI: AI NHANH HƠN</a:t>
              </a:r>
              <a:endParaRPr sz="7200" b="1" cap="none">
                <a:solidFill>
                  <a:srgbClr val="4B4C9E"/>
                </a:solidFill>
                <a:latin typeface="Arial" panose="020B0604020202020204"/>
                <a:ea typeface="Arial" panose="020B0604020202020204"/>
                <a:cs typeface="Arial" panose="020B0604020202020204"/>
                <a:sym typeface="Arial" panose="020B0604020202020204"/>
              </a:endParaRPr>
            </a:p>
          </p:txBody>
        </p:sp>
        <p:pic>
          <p:nvPicPr>
            <p:cNvPr id="689" name="Google Shape;689;p22" descr="Game-pad Gaming icon stock vector. Illustration of fight - 184134342"/>
            <p:cNvPicPr preferRelativeResize="0"/>
            <p:nvPr/>
          </p:nvPicPr>
          <p:blipFill rotWithShape="1">
            <a:blip r:embed="rId3"/>
            <a:srcRect/>
            <a:stretch>
              <a:fillRect/>
            </a:stretch>
          </p:blipFill>
          <p:spPr>
            <a:xfrm>
              <a:off x="2753246" y="0"/>
              <a:ext cx="1193350" cy="1260458"/>
            </a:xfrm>
            <a:prstGeom prst="rect">
              <a:avLst/>
            </a:prstGeom>
            <a:noFill/>
            <a:ln>
              <a:noFill/>
            </a:ln>
          </p:spPr>
        </p:pic>
      </p:grpSp>
      <p:cxnSp>
        <p:nvCxnSpPr>
          <p:cNvPr id="690" name="Google Shape;690;p22"/>
          <p:cNvCxnSpPr/>
          <p:nvPr/>
        </p:nvCxnSpPr>
        <p:spPr>
          <a:xfrm>
            <a:off x="0" y="1260458"/>
            <a:ext cx="12192000" cy="0"/>
          </a:xfrm>
          <a:prstGeom prst="straightConnector1">
            <a:avLst/>
          </a:prstGeom>
          <a:noFill/>
          <a:ln w="57150" cap="flat" cmpd="sng">
            <a:solidFill>
              <a:srgbClr val="002060"/>
            </a:solidFill>
            <a:prstDash val="dash"/>
            <a:miter lim="800000"/>
            <a:headEnd type="none" w="sm" len="sm"/>
            <a:tailEnd type="none" w="sm" len="sm"/>
          </a:ln>
        </p:spPr>
      </p:cxnSp>
      <p:sp>
        <p:nvSpPr>
          <p:cNvPr id="691" name="Google Shape;691;p22"/>
          <p:cNvSpPr/>
          <p:nvPr/>
        </p:nvSpPr>
        <p:spPr>
          <a:xfrm>
            <a:off x="749204" y="1531192"/>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70C0"/>
                </a:solidFill>
                <a:latin typeface="Poppins" panose="00000500000000000000"/>
                <a:ea typeface="Poppins" panose="00000500000000000000"/>
                <a:cs typeface="Poppins" panose="00000500000000000000"/>
                <a:sym typeface="Poppins" panose="00000500000000000000"/>
              </a:rPr>
              <a:t>Phía Tây của Bắc Mỹ chủ yếu là địa hình gì?</a:t>
            </a:r>
            <a:endParaRPr sz="2400" b="1">
              <a:solidFill>
                <a:srgbClr val="0070C0"/>
              </a:solidFill>
              <a:latin typeface="Poppins" panose="00000500000000000000"/>
              <a:ea typeface="Poppins" panose="00000500000000000000"/>
              <a:cs typeface="Poppins" panose="00000500000000000000"/>
              <a:sym typeface="Poppins" panose="00000500000000000000"/>
            </a:endParaRPr>
          </a:p>
        </p:txBody>
      </p:sp>
      <p:sp>
        <p:nvSpPr>
          <p:cNvPr id="692" name="Google Shape;692;p22"/>
          <p:cNvSpPr/>
          <p:nvPr/>
        </p:nvSpPr>
        <p:spPr>
          <a:xfrm>
            <a:off x="146102" y="1630402"/>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panose="00000500000000000000"/>
                <a:ea typeface="Poppins" panose="00000500000000000000"/>
                <a:cs typeface="Poppins" panose="00000500000000000000"/>
                <a:sym typeface="Poppins" panose="00000500000000000000"/>
              </a:rPr>
              <a:t>1</a:t>
            </a:r>
          </a:p>
        </p:txBody>
      </p:sp>
      <p:sp>
        <p:nvSpPr>
          <p:cNvPr id="693" name="Google Shape;693;p22"/>
          <p:cNvSpPr/>
          <p:nvPr/>
        </p:nvSpPr>
        <p:spPr>
          <a:xfrm>
            <a:off x="666947" y="2677501"/>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70C0"/>
                </a:solidFill>
                <a:latin typeface="Poppins" panose="00000500000000000000"/>
                <a:ea typeface="Poppins" panose="00000500000000000000"/>
                <a:cs typeface="Poppins" panose="00000500000000000000"/>
                <a:sym typeface="Poppins" panose="00000500000000000000"/>
              </a:rPr>
              <a:t>Miền núi Coóc-đi-e có độ cao TB bao nhiêu?</a:t>
            </a:r>
            <a:endParaRPr sz="2400" b="1">
              <a:solidFill>
                <a:srgbClr val="0070C0"/>
              </a:solidFill>
              <a:latin typeface="Poppins" panose="00000500000000000000"/>
              <a:ea typeface="Poppins" panose="00000500000000000000"/>
              <a:cs typeface="Poppins" panose="00000500000000000000"/>
              <a:sym typeface="Poppins" panose="00000500000000000000"/>
            </a:endParaRPr>
          </a:p>
        </p:txBody>
      </p:sp>
      <p:sp>
        <p:nvSpPr>
          <p:cNvPr id="694" name="Google Shape;694;p22"/>
          <p:cNvSpPr/>
          <p:nvPr/>
        </p:nvSpPr>
        <p:spPr>
          <a:xfrm>
            <a:off x="63845" y="2776711"/>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panose="00000500000000000000"/>
                <a:ea typeface="Poppins" panose="00000500000000000000"/>
                <a:cs typeface="Poppins" panose="00000500000000000000"/>
                <a:sym typeface="Poppins" panose="00000500000000000000"/>
              </a:rPr>
              <a:t>2</a:t>
            </a:r>
          </a:p>
        </p:txBody>
      </p:sp>
      <p:sp>
        <p:nvSpPr>
          <p:cNvPr id="695" name="Google Shape;695;p22"/>
          <p:cNvSpPr/>
          <p:nvPr/>
        </p:nvSpPr>
        <p:spPr>
          <a:xfrm>
            <a:off x="666947" y="3821011"/>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70C0"/>
                </a:solidFill>
                <a:latin typeface="Poppins" panose="00000500000000000000"/>
                <a:ea typeface="Poppins" panose="00000500000000000000"/>
                <a:cs typeface="Poppins" panose="00000500000000000000"/>
                <a:sym typeface="Poppins" panose="00000500000000000000"/>
              </a:rPr>
              <a:t>Miền núi Coóc-đi-e kéo dài bao nhiêu km?</a:t>
            </a:r>
            <a:endParaRPr sz="2400" b="1">
              <a:solidFill>
                <a:srgbClr val="0070C0"/>
              </a:solidFill>
              <a:latin typeface="Poppins" panose="00000500000000000000"/>
              <a:ea typeface="Poppins" panose="00000500000000000000"/>
              <a:cs typeface="Poppins" panose="00000500000000000000"/>
              <a:sym typeface="Poppins" panose="00000500000000000000"/>
            </a:endParaRPr>
          </a:p>
        </p:txBody>
      </p:sp>
      <p:sp>
        <p:nvSpPr>
          <p:cNvPr id="696" name="Google Shape;696;p22"/>
          <p:cNvSpPr/>
          <p:nvPr/>
        </p:nvSpPr>
        <p:spPr>
          <a:xfrm>
            <a:off x="63845" y="3920221"/>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panose="00000500000000000000"/>
                <a:ea typeface="Poppins" panose="00000500000000000000"/>
                <a:cs typeface="Poppins" panose="00000500000000000000"/>
                <a:sym typeface="Poppins" panose="00000500000000000000"/>
              </a:rPr>
              <a:t>3</a:t>
            </a:r>
          </a:p>
        </p:txBody>
      </p:sp>
      <p:sp>
        <p:nvSpPr>
          <p:cNvPr id="697" name="Google Shape;697;p22"/>
          <p:cNvSpPr/>
          <p:nvPr/>
        </p:nvSpPr>
        <p:spPr>
          <a:xfrm>
            <a:off x="647983" y="4890015"/>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70C0"/>
                </a:solidFill>
                <a:latin typeface="Poppins" panose="00000500000000000000"/>
                <a:ea typeface="Poppins" panose="00000500000000000000"/>
                <a:cs typeface="Poppins" panose="00000500000000000000"/>
                <a:sym typeface="Poppins" panose="00000500000000000000"/>
              </a:rPr>
              <a:t>Kể tên các đồng bằng ở Bắc Mỹ?</a:t>
            </a:r>
            <a:endParaRPr sz="2400" b="1">
              <a:solidFill>
                <a:srgbClr val="0070C0"/>
              </a:solidFill>
              <a:latin typeface="Poppins" panose="00000500000000000000"/>
              <a:ea typeface="Poppins" panose="00000500000000000000"/>
              <a:cs typeface="Poppins" panose="00000500000000000000"/>
              <a:sym typeface="Poppins" panose="00000500000000000000"/>
            </a:endParaRPr>
          </a:p>
        </p:txBody>
      </p:sp>
      <p:sp>
        <p:nvSpPr>
          <p:cNvPr id="698" name="Google Shape;698;p22"/>
          <p:cNvSpPr/>
          <p:nvPr/>
        </p:nvSpPr>
        <p:spPr>
          <a:xfrm>
            <a:off x="44881" y="4989225"/>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panose="00000500000000000000"/>
                <a:ea typeface="Poppins" panose="00000500000000000000"/>
                <a:cs typeface="Poppins" panose="00000500000000000000"/>
                <a:sym typeface="Poppins" panose="00000500000000000000"/>
              </a:rPr>
              <a:t>4</a:t>
            </a:r>
          </a:p>
        </p:txBody>
      </p:sp>
      <p:sp>
        <p:nvSpPr>
          <p:cNvPr id="699" name="Google Shape;699;p22"/>
          <p:cNvSpPr/>
          <p:nvPr/>
        </p:nvSpPr>
        <p:spPr>
          <a:xfrm>
            <a:off x="666947" y="5948093"/>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70C0"/>
                </a:solidFill>
                <a:latin typeface="Poppins" panose="00000500000000000000"/>
                <a:ea typeface="Poppins" panose="00000500000000000000"/>
                <a:cs typeface="Poppins" panose="00000500000000000000"/>
                <a:sym typeface="Poppins" panose="00000500000000000000"/>
              </a:rPr>
              <a:t>Dãy núi A-pa-lat nằm ở phía nào của Bắc Mỹ?</a:t>
            </a:r>
            <a:endParaRPr sz="2400" b="1">
              <a:solidFill>
                <a:srgbClr val="0070C0"/>
              </a:solidFill>
              <a:latin typeface="Poppins" panose="00000500000000000000"/>
              <a:ea typeface="Poppins" panose="00000500000000000000"/>
              <a:cs typeface="Poppins" panose="00000500000000000000"/>
              <a:sym typeface="Poppins" panose="00000500000000000000"/>
            </a:endParaRPr>
          </a:p>
        </p:txBody>
      </p:sp>
      <p:sp>
        <p:nvSpPr>
          <p:cNvPr id="700" name="Google Shape;700;p22"/>
          <p:cNvSpPr/>
          <p:nvPr/>
        </p:nvSpPr>
        <p:spPr>
          <a:xfrm>
            <a:off x="63845" y="6047303"/>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panose="00000500000000000000"/>
                <a:ea typeface="Poppins" panose="00000500000000000000"/>
                <a:cs typeface="Poppins" panose="00000500000000000000"/>
                <a:sym typeface="Poppins" panose="00000500000000000000"/>
              </a:rPr>
              <a:t>5</a:t>
            </a:r>
          </a:p>
        </p:txBody>
      </p:sp>
      <p:cxnSp>
        <p:nvCxnSpPr>
          <p:cNvPr id="701" name="Google Shape;701;p22"/>
          <p:cNvCxnSpPr>
            <a:endCxn id="702" idx="1"/>
          </p:cNvCxnSpPr>
          <p:nvPr/>
        </p:nvCxnSpPr>
        <p:spPr>
          <a:xfrm rot="10800000" flipH="1">
            <a:off x="4285853" y="1941342"/>
            <a:ext cx="830100" cy="26700"/>
          </a:xfrm>
          <a:prstGeom prst="straightConnector1">
            <a:avLst/>
          </a:prstGeom>
          <a:noFill/>
          <a:ln w="38100" cap="flat" cmpd="sng">
            <a:solidFill>
              <a:srgbClr val="4B4C9E"/>
            </a:solidFill>
            <a:prstDash val="dot"/>
            <a:miter lim="800000"/>
            <a:headEnd type="none" w="sm" len="sm"/>
            <a:tailEnd type="triangle" w="med" len="med"/>
          </a:ln>
        </p:spPr>
      </p:cxnSp>
      <p:sp>
        <p:nvSpPr>
          <p:cNvPr id="702" name="Google Shape;702;p22"/>
          <p:cNvSpPr/>
          <p:nvPr/>
        </p:nvSpPr>
        <p:spPr>
          <a:xfrm>
            <a:off x="5115953" y="1504549"/>
            <a:ext cx="4004396"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Poppins" panose="00000500000000000000"/>
                <a:ea typeface="Poppins" panose="00000500000000000000"/>
                <a:cs typeface="Poppins" panose="00000500000000000000"/>
                <a:sym typeface="Poppins" panose="00000500000000000000"/>
              </a:rPr>
              <a:t>Núi cao</a:t>
            </a:r>
            <a:endParaRPr sz="36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703" name="Google Shape;703;p22"/>
          <p:cNvSpPr/>
          <p:nvPr/>
        </p:nvSpPr>
        <p:spPr>
          <a:xfrm>
            <a:off x="5115953" y="2679805"/>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Poppins" panose="00000500000000000000"/>
                <a:ea typeface="Poppins" panose="00000500000000000000"/>
                <a:cs typeface="Poppins" panose="00000500000000000000"/>
                <a:sym typeface="Poppins" panose="00000500000000000000"/>
              </a:rPr>
              <a:t>3000m - 4000 m</a:t>
            </a:r>
            <a:endParaRPr sz="36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04" name="Google Shape;704;p22"/>
          <p:cNvCxnSpPr>
            <a:stCxn id="693" idx="3"/>
            <a:endCxn id="703" idx="1"/>
          </p:cNvCxnSpPr>
          <p:nvPr/>
        </p:nvCxnSpPr>
        <p:spPr>
          <a:xfrm>
            <a:off x="4152119" y="3114294"/>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05" name="Google Shape;705;p22"/>
          <p:cNvSpPr/>
          <p:nvPr/>
        </p:nvSpPr>
        <p:spPr>
          <a:xfrm>
            <a:off x="5096989" y="3850453"/>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Poppins" panose="00000500000000000000"/>
                <a:ea typeface="Poppins" panose="00000500000000000000"/>
                <a:cs typeface="Poppins" panose="00000500000000000000"/>
                <a:sym typeface="Poppins" panose="00000500000000000000"/>
              </a:rPr>
              <a:t>9000 km</a:t>
            </a:r>
            <a:endParaRPr sz="36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06" name="Google Shape;706;p22"/>
          <p:cNvCxnSpPr>
            <a:endCxn id="705" idx="1"/>
          </p:cNvCxnSpPr>
          <p:nvPr/>
        </p:nvCxnSpPr>
        <p:spPr>
          <a:xfrm>
            <a:off x="4133089" y="4284846"/>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07" name="Google Shape;707;p22"/>
          <p:cNvSpPr/>
          <p:nvPr/>
        </p:nvSpPr>
        <p:spPr>
          <a:xfrm>
            <a:off x="5115953" y="4930039"/>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Poppins" panose="00000500000000000000"/>
                <a:ea typeface="Poppins" panose="00000500000000000000"/>
                <a:cs typeface="Poppins" panose="00000500000000000000"/>
                <a:sym typeface="Poppins" panose="00000500000000000000"/>
              </a:rPr>
              <a:t>Canada, Lớn, Trung tâm, Duyên hải</a:t>
            </a:r>
            <a:endParaRPr sz="36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08" name="Google Shape;708;p22"/>
          <p:cNvCxnSpPr>
            <a:endCxn id="707" idx="1"/>
          </p:cNvCxnSpPr>
          <p:nvPr/>
        </p:nvCxnSpPr>
        <p:spPr>
          <a:xfrm>
            <a:off x="4152053" y="5364432"/>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09" name="Google Shape;709;p22"/>
          <p:cNvSpPr/>
          <p:nvPr/>
        </p:nvSpPr>
        <p:spPr>
          <a:xfrm>
            <a:off x="5115953" y="5984415"/>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Poppins" panose="00000500000000000000"/>
                <a:ea typeface="Poppins" panose="00000500000000000000"/>
                <a:cs typeface="Poppins" panose="00000500000000000000"/>
                <a:sym typeface="Poppins" panose="00000500000000000000"/>
              </a:rPr>
              <a:t>Phía Đông</a:t>
            </a:r>
            <a:endParaRPr sz="36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10" name="Google Shape;710;p22"/>
          <p:cNvCxnSpPr>
            <a:endCxn id="709" idx="1"/>
          </p:cNvCxnSpPr>
          <p:nvPr/>
        </p:nvCxnSpPr>
        <p:spPr>
          <a:xfrm>
            <a:off x="4152053" y="6418808"/>
            <a:ext cx="963900" cy="2400"/>
          </a:xfrm>
          <a:prstGeom prst="straightConnector1">
            <a:avLst/>
          </a:prstGeom>
          <a:noFill/>
          <a:ln w="38100" cap="flat" cmpd="sng">
            <a:solidFill>
              <a:srgbClr val="4B4C9E"/>
            </a:solidFill>
            <a:prstDash val="dot"/>
            <a:miter lim="800000"/>
            <a:headEnd type="none" w="sm" len="sm"/>
            <a:tailEnd type="triangle" w="med" len="med"/>
          </a:ln>
        </p:spPr>
      </p:cxnSp>
      <p:pic>
        <p:nvPicPr>
          <p:cNvPr id="711" name="Google Shape;711;p22" descr="Green,Tree,Illustration,Clip art,Plant,Circle,Hill,Art #159717 - Free Icon  Library"/>
          <p:cNvPicPr preferRelativeResize="0"/>
          <p:nvPr/>
        </p:nvPicPr>
        <p:blipFill rotWithShape="1">
          <a:blip r:embed="rId4"/>
          <a:srcRect/>
          <a:stretch>
            <a:fillRect/>
          </a:stretch>
        </p:blipFill>
        <p:spPr>
          <a:xfrm>
            <a:off x="9399234" y="4038567"/>
            <a:ext cx="2651922" cy="2651922"/>
          </a:xfrm>
          <a:prstGeom prst="rect">
            <a:avLst/>
          </a:prstGeom>
          <a:noFill/>
          <a:ln>
            <a:noFill/>
          </a:ln>
        </p:spPr>
      </p:pic>
      <p:pic>
        <p:nvPicPr>
          <p:cNvPr id="712" name="Google Shape;712;p22" descr="Hình ảnh Dãy Núi, Núi Clipart, Núi, đỉnh Núi miễn phí tải tập tin PNG  PSDComment và Vector"/>
          <p:cNvPicPr preferRelativeResize="0"/>
          <p:nvPr/>
        </p:nvPicPr>
        <p:blipFill rotWithShape="1">
          <a:blip r:embed="rId5"/>
          <a:srcRect l="10580" t="35360" r="4201" b="12852"/>
          <a:stretch>
            <a:fillRect/>
          </a:stretch>
        </p:blipFill>
        <p:spPr>
          <a:xfrm>
            <a:off x="9298013" y="2028896"/>
            <a:ext cx="2895018" cy="1295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animEffect transition="in" filter="fade">
                                      <p:cBhvr>
                                        <p:cTn id="7" dur="1000"/>
                                        <p:tgtEl>
                                          <p:spTgt spid="692"/>
                                        </p:tgtEl>
                                      </p:cBhvr>
                                    </p:animEffect>
                                  </p:childTnLst>
                                </p:cTn>
                              </p:par>
                              <p:par>
                                <p:cTn id="8" presetID="10" presetClass="entr" presetSubtype="0" fill="hold" nodeType="withEffect">
                                  <p:stCondLst>
                                    <p:cond delay="0"/>
                                  </p:stCondLst>
                                  <p:childTnLst>
                                    <p:set>
                                      <p:cBhvr>
                                        <p:cTn id="9" dur="1" fill="hold">
                                          <p:stCondLst>
                                            <p:cond delay="0"/>
                                          </p:stCondLst>
                                        </p:cTn>
                                        <p:tgtEl>
                                          <p:spTgt spid="691"/>
                                        </p:tgtEl>
                                        <p:attrNameLst>
                                          <p:attrName>style.visibility</p:attrName>
                                        </p:attrNameLst>
                                      </p:cBhvr>
                                      <p:to>
                                        <p:strVal val="visible"/>
                                      </p:to>
                                    </p:set>
                                    <p:animEffect transition="in" filter="fade">
                                      <p:cBhvr>
                                        <p:cTn id="10" dur="1000"/>
                                        <p:tgtEl>
                                          <p:spTgt spid="6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1"/>
                                        </p:tgtEl>
                                        <p:attrNameLst>
                                          <p:attrName>style.visibility</p:attrName>
                                        </p:attrNameLst>
                                      </p:cBhvr>
                                      <p:to>
                                        <p:strVal val="visible"/>
                                      </p:to>
                                    </p:set>
                                    <p:animEffect transition="in" filter="fade">
                                      <p:cBhvr>
                                        <p:cTn id="15" dur="1000"/>
                                        <p:tgtEl>
                                          <p:spTgt spid="701"/>
                                        </p:tgtEl>
                                      </p:cBhvr>
                                    </p:animEffect>
                                  </p:childTnLst>
                                </p:cTn>
                              </p:par>
                              <p:par>
                                <p:cTn id="16" presetID="10" presetClass="entr" presetSubtype="0" fill="hold" nodeType="withEffect">
                                  <p:stCondLst>
                                    <p:cond delay="0"/>
                                  </p:stCondLst>
                                  <p:childTnLst>
                                    <p:set>
                                      <p:cBhvr>
                                        <p:cTn id="17" dur="1" fill="hold">
                                          <p:stCondLst>
                                            <p:cond delay="0"/>
                                          </p:stCondLst>
                                        </p:cTn>
                                        <p:tgtEl>
                                          <p:spTgt spid="702"/>
                                        </p:tgtEl>
                                        <p:attrNameLst>
                                          <p:attrName>style.visibility</p:attrName>
                                        </p:attrNameLst>
                                      </p:cBhvr>
                                      <p:to>
                                        <p:strVal val="visible"/>
                                      </p:to>
                                    </p:set>
                                    <p:animEffect transition="in" filter="fade">
                                      <p:cBhvr>
                                        <p:cTn id="18" dur="1000"/>
                                        <p:tgtEl>
                                          <p:spTgt spid="70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94"/>
                                        </p:tgtEl>
                                        <p:attrNameLst>
                                          <p:attrName>style.visibility</p:attrName>
                                        </p:attrNameLst>
                                      </p:cBhvr>
                                      <p:to>
                                        <p:strVal val="visible"/>
                                      </p:to>
                                    </p:set>
                                    <p:anim calcmode="lin" valueType="num">
                                      <p:cBhvr additive="base">
                                        <p:cTn id="23" dur="500"/>
                                        <p:tgtEl>
                                          <p:spTgt spid="694"/>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93"/>
                                        </p:tgtEl>
                                        <p:attrNameLst>
                                          <p:attrName>style.visibility</p:attrName>
                                        </p:attrNameLst>
                                      </p:cBhvr>
                                      <p:to>
                                        <p:strVal val="visible"/>
                                      </p:to>
                                    </p:set>
                                    <p:anim calcmode="lin" valueType="num">
                                      <p:cBhvr additive="base">
                                        <p:cTn id="26" dur="500"/>
                                        <p:tgtEl>
                                          <p:spTgt spid="69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04"/>
                                        </p:tgtEl>
                                        <p:attrNameLst>
                                          <p:attrName>style.visibility</p:attrName>
                                        </p:attrNameLst>
                                      </p:cBhvr>
                                      <p:to>
                                        <p:strVal val="visible"/>
                                      </p:to>
                                    </p:set>
                                    <p:animEffect transition="in" filter="fade">
                                      <p:cBhvr>
                                        <p:cTn id="31" dur="500"/>
                                        <p:tgtEl>
                                          <p:spTgt spid="704"/>
                                        </p:tgtEl>
                                      </p:cBhvr>
                                    </p:animEffect>
                                  </p:childTnLst>
                                </p:cTn>
                              </p:par>
                              <p:par>
                                <p:cTn id="32" presetID="10" presetClass="entr" presetSubtype="0" fill="hold" nodeType="withEffect">
                                  <p:stCondLst>
                                    <p:cond delay="0"/>
                                  </p:stCondLst>
                                  <p:childTnLst>
                                    <p:set>
                                      <p:cBhvr>
                                        <p:cTn id="33" dur="1" fill="hold">
                                          <p:stCondLst>
                                            <p:cond delay="0"/>
                                          </p:stCondLst>
                                        </p:cTn>
                                        <p:tgtEl>
                                          <p:spTgt spid="703"/>
                                        </p:tgtEl>
                                        <p:attrNameLst>
                                          <p:attrName>style.visibility</p:attrName>
                                        </p:attrNameLst>
                                      </p:cBhvr>
                                      <p:to>
                                        <p:strVal val="visible"/>
                                      </p:to>
                                    </p:set>
                                    <p:animEffect transition="in" filter="fade">
                                      <p:cBhvr>
                                        <p:cTn id="34" dur="500"/>
                                        <p:tgtEl>
                                          <p:spTgt spid="70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96"/>
                                        </p:tgtEl>
                                        <p:attrNameLst>
                                          <p:attrName>style.visibility</p:attrName>
                                        </p:attrNameLst>
                                      </p:cBhvr>
                                      <p:to>
                                        <p:strVal val="visible"/>
                                      </p:to>
                                    </p:set>
                                    <p:animEffect transition="in" filter="fade">
                                      <p:cBhvr>
                                        <p:cTn id="39" dur="1000"/>
                                        <p:tgtEl>
                                          <p:spTgt spid="696"/>
                                        </p:tgtEl>
                                      </p:cBhvr>
                                    </p:animEffect>
                                  </p:childTnLst>
                                </p:cTn>
                              </p:par>
                              <p:par>
                                <p:cTn id="40" presetID="10" presetClass="entr" presetSubtype="0" fill="hold" nodeType="withEffect">
                                  <p:stCondLst>
                                    <p:cond delay="0"/>
                                  </p:stCondLst>
                                  <p:childTnLst>
                                    <p:set>
                                      <p:cBhvr>
                                        <p:cTn id="41" dur="1" fill="hold">
                                          <p:stCondLst>
                                            <p:cond delay="0"/>
                                          </p:stCondLst>
                                        </p:cTn>
                                        <p:tgtEl>
                                          <p:spTgt spid="695"/>
                                        </p:tgtEl>
                                        <p:attrNameLst>
                                          <p:attrName>style.visibility</p:attrName>
                                        </p:attrNameLst>
                                      </p:cBhvr>
                                      <p:to>
                                        <p:strVal val="visible"/>
                                      </p:to>
                                    </p:set>
                                    <p:animEffect transition="in" filter="fade">
                                      <p:cBhvr>
                                        <p:cTn id="42" dur="1000"/>
                                        <p:tgtEl>
                                          <p:spTgt spid="69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6"/>
                                        </p:tgtEl>
                                        <p:attrNameLst>
                                          <p:attrName>style.visibility</p:attrName>
                                        </p:attrNameLst>
                                      </p:cBhvr>
                                      <p:to>
                                        <p:strVal val="visible"/>
                                      </p:to>
                                    </p:set>
                                    <p:animEffect transition="in" filter="fade">
                                      <p:cBhvr>
                                        <p:cTn id="47" dur="500"/>
                                        <p:tgtEl>
                                          <p:spTgt spid="706"/>
                                        </p:tgtEl>
                                      </p:cBhvr>
                                    </p:animEffect>
                                  </p:childTnLst>
                                </p:cTn>
                              </p:par>
                              <p:par>
                                <p:cTn id="48" presetID="10" presetClass="entr" presetSubtype="0" fill="hold" nodeType="withEffect">
                                  <p:stCondLst>
                                    <p:cond delay="0"/>
                                  </p:stCondLst>
                                  <p:childTnLst>
                                    <p:set>
                                      <p:cBhvr>
                                        <p:cTn id="49" dur="1" fill="hold">
                                          <p:stCondLst>
                                            <p:cond delay="0"/>
                                          </p:stCondLst>
                                        </p:cTn>
                                        <p:tgtEl>
                                          <p:spTgt spid="705"/>
                                        </p:tgtEl>
                                        <p:attrNameLst>
                                          <p:attrName>style.visibility</p:attrName>
                                        </p:attrNameLst>
                                      </p:cBhvr>
                                      <p:to>
                                        <p:strVal val="visible"/>
                                      </p:to>
                                    </p:set>
                                    <p:animEffect transition="in" filter="fade">
                                      <p:cBhvr>
                                        <p:cTn id="50" dur="500"/>
                                        <p:tgtEl>
                                          <p:spTgt spid="70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98"/>
                                        </p:tgtEl>
                                        <p:attrNameLst>
                                          <p:attrName>style.visibility</p:attrName>
                                        </p:attrNameLst>
                                      </p:cBhvr>
                                      <p:to>
                                        <p:strVal val="visible"/>
                                      </p:to>
                                    </p:set>
                                    <p:animEffect transition="in" filter="fade">
                                      <p:cBhvr>
                                        <p:cTn id="55" dur="1000"/>
                                        <p:tgtEl>
                                          <p:spTgt spid="698"/>
                                        </p:tgtEl>
                                      </p:cBhvr>
                                    </p:animEffect>
                                  </p:childTnLst>
                                </p:cTn>
                              </p:par>
                              <p:par>
                                <p:cTn id="56" presetID="10" presetClass="entr" presetSubtype="0" fill="hold" nodeType="withEffect">
                                  <p:stCondLst>
                                    <p:cond delay="0"/>
                                  </p:stCondLst>
                                  <p:childTnLst>
                                    <p:set>
                                      <p:cBhvr>
                                        <p:cTn id="57" dur="1" fill="hold">
                                          <p:stCondLst>
                                            <p:cond delay="0"/>
                                          </p:stCondLst>
                                        </p:cTn>
                                        <p:tgtEl>
                                          <p:spTgt spid="697"/>
                                        </p:tgtEl>
                                        <p:attrNameLst>
                                          <p:attrName>style.visibility</p:attrName>
                                        </p:attrNameLst>
                                      </p:cBhvr>
                                      <p:to>
                                        <p:strVal val="visible"/>
                                      </p:to>
                                    </p:set>
                                    <p:animEffect transition="in" filter="fade">
                                      <p:cBhvr>
                                        <p:cTn id="58" dur="1000"/>
                                        <p:tgtEl>
                                          <p:spTgt spid="69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08"/>
                                        </p:tgtEl>
                                        <p:attrNameLst>
                                          <p:attrName>style.visibility</p:attrName>
                                        </p:attrNameLst>
                                      </p:cBhvr>
                                      <p:to>
                                        <p:strVal val="visible"/>
                                      </p:to>
                                    </p:set>
                                    <p:animEffect transition="in" filter="fade">
                                      <p:cBhvr>
                                        <p:cTn id="63" dur="500"/>
                                        <p:tgtEl>
                                          <p:spTgt spid="708"/>
                                        </p:tgtEl>
                                      </p:cBhvr>
                                    </p:animEffect>
                                  </p:childTnLst>
                                </p:cTn>
                              </p:par>
                              <p:par>
                                <p:cTn id="64" presetID="10" presetClass="entr" presetSubtype="0" fill="hold" nodeType="withEffect">
                                  <p:stCondLst>
                                    <p:cond delay="0"/>
                                  </p:stCondLst>
                                  <p:childTnLst>
                                    <p:set>
                                      <p:cBhvr>
                                        <p:cTn id="65" dur="1" fill="hold">
                                          <p:stCondLst>
                                            <p:cond delay="0"/>
                                          </p:stCondLst>
                                        </p:cTn>
                                        <p:tgtEl>
                                          <p:spTgt spid="707"/>
                                        </p:tgtEl>
                                        <p:attrNameLst>
                                          <p:attrName>style.visibility</p:attrName>
                                        </p:attrNameLst>
                                      </p:cBhvr>
                                      <p:to>
                                        <p:strVal val="visible"/>
                                      </p:to>
                                    </p:set>
                                    <p:animEffect transition="in" filter="fade">
                                      <p:cBhvr>
                                        <p:cTn id="66" dur="500"/>
                                        <p:tgtEl>
                                          <p:spTgt spid="70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00"/>
                                        </p:tgtEl>
                                        <p:attrNameLst>
                                          <p:attrName>style.visibility</p:attrName>
                                        </p:attrNameLst>
                                      </p:cBhvr>
                                      <p:to>
                                        <p:strVal val="visible"/>
                                      </p:to>
                                    </p:set>
                                    <p:animEffect transition="in" filter="fade">
                                      <p:cBhvr>
                                        <p:cTn id="71" dur="500"/>
                                        <p:tgtEl>
                                          <p:spTgt spid="700"/>
                                        </p:tgtEl>
                                      </p:cBhvr>
                                    </p:animEffect>
                                  </p:childTnLst>
                                </p:cTn>
                              </p:par>
                              <p:par>
                                <p:cTn id="72" presetID="10" presetClass="entr" presetSubtype="0" fill="hold" nodeType="withEffect">
                                  <p:stCondLst>
                                    <p:cond delay="0"/>
                                  </p:stCondLst>
                                  <p:childTnLst>
                                    <p:set>
                                      <p:cBhvr>
                                        <p:cTn id="73" dur="1" fill="hold">
                                          <p:stCondLst>
                                            <p:cond delay="0"/>
                                          </p:stCondLst>
                                        </p:cTn>
                                        <p:tgtEl>
                                          <p:spTgt spid="699"/>
                                        </p:tgtEl>
                                        <p:attrNameLst>
                                          <p:attrName>style.visibility</p:attrName>
                                        </p:attrNameLst>
                                      </p:cBhvr>
                                      <p:to>
                                        <p:strVal val="visible"/>
                                      </p:to>
                                    </p:set>
                                    <p:animEffect transition="in" filter="fade">
                                      <p:cBhvr>
                                        <p:cTn id="74" dur="500"/>
                                        <p:tgtEl>
                                          <p:spTgt spid="69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10"/>
                                        </p:tgtEl>
                                        <p:attrNameLst>
                                          <p:attrName>style.visibility</p:attrName>
                                        </p:attrNameLst>
                                      </p:cBhvr>
                                      <p:to>
                                        <p:strVal val="visible"/>
                                      </p:to>
                                    </p:set>
                                    <p:animEffect transition="in" filter="fade">
                                      <p:cBhvr>
                                        <p:cTn id="79" dur="500"/>
                                        <p:tgtEl>
                                          <p:spTgt spid="710"/>
                                        </p:tgtEl>
                                      </p:cBhvr>
                                    </p:animEffect>
                                  </p:childTnLst>
                                </p:cTn>
                              </p:par>
                              <p:par>
                                <p:cTn id="80" presetID="10" presetClass="entr" presetSubtype="0" fill="hold" nodeType="withEffect">
                                  <p:stCondLst>
                                    <p:cond delay="0"/>
                                  </p:stCondLst>
                                  <p:childTnLst>
                                    <p:set>
                                      <p:cBhvr>
                                        <p:cTn id="81" dur="1" fill="hold">
                                          <p:stCondLst>
                                            <p:cond delay="0"/>
                                          </p:stCondLst>
                                        </p:cTn>
                                        <p:tgtEl>
                                          <p:spTgt spid="709"/>
                                        </p:tgtEl>
                                        <p:attrNameLst>
                                          <p:attrName>style.visibility</p:attrName>
                                        </p:attrNameLst>
                                      </p:cBhvr>
                                      <p:to>
                                        <p:strVal val="visible"/>
                                      </p:to>
                                    </p:set>
                                    <p:animEffect transition="in" filter="fade">
                                      <p:cBhvr>
                                        <p:cTn id="82" dur="5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grpSp>
        <p:nvGrpSpPr>
          <p:cNvPr id="718" name="Google Shape;718;p23"/>
          <p:cNvGrpSpPr/>
          <p:nvPr/>
        </p:nvGrpSpPr>
        <p:grpSpPr>
          <a:xfrm>
            <a:off x="2140967" y="0"/>
            <a:ext cx="7910066" cy="1260458"/>
            <a:chOff x="2753246" y="0"/>
            <a:chExt cx="7910066" cy="1260458"/>
          </a:xfrm>
        </p:grpSpPr>
        <p:sp>
          <p:nvSpPr>
            <p:cNvPr id="719" name="Google Shape;719;p23"/>
            <p:cNvSpPr/>
            <p:nvPr/>
          </p:nvSpPr>
          <p:spPr>
            <a:xfrm>
              <a:off x="2884752" y="36322"/>
              <a:ext cx="777856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C00000"/>
                  </a:solidFill>
                  <a:latin typeface="Arial" panose="020B0604020202020204"/>
                  <a:ea typeface="Arial" panose="020B0604020202020204"/>
                  <a:cs typeface="Arial" panose="020B0604020202020204"/>
                  <a:sym typeface="Arial" panose="020B0604020202020204"/>
                </a:rPr>
                <a:t>      </a:t>
              </a:r>
              <a:r>
                <a:rPr lang="en-US" sz="6600" b="1">
                  <a:solidFill>
                    <a:srgbClr val="4B4C9E"/>
                  </a:solidFill>
                  <a:latin typeface="Arial" panose="020B0604020202020204"/>
                  <a:ea typeface="Arial" panose="020B0604020202020204"/>
                  <a:cs typeface="Arial" panose="020B0604020202020204"/>
                  <a:sym typeface="Arial" panose="020B0604020202020204"/>
                </a:rPr>
                <a:t>TRÒ CHƠI: AI NHANH HƠN</a:t>
              </a:r>
              <a:endParaRPr sz="7200" b="1" cap="none">
                <a:solidFill>
                  <a:srgbClr val="4B4C9E"/>
                </a:solidFill>
                <a:latin typeface="Arial" panose="020B0604020202020204"/>
                <a:ea typeface="Arial" panose="020B0604020202020204"/>
                <a:cs typeface="Arial" panose="020B0604020202020204"/>
                <a:sym typeface="Arial" panose="020B0604020202020204"/>
              </a:endParaRPr>
            </a:p>
          </p:txBody>
        </p:sp>
        <p:pic>
          <p:nvPicPr>
            <p:cNvPr id="720" name="Google Shape;720;p23" descr="Game-pad Gaming icon stock vector. Illustration of fight - 184134342"/>
            <p:cNvPicPr preferRelativeResize="0"/>
            <p:nvPr/>
          </p:nvPicPr>
          <p:blipFill rotWithShape="1">
            <a:blip r:embed="rId3"/>
            <a:srcRect/>
            <a:stretch>
              <a:fillRect/>
            </a:stretch>
          </p:blipFill>
          <p:spPr>
            <a:xfrm>
              <a:off x="2753246" y="0"/>
              <a:ext cx="1193350" cy="1260458"/>
            </a:xfrm>
            <a:prstGeom prst="rect">
              <a:avLst/>
            </a:prstGeom>
            <a:noFill/>
            <a:ln>
              <a:noFill/>
            </a:ln>
          </p:spPr>
        </p:pic>
      </p:grpSp>
      <p:cxnSp>
        <p:nvCxnSpPr>
          <p:cNvPr id="721" name="Google Shape;721;p23"/>
          <p:cNvCxnSpPr/>
          <p:nvPr/>
        </p:nvCxnSpPr>
        <p:spPr>
          <a:xfrm>
            <a:off x="0" y="1260458"/>
            <a:ext cx="12192000" cy="0"/>
          </a:xfrm>
          <a:prstGeom prst="straightConnector1">
            <a:avLst/>
          </a:prstGeom>
          <a:noFill/>
          <a:ln w="57150" cap="flat" cmpd="sng">
            <a:solidFill>
              <a:srgbClr val="002060"/>
            </a:solidFill>
            <a:prstDash val="dash"/>
            <a:miter lim="800000"/>
            <a:headEnd type="none" w="sm" len="sm"/>
            <a:tailEnd type="none" w="sm" len="sm"/>
          </a:ln>
        </p:spPr>
      </p:cxnSp>
      <p:sp>
        <p:nvSpPr>
          <p:cNvPr id="722" name="Google Shape;722;p23"/>
          <p:cNvSpPr/>
          <p:nvPr/>
        </p:nvSpPr>
        <p:spPr>
          <a:xfrm>
            <a:off x="749204" y="1531192"/>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33CC"/>
                </a:solidFill>
                <a:latin typeface="Poppins" panose="00000500000000000000"/>
                <a:ea typeface="Poppins" panose="00000500000000000000"/>
                <a:cs typeface="Poppins" panose="00000500000000000000"/>
                <a:sym typeface="Poppins" panose="00000500000000000000"/>
              </a:rPr>
              <a:t>Kể tên các siêu đô thị ở Bắc Mỹ?</a:t>
            </a:r>
            <a:endParaRPr sz="3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723" name="Google Shape;723;p23"/>
          <p:cNvSpPr/>
          <p:nvPr/>
        </p:nvSpPr>
        <p:spPr>
          <a:xfrm>
            <a:off x="146102" y="1630402"/>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panose="00000500000000000000"/>
                <a:ea typeface="Poppins" panose="00000500000000000000"/>
                <a:cs typeface="Poppins" panose="00000500000000000000"/>
                <a:sym typeface="Poppins" panose="00000500000000000000"/>
              </a:rPr>
              <a:t>6</a:t>
            </a:r>
            <a:endParaRPr sz="40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24" name="Google Shape;724;p23"/>
          <p:cNvSpPr/>
          <p:nvPr/>
        </p:nvSpPr>
        <p:spPr>
          <a:xfrm>
            <a:off x="666947" y="2503987"/>
            <a:ext cx="3485172" cy="1047099"/>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33CC"/>
                </a:solidFill>
                <a:latin typeface="Poppins" panose="00000500000000000000"/>
                <a:ea typeface="Poppins" panose="00000500000000000000"/>
                <a:cs typeface="Poppins" panose="00000500000000000000"/>
                <a:sym typeface="Poppins" panose="00000500000000000000"/>
              </a:rPr>
              <a:t>Vì sao khí hậu Bắc Mỹ có sự phân hóa theo chiều Bắc - Nam? </a:t>
            </a:r>
            <a:endParaRPr sz="3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725" name="Google Shape;725;p23"/>
          <p:cNvSpPr/>
          <p:nvPr/>
        </p:nvSpPr>
        <p:spPr>
          <a:xfrm>
            <a:off x="63845" y="2776711"/>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panose="00000500000000000000"/>
                <a:ea typeface="Poppins" panose="00000500000000000000"/>
                <a:cs typeface="Poppins" panose="00000500000000000000"/>
                <a:sym typeface="Poppins" panose="00000500000000000000"/>
              </a:rPr>
              <a:t>7</a:t>
            </a:r>
            <a:endParaRPr sz="40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26" name="Google Shape;726;p23"/>
          <p:cNvSpPr/>
          <p:nvPr/>
        </p:nvSpPr>
        <p:spPr>
          <a:xfrm>
            <a:off x="666947" y="3719367"/>
            <a:ext cx="3485172" cy="1071437"/>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33CC"/>
                </a:solidFill>
                <a:latin typeface="Poppins" panose="00000500000000000000"/>
                <a:ea typeface="Poppins" panose="00000500000000000000"/>
                <a:cs typeface="Poppins" panose="00000500000000000000"/>
                <a:sym typeface="Poppins" panose="00000500000000000000"/>
              </a:rPr>
              <a:t>Vì sao khí hậu Bắc Mỹ có sự phân hóa theo Đông – Tây và độ cao?</a:t>
            </a:r>
            <a:endParaRPr sz="3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727" name="Google Shape;727;p23"/>
          <p:cNvSpPr/>
          <p:nvPr/>
        </p:nvSpPr>
        <p:spPr>
          <a:xfrm>
            <a:off x="63845" y="3920221"/>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panose="00000500000000000000"/>
                <a:ea typeface="Poppins" panose="00000500000000000000"/>
                <a:cs typeface="Poppins" panose="00000500000000000000"/>
                <a:sym typeface="Poppins" panose="00000500000000000000"/>
              </a:rPr>
              <a:t>8</a:t>
            </a:r>
            <a:endParaRPr sz="40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28" name="Google Shape;728;p23"/>
          <p:cNvSpPr/>
          <p:nvPr/>
        </p:nvSpPr>
        <p:spPr>
          <a:xfrm>
            <a:off x="647983" y="4890015"/>
            <a:ext cx="3485172" cy="842411"/>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33CC"/>
                </a:solidFill>
                <a:latin typeface="Poppins" panose="00000500000000000000"/>
                <a:ea typeface="Poppins" panose="00000500000000000000"/>
                <a:cs typeface="Poppins" panose="00000500000000000000"/>
                <a:sym typeface="Poppins" panose="00000500000000000000"/>
              </a:rPr>
              <a:t>Kể tên các đới khí hậu ở Bắc Mỹ?</a:t>
            </a:r>
            <a:endParaRPr sz="3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729" name="Google Shape;729;p23"/>
          <p:cNvSpPr/>
          <p:nvPr/>
        </p:nvSpPr>
        <p:spPr>
          <a:xfrm>
            <a:off x="44881" y="4989225"/>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panose="00000500000000000000"/>
                <a:ea typeface="Poppins" panose="00000500000000000000"/>
                <a:cs typeface="Poppins" panose="00000500000000000000"/>
                <a:sym typeface="Poppins" panose="00000500000000000000"/>
              </a:rPr>
              <a:t>9</a:t>
            </a:r>
            <a:endParaRPr sz="40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30" name="Google Shape;730;p23"/>
          <p:cNvSpPr/>
          <p:nvPr/>
        </p:nvSpPr>
        <p:spPr>
          <a:xfrm>
            <a:off x="666947" y="5831637"/>
            <a:ext cx="3485172" cy="990042"/>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33CC"/>
                </a:solidFill>
                <a:latin typeface="Poppins" panose="00000500000000000000"/>
                <a:ea typeface="Poppins" panose="00000500000000000000"/>
                <a:cs typeface="Poppins" panose="00000500000000000000"/>
                <a:sym typeface="Poppins" panose="00000500000000000000"/>
              </a:rPr>
              <a:t>Khu vực ven biển Bắc Mỹ có đặc điểm khí hậu như thế nào?</a:t>
            </a:r>
            <a:endParaRPr sz="3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731" name="Google Shape;731;p23"/>
          <p:cNvSpPr/>
          <p:nvPr/>
        </p:nvSpPr>
        <p:spPr>
          <a:xfrm>
            <a:off x="-49538" y="6132735"/>
            <a:ext cx="866372" cy="593273"/>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Poppins" panose="00000500000000000000"/>
                <a:ea typeface="Poppins" panose="00000500000000000000"/>
                <a:cs typeface="Poppins" panose="00000500000000000000"/>
                <a:sym typeface="Poppins" panose="00000500000000000000"/>
              </a:rPr>
              <a:t>10</a:t>
            </a:r>
            <a:endParaRPr sz="1600" b="1">
              <a:solidFill>
                <a:schemeClr val="dk1"/>
              </a:solidFill>
              <a:latin typeface="Poppins" panose="00000500000000000000"/>
              <a:ea typeface="Poppins" panose="00000500000000000000"/>
              <a:cs typeface="Poppins" panose="00000500000000000000"/>
              <a:sym typeface="Poppins" panose="00000500000000000000"/>
            </a:endParaRPr>
          </a:p>
        </p:txBody>
      </p:sp>
      <p:cxnSp>
        <p:nvCxnSpPr>
          <p:cNvPr id="732" name="Google Shape;732;p23"/>
          <p:cNvCxnSpPr>
            <a:endCxn id="733" idx="1"/>
          </p:cNvCxnSpPr>
          <p:nvPr/>
        </p:nvCxnSpPr>
        <p:spPr>
          <a:xfrm rot="10800000" flipH="1">
            <a:off x="4285853" y="1941342"/>
            <a:ext cx="830100" cy="26700"/>
          </a:xfrm>
          <a:prstGeom prst="straightConnector1">
            <a:avLst/>
          </a:prstGeom>
          <a:noFill/>
          <a:ln w="38100" cap="flat" cmpd="sng">
            <a:solidFill>
              <a:srgbClr val="4B4C9E"/>
            </a:solidFill>
            <a:prstDash val="dot"/>
            <a:miter lim="800000"/>
            <a:headEnd type="none" w="sm" len="sm"/>
            <a:tailEnd type="triangle" w="med" len="med"/>
          </a:ln>
        </p:spPr>
      </p:cxnSp>
      <p:sp>
        <p:nvSpPr>
          <p:cNvPr id="733" name="Google Shape;733;p23"/>
          <p:cNvSpPr/>
          <p:nvPr/>
        </p:nvSpPr>
        <p:spPr>
          <a:xfrm>
            <a:off x="5115953" y="1504549"/>
            <a:ext cx="4004396"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panose="00000500000000000000"/>
                <a:ea typeface="Poppins" panose="00000500000000000000"/>
                <a:cs typeface="Poppins" panose="00000500000000000000"/>
                <a:sym typeface="Poppins" panose="00000500000000000000"/>
              </a:rPr>
              <a:t>Niu Ioóc, Lốt An-giơ-let.</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734" name="Google Shape;734;p23"/>
          <p:cNvSpPr/>
          <p:nvPr/>
        </p:nvSpPr>
        <p:spPr>
          <a:xfrm>
            <a:off x="5115953" y="2606065"/>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0000"/>
                </a:solidFill>
                <a:latin typeface="Poppins" panose="00000500000000000000"/>
                <a:ea typeface="Poppins" panose="00000500000000000000"/>
                <a:cs typeface="Poppins" panose="00000500000000000000"/>
                <a:sym typeface="Poppins" panose="00000500000000000000"/>
              </a:rPr>
              <a:t>Lãnh thổ trải dài từ vòng cực Bắc đến khoảng vĩ tuyến 25</a:t>
            </a:r>
            <a:r>
              <a:rPr lang="en-US" sz="2000" b="1" baseline="30000">
                <a:solidFill>
                  <a:srgbClr val="FF0000"/>
                </a:solidFill>
                <a:latin typeface="Poppins" panose="00000500000000000000"/>
                <a:ea typeface="Poppins" panose="00000500000000000000"/>
                <a:cs typeface="Poppins" panose="00000500000000000000"/>
                <a:sym typeface="Poppins" panose="00000500000000000000"/>
              </a:rPr>
              <a:t>0</a:t>
            </a:r>
            <a:r>
              <a:rPr lang="en-US" sz="2000" b="1">
                <a:solidFill>
                  <a:srgbClr val="FF0000"/>
                </a:solidFill>
                <a:latin typeface="Poppins" panose="00000500000000000000"/>
                <a:ea typeface="Poppins" panose="00000500000000000000"/>
                <a:cs typeface="Poppins" panose="00000500000000000000"/>
                <a:sym typeface="Poppins" panose="00000500000000000000"/>
              </a:rPr>
              <a:t>B</a:t>
            </a:r>
            <a:endParaRPr sz="28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35" name="Google Shape;735;p23"/>
          <p:cNvCxnSpPr>
            <a:stCxn id="724" idx="3"/>
            <a:endCxn id="734" idx="1"/>
          </p:cNvCxnSpPr>
          <p:nvPr/>
        </p:nvCxnSpPr>
        <p:spPr>
          <a:xfrm>
            <a:off x="4152119" y="3027537"/>
            <a:ext cx="963900" cy="15300"/>
          </a:xfrm>
          <a:prstGeom prst="straightConnector1">
            <a:avLst/>
          </a:prstGeom>
          <a:noFill/>
          <a:ln w="38100" cap="flat" cmpd="sng">
            <a:solidFill>
              <a:srgbClr val="4B4C9E"/>
            </a:solidFill>
            <a:prstDash val="dot"/>
            <a:miter lim="800000"/>
            <a:headEnd type="none" w="sm" len="sm"/>
            <a:tailEnd type="triangle" w="med" len="med"/>
          </a:ln>
        </p:spPr>
      </p:cxnSp>
      <p:sp>
        <p:nvSpPr>
          <p:cNvPr id="736" name="Google Shape;736;p23"/>
          <p:cNvSpPr/>
          <p:nvPr/>
        </p:nvSpPr>
        <p:spPr>
          <a:xfrm>
            <a:off x="5096989" y="3850453"/>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0000"/>
                </a:solidFill>
                <a:latin typeface="Poppins" panose="00000500000000000000"/>
                <a:ea typeface="Poppins" panose="00000500000000000000"/>
                <a:cs typeface="Poppins" panose="00000500000000000000"/>
                <a:sym typeface="Poppins" panose="00000500000000000000"/>
              </a:rPr>
              <a:t>Do địa hình có sự thay đổi từ Đông – Tây: núi già, đồng bằng, núi cao.</a:t>
            </a:r>
            <a:endParaRPr sz="28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37" name="Google Shape;737;p23"/>
          <p:cNvCxnSpPr>
            <a:endCxn id="736" idx="1"/>
          </p:cNvCxnSpPr>
          <p:nvPr/>
        </p:nvCxnSpPr>
        <p:spPr>
          <a:xfrm>
            <a:off x="4133089" y="4284846"/>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38" name="Google Shape;738;p23"/>
          <p:cNvSpPr/>
          <p:nvPr/>
        </p:nvSpPr>
        <p:spPr>
          <a:xfrm>
            <a:off x="5115953" y="4930039"/>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panose="00000500000000000000"/>
                <a:ea typeface="Poppins" panose="00000500000000000000"/>
                <a:cs typeface="Poppins" panose="00000500000000000000"/>
                <a:sym typeface="Poppins" panose="00000500000000000000"/>
              </a:rPr>
              <a:t>Cực, cận cực, ôn đới, cận nhiệt và nhiệt đới</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39" name="Google Shape;739;p23"/>
          <p:cNvCxnSpPr>
            <a:endCxn id="738" idx="1"/>
          </p:cNvCxnSpPr>
          <p:nvPr/>
        </p:nvCxnSpPr>
        <p:spPr>
          <a:xfrm>
            <a:off x="4152053" y="5364432"/>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40" name="Google Shape;740;p23"/>
          <p:cNvSpPr/>
          <p:nvPr/>
        </p:nvSpPr>
        <p:spPr>
          <a:xfrm>
            <a:off x="5115953" y="5984415"/>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panose="00000500000000000000"/>
                <a:ea typeface="Poppins" panose="00000500000000000000"/>
                <a:cs typeface="Poppins" panose="00000500000000000000"/>
                <a:sym typeface="Poppins" panose="00000500000000000000"/>
              </a:rPr>
              <a:t>Khí hậu điều hòa, mưa nhiều.</a:t>
            </a:r>
          </a:p>
        </p:txBody>
      </p:sp>
      <p:cxnSp>
        <p:nvCxnSpPr>
          <p:cNvPr id="741" name="Google Shape;741;p23"/>
          <p:cNvCxnSpPr>
            <a:endCxn id="740" idx="1"/>
          </p:cNvCxnSpPr>
          <p:nvPr/>
        </p:nvCxnSpPr>
        <p:spPr>
          <a:xfrm>
            <a:off x="4152053" y="6418808"/>
            <a:ext cx="963900" cy="2400"/>
          </a:xfrm>
          <a:prstGeom prst="straightConnector1">
            <a:avLst/>
          </a:prstGeom>
          <a:noFill/>
          <a:ln w="38100" cap="flat" cmpd="sng">
            <a:solidFill>
              <a:srgbClr val="4B4C9E"/>
            </a:solidFill>
            <a:prstDash val="dot"/>
            <a:miter lim="800000"/>
            <a:headEnd type="none" w="sm" len="sm"/>
            <a:tailEnd type="triangle" w="med" len="med"/>
          </a:ln>
        </p:spPr>
      </p:cxnSp>
      <p:pic>
        <p:nvPicPr>
          <p:cNvPr id="742" name="Google Shape;742;p23" descr="Green,Tree,Illustration,Clip art,Plant,Circle,Hill,Art #159717 - Free Icon  Library"/>
          <p:cNvPicPr preferRelativeResize="0"/>
          <p:nvPr/>
        </p:nvPicPr>
        <p:blipFill rotWithShape="1">
          <a:blip r:embed="rId4"/>
          <a:srcRect/>
          <a:stretch>
            <a:fillRect/>
          </a:stretch>
        </p:blipFill>
        <p:spPr>
          <a:xfrm>
            <a:off x="9399234" y="4038567"/>
            <a:ext cx="2651922" cy="2651922"/>
          </a:xfrm>
          <a:prstGeom prst="rect">
            <a:avLst/>
          </a:prstGeom>
          <a:noFill/>
          <a:ln>
            <a:noFill/>
          </a:ln>
        </p:spPr>
      </p:pic>
      <p:pic>
        <p:nvPicPr>
          <p:cNvPr id="743" name="Google Shape;743;p23" descr="Hình ảnh Dãy Núi, Núi Clipart, Núi, đỉnh Núi miễn phí tải tập tin PNG  PSDComment và Vector"/>
          <p:cNvPicPr preferRelativeResize="0"/>
          <p:nvPr/>
        </p:nvPicPr>
        <p:blipFill rotWithShape="1">
          <a:blip r:embed="rId5"/>
          <a:srcRect l="10580" t="35360" r="4201" b="12852"/>
          <a:stretch>
            <a:fillRect/>
          </a:stretch>
        </p:blipFill>
        <p:spPr>
          <a:xfrm>
            <a:off x="9298013" y="2028896"/>
            <a:ext cx="2895018" cy="1295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animEffect transition="in" filter="fade">
                                      <p:cBhvr>
                                        <p:cTn id="7" dur="1000"/>
                                        <p:tgtEl>
                                          <p:spTgt spid="723"/>
                                        </p:tgtEl>
                                      </p:cBhvr>
                                    </p:animEffect>
                                  </p:childTnLst>
                                </p:cTn>
                              </p:par>
                              <p:par>
                                <p:cTn id="8" presetID="10" presetClass="entr" presetSubtype="0" fill="hold" nodeType="withEffect">
                                  <p:stCondLst>
                                    <p:cond delay="0"/>
                                  </p:stCondLst>
                                  <p:childTnLst>
                                    <p:set>
                                      <p:cBhvr>
                                        <p:cTn id="9" dur="1" fill="hold">
                                          <p:stCondLst>
                                            <p:cond delay="0"/>
                                          </p:stCondLst>
                                        </p:cTn>
                                        <p:tgtEl>
                                          <p:spTgt spid="722"/>
                                        </p:tgtEl>
                                        <p:attrNameLst>
                                          <p:attrName>style.visibility</p:attrName>
                                        </p:attrNameLst>
                                      </p:cBhvr>
                                      <p:to>
                                        <p:strVal val="visible"/>
                                      </p:to>
                                    </p:set>
                                    <p:animEffect transition="in" filter="fade">
                                      <p:cBhvr>
                                        <p:cTn id="10" dur="1000"/>
                                        <p:tgtEl>
                                          <p:spTgt spid="7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32"/>
                                        </p:tgtEl>
                                        <p:attrNameLst>
                                          <p:attrName>style.visibility</p:attrName>
                                        </p:attrNameLst>
                                      </p:cBhvr>
                                      <p:to>
                                        <p:strVal val="visible"/>
                                      </p:to>
                                    </p:set>
                                    <p:animEffect transition="in" filter="fade">
                                      <p:cBhvr>
                                        <p:cTn id="15" dur="1000"/>
                                        <p:tgtEl>
                                          <p:spTgt spid="732"/>
                                        </p:tgtEl>
                                      </p:cBhvr>
                                    </p:animEffect>
                                  </p:childTnLst>
                                </p:cTn>
                              </p:par>
                              <p:par>
                                <p:cTn id="16" presetID="10" presetClass="entr" presetSubtype="0" fill="hold" nodeType="withEffect">
                                  <p:stCondLst>
                                    <p:cond delay="0"/>
                                  </p:stCondLst>
                                  <p:childTnLst>
                                    <p:set>
                                      <p:cBhvr>
                                        <p:cTn id="17" dur="1" fill="hold">
                                          <p:stCondLst>
                                            <p:cond delay="0"/>
                                          </p:stCondLst>
                                        </p:cTn>
                                        <p:tgtEl>
                                          <p:spTgt spid="733"/>
                                        </p:tgtEl>
                                        <p:attrNameLst>
                                          <p:attrName>style.visibility</p:attrName>
                                        </p:attrNameLst>
                                      </p:cBhvr>
                                      <p:to>
                                        <p:strVal val="visible"/>
                                      </p:to>
                                    </p:set>
                                    <p:animEffect transition="in" filter="fade">
                                      <p:cBhvr>
                                        <p:cTn id="18" dur="1000"/>
                                        <p:tgtEl>
                                          <p:spTgt spid="73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25"/>
                                        </p:tgtEl>
                                        <p:attrNameLst>
                                          <p:attrName>style.visibility</p:attrName>
                                        </p:attrNameLst>
                                      </p:cBhvr>
                                      <p:to>
                                        <p:strVal val="visible"/>
                                      </p:to>
                                    </p:set>
                                    <p:anim calcmode="lin" valueType="num">
                                      <p:cBhvr additive="base">
                                        <p:cTn id="23" dur="500"/>
                                        <p:tgtEl>
                                          <p:spTgt spid="725"/>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24"/>
                                        </p:tgtEl>
                                        <p:attrNameLst>
                                          <p:attrName>style.visibility</p:attrName>
                                        </p:attrNameLst>
                                      </p:cBhvr>
                                      <p:to>
                                        <p:strVal val="visible"/>
                                      </p:to>
                                    </p:set>
                                    <p:anim calcmode="lin" valueType="num">
                                      <p:cBhvr additive="base">
                                        <p:cTn id="26" dur="500"/>
                                        <p:tgtEl>
                                          <p:spTgt spid="7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35"/>
                                        </p:tgtEl>
                                        <p:attrNameLst>
                                          <p:attrName>style.visibility</p:attrName>
                                        </p:attrNameLst>
                                      </p:cBhvr>
                                      <p:to>
                                        <p:strVal val="visible"/>
                                      </p:to>
                                    </p:set>
                                    <p:animEffect transition="in" filter="fade">
                                      <p:cBhvr>
                                        <p:cTn id="31" dur="500"/>
                                        <p:tgtEl>
                                          <p:spTgt spid="735"/>
                                        </p:tgtEl>
                                      </p:cBhvr>
                                    </p:animEffect>
                                  </p:childTnLst>
                                </p:cTn>
                              </p:par>
                              <p:par>
                                <p:cTn id="32" presetID="10" presetClass="entr" presetSubtype="0" fill="hold" nodeType="withEffect">
                                  <p:stCondLst>
                                    <p:cond delay="0"/>
                                  </p:stCondLst>
                                  <p:childTnLst>
                                    <p:set>
                                      <p:cBhvr>
                                        <p:cTn id="33" dur="1" fill="hold">
                                          <p:stCondLst>
                                            <p:cond delay="0"/>
                                          </p:stCondLst>
                                        </p:cTn>
                                        <p:tgtEl>
                                          <p:spTgt spid="734"/>
                                        </p:tgtEl>
                                        <p:attrNameLst>
                                          <p:attrName>style.visibility</p:attrName>
                                        </p:attrNameLst>
                                      </p:cBhvr>
                                      <p:to>
                                        <p:strVal val="visible"/>
                                      </p:to>
                                    </p:set>
                                    <p:animEffect transition="in" filter="fade">
                                      <p:cBhvr>
                                        <p:cTn id="34" dur="500"/>
                                        <p:tgtEl>
                                          <p:spTgt spid="7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27"/>
                                        </p:tgtEl>
                                        <p:attrNameLst>
                                          <p:attrName>style.visibility</p:attrName>
                                        </p:attrNameLst>
                                      </p:cBhvr>
                                      <p:to>
                                        <p:strVal val="visible"/>
                                      </p:to>
                                    </p:set>
                                    <p:animEffect transition="in" filter="fade">
                                      <p:cBhvr>
                                        <p:cTn id="39" dur="1000"/>
                                        <p:tgtEl>
                                          <p:spTgt spid="727"/>
                                        </p:tgtEl>
                                      </p:cBhvr>
                                    </p:animEffect>
                                  </p:childTnLst>
                                </p:cTn>
                              </p:par>
                              <p:par>
                                <p:cTn id="40" presetID="10" presetClass="entr" presetSubtype="0" fill="hold" nodeType="withEffect">
                                  <p:stCondLst>
                                    <p:cond delay="0"/>
                                  </p:stCondLst>
                                  <p:childTnLst>
                                    <p:set>
                                      <p:cBhvr>
                                        <p:cTn id="41" dur="1" fill="hold">
                                          <p:stCondLst>
                                            <p:cond delay="0"/>
                                          </p:stCondLst>
                                        </p:cTn>
                                        <p:tgtEl>
                                          <p:spTgt spid="726"/>
                                        </p:tgtEl>
                                        <p:attrNameLst>
                                          <p:attrName>style.visibility</p:attrName>
                                        </p:attrNameLst>
                                      </p:cBhvr>
                                      <p:to>
                                        <p:strVal val="visible"/>
                                      </p:to>
                                    </p:set>
                                    <p:animEffect transition="in" filter="fade">
                                      <p:cBhvr>
                                        <p:cTn id="42" dur="1000"/>
                                        <p:tgtEl>
                                          <p:spTgt spid="7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37"/>
                                        </p:tgtEl>
                                        <p:attrNameLst>
                                          <p:attrName>style.visibility</p:attrName>
                                        </p:attrNameLst>
                                      </p:cBhvr>
                                      <p:to>
                                        <p:strVal val="visible"/>
                                      </p:to>
                                    </p:set>
                                    <p:animEffect transition="in" filter="fade">
                                      <p:cBhvr>
                                        <p:cTn id="47" dur="500"/>
                                        <p:tgtEl>
                                          <p:spTgt spid="737"/>
                                        </p:tgtEl>
                                      </p:cBhvr>
                                    </p:animEffect>
                                  </p:childTnLst>
                                </p:cTn>
                              </p:par>
                              <p:par>
                                <p:cTn id="48" presetID="10" presetClass="entr" presetSubtype="0" fill="hold" nodeType="withEffect">
                                  <p:stCondLst>
                                    <p:cond delay="0"/>
                                  </p:stCondLst>
                                  <p:childTnLst>
                                    <p:set>
                                      <p:cBhvr>
                                        <p:cTn id="49" dur="1" fill="hold">
                                          <p:stCondLst>
                                            <p:cond delay="0"/>
                                          </p:stCondLst>
                                        </p:cTn>
                                        <p:tgtEl>
                                          <p:spTgt spid="736"/>
                                        </p:tgtEl>
                                        <p:attrNameLst>
                                          <p:attrName>style.visibility</p:attrName>
                                        </p:attrNameLst>
                                      </p:cBhvr>
                                      <p:to>
                                        <p:strVal val="visible"/>
                                      </p:to>
                                    </p:set>
                                    <p:animEffect transition="in" filter="fade">
                                      <p:cBhvr>
                                        <p:cTn id="50" dur="500"/>
                                        <p:tgtEl>
                                          <p:spTgt spid="73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29"/>
                                        </p:tgtEl>
                                        <p:attrNameLst>
                                          <p:attrName>style.visibility</p:attrName>
                                        </p:attrNameLst>
                                      </p:cBhvr>
                                      <p:to>
                                        <p:strVal val="visible"/>
                                      </p:to>
                                    </p:set>
                                    <p:animEffect transition="in" filter="fade">
                                      <p:cBhvr>
                                        <p:cTn id="55" dur="1000"/>
                                        <p:tgtEl>
                                          <p:spTgt spid="729"/>
                                        </p:tgtEl>
                                      </p:cBhvr>
                                    </p:animEffect>
                                  </p:childTnLst>
                                </p:cTn>
                              </p:par>
                              <p:par>
                                <p:cTn id="56" presetID="10" presetClass="entr" presetSubtype="0" fill="hold" nodeType="withEffect">
                                  <p:stCondLst>
                                    <p:cond delay="0"/>
                                  </p:stCondLst>
                                  <p:childTnLst>
                                    <p:set>
                                      <p:cBhvr>
                                        <p:cTn id="57" dur="1" fill="hold">
                                          <p:stCondLst>
                                            <p:cond delay="0"/>
                                          </p:stCondLst>
                                        </p:cTn>
                                        <p:tgtEl>
                                          <p:spTgt spid="728"/>
                                        </p:tgtEl>
                                        <p:attrNameLst>
                                          <p:attrName>style.visibility</p:attrName>
                                        </p:attrNameLst>
                                      </p:cBhvr>
                                      <p:to>
                                        <p:strVal val="visible"/>
                                      </p:to>
                                    </p:set>
                                    <p:animEffect transition="in" filter="fade">
                                      <p:cBhvr>
                                        <p:cTn id="58" dur="1000"/>
                                        <p:tgtEl>
                                          <p:spTgt spid="72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39"/>
                                        </p:tgtEl>
                                        <p:attrNameLst>
                                          <p:attrName>style.visibility</p:attrName>
                                        </p:attrNameLst>
                                      </p:cBhvr>
                                      <p:to>
                                        <p:strVal val="visible"/>
                                      </p:to>
                                    </p:set>
                                    <p:animEffect transition="in" filter="fade">
                                      <p:cBhvr>
                                        <p:cTn id="63" dur="500"/>
                                        <p:tgtEl>
                                          <p:spTgt spid="739"/>
                                        </p:tgtEl>
                                      </p:cBhvr>
                                    </p:animEffect>
                                  </p:childTnLst>
                                </p:cTn>
                              </p:par>
                              <p:par>
                                <p:cTn id="64" presetID="10" presetClass="entr" presetSubtype="0" fill="hold" nodeType="withEffect">
                                  <p:stCondLst>
                                    <p:cond delay="0"/>
                                  </p:stCondLst>
                                  <p:childTnLst>
                                    <p:set>
                                      <p:cBhvr>
                                        <p:cTn id="65" dur="1" fill="hold">
                                          <p:stCondLst>
                                            <p:cond delay="0"/>
                                          </p:stCondLst>
                                        </p:cTn>
                                        <p:tgtEl>
                                          <p:spTgt spid="738"/>
                                        </p:tgtEl>
                                        <p:attrNameLst>
                                          <p:attrName>style.visibility</p:attrName>
                                        </p:attrNameLst>
                                      </p:cBhvr>
                                      <p:to>
                                        <p:strVal val="visible"/>
                                      </p:to>
                                    </p:set>
                                    <p:animEffect transition="in" filter="fade">
                                      <p:cBhvr>
                                        <p:cTn id="66" dur="500"/>
                                        <p:tgtEl>
                                          <p:spTgt spid="73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31"/>
                                        </p:tgtEl>
                                        <p:attrNameLst>
                                          <p:attrName>style.visibility</p:attrName>
                                        </p:attrNameLst>
                                      </p:cBhvr>
                                      <p:to>
                                        <p:strVal val="visible"/>
                                      </p:to>
                                    </p:set>
                                    <p:animEffect transition="in" filter="fade">
                                      <p:cBhvr>
                                        <p:cTn id="71" dur="500"/>
                                        <p:tgtEl>
                                          <p:spTgt spid="731"/>
                                        </p:tgtEl>
                                      </p:cBhvr>
                                    </p:animEffect>
                                  </p:childTnLst>
                                </p:cTn>
                              </p:par>
                              <p:par>
                                <p:cTn id="72" presetID="10" presetClass="entr" presetSubtype="0" fill="hold" nodeType="withEffect">
                                  <p:stCondLst>
                                    <p:cond delay="0"/>
                                  </p:stCondLst>
                                  <p:childTnLst>
                                    <p:set>
                                      <p:cBhvr>
                                        <p:cTn id="73" dur="1" fill="hold">
                                          <p:stCondLst>
                                            <p:cond delay="0"/>
                                          </p:stCondLst>
                                        </p:cTn>
                                        <p:tgtEl>
                                          <p:spTgt spid="730"/>
                                        </p:tgtEl>
                                        <p:attrNameLst>
                                          <p:attrName>style.visibility</p:attrName>
                                        </p:attrNameLst>
                                      </p:cBhvr>
                                      <p:to>
                                        <p:strVal val="visible"/>
                                      </p:to>
                                    </p:set>
                                    <p:animEffect transition="in" filter="fade">
                                      <p:cBhvr>
                                        <p:cTn id="74" dur="500"/>
                                        <p:tgtEl>
                                          <p:spTgt spid="7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41"/>
                                        </p:tgtEl>
                                        <p:attrNameLst>
                                          <p:attrName>style.visibility</p:attrName>
                                        </p:attrNameLst>
                                      </p:cBhvr>
                                      <p:to>
                                        <p:strVal val="visible"/>
                                      </p:to>
                                    </p:set>
                                    <p:animEffect transition="in" filter="fade">
                                      <p:cBhvr>
                                        <p:cTn id="79" dur="500"/>
                                        <p:tgtEl>
                                          <p:spTgt spid="741"/>
                                        </p:tgtEl>
                                      </p:cBhvr>
                                    </p:animEffect>
                                  </p:childTnLst>
                                </p:cTn>
                              </p:par>
                              <p:par>
                                <p:cTn id="80" presetID="10" presetClass="entr" presetSubtype="0" fill="hold" nodeType="withEffect">
                                  <p:stCondLst>
                                    <p:cond delay="0"/>
                                  </p:stCondLst>
                                  <p:childTnLst>
                                    <p:set>
                                      <p:cBhvr>
                                        <p:cTn id="81" dur="1" fill="hold">
                                          <p:stCondLst>
                                            <p:cond delay="0"/>
                                          </p:stCondLst>
                                        </p:cTn>
                                        <p:tgtEl>
                                          <p:spTgt spid="740"/>
                                        </p:tgtEl>
                                        <p:attrNameLst>
                                          <p:attrName>style.visibility</p:attrName>
                                        </p:attrNameLst>
                                      </p:cBhvr>
                                      <p:to>
                                        <p:strVal val="visible"/>
                                      </p:to>
                                    </p:set>
                                    <p:animEffect transition="in" filter="fade">
                                      <p:cBhvr>
                                        <p:cTn id="82" dur="500"/>
                                        <p:tgtEl>
                                          <p:spTgt spid="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grpSp>
        <p:nvGrpSpPr>
          <p:cNvPr id="748" name="Google Shape;748;p24"/>
          <p:cNvGrpSpPr/>
          <p:nvPr/>
        </p:nvGrpSpPr>
        <p:grpSpPr>
          <a:xfrm>
            <a:off x="2140967" y="0"/>
            <a:ext cx="7910066" cy="1260458"/>
            <a:chOff x="2753246" y="0"/>
            <a:chExt cx="7910066" cy="1260458"/>
          </a:xfrm>
        </p:grpSpPr>
        <p:sp>
          <p:nvSpPr>
            <p:cNvPr id="749" name="Google Shape;749;p24"/>
            <p:cNvSpPr/>
            <p:nvPr/>
          </p:nvSpPr>
          <p:spPr>
            <a:xfrm>
              <a:off x="2884752" y="36322"/>
              <a:ext cx="777856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C00000"/>
                  </a:solidFill>
                  <a:latin typeface="Arial" panose="020B0604020202020204"/>
                  <a:ea typeface="Arial" panose="020B0604020202020204"/>
                  <a:cs typeface="Arial" panose="020B0604020202020204"/>
                  <a:sym typeface="Arial" panose="020B0604020202020204"/>
                </a:rPr>
                <a:t>      </a:t>
              </a:r>
              <a:r>
                <a:rPr lang="en-US" sz="6600" b="1">
                  <a:solidFill>
                    <a:srgbClr val="4B4C9E"/>
                  </a:solidFill>
                  <a:latin typeface="Arial" panose="020B0604020202020204"/>
                  <a:ea typeface="Arial" panose="020B0604020202020204"/>
                  <a:cs typeface="Arial" panose="020B0604020202020204"/>
                  <a:sym typeface="Arial" panose="020B0604020202020204"/>
                </a:rPr>
                <a:t>TRÒ CHƠI: AI NHANH HƠN</a:t>
              </a:r>
              <a:endParaRPr sz="7200" b="1" cap="none">
                <a:solidFill>
                  <a:srgbClr val="4B4C9E"/>
                </a:solidFill>
                <a:latin typeface="Arial" panose="020B0604020202020204"/>
                <a:ea typeface="Arial" panose="020B0604020202020204"/>
                <a:cs typeface="Arial" panose="020B0604020202020204"/>
                <a:sym typeface="Arial" panose="020B0604020202020204"/>
              </a:endParaRPr>
            </a:p>
          </p:txBody>
        </p:sp>
        <p:pic>
          <p:nvPicPr>
            <p:cNvPr id="750" name="Google Shape;750;p24" descr="Game-pad Gaming icon stock vector. Illustration of fight - 184134342"/>
            <p:cNvPicPr preferRelativeResize="0"/>
            <p:nvPr/>
          </p:nvPicPr>
          <p:blipFill rotWithShape="1">
            <a:blip r:embed="rId3"/>
            <a:srcRect/>
            <a:stretch>
              <a:fillRect/>
            </a:stretch>
          </p:blipFill>
          <p:spPr>
            <a:xfrm>
              <a:off x="2753246" y="0"/>
              <a:ext cx="1193350" cy="1260458"/>
            </a:xfrm>
            <a:prstGeom prst="rect">
              <a:avLst/>
            </a:prstGeom>
            <a:noFill/>
            <a:ln>
              <a:noFill/>
            </a:ln>
          </p:spPr>
        </p:pic>
      </p:grpSp>
      <p:cxnSp>
        <p:nvCxnSpPr>
          <p:cNvPr id="751" name="Google Shape;751;p24"/>
          <p:cNvCxnSpPr/>
          <p:nvPr/>
        </p:nvCxnSpPr>
        <p:spPr>
          <a:xfrm>
            <a:off x="0" y="1260458"/>
            <a:ext cx="12192000" cy="0"/>
          </a:xfrm>
          <a:prstGeom prst="straightConnector1">
            <a:avLst/>
          </a:prstGeom>
          <a:noFill/>
          <a:ln w="57150" cap="flat" cmpd="sng">
            <a:solidFill>
              <a:srgbClr val="002060"/>
            </a:solidFill>
            <a:prstDash val="dash"/>
            <a:miter lim="800000"/>
            <a:headEnd type="none" w="sm" len="sm"/>
            <a:tailEnd type="none" w="sm" len="sm"/>
          </a:ln>
        </p:spPr>
      </p:cxnSp>
      <p:sp>
        <p:nvSpPr>
          <p:cNvPr id="752" name="Google Shape;752;p24"/>
          <p:cNvSpPr/>
          <p:nvPr/>
        </p:nvSpPr>
        <p:spPr>
          <a:xfrm>
            <a:off x="749204" y="1376598"/>
            <a:ext cx="3485172" cy="1028179"/>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33CC"/>
                </a:solidFill>
                <a:latin typeface="Poppins" panose="00000500000000000000"/>
                <a:ea typeface="Poppins" panose="00000500000000000000"/>
                <a:cs typeface="Poppins" panose="00000500000000000000"/>
                <a:sym typeface="Poppins" panose="00000500000000000000"/>
              </a:rPr>
              <a:t>Khu vực sâu trong lục địa Bắc Mỹ có đặc điểm khí hậu như thế nào?</a:t>
            </a:r>
            <a:endParaRPr sz="3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753" name="Google Shape;753;p24"/>
          <p:cNvSpPr/>
          <p:nvPr/>
        </p:nvSpPr>
        <p:spPr>
          <a:xfrm>
            <a:off x="-97785" y="1610798"/>
            <a:ext cx="975781" cy="662790"/>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Poppins" panose="00000500000000000000"/>
                <a:ea typeface="Poppins" panose="00000500000000000000"/>
                <a:cs typeface="Poppins" panose="00000500000000000000"/>
                <a:sym typeface="Poppins" panose="00000500000000000000"/>
              </a:rPr>
              <a:t>11</a:t>
            </a:r>
            <a:endParaRPr sz="18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54" name="Google Shape;754;p24"/>
          <p:cNvSpPr/>
          <p:nvPr/>
        </p:nvSpPr>
        <p:spPr>
          <a:xfrm>
            <a:off x="666947" y="2522907"/>
            <a:ext cx="3485172" cy="1028179"/>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33CC"/>
                </a:solidFill>
                <a:latin typeface="Poppins" panose="00000500000000000000"/>
                <a:ea typeface="Poppins" panose="00000500000000000000"/>
                <a:cs typeface="Poppins" panose="00000500000000000000"/>
                <a:sym typeface="Poppins" panose="00000500000000000000"/>
              </a:rPr>
              <a:t>Nguồn cung cấp nước cho sông ở Bắc Mỹ từ đâu?</a:t>
            </a:r>
            <a:endParaRPr sz="3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755" name="Google Shape;755;p24"/>
          <p:cNvSpPr/>
          <p:nvPr/>
        </p:nvSpPr>
        <p:spPr>
          <a:xfrm>
            <a:off x="-180042" y="2657589"/>
            <a:ext cx="975781" cy="662790"/>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Poppins" panose="00000500000000000000"/>
                <a:ea typeface="Poppins" panose="00000500000000000000"/>
                <a:cs typeface="Poppins" panose="00000500000000000000"/>
                <a:sym typeface="Poppins" panose="00000500000000000000"/>
              </a:rPr>
              <a:t>12</a:t>
            </a:r>
            <a:endParaRPr sz="18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56" name="Google Shape;756;p24"/>
          <p:cNvSpPr/>
          <p:nvPr/>
        </p:nvSpPr>
        <p:spPr>
          <a:xfrm>
            <a:off x="666947" y="3666417"/>
            <a:ext cx="3485172" cy="1028179"/>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33CC"/>
                </a:solidFill>
                <a:latin typeface="Poppins" panose="00000500000000000000"/>
                <a:ea typeface="Poppins" panose="00000500000000000000"/>
                <a:cs typeface="Poppins" panose="00000500000000000000"/>
                <a:sym typeface="Poppins" panose="00000500000000000000"/>
              </a:rPr>
              <a:t>Tỉ lệ dân đô thị ở Bắc Mỹ chiếm bao nhiêu %?</a:t>
            </a:r>
            <a:endParaRPr sz="3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757" name="Google Shape;757;p24"/>
          <p:cNvSpPr/>
          <p:nvPr/>
        </p:nvSpPr>
        <p:spPr>
          <a:xfrm>
            <a:off x="-180042" y="3801099"/>
            <a:ext cx="975781" cy="662790"/>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Poppins" panose="00000500000000000000"/>
                <a:ea typeface="Poppins" panose="00000500000000000000"/>
                <a:cs typeface="Poppins" panose="00000500000000000000"/>
                <a:sym typeface="Poppins" panose="00000500000000000000"/>
              </a:rPr>
              <a:t>13</a:t>
            </a:r>
            <a:endParaRPr sz="18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58" name="Google Shape;758;p24"/>
          <p:cNvSpPr/>
          <p:nvPr/>
        </p:nvSpPr>
        <p:spPr>
          <a:xfrm>
            <a:off x="647983" y="4833521"/>
            <a:ext cx="3485172" cy="930079"/>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33CC"/>
                </a:solidFill>
                <a:latin typeface="Poppins" panose="00000500000000000000"/>
                <a:ea typeface="Poppins" panose="00000500000000000000"/>
                <a:cs typeface="Poppins" panose="00000500000000000000"/>
                <a:sym typeface="Poppins" panose="00000500000000000000"/>
              </a:rPr>
              <a:t>Kể tên các hồ lớn ở Bắc Mỹ?</a:t>
            </a:r>
            <a:endParaRPr sz="3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759" name="Google Shape;759;p24"/>
          <p:cNvSpPr/>
          <p:nvPr/>
        </p:nvSpPr>
        <p:spPr>
          <a:xfrm>
            <a:off x="-199006" y="4969621"/>
            <a:ext cx="975781" cy="662790"/>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Poppins" panose="00000500000000000000"/>
                <a:ea typeface="Poppins" panose="00000500000000000000"/>
                <a:cs typeface="Poppins" panose="00000500000000000000"/>
                <a:sym typeface="Poppins" panose="00000500000000000000"/>
              </a:rPr>
              <a:t>14</a:t>
            </a:r>
            <a:endParaRPr sz="18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60" name="Google Shape;760;p24"/>
          <p:cNvSpPr/>
          <p:nvPr/>
        </p:nvSpPr>
        <p:spPr>
          <a:xfrm>
            <a:off x="666947" y="5948093"/>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33CC"/>
                </a:solidFill>
                <a:latin typeface="Poppins" panose="00000500000000000000"/>
                <a:ea typeface="Poppins" panose="00000500000000000000"/>
                <a:cs typeface="Poppins" panose="00000500000000000000"/>
                <a:sym typeface="Poppins" panose="00000500000000000000"/>
              </a:rPr>
              <a:t>Thiên nhiên Bắc Mỹ chủ yếu nằm trong đới nào?</a:t>
            </a:r>
            <a:endParaRPr sz="3200" b="1">
              <a:solidFill>
                <a:srgbClr val="0033CC"/>
              </a:solidFill>
              <a:latin typeface="Poppins" panose="00000500000000000000"/>
              <a:ea typeface="Poppins" panose="00000500000000000000"/>
              <a:cs typeface="Poppins" panose="00000500000000000000"/>
              <a:sym typeface="Poppins" panose="00000500000000000000"/>
            </a:endParaRPr>
          </a:p>
        </p:txBody>
      </p:sp>
      <p:sp>
        <p:nvSpPr>
          <p:cNvPr id="761" name="Google Shape;761;p24"/>
          <p:cNvSpPr/>
          <p:nvPr/>
        </p:nvSpPr>
        <p:spPr>
          <a:xfrm>
            <a:off x="-180042" y="6027699"/>
            <a:ext cx="975781" cy="662790"/>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Poppins" panose="00000500000000000000"/>
                <a:ea typeface="Poppins" panose="00000500000000000000"/>
                <a:cs typeface="Poppins" panose="00000500000000000000"/>
                <a:sym typeface="Poppins" panose="00000500000000000000"/>
              </a:rPr>
              <a:t>15</a:t>
            </a:r>
            <a:endParaRPr sz="1800" b="1">
              <a:solidFill>
                <a:schemeClr val="dk1"/>
              </a:solidFill>
              <a:latin typeface="Poppins" panose="00000500000000000000"/>
              <a:ea typeface="Poppins" panose="00000500000000000000"/>
              <a:cs typeface="Poppins" panose="00000500000000000000"/>
              <a:sym typeface="Poppins" panose="00000500000000000000"/>
            </a:endParaRPr>
          </a:p>
        </p:txBody>
      </p:sp>
      <p:cxnSp>
        <p:nvCxnSpPr>
          <p:cNvPr id="762" name="Google Shape;762;p24"/>
          <p:cNvCxnSpPr>
            <a:endCxn id="763" idx="1"/>
          </p:cNvCxnSpPr>
          <p:nvPr/>
        </p:nvCxnSpPr>
        <p:spPr>
          <a:xfrm rot="10800000" flipH="1">
            <a:off x="4285853" y="1941342"/>
            <a:ext cx="830100" cy="26700"/>
          </a:xfrm>
          <a:prstGeom prst="straightConnector1">
            <a:avLst/>
          </a:prstGeom>
          <a:noFill/>
          <a:ln w="38100" cap="flat" cmpd="sng">
            <a:solidFill>
              <a:srgbClr val="4B4C9E"/>
            </a:solidFill>
            <a:prstDash val="dot"/>
            <a:miter lim="800000"/>
            <a:headEnd type="none" w="sm" len="sm"/>
            <a:tailEnd type="triangle" w="med" len="med"/>
          </a:ln>
        </p:spPr>
      </p:cxnSp>
      <p:sp>
        <p:nvSpPr>
          <p:cNvPr id="763" name="Google Shape;763;p24"/>
          <p:cNvSpPr/>
          <p:nvPr/>
        </p:nvSpPr>
        <p:spPr>
          <a:xfrm>
            <a:off x="5115953" y="1504549"/>
            <a:ext cx="4004396"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a:solidFill>
                  <a:srgbClr val="FF0000"/>
                </a:solidFill>
                <a:latin typeface="Poppins" panose="00000500000000000000"/>
                <a:ea typeface="Poppins" panose="00000500000000000000"/>
                <a:cs typeface="Poppins" panose="00000500000000000000"/>
                <a:sym typeface="Poppins" panose="00000500000000000000"/>
              </a:rPr>
              <a:t>Biên độ nhiệt năm lớn, khô hạn, mưa ít.</a:t>
            </a:r>
          </a:p>
        </p:txBody>
      </p:sp>
      <p:sp>
        <p:nvSpPr>
          <p:cNvPr id="764" name="Google Shape;764;p24"/>
          <p:cNvSpPr/>
          <p:nvPr/>
        </p:nvSpPr>
        <p:spPr>
          <a:xfrm>
            <a:off x="5115953" y="2622224"/>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Poppins" panose="00000500000000000000"/>
                <a:ea typeface="Poppins" panose="00000500000000000000"/>
                <a:cs typeface="Poppins" panose="00000500000000000000"/>
                <a:sym typeface="Poppins" panose="00000500000000000000"/>
              </a:rPr>
              <a:t>Mưa, tuyết và băng tan</a:t>
            </a:r>
            <a:endParaRPr sz="36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65" name="Google Shape;765;p24"/>
          <p:cNvCxnSpPr>
            <a:stCxn id="754" idx="3"/>
            <a:endCxn id="764" idx="1"/>
          </p:cNvCxnSpPr>
          <p:nvPr/>
        </p:nvCxnSpPr>
        <p:spPr>
          <a:xfrm>
            <a:off x="4152119" y="3036997"/>
            <a:ext cx="963900" cy="21900"/>
          </a:xfrm>
          <a:prstGeom prst="straightConnector1">
            <a:avLst/>
          </a:prstGeom>
          <a:noFill/>
          <a:ln w="38100" cap="flat" cmpd="sng">
            <a:solidFill>
              <a:srgbClr val="4B4C9E"/>
            </a:solidFill>
            <a:prstDash val="dot"/>
            <a:miter lim="800000"/>
            <a:headEnd type="none" w="sm" len="sm"/>
            <a:tailEnd type="triangle" w="med" len="med"/>
          </a:ln>
        </p:spPr>
      </p:cxnSp>
      <p:sp>
        <p:nvSpPr>
          <p:cNvPr id="766" name="Google Shape;766;p24"/>
          <p:cNvSpPr/>
          <p:nvPr/>
        </p:nvSpPr>
        <p:spPr>
          <a:xfrm>
            <a:off x="5096989" y="3850453"/>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Poppins" panose="00000500000000000000"/>
                <a:ea typeface="Poppins" panose="00000500000000000000"/>
                <a:cs typeface="Poppins" panose="00000500000000000000"/>
                <a:sym typeface="Poppins" panose="00000500000000000000"/>
              </a:rPr>
              <a:t>Gần 83%</a:t>
            </a:r>
            <a:endParaRPr sz="36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67" name="Google Shape;767;p24"/>
          <p:cNvCxnSpPr>
            <a:endCxn id="766" idx="1"/>
          </p:cNvCxnSpPr>
          <p:nvPr/>
        </p:nvCxnSpPr>
        <p:spPr>
          <a:xfrm>
            <a:off x="4133089" y="4284846"/>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68" name="Google Shape;768;p24"/>
          <p:cNvSpPr/>
          <p:nvPr/>
        </p:nvSpPr>
        <p:spPr>
          <a:xfrm>
            <a:off x="5115953" y="4930039"/>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Poppins" panose="00000500000000000000"/>
                <a:ea typeface="Poppins" panose="00000500000000000000"/>
                <a:cs typeface="Poppins" panose="00000500000000000000"/>
                <a:sym typeface="Poppins" panose="00000500000000000000"/>
              </a:rPr>
              <a:t>Ngũ Hồ, Uy-ni-pếc, Gấu Lớn, Nô Lệ lớn</a:t>
            </a:r>
            <a:endParaRPr sz="36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69" name="Google Shape;769;p24"/>
          <p:cNvCxnSpPr>
            <a:endCxn id="768" idx="1"/>
          </p:cNvCxnSpPr>
          <p:nvPr/>
        </p:nvCxnSpPr>
        <p:spPr>
          <a:xfrm>
            <a:off x="4152053" y="5364432"/>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70" name="Google Shape;770;p24"/>
          <p:cNvSpPr/>
          <p:nvPr/>
        </p:nvSpPr>
        <p:spPr>
          <a:xfrm>
            <a:off x="5115953" y="5984415"/>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Poppins" panose="00000500000000000000"/>
                <a:ea typeface="Poppins" panose="00000500000000000000"/>
                <a:cs typeface="Poppins" panose="00000500000000000000"/>
                <a:sym typeface="Poppins" panose="00000500000000000000"/>
              </a:rPr>
              <a:t>Đới lạnh và đới ôn hòa</a:t>
            </a:r>
            <a:endParaRPr sz="36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71" name="Google Shape;771;p24"/>
          <p:cNvCxnSpPr>
            <a:endCxn id="770" idx="1"/>
          </p:cNvCxnSpPr>
          <p:nvPr/>
        </p:nvCxnSpPr>
        <p:spPr>
          <a:xfrm>
            <a:off x="4152053" y="6418808"/>
            <a:ext cx="963900" cy="2400"/>
          </a:xfrm>
          <a:prstGeom prst="straightConnector1">
            <a:avLst/>
          </a:prstGeom>
          <a:noFill/>
          <a:ln w="38100" cap="flat" cmpd="sng">
            <a:solidFill>
              <a:srgbClr val="4B4C9E"/>
            </a:solidFill>
            <a:prstDash val="dot"/>
            <a:miter lim="800000"/>
            <a:headEnd type="none" w="sm" len="sm"/>
            <a:tailEnd type="triangle" w="med" len="med"/>
          </a:ln>
        </p:spPr>
      </p:cxnSp>
      <p:pic>
        <p:nvPicPr>
          <p:cNvPr id="772" name="Google Shape;772;p24" descr="Green,Tree,Illustration,Clip art,Plant,Circle,Hill,Art #159717 - Free Icon  Library"/>
          <p:cNvPicPr preferRelativeResize="0"/>
          <p:nvPr/>
        </p:nvPicPr>
        <p:blipFill rotWithShape="1">
          <a:blip r:embed="rId4"/>
          <a:srcRect/>
          <a:stretch>
            <a:fillRect/>
          </a:stretch>
        </p:blipFill>
        <p:spPr>
          <a:xfrm>
            <a:off x="9399234" y="4038567"/>
            <a:ext cx="2651922" cy="2651922"/>
          </a:xfrm>
          <a:prstGeom prst="rect">
            <a:avLst/>
          </a:prstGeom>
          <a:noFill/>
          <a:ln>
            <a:noFill/>
          </a:ln>
        </p:spPr>
      </p:pic>
      <p:pic>
        <p:nvPicPr>
          <p:cNvPr id="773" name="Google Shape;773;p24" descr="Hình ảnh Dãy Núi, Núi Clipart, Núi, đỉnh Núi miễn phí tải tập tin PNG  PSDComment và Vector"/>
          <p:cNvPicPr preferRelativeResize="0"/>
          <p:nvPr/>
        </p:nvPicPr>
        <p:blipFill rotWithShape="1">
          <a:blip r:embed="rId5"/>
          <a:srcRect l="10580" t="35360" r="4201" b="12852"/>
          <a:stretch>
            <a:fillRect/>
          </a:stretch>
        </p:blipFill>
        <p:spPr>
          <a:xfrm>
            <a:off x="9298013" y="2028896"/>
            <a:ext cx="2895018" cy="1295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3"/>
                                        </p:tgtEl>
                                        <p:attrNameLst>
                                          <p:attrName>style.visibility</p:attrName>
                                        </p:attrNameLst>
                                      </p:cBhvr>
                                      <p:to>
                                        <p:strVal val="visible"/>
                                      </p:to>
                                    </p:set>
                                    <p:animEffect transition="in" filter="fade">
                                      <p:cBhvr>
                                        <p:cTn id="7" dur="1000"/>
                                        <p:tgtEl>
                                          <p:spTgt spid="753"/>
                                        </p:tgtEl>
                                      </p:cBhvr>
                                    </p:animEffect>
                                  </p:childTnLst>
                                </p:cTn>
                              </p:par>
                              <p:par>
                                <p:cTn id="8" presetID="10" presetClass="entr" presetSubtype="0" fill="hold" nodeType="withEffect">
                                  <p:stCondLst>
                                    <p:cond delay="0"/>
                                  </p:stCondLst>
                                  <p:childTnLst>
                                    <p:set>
                                      <p:cBhvr>
                                        <p:cTn id="9" dur="1" fill="hold">
                                          <p:stCondLst>
                                            <p:cond delay="0"/>
                                          </p:stCondLst>
                                        </p:cTn>
                                        <p:tgtEl>
                                          <p:spTgt spid="752"/>
                                        </p:tgtEl>
                                        <p:attrNameLst>
                                          <p:attrName>style.visibility</p:attrName>
                                        </p:attrNameLst>
                                      </p:cBhvr>
                                      <p:to>
                                        <p:strVal val="visible"/>
                                      </p:to>
                                    </p:set>
                                    <p:animEffect transition="in" filter="fade">
                                      <p:cBhvr>
                                        <p:cTn id="10" dur="1000"/>
                                        <p:tgtEl>
                                          <p:spTgt spid="7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62"/>
                                        </p:tgtEl>
                                        <p:attrNameLst>
                                          <p:attrName>style.visibility</p:attrName>
                                        </p:attrNameLst>
                                      </p:cBhvr>
                                      <p:to>
                                        <p:strVal val="visible"/>
                                      </p:to>
                                    </p:set>
                                    <p:animEffect transition="in" filter="fade">
                                      <p:cBhvr>
                                        <p:cTn id="15" dur="1000"/>
                                        <p:tgtEl>
                                          <p:spTgt spid="762"/>
                                        </p:tgtEl>
                                      </p:cBhvr>
                                    </p:animEffect>
                                  </p:childTnLst>
                                </p:cTn>
                              </p:par>
                              <p:par>
                                <p:cTn id="16" presetID="10" presetClass="entr" presetSubtype="0" fill="hold" nodeType="withEffect">
                                  <p:stCondLst>
                                    <p:cond delay="0"/>
                                  </p:stCondLst>
                                  <p:childTnLst>
                                    <p:set>
                                      <p:cBhvr>
                                        <p:cTn id="17" dur="1" fill="hold">
                                          <p:stCondLst>
                                            <p:cond delay="0"/>
                                          </p:stCondLst>
                                        </p:cTn>
                                        <p:tgtEl>
                                          <p:spTgt spid="763"/>
                                        </p:tgtEl>
                                        <p:attrNameLst>
                                          <p:attrName>style.visibility</p:attrName>
                                        </p:attrNameLst>
                                      </p:cBhvr>
                                      <p:to>
                                        <p:strVal val="visible"/>
                                      </p:to>
                                    </p:set>
                                    <p:animEffect transition="in" filter="fade">
                                      <p:cBhvr>
                                        <p:cTn id="18" dur="1000"/>
                                        <p:tgtEl>
                                          <p:spTgt spid="76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55"/>
                                        </p:tgtEl>
                                        <p:attrNameLst>
                                          <p:attrName>style.visibility</p:attrName>
                                        </p:attrNameLst>
                                      </p:cBhvr>
                                      <p:to>
                                        <p:strVal val="visible"/>
                                      </p:to>
                                    </p:set>
                                    <p:anim calcmode="lin" valueType="num">
                                      <p:cBhvr additive="base">
                                        <p:cTn id="23" dur="500"/>
                                        <p:tgtEl>
                                          <p:spTgt spid="755"/>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54"/>
                                        </p:tgtEl>
                                        <p:attrNameLst>
                                          <p:attrName>style.visibility</p:attrName>
                                        </p:attrNameLst>
                                      </p:cBhvr>
                                      <p:to>
                                        <p:strVal val="visible"/>
                                      </p:to>
                                    </p:set>
                                    <p:anim calcmode="lin" valueType="num">
                                      <p:cBhvr additive="base">
                                        <p:cTn id="26" dur="500"/>
                                        <p:tgtEl>
                                          <p:spTgt spid="75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65"/>
                                        </p:tgtEl>
                                        <p:attrNameLst>
                                          <p:attrName>style.visibility</p:attrName>
                                        </p:attrNameLst>
                                      </p:cBhvr>
                                      <p:to>
                                        <p:strVal val="visible"/>
                                      </p:to>
                                    </p:set>
                                    <p:animEffect transition="in" filter="fade">
                                      <p:cBhvr>
                                        <p:cTn id="31" dur="500"/>
                                        <p:tgtEl>
                                          <p:spTgt spid="765"/>
                                        </p:tgtEl>
                                      </p:cBhvr>
                                    </p:animEffect>
                                  </p:childTnLst>
                                </p:cTn>
                              </p:par>
                              <p:par>
                                <p:cTn id="32" presetID="10" presetClass="entr" presetSubtype="0" fill="hold" nodeType="withEffect">
                                  <p:stCondLst>
                                    <p:cond delay="0"/>
                                  </p:stCondLst>
                                  <p:childTnLst>
                                    <p:set>
                                      <p:cBhvr>
                                        <p:cTn id="33" dur="1" fill="hold">
                                          <p:stCondLst>
                                            <p:cond delay="0"/>
                                          </p:stCondLst>
                                        </p:cTn>
                                        <p:tgtEl>
                                          <p:spTgt spid="764"/>
                                        </p:tgtEl>
                                        <p:attrNameLst>
                                          <p:attrName>style.visibility</p:attrName>
                                        </p:attrNameLst>
                                      </p:cBhvr>
                                      <p:to>
                                        <p:strVal val="visible"/>
                                      </p:to>
                                    </p:set>
                                    <p:animEffect transition="in" filter="fade">
                                      <p:cBhvr>
                                        <p:cTn id="34" dur="500"/>
                                        <p:tgtEl>
                                          <p:spTgt spid="76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57"/>
                                        </p:tgtEl>
                                        <p:attrNameLst>
                                          <p:attrName>style.visibility</p:attrName>
                                        </p:attrNameLst>
                                      </p:cBhvr>
                                      <p:to>
                                        <p:strVal val="visible"/>
                                      </p:to>
                                    </p:set>
                                    <p:animEffect transition="in" filter="fade">
                                      <p:cBhvr>
                                        <p:cTn id="39" dur="1000"/>
                                        <p:tgtEl>
                                          <p:spTgt spid="757"/>
                                        </p:tgtEl>
                                      </p:cBhvr>
                                    </p:animEffect>
                                  </p:childTnLst>
                                </p:cTn>
                              </p:par>
                              <p:par>
                                <p:cTn id="40" presetID="10" presetClass="entr" presetSubtype="0" fill="hold" nodeType="withEffect">
                                  <p:stCondLst>
                                    <p:cond delay="0"/>
                                  </p:stCondLst>
                                  <p:childTnLst>
                                    <p:set>
                                      <p:cBhvr>
                                        <p:cTn id="41" dur="1" fill="hold">
                                          <p:stCondLst>
                                            <p:cond delay="0"/>
                                          </p:stCondLst>
                                        </p:cTn>
                                        <p:tgtEl>
                                          <p:spTgt spid="756"/>
                                        </p:tgtEl>
                                        <p:attrNameLst>
                                          <p:attrName>style.visibility</p:attrName>
                                        </p:attrNameLst>
                                      </p:cBhvr>
                                      <p:to>
                                        <p:strVal val="visible"/>
                                      </p:to>
                                    </p:set>
                                    <p:animEffect transition="in" filter="fade">
                                      <p:cBhvr>
                                        <p:cTn id="42" dur="1000"/>
                                        <p:tgtEl>
                                          <p:spTgt spid="7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67"/>
                                        </p:tgtEl>
                                        <p:attrNameLst>
                                          <p:attrName>style.visibility</p:attrName>
                                        </p:attrNameLst>
                                      </p:cBhvr>
                                      <p:to>
                                        <p:strVal val="visible"/>
                                      </p:to>
                                    </p:set>
                                    <p:animEffect transition="in" filter="fade">
                                      <p:cBhvr>
                                        <p:cTn id="47" dur="500"/>
                                        <p:tgtEl>
                                          <p:spTgt spid="767"/>
                                        </p:tgtEl>
                                      </p:cBhvr>
                                    </p:animEffect>
                                  </p:childTnLst>
                                </p:cTn>
                              </p:par>
                              <p:par>
                                <p:cTn id="48" presetID="10" presetClass="entr" presetSubtype="0" fill="hold" nodeType="withEffect">
                                  <p:stCondLst>
                                    <p:cond delay="0"/>
                                  </p:stCondLst>
                                  <p:childTnLst>
                                    <p:set>
                                      <p:cBhvr>
                                        <p:cTn id="49" dur="1" fill="hold">
                                          <p:stCondLst>
                                            <p:cond delay="0"/>
                                          </p:stCondLst>
                                        </p:cTn>
                                        <p:tgtEl>
                                          <p:spTgt spid="766"/>
                                        </p:tgtEl>
                                        <p:attrNameLst>
                                          <p:attrName>style.visibility</p:attrName>
                                        </p:attrNameLst>
                                      </p:cBhvr>
                                      <p:to>
                                        <p:strVal val="visible"/>
                                      </p:to>
                                    </p:set>
                                    <p:animEffect transition="in" filter="fade">
                                      <p:cBhvr>
                                        <p:cTn id="50" dur="500"/>
                                        <p:tgtEl>
                                          <p:spTgt spid="7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59"/>
                                        </p:tgtEl>
                                        <p:attrNameLst>
                                          <p:attrName>style.visibility</p:attrName>
                                        </p:attrNameLst>
                                      </p:cBhvr>
                                      <p:to>
                                        <p:strVal val="visible"/>
                                      </p:to>
                                    </p:set>
                                    <p:animEffect transition="in" filter="fade">
                                      <p:cBhvr>
                                        <p:cTn id="55" dur="1000"/>
                                        <p:tgtEl>
                                          <p:spTgt spid="759"/>
                                        </p:tgtEl>
                                      </p:cBhvr>
                                    </p:animEffect>
                                  </p:childTnLst>
                                </p:cTn>
                              </p:par>
                              <p:par>
                                <p:cTn id="56" presetID="10" presetClass="entr" presetSubtype="0" fill="hold" nodeType="withEffect">
                                  <p:stCondLst>
                                    <p:cond delay="0"/>
                                  </p:stCondLst>
                                  <p:childTnLst>
                                    <p:set>
                                      <p:cBhvr>
                                        <p:cTn id="57" dur="1" fill="hold">
                                          <p:stCondLst>
                                            <p:cond delay="0"/>
                                          </p:stCondLst>
                                        </p:cTn>
                                        <p:tgtEl>
                                          <p:spTgt spid="758"/>
                                        </p:tgtEl>
                                        <p:attrNameLst>
                                          <p:attrName>style.visibility</p:attrName>
                                        </p:attrNameLst>
                                      </p:cBhvr>
                                      <p:to>
                                        <p:strVal val="visible"/>
                                      </p:to>
                                    </p:set>
                                    <p:animEffect transition="in" filter="fade">
                                      <p:cBhvr>
                                        <p:cTn id="58" dur="1000"/>
                                        <p:tgtEl>
                                          <p:spTgt spid="75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69"/>
                                        </p:tgtEl>
                                        <p:attrNameLst>
                                          <p:attrName>style.visibility</p:attrName>
                                        </p:attrNameLst>
                                      </p:cBhvr>
                                      <p:to>
                                        <p:strVal val="visible"/>
                                      </p:to>
                                    </p:set>
                                    <p:animEffect transition="in" filter="fade">
                                      <p:cBhvr>
                                        <p:cTn id="63" dur="500"/>
                                        <p:tgtEl>
                                          <p:spTgt spid="769"/>
                                        </p:tgtEl>
                                      </p:cBhvr>
                                    </p:animEffect>
                                  </p:childTnLst>
                                </p:cTn>
                              </p:par>
                              <p:par>
                                <p:cTn id="64" presetID="10" presetClass="entr" presetSubtype="0" fill="hold" nodeType="withEffect">
                                  <p:stCondLst>
                                    <p:cond delay="0"/>
                                  </p:stCondLst>
                                  <p:childTnLst>
                                    <p:set>
                                      <p:cBhvr>
                                        <p:cTn id="65" dur="1" fill="hold">
                                          <p:stCondLst>
                                            <p:cond delay="0"/>
                                          </p:stCondLst>
                                        </p:cTn>
                                        <p:tgtEl>
                                          <p:spTgt spid="768"/>
                                        </p:tgtEl>
                                        <p:attrNameLst>
                                          <p:attrName>style.visibility</p:attrName>
                                        </p:attrNameLst>
                                      </p:cBhvr>
                                      <p:to>
                                        <p:strVal val="visible"/>
                                      </p:to>
                                    </p:set>
                                    <p:animEffect transition="in" filter="fade">
                                      <p:cBhvr>
                                        <p:cTn id="66" dur="500"/>
                                        <p:tgtEl>
                                          <p:spTgt spid="76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61"/>
                                        </p:tgtEl>
                                        <p:attrNameLst>
                                          <p:attrName>style.visibility</p:attrName>
                                        </p:attrNameLst>
                                      </p:cBhvr>
                                      <p:to>
                                        <p:strVal val="visible"/>
                                      </p:to>
                                    </p:set>
                                    <p:animEffect transition="in" filter="fade">
                                      <p:cBhvr>
                                        <p:cTn id="71" dur="500"/>
                                        <p:tgtEl>
                                          <p:spTgt spid="761"/>
                                        </p:tgtEl>
                                      </p:cBhvr>
                                    </p:animEffect>
                                  </p:childTnLst>
                                </p:cTn>
                              </p:par>
                              <p:par>
                                <p:cTn id="72" presetID="10" presetClass="entr" presetSubtype="0" fill="hold" nodeType="withEffect">
                                  <p:stCondLst>
                                    <p:cond delay="0"/>
                                  </p:stCondLst>
                                  <p:childTnLst>
                                    <p:set>
                                      <p:cBhvr>
                                        <p:cTn id="73" dur="1" fill="hold">
                                          <p:stCondLst>
                                            <p:cond delay="0"/>
                                          </p:stCondLst>
                                        </p:cTn>
                                        <p:tgtEl>
                                          <p:spTgt spid="760"/>
                                        </p:tgtEl>
                                        <p:attrNameLst>
                                          <p:attrName>style.visibility</p:attrName>
                                        </p:attrNameLst>
                                      </p:cBhvr>
                                      <p:to>
                                        <p:strVal val="visible"/>
                                      </p:to>
                                    </p:set>
                                    <p:animEffect transition="in" filter="fade">
                                      <p:cBhvr>
                                        <p:cTn id="74" dur="500"/>
                                        <p:tgtEl>
                                          <p:spTgt spid="76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71"/>
                                        </p:tgtEl>
                                        <p:attrNameLst>
                                          <p:attrName>style.visibility</p:attrName>
                                        </p:attrNameLst>
                                      </p:cBhvr>
                                      <p:to>
                                        <p:strVal val="visible"/>
                                      </p:to>
                                    </p:set>
                                    <p:animEffect transition="in" filter="fade">
                                      <p:cBhvr>
                                        <p:cTn id="79" dur="500"/>
                                        <p:tgtEl>
                                          <p:spTgt spid="771"/>
                                        </p:tgtEl>
                                      </p:cBhvr>
                                    </p:animEffect>
                                  </p:childTnLst>
                                </p:cTn>
                              </p:par>
                              <p:par>
                                <p:cTn id="80" presetID="10" presetClass="entr" presetSubtype="0" fill="hold" nodeType="withEffect">
                                  <p:stCondLst>
                                    <p:cond delay="0"/>
                                  </p:stCondLst>
                                  <p:childTnLst>
                                    <p:set>
                                      <p:cBhvr>
                                        <p:cTn id="81" dur="1" fill="hold">
                                          <p:stCondLst>
                                            <p:cond delay="0"/>
                                          </p:stCondLst>
                                        </p:cTn>
                                        <p:tgtEl>
                                          <p:spTgt spid="770"/>
                                        </p:tgtEl>
                                        <p:attrNameLst>
                                          <p:attrName>style.visibility</p:attrName>
                                        </p:attrNameLst>
                                      </p:cBhvr>
                                      <p:to>
                                        <p:strVal val="visible"/>
                                      </p:to>
                                    </p:set>
                                    <p:animEffect transition="in" filter="fade">
                                      <p:cBhvr>
                                        <p:cTn id="82" dur="500"/>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grpSp>
        <p:nvGrpSpPr>
          <p:cNvPr id="778" name="Google Shape;778;p25"/>
          <p:cNvGrpSpPr/>
          <p:nvPr/>
        </p:nvGrpSpPr>
        <p:grpSpPr>
          <a:xfrm>
            <a:off x="2140967" y="0"/>
            <a:ext cx="7910066" cy="1260458"/>
            <a:chOff x="2753246" y="0"/>
            <a:chExt cx="7910066" cy="1260458"/>
          </a:xfrm>
        </p:grpSpPr>
        <p:sp>
          <p:nvSpPr>
            <p:cNvPr id="779" name="Google Shape;779;p25"/>
            <p:cNvSpPr/>
            <p:nvPr/>
          </p:nvSpPr>
          <p:spPr>
            <a:xfrm>
              <a:off x="2884752" y="36322"/>
              <a:ext cx="777856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C00000"/>
                  </a:solidFill>
                  <a:latin typeface="Arial" panose="020B0604020202020204"/>
                  <a:ea typeface="Arial" panose="020B0604020202020204"/>
                  <a:cs typeface="Arial" panose="020B0604020202020204"/>
                  <a:sym typeface="Arial" panose="020B0604020202020204"/>
                </a:rPr>
                <a:t>      </a:t>
              </a:r>
              <a:r>
                <a:rPr lang="en-US" sz="6600" b="1">
                  <a:solidFill>
                    <a:srgbClr val="4B4C9E"/>
                  </a:solidFill>
                  <a:latin typeface="Arial" panose="020B0604020202020204"/>
                  <a:ea typeface="Arial" panose="020B0604020202020204"/>
                  <a:cs typeface="Arial" panose="020B0604020202020204"/>
                  <a:sym typeface="Arial" panose="020B0604020202020204"/>
                </a:rPr>
                <a:t>TRÒ CHƠI: AI NHANH HƠN</a:t>
              </a:r>
              <a:endParaRPr sz="7200" b="1" cap="none">
                <a:solidFill>
                  <a:srgbClr val="4B4C9E"/>
                </a:solidFill>
                <a:latin typeface="Arial" panose="020B0604020202020204"/>
                <a:ea typeface="Arial" panose="020B0604020202020204"/>
                <a:cs typeface="Arial" panose="020B0604020202020204"/>
                <a:sym typeface="Arial" panose="020B0604020202020204"/>
              </a:endParaRPr>
            </a:p>
          </p:txBody>
        </p:sp>
        <p:pic>
          <p:nvPicPr>
            <p:cNvPr id="780" name="Google Shape;780;p25" descr="Game-pad Gaming icon stock vector. Illustration of fight - 184134342"/>
            <p:cNvPicPr preferRelativeResize="0"/>
            <p:nvPr/>
          </p:nvPicPr>
          <p:blipFill rotWithShape="1">
            <a:blip r:embed="rId3"/>
            <a:srcRect/>
            <a:stretch>
              <a:fillRect/>
            </a:stretch>
          </p:blipFill>
          <p:spPr>
            <a:xfrm>
              <a:off x="2753246" y="0"/>
              <a:ext cx="1193350" cy="1260458"/>
            </a:xfrm>
            <a:prstGeom prst="rect">
              <a:avLst/>
            </a:prstGeom>
            <a:noFill/>
            <a:ln>
              <a:noFill/>
            </a:ln>
          </p:spPr>
        </p:pic>
      </p:grpSp>
      <p:cxnSp>
        <p:nvCxnSpPr>
          <p:cNvPr id="781" name="Google Shape;781;p25"/>
          <p:cNvCxnSpPr/>
          <p:nvPr/>
        </p:nvCxnSpPr>
        <p:spPr>
          <a:xfrm>
            <a:off x="0" y="1260458"/>
            <a:ext cx="12192000" cy="0"/>
          </a:xfrm>
          <a:prstGeom prst="straightConnector1">
            <a:avLst/>
          </a:prstGeom>
          <a:noFill/>
          <a:ln w="57150" cap="flat" cmpd="sng">
            <a:solidFill>
              <a:srgbClr val="002060"/>
            </a:solidFill>
            <a:prstDash val="dash"/>
            <a:miter lim="800000"/>
            <a:headEnd type="none" w="sm" len="sm"/>
            <a:tailEnd type="none" w="sm" len="sm"/>
          </a:ln>
        </p:spPr>
      </p:cxnSp>
      <p:sp>
        <p:nvSpPr>
          <p:cNvPr id="782" name="Google Shape;782;p25"/>
          <p:cNvSpPr/>
          <p:nvPr/>
        </p:nvSpPr>
        <p:spPr>
          <a:xfrm>
            <a:off x="666948" y="1424004"/>
            <a:ext cx="6042960" cy="1126114"/>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Poppins" panose="00000500000000000000"/>
                <a:ea typeface="Poppins" panose="00000500000000000000"/>
                <a:cs typeface="Poppins" panose="00000500000000000000"/>
                <a:sym typeface="Poppins" panose="00000500000000000000"/>
              </a:rPr>
              <a:t>Trên các cao nguyên của miền núi phía Tây của Bắc Mỹ, thiên nhiên có đặc điểm như thế nào?</a:t>
            </a:r>
            <a:endParaRPr sz="32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83" name="Google Shape;783;p25"/>
          <p:cNvSpPr/>
          <p:nvPr/>
        </p:nvSpPr>
        <p:spPr>
          <a:xfrm>
            <a:off x="-221225" y="1630019"/>
            <a:ext cx="984232"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Poppins" panose="00000500000000000000"/>
                <a:ea typeface="Poppins" panose="00000500000000000000"/>
                <a:cs typeface="Poppins" panose="00000500000000000000"/>
                <a:sym typeface="Poppins" panose="00000500000000000000"/>
              </a:rPr>
              <a:t>16</a:t>
            </a:r>
            <a:endParaRPr sz="20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84" name="Google Shape;784;p25"/>
          <p:cNvSpPr/>
          <p:nvPr/>
        </p:nvSpPr>
        <p:spPr>
          <a:xfrm>
            <a:off x="666947" y="2677501"/>
            <a:ext cx="6061924"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Poppins" panose="00000500000000000000"/>
                <a:ea typeface="Poppins" panose="00000500000000000000"/>
                <a:cs typeface="Poppins" panose="00000500000000000000"/>
                <a:sym typeface="Poppins" panose="00000500000000000000"/>
              </a:rPr>
              <a:t>Kể tên 2 quốc gia có diện tích lớn ở Bắc Mỹ?</a:t>
            </a:r>
            <a:endParaRPr sz="32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85" name="Google Shape;785;p25"/>
          <p:cNvSpPr/>
          <p:nvPr/>
        </p:nvSpPr>
        <p:spPr>
          <a:xfrm>
            <a:off x="-235027" y="2776711"/>
            <a:ext cx="984232"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Poppins" panose="00000500000000000000"/>
                <a:ea typeface="Poppins" panose="00000500000000000000"/>
                <a:cs typeface="Poppins" panose="00000500000000000000"/>
                <a:sym typeface="Poppins" panose="00000500000000000000"/>
              </a:rPr>
              <a:t>17</a:t>
            </a:r>
            <a:endParaRPr sz="20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86" name="Google Shape;786;p25"/>
          <p:cNvSpPr/>
          <p:nvPr/>
        </p:nvSpPr>
        <p:spPr>
          <a:xfrm>
            <a:off x="666947" y="3821011"/>
            <a:ext cx="6061924"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Poppins" panose="00000500000000000000"/>
                <a:ea typeface="Poppins" panose="00000500000000000000"/>
                <a:cs typeface="Poppins" panose="00000500000000000000"/>
                <a:sym typeface="Poppins" panose="00000500000000000000"/>
              </a:rPr>
              <a:t>Quốc gia nào nhận người nhập cư lớn nhất thế giới?</a:t>
            </a:r>
            <a:endParaRPr sz="32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87" name="Google Shape;787;p25"/>
          <p:cNvSpPr/>
          <p:nvPr/>
        </p:nvSpPr>
        <p:spPr>
          <a:xfrm>
            <a:off x="-235027" y="3920221"/>
            <a:ext cx="984232"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Poppins" panose="00000500000000000000"/>
                <a:ea typeface="Poppins" panose="00000500000000000000"/>
                <a:cs typeface="Poppins" panose="00000500000000000000"/>
                <a:sym typeface="Poppins" panose="00000500000000000000"/>
              </a:rPr>
              <a:t>18</a:t>
            </a:r>
            <a:endParaRPr sz="20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88" name="Google Shape;788;p25"/>
          <p:cNvSpPr/>
          <p:nvPr/>
        </p:nvSpPr>
        <p:spPr>
          <a:xfrm>
            <a:off x="647983" y="4890015"/>
            <a:ext cx="6061924"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Poppins" panose="00000500000000000000"/>
                <a:ea typeface="Poppins" panose="00000500000000000000"/>
                <a:cs typeface="Poppins" panose="00000500000000000000"/>
                <a:sym typeface="Poppins" panose="00000500000000000000"/>
              </a:rPr>
              <a:t>Các đô thị lớn ở Bắc Mỹ tập trung chủ yếu ở đâu?</a:t>
            </a:r>
            <a:endParaRPr sz="32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89" name="Google Shape;789;p25"/>
          <p:cNvSpPr/>
          <p:nvPr/>
        </p:nvSpPr>
        <p:spPr>
          <a:xfrm>
            <a:off x="-253991" y="4989225"/>
            <a:ext cx="984232"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Poppins" panose="00000500000000000000"/>
                <a:ea typeface="Poppins" panose="00000500000000000000"/>
                <a:cs typeface="Poppins" panose="00000500000000000000"/>
                <a:sym typeface="Poppins" panose="00000500000000000000"/>
              </a:rPr>
              <a:t>19</a:t>
            </a:r>
            <a:endParaRPr sz="20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90" name="Google Shape;790;p25"/>
          <p:cNvSpPr/>
          <p:nvPr/>
        </p:nvSpPr>
        <p:spPr>
          <a:xfrm>
            <a:off x="666947" y="5948093"/>
            <a:ext cx="6061924"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Poppins" panose="00000500000000000000"/>
                <a:ea typeface="Poppins" panose="00000500000000000000"/>
                <a:cs typeface="Poppins" panose="00000500000000000000"/>
                <a:sym typeface="Poppins" panose="00000500000000000000"/>
              </a:rPr>
              <a:t>Quá trình đô thị hóa ở Bắc Mỹ được thúc đẩy bởi các ngành nào? </a:t>
            </a:r>
            <a:endParaRPr sz="32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791" name="Google Shape;791;p25"/>
          <p:cNvSpPr/>
          <p:nvPr/>
        </p:nvSpPr>
        <p:spPr>
          <a:xfrm>
            <a:off x="-235027" y="6047303"/>
            <a:ext cx="984232"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Poppins" panose="00000500000000000000"/>
                <a:ea typeface="Poppins" panose="00000500000000000000"/>
                <a:cs typeface="Poppins" panose="00000500000000000000"/>
                <a:sym typeface="Poppins" panose="00000500000000000000"/>
              </a:rPr>
              <a:t>20</a:t>
            </a:r>
            <a:endParaRPr sz="2000" b="1">
              <a:solidFill>
                <a:schemeClr val="dk1"/>
              </a:solidFill>
              <a:latin typeface="Poppins" panose="00000500000000000000"/>
              <a:ea typeface="Poppins" panose="00000500000000000000"/>
              <a:cs typeface="Poppins" panose="00000500000000000000"/>
              <a:sym typeface="Poppins" panose="00000500000000000000"/>
            </a:endParaRPr>
          </a:p>
        </p:txBody>
      </p:sp>
      <p:cxnSp>
        <p:nvCxnSpPr>
          <p:cNvPr id="792" name="Google Shape;792;p25"/>
          <p:cNvCxnSpPr>
            <a:stCxn id="782" idx="3"/>
            <a:endCxn id="793" idx="1"/>
          </p:cNvCxnSpPr>
          <p:nvPr/>
        </p:nvCxnSpPr>
        <p:spPr>
          <a:xfrm rot="10800000" flipH="1">
            <a:off x="6709908" y="1963961"/>
            <a:ext cx="1001700" cy="23100"/>
          </a:xfrm>
          <a:prstGeom prst="straightConnector1">
            <a:avLst/>
          </a:prstGeom>
          <a:noFill/>
          <a:ln w="38100" cap="flat" cmpd="sng">
            <a:solidFill>
              <a:srgbClr val="4B4C9E"/>
            </a:solidFill>
            <a:prstDash val="dot"/>
            <a:miter lim="800000"/>
            <a:headEnd type="none" w="sm" len="sm"/>
            <a:tailEnd type="triangle" w="med" len="med"/>
          </a:ln>
        </p:spPr>
      </p:cxnSp>
      <p:sp>
        <p:nvSpPr>
          <p:cNvPr id="793" name="Google Shape;793;p25"/>
          <p:cNvSpPr/>
          <p:nvPr/>
        </p:nvSpPr>
        <p:spPr>
          <a:xfrm>
            <a:off x="7711669" y="1527219"/>
            <a:ext cx="4004396"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0000"/>
                </a:solidFill>
                <a:latin typeface="Poppins" panose="00000500000000000000"/>
                <a:ea typeface="Poppins" panose="00000500000000000000"/>
                <a:cs typeface="Poppins" panose="00000500000000000000"/>
                <a:sym typeface="Poppins" panose="00000500000000000000"/>
              </a:rPr>
              <a:t>Khí hậu khô hạn hình thành hoang mạc, bán hoang mạc</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794" name="Google Shape;794;p25"/>
          <p:cNvSpPr/>
          <p:nvPr/>
        </p:nvSpPr>
        <p:spPr>
          <a:xfrm>
            <a:off x="7711669" y="2643483"/>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0000"/>
                </a:solidFill>
                <a:latin typeface="Poppins" panose="00000500000000000000"/>
                <a:ea typeface="Poppins" panose="00000500000000000000"/>
                <a:cs typeface="Poppins" panose="00000500000000000000"/>
                <a:sym typeface="Poppins" panose="00000500000000000000"/>
              </a:rPr>
              <a:t>Hoa Kì, Canada</a:t>
            </a:r>
          </a:p>
        </p:txBody>
      </p:sp>
      <p:cxnSp>
        <p:nvCxnSpPr>
          <p:cNvPr id="795" name="Google Shape;795;p25"/>
          <p:cNvCxnSpPr>
            <a:endCxn id="794" idx="1"/>
          </p:cNvCxnSpPr>
          <p:nvPr/>
        </p:nvCxnSpPr>
        <p:spPr>
          <a:xfrm>
            <a:off x="6747769" y="3077876"/>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96" name="Google Shape;796;p25"/>
          <p:cNvSpPr/>
          <p:nvPr/>
        </p:nvSpPr>
        <p:spPr>
          <a:xfrm>
            <a:off x="7692705" y="3814131"/>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0000"/>
                </a:solidFill>
                <a:latin typeface="Poppins" panose="00000500000000000000"/>
                <a:ea typeface="Poppins" panose="00000500000000000000"/>
                <a:cs typeface="Poppins" panose="00000500000000000000"/>
                <a:sym typeface="Poppins" panose="00000500000000000000"/>
              </a:rPr>
              <a:t>Hoa Kì</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97" name="Google Shape;797;p25"/>
          <p:cNvCxnSpPr>
            <a:endCxn id="796" idx="1"/>
          </p:cNvCxnSpPr>
          <p:nvPr/>
        </p:nvCxnSpPr>
        <p:spPr>
          <a:xfrm>
            <a:off x="6728805" y="4248524"/>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98" name="Google Shape;798;p25"/>
          <p:cNvSpPr/>
          <p:nvPr/>
        </p:nvSpPr>
        <p:spPr>
          <a:xfrm>
            <a:off x="7711669" y="4893717"/>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0000"/>
                </a:solidFill>
                <a:latin typeface="Poppins" panose="00000500000000000000"/>
                <a:ea typeface="Poppins" panose="00000500000000000000"/>
                <a:cs typeface="Poppins" panose="00000500000000000000"/>
                <a:sym typeface="Poppins" panose="00000500000000000000"/>
              </a:rPr>
              <a:t>Ven Ngũ Hồ và Đại Tây Dương</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799" name="Google Shape;799;p25"/>
          <p:cNvCxnSpPr>
            <a:endCxn id="798" idx="1"/>
          </p:cNvCxnSpPr>
          <p:nvPr/>
        </p:nvCxnSpPr>
        <p:spPr>
          <a:xfrm>
            <a:off x="6747769" y="5328110"/>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800" name="Google Shape;800;p25"/>
          <p:cNvSpPr/>
          <p:nvPr/>
        </p:nvSpPr>
        <p:spPr>
          <a:xfrm>
            <a:off x="7711669" y="5948093"/>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0000"/>
                </a:solidFill>
                <a:latin typeface="Poppins" panose="00000500000000000000"/>
                <a:ea typeface="Poppins" panose="00000500000000000000"/>
                <a:cs typeface="Poppins" panose="00000500000000000000"/>
                <a:sym typeface="Poppins" panose="00000500000000000000"/>
              </a:rPr>
              <a:t>Dịch vụ và công nghệ cao</a:t>
            </a:r>
            <a:endParaRPr sz="3200" b="1">
              <a:solidFill>
                <a:srgbClr val="FF0000"/>
              </a:solidFill>
              <a:latin typeface="Poppins" panose="00000500000000000000"/>
              <a:ea typeface="Poppins" panose="00000500000000000000"/>
              <a:cs typeface="Poppins" panose="00000500000000000000"/>
              <a:sym typeface="Poppins" panose="00000500000000000000"/>
            </a:endParaRPr>
          </a:p>
        </p:txBody>
      </p:sp>
      <p:cxnSp>
        <p:nvCxnSpPr>
          <p:cNvPr id="801" name="Google Shape;801;p25"/>
          <p:cNvCxnSpPr>
            <a:endCxn id="800" idx="1"/>
          </p:cNvCxnSpPr>
          <p:nvPr/>
        </p:nvCxnSpPr>
        <p:spPr>
          <a:xfrm>
            <a:off x="6747769" y="6382486"/>
            <a:ext cx="963900" cy="2400"/>
          </a:xfrm>
          <a:prstGeom prst="straightConnector1">
            <a:avLst/>
          </a:prstGeom>
          <a:noFill/>
          <a:ln w="38100" cap="flat" cmpd="sng">
            <a:solidFill>
              <a:srgbClr val="4B4C9E"/>
            </a:solidFill>
            <a:prstDash val="dot"/>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fade">
                                      <p:cBhvr>
                                        <p:cTn id="7" dur="1000"/>
                                        <p:tgtEl>
                                          <p:spTgt spid="783"/>
                                        </p:tgtEl>
                                      </p:cBhvr>
                                    </p:animEffect>
                                  </p:childTnLst>
                                </p:cTn>
                              </p:par>
                              <p:par>
                                <p:cTn id="8" presetID="10" presetClass="entr" presetSubtype="0" fill="hold" nodeType="withEffect">
                                  <p:stCondLst>
                                    <p:cond delay="0"/>
                                  </p:stCondLst>
                                  <p:childTnLst>
                                    <p:set>
                                      <p:cBhvr>
                                        <p:cTn id="9" dur="1" fill="hold">
                                          <p:stCondLst>
                                            <p:cond delay="0"/>
                                          </p:stCondLst>
                                        </p:cTn>
                                        <p:tgtEl>
                                          <p:spTgt spid="782"/>
                                        </p:tgtEl>
                                        <p:attrNameLst>
                                          <p:attrName>style.visibility</p:attrName>
                                        </p:attrNameLst>
                                      </p:cBhvr>
                                      <p:to>
                                        <p:strVal val="visible"/>
                                      </p:to>
                                    </p:set>
                                    <p:animEffect transition="in" filter="fade">
                                      <p:cBhvr>
                                        <p:cTn id="10" dur="1000"/>
                                        <p:tgtEl>
                                          <p:spTgt spid="7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2"/>
                                        </p:tgtEl>
                                        <p:attrNameLst>
                                          <p:attrName>style.visibility</p:attrName>
                                        </p:attrNameLst>
                                      </p:cBhvr>
                                      <p:to>
                                        <p:strVal val="visible"/>
                                      </p:to>
                                    </p:set>
                                    <p:animEffect transition="in" filter="fade">
                                      <p:cBhvr>
                                        <p:cTn id="15" dur="1000"/>
                                        <p:tgtEl>
                                          <p:spTgt spid="792"/>
                                        </p:tgtEl>
                                      </p:cBhvr>
                                    </p:animEffect>
                                  </p:childTnLst>
                                </p:cTn>
                              </p:par>
                              <p:par>
                                <p:cTn id="16" presetID="10" presetClass="entr" presetSubtype="0" fill="hold" nodeType="withEffect">
                                  <p:stCondLst>
                                    <p:cond delay="0"/>
                                  </p:stCondLst>
                                  <p:childTnLst>
                                    <p:set>
                                      <p:cBhvr>
                                        <p:cTn id="17" dur="1" fill="hold">
                                          <p:stCondLst>
                                            <p:cond delay="0"/>
                                          </p:stCondLst>
                                        </p:cTn>
                                        <p:tgtEl>
                                          <p:spTgt spid="793"/>
                                        </p:tgtEl>
                                        <p:attrNameLst>
                                          <p:attrName>style.visibility</p:attrName>
                                        </p:attrNameLst>
                                      </p:cBhvr>
                                      <p:to>
                                        <p:strVal val="visible"/>
                                      </p:to>
                                    </p:set>
                                    <p:animEffect transition="in" filter="fade">
                                      <p:cBhvr>
                                        <p:cTn id="18" dur="1000"/>
                                        <p:tgtEl>
                                          <p:spTgt spid="79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85"/>
                                        </p:tgtEl>
                                        <p:attrNameLst>
                                          <p:attrName>style.visibility</p:attrName>
                                        </p:attrNameLst>
                                      </p:cBhvr>
                                      <p:to>
                                        <p:strVal val="visible"/>
                                      </p:to>
                                    </p:set>
                                    <p:anim calcmode="lin" valueType="num">
                                      <p:cBhvr additive="base">
                                        <p:cTn id="23" dur="500"/>
                                        <p:tgtEl>
                                          <p:spTgt spid="785"/>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84"/>
                                        </p:tgtEl>
                                        <p:attrNameLst>
                                          <p:attrName>style.visibility</p:attrName>
                                        </p:attrNameLst>
                                      </p:cBhvr>
                                      <p:to>
                                        <p:strVal val="visible"/>
                                      </p:to>
                                    </p:set>
                                    <p:anim calcmode="lin" valueType="num">
                                      <p:cBhvr additive="base">
                                        <p:cTn id="26" dur="500"/>
                                        <p:tgtEl>
                                          <p:spTgt spid="78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95"/>
                                        </p:tgtEl>
                                        <p:attrNameLst>
                                          <p:attrName>style.visibility</p:attrName>
                                        </p:attrNameLst>
                                      </p:cBhvr>
                                      <p:to>
                                        <p:strVal val="visible"/>
                                      </p:to>
                                    </p:set>
                                    <p:animEffect transition="in" filter="fade">
                                      <p:cBhvr>
                                        <p:cTn id="31" dur="500"/>
                                        <p:tgtEl>
                                          <p:spTgt spid="795"/>
                                        </p:tgtEl>
                                      </p:cBhvr>
                                    </p:animEffect>
                                  </p:childTnLst>
                                </p:cTn>
                              </p:par>
                              <p:par>
                                <p:cTn id="32" presetID="10" presetClass="entr" presetSubtype="0" fill="hold" nodeType="withEffect">
                                  <p:stCondLst>
                                    <p:cond delay="0"/>
                                  </p:stCondLst>
                                  <p:childTnLst>
                                    <p:set>
                                      <p:cBhvr>
                                        <p:cTn id="33" dur="1" fill="hold">
                                          <p:stCondLst>
                                            <p:cond delay="0"/>
                                          </p:stCondLst>
                                        </p:cTn>
                                        <p:tgtEl>
                                          <p:spTgt spid="794"/>
                                        </p:tgtEl>
                                        <p:attrNameLst>
                                          <p:attrName>style.visibility</p:attrName>
                                        </p:attrNameLst>
                                      </p:cBhvr>
                                      <p:to>
                                        <p:strVal val="visible"/>
                                      </p:to>
                                    </p:set>
                                    <p:animEffect transition="in" filter="fade">
                                      <p:cBhvr>
                                        <p:cTn id="34" dur="500"/>
                                        <p:tgtEl>
                                          <p:spTgt spid="79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87"/>
                                        </p:tgtEl>
                                        <p:attrNameLst>
                                          <p:attrName>style.visibility</p:attrName>
                                        </p:attrNameLst>
                                      </p:cBhvr>
                                      <p:to>
                                        <p:strVal val="visible"/>
                                      </p:to>
                                    </p:set>
                                    <p:animEffect transition="in" filter="fade">
                                      <p:cBhvr>
                                        <p:cTn id="39" dur="1000"/>
                                        <p:tgtEl>
                                          <p:spTgt spid="787"/>
                                        </p:tgtEl>
                                      </p:cBhvr>
                                    </p:animEffect>
                                  </p:childTnLst>
                                </p:cTn>
                              </p:par>
                              <p:par>
                                <p:cTn id="40" presetID="10" presetClass="entr" presetSubtype="0" fill="hold" nodeType="withEffect">
                                  <p:stCondLst>
                                    <p:cond delay="0"/>
                                  </p:stCondLst>
                                  <p:childTnLst>
                                    <p:set>
                                      <p:cBhvr>
                                        <p:cTn id="41" dur="1" fill="hold">
                                          <p:stCondLst>
                                            <p:cond delay="0"/>
                                          </p:stCondLst>
                                        </p:cTn>
                                        <p:tgtEl>
                                          <p:spTgt spid="786"/>
                                        </p:tgtEl>
                                        <p:attrNameLst>
                                          <p:attrName>style.visibility</p:attrName>
                                        </p:attrNameLst>
                                      </p:cBhvr>
                                      <p:to>
                                        <p:strVal val="visible"/>
                                      </p:to>
                                    </p:set>
                                    <p:animEffect transition="in" filter="fade">
                                      <p:cBhvr>
                                        <p:cTn id="42" dur="1000"/>
                                        <p:tgtEl>
                                          <p:spTgt spid="78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97"/>
                                        </p:tgtEl>
                                        <p:attrNameLst>
                                          <p:attrName>style.visibility</p:attrName>
                                        </p:attrNameLst>
                                      </p:cBhvr>
                                      <p:to>
                                        <p:strVal val="visible"/>
                                      </p:to>
                                    </p:set>
                                    <p:animEffect transition="in" filter="fade">
                                      <p:cBhvr>
                                        <p:cTn id="47" dur="500"/>
                                        <p:tgtEl>
                                          <p:spTgt spid="797"/>
                                        </p:tgtEl>
                                      </p:cBhvr>
                                    </p:animEffect>
                                  </p:childTnLst>
                                </p:cTn>
                              </p:par>
                              <p:par>
                                <p:cTn id="48" presetID="10" presetClass="entr" presetSubtype="0" fill="hold" nodeType="withEffect">
                                  <p:stCondLst>
                                    <p:cond delay="0"/>
                                  </p:stCondLst>
                                  <p:childTnLst>
                                    <p:set>
                                      <p:cBhvr>
                                        <p:cTn id="49" dur="1" fill="hold">
                                          <p:stCondLst>
                                            <p:cond delay="0"/>
                                          </p:stCondLst>
                                        </p:cTn>
                                        <p:tgtEl>
                                          <p:spTgt spid="796"/>
                                        </p:tgtEl>
                                        <p:attrNameLst>
                                          <p:attrName>style.visibility</p:attrName>
                                        </p:attrNameLst>
                                      </p:cBhvr>
                                      <p:to>
                                        <p:strVal val="visible"/>
                                      </p:to>
                                    </p:set>
                                    <p:animEffect transition="in" filter="fade">
                                      <p:cBhvr>
                                        <p:cTn id="50" dur="500"/>
                                        <p:tgtEl>
                                          <p:spTgt spid="79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89"/>
                                        </p:tgtEl>
                                        <p:attrNameLst>
                                          <p:attrName>style.visibility</p:attrName>
                                        </p:attrNameLst>
                                      </p:cBhvr>
                                      <p:to>
                                        <p:strVal val="visible"/>
                                      </p:to>
                                    </p:set>
                                    <p:animEffect transition="in" filter="fade">
                                      <p:cBhvr>
                                        <p:cTn id="55" dur="1000"/>
                                        <p:tgtEl>
                                          <p:spTgt spid="789"/>
                                        </p:tgtEl>
                                      </p:cBhvr>
                                    </p:animEffect>
                                  </p:childTnLst>
                                </p:cTn>
                              </p:par>
                              <p:par>
                                <p:cTn id="56" presetID="10" presetClass="entr" presetSubtype="0" fill="hold" nodeType="withEffect">
                                  <p:stCondLst>
                                    <p:cond delay="0"/>
                                  </p:stCondLst>
                                  <p:childTnLst>
                                    <p:set>
                                      <p:cBhvr>
                                        <p:cTn id="57" dur="1" fill="hold">
                                          <p:stCondLst>
                                            <p:cond delay="0"/>
                                          </p:stCondLst>
                                        </p:cTn>
                                        <p:tgtEl>
                                          <p:spTgt spid="788"/>
                                        </p:tgtEl>
                                        <p:attrNameLst>
                                          <p:attrName>style.visibility</p:attrName>
                                        </p:attrNameLst>
                                      </p:cBhvr>
                                      <p:to>
                                        <p:strVal val="visible"/>
                                      </p:to>
                                    </p:set>
                                    <p:animEffect transition="in" filter="fade">
                                      <p:cBhvr>
                                        <p:cTn id="58" dur="1000"/>
                                        <p:tgtEl>
                                          <p:spTgt spid="78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99"/>
                                        </p:tgtEl>
                                        <p:attrNameLst>
                                          <p:attrName>style.visibility</p:attrName>
                                        </p:attrNameLst>
                                      </p:cBhvr>
                                      <p:to>
                                        <p:strVal val="visible"/>
                                      </p:to>
                                    </p:set>
                                    <p:animEffect transition="in" filter="fade">
                                      <p:cBhvr>
                                        <p:cTn id="63" dur="500"/>
                                        <p:tgtEl>
                                          <p:spTgt spid="799"/>
                                        </p:tgtEl>
                                      </p:cBhvr>
                                    </p:animEffect>
                                  </p:childTnLst>
                                </p:cTn>
                              </p:par>
                              <p:par>
                                <p:cTn id="64" presetID="10" presetClass="entr" presetSubtype="0" fill="hold" nodeType="withEffect">
                                  <p:stCondLst>
                                    <p:cond delay="0"/>
                                  </p:stCondLst>
                                  <p:childTnLst>
                                    <p:set>
                                      <p:cBhvr>
                                        <p:cTn id="65" dur="1" fill="hold">
                                          <p:stCondLst>
                                            <p:cond delay="0"/>
                                          </p:stCondLst>
                                        </p:cTn>
                                        <p:tgtEl>
                                          <p:spTgt spid="798"/>
                                        </p:tgtEl>
                                        <p:attrNameLst>
                                          <p:attrName>style.visibility</p:attrName>
                                        </p:attrNameLst>
                                      </p:cBhvr>
                                      <p:to>
                                        <p:strVal val="visible"/>
                                      </p:to>
                                    </p:set>
                                    <p:animEffect transition="in" filter="fade">
                                      <p:cBhvr>
                                        <p:cTn id="66" dur="500"/>
                                        <p:tgtEl>
                                          <p:spTgt spid="79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91"/>
                                        </p:tgtEl>
                                        <p:attrNameLst>
                                          <p:attrName>style.visibility</p:attrName>
                                        </p:attrNameLst>
                                      </p:cBhvr>
                                      <p:to>
                                        <p:strVal val="visible"/>
                                      </p:to>
                                    </p:set>
                                    <p:animEffect transition="in" filter="fade">
                                      <p:cBhvr>
                                        <p:cTn id="71" dur="500"/>
                                        <p:tgtEl>
                                          <p:spTgt spid="791"/>
                                        </p:tgtEl>
                                      </p:cBhvr>
                                    </p:animEffect>
                                  </p:childTnLst>
                                </p:cTn>
                              </p:par>
                              <p:par>
                                <p:cTn id="72" presetID="10" presetClass="entr" presetSubtype="0" fill="hold" nodeType="withEffect">
                                  <p:stCondLst>
                                    <p:cond delay="0"/>
                                  </p:stCondLst>
                                  <p:childTnLst>
                                    <p:set>
                                      <p:cBhvr>
                                        <p:cTn id="73" dur="1" fill="hold">
                                          <p:stCondLst>
                                            <p:cond delay="0"/>
                                          </p:stCondLst>
                                        </p:cTn>
                                        <p:tgtEl>
                                          <p:spTgt spid="790"/>
                                        </p:tgtEl>
                                        <p:attrNameLst>
                                          <p:attrName>style.visibility</p:attrName>
                                        </p:attrNameLst>
                                      </p:cBhvr>
                                      <p:to>
                                        <p:strVal val="visible"/>
                                      </p:to>
                                    </p:set>
                                    <p:animEffect transition="in" filter="fade">
                                      <p:cBhvr>
                                        <p:cTn id="74" dur="500"/>
                                        <p:tgtEl>
                                          <p:spTgt spid="79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801"/>
                                        </p:tgtEl>
                                        <p:attrNameLst>
                                          <p:attrName>style.visibility</p:attrName>
                                        </p:attrNameLst>
                                      </p:cBhvr>
                                      <p:to>
                                        <p:strVal val="visible"/>
                                      </p:to>
                                    </p:set>
                                    <p:animEffect transition="in" filter="fade">
                                      <p:cBhvr>
                                        <p:cTn id="79" dur="500"/>
                                        <p:tgtEl>
                                          <p:spTgt spid="801"/>
                                        </p:tgtEl>
                                      </p:cBhvr>
                                    </p:animEffect>
                                  </p:childTnLst>
                                </p:cTn>
                              </p:par>
                              <p:par>
                                <p:cTn id="80" presetID="10" presetClass="entr" presetSubtype="0" fill="hold" nodeType="withEffect">
                                  <p:stCondLst>
                                    <p:cond delay="0"/>
                                  </p:stCondLst>
                                  <p:childTnLst>
                                    <p:set>
                                      <p:cBhvr>
                                        <p:cTn id="81" dur="1" fill="hold">
                                          <p:stCondLst>
                                            <p:cond delay="0"/>
                                          </p:stCondLst>
                                        </p:cTn>
                                        <p:tgtEl>
                                          <p:spTgt spid="800"/>
                                        </p:tgtEl>
                                        <p:attrNameLst>
                                          <p:attrName>style.visibility</p:attrName>
                                        </p:attrNameLst>
                                      </p:cBhvr>
                                      <p:to>
                                        <p:strVal val="visible"/>
                                      </p:to>
                                    </p:set>
                                    <p:animEffect transition="in" filter="fade">
                                      <p:cBhvr>
                                        <p:cTn id="82" dur="500"/>
                                        <p:tgtEl>
                                          <p:spTgt spid="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807" name="Google Shape;807;p26"/>
          <p:cNvGrpSpPr/>
          <p:nvPr/>
        </p:nvGrpSpPr>
        <p:grpSpPr>
          <a:xfrm>
            <a:off x="3100837" y="-29460"/>
            <a:ext cx="6071738" cy="1342230"/>
            <a:chOff x="3100837" y="-29460"/>
            <a:chExt cx="6071738" cy="1342230"/>
          </a:xfrm>
        </p:grpSpPr>
        <p:sp>
          <p:nvSpPr>
            <p:cNvPr id="808" name="Google Shape;808;p26"/>
            <p:cNvSpPr/>
            <p:nvPr/>
          </p:nvSpPr>
          <p:spPr>
            <a:xfrm>
              <a:off x="3457665" y="106002"/>
              <a:ext cx="5714910" cy="1107996"/>
            </a:xfrm>
            <a:prstGeom prst="rect">
              <a:avLst/>
            </a:prstGeom>
            <a:solidFill>
              <a:srgbClr val="DDEAF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a:solidFill>
                    <a:srgbClr val="7030A0"/>
                  </a:solidFill>
                  <a:latin typeface="Arial" panose="020B0604020202020204"/>
                  <a:ea typeface="Arial" panose="020B0604020202020204"/>
                  <a:cs typeface="Arial" panose="020B0604020202020204"/>
                  <a:sym typeface="Arial" panose="020B0604020202020204"/>
                </a:rPr>
                <a:t>    </a:t>
              </a:r>
              <a:r>
                <a:rPr lang="en-US" sz="6600" b="1" cap="none">
                  <a:solidFill>
                    <a:srgbClr val="002060"/>
                  </a:solidFill>
                  <a:latin typeface="Arial" panose="020B0604020202020204"/>
                  <a:ea typeface="Arial" panose="020B0604020202020204"/>
                  <a:cs typeface="Arial" panose="020B0604020202020204"/>
                  <a:sym typeface="Arial" panose="020B0604020202020204"/>
                </a:rPr>
                <a:t>VẬN DỤNG</a:t>
              </a:r>
              <a:endParaRPr sz="6000" b="1" cap="none">
                <a:solidFill>
                  <a:srgbClr val="002060"/>
                </a:solidFill>
                <a:latin typeface="Arial" panose="020B0604020202020204"/>
                <a:ea typeface="Arial" panose="020B0604020202020204"/>
                <a:cs typeface="Arial" panose="020B0604020202020204"/>
                <a:sym typeface="Arial" panose="020B0604020202020204"/>
              </a:endParaRPr>
            </a:p>
          </p:txBody>
        </p:sp>
        <p:pic>
          <p:nvPicPr>
            <p:cNvPr id="809" name="Google Shape;809;p26" descr="Copyediting | AnnaProofing"/>
            <p:cNvPicPr preferRelativeResize="0"/>
            <p:nvPr/>
          </p:nvPicPr>
          <p:blipFill rotWithShape="1">
            <a:blip r:embed="rId3"/>
            <a:srcRect/>
            <a:stretch>
              <a:fillRect/>
            </a:stretch>
          </p:blipFill>
          <p:spPr>
            <a:xfrm>
              <a:off x="3100837" y="-29460"/>
              <a:ext cx="1260516" cy="1342230"/>
            </a:xfrm>
            <a:prstGeom prst="rect">
              <a:avLst/>
            </a:prstGeom>
            <a:noFill/>
            <a:ln>
              <a:noFill/>
            </a:ln>
          </p:spPr>
        </p:pic>
      </p:grpSp>
      <p:sp>
        <p:nvSpPr>
          <p:cNvPr id="810" name="Google Shape;810;p26"/>
          <p:cNvSpPr/>
          <p:nvPr/>
        </p:nvSpPr>
        <p:spPr>
          <a:xfrm>
            <a:off x="85926" y="1302927"/>
            <a:ext cx="8025220" cy="2021444"/>
          </a:xfrm>
          <a:prstGeom prst="flowChartTerminator">
            <a:avLst/>
          </a:prstGeom>
          <a:solidFill>
            <a:srgbClr val="3AB54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FF3F"/>
                </a:solidFill>
                <a:latin typeface="Oswald Medium" panose="00000600000000000000"/>
                <a:ea typeface="Oswald Medium" panose="00000600000000000000"/>
                <a:cs typeface="Oswald Medium" panose="00000600000000000000"/>
                <a:sym typeface="Oswald Medium" panose="00000600000000000000"/>
              </a:rPr>
              <a:t>  </a:t>
            </a:r>
            <a:endParaRPr sz="3600" b="1">
              <a:solidFill>
                <a:srgbClr val="FFFF3F"/>
              </a:solidFill>
              <a:latin typeface="Oswald Medium" panose="00000600000000000000"/>
              <a:ea typeface="Oswald Medium" panose="00000600000000000000"/>
              <a:cs typeface="Oswald Medium" panose="00000600000000000000"/>
              <a:sym typeface="Oswald Medium" panose="00000600000000000000"/>
            </a:endParaRPr>
          </a:p>
        </p:txBody>
      </p:sp>
      <p:pic>
        <p:nvPicPr>
          <p:cNvPr id="811" name="Google Shape;811;p26" descr="Think, Pair, Share -"/>
          <p:cNvPicPr preferRelativeResize="0"/>
          <p:nvPr/>
        </p:nvPicPr>
        <p:blipFill rotWithShape="1">
          <a:blip r:embed="rId4"/>
          <a:srcRect l="3947" t="30881" r="66153" b="35448"/>
          <a:stretch>
            <a:fillRect/>
          </a:stretch>
        </p:blipFill>
        <p:spPr>
          <a:xfrm>
            <a:off x="8315424" y="1405470"/>
            <a:ext cx="1702224" cy="1437796"/>
          </a:xfrm>
          <a:prstGeom prst="rect">
            <a:avLst/>
          </a:prstGeom>
          <a:noFill/>
          <a:ln>
            <a:noFill/>
          </a:ln>
        </p:spPr>
      </p:pic>
      <p:pic>
        <p:nvPicPr>
          <p:cNvPr id="812" name="Google Shape;812;p26" descr="Think, Pair, Share -"/>
          <p:cNvPicPr preferRelativeResize="0"/>
          <p:nvPr/>
        </p:nvPicPr>
        <p:blipFill rotWithShape="1">
          <a:blip r:embed="rId4"/>
          <a:srcRect l="35875" t="37741" r="36159" b="28205"/>
          <a:stretch>
            <a:fillRect/>
          </a:stretch>
        </p:blipFill>
        <p:spPr>
          <a:xfrm>
            <a:off x="8334714" y="3034738"/>
            <a:ext cx="1702224" cy="1554619"/>
          </a:xfrm>
          <a:prstGeom prst="rect">
            <a:avLst/>
          </a:prstGeom>
          <a:noFill/>
          <a:ln>
            <a:noFill/>
          </a:ln>
        </p:spPr>
      </p:pic>
      <p:pic>
        <p:nvPicPr>
          <p:cNvPr id="813" name="Google Shape;813;p26" descr="Think, Pair, Share -"/>
          <p:cNvPicPr preferRelativeResize="0"/>
          <p:nvPr/>
        </p:nvPicPr>
        <p:blipFill rotWithShape="1">
          <a:blip r:embed="rId4"/>
          <a:srcRect l="65706" t="27119" r="2768" b="32654"/>
          <a:stretch>
            <a:fillRect/>
          </a:stretch>
        </p:blipFill>
        <p:spPr>
          <a:xfrm>
            <a:off x="8334714" y="4780829"/>
            <a:ext cx="1702224" cy="1570713"/>
          </a:xfrm>
          <a:prstGeom prst="rect">
            <a:avLst/>
          </a:prstGeom>
          <a:noFill/>
          <a:ln>
            <a:noFill/>
          </a:ln>
        </p:spPr>
      </p:pic>
      <p:sp>
        <p:nvSpPr>
          <p:cNvPr id="814" name="Google Shape;814;p26"/>
          <p:cNvSpPr/>
          <p:nvPr/>
        </p:nvSpPr>
        <p:spPr>
          <a:xfrm>
            <a:off x="9782770" y="1898339"/>
            <a:ext cx="2522773" cy="73042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panose="00000500000000000000"/>
                <a:ea typeface="Poppins" panose="00000500000000000000"/>
                <a:cs typeface="Poppins" panose="00000500000000000000"/>
                <a:sym typeface="Poppins" panose="00000500000000000000"/>
              </a:rPr>
              <a:t>5 phút làm việc </a:t>
            </a:r>
            <a:r>
              <a:rPr lang="en-US" sz="2800" b="1">
                <a:solidFill>
                  <a:srgbClr val="C00000"/>
                </a:solidFill>
                <a:latin typeface="Poppins" panose="00000500000000000000"/>
                <a:ea typeface="Poppins" panose="00000500000000000000"/>
                <a:cs typeface="Poppins" panose="00000500000000000000"/>
                <a:sym typeface="Poppins" panose="00000500000000000000"/>
              </a:rPr>
              <a:t>CÁ NHÂN</a:t>
            </a:r>
            <a:endParaRPr sz="2800" b="1">
              <a:solidFill>
                <a:srgbClr val="C00000"/>
              </a:solidFill>
              <a:latin typeface="Poppins" panose="00000500000000000000"/>
              <a:ea typeface="Poppins" panose="00000500000000000000"/>
              <a:cs typeface="Poppins" panose="00000500000000000000"/>
              <a:sym typeface="Poppins" panose="00000500000000000000"/>
            </a:endParaRPr>
          </a:p>
        </p:txBody>
      </p:sp>
      <p:sp>
        <p:nvSpPr>
          <p:cNvPr id="815" name="Google Shape;815;p26"/>
          <p:cNvSpPr/>
          <p:nvPr/>
        </p:nvSpPr>
        <p:spPr>
          <a:xfrm>
            <a:off x="9800595" y="3525686"/>
            <a:ext cx="2387850" cy="73042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panose="00000500000000000000"/>
                <a:ea typeface="Poppins" panose="00000500000000000000"/>
                <a:cs typeface="Poppins" panose="00000500000000000000"/>
                <a:sym typeface="Poppins" panose="00000500000000000000"/>
              </a:rPr>
              <a:t>1 phút chia sẻ </a:t>
            </a:r>
            <a:r>
              <a:rPr lang="en-US" sz="2800" b="1">
                <a:solidFill>
                  <a:srgbClr val="C00000"/>
                </a:solidFill>
                <a:latin typeface="Poppins" panose="00000500000000000000"/>
                <a:ea typeface="Poppins" panose="00000500000000000000"/>
                <a:cs typeface="Poppins" panose="00000500000000000000"/>
                <a:sym typeface="Poppins" panose="00000500000000000000"/>
              </a:rPr>
              <a:t>THEO CẶP</a:t>
            </a:r>
            <a:endParaRPr sz="2800" b="1">
              <a:solidFill>
                <a:srgbClr val="C00000"/>
              </a:solidFill>
              <a:latin typeface="Poppins" panose="00000500000000000000"/>
              <a:ea typeface="Poppins" panose="00000500000000000000"/>
              <a:cs typeface="Poppins" panose="00000500000000000000"/>
              <a:sym typeface="Poppins" panose="00000500000000000000"/>
            </a:endParaRPr>
          </a:p>
        </p:txBody>
      </p:sp>
      <p:sp>
        <p:nvSpPr>
          <p:cNvPr id="816" name="Google Shape;816;p26"/>
          <p:cNvSpPr/>
          <p:nvPr/>
        </p:nvSpPr>
        <p:spPr>
          <a:xfrm>
            <a:off x="9881712" y="5188204"/>
            <a:ext cx="2430558" cy="73042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panose="00000500000000000000"/>
                <a:ea typeface="Poppins" panose="00000500000000000000"/>
                <a:cs typeface="Poppins" panose="00000500000000000000"/>
                <a:sym typeface="Poppins" panose="00000500000000000000"/>
              </a:rPr>
              <a:t>1 phút trình bày </a:t>
            </a:r>
            <a:r>
              <a:rPr lang="en-US" sz="2800" b="1">
                <a:solidFill>
                  <a:srgbClr val="C00000"/>
                </a:solidFill>
                <a:latin typeface="Poppins" panose="00000500000000000000"/>
                <a:ea typeface="Poppins" panose="00000500000000000000"/>
                <a:cs typeface="Poppins" panose="00000500000000000000"/>
                <a:sym typeface="Poppins" panose="00000500000000000000"/>
              </a:rPr>
              <a:t>TRƯỚC LỚP</a:t>
            </a:r>
            <a:endParaRPr sz="2800" b="1">
              <a:solidFill>
                <a:srgbClr val="C00000"/>
              </a:solidFill>
              <a:latin typeface="Poppins" panose="00000500000000000000"/>
              <a:ea typeface="Poppins" panose="00000500000000000000"/>
              <a:cs typeface="Poppins" panose="00000500000000000000"/>
              <a:sym typeface="Poppins" panose="00000500000000000000"/>
            </a:endParaRPr>
          </a:p>
        </p:txBody>
      </p:sp>
      <p:cxnSp>
        <p:nvCxnSpPr>
          <p:cNvPr id="817" name="Google Shape;817;p26"/>
          <p:cNvCxnSpPr/>
          <p:nvPr/>
        </p:nvCxnSpPr>
        <p:spPr>
          <a:xfrm>
            <a:off x="8193410" y="1218538"/>
            <a:ext cx="0" cy="5568019"/>
          </a:xfrm>
          <a:prstGeom prst="straightConnector1">
            <a:avLst/>
          </a:prstGeom>
          <a:noFill/>
          <a:ln w="38100" cap="flat" cmpd="sng">
            <a:solidFill>
              <a:srgbClr val="0078A0"/>
            </a:solidFill>
            <a:prstDash val="solid"/>
            <a:miter lim="800000"/>
            <a:headEnd type="none" w="sm" len="sm"/>
            <a:tailEnd type="none" w="sm" len="sm"/>
          </a:ln>
        </p:spPr>
      </p:cxnSp>
      <p:sp>
        <p:nvSpPr>
          <p:cNvPr id="818" name="Google Shape;818;p26"/>
          <p:cNvSpPr/>
          <p:nvPr/>
        </p:nvSpPr>
        <p:spPr>
          <a:xfrm>
            <a:off x="1909957" y="1418331"/>
            <a:ext cx="5694639"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FF00"/>
                </a:solidFill>
                <a:latin typeface="Poppins" panose="00000500000000000000"/>
                <a:ea typeface="Poppins" panose="00000500000000000000"/>
                <a:cs typeface="Poppins" panose="00000500000000000000"/>
                <a:sym typeface="Poppins" panose="00000500000000000000"/>
              </a:rPr>
              <a:t>Sử sụng internet, viết 1 bài giới thiệu về Ngũ Hồ và đưa ra những giải pháp bảo vệ Ngũ Hồ hạn chế bị ô nhiễm (khoảng 10 - 15 dòng).</a:t>
            </a:r>
          </a:p>
        </p:txBody>
      </p:sp>
      <p:pic>
        <p:nvPicPr>
          <p:cNvPr id="819" name="Google Shape;819;p26" descr="Premium Vector | Girl with a winner cup"/>
          <p:cNvPicPr preferRelativeResize="0"/>
          <p:nvPr/>
        </p:nvPicPr>
        <p:blipFill rotWithShape="1">
          <a:blip r:embed="rId5"/>
          <a:srcRect/>
          <a:stretch>
            <a:fillRect/>
          </a:stretch>
        </p:blipFill>
        <p:spPr>
          <a:xfrm>
            <a:off x="280159" y="1498701"/>
            <a:ext cx="1874188" cy="1613718"/>
          </a:xfrm>
          <a:prstGeom prst="rect">
            <a:avLst/>
          </a:prstGeom>
          <a:noFill/>
          <a:ln>
            <a:noFill/>
          </a:ln>
        </p:spPr>
      </p:pic>
      <p:pic>
        <p:nvPicPr>
          <p:cNvPr id="820" name="Google Shape;820;p26"/>
          <p:cNvPicPr preferRelativeResize="0"/>
          <p:nvPr/>
        </p:nvPicPr>
        <p:blipFill rotWithShape="1">
          <a:blip r:embed="rId6"/>
          <a:srcRect/>
          <a:stretch>
            <a:fillRect/>
          </a:stretch>
        </p:blipFill>
        <p:spPr>
          <a:xfrm>
            <a:off x="922137" y="4255079"/>
            <a:ext cx="2402900" cy="2425785"/>
          </a:xfrm>
          <a:prstGeom prst="rect">
            <a:avLst/>
          </a:prstGeom>
          <a:noFill/>
          <a:ln>
            <a:noFill/>
          </a:ln>
        </p:spPr>
      </p:pic>
      <p:sp>
        <p:nvSpPr>
          <p:cNvPr id="821" name="Google Shape;821;p26"/>
          <p:cNvSpPr/>
          <p:nvPr/>
        </p:nvSpPr>
        <p:spPr>
          <a:xfrm>
            <a:off x="280658" y="3429932"/>
            <a:ext cx="4160979" cy="72943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u="sng">
                <a:solidFill>
                  <a:srgbClr val="000000"/>
                </a:solidFill>
                <a:latin typeface="Times New Roman" panose="02020603050405020304"/>
                <a:ea typeface="Times New Roman" panose="02020603050405020304"/>
                <a:cs typeface="Times New Roman" panose="02020603050405020304"/>
                <a:sym typeface="Times New Roman" panose="02020603050405020304"/>
                <a:hlinkClick r:id="rId7"/>
              </a:rPr>
              <a:t>https://vnexpress.net/ngu-dai-ho-he-thong-loc-nuoc-tu-nhien-khong-lo-3999718.html</a:t>
            </a:r>
            <a:endParaRPr sz="16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grpSp>
        <p:nvGrpSpPr>
          <p:cNvPr id="822" name="Google Shape;822;p26"/>
          <p:cNvGrpSpPr/>
          <p:nvPr/>
        </p:nvGrpSpPr>
        <p:grpSpPr>
          <a:xfrm>
            <a:off x="4098536" y="4919795"/>
            <a:ext cx="4116316" cy="1952953"/>
            <a:chOff x="4098536" y="4919795"/>
            <a:chExt cx="4116316" cy="1952953"/>
          </a:xfrm>
        </p:grpSpPr>
        <p:pic>
          <p:nvPicPr>
            <p:cNvPr id="823" name="Google Shape;823;p26" descr="Drawing Illustration Cartoon Lake And Mountains Trees It Can Be Used As An  Icon Or As Teaching Material For Teachers Or Parents Who Make A Home School  To Make Media Movies For"/>
            <p:cNvPicPr preferRelativeResize="0"/>
            <p:nvPr/>
          </p:nvPicPr>
          <p:blipFill rotWithShape="1">
            <a:blip r:embed="rId8"/>
            <a:srcRect l="2606" t="26538" r="6028" b="30145"/>
            <a:stretch>
              <a:fillRect/>
            </a:stretch>
          </p:blipFill>
          <p:spPr>
            <a:xfrm>
              <a:off x="4098536" y="4919795"/>
              <a:ext cx="4088147" cy="1938205"/>
            </a:xfrm>
            <a:prstGeom prst="rect">
              <a:avLst/>
            </a:prstGeom>
            <a:noFill/>
            <a:ln>
              <a:noFill/>
            </a:ln>
          </p:spPr>
        </p:pic>
        <p:sp>
          <p:nvSpPr>
            <p:cNvPr id="824" name="Google Shape;824;p26"/>
            <p:cNvSpPr/>
            <p:nvPr/>
          </p:nvSpPr>
          <p:spPr>
            <a:xfrm>
              <a:off x="6576576" y="6503759"/>
              <a:ext cx="1638276" cy="368989"/>
            </a:xfrm>
            <a:custGeom>
              <a:avLst/>
              <a:gdLst/>
              <a:ahLst/>
              <a:cxnLst/>
              <a:rect l="l" t="t" r="r" b="b"/>
              <a:pathLst>
                <a:path w="1638276" h="368989" extrusionOk="0">
                  <a:moveTo>
                    <a:pt x="1579282" y="15028"/>
                  </a:moveTo>
                  <a:cubicBezTo>
                    <a:pt x="1554701" y="10112"/>
                    <a:pt x="1530504" y="-1989"/>
                    <a:pt x="1505540" y="280"/>
                  </a:cubicBezTo>
                  <a:cubicBezTo>
                    <a:pt x="1474576" y="3095"/>
                    <a:pt x="1417050" y="29776"/>
                    <a:pt x="1417050" y="29776"/>
                  </a:cubicBezTo>
                  <a:cubicBezTo>
                    <a:pt x="1387553" y="49441"/>
                    <a:pt x="1362191" y="77559"/>
                    <a:pt x="1328559" y="88770"/>
                  </a:cubicBezTo>
                  <a:cubicBezTo>
                    <a:pt x="1299062" y="98602"/>
                    <a:pt x="1270557" y="112169"/>
                    <a:pt x="1240069" y="118267"/>
                  </a:cubicBezTo>
                  <a:cubicBezTo>
                    <a:pt x="1146451" y="136990"/>
                    <a:pt x="1190646" y="126935"/>
                    <a:pt x="1107334" y="147764"/>
                  </a:cubicBezTo>
                  <a:cubicBezTo>
                    <a:pt x="1082753" y="142848"/>
                    <a:pt x="1056413" y="143388"/>
                    <a:pt x="1033592" y="133015"/>
                  </a:cubicBezTo>
                  <a:cubicBezTo>
                    <a:pt x="1001319" y="118345"/>
                    <a:pt x="978732" y="85233"/>
                    <a:pt x="945101" y="74022"/>
                  </a:cubicBezTo>
                  <a:lnTo>
                    <a:pt x="900856" y="59273"/>
                  </a:lnTo>
                  <a:cubicBezTo>
                    <a:pt x="885532" y="61462"/>
                    <a:pt x="750414" y="78818"/>
                    <a:pt x="723876" y="88770"/>
                  </a:cubicBezTo>
                  <a:cubicBezTo>
                    <a:pt x="707279" y="94994"/>
                    <a:pt x="695484" y="110340"/>
                    <a:pt x="679630" y="118267"/>
                  </a:cubicBezTo>
                  <a:cubicBezTo>
                    <a:pt x="658475" y="128844"/>
                    <a:pt x="595288" y="143040"/>
                    <a:pt x="576392" y="147764"/>
                  </a:cubicBezTo>
                  <a:cubicBezTo>
                    <a:pt x="527231" y="142848"/>
                    <a:pt x="477049" y="144125"/>
                    <a:pt x="428908" y="133015"/>
                  </a:cubicBezTo>
                  <a:cubicBezTo>
                    <a:pt x="411637" y="129029"/>
                    <a:pt x="400517" y="111445"/>
                    <a:pt x="384663" y="103518"/>
                  </a:cubicBezTo>
                  <a:cubicBezTo>
                    <a:pt x="361089" y="91731"/>
                    <a:pt x="303476" y="80323"/>
                    <a:pt x="281424" y="74022"/>
                  </a:cubicBezTo>
                  <a:cubicBezTo>
                    <a:pt x="266476" y="69751"/>
                    <a:pt x="251927" y="64189"/>
                    <a:pt x="237179" y="59273"/>
                  </a:cubicBezTo>
                  <a:cubicBezTo>
                    <a:pt x="217514" y="64189"/>
                    <a:pt x="195784" y="63965"/>
                    <a:pt x="178185" y="74022"/>
                  </a:cubicBezTo>
                  <a:cubicBezTo>
                    <a:pt x="102079" y="117511"/>
                    <a:pt x="161935" y="112207"/>
                    <a:pt x="104443" y="162512"/>
                  </a:cubicBezTo>
                  <a:cubicBezTo>
                    <a:pt x="77764" y="185857"/>
                    <a:pt x="15953" y="221506"/>
                    <a:pt x="15953" y="221506"/>
                  </a:cubicBezTo>
                  <a:cubicBezTo>
                    <a:pt x="8390" y="244195"/>
                    <a:pt x="-15812" y="287307"/>
                    <a:pt x="15953" y="309996"/>
                  </a:cubicBezTo>
                  <a:cubicBezTo>
                    <a:pt x="41254" y="328068"/>
                    <a:pt x="104443" y="339493"/>
                    <a:pt x="104443" y="339493"/>
                  </a:cubicBezTo>
                  <a:lnTo>
                    <a:pt x="251927" y="324744"/>
                  </a:lnTo>
                  <a:cubicBezTo>
                    <a:pt x="286451" y="320682"/>
                    <a:pt x="320404" y="309996"/>
                    <a:pt x="355166" y="309996"/>
                  </a:cubicBezTo>
                  <a:cubicBezTo>
                    <a:pt x="394801" y="309996"/>
                    <a:pt x="433824" y="319828"/>
                    <a:pt x="473153" y="324744"/>
                  </a:cubicBezTo>
                  <a:cubicBezTo>
                    <a:pt x="492818" y="329660"/>
                    <a:pt x="512732" y="333669"/>
                    <a:pt x="532147" y="339493"/>
                  </a:cubicBezTo>
                  <a:cubicBezTo>
                    <a:pt x="561928" y="348427"/>
                    <a:pt x="620637" y="368989"/>
                    <a:pt x="620637" y="368989"/>
                  </a:cubicBezTo>
                  <a:lnTo>
                    <a:pt x="1004095" y="354241"/>
                  </a:lnTo>
                  <a:cubicBezTo>
                    <a:pt x="1048540" y="351701"/>
                    <a:pt x="1092830" y="346262"/>
                    <a:pt x="1136830" y="339493"/>
                  </a:cubicBezTo>
                  <a:cubicBezTo>
                    <a:pt x="1322236" y="310969"/>
                    <a:pt x="974042" y="325920"/>
                    <a:pt x="1372805" y="295247"/>
                  </a:cubicBezTo>
                  <a:lnTo>
                    <a:pt x="1564534" y="280499"/>
                  </a:lnTo>
                  <a:cubicBezTo>
                    <a:pt x="1569450" y="241170"/>
                    <a:pt x="1565951" y="199838"/>
                    <a:pt x="1579282" y="162512"/>
                  </a:cubicBezTo>
                  <a:cubicBezTo>
                    <a:pt x="1591205" y="129127"/>
                    <a:pt x="1638276" y="74022"/>
                    <a:pt x="1638276" y="74022"/>
                  </a:cubicBezTo>
                  <a:cubicBezTo>
                    <a:pt x="1633360" y="59273"/>
                    <a:pt x="1637962" y="35550"/>
                    <a:pt x="1623527" y="29776"/>
                  </a:cubicBezTo>
                  <a:cubicBezTo>
                    <a:pt x="1604180" y="22037"/>
                    <a:pt x="1555379" y="49102"/>
                    <a:pt x="1535037" y="59273"/>
                  </a:cubicBezTo>
                </a:path>
              </a:pathLst>
            </a:custGeom>
            <a:solidFill>
              <a:srgbClr val="39B34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500"/>
                                        <p:tgtEl>
                                          <p:spTgt spid="8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8"/>
                                        </p:tgtEl>
                                        <p:attrNameLst>
                                          <p:attrName>style.visibility</p:attrName>
                                        </p:attrNameLst>
                                      </p:cBhvr>
                                      <p:to>
                                        <p:strVal val="visible"/>
                                      </p:to>
                                    </p:set>
                                    <p:animEffect transition="in" filter="fade">
                                      <p:cBhvr>
                                        <p:cTn id="12" dur="500"/>
                                        <p:tgtEl>
                                          <p:spTgt spid="818"/>
                                        </p:tgtEl>
                                      </p:cBhvr>
                                    </p:animEffect>
                                  </p:childTnLst>
                                </p:cTn>
                              </p:par>
                              <p:par>
                                <p:cTn id="13" presetID="10" presetClass="entr" presetSubtype="0" fill="hold" nodeType="withEffect">
                                  <p:stCondLst>
                                    <p:cond delay="0"/>
                                  </p:stCondLst>
                                  <p:childTnLst>
                                    <p:set>
                                      <p:cBhvr>
                                        <p:cTn id="14" dur="1" fill="hold">
                                          <p:stCondLst>
                                            <p:cond delay="0"/>
                                          </p:stCondLst>
                                        </p:cTn>
                                        <p:tgtEl>
                                          <p:spTgt spid="819"/>
                                        </p:tgtEl>
                                        <p:attrNameLst>
                                          <p:attrName>style.visibility</p:attrName>
                                        </p:attrNameLst>
                                      </p:cBhvr>
                                      <p:to>
                                        <p:strVal val="visible"/>
                                      </p:to>
                                    </p:set>
                                    <p:animEffect transition="in" filter="fade">
                                      <p:cBhvr>
                                        <p:cTn id="15" dur="500"/>
                                        <p:tgtEl>
                                          <p:spTgt spid="819"/>
                                        </p:tgtEl>
                                      </p:cBhvr>
                                    </p:animEffect>
                                  </p:childTnLst>
                                </p:cTn>
                              </p:par>
                              <p:par>
                                <p:cTn id="16" presetID="10" presetClass="entr" presetSubtype="0" fill="hold" nodeType="withEffect">
                                  <p:stCondLst>
                                    <p:cond delay="0"/>
                                  </p:stCondLst>
                                  <p:childTnLst>
                                    <p:set>
                                      <p:cBhvr>
                                        <p:cTn id="17" dur="1" fill="hold">
                                          <p:stCondLst>
                                            <p:cond delay="0"/>
                                          </p:stCondLst>
                                        </p:cTn>
                                        <p:tgtEl>
                                          <p:spTgt spid="810"/>
                                        </p:tgtEl>
                                        <p:attrNameLst>
                                          <p:attrName>style.visibility</p:attrName>
                                        </p:attrNameLst>
                                      </p:cBhvr>
                                      <p:to>
                                        <p:strVal val="visible"/>
                                      </p:to>
                                    </p:set>
                                    <p:animEffect transition="in" filter="fade">
                                      <p:cBhvr>
                                        <p:cTn id="18" dur="500"/>
                                        <p:tgtEl>
                                          <p:spTgt spid="8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21"/>
                                        </p:tgtEl>
                                        <p:attrNameLst>
                                          <p:attrName>style.visibility</p:attrName>
                                        </p:attrNameLst>
                                      </p:cBhvr>
                                      <p:to>
                                        <p:strVal val="visible"/>
                                      </p:to>
                                    </p:set>
                                    <p:animEffect transition="in" filter="fade">
                                      <p:cBhvr>
                                        <p:cTn id="23" dur="500"/>
                                        <p:tgtEl>
                                          <p:spTgt spid="821"/>
                                        </p:tgtEl>
                                      </p:cBhvr>
                                    </p:animEffect>
                                  </p:childTnLst>
                                </p:cTn>
                              </p:par>
                              <p:par>
                                <p:cTn id="24" presetID="10" presetClass="entr" presetSubtype="0" fill="hold" nodeType="withEffect">
                                  <p:stCondLst>
                                    <p:cond delay="0"/>
                                  </p:stCondLst>
                                  <p:childTnLst>
                                    <p:set>
                                      <p:cBhvr>
                                        <p:cTn id="25" dur="1" fill="hold">
                                          <p:stCondLst>
                                            <p:cond delay="0"/>
                                          </p:stCondLst>
                                        </p:cTn>
                                        <p:tgtEl>
                                          <p:spTgt spid="820"/>
                                        </p:tgtEl>
                                        <p:attrNameLst>
                                          <p:attrName>style.visibility</p:attrName>
                                        </p:attrNameLst>
                                      </p:cBhvr>
                                      <p:to>
                                        <p:strVal val="visible"/>
                                      </p:to>
                                    </p:set>
                                    <p:animEffect transition="in" filter="fade">
                                      <p:cBhvr>
                                        <p:cTn id="26" dur="500"/>
                                        <p:tgtEl>
                                          <p:spTgt spid="820"/>
                                        </p:tgtEl>
                                      </p:cBhvr>
                                    </p:animEffect>
                                  </p:childTnLst>
                                </p:cTn>
                              </p:par>
                              <p:par>
                                <p:cTn id="27" presetID="10" presetClass="entr" presetSubtype="0" fill="hold" nodeType="withEffect">
                                  <p:stCondLst>
                                    <p:cond delay="0"/>
                                  </p:stCondLst>
                                  <p:childTnLst>
                                    <p:set>
                                      <p:cBhvr>
                                        <p:cTn id="28" dur="1" fill="hold">
                                          <p:stCondLst>
                                            <p:cond delay="0"/>
                                          </p:stCondLst>
                                        </p:cTn>
                                        <p:tgtEl>
                                          <p:spTgt spid="822"/>
                                        </p:tgtEl>
                                        <p:attrNameLst>
                                          <p:attrName>style.visibility</p:attrName>
                                        </p:attrNameLst>
                                      </p:cBhvr>
                                      <p:to>
                                        <p:strVal val="visible"/>
                                      </p:to>
                                    </p:set>
                                    <p:animEffect transition="in" filter="fade">
                                      <p:cBhvr>
                                        <p:cTn id="29" dur="500"/>
                                        <p:tgtEl>
                                          <p:spTgt spid="822"/>
                                        </p:tgtEl>
                                      </p:cBhvr>
                                    </p:animEffect>
                                  </p:childTnLst>
                                </p:cTn>
                              </p:par>
                              <p:par>
                                <p:cTn id="30" presetID="10" presetClass="entr" presetSubtype="0" fill="hold" nodeType="withEffect">
                                  <p:stCondLst>
                                    <p:cond delay="0"/>
                                  </p:stCondLst>
                                  <p:childTnLst>
                                    <p:set>
                                      <p:cBhvr>
                                        <p:cTn id="31" dur="1" fill="hold">
                                          <p:stCondLst>
                                            <p:cond delay="0"/>
                                          </p:stCondLst>
                                        </p:cTn>
                                        <p:tgtEl>
                                          <p:spTgt spid="817"/>
                                        </p:tgtEl>
                                        <p:attrNameLst>
                                          <p:attrName>style.visibility</p:attrName>
                                        </p:attrNameLst>
                                      </p:cBhvr>
                                      <p:to>
                                        <p:strVal val="visible"/>
                                      </p:to>
                                    </p:set>
                                    <p:animEffect transition="in" filter="fade">
                                      <p:cBhvr>
                                        <p:cTn id="32" dur="500"/>
                                        <p:tgtEl>
                                          <p:spTgt spid="817"/>
                                        </p:tgtEl>
                                      </p:cBhvr>
                                    </p:animEffect>
                                  </p:childTnLst>
                                </p:cTn>
                              </p:par>
                              <p:par>
                                <p:cTn id="33" presetID="10" presetClass="entr" presetSubtype="0" fill="hold" nodeType="withEffect">
                                  <p:stCondLst>
                                    <p:cond delay="0"/>
                                  </p:stCondLst>
                                  <p:childTnLst>
                                    <p:set>
                                      <p:cBhvr>
                                        <p:cTn id="34" dur="1" fill="hold">
                                          <p:stCondLst>
                                            <p:cond delay="0"/>
                                          </p:stCondLst>
                                        </p:cTn>
                                        <p:tgtEl>
                                          <p:spTgt spid="811"/>
                                        </p:tgtEl>
                                        <p:attrNameLst>
                                          <p:attrName>style.visibility</p:attrName>
                                        </p:attrNameLst>
                                      </p:cBhvr>
                                      <p:to>
                                        <p:strVal val="visible"/>
                                      </p:to>
                                    </p:set>
                                    <p:animEffect transition="in" filter="fade">
                                      <p:cBhvr>
                                        <p:cTn id="35" dur="500"/>
                                        <p:tgtEl>
                                          <p:spTgt spid="811"/>
                                        </p:tgtEl>
                                      </p:cBhvr>
                                    </p:animEffect>
                                  </p:childTnLst>
                                </p:cTn>
                              </p:par>
                              <p:par>
                                <p:cTn id="36" presetID="10" presetClass="entr" presetSubtype="0" fill="hold" nodeType="withEffect">
                                  <p:stCondLst>
                                    <p:cond delay="0"/>
                                  </p:stCondLst>
                                  <p:childTnLst>
                                    <p:set>
                                      <p:cBhvr>
                                        <p:cTn id="37" dur="1" fill="hold">
                                          <p:stCondLst>
                                            <p:cond delay="0"/>
                                          </p:stCondLst>
                                        </p:cTn>
                                        <p:tgtEl>
                                          <p:spTgt spid="812"/>
                                        </p:tgtEl>
                                        <p:attrNameLst>
                                          <p:attrName>style.visibility</p:attrName>
                                        </p:attrNameLst>
                                      </p:cBhvr>
                                      <p:to>
                                        <p:strVal val="visible"/>
                                      </p:to>
                                    </p:set>
                                    <p:animEffect transition="in" filter="fade">
                                      <p:cBhvr>
                                        <p:cTn id="38" dur="500"/>
                                        <p:tgtEl>
                                          <p:spTgt spid="812"/>
                                        </p:tgtEl>
                                      </p:cBhvr>
                                    </p:animEffect>
                                  </p:childTnLst>
                                </p:cTn>
                              </p:par>
                              <p:par>
                                <p:cTn id="39" presetID="10" presetClass="entr" presetSubtype="0" fill="hold" nodeType="withEffect">
                                  <p:stCondLst>
                                    <p:cond delay="0"/>
                                  </p:stCondLst>
                                  <p:childTnLst>
                                    <p:set>
                                      <p:cBhvr>
                                        <p:cTn id="40" dur="1" fill="hold">
                                          <p:stCondLst>
                                            <p:cond delay="0"/>
                                          </p:stCondLst>
                                        </p:cTn>
                                        <p:tgtEl>
                                          <p:spTgt spid="815"/>
                                        </p:tgtEl>
                                        <p:attrNameLst>
                                          <p:attrName>style.visibility</p:attrName>
                                        </p:attrNameLst>
                                      </p:cBhvr>
                                      <p:to>
                                        <p:strVal val="visible"/>
                                      </p:to>
                                    </p:set>
                                    <p:animEffect transition="in" filter="fade">
                                      <p:cBhvr>
                                        <p:cTn id="41" dur="500"/>
                                        <p:tgtEl>
                                          <p:spTgt spid="815"/>
                                        </p:tgtEl>
                                      </p:cBhvr>
                                    </p:animEffect>
                                  </p:childTnLst>
                                </p:cTn>
                              </p:par>
                              <p:par>
                                <p:cTn id="42" presetID="10" presetClass="entr" presetSubtype="0" fill="hold" nodeType="withEffect">
                                  <p:stCondLst>
                                    <p:cond delay="0"/>
                                  </p:stCondLst>
                                  <p:childTnLst>
                                    <p:set>
                                      <p:cBhvr>
                                        <p:cTn id="43" dur="1" fill="hold">
                                          <p:stCondLst>
                                            <p:cond delay="0"/>
                                          </p:stCondLst>
                                        </p:cTn>
                                        <p:tgtEl>
                                          <p:spTgt spid="813"/>
                                        </p:tgtEl>
                                        <p:attrNameLst>
                                          <p:attrName>style.visibility</p:attrName>
                                        </p:attrNameLst>
                                      </p:cBhvr>
                                      <p:to>
                                        <p:strVal val="visible"/>
                                      </p:to>
                                    </p:set>
                                    <p:animEffect transition="in" filter="fade">
                                      <p:cBhvr>
                                        <p:cTn id="44" dur="500"/>
                                        <p:tgtEl>
                                          <p:spTgt spid="813"/>
                                        </p:tgtEl>
                                      </p:cBhvr>
                                    </p:animEffect>
                                  </p:childTnLst>
                                </p:cTn>
                              </p:par>
                              <p:par>
                                <p:cTn id="45" presetID="10" presetClass="entr" presetSubtype="0" fill="hold" nodeType="withEffect">
                                  <p:stCondLst>
                                    <p:cond delay="0"/>
                                  </p:stCondLst>
                                  <p:childTnLst>
                                    <p:set>
                                      <p:cBhvr>
                                        <p:cTn id="46" dur="1" fill="hold">
                                          <p:stCondLst>
                                            <p:cond delay="0"/>
                                          </p:stCondLst>
                                        </p:cTn>
                                        <p:tgtEl>
                                          <p:spTgt spid="816"/>
                                        </p:tgtEl>
                                        <p:attrNameLst>
                                          <p:attrName>style.visibility</p:attrName>
                                        </p:attrNameLst>
                                      </p:cBhvr>
                                      <p:to>
                                        <p:strVal val="visible"/>
                                      </p:to>
                                    </p:set>
                                    <p:animEffect transition="in" filter="fade">
                                      <p:cBhvr>
                                        <p:cTn id="47" dur="500"/>
                                        <p:tgtEl>
                                          <p:spTgt spid="816"/>
                                        </p:tgtEl>
                                      </p:cBhvr>
                                    </p:animEffect>
                                  </p:childTnLst>
                                </p:cTn>
                              </p:par>
                              <p:par>
                                <p:cTn id="48" presetID="10" presetClass="entr" presetSubtype="0" fill="hold" nodeType="withEffect">
                                  <p:stCondLst>
                                    <p:cond delay="0"/>
                                  </p:stCondLst>
                                  <p:childTnLst>
                                    <p:set>
                                      <p:cBhvr>
                                        <p:cTn id="49" dur="1" fill="hold">
                                          <p:stCondLst>
                                            <p:cond delay="0"/>
                                          </p:stCondLst>
                                        </p:cTn>
                                        <p:tgtEl>
                                          <p:spTgt spid="814"/>
                                        </p:tgtEl>
                                        <p:attrNameLst>
                                          <p:attrName>style.visibility</p:attrName>
                                        </p:attrNameLst>
                                      </p:cBhvr>
                                      <p:to>
                                        <p:strVal val="visible"/>
                                      </p:to>
                                    </p:set>
                                    <p:animEffect transition="in" filter="fade">
                                      <p:cBhvr>
                                        <p:cTn id="50" dur="5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8"/>
        <p:cNvGrpSpPr/>
        <p:nvPr/>
      </p:nvGrpSpPr>
      <p:grpSpPr>
        <a:xfrm>
          <a:off x="0" y="0"/>
          <a:ext cx="0" cy="0"/>
          <a:chOff x="0" y="0"/>
          <a:chExt cx="0" cy="0"/>
        </a:xfrm>
      </p:grpSpPr>
      <p:sp>
        <p:nvSpPr>
          <p:cNvPr id="829" name="Google Shape;829;p27"/>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30" name="Google Shape;830;p27"/>
          <p:cNvSpPr/>
          <p:nvPr/>
        </p:nvSpPr>
        <p:spPr>
          <a:xfrm>
            <a:off x="0" y="1"/>
            <a:ext cx="12192000" cy="518714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31" name="Google Shape;831;p27"/>
          <p:cNvSpPr/>
          <p:nvPr/>
        </p:nvSpPr>
        <p:spPr>
          <a:xfrm>
            <a:off x="596464" y="551961"/>
            <a:ext cx="10999072" cy="5399950"/>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32" name="Google Shape;832;p27" descr="Thanks là gì? Cách phân biệt thank và thanks trong tiếng anh"/>
          <p:cNvPicPr preferRelativeResize="0"/>
          <p:nvPr/>
        </p:nvPicPr>
        <p:blipFill rotWithShape="1">
          <a:blip r:embed="rId3"/>
          <a:srcRect t="6712" b="9943"/>
          <a:stretch>
            <a:fillRect/>
          </a:stretch>
        </p:blipFill>
        <p:spPr>
          <a:xfrm>
            <a:off x="838200" y="754148"/>
            <a:ext cx="10515600" cy="4995575"/>
          </a:xfrm>
          <a:prstGeom prst="rect">
            <a:avLst/>
          </a:prstGeom>
          <a:noFill/>
          <a:ln>
            <a:noFill/>
          </a:ln>
        </p:spPr>
      </p:pic>
      <p:cxnSp>
        <p:nvCxnSpPr>
          <p:cNvPr id="833" name="Google Shape;833;p27"/>
          <p:cNvCxnSpPr/>
          <p:nvPr/>
        </p:nvCxnSpPr>
        <p:spPr>
          <a:xfrm rot="10800000">
            <a:off x="596464" y="6329769"/>
            <a:ext cx="11000232" cy="0"/>
          </a:xfrm>
          <a:prstGeom prst="straightConnector1">
            <a:avLst/>
          </a:prstGeom>
          <a:noFill/>
          <a:ln w="152400" cap="flat" cmpd="sng">
            <a:solidFill>
              <a:schemeClr val="accent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06"/>
        <p:cNvGrpSpPr/>
        <p:nvPr/>
      </p:nvGrpSpPr>
      <p:grpSpPr>
        <a:xfrm>
          <a:off x="0" y="0"/>
          <a:ext cx="0" cy="0"/>
          <a:chOff x="0" y="0"/>
          <a:chExt cx="0" cy="0"/>
        </a:xfrm>
      </p:grpSpPr>
      <p:sp>
        <p:nvSpPr>
          <p:cNvPr id="207" name="Google Shape;207;p3"/>
          <p:cNvSpPr/>
          <p:nvPr/>
        </p:nvSpPr>
        <p:spPr>
          <a:xfrm>
            <a:off x="0" y="0"/>
            <a:ext cx="12192000" cy="68580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08" name="Google Shape;208;p3"/>
          <p:cNvSpPr/>
          <p:nvPr/>
        </p:nvSpPr>
        <p:spPr>
          <a:xfrm>
            <a:off x="477012" y="480060"/>
            <a:ext cx="11237976" cy="589788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09" name="Google Shape;209;p3"/>
          <p:cNvSpPr txBox="1"/>
          <p:nvPr/>
        </p:nvSpPr>
        <p:spPr>
          <a:xfrm>
            <a:off x="221225" y="1266350"/>
            <a:ext cx="7034981" cy="5124864"/>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6600" b="0" i="0" u="none" strike="noStrike" cap="none">
                <a:solidFill>
                  <a:schemeClr val="lt1"/>
                </a:solidFill>
                <a:latin typeface="Arial" panose="020B0604020202020204"/>
                <a:ea typeface="Arial" panose="020B0604020202020204"/>
                <a:cs typeface="Arial" panose="020B0604020202020204"/>
                <a:sym typeface="Arial" panose="020B0604020202020204"/>
              </a:rPr>
              <a:t>Bài 1</a:t>
            </a:r>
            <a:r>
              <a:rPr lang="en-US" sz="6600">
                <a:solidFill>
                  <a:schemeClr val="lt1"/>
                </a:solidFill>
              </a:rPr>
              <a:t>4</a:t>
            </a:r>
            <a:r>
              <a:rPr lang="en-US" sz="6600" b="0" i="0" u="none" strike="noStrike" cap="none">
                <a:solidFill>
                  <a:schemeClr val="lt1"/>
                </a:solidFill>
                <a:latin typeface="Arial" panose="020B0604020202020204"/>
                <a:ea typeface="Arial" panose="020B0604020202020204"/>
                <a:cs typeface="Arial" panose="020B0604020202020204"/>
                <a:sym typeface="Arial" panose="020B0604020202020204"/>
              </a:rPr>
              <a:t>:</a:t>
            </a:r>
            <a:endParaRPr sz="4400" b="0"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90000"/>
              </a:lnSpc>
              <a:spcBef>
                <a:spcPts val="600"/>
              </a:spcBef>
              <a:spcAft>
                <a:spcPts val="0"/>
              </a:spcAft>
              <a:buNone/>
            </a:pPr>
            <a:r>
              <a:rPr lang="en-US" sz="7200" b="0" i="0" u="none" strike="noStrike" cap="none">
                <a:solidFill>
                  <a:srgbClr val="FFFF00"/>
                </a:solidFill>
                <a:latin typeface="Arial" panose="020B0604020202020204"/>
                <a:ea typeface="Arial" panose="020B0604020202020204"/>
                <a:cs typeface="Arial" panose="020B0604020202020204"/>
                <a:sym typeface="Arial" panose="020B0604020202020204"/>
              </a:rPr>
              <a:t>THIÊN NHIÊN </a:t>
            </a:r>
            <a:endParaRPr sz="7200" b="0" i="0" u="none" strike="noStrike" cap="none">
              <a:solidFill>
                <a:srgbClr val="FFFF00"/>
              </a:solidFill>
              <a:latin typeface="Arial" panose="020B0604020202020204"/>
              <a:ea typeface="Arial" panose="020B0604020202020204"/>
              <a:cs typeface="Arial" panose="020B0604020202020204"/>
              <a:sym typeface="Arial" panose="020B0604020202020204"/>
            </a:endParaRPr>
          </a:p>
          <a:p>
            <a:pPr marL="0" marR="0" lvl="0" indent="0" algn="ctr" rtl="0">
              <a:lnSpc>
                <a:spcPct val="90000"/>
              </a:lnSpc>
              <a:spcBef>
                <a:spcPts val="600"/>
              </a:spcBef>
              <a:spcAft>
                <a:spcPts val="0"/>
              </a:spcAft>
              <a:buNone/>
            </a:pPr>
            <a:r>
              <a:rPr lang="en-US" sz="7200" b="0" i="0" u="none" strike="noStrike" cap="none">
                <a:solidFill>
                  <a:srgbClr val="FFFF00"/>
                </a:solidFill>
                <a:latin typeface="Arial" panose="020B0604020202020204"/>
                <a:ea typeface="Arial" panose="020B0604020202020204"/>
                <a:cs typeface="Arial" panose="020B0604020202020204"/>
                <a:sym typeface="Arial" panose="020B0604020202020204"/>
              </a:rPr>
              <a:t>VÀ DÂN CƯ XÃ HỘI </a:t>
            </a:r>
            <a:endParaRPr sz="7200" b="0" i="0" u="none" strike="noStrike" cap="none">
              <a:solidFill>
                <a:srgbClr val="FFFF00"/>
              </a:solidFill>
              <a:latin typeface="Arial" panose="020B0604020202020204"/>
              <a:ea typeface="Arial" panose="020B0604020202020204"/>
              <a:cs typeface="Arial" panose="020B0604020202020204"/>
              <a:sym typeface="Arial" panose="020B0604020202020204"/>
            </a:endParaRPr>
          </a:p>
          <a:p>
            <a:pPr marL="0" marR="0" lvl="0" indent="0" algn="ctr" rtl="0">
              <a:lnSpc>
                <a:spcPct val="90000"/>
              </a:lnSpc>
              <a:spcBef>
                <a:spcPts val="600"/>
              </a:spcBef>
              <a:spcAft>
                <a:spcPts val="0"/>
              </a:spcAft>
              <a:buNone/>
            </a:pPr>
            <a:r>
              <a:rPr lang="en-US" sz="9600" b="0" i="0" u="none" strike="noStrike" cap="none">
                <a:solidFill>
                  <a:srgbClr val="FFFF00"/>
                </a:solidFill>
                <a:latin typeface="Arial" panose="020B0604020202020204"/>
                <a:ea typeface="Arial" panose="020B0604020202020204"/>
                <a:cs typeface="Arial" panose="020B0604020202020204"/>
                <a:sym typeface="Arial" panose="020B0604020202020204"/>
              </a:rPr>
              <a:t>BẮC MỸ</a:t>
            </a:r>
            <a:endParaRPr sz="9600" b="0" i="0" u="none" strike="noStrike" cap="none">
              <a:solidFill>
                <a:srgbClr val="FFFF00"/>
              </a:solidFill>
              <a:latin typeface="Arial" panose="020B0604020202020204"/>
              <a:ea typeface="Arial" panose="020B0604020202020204"/>
              <a:cs typeface="Arial" panose="020B0604020202020204"/>
              <a:sym typeface="Arial" panose="020B0604020202020204"/>
            </a:endParaRPr>
          </a:p>
        </p:txBody>
      </p:sp>
      <p:pic>
        <p:nvPicPr>
          <p:cNvPr id="210" name="Google Shape;210;p3" descr="Tìm Hiểu Về Bản đồ Thế Giới Và Những địa điểm Du Lịch Tốt Nhất Các Châu Lục  » Booking Real"/>
          <p:cNvPicPr preferRelativeResize="0"/>
          <p:nvPr/>
        </p:nvPicPr>
        <p:blipFill rotWithShape="1">
          <a:blip r:embed="rId3"/>
          <a:srcRect l="-364" t="-430" r="66946" b="39785"/>
          <a:stretch>
            <a:fillRect/>
          </a:stretch>
        </p:blipFill>
        <p:spPr>
          <a:xfrm>
            <a:off x="5659839" y="172922"/>
            <a:ext cx="6055149" cy="6205018"/>
          </a:xfrm>
          <a:prstGeom prst="rect">
            <a:avLst/>
          </a:prstGeom>
          <a:noFill/>
          <a:ln>
            <a:noFill/>
          </a:ln>
        </p:spPr>
      </p:pic>
      <p:pic>
        <p:nvPicPr>
          <p:cNvPr id="211" name="Google Shape;211;p3" descr="Crowd Clipart Person Icon - Crowd People Icon Png - PNG - Free transparent  image"/>
          <p:cNvPicPr preferRelativeResize="0"/>
          <p:nvPr/>
        </p:nvPicPr>
        <p:blipFill rotWithShape="1">
          <a:blip r:embed="rId4"/>
          <a:srcRect l="19882" t="8309" r="18612" b="8788"/>
          <a:stretch>
            <a:fillRect/>
          </a:stretch>
        </p:blipFill>
        <p:spPr>
          <a:xfrm>
            <a:off x="477012" y="493334"/>
            <a:ext cx="2211185" cy="1986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2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17" name="Google Shape;217;p4"/>
          <p:cNvGrpSpPr/>
          <p:nvPr/>
        </p:nvGrpSpPr>
        <p:grpSpPr>
          <a:xfrm>
            <a:off x="0" y="14748"/>
            <a:ext cx="12192000" cy="745465"/>
            <a:chOff x="0" y="53821"/>
            <a:chExt cx="12192000" cy="745465"/>
          </a:xfrm>
        </p:grpSpPr>
        <p:grpSp>
          <p:nvGrpSpPr>
            <p:cNvPr id="218" name="Google Shape;218;p4"/>
            <p:cNvGrpSpPr/>
            <p:nvPr/>
          </p:nvGrpSpPr>
          <p:grpSpPr>
            <a:xfrm>
              <a:off x="0" y="56595"/>
              <a:ext cx="12192000" cy="742691"/>
              <a:chOff x="-4365708" y="23612"/>
              <a:chExt cx="9245225" cy="825539"/>
            </a:xfrm>
          </p:grpSpPr>
          <p:sp>
            <p:nvSpPr>
              <p:cNvPr id="219" name="Google Shape;219;p4"/>
              <p:cNvSpPr/>
              <p:nvPr/>
            </p:nvSpPr>
            <p:spPr>
              <a:xfrm>
                <a:off x="-4365708" y="23612"/>
                <a:ext cx="9245225"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220" name="Google Shape;220;p4"/>
              <p:cNvSpPr txBox="1"/>
              <p:nvPr/>
            </p:nvSpPr>
            <p:spPr>
              <a:xfrm>
                <a:off x="-3835225" y="62300"/>
                <a:ext cx="8665054"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1. ĐẶC ĐIỂM CHUNG CỦA THIÊN NHIÊN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221" name="Google Shape;221;p4"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grpSp>
        <p:nvGrpSpPr>
          <p:cNvPr id="222" name="Google Shape;222;p4"/>
          <p:cNvGrpSpPr/>
          <p:nvPr/>
        </p:nvGrpSpPr>
        <p:grpSpPr>
          <a:xfrm>
            <a:off x="6058662" y="2189049"/>
            <a:ext cx="6125308" cy="4362897"/>
            <a:chOff x="6638256" y="945041"/>
            <a:chExt cx="5677154" cy="4105054"/>
          </a:xfrm>
        </p:grpSpPr>
        <p:grpSp>
          <p:nvGrpSpPr>
            <p:cNvPr id="223" name="Google Shape;223;p4"/>
            <p:cNvGrpSpPr/>
            <p:nvPr/>
          </p:nvGrpSpPr>
          <p:grpSpPr>
            <a:xfrm>
              <a:off x="6638256" y="959456"/>
              <a:ext cx="2566220" cy="2012484"/>
              <a:chOff x="8468794" y="1293684"/>
              <a:chExt cx="2566220" cy="2012484"/>
            </a:xfrm>
          </p:grpSpPr>
          <p:grpSp>
            <p:nvGrpSpPr>
              <p:cNvPr id="224" name="Google Shape;224;p4"/>
              <p:cNvGrpSpPr/>
              <p:nvPr/>
            </p:nvGrpSpPr>
            <p:grpSpPr>
              <a:xfrm>
                <a:off x="8468794" y="1293684"/>
                <a:ext cx="2566220" cy="2012484"/>
                <a:chOff x="593157" y="1727459"/>
                <a:chExt cx="2566220" cy="2507291"/>
              </a:xfrm>
            </p:grpSpPr>
            <p:sp>
              <p:nvSpPr>
                <p:cNvPr id="225" name="Google Shape;225;p4"/>
                <p:cNvSpPr/>
                <p:nvPr/>
              </p:nvSpPr>
              <p:spPr>
                <a:xfrm>
                  <a:off x="593157" y="1727459"/>
                  <a:ext cx="2566220" cy="2507291"/>
                </a:xfrm>
                <a:prstGeom prst="cloud">
                  <a:avLst/>
                </a:prstGeom>
                <a:gradFill>
                  <a:gsLst>
                    <a:gs pos="0">
                      <a:srgbClr val="E8FB89"/>
                    </a:gs>
                    <a:gs pos="50000">
                      <a:srgbClr val="EFFAB8"/>
                    </a:gs>
                    <a:gs pos="100000">
                      <a:srgbClr val="F5FCDC"/>
                    </a:gs>
                  </a:gsLst>
                  <a:lin ang="0" scaled="0"/>
                </a:gra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i="0" u="none" strike="noStrike" cap="none">
                    <a:solidFill>
                      <a:srgbClr val="385623"/>
                    </a:solidFill>
                    <a:latin typeface="Arial" panose="020B0604020202020204"/>
                    <a:ea typeface="Arial" panose="020B0604020202020204"/>
                    <a:cs typeface="Arial" panose="020B0604020202020204"/>
                    <a:sym typeface="Arial" panose="020B0604020202020204"/>
                  </a:endParaRPr>
                </a:p>
              </p:txBody>
            </p:sp>
            <p:sp>
              <p:nvSpPr>
                <p:cNvPr id="226" name="Google Shape;226;p4"/>
                <p:cNvSpPr/>
                <p:nvPr/>
              </p:nvSpPr>
              <p:spPr>
                <a:xfrm>
                  <a:off x="890661" y="2963146"/>
                  <a:ext cx="1944285" cy="690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rgbClr val="0033CC"/>
                      </a:solidFill>
                      <a:latin typeface="Poppins" panose="00000500000000000000"/>
                      <a:ea typeface="Poppins" panose="00000500000000000000"/>
                      <a:cs typeface="Poppins" panose="00000500000000000000"/>
                      <a:sym typeface="Poppins" panose="00000500000000000000"/>
                    </a:rPr>
                    <a:t>ĐỊA HÌNH</a:t>
                  </a:r>
                  <a:endParaRPr sz="3000" b="1" i="0" u="none" strike="noStrike" cap="none">
                    <a:solidFill>
                      <a:srgbClr val="0033CC"/>
                    </a:solidFill>
                    <a:latin typeface="Poppins" panose="00000500000000000000"/>
                    <a:ea typeface="Poppins" panose="00000500000000000000"/>
                    <a:cs typeface="Poppins" panose="00000500000000000000"/>
                    <a:sym typeface="Poppins" panose="00000500000000000000"/>
                  </a:endParaRPr>
                </a:p>
              </p:txBody>
            </p:sp>
          </p:grpSp>
          <p:sp>
            <p:nvSpPr>
              <p:cNvPr id="227" name="Google Shape;227;p4"/>
              <p:cNvSpPr/>
              <p:nvPr/>
            </p:nvSpPr>
            <p:spPr>
              <a:xfrm>
                <a:off x="8766298" y="1624557"/>
                <a:ext cx="19883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22A955"/>
                    </a:solidFill>
                    <a:latin typeface="Arial" panose="020B0604020202020204"/>
                    <a:ea typeface="Arial" panose="020B0604020202020204"/>
                    <a:cs typeface="Arial" panose="020B0604020202020204"/>
                    <a:sym typeface="Arial" panose="020B0604020202020204"/>
                  </a:rPr>
                  <a:t>NHÓM 1</a:t>
                </a:r>
                <a:endParaRPr sz="3600" b="1" i="0" u="none" strike="noStrike" cap="none">
                  <a:solidFill>
                    <a:srgbClr val="22A955"/>
                  </a:solidFill>
                  <a:latin typeface="Arial" panose="020B0604020202020204"/>
                  <a:ea typeface="Arial" panose="020B0604020202020204"/>
                  <a:cs typeface="Arial" panose="020B0604020202020204"/>
                  <a:sym typeface="Arial" panose="020B0604020202020204"/>
                </a:endParaRPr>
              </a:p>
            </p:txBody>
          </p:sp>
        </p:grpSp>
        <p:grpSp>
          <p:nvGrpSpPr>
            <p:cNvPr id="228" name="Google Shape;228;p4"/>
            <p:cNvGrpSpPr/>
            <p:nvPr/>
          </p:nvGrpSpPr>
          <p:grpSpPr>
            <a:xfrm>
              <a:off x="9749190" y="945041"/>
              <a:ext cx="2566220" cy="2012484"/>
              <a:chOff x="8890483" y="1282735"/>
              <a:chExt cx="2566220" cy="2012484"/>
            </a:xfrm>
          </p:grpSpPr>
          <p:grpSp>
            <p:nvGrpSpPr>
              <p:cNvPr id="229" name="Google Shape;229;p4"/>
              <p:cNvGrpSpPr/>
              <p:nvPr/>
            </p:nvGrpSpPr>
            <p:grpSpPr>
              <a:xfrm>
                <a:off x="8890483" y="1282735"/>
                <a:ext cx="2566220" cy="2012484"/>
                <a:chOff x="1014846" y="1713818"/>
                <a:chExt cx="2566220" cy="2507291"/>
              </a:xfrm>
            </p:grpSpPr>
            <p:sp>
              <p:nvSpPr>
                <p:cNvPr id="230" name="Google Shape;230;p4"/>
                <p:cNvSpPr/>
                <p:nvPr/>
              </p:nvSpPr>
              <p:spPr>
                <a:xfrm>
                  <a:off x="1014846" y="1713818"/>
                  <a:ext cx="2566220" cy="2507291"/>
                </a:xfrm>
                <a:prstGeom prst="cloud">
                  <a:avLst/>
                </a:prstGeom>
                <a:gradFill>
                  <a:gsLst>
                    <a:gs pos="0">
                      <a:srgbClr val="E8FB89"/>
                    </a:gs>
                    <a:gs pos="50000">
                      <a:srgbClr val="EFFAB8"/>
                    </a:gs>
                    <a:gs pos="100000">
                      <a:srgbClr val="F5FCDC"/>
                    </a:gs>
                  </a:gsLst>
                  <a:lin ang="0" scaled="0"/>
                </a:gra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i="0" u="none" strike="noStrike" cap="none">
                    <a:solidFill>
                      <a:srgbClr val="385623"/>
                    </a:solidFill>
                    <a:latin typeface="Arial" panose="020B0604020202020204"/>
                    <a:ea typeface="Arial" panose="020B0604020202020204"/>
                    <a:cs typeface="Arial" panose="020B0604020202020204"/>
                    <a:sym typeface="Arial" panose="020B0604020202020204"/>
                  </a:endParaRPr>
                </a:p>
              </p:txBody>
            </p:sp>
            <p:sp>
              <p:nvSpPr>
                <p:cNvPr id="231" name="Google Shape;231;p4"/>
                <p:cNvSpPr/>
                <p:nvPr/>
              </p:nvSpPr>
              <p:spPr>
                <a:xfrm>
                  <a:off x="1325813" y="2967464"/>
                  <a:ext cx="1944285" cy="6902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rgbClr val="0033CC"/>
                      </a:solidFill>
                      <a:latin typeface="Poppins" panose="00000500000000000000"/>
                      <a:ea typeface="Poppins" panose="00000500000000000000"/>
                      <a:cs typeface="Poppins" panose="00000500000000000000"/>
                      <a:sym typeface="Poppins" panose="00000500000000000000"/>
                    </a:rPr>
                    <a:t>KHÍ HẬU</a:t>
                  </a:r>
                  <a:endParaRPr sz="3000" b="1" i="0" u="none" strike="noStrike" cap="none">
                    <a:solidFill>
                      <a:srgbClr val="0033CC"/>
                    </a:solidFill>
                    <a:latin typeface="Poppins" panose="00000500000000000000"/>
                    <a:ea typeface="Poppins" panose="00000500000000000000"/>
                    <a:cs typeface="Poppins" panose="00000500000000000000"/>
                    <a:sym typeface="Poppins" panose="00000500000000000000"/>
                  </a:endParaRPr>
                </a:p>
              </p:txBody>
            </p:sp>
          </p:grpSp>
          <p:sp>
            <p:nvSpPr>
              <p:cNvPr id="232" name="Google Shape;232;p4"/>
              <p:cNvSpPr/>
              <p:nvPr/>
            </p:nvSpPr>
            <p:spPr>
              <a:xfrm>
                <a:off x="9045966" y="1513567"/>
                <a:ext cx="225525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22A955"/>
                    </a:solidFill>
                    <a:latin typeface="Arial" panose="020B0604020202020204"/>
                    <a:ea typeface="Arial" panose="020B0604020202020204"/>
                    <a:cs typeface="Arial" panose="020B0604020202020204"/>
                    <a:sym typeface="Arial" panose="020B0604020202020204"/>
                  </a:rPr>
                  <a:t>NHÓM 2</a:t>
                </a:r>
                <a:endParaRPr sz="3600" b="1" i="0" u="none" strike="noStrike" cap="none">
                  <a:solidFill>
                    <a:srgbClr val="22A955"/>
                  </a:solidFill>
                  <a:latin typeface="Arial" panose="020B0604020202020204"/>
                  <a:ea typeface="Arial" panose="020B0604020202020204"/>
                  <a:cs typeface="Arial" panose="020B0604020202020204"/>
                  <a:sym typeface="Arial" panose="020B0604020202020204"/>
                </a:endParaRPr>
              </a:p>
            </p:txBody>
          </p:sp>
        </p:grpSp>
        <p:grpSp>
          <p:nvGrpSpPr>
            <p:cNvPr id="233" name="Google Shape;233;p4"/>
            <p:cNvGrpSpPr/>
            <p:nvPr/>
          </p:nvGrpSpPr>
          <p:grpSpPr>
            <a:xfrm>
              <a:off x="6660301" y="3037611"/>
              <a:ext cx="2566220" cy="2012484"/>
              <a:chOff x="8468794" y="1293684"/>
              <a:chExt cx="2566220" cy="2012484"/>
            </a:xfrm>
          </p:grpSpPr>
          <p:grpSp>
            <p:nvGrpSpPr>
              <p:cNvPr id="234" name="Google Shape;234;p4"/>
              <p:cNvGrpSpPr/>
              <p:nvPr/>
            </p:nvGrpSpPr>
            <p:grpSpPr>
              <a:xfrm>
                <a:off x="8468794" y="1293684"/>
                <a:ext cx="2566220" cy="2012484"/>
                <a:chOff x="593157" y="1727459"/>
                <a:chExt cx="2566220" cy="2507291"/>
              </a:xfrm>
            </p:grpSpPr>
            <p:sp>
              <p:nvSpPr>
                <p:cNvPr id="235" name="Google Shape;235;p4"/>
                <p:cNvSpPr/>
                <p:nvPr/>
              </p:nvSpPr>
              <p:spPr>
                <a:xfrm>
                  <a:off x="593157" y="1727459"/>
                  <a:ext cx="2566220" cy="2507291"/>
                </a:xfrm>
                <a:prstGeom prst="cloud">
                  <a:avLst/>
                </a:prstGeom>
                <a:gradFill>
                  <a:gsLst>
                    <a:gs pos="0">
                      <a:srgbClr val="E8FB89"/>
                    </a:gs>
                    <a:gs pos="50000">
                      <a:srgbClr val="EFFAB8"/>
                    </a:gs>
                    <a:gs pos="100000">
                      <a:srgbClr val="F5FCDC"/>
                    </a:gs>
                  </a:gsLst>
                  <a:lin ang="0" scaled="0"/>
                </a:gra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i="0" u="none" strike="noStrike" cap="none">
                    <a:solidFill>
                      <a:srgbClr val="385623"/>
                    </a:solidFill>
                    <a:latin typeface="Arial" panose="020B0604020202020204"/>
                    <a:ea typeface="Arial" panose="020B0604020202020204"/>
                    <a:cs typeface="Arial" panose="020B0604020202020204"/>
                    <a:sym typeface="Arial" panose="020B0604020202020204"/>
                  </a:endParaRPr>
                </a:p>
              </p:txBody>
            </p:sp>
            <p:sp>
              <p:nvSpPr>
                <p:cNvPr id="236" name="Google Shape;236;p4"/>
                <p:cNvSpPr/>
                <p:nvPr/>
              </p:nvSpPr>
              <p:spPr>
                <a:xfrm>
                  <a:off x="711849" y="2993435"/>
                  <a:ext cx="2255253" cy="690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rgbClr val="0033CC"/>
                      </a:solidFill>
                      <a:latin typeface="Poppins" panose="00000500000000000000"/>
                      <a:ea typeface="Poppins" panose="00000500000000000000"/>
                      <a:cs typeface="Poppins" panose="00000500000000000000"/>
                      <a:sym typeface="Poppins" panose="00000500000000000000"/>
                    </a:rPr>
                    <a:t>SÔNG, HỒ</a:t>
                  </a:r>
                  <a:endParaRPr sz="3000" b="1" i="0" u="none" strike="noStrike" cap="none">
                    <a:solidFill>
                      <a:srgbClr val="0033CC"/>
                    </a:solidFill>
                    <a:latin typeface="Poppins" panose="00000500000000000000"/>
                    <a:ea typeface="Poppins" panose="00000500000000000000"/>
                    <a:cs typeface="Poppins" panose="00000500000000000000"/>
                    <a:sym typeface="Poppins" panose="00000500000000000000"/>
                  </a:endParaRPr>
                </a:p>
              </p:txBody>
            </p:sp>
          </p:grpSp>
          <p:sp>
            <p:nvSpPr>
              <p:cNvPr id="237" name="Google Shape;237;p4"/>
              <p:cNvSpPr/>
              <p:nvPr/>
            </p:nvSpPr>
            <p:spPr>
              <a:xfrm>
                <a:off x="8766297" y="1624557"/>
                <a:ext cx="213235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22A955"/>
                    </a:solidFill>
                    <a:latin typeface="Arial" panose="020B0604020202020204"/>
                    <a:ea typeface="Arial" panose="020B0604020202020204"/>
                    <a:cs typeface="Arial" panose="020B0604020202020204"/>
                    <a:sym typeface="Arial" panose="020B0604020202020204"/>
                  </a:rPr>
                  <a:t>NHÓM 3</a:t>
                </a:r>
                <a:endParaRPr sz="3600" b="1" i="0" u="none" strike="noStrike" cap="none">
                  <a:solidFill>
                    <a:srgbClr val="22A955"/>
                  </a:solidFill>
                  <a:latin typeface="Arial" panose="020B0604020202020204"/>
                  <a:ea typeface="Arial" panose="020B0604020202020204"/>
                  <a:cs typeface="Arial" panose="020B0604020202020204"/>
                  <a:sym typeface="Arial" panose="020B0604020202020204"/>
                </a:endParaRPr>
              </a:p>
            </p:txBody>
          </p:sp>
        </p:grpSp>
        <p:grpSp>
          <p:nvGrpSpPr>
            <p:cNvPr id="238" name="Google Shape;238;p4"/>
            <p:cNvGrpSpPr/>
            <p:nvPr/>
          </p:nvGrpSpPr>
          <p:grpSpPr>
            <a:xfrm>
              <a:off x="9749190" y="3012037"/>
              <a:ext cx="2566220" cy="2012485"/>
              <a:chOff x="8890483" y="1282735"/>
              <a:chExt cx="2566220" cy="2012485"/>
            </a:xfrm>
          </p:grpSpPr>
          <p:grpSp>
            <p:nvGrpSpPr>
              <p:cNvPr id="239" name="Google Shape;239;p4"/>
              <p:cNvGrpSpPr/>
              <p:nvPr/>
            </p:nvGrpSpPr>
            <p:grpSpPr>
              <a:xfrm>
                <a:off x="8890483" y="1282735"/>
                <a:ext cx="2566220" cy="2012485"/>
                <a:chOff x="1014846" y="1713818"/>
                <a:chExt cx="2566220" cy="2507291"/>
              </a:xfrm>
            </p:grpSpPr>
            <p:sp>
              <p:nvSpPr>
                <p:cNvPr id="240" name="Google Shape;240;p4"/>
                <p:cNvSpPr/>
                <p:nvPr/>
              </p:nvSpPr>
              <p:spPr>
                <a:xfrm>
                  <a:off x="1014846" y="1713818"/>
                  <a:ext cx="2566220" cy="2507291"/>
                </a:xfrm>
                <a:prstGeom prst="cloud">
                  <a:avLst/>
                </a:prstGeom>
                <a:gradFill>
                  <a:gsLst>
                    <a:gs pos="0">
                      <a:srgbClr val="E8FB89"/>
                    </a:gs>
                    <a:gs pos="50000">
                      <a:srgbClr val="EFFAB8"/>
                    </a:gs>
                    <a:gs pos="100000">
                      <a:srgbClr val="F5FCDC"/>
                    </a:gs>
                  </a:gsLst>
                  <a:lin ang="0" scaled="0"/>
                </a:gra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i="0" u="none" strike="noStrike" cap="none">
                    <a:solidFill>
                      <a:srgbClr val="385623"/>
                    </a:solidFill>
                    <a:latin typeface="Arial" panose="020B0604020202020204"/>
                    <a:ea typeface="Arial" panose="020B0604020202020204"/>
                    <a:cs typeface="Arial" panose="020B0604020202020204"/>
                    <a:sym typeface="Arial" panose="020B0604020202020204"/>
                  </a:endParaRPr>
                </a:p>
              </p:txBody>
            </p:sp>
            <p:sp>
              <p:nvSpPr>
                <p:cNvPr id="241" name="Google Shape;241;p4"/>
                <p:cNvSpPr/>
                <p:nvPr/>
              </p:nvSpPr>
              <p:spPr>
                <a:xfrm>
                  <a:off x="1034355" y="2747060"/>
                  <a:ext cx="2407653" cy="11886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rgbClr val="0033CC"/>
                      </a:solidFill>
                      <a:latin typeface="Poppins" panose="00000500000000000000"/>
                      <a:ea typeface="Poppins" panose="00000500000000000000"/>
                      <a:cs typeface="Poppins" panose="00000500000000000000"/>
                      <a:sym typeface="Poppins" panose="00000500000000000000"/>
                    </a:rPr>
                    <a:t>ĐỚI THIÊN NHIÊN</a:t>
                  </a:r>
                  <a:endParaRPr sz="2800" b="1" i="0" u="none" strike="noStrike" cap="none">
                    <a:solidFill>
                      <a:srgbClr val="0033CC"/>
                    </a:solidFill>
                    <a:latin typeface="Poppins" panose="00000500000000000000"/>
                    <a:ea typeface="Poppins" panose="00000500000000000000"/>
                    <a:cs typeface="Poppins" panose="00000500000000000000"/>
                    <a:sym typeface="Poppins" panose="00000500000000000000"/>
                  </a:endParaRPr>
                </a:p>
              </p:txBody>
            </p:sp>
          </p:grpSp>
          <p:sp>
            <p:nvSpPr>
              <p:cNvPr id="242" name="Google Shape;242;p4"/>
              <p:cNvSpPr/>
              <p:nvPr/>
            </p:nvSpPr>
            <p:spPr>
              <a:xfrm>
                <a:off x="9170703" y="1450845"/>
                <a:ext cx="214694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22A955"/>
                    </a:solidFill>
                    <a:latin typeface="Arial" panose="020B0604020202020204"/>
                    <a:ea typeface="Arial" panose="020B0604020202020204"/>
                    <a:cs typeface="Arial" panose="020B0604020202020204"/>
                    <a:sym typeface="Arial" panose="020B0604020202020204"/>
                  </a:rPr>
                  <a:t>NHÓM 4</a:t>
                </a:r>
                <a:endParaRPr sz="3600" b="1" i="0" u="none" strike="noStrike" cap="none">
                  <a:solidFill>
                    <a:srgbClr val="22A955"/>
                  </a:solidFill>
                  <a:latin typeface="Arial" panose="020B0604020202020204"/>
                  <a:ea typeface="Arial" panose="020B0604020202020204"/>
                  <a:cs typeface="Arial" panose="020B0604020202020204"/>
                  <a:sym typeface="Arial" panose="020B0604020202020204"/>
                </a:endParaRPr>
              </a:p>
            </p:txBody>
          </p:sp>
        </p:grpSp>
      </p:grpSp>
      <p:grpSp>
        <p:nvGrpSpPr>
          <p:cNvPr id="243" name="Google Shape;243;p4"/>
          <p:cNvGrpSpPr/>
          <p:nvPr/>
        </p:nvGrpSpPr>
        <p:grpSpPr>
          <a:xfrm>
            <a:off x="6641202" y="847529"/>
            <a:ext cx="4789013" cy="1318937"/>
            <a:chOff x="7181976" y="989880"/>
            <a:chExt cx="4789013" cy="1318937"/>
          </a:xfrm>
        </p:grpSpPr>
        <p:sp>
          <p:nvSpPr>
            <p:cNvPr id="244" name="Google Shape;244;p4"/>
            <p:cNvSpPr/>
            <p:nvPr/>
          </p:nvSpPr>
          <p:spPr>
            <a:xfrm>
              <a:off x="7986060" y="1105500"/>
              <a:ext cx="3984929" cy="11205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0" b="1" i="0" u="none" strike="noStrike" cap="none">
                  <a:solidFill>
                    <a:srgbClr val="FF0000"/>
                  </a:solidFill>
                  <a:latin typeface="Great Vibes"/>
                  <a:ea typeface="Great Vibes"/>
                  <a:cs typeface="Great Vibes"/>
                  <a:sym typeface="Great Vibes"/>
                </a:rPr>
                <a:t>Nhiệm vụ</a:t>
              </a:r>
              <a:endParaRPr sz="8000" b="1" i="0" u="none" strike="noStrike" cap="none">
                <a:solidFill>
                  <a:srgbClr val="FF0000"/>
                </a:solidFill>
                <a:latin typeface="Great Vibes"/>
                <a:ea typeface="Great Vibes"/>
                <a:cs typeface="Great Vibes"/>
                <a:sym typeface="Great Vibes"/>
              </a:endParaRPr>
            </a:p>
          </p:txBody>
        </p:sp>
        <p:pic>
          <p:nvPicPr>
            <p:cNvPr id="245" name="Google Shape;245;p4" descr="Hình icon sách vở - Hình I_con sách vở - Ngô Trọng Nghĩa - Website của  Trường Tiểu Học An Thạnh 3"/>
            <p:cNvPicPr preferRelativeResize="0"/>
            <p:nvPr/>
          </p:nvPicPr>
          <p:blipFill rotWithShape="1">
            <a:blip r:embed="rId4"/>
            <a:srcRect r="15970"/>
            <a:stretch>
              <a:fillRect/>
            </a:stretch>
          </p:blipFill>
          <p:spPr>
            <a:xfrm>
              <a:off x="7181976" y="989880"/>
              <a:ext cx="1249964" cy="1318937"/>
            </a:xfrm>
            <a:prstGeom prst="rect">
              <a:avLst/>
            </a:prstGeom>
            <a:noFill/>
            <a:ln>
              <a:noFill/>
            </a:ln>
          </p:spPr>
        </p:pic>
      </p:grpSp>
      <p:cxnSp>
        <p:nvCxnSpPr>
          <p:cNvPr id="246" name="Google Shape;246;p4"/>
          <p:cNvCxnSpPr/>
          <p:nvPr/>
        </p:nvCxnSpPr>
        <p:spPr>
          <a:xfrm>
            <a:off x="5942134" y="765582"/>
            <a:ext cx="25317" cy="5970449"/>
          </a:xfrm>
          <a:prstGeom prst="straightConnector1">
            <a:avLst/>
          </a:prstGeom>
          <a:noFill/>
          <a:ln w="28575" cap="flat" cmpd="sng">
            <a:solidFill>
              <a:schemeClr val="dk1"/>
            </a:solidFill>
            <a:prstDash val="dot"/>
            <a:miter lim="800000"/>
            <a:headEnd type="none" w="sm" len="sm"/>
            <a:tailEnd type="none" w="sm" len="sm"/>
          </a:ln>
        </p:spPr>
      </p:cxnSp>
      <p:grpSp>
        <p:nvGrpSpPr>
          <p:cNvPr id="247" name="Google Shape;247;p4"/>
          <p:cNvGrpSpPr/>
          <p:nvPr/>
        </p:nvGrpSpPr>
        <p:grpSpPr>
          <a:xfrm>
            <a:off x="244670" y="810374"/>
            <a:ext cx="5355125" cy="980053"/>
            <a:chOff x="-1218663" y="1078951"/>
            <a:chExt cx="5355125" cy="677465"/>
          </a:xfrm>
        </p:grpSpPr>
        <p:sp>
          <p:nvSpPr>
            <p:cNvPr id="248" name="Google Shape;248;p4"/>
            <p:cNvSpPr/>
            <p:nvPr/>
          </p:nvSpPr>
          <p:spPr>
            <a:xfrm>
              <a:off x="-1146221" y="1078951"/>
              <a:ext cx="5282683" cy="677465"/>
            </a:xfrm>
            <a:prstGeom prst="roundRect">
              <a:avLst>
                <a:gd name="adj" fmla="val 16667"/>
              </a:avLst>
            </a:prstGeom>
            <a:solidFill>
              <a:srgbClr val="DEFAFD"/>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249" name="Google Shape;249;p4"/>
            <p:cNvSpPr txBox="1"/>
            <p:nvPr/>
          </p:nvSpPr>
          <p:spPr>
            <a:xfrm>
              <a:off x="-1218663" y="1176866"/>
              <a:ext cx="293331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chemeClr val="dk1"/>
                  </a:solidFill>
                  <a:latin typeface="Poppins" panose="00000500000000000000"/>
                  <a:ea typeface="Poppins" panose="00000500000000000000"/>
                  <a:cs typeface="Poppins" panose="00000500000000000000"/>
                  <a:sym typeface="Poppins" panose="00000500000000000000"/>
                </a:rPr>
                <a:t>Hoạt động: nhóm</a:t>
              </a:r>
              <a:endParaRPr sz="2800" b="1"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grpSp>
      <p:grpSp>
        <p:nvGrpSpPr>
          <p:cNvPr id="250" name="Google Shape;250;p4"/>
          <p:cNvGrpSpPr/>
          <p:nvPr/>
        </p:nvGrpSpPr>
        <p:grpSpPr>
          <a:xfrm>
            <a:off x="264777" y="4425379"/>
            <a:ext cx="5247144" cy="1035352"/>
            <a:chOff x="573766" y="1108680"/>
            <a:chExt cx="5247144" cy="715690"/>
          </a:xfrm>
        </p:grpSpPr>
        <p:sp>
          <p:nvSpPr>
            <p:cNvPr id="251" name="Google Shape;251;p4"/>
            <p:cNvSpPr/>
            <p:nvPr/>
          </p:nvSpPr>
          <p:spPr>
            <a:xfrm>
              <a:off x="595021" y="1108680"/>
              <a:ext cx="5225889" cy="715690"/>
            </a:xfrm>
            <a:prstGeom prst="roundRect">
              <a:avLst>
                <a:gd name="adj" fmla="val 16667"/>
              </a:avLst>
            </a:prstGeom>
            <a:solidFill>
              <a:srgbClr val="DEFAFD"/>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252" name="Google Shape;252;p4"/>
            <p:cNvSpPr txBox="1"/>
            <p:nvPr/>
          </p:nvSpPr>
          <p:spPr>
            <a:xfrm>
              <a:off x="573766" y="1155745"/>
              <a:ext cx="3905048" cy="6169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i="0" u="none" strike="noStrike" cap="none">
                  <a:solidFill>
                    <a:srgbClr val="0033CC"/>
                  </a:solidFill>
                  <a:latin typeface="Poppins" panose="00000500000000000000"/>
                  <a:ea typeface="Poppins" panose="00000500000000000000"/>
                  <a:cs typeface="Poppins" panose="00000500000000000000"/>
                  <a:sym typeface="Poppins" panose="00000500000000000000"/>
                </a:rPr>
                <a:t>Khái quát nội dung bằng cách vẽ hình, ghi từ khóa</a:t>
              </a:r>
              <a:endParaRPr sz="2600" b="1" i="0" u="none" strike="noStrike" cap="none">
                <a:solidFill>
                  <a:srgbClr val="0033CC"/>
                </a:solidFill>
                <a:latin typeface="Poppins" panose="00000500000000000000"/>
                <a:ea typeface="Poppins" panose="00000500000000000000"/>
                <a:cs typeface="Poppins" panose="00000500000000000000"/>
                <a:sym typeface="Poppins" panose="00000500000000000000"/>
              </a:endParaRPr>
            </a:p>
          </p:txBody>
        </p:sp>
      </p:grpSp>
      <p:grpSp>
        <p:nvGrpSpPr>
          <p:cNvPr id="253" name="Google Shape;253;p4"/>
          <p:cNvGrpSpPr/>
          <p:nvPr/>
        </p:nvGrpSpPr>
        <p:grpSpPr>
          <a:xfrm>
            <a:off x="65108" y="5608505"/>
            <a:ext cx="5501608" cy="1127526"/>
            <a:chOff x="2987075" y="1355551"/>
            <a:chExt cx="5501608" cy="779405"/>
          </a:xfrm>
        </p:grpSpPr>
        <p:sp>
          <p:nvSpPr>
            <p:cNvPr id="254" name="Google Shape;254;p4"/>
            <p:cNvSpPr/>
            <p:nvPr/>
          </p:nvSpPr>
          <p:spPr>
            <a:xfrm>
              <a:off x="3166636" y="1355551"/>
              <a:ext cx="5267251" cy="771582"/>
            </a:xfrm>
            <a:prstGeom prst="roundRect">
              <a:avLst>
                <a:gd name="adj" fmla="val 16667"/>
              </a:avLst>
            </a:prstGeom>
            <a:solidFill>
              <a:srgbClr val="DEFAFD"/>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255" name="Google Shape;255;p4"/>
            <p:cNvSpPr txBox="1"/>
            <p:nvPr/>
          </p:nvSpPr>
          <p:spPr>
            <a:xfrm>
              <a:off x="2987075" y="1423003"/>
              <a:ext cx="4796555" cy="7119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i="0" u="none" strike="noStrike" cap="none">
                  <a:solidFill>
                    <a:schemeClr val="dk1"/>
                  </a:solidFill>
                  <a:latin typeface="Poppins" panose="00000500000000000000"/>
                  <a:ea typeface="Poppins" panose="00000500000000000000"/>
                  <a:cs typeface="Poppins" panose="00000500000000000000"/>
                  <a:sym typeface="Poppins" panose="00000500000000000000"/>
                </a:rPr>
                <a:t>Thời gian:15 p. Hết giờ 🡪dán sản phẩm lên bảng, trình bày</a:t>
              </a:r>
              <a:endParaRPr sz="2600" b="1"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pic>
          <p:nvPicPr>
            <p:cNvPr id="256" name="Google Shape;256;p4" descr="Hình ảnh Mbe Phong Cách Cần Thiết Hàng Ngày đồng Hồ Báo Thức Màu Xanh Lá  Cây Thương Mại Dễ, Mbe, Nhu Yếu Phẩm Hàng Ngày, Màu Xanh miễn phí tải tập"/>
            <p:cNvPicPr preferRelativeResize="0"/>
            <p:nvPr/>
          </p:nvPicPr>
          <p:blipFill rotWithShape="1">
            <a:blip r:embed="rId5"/>
            <a:srcRect l="23333" t="12560" r="15604" b="27673"/>
            <a:stretch>
              <a:fillRect/>
            </a:stretch>
          </p:blipFill>
          <p:spPr>
            <a:xfrm>
              <a:off x="7570307" y="1444997"/>
              <a:ext cx="918376" cy="626202"/>
            </a:xfrm>
            <a:prstGeom prst="rect">
              <a:avLst/>
            </a:prstGeom>
            <a:noFill/>
            <a:ln>
              <a:noFill/>
            </a:ln>
          </p:spPr>
        </p:pic>
      </p:grpSp>
      <p:grpSp>
        <p:nvGrpSpPr>
          <p:cNvPr id="257" name="Google Shape;257;p4"/>
          <p:cNvGrpSpPr/>
          <p:nvPr/>
        </p:nvGrpSpPr>
        <p:grpSpPr>
          <a:xfrm>
            <a:off x="268020" y="1898558"/>
            <a:ext cx="5260664" cy="1259381"/>
            <a:chOff x="202344" y="1838893"/>
            <a:chExt cx="5260664" cy="1091381"/>
          </a:xfrm>
        </p:grpSpPr>
        <p:grpSp>
          <p:nvGrpSpPr>
            <p:cNvPr id="258" name="Google Shape;258;p4"/>
            <p:cNvGrpSpPr/>
            <p:nvPr/>
          </p:nvGrpSpPr>
          <p:grpSpPr>
            <a:xfrm>
              <a:off x="202344" y="1900678"/>
              <a:ext cx="5260664" cy="897237"/>
              <a:chOff x="-1146220" y="1209141"/>
              <a:chExt cx="5260664" cy="715691"/>
            </a:xfrm>
          </p:grpSpPr>
          <p:sp>
            <p:nvSpPr>
              <p:cNvPr id="259" name="Google Shape;259;p4"/>
              <p:cNvSpPr/>
              <p:nvPr/>
            </p:nvSpPr>
            <p:spPr>
              <a:xfrm>
                <a:off x="-1146220" y="1209141"/>
                <a:ext cx="5260664" cy="715691"/>
              </a:xfrm>
              <a:prstGeom prst="roundRect">
                <a:avLst>
                  <a:gd name="adj" fmla="val 16667"/>
                </a:avLst>
              </a:prstGeom>
              <a:solidFill>
                <a:srgbClr val="DEFAFD"/>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260" name="Google Shape;260;p4"/>
              <p:cNvSpPr txBox="1"/>
              <p:nvPr/>
            </p:nvSpPr>
            <p:spPr>
              <a:xfrm>
                <a:off x="-1053272" y="1209141"/>
                <a:ext cx="3799983" cy="6169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600" b="1" i="0" u="none" strike="noStrike" cap="none">
                    <a:solidFill>
                      <a:srgbClr val="0033CC"/>
                    </a:solidFill>
                    <a:latin typeface="Poppins" panose="00000500000000000000"/>
                    <a:ea typeface="Poppins" panose="00000500000000000000"/>
                    <a:cs typeface="Poppins" panose="00000500000000000000"/>
                    <a:sym typeface="Poppins" panose="00000500000000000000"/>
                  </a:rPr>
                  <a:t>Chuẩn bị giấy A0, bút màu, đọc thông tin SGK</a:t>
                </a:r>
                <a:endParaRPr sz="2600" b="1" i="0" u="none" strike="noStrike" cap="none">
                  <a:solidFill>
                    <a:srgbClr val="0033CC"/>
                  </a:solidFill>
                  <a:latin typeface="Poppins" panose="00000500000000000000"/>
                  <a:ea typeface="Poppins" panose="00000500000000000000"/>
                  <a:cs typeface="Poppins" panose="00000500000000000000"/>
                  <a:sym typeface="Poppins" panose="00000500000000000000"/>
                </a:endParaRPr>
              </a:p>
            </p:txBody>
          </p:sp>
        </p:grpSp>
        <p:pic>
          <p:nvPicPr>
            <p:cNvPr id="261" name="Google Shape;261;p4" descr="A picture containing text, vector graphics&#10;&#10;Description automatically generated"/>
            <p:cNvPicPr preferRelativeResize="0"/>
            <p:nvPr/>
          </p:nvPicPr>
          <p:blipFill rotWithShape="1">
            <a:blip r:embed="rId6"/>
            <a:srcRect l="3247" t="15772" r="4522" b="15380"/>
            <a:stretch>
              <a:fillRect/>
            </a:stretch>
          </p:blipFill>
          <p:spPr>
            <a:xfrm>
              <a:off x="3925728" y="1838893"/>
              <a:ext cx="1462038" cy="1091381"/>
            </a:xfrm>
            <a:prstGeom prst="rect">
              <a:avLst/>
            </a:prstGeom>
            <a:noFill/>
            <a:ln>
              <a:noFill/>
            </a:ln>
          </p:spPr>
        </p:pic>
      </p:grpSp>
      <p:grpSp>
        <p:nvGrpSpPr>
          <p:cNvPr id="262" name="Google Shape;262;p4"/>
          <p:cNvGrpSpPr/>
          <p:nvPr/>
        </p:nvGrpSpPr>
        <p:grpSpPr>
          <a:xfrm>
            <a:off x="284783" y="3176627"/>
            <a:ext cx="5227138" cy="1100976"/>
            <a:chOff x="-1146221" y="1201690"/>
            <a:chExt cx="5227138" cy="761053"/>
          </a:xfrm>
        </p:grpSpPr>
        <p:sp>
          <p:nvSpPr>
            <p:cNvPr id="263" name="Google Shape;263;p4"/>
            <p:cNvSpPr/>
            <p:nvPr/>
          </p:nvSpPr>
          <p:spPr>
            <a:xfrm>
              <a:off x="-1146221" y="1201690"/>
              <a:ext cx="5227138" cy="761053"/>
            </a:xfrm>
            <a:prstGeom prst="roundRect">
              <a:avLst>
                <a:gd name="adj" fmla="val 16667"/>
              </a:avLst>
            </a:prstGeom>
            <a:solidFill>
              <a:srgbClr val="DEFAFD"/>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264" name="Google Shape;264;p4"/>
            <p:cNvSpPr txBox="1"/>
            <p:nvPr/>
          </p:nvSpPr>
          <p:spPr>
            <a:xfrm>
              <a:off x="-1145293" y="1230432"/>
              <a:ext cx="3469151" cy="6595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i="0" u="none" strike="noStrike" cap="none">
                  <a:solidFill>
                    <a:schemeClr val="dk1"/>
                  </a:solidFill>
                  <a:latin typeface="Poppins" panose="00000500000000000000"/>
                  <a:ea typeface="Poppins" panose="00000500000000000000"/>
                  <a:cs typeface="Poppins" panose="00000500000000000000"/>
                  <a:sym typeface="Poppins" panose="00000500000000000000"/>
                </a:rPr>
                <a:t> Tìm hiểu về đặc điểm tự nhiên Bắc Mỹ</a:t>
              </a:r>
              <a:endParaRPr sz="2800" b="1"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grpSp>
      <p:pic>
        <p:nvPicPr>
          <p:cNvPr id="265" name="Google Shape;265;p4"/>
          <p:cNvPicPr preferRelativeResize="0"/>
          <p:nvPr/>
        </p:nvPicPr>
        <p:blipFill rotWithShape="1">
          <a:blip r:embed="rId7"/>
          <a:srcRect/>
          <a:stretch>
            <a:fillRect/>
          </a:stretch>
        </p:blipFill>
        <p:spPr>
          <a:xfrm>
            <a:off x="3824137" y="868344"/>
            <a:ext cx="1850437" cy="997785"/>
          </a:xfrm>
          <a:prstGeom prst="rect">
            <a:avLst/>
          </a:prstGeom>
          <a:noFill/>
          <a:ln>
            <a:noFill/>
          </a:ln>
        </p:spPr>
      </p:pic>
      <p:pic>
        <p:nvPicPr>
          <p:cNvPr id="266" name="Google Shape;266;p4" descr="Book, Icon - Biểu Tượng Quyển Sách - Free Transparent PNG Download - PNGkey"/>
          <p:cNvPicPr preferRelativeResize="0"/>
          <p:nvPr/>
        </p:nvPicPr>
        <p:blipFill rotWithShape="1">
          <a:blip r:embed="rId8"/>
          <a:srcRect/>
          <a:stretch>
            <a:fillRect/>
          </a:stretch>
        </p:blipFill>
        <p:spPr>
          <a:xfrm>
            <a:off x="4212326" y="4500089"/>
            <a:ext cx="1125115" cy="845208"/>
          </a:xfrm>
          <a:prstGeom prst="rect">
            <a:avLst/>
          </a:prstGeom>
          <a:noFill/>
          <a:ln>
            <a:noFill/>
          </a:ln>
        </p:spPr>
      </p:pic>
      <p:pic>
        <p:nvPicPr>
          <p:cNvPr id="267" name="Google Shape;267;p4" descr="Hình ảnh Cảnh Quan Bờ Sông PNG , đồi Clipart, Phản ánh, đồi Núi PNG và  Vector với nền trong suốt để tải xuống miễn phí"/>
          <p:cNvPicPr preferRelativeResize="0"/>
          <p:nvPr/>
        </p:nvPicPr>
        <p:blipFill rotWithShape="1">
          <a:blip r:embed="rId9"/>
          <a:srcRect l="5916" t="19446" r="5534" b="22973"/>
          <a:stretch>
            <a:fillRect/>
          </a:stretch>
        </p:blipFill>
        <p:spPr>
          <a:xfrm>
            <a:off x="3862432" y="3205103"/>
            <a:ext cx="1603051" cy="1042421"/>
          </a:xfrm>
          <a:prstGeom prst="rect">
            <a:avLst/>
          </a:prstGeom>
          <a:noFill/>
          <a:ln>
            <a:noFill/>
          </a:ln>
        </p:spPr>
      </p:pic>
      <p:pic>
        <p:nvPicPr>
          <p:cNvPr id="268" name="Google Shape;268;p4" descr="A picture containing text, vector graphics&#10;&#10;Description automatically generated"/>
          <p:cNvPicPr preferRelativeResize="0"/>
          <p:nvPr/>
        </p:nvPicPr>
        <p:blipFill rotWithShape="1">
          <a:blip r:embed="rId10"/>
          <a:srcRect l="3247" t="15772" r="4522" b="15380"/>
          <a:stretch>
            <a:fillRect/>
          </a:stretch>
        </p:blipFill>
        <p:spPr>
          <a:xfrm>
            <a:off x="11090787" y="6013493"/>
            <a:ext cx="1101213" cy="822033"/>
          </a:xfrm>
          <a:prstGeom prst="rect">
            <a:avLst/>
          </a:prstGeom>
          <a:noFill/>
          <a:ln>
            <a:noFill/>
          </a:ln>
        </p:spPr>
      </p:pic>
      <p:pic>
        <p:nvPicPr>
          <p:cNvPr id="269" name="Google Shape;269;p4" descr="Ý nghĩa của các màu sắc trong thiết kế"/>
          <p:cNvPicPr preferRelativeResize="0"/>
          <p:nvPr/>
        </p:nvPicPr>
        <p:blipFill rotWithShape="1">
          <a:blip r:embed="rId11"/>
          <a:srcRect/>
          <a:stretch>
            <a:fillRect/>
          </a:stretch>
        </p:blipFill>
        <p:spPr>
          <a:xfrm>
            <a:off x="8123140" y="3299977"/>
            <a:ext cx="1806250" cy="15064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20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5"/>
                                        </p:tgtEl>
                                        <p:attrNameLst>
                                          <p:attrName>style.visibility</p:attrName>
                                        </p:attrNameLst>
                                      </p:cBhvr>
                                      <p:to>
                                        <p:strVal val="visible"/>
                                      </p:to>
                                    </p:set>
                                    <p:animEffect transition="in" filter="fade">
                                      <p:cBhvr>
                                        <p:cTn id="12" dur="2000"/>
                                        <p:tgtEl>
                                          <p:spTgt spid="265"/>
                                        </p:tgtEl>
                                      </p:cBhvr>
                                    </p:animEffect>
                                  </p:childTnLst>
                                </p:cTn>
                              </p:par>
                              <p:par>
                                <p:cTn id="13" presetID="10" presetClass="entr" presetSubtype="0" fill="hold" nodeType="withEffect">
                                  <p:stCondLst>
                                    <p:cond delay="0"/>
                                  </p:stCondLst>
                                  <p:childTnLst>
                                    <p:set>
                                      <p:cBhvr>
                                        <p:cTn id="14" dur="1" fill="hold">
                                          <p:stCondLst>
                                            <p:cond delay="0"/>
                                          </p:stCondLst>
                                        </p:cTn>
                                        <p:tgtEl>
                                          <p:spTgt spid="247"/>
                                        </p:tgtEl>
                                        <p:attrNameLst>
                                          <p:attrName>style.visibility</p:attrName>
                                        </p:attrNameLst>
                                      </p:cBhvr>
                                      <p:to>
                                        <p:strVal val="visible"/>
                                      </p:to>
                                    </p:set>
                                    <p:animEffect transition="in" filter="fade">
                                      <p:cBhvr>
                                        <p:cTn id="15" dur="2000"/>
                                        <p:tgtEl>
                                          <p:spTgt spid="247"/>
                                        </p:tgtEl>
                                      </p:cBhvr>
                                    </p:animEffect>
                                  </p:childTnLst>
                                </p:cTn>
                              </p:par>
                              <p:par>
                                <p:cTn id="16" presetID="10" presetClass="entr" presetSubtype="0" fill="hold" nodeType="withEffect">
                                  <p:stCondLst>
                                    <p:cond delay="0"/>
                                  </p:stCondLst>
                                  <p:childTnLst>
                                    <p:set>
                                      <p:cBhvr>
                                        <p:cTn id="17" dur="1" fill="hold">
                                          <p:stCondLst>
                                            <p:cond delay="0"/>
                                          </p:stCondLst>
                                        </p:cTn>
                                        <p:tgtEl>
                                          <p:spTgt spid="257"/>
                                        </p:tgtEl>
                                        <p:attrNameLst>
                                          <p:attrName>style.visibility</p:attrName>
                                        </p:attrNameLst>
                                      </p:cBhvr>
                                      <p:to>
                                        <p:strVal val="visible"/>
                                      </p:to>
                                    </p:set>
                                    <p:animEffect transition="in" filter="fade">
                                      <p:cBhvr>
                                        <p:cTn id="18" dur="2000"/>
                                        <p:tgtEl>
                                          <p:spTgt spid="257"/>
                                        </p:tgtEl>
                                      </p:cBhvr>
                                    </p:animEffect>
                                  </p:childTnLst>
                                </p:cTn>
                              </p:par>
                              <p:par>
                                <p:cTn id="19" presetID="10" presetClass="entr" presetSubtype="0" fill="hold" nodeType="withEffect">
                                  <p:stCondLst>
                                    <p:cond delay="0"/>
                                  </p:stCondLst>
                                  <p:childTnLst>
                                    <p:set>
                                      <p:cBhvr>
                                        <p:cTn id="20" dur="1" fill="hold">
                                          <p:stCondLst>
                                            <p:cond delay="0"/>
                                          </p:stCondLst>
                                        </p:cTn>
                                        <p:tgtEl>
                                          <p:spTgt spid="267"/>
                                        </p:tgtEl>
                                        <p:attrNameLst>
                                          <p:attrName>style.visibility</p:attrName>
                                        </p:attrNameLst>
                                      </p:cBhvr>
                                      <p:to>
                                        <p:strVal val="visible"/>
                                      </p:to>
                                    </p:set>
                                    <p:animEffect transition="in" filter="fade">
                                      <p:cBhvr>
                                        <p:cTn id="21" dur="2000"/>
                                        <p:tgtEl>
                                          <p:spTgt spid="267"/>
                                        </p:tgtEl>
                                      </p:cBhvr>
                                    </p:animEffect>
                                  </p:childTnLst>
                                </p:cTn>
                              </p:par>
                              <p:par>
                                <p:cTn id="22" presetID="10" presetClass="entr" presetSubtype="0" fill="hold" nodeType="withEffect">
                                  <p:stCondLst>
                                    <p:cond delay="0"/>
                                  </p:stCondLst>
                                  <p:childTnLst>
                                    <p:set>
                                      <p:cBhvr>
                                        <p:cTn id="23" dur="1" fill="hold">
                                          <p:stCondLst>
                                            <p:cond delay="0"/>
                                          </p:stCondLst>
                                        </p:cTn>
                                        <p:tgtEl>
                                          <p:spTgt spid="262"/>
                                        </p:tgtEl>
                                        <p:attrNameLst>
                                          <p:attrName>style.visibility</p:attrName>
                                        </p:attrNameLst>
                                      </p:cBhvr>
                                      <p:to>
                                        <p:strVal val="visible"/>
                                      </p:to>
                                    </p:set>
                                    <p:animEffect transition="in" filter="fade">
                                      <p:cBhvr>
                                        <p:cTn id="24" dur="2000"/>
                                        <p:tgtEl>
                                          <p:spTgt spid="262"/>
                                        </p:tgtEl>
                                      </p:cBhvr>
                                    </p:animEffect>
                                  </p:childTnLst>
                                </p:cTn>
                              </p:par>
                              <p:par>
                                <p:cTn id="25" presetID="10" presetClass="entr" presetSubtype="0" fill="hold" nodeType="withEffect">
                                  <p:stCondLst>
                                    <p:cond delay="0"/>
                                  </p:stCondLst>
                                  <p:childTnLst>
                                    <p:set>
                                      <p:cBhvr>
                                        <p:cTn id="26" dur="1" fill="hold">
                                          <p:stCondLst>
                                            <p:cond delay="0"/>
                                          </p:stCondLst>
                                        </p:cTn>
                                        <p:tgtEl>
                                          <p:spTgt spid="266"/>
                                        </p:tgtEl>
                                        <p:attrNameLst>
                                          <p:attrName>style.visibility</p:attrName>
                                        </p:attrNameLst>
                                      </p:cBhvr>
                                      <p:to>
                                        <p:strVal val="visible"/>
                                      </p:to>
                                    </p:set>
                                    <p:animEffect transition="in" filter="fade">
                                      <p:cBhvr>
                                        <p:cTn id="27" dur="2000"/>
                                        <p:tgtEl>
                                          <p:spTgt spid="266"/>
                                        </p:tgtEl>
                                      </p:cBhvr>
                                    </p:animEffect>
                                  </p:childTnLst>
                                </p:cTn>
                              </p:par>
                              <p:par>
                                <p:cTn id="28" presetID="10" presetClass="entr" presetSubtype="0" fill="hold" nodeType="withEffect">
                                  <p:stCondLst>
                                    <p:cond delay="0"/>
                                  </p:stCondLst>
                                  <p:childTnLst>
                                    <p:set>
                                      <p:cBhvr>
                                        <p:cTn id="29" dur="1" fill="hold">
                                          <p:stCondLst>
                                            <p:cond delay="0"/>
                                          </p:stCondLst>
                                        </p:cTn>
                                        <p:tgtEl>
                                          <p:spTgt spid="250"/>
                                        </p:tgtEl>
                                        <p:attrNameLst>
                                          <p:attrName>style.visibility</p:attrName>
                                        </p:attrNameLst>
                                      </p:cBhvr>
                                      <p:to>
                                        <p:strVal val="visible"/>
                                      </p:to>
                                    </p:set>
                                    <p:animEffect transition="in" filter="fade">
                                      <p:cBhvr>
                                        <p:cTn id="30" dur="2000"/>
                                        <p:tgtEl>
                                          <p:spTgt spid="250"/>
                                        </p:tgtEl>
                                      </p:cBhvr>
                                    </p:animEffect>
                                  </p:childTnLst>
                                </p:cTn>
                              </p:par>
                              <p:par>
                                <p:cTn id="31" presetID="10" presetClass="entr" presetSubtype="0" fill="hold" nodeType="withEffect">
                                  <p:stCondLst>
                                    <p:cond delay="0"/>
                                  </p:stCondLst>
                                  <p:childTnLst>
                                    <p:set>
                                      <p:cBhvr>
                                        <p:cTn id="32" dur="1" fill="hold">
                                          <p:stCondLst>
                                            <p:cond delay="0"/>
                                          </p:stCondLst>
                                        </p:cTn>
                                        <p:tgtEl>
                                          <p:spTgt spid="253"/>
                                        </p:tgtEl>
                                        <p:attrNameLst>
                                          <p:attrName>style.visibility</p:attrName>
                                        </p:attrNameLst>
                                      </p:cBhvr>
                                      <p:to>
                                        <p:strVal val="visible"/>
                                      </p:to>
                                    </p:set>
                                    <p:animEffect transition="in" filter="fade">
                                      <p:cBhvr>
                                        <p:cTn id="33" dur="2000"/>
                                        <p:tgtEl>
                                          <p:spTgt spid="253"/>
                                        </p:tgtEl>
                                      </p:cBhvr>
                                    </p:animEffect>
                                  </p:childTnLst>
                                </p:cTn>
                              </p:par>
                              <p:par>
                                <p:cTn id="34" presetID="10" presetClass="entr" presetSubtype="0" fill="hold" nodeType="withEffect">
                                  <p:stCondLst>
                                    <p:cond delay="0"/>
                                  </p:stCondLst>
                                  <p:childTnLst>
                                    <p:set>
                                      <p:cBhvr>
                                        <p:cTn id="35" dur="1" fill="hold">
                                          <p:stCondLst>
                                            <p:cond delay="0"/>
                                          </p:stCondLst>
                                        </p:cTn>
                                        <p:tgtEl>
                                          <p:spTgt spid="246"/>
                                        </p:tgtEl>
                                        <p:attrNameLst>
                                          <p:attrName>style.visibility</p:attrName>
                                        </p:attrNameLst>
                                      </p:cBhvr>
                                      <p:to>
                                        <p:strVal val="visible"/>
                                      </p:to>
                                    </p:set>
                                    <p:animEffect transition="in" filter="fade">
                                      <p:cBhvr>
                                        <p:cTn id="36" dur="2000"/>
                                        <p:tgtEl>
                                          <p:spTgt spid="24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3"/>
                                        </p:tgtEl>
                                        <p:attrNameLst>
                                          <p:attrName>style.visibility</p:attrName>
                                        </p:attrNameLst>
                                      </p:cBhvr>
                                      <p:to>
                                        <p:strVal val="visible"/>
                                      </p:to>
                                    </p:set>
                                    <p:animEffect transition="in" filter="fade">
                                      <p:cBhvr>
                                        <p:cTn id="41" dur="2000"/>
                                        <p:tgtEl>
                                          <p:spTgt spid="243"/>
                                        </p:tgtEl>
                                      </p:cBhvr>
                                    </p:animEffect>
                                  </p:childTnLst>
                                </p:cTn>
                              </p:par>
                              <p:par>
                                <p:cTn id="42" presetID="10" presetClass="entr" presetSubtype="0" fill="hold" nodeType="withEffect">
                                  <p:stCondLst>
                                    <p:cond delay="0"/>
                                  </p:stCondLst>
                                  <p:childTnLst>
                                    <p:set>
                                      <p:cBhvr>
                                        <p:cTn id="43" dur="1" fill="hold">
                                          <p:stCondLst>
                                            <p:cond delay="0"/>
                                          </p:stCondLst>
                                        </p:cTn>
                                        <p:tgtEl>
                                          <p:spTgt spid="269"/>
                                        </p:tgtEl>
                                        <p:attrNameLst>
                                          <p:attrName>style.visibility</p:attrName>
                                        </p:attrNameLst>
                                      </p:cBhvr>
                                      <p:to>
                                        <p:strVal val="visible"/>
                                      </p:to>
                                    </p:set>
                                    <p:animEffect transition="in" filter="fade">
                                      <p:cBhvr>
                                        <p:cTn id="44" dur="2000"/>
                                        <p:tgtEl>
                                          <p:spTgt spid="269"/>
                                        </p:tgtEl>
                                      </p:cBhvr>
                                    </p:animEffect>
                                  </p:childTnLst>
                                </p:cTn>
                              </p:par>
                              <p:par>
                                <p:cTn id="45" presetID="10" presetClass="entr" presetSubtype="0" fill="hold" nodeType="withEffect">
                                  <p:stCondLst>
                                    <p:cond delay="0"/>
                                  </p:stCondLst>
                                  <p:childTnLst>
                                    <p:set>
                                      <p:cBhvr>
                                        <p:cTn id="46" dur="1" fill="hold">
                                          <p:stCondLst>
                                            <p:cond delay="0"/>
                                          </p:stCondLst>
                                        </p:cTn>
                                        <p:tgtEl>
                                          <p:spTgt spid="268"/>
                                        </p:tgtEl>
                                        <p:attrNameLst>
                                          <p:attrName>style.visibility</p:attrName>
                                        </p:attrNameLst>
                                      </p:cBhvr>
                                      <p:to>
                                        <p:strVal val="visible"/>
                                      </p:to>
                                    </p:set>
                                    <p:animEffect transition="in" filter="fade">
                                      <p:cBhvr>
                                        <p:cTn id="47" dur="2000"/>
                                        <p:tgtEl>
                                          <p:spTgt spid="268"/>
                                        </p:tgtEl>
                                      </p:cBhvr>
                                    </p:animEffect>
                                  </p:childTnLst>
                                </p:cTn>
                              </p:par>
                              <p:par>
                                <p:cTn id="48" presetID="10" presetClass="entr" presetSubtype="0" fill="hold" nodeType="withEffect">
                                  <p:stCondLst>
                                    <p:cond delay="0"/>
                                  </p:stCondLst>
                                  <p:childTnLst>
                                    <p:set>
                                      <p:cBhvr>
                                        <p:cTn id="49" dur="1" fill="hold">
                                          <p:stCondLst>
                                            <p:cond delay="0"/>
                                          </p:stCondLst>
                                        </p:cTn>
                                        <p:tgtEl>
                                          <p:spTgt spid="222"/>
                                        </p:tgtEl>
                                        <p:attrNameLst>
                                          <p:attrName>style.visibility</p:attrName>
                                        </p:attrNameLst>
                                      </p:cBhvr>
                                      <p:to>
                                        <p:strVal val="visible"/>
                                      </p:to>
                                    </p:set>
                                    <p:animEffect transition="in" filter="fade">
                                      <p:cBhvr>
                                        <p:cTn id="50" dur="2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pSp>
        <p:nvGrpSpPr>
          <p:cNvPr id="275" name="Google Shape;275;p5"/>
          <p:cNvGrpSpPr/>
          <p:nvPr/>
        </p:nvGrpSpPr>
        <p:grpSpPr>
          <a:xfrm>
            <a:off x="0" y="14748"/>
            <a:ext cx="12192000" cy="745465"/>
            <a:chOff x="0" y="53821"/>
            <a:chExt cx="12192000" cy="745465"/>
          </a:xfrm>
        </p:grpSpPr>
        <p:grpSp>
          <p:nvGrpSpPr>
            <p:cNvPr id="276" name="Google Shape;276;p5"/>
            <p:cNvGrpSpPr/>
            <p:nvPr/>
          </p:nvGrpSpPr>
          <p:grpSpPr>
            <a:xfrm>
              <a:off x="0" y="56595"/>
              <a:ext cx="12192000" cy="742691"/>
              <a:chOff x="-4365708" y="23612"/>
              <a:chExt cx="9245225" cy="825539"/>
            </a:xfrm>
          </p:grpSpPr>
          <p:sp>
            <p:nvSpPr>
              <p:cNvPr id="277" name="Google Shape;277;p5"/>
              <p:cNvSpPr/>
              <p:nvPr/>
            </p:nvSpPr>
            <p:spPr>
              <a:xfrm>
                <a:off x="-4365708" y="23612"/>
                <a:ext cx="9245225"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278" name="Google Shape;278;p5"/>
              <p:cNvSpPr txBox="1"/>
              <p:nvPr/>
            </p:nvSpPr>
            <p:spPr>
              <a:xfrm>
                <a:off x="-3835225" y="62300"/>
                <a:ext cx="8665054"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1. ĐẶC ĐIỂM CHUNG CỦA THIÊN NHIÊN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279" name="Google Shape;279;p5"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pic>
        <p:nvPicPr>
          <p:cNvPr id="280" name="Google Shape;280;p5"/>
          <p:cNvPicPr preferRelativeResize="0"/>
          <p:nvPr/>
        </p:nvPicPr>
        <p:blipFill rotWithShape="1">
          <a:blip r:embed="rId4"/>
          <a:srcRect/>
          <a:stretch>
            <a:fillRect/>
          </a:stretch>
        </p:blipFill>
        <p:spPr>
          <a:xfrm>
            <a:off x="7064477" y="785824"/>
            <a:ext cx="5061997" cy="5714834"/>
          </a:xfrm>
          <a:prstGeom prst="rect">
            <a:avLst/>
          </a:prstGeom>
          <a:noFill/>
          <a:ln>
            <a:noFill/>
          </a:ln>
        </p:spPr>
      </p:pic>
      <p:sp>
        <p:nvSpPr>
          <p:cNvPr id="281" name="Google Shape;281;p5"/>
          <p:cNvSpPr/>
          <p:nvPr/>
        </p:nvSpPr>
        <p:spPr>
          <a:xfrm>
            <a:off x="7938602" y="6413646"/>
            <a:ext cx="366799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rgbClr val="002060"/>
                </a:solidFill>
                <a:latin typeface="Poppins" panose="00000500000000000000"/>
                <a:ea typeface="Poppins" panose="00000500000000000000"/>
                <a:cs typeface="Poppins" panose="00000500000000000000"/>
                <a:sym typeface="Poppins" panose="00000500000000000000"/>
              </a:rPr>
              <a:t>Bản đồ tự nhiên khu vực Bắc Mỹ</a:t>
            </a:r>
            <a:endParaRPr sz="2000" b="1" i="0" u="none" strike="noStrike" cap="none">
              <a:solidFill>
                <a:srgbClr val="002060"/>
              </a:solidFill>
              <a:latin typeface="Poppins" panose="00000500000000000000"/>
              <a:ea typeface="Poppins" panose="00000500000000000000"/>
              <a:cs typeface="Poppins" panose="00000500000000000000"/>
              <a:sym typeface="Poppins" panose="00000500000000000000"/>
            </a:endParaRPr>
          </a:p>
        </p:txBody>
      </p:sp>
      <p:grpSp>
        <p:nvGrpSpPr>
          <p:cNvPr id="282" name="Google Shape;282;p5"/>
          <p:cNvGrpSpPr/>
          <p:nvPr/>
        </p:nvGrpSpPr>
        <p:grpSpPr>
          <a:xfrm>
            <a:off x="2755828" y="2919966"/>
            <a:ext cx="2200029" cy="1756451"/>
            <a:chOff x="2706030" y="2817990"/>
            <a:chExt cx="2200029" cy="1756451"/>
          </a:xfrm>
        </p:grpSpPr>
        <p:grpSp>
          <p:nvGrpSpPr>
            <p:cNvPr id="283" name="Google Shape;283;p5"/>
            <p:cNvGrpSpPr/>
            <p:nvPr/>
          </p:nvGrpSpPr>
          <p:grpSpPr>
            <a:xfrm>
              <a:off x="2706030" y="2817990"/>
              <a:ext cx="2200029" cy="1756451"/>
              <a:chOff x="2475209" y="3390735"/>
              <a:chExt cx="2200029" cy="1756451"/>
            </a:xfrm>
          </p:grpSpPr>
          <p:sp>
            <p:nvSpPr>
              <p:cNvPr id="284" name="Google Shape;284;p5"/>
              <p:cNvSpPr/>
              <p:nvPr/>
            </p:nvSpPr>
            <p:spPr>
              <a:xfrm>
                <a:off x="2475209" y="3390735"/>
                <a:ext cx="2200029" cy="1756451"/>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i="0" u="none" strike="noStrike" cap="none">
                  <a:solidFill>
                    <a:srgbClr val="385623"/>
                  </a:solidFill>
                  <a:latin typeface="Arial" panose="020B0604020202020204"/>
                  <a:ea typeface="Arial" panose="020B0604020202020204"/>
                  <a:cs typeface="Arial" panose="020B0604020202020204"/>
                  <a:sym typeface="Arial" panose="020B0604020202020204"/>
                </a:endParaRPr>
              </a:p>
            </p:txBody>
          </p:sp>
          <p:sp>
            <p:nvSpPr>
              <p:cNvPr id="285" name="Google Shape;285;p5"/>
              <p:cNvSpPr/>
              <p:nvPr/>
            </p:nvSpPr>
            <p:spPr>
              <a:xfrm>
                <a:off x="2941831" y="3546641"/>
                <a:ext cx="165649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0033CC"/>
                    </a:solidFill>
                    <a:latin typeface="Arial" panose="020B0604020202020204"/>
                    <a:ea typeface="Arial" panose="020B0604020202020204"/>
                    <a:cs typeface="Arial" panose="020B0604020202020204"/>
                    <a:sym typeface="Arial" panose="020B0604020202020204"/>
                  </a:rPr>
                  <a:t>ĐỊA HÌNH</a:t>
                </a:r>
                <a:endParaRPr sz="4000" b="1" i="0" u="none" strike="noStrike" cap="none">
                  <a:solidFill>
                    <a:srgbClr val="0033CC"/>
                  </a:solidFill>
                  <a:latin typeface="Arial" panose="020B0604020202020204"/>
                  <a:ea typeface="Arial" panose="020B0604020202020204"/>
                  <a:cs typeface="Arial" panose="020B0604020202020204"/>
                  <a:sym typeface="Arial" panose="020B0604020202020204"/>
                </a:endParaRPr>
              </a:p>
            </p:txBody>
          </p:sp>
        </p:grpSp>
        <p:pic>
          <p:nvPicPr>
            <p:cNvPr id="286" name="Google Shape;286;p5" descr="Forest Yellow Mountains Clipart, Green, Snow Mountain, Mountain PNG  Transparent Clipart Image and PSD File for Free Download"/>
            <p:cNvPicPr preferRelativeResize="0"/>
            <p:nvPr/>
          </p:nvPicPr>
          <p:blipFill rotWithShape="1">
            <a:blip r:embed="rId5"/>
            <a:srcRect/>
            <a:stretch>
              <a:fillRect/>
            </a:stretch>
          </p:blipFill>
          <p:spPr>
            <a:xfrm>
              <a:off x="2762364" y="3186457"/>
              <a:ext cx="698172" cy="698172"/>
            </a:xfrm>
            <a:prstGeom prst="rect">
              <a:avLst/>
            </a:prstGeom>
            <a:noFill/>
            <a:ln>
              <a:noFill/>
            </a:ln>
          </p:spPr>
        </p:pic>
      </p:grpSp>
      <p:sp>
        <p:nvSpPr>
          <p:cNvPr id="287" name="Google Shape;287;p5"/>
          <p:cNvSpPr/>
          <p:nvPr/>
        </p:nvSpPr>
        <p:spPr>
          <a:xfrm>
            <a:off x="2615436" y="872195"/>
            <a:ext cx="208718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rgbClr val="FF0000"/>
                </a:solidFill>
                <a:latin typeface="Poppins" panose="00000500000000000000"/>
                <a:ea typeface="Poppins" panose="00000500000000000000"/>
                <a:cs typeface="Poppins" panose="00000500000000000000"/>
                <a:sym typeface="Poppins" panose="00000500000000000000"/>
              </a:rPr>
              <a:t>3</a:t>
            </a:r>
            <a:r>
              <a:rPr lang="en-US" sz="2800" b="0" i="0" u="none" strike="noStrike" cap="none">
                <a:solidFill>
                  <a:schemeClr val="dk1"/>
                </a:solidFill>
                <a:latin typeface="Poppins" panose="00000500000000000000"/>
                <a:ea typeface="Poppins" panose="00000500000000000000"/>
                <a:cs typeface="Poppins" panose="00000500000000000000"/>
                <a:sym typeface="Poppins" panose="00000500000000000000"/>
              </a:rPr>
              <a:t> khu vực</a:t>
            </a:r>
            <a:endParaRPr sz="2800" b="0"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288" name="Google Shape;288;p5"/>
          <p:cNvSpPr/>
          <p:nvPr/>
        </p:nvSpPr>
        <p:spPr>
          <a:xfrm>
            <a:off x="-752151" y="2196691"/>
            <a:ext cx="3212356" cy="1446550"/>
          </a:xfrm>
          <a:prstGeom prst="rect">
            <a:avLst/>
          </a:prstGeom>
          <a:noFill/>
          <a:ln>
            <a:noFill/>
          </a:ln>
        </p:spPr>
        <p:txBody>
          <a:bodyPr spcFirstLastPara="1" wrap="square" lIns="91425" tIns="45700" rIns="91425" bIns="45700" anchor="t" anchorCtr="0">
            <a:spAutoFit/>
          </a:bodyPr>
          <a:lstStyle/>
          <a:p>
            <a:pPr marL="742950" marR="0" lvl="0" indent="0" algn="ctr" rtl="0">
              <a:spcBef>
                <a:spcPts val="0"/>
              </a:spcBef>
              <a:spcAft>
                <a:spcPts val="0"/>
              </a:spcAft>
              <a:buNone/>
            </a:pPr>
            <a:r>
              <a:rPr lang="en-US" sz="3200" b="1" i="0" u="none" strike="noStrike" cap="none">
                <a:solidFill>
                  <a:srgbClr val="FF0000"/>
                </a:solidFill>
                <a:latin typeface="Poppins" panose="00000500000000000000"/>
                <a:ea typeface="Poppins" panose="00000500000000000000"/>
                <a:cs typeface="Poppins" panose="00000500000000000000"/>
                <a:sym typeface="Poppins" panose="00000500000000000000"/>
              </a:rPr>
              <a:t>Phía Tây: </a:t>
            </a:r>
          </a:p>
          <a:p>
            <a:pPr marL="742950" marR="0" lvl="0" indent="0" algn="ctr" rtl="0">
              <a:spcBef>
                <a:spcPts val="0"/>
              </a:spcBef>
              <a:spcAft>
                <a:spcPts val="0"/>
              </a:spcAft>
              <a:buNone/>
            </a:pPr>
            <a:r>
              <a:rPr lang="en-US" sz="2800" b="0" i="0" u="none" strike="noStrike" cap="none">
                <a:solidFill>
                  <a:schemeClr val="dk1"/>
                </a:solidFill>
                <a:latin typeface="Poppins" panose="00000500000000000000"/>
                <a:ea typeface="Poppins" panose="00000500000000000000"/>
                <a:cs typeface="Poppins" panose="00000500000000000000"/>
                <a:sym typeface="Poppins" panose="00000500000000000000"/>
              </a:rPr>
              <a:t>núi cao, hiểm trở (Coóc-đi-e)</a:t>
            </a:r>
            <a:endParaRPr sz="2400" b="0"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289" name="Google Shape;289;p5"/>
          <p:cNvSpPr/>
          <p:nvPr/>
        </p:nvSpPr>
        <p:spPr>
          <a:xfrm>
            <a:off x="1300385" y="5028141"/>
            <a:ext cx="4063593" cy="584775"/>
          </a:xfrm>
          <a:prstGeom prst="rect">
            <a:avLst/>
          </a:prstGeom>
          <a:noFill/>
          <a:ln>
            <a:noFill/>
          </a:ln>
        </p:spPr>
        <p:txBody>
          <a:bodyPr spcFirstLastPara="1" wrap="square" lIns="91425" tIns="45700" rIns="91425" bIns="45700" anchor="t" anchorCtr="0">
            <a:spAutoFit/>
          </a:bodyPr>
          <a:lstStyle/>
          <a:p>
            <a:pPr marL="742950" marR="0" lvl="0" indent="0" algn="ctr" rtl="0">
              <a:spcBef>
                <a:spcPts val="0"/>
              </a:spcBef>
              <a:spcAft>
                <a:spcPts val="0"/>
              </a:spcAft>
              <a:buNone/>
            </a:pPr>
            <a:r>
              <a:rPr lang="en-US" sz="3200" b="1" i="0" u="none" strike="noStrike" cap="none">
                <a:solidFill>
                  <a:srgbClr val="FF0000"/>
                </a:solidFill>
                <a:latin typeface="Poppins" panose="00000500000000000000"/>
                <a:ea typeface="Poppins" panose="00000500000000000000"/>
                <a:cs typeface="Poppins" panose="00000500000000000000"/>
                <a:sym typeface="Poppins" panose="00000500000000000000"/>
              </a:rPr>
              <a:t>Ở giữa: </a:t>
            </a:r>
            <a:r>
              <a:rPr lang="en-US" sz="2800" b="0" i="0" u="none" strike="noStrike" cap="none">
                <a:solidFill>
                  <a:schemeClr val="dk1"/>
                </a:solidFill>
                <a:latin typeface="Poppins" panose="00000500000000000000"/>
                <a:ea typeface="Poppins" panose="00000500000000000000"/>
                <a:cs typeface="Poppins" panose="00000500000000000000"/>
                <a:sym typeface="Poppins" panose="00000500000000000000"/>
              </a:rPr>
              <a:t>đồng bằng</a:t>
            </a:r>
            <a:endParaRPr sz="2400" b="0"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290" name="Google Shape;290;p5"/>
          <p:cNvSpPr/>
          <p:nvPr/>
        </p:nvSpPr>
        <p:spPr>
          <a:xfrm>
            <a:off x="4192410" y="2352002"/>
            <a:ext cx="2962991" cy="2308324"/>
          </a:xfrm>
          <a:prstGeom prst="rect">
            <a:avLst/>
          </a:prstGeom>
          <a:noFill/>
          <a:ln>
            <a:noFill/>
          </a:ln>
        </p:spPr>
        <p:txBody>
          <a:bodyPr spcFirstLastPara="1" wrap="square" lIns="91425" tIns="45700" rIns="91425" bIns="45700" anchor="t" anchorCtr="0">
            <a:spAutoFit/>
          </a:bodyPr>
          <a:lstStyle/>
          <a:p>
            <a:pPr marL="742950" marR="0" lvl="0" indent="0" algn="ctr" rtl="0">
              <a:spcBef>
                <a:spcPts val="0"/>
              </a:spcBef>
              <a:spcAft>
                <a:spcPts val="0"/>
              </a:spcAft>
              <a:buNone/>
            </a:pPr>
            <a:r>
              <a:rPr lang="en-US" sz="3200" b="1" i="0" u="none" strike="noStrike" cap="none">
                <a:solidFill>
                  <a:srgbClr val="FF0000"/>
                </a:solidFill>
                <a:latin typeface="Poppins" panose="00000500000000000000"/>
                <a:ea typeface="Poppins" panose="00000500000000000000"/>
                <a:cs typeface="Poppins" panose="00000500000000000000"/>
                <a:sym typeface="Poppins" panose="00000500000000000000"/>
              </a:rPr>
              <a:t>Phía Đông: </a:t>
            </a:r>
            <a:endParaRPr sz="3200" b="1" i="0" u="none" strike="noStrike" cap="none">
              <a:solidFill>
                <a:srgbClr val="FF0000"/>
              </a:solidFill>
              <a:latin typeface="Poppins" panose="00000500000000000000"/>
              <a:ea typeface="Poppins" panose="00000500000000000000"/>
              <a:cs typeface="Poppins" panose="00000500000000000000"/>
              <a:sym typeface="Poppins" panose="00000500000000000000"/>
            </a:endParaRPr>
          </a:p>
          <a:p>
            <a:pPr marL="742950" marR="0" lvl="0" indent="0" algn="ctr" rtl="0">
              <a:spcBef>
                <a:spcPts val="0"/>
              </a:spcBef>
              <a:spcAft>
                <a:spcPts val="0"/>
              </a:spcAft>
              <a:buNone/>
            </a:pPr>
            <a:r>
              <a:rPr lang="en-US" sz="2800" b="0" i="0" u="none" strike="noStrike" cap="none">
                <a:solidFill>
                  <a:schemeClr val="dk1"/>
                </a:solidFill>
                <a:latin typeface="Poppins" panose="00000500000000000000"/>
                <a:ea typeface="Poppins" panose="00000500000000000000"/>
                <a:cs typeface="Poppins" panose="00000500000000000000"/>
                <a:sym typeface="Poppins" panose="00000500000000000000"/>
              </a:rPr>
              <a:t>núi già (A-pa-lat) và cao nguyên La-bra-đo</a:t>
            </a:r>
            <a:endParaRPr sz="2400" b="0" i="0" u="none" strike="noStrike" cap="none">
              <a:solidFill>
                <a:schemeClr val="dk1"/>
              </a:solidFill>
              <a:latin typeface="Poppins" panose="00000500000000000000"/>
              <a:ea typeface="Poppins" panose="00000500000000000000"/>
              <a:cs typeface="Poppins" panose="00000500000000000000"/>
              <a:sym typeface="Poppins" panose="00000500000000000000"/>
            </a:endParaRPr>
          </a:p>
        </p:txBody>
      </p:sp>
      <p:pic>
        <p:nvPicPr>
          <p:cNvPr id="291" name="Google Shape;291;p5" descr="산 벡터 일러스트 레이션 png보기 이미지 _사진 611083720 무료 다운로드_lovepik.com"/>
          <p:cNvPicPr preferRelativeResize="0"/>
          <p:nvPr/>
        </p:nvPicPr>
        <p:blipFill rotWithShape="1">
          <a:blip r:embed="rId6"/>
          <a:srcRect l="5078" t="19574" r="3352" b="17111"/>
          <a:stretch>
            <a:fillRect/>
          </a:stretch>
        </p:blipFill>
        <p:spPr>
          <a:xfrm>
            <a:off x="371492" y="3685489"/>
            <a:ext cx="1713761" cy="1184943"/>
          </a:xfrm>
          <a:prstGeom prst="rect">
            <a:avLst/>
          </a:prstGeom>
          <a:noFill/>
          <a:ln>
            <a:noFill/>
          </a:ln>
        </p:spPr>
      </p:pic>
      <p:pic>
        <p:nvPicPr>
          <p:cNvPr id="292" name="Google Shape;292;p5" descr="Pin by Allison Janousek on Rocks in 2021 | Cartoon clip art, Clip art,  Mountain clipart"/>
          <p:cNvPicPr preferRelativeResize="0"/>
          <p:nvPr/>
        </p:nvPicPr>
        <p:blipFill rotWithShape="1">
          <a:blip r:embed="rId7"/>
          <a:srcRect t="52766" b="5424"/>
          <a:stretch>
            <a:fillRect/>
          </a:stretch>
        </p:blipFill>
        <p:spPr>
          <a:xfrm>
            <a:off x="2590484" y="5724898"/>
            <a:ext cx="2182009" cy="1088857"/>
          </a:xfrm>
          <a:prstGeom prst="rect">
            <a:avLst/>
          </a:prstGeom>
          <a:noFill/>
          <a:ln>
            <a:noFill/>
          </a:ln>
        </p:spPr>
      </p:pic>
      <p:pic>
        <p:nvPicPr>
          <p:cNvPr id="293" name="Google Shape;293;p5" descr="Sloping hill icon in flat style Royalty Free Vector Image"/>
          <p:cNvPicPr preferRelativeResize="0"/>
          <p:nvPr/>
        </p:nvPicPr>
        <p:blipFill rotWithShape="1">
          <a:blip r:embed="rId8"/>
          <a:srcRect l="14325" t="31564" r="14969" b="42601"/>
          <a:stretch>
            <a:fillRect/>
          </a:stretch>
        </p:blipFill>
        <p:spPr>
          <a:xfrm>
            <a:off x="5144058" y="1575067"/>
            <a:ext cx="1903884" cy="7513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par>
                                <p:cTn id="8" presetID="10" presetClass="entr" presetSubtype="0" fill="hold" nodeType="withEffect">
                                  <p:stCondLst>
                                    <p:cond delay="0"/>
                                  </p:stCondLst>
                                  <p:childTnLst>
                                    <p:set>
                                      <p:cBhvr>
                                        <p:cTn id="9" dur="1" fill="hold">
                                          <p:stCondLst>
                                            <p:cond delay="0"/>
                                          </p:stCondLst>
                                        </p:cTn>
                                        <p:tgtEl>
                                          <p:spTgt spid="281"/>
                                        </p:tgtEl>
                                        <p:attrNameLst>
                                          <p:attrName>style.visibility</p:attrName>
                                        </p:attrNameLst>
                                      </p:cBhvr>
                                      <p:to>
                                        <p:strVal val="visible"/>
                                      </p:to>
                                    </p:set>
                                    <p:animEffect transition="in" filter="fade">
                                      <p:cBhvr>
                                        <p:cTn id="10" dur="500"/>
                                        <p:tgtEl>
                                          <p:spTgt spid="2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2"/>
                                        </p:tgtEl>
                                        <p:attrNameLst>
                                          <p:attrName>style.visibility</p:attrName>
                                        </p:attrNameLst>
                                      </p:cBhvr>
                                      <p:to>
                                        <p:strVal val="visible"/>
                                      </p:to>
                                    </p:set>
                                    <p:animEffect transition="in" filter="fade">
                                      <p:cBhvr>
                                        <p:cTn id="15" dur="500"/>
                                        <p:tgtEl>
                                          <p:spTgt spid="28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7"/>
                                        </p:tgtEl>
                                        <p:attrNameLst>
                                          <p:attrName>style.visibility</p:attrName>
                                        </p:attrNameLst>
                                      </p:cBhvr>
                                      <p:to>
                                        <p:strVal val="visible"/>
                                      </p:to>
                                    </p:set>
                                    <p:animEffect transition="in" filter="fade">
                                      <p:cBhvr>
                                        <p:cTn id="20" dur="500"/>
                                        <p:tgtEl>
                                          <p:spTgt spid="28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8"/>
                                        </p:tgtEl>
                                        <p:attrNameLst>
                                          <p:attrName>style.visibility</p:attrName>
                                        </p:attrNameLst>
                                      </p:cBhvr>
                                      <p:to>
                                        <p:strVal val="visible"/>
                                      </p:to>
                                    </p:set>
                                    <p:animEffect transition="in" filter="fade">
                                      <p:cBhvr>
                                        <p:cTn id="25" dur="500"/>
                                        <p:tgtEl>
                                          <p:spTgt spid="288"/>
                                        </p:tgtEl>
                                      </p:cBhvr>
                                    </p:animEffect>
                                  </p:childTnLst>
                                </p:cTn>
                              </p:par>
                              <p:par>
                                <p:cTn id="26" presetID="10" presetClass="entr" presetSubtype="0" fill="hold" nodeType="withEffect">
                                  <p:stCondLst>
                                    <p:cond delay="0"/>
                                  </p:stCondLst>
                                  <p:childTnLst>
                                    <p:set>
                                      <p:cBhvr>
                                        <p:cTn id="27" dur="1" fill="hold">
                                          <p:stCondLst>
                                            <p:cond delay="0"/>
                                          </p:stCondLst>
                                        </p:cTn>
                                        <p:tgtEl>
                                          <p:spTgt spid="291"/>
                                        </p:tgtEl>
                                        <p:attrNameLst>
                                          <p:attrName>style.visibility</p:attrName>
                                        </p:attrNameLst>
                                      </p:cBhvr>
                                      <p:to>
                                        <p:strVal val="visible"/>
                                      </p:to>
                                    </p:set>
                                    <p:animEffect transition="in" filter="fade">
                                      <p:cBhvr>
                                        <p:cTn id="28" dur="500"/>
                                        <p:tgtEl>
                                          <p:spTgt spid="29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3"/>
                                        </p:tgtEl>
                                        <p:attrNameLst>
                                          <p:attrName>style.visibility</p:attrName>
                                        </p:attrNameLst>
                                      </p:cBhvr>
                                      <p:to>
                                        <p:strVal val="visible"/>
                                      </p:to>
                                    </p:set>
                                    <p:animEffect transition="in" filter="fade">
                                      <p:cBhvr>
                                        <p:cTn id="33" dur="500"/>
                                        <p:tgtEl>
                                          <p:spTgt spid="293"/>
                                        </p:tgtEl>
                                      </p:cBhvr>
                                    </p:animEffect>
                                  </p:childTnLst>
                                </p:cTn>
                              </p:par>
                              <p:par>
                                <p:cTn id="34" presetID="10" presetClass="entr" presetSubtype="0" fill="hold" nodeType="withEffect">
                                  <p:stCondLst>
                                    <p:cond delay="0"/>
                                  </p:stCondLst>
                                  <p:childTnLst>
                                    <p:set>
                                      <p:cBhvr>
                                        <p:cTn id="35" dur="1" fill="hold">
                                          <p:stCondLst>
                                            <p:cond delay="0"/>
                                          </p:stCondLst>
                                        </p:cTn>
                                        <p:tgtEl>
                                          <p:spTgt spid="290"/>
                                        </p:tgtEl>
                                        <p:attrNameLst>
                                          <p:attrName>style.visibility</p:attrName>
                                        </p:attrNameLst>
                                      </p:cBhvr>
                                      <p:to>
                                        <p:strVal val="visible"/>
                                      </p:to>
                                    </p:set>
                                    <p:animEffect transition="in" filter="fade">
                                      <p:cBhvr>
                                        <p:cTn id="36" dur="500"/>
                                        <p:tgtEl>
                                          <p:spTgt spid="29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89"/>
                                        </p:tgtEl>
                                        <p:attrNameLst>
                                          <p:attrName>style.visibility</p:attrName>
                                        </p:attrNameLst>
                                      </p:cBhvr>
                                      <p:to>
                                        <p:strVal val="visible"/>
                                      </p:to>
                                    </p:set>
                                    <p:animEffect transition="in" filter="fade">
                                      <p:cBhvr>
                                        <p:cTn id="41" dur="500"/>
                                        <p:tgtEl>
                                          <p:spTgt spid="289"/>
                                        </p:tgtEl>
                                      </p:cBhvr>
                                    </p:animEffect>
                                  </p:childTnLst>
                                </p:cTn>
                              </p:par>
                              <p:par>
                                <p:cTn id="42" presetID="10" presetClass="entr" presetSubtype="0" fill="hold" nodeType="withEffect">
                                  <p:stCondLst>
                                    <p:cond delay="0"/>
                                  </p:stCondLst>
                                  <p:childTnLst>
                                    <p:set>
                                      <p:cBhvr>
                                        <p:cTn id="43" dur="1" fill="hold">
                                          <p:stCondLst>
                                            <p:cond delay="0"/>
                                          </p:stCondLst>
                                        </p:cTn>
                                        <p:tgtEl>
                                          <p:spTgt spid="292"/>
                                        </p:tgtEl>
                                        <p:attrNameLst>
                                          <p:attrName>style.visibility</p:attrName>
                                        </p:attrNameLst>
                                      </p:cBhvr>
                                      <p:to>
                                        <p:strVal val="visible"/>
                                      </p:to>
                                    </p:set>
                                    <p:animEffect transition="in" filter="fade">
                                      <p:cBhvr>
                                        <p:cTn id="44"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299" name="Google Shape;299;p6"/>
          <p:cNvGrpSpPr/>
          <p:nvPr/>
        </p:nvGrpSpPr>
        <p:grpSpPr>
          <a:xfrm>
            <a:off x="0" y="14748"/>
            <a:ext cx="12192000" cy="745465"/>
            <a:chOff x="0" y="53821"/>
            <a:chExt cx="12192000" cy="745465"/>
          </a:xfrm>
        </p:grpSpPr>
        <p:grpSp>
          <p:nvGrpSpPr>
            <p:cNvPr id="300" name="Google Shape;300;p6"/>
            <p:cNvGrpSpPr/>
            <p:nvPr/>
          </p:nvGrpSpPr>
          <p:grpSpPr>
            <a:xfrm>
              <a:off x="0" y="56595"/>
              <a:ext cx="12192000" cy="742691"/>
              <a:chOff x="-4365708" y="23612"/>
              <a:chExt cx="9245225" cy="825539"/>
            </a:xfrm>
          </p:grpSpPr>
          <p:sp>
            <p:nvSpPr>
              <p:cNvPr id="301" name="Google Shape;301;p6"/>
              <p:cNvSpPr/>
              <p:nvPr/>
            </p:nvSpPr>
            <p:spPr>
              <a:xfrm>
                <a:off x="-4365708" y="23612"/>
                <a:ext cx="9245225"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302" name="Google Shape;302;p6"/>
              <p:cNvSpPr txBox="1"/>
              <p:nvPr/>
            </p:nvSpPr>
            <p:spPr>
              <a:xfrm>
                <a:off x="-3835225" y="62300"/>
                <a:ext cx="8665054"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1. ĐẶC ĐIỂM CHUNG CỦA THIÊN NHIÊN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303" name="Google Shape;303;p6"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sp>
        <p:nvSpPr>
          <p:cNvPr id="304" name="Google Shape;304;p6"/>
          <p:cNvSpPr/>
          <p:nvPr/>
        </p:nvSpPr>
        <p:spPr>
          <a:xfrm>
            <a:off x="6884594" y="6399741"/>
            <a:ext cx="430117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rgbClr val="002060"/>
                </a:solidFill>
                <a:latin typeface="Poppins" panose="00000500000000000000"/>
                <a:ea typeface="Poppins" panose="00000500000000000000"/>
                <a:cs typeface="Poppins" panose="00000500000000000000"/>
                <a:sym typeface="Poppins" panose="00000500000000000000"/>
              </a:rPr>
              <a:t>Bản đồ khí hậu khu vực Bắc Mỹ</a:t>
            </a:r>
            <a:endParaRPr sz="2400" b="1" i="0" u="none" strike="noStrike" cap="none">
              <a:solidFill>
                <a:srgbClr val="002060"/>
              </a:solidFill>
              <a:latin typeface="Poppins" panose="00000500000000000000"/>
              <a:ea typeface="Poppins" panose="00000500000000000000"/>
              <a:cs typeface="Poppins" panose="00000500000000000000"/>
              <a:sym typeface="Poppins" panose="00000500000000000000"/>
            </a:endParaRPr>
          </a:p>
        </p:txBody>
      </p:sp>
      <p:grpSp>
        <p:nvGrpSpPr>
          <p:cNvPr id="305" name="Google Shape;305;p6"/>
          <p:cNvGrpSpPr/>
          <p:nvPr/>
        </p:nvGrpSpPr>
        <p:grpSpPr>
          <a:xfrm>
            <a:off x="1023706" y="787082"/>
            <a:ext cx="3427355" cy="1192086"/>
            <a:chOff x="2510512" y="2858021"/>
            <a:chExt cx="3427355" cy="1192086"/>
          </a:xfrm>
        </p:grpSpPr>
        <p:grpSp>
          <p:nvGrpSpPr>
            <p:cNvPr id="306" name="Google Shape;306;p6"/>
            <p:cNvGrpSpPr/>
            <p:nvPr/>
          </p:nvGrpSpPr>
          <p:grpSpPr>
            <a:xfrm>
              <a:off x="2755828" y="2919966"/>
              <a:ext cx="3182039" cy="1130141"/>
              <a:chOff x="2475209" y="3390735"/>
              <a:chExt cx="3182039" cy="1130141"/>
            </a:xfrm>
          </p:grpSpPr>
          <p:sp>
            <p:nvSpPr>
              <p:cNvPr id="307" name="Google Shape;307;p6"/>
              <p:cNvSpPr/>
              <p:nvPr/>
            </p:nvSpPr>
            <p:spPr>
              <a:xfrm>
                <a:off x="2475209" y="3390735"/>
                <a:ext cx="3182039" cy="1130141"/>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i="0" u="none" strike="noStrike" cap="none">
                  <a:solidFill>
                    <a:srgbClr val="385623"/>
                  </a:solidFill>
                  <a:latin typeface="Arial" panose="020B0604020202020204"/>
                  <a:ea typeface="Arial" panose="020B0604020202020204"/>
                  <a:cs typeface="Arial" panose="020B0604020202020204"/>
                  <a:sym typeface="Arial" panose="020B0604020202020204"/>
                </a:endParaRPr>
              </a:p>
            </p:txBody>
          </p:sp>
          <p:sp>
            <p:nvSpPr>
              <p:cNvPr id="308" name="Google Shape;308;p6"/>
              <p:cNvSpPr/>
              <p:nvPr/>
            </p:nvSpPr>
            <p:spPr>
              <a:xfrm>
                <a:off x="3008631" y="3522995"/>
                <a:ext cx="245688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0033CC"/>
                    </a:solidFill>
                    <a:latin typeface="Arial" panose="020B0604020202020204"/>
                    <a:ea typeface="Arial" panose="020B0604020202020204"/>
                    <a:cs typeface="Arial" panose="020B0604020202020204"/>
                    <a:sym typeface="Arial" panose="020B0604020202020204"/>
                  </a:rPr>
                  <a:t>KHÍ HẬU</a:t>
                </a:r>
                <a:endParaRPr sz="4000" b="1" i="0" u="none" strike="noStrike" cap="none">
                  <a:solidFill>
                    <a:srgbClr val="0033CC"/>
                  </a:solidFill>
                  <a:latin typeface="Arial" panose="020B0604020202020204"/>
                  <a:ea typeface="Arial" panose="020B0604020202020204"/>
                  <a:cs typeface="Arial" panose="020B0604020202020204"/>
                  <a:sym typeface="Arial" panose="020B0604020202020204"/>
                </a:endParaRPr>
              </a:p>
            </p:txBody>
          </p:sp>
        </p:grpSp>
        <p:pic>
          <p:nvPicPr>
            <p:cNvPr id="309" name="Google Shape;309;p6" descr="Thời Tiết Khí Hậu Khí Tượng Máy Tính Biểu Tượng Gió - mây png tải về - Miễn  phí trong suốt Khu Vực png Tải về."/>
            <p:cNvPicPr preferRelativeResize="0"/>
            <p:nvPr/>
          </p:nvPicPr>
          <p:blipFill rotWithShape="1">
            <a:blip r:embed="rId4"/>
            <a:srcRect l="20519" r="20481"/>
            <a:stretch>
              <a:fillRect/>
            </a:stretch>
          </p:blipFill>
          <p:spPr>
            <a:xfrm>
              <a:off x="2510512" y="2858021"/>
              <a:ext cx="1024055" cy="1002841"/>
            </a:xfrm>
            <a:prstGeom prst="rect">
              <a:avLst/>
            </a:prstGeom>
            <a:noFill/>
            <a:ln>
              <a:noFill/>
            </a:ln>
          </p:spPr>
        </p:pic>
      </p:grpSp>
      <p:pic>
        <p:nvPicPr>
          <p:cNvPr id="310" name="Google Shape;310;p6"/>
          <p:cNvPicPr preferRelativeResize="0"/>
          <p:nvPr/>
        </p:nvPicPr>
        <p:blipFill rotWithShape="1">
          <a:blip r:embed="rId5"/>
          <a:srcRect/>
          <a:stretch>
            <a:fillRect/>
          </a:stretch>
        </p:blipFill>
        <p:spPr>
          <a:xfrm>
            <a:off x="5424759" y="795018"/>
            <a:ext cx="6767242" cy="5593017"/>
          </a:xfrm>
          <a:prstGeom prst="rect">
            <a:avLst/>
          </a:prstGeom>
          <a:noFill/>
          <a:ln>
            <a:noFill/>
          </a:ln>
        </p:spPr>
      </p:pic>
      <p:sp>
        <p:nvSpPr>
          <p:cNvPr id="311" name="Google Shape;311;p6"/>
          <p:cNvSpPr/>
          <p:nvPr/>
        </p:nvSpPr>
        <p:spPr>
          <a:xfrm>
            <a:off x="241781" y="2761861"/>
            <a:ext cx="1923439" cy="907621"/>
          </a:xfrm>
          <a:prstGeom prst="rect">
            <a:avLst/>
          </a:prstGeom>
          <a:solidFill>
            <a:srgbClr val="D7F0FB"/>
          </a:solid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en-US" sz="2400" b="0" i="0" u="none" strike="noStrike" cap="none">
                <a:solidFill>
                  <a:schemeClr val="dk1"/>
                </a:solidFill>
                <a:latin typeface="Poppins" panose="00000500000000000000"/>
                <a:ea typeface="Poppins" panose="00000500000000000000"/>
                <a:cs typeface="Poppins" panose="00000500000000000000"/>
                <a:sym typeface="Poppins" panose="00000500000000000000"/>
              </a:rPr>
              <a:t>Phân hóa </a:t>
            </a:r>
            <a:r>
              <a:rPr lang="en-US" sz="2800" b="1" i="0" u="none" strike="noStrike" cap="none">
                <a:solidFill>
                  <a:srgbClr val="FF0000"/>
                </a:solidFill>
                <a:latin typeface="Poppins" panose="00000500000000000000"/>
                <a:ea typeface="Poppins" panose="00000500000000000000"/>
                <a:cs typeface="Poppins" panose="00000500000000000000"/>
                <a:sym typeface="Poppins" panose="00000500000000000000"/>
              </a:rPr>
              <a:t>Bắc – Nam</a:t>
            </a:r>
            <a:endParaRPr sz="2400" b="1" i="0" u="none" strike="noStrike" cap="none">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312" name="Google Shape;312;p6"/>
          <p:cNvSpPr/>
          <p:nvPr/>
        </p:nvSpPr>
        <p:spPr>
          <a:xfrm>
            <a:off x="221962" y="4505072"/>
            <a:ext cx="1943258" cy="940579"/>
          </a:xfrm>
          <a:prstGeom prst="rect">
            <a:avLst/>
          </a:prstGeom>
          <a:solidFill>
            <a:srgbClr val="D7F0FB"/>
          </a:solid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en-US" sz="2400" b="0" i="0" u="none" strike="noStrike" cap="none">
                <a:solidFill>
                  <a:schemeClr val="dk1"/>
                </a:solidFill>
                <a:latin typeface="Poppins" panose="00000500000000000000"/>
                <a:ea typeface="Poppins" panose="00000500000000000000"/>
                <a:cs typeface="Poppins" panose="00000500000000000000"/>
                <a:sym typeface="Poppins" panose="00000500000000000000"/>
              </a:rPr>
              <a:t>Phân hóa </a:t>
            </a:r>
            <a:r>
              <a:rPr lang="en-US" sz="2800" b="1" i="0" u="none" strike="noStrike" cap="none">
                <a:solidFill>
                  <a:srgbClr val="FF0000"/>
                </a:solidFill>
                <a:latin typeface="Poppins" panose="00000500000000000000"/>
                <a:ea typeface="Poppins" panose="00000500000000000000"/>
                <a:cs typeface="Poppins" panose="00000500000000000000"/>
                <a:sym typeface="Poppins" panose="00000500000000000000"/>
              </a:rPr>
              <a:t>Tây – Đông</a:t>
            </a:r>
            <a:endParaRPr sz="2400" b="1" i="0" u="none" strike="noStrike" cap="none">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313" name="Google Shape;313;p6"/>
          <p:cNvSpPr/>
          <p:nvPr/>
        </p:nvSpPr>
        <p:spPr>
          <a:xfrm>
            <a:off x="156686" y="5866743"/>
            <a:ext cx="1888617" cy="907621"/>
          </a:xfrm>
          <a:prstGeom prst="rect">
            <a:avLst/>
          </a:prstGeom>
          <a:solidFill>
            <a:srgbClr val="D7F0FB"/>
          </a:solid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en-US" sz="2400" b="0" i="0" u="none" strike="noStrike" cap="none">
                <a:solidFill>
                  <a:schemeClr val="dk1"/>
                </a:solidFill>
                <a:latin typeface="Poppins" panose="00000500000000000000"/>
                <a:ea typeface="Poppins" panose="00000500000000000000"/>
                <a:cs typeface="Poppins" panose="00000500000000000000"/>
                <a:sym typeface="Poppins" panose="00000500000000000000"/>
              </a:rPr>
              <a:t>Phân hóa theo </a:t>
            </a:r>
            <a:r>
              <a:rPr lang="en-US" sz="2800" b="1" i="0" u="none" strike="noStrike" cap="none">
                <a:solidFill>
                  <a:srgbClr val="FF0000"/>
                </a:solidFill>
                <a:latin typeface="Poppins" panose="00000500000000000000"/>
                <a:ea typeface="Poppins" panose="00000500000000000000"/>
                <a:cs typeface="Poppins" panose="00000500000000000000"/>
                <a:sym typeface="Poppins" panose="00000500000000000000"/>
              </a:rPr>
              <a:t>độ cao</a:t>
            </a:r>
            <a:endParaRPr sz="2400" b="1" i="0" u="none" strike="noStrike" cap="none">
              <a:solidFill>
                <a:srgbClr val="FF0000"/>
              </a:solidFill>
              <a:latin typeface="Poppins" panose="00000500000000000000"/>
              <a:ea typeface="Poppins" panose="00000500000000000000"/>
              <a:cs typeface="Poppins" panose="00000500000000000000"/>
              <a:sym typeface="Poppins" panose="00000500000000000000"/>
            </a:endParaRPr>
          </a:p>
        </p:txBody>
      </p:sp>
      <p:sp>
        <p:nvSpPr>
          <p:cNvPr id="314" name="Google Shape;314;p6"/>
          <p:cNvSpPr/>
          <p:nvPr/>
        </p:nvSpPr>
        <p:spPr>
          <a:xfrm>
            <a:off x="3135495" y="2812456"/>
            <a:ext cx="169591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dirty="0" err="1">
                <a:solidFill>
                  <a:srgbClr val="2B8D3A"/>
                </a:solidFill>
                <a:latin typeface="Poppins" panose="00000500000000000000"/>
                <a:ea typeface="Poppins" panose="00000500000000000000"/>
                <a:cs typeface="Poppins" panose="00000500000000000000"/>
                <a:sym typeface="Poppins" panose="00000500000000000000"/>
              </a:rPr>
              <a:t>Cận</a:t>
            </a:r>
            <a:r>
              <a:rPr lang="en-US" sz="2400" b="0" i="0" u="none" strike="noStrike" cap="none" dirty="0">
                <a:solidFill>
                  <a:srgbClr val="2B8D3A"/>
                </a:solidFill>
                <a:latin typeface="Poppins" panose="00000500000000000000"/>
                <a:ea typeface="Poppins" panose="00000500000000000000"/>
                <a:cs typeface="Poppins" panose="00000500000000000000"/>
                <a:sym typeface="Poppins" panose="00000500000000000000"/>
              </a:rPr>
              <a:t> </a:t>
            </a:r>
            <a:r>
              <a:rPr lang="en-US" sz="2400" b="0" i="0" u="none" strike="noStrike" cap="none" dirty="0" err="1">
                <a:solidFill>
                  <a:srgbClr val="2B8D3A"/>
                </a:solidFill>
                <a:latin typeface="Poppins" panose="00000500000000000000"/>
                <a:ea typeface="Poppins" panose="00000500000000000000"/>
                <a:cs typeface="Poppins" panose="00000500000000000000"/>
                <a:sym typeface="Poppins" panose="00000500000000000000"/>
              </a:rPr>
              <a:t>cực</a:t>
            </a:r>
            <a:endParaRPr sz="2400" dirty="0">
              <a:solidFill>
                <a:srgbClr val="2B8D3A"/>
              </a:solidFill>
              <a:latin typeface="Poppins" panose="00000500000000000000"/>
              <a:ea typeface="Poppins" panose="00000500000000000000"/>
              <a:cs typeface="Poppins" panose="00000500000000000000"/>
              <a:sym typeface="Poppins" panose="00000500000000000000"/>
            </a:endParaRPr>
          </a:p>
        </p:txBody>
      </p:sp>
      <p:sp>
        <p:nvSpPr>
          <p:cNvPr id="315" name="Google Shape;315;p6"/>
          <p:cNvSpPr/>
          <p:nvPr/>
        </p:nvSpPr>
        <p:spPr>
          <a:xfrm>
            <a:off x="3124953" y="2431599"/>
            <a:ext cx="15199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2B8D3A"/>
                </a:solidFill>
                <a:latin typeface="Poppins" panose="00000500000000000000"/>
                <a:ea typeface="Poppins" panose="00000500000000000000"/>
                <a:cs typeface="Poppins" panose="00000500000000000000"/>
                <a:sym typeface="Poppins" panose="00000500000000000000"/>
              </a:rPr>
              <a:t>Ôn</a:t>
            </a:r>
            <a:r>
              <a:rPr lang="en-US" sz="2400" dirty="0">
                <a:solidFill>
                  <a:srgbClr val="2B8D3A"/>
                </a:solidFill>
                <a:latin typeface="Poppins" panose="00000500000000000000"/>
                <a:ea typeface="Poppins" panose="00000500000000000000"/>
                <a:cs typeface="Poppins" panose="00000500000000000000"/>
                <a:sym typeface="Poppins" panose="00000500000000000000"/>
              </a:rPr>
              <a:t> </a:t>
            </a:r>
            <a:r>
              <a:rPr lang="en-US" sz="2400" dirty="0" err="1">
                <a:solidFill>
                  <a:srgbClr val="2B8D3A"/>
                </a:solidFill>
                <a:latin typeface="Poppins" panose="00000500000000000000"/>
                <a:ea typeface="Poppins" panose="00000500000000000000"/>
                <a:cs typeface="Poppins" panose="00000500000000000000"/>
                <a:sym typeface="Poppins" panose="00000500000000000000"/>
              </a:rPr>
              <a:t>đới</a:t>
            </a:r>
            <a:endParaRPr sz="2400" dirty="0">
              <a:solidFill>
                <a:srgbClr val="2B8D3A"/>
              </a:solidFill>
              <a:latin typeface="Poppins" panose="00000500000000000000"/>
              <a:ea typeface="Poppins" panose="00000500000000000000"/>
              <a:cs typeface="Poppins" panose="00000500000000000000"/>
              <a:sym typeface="Poppins" panose="00000500000000000000"/>
            </a:endParaRPr>
          </a:p>
        </p:txBody>
      </p:sp>
      <p:sp>
        <p:nvSpPr>
          <p:cNvPr id="316" name="Google Shape;316;p6"/>
          <p:cNvSpPr/>
          <p:nvPr/>
        </p:nvSpPr>
        <p:spPr>
          <a:xfrm>
            <a:off x="3118382" y="3208905"/>
            <a:ext cx="20076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2B8D3A"/>
                </a:solidFill>
                <a:latin typeface="Poppins" panose="00000500000000000000"/>
                <a:ea typeface="Poppins" panose="00000500000000000000"/>
                <a:cs typeface="Poppins" panose="00000500000000000000"/>
                <a:sym typeface="Poppins" panose="00000500000000000000"/>
              </a:rPr>
              <a:t>Cận</a:t>
            </a:r>
            <a:r>
              <a:rPr lang="en-US" sz="2400" dirty="0">
                <a:solidFill>
                  <a:srgbClr val="2B8D3A"/>
                </a:solidFill>
                <a:latin typeface="Poppins" panose="00000500000000000000"/>
                <a:ea typeface="Poppins" panose="00000500000000000000"/>
                <a:cs typeface="Poppins" panose="00000500000000000000"/>
                <a:sym typeface="Poppins" panose="00000500000000000000"/>
              </a:rPr>
              <a:t> </a:t>
            </a:r>
            <a:r>
              <a:rPr lang="en-US" sz="2400" dirty="0" err="1">
                <a:solidFill>
                  <a:srgbClr val="2B8D3A"/>
                </a:solidFill>
                <a:latin typeface="Poppins" panose="00000500000000000000"/>
                <a:ea typeface="Poppins" panose="00000500000000000000"/>
                <a:cs typeface="Poppins" panose="00000500000000000000"/>
                <a:sym typeface="Poppins" panose="00000500000000000000"/>
              </a:rPr>
              <a:t>nhiệt</a:t>
            </a:r>
            <a:r>
              <a:rPr lang="en-US" sz="2400" dirty="0">
                <a:solidFill>
                  <a:srgbClr val="2B8D3A"/>
                </a:solidFill>
                <a:latin typeface="Poppins" panose="00000500000000000000"/>
                <a:ea typeface="Poppins" panose="00000500000000000000"/>
                <a:cs typeface="Poppins" panose="00000500000000000000"/>
                <a:sym typeface="Poppins" panose="00000500000000000000"/>
              </a:rPr>
              <a:t> </a:t>
            </a:r>
            <a:endParaRPr sz="2400" dirty="0">
              <a:solidFill>
                <a:srgbClr val="2B8D3A"/>
              </a:solidFill>
              <a:latin typeface="Poppins" panose="00000500000000000000"/>
              <a:ea typeface="Poppins" panose="00000500000000000000"/>
              <a:cs typeface="Poppins" panose="00000500000000000000"/>
              <a:sym typeface="Poppins" panose="00000500000000000000"/>
            </a:endParaRPr>
          </a:p>
        </p:txBody>
      </p:sp>
      <p:sp>
        <p:nvSpPr>
          <p:cNvPr id="317" name="Google Shape;317;p6"/>
          <p:cNvSpPr/>
          <p:nvPr/>
        </p:nvSpPr>
        <p:spPr>
          <a:xfrm>
            <a:off x="3107853" y="3637229"/>
            <a:ext cx="21304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2B8D3A"/>
                </a:solidFill>
                <a:latin typeface="Poppins" panose="00000500000000000000"/>
                <a:ea typeface="Poppins" panose="00000500000000000000"/>
                <a:cs typeface="Poppins" panose="00000500000000000000"/>
                <a:sym typeface="Poppins" panose="00000500000000000000"/>
              </a:rPr>
              <a:t>Nhiệt</a:t>
            </a:r>
            <a:r>
              <a:rPr lang="en-US" sz="2400" dirty="0">
                <a:solidFill>
                  <a:srgbClr val="2B8D3A"/>
                </a:solidFill>
                <a:latin typeface="Poppins" panose="00000500000000000000"/>
                <a:ea typeface="Poppins" panose="00000500000000000000"/>
                <a:cs typeface="Poppins" panose="00000500000000000000"/>
                <a:sym typeface="Poppins" panose="00000500000000000000"/>
              </a:rPr>
              <a:t> </a:t>
            </a:r>
            <a:r>
              <a:rPr lang="en-US" sz="2400" dirty="0" err="1">
                <a:solidFill>
                  <a:srgbClr val="2B8D3A"/>
                </a:solidFill>
                <a:latin typeface="Poppins" panose="00000500000000000000"/>
                <a:ea typeface="Poppins" panose="00000500000000000000"/>
                <a:cs typeface="Poppins" panose="00000500000000000000"/>
                <a:sym typeface="Poppins" panose="00000500000000000000"/>
              </a:rPr>
              <a:t>đới</a:t>
            </a:r>
            <a:endParaRPr sz="2400" dirty="0">
              <a:solidFill>
                <a:srgbClr val="2B8D3A"/>
              </a:solidFill>
              <a:latin typeface="Poppins" panose="00000500000000000000"/>
              <a:ea typeface="Poppins" panose="00000500000000000000"/>
              <a:cs typeface="Poppins" panose="00000500000000000000"/>
              <a:sym typeface="Poppins" panose="00000500000000000000"/>
            </a:endParaRPr>
          </a:p>
        </p:txBody>
      </p:sp>
      <p:sp>
        <p:nvSpPr>
          <p:cNvPr id="318" name="Google Shape;318;p6"/>
          <p:cNvSpPr/>
          <p:nvPr/>
        </p:nvSpPr>
        <p:spPr>
          <a:xfrm>
            <a:off x="3170710" y="2044037"/>
            <a:ext cx="12026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2B8D3A"/>
                </a:solidFill>
                <a:latin typeface="Poppins" panose="00000500000000000000"/>
                <a:ea typeface="Poppins" panose="00000500000000000000"/>
                <a:cs typeface="Poppins" panose="00000500000000000000"/>
                <a:sym typeface="Poppins" panose="00000500000000000000"/>
              </a:rPr>
              <a:t>Cực</a:t>
            </a:r>
            <a:endParaRPr sz="2400" dirty="0">
              <a:solidFill>
                <a:srgbClr val="2B8D3A"/>
              </a:solidFill>
              <a:latin typeface="Poppins" panose="00000500000000000000"/>
              <a:ea typeface="Poppins" panose="00000500000000000000"/>
              <a:cs typeface="Poppins" panose="00000500000000000000"/>
              <a:sym typeface="Poppins" panose="00000500000000000000"/>
            </a:endParaRPr>
          </a:p>
        </p:txBody>
      </p:sp>
      <p:cxnSp>
        <p:nvCxnSpPr>
          <p:cNvPr id="319" name="Google Shape;319;p6"/>
          <p:cNvCxnSpPr>
            <a:stCxn id="311" idx="3"/>
            <a:endCxn id="318" idx="1"/>
          </p:cNvCxnSpPr>
          <p:nvPr/>
        </p:nvCxnSpPr>
        <p:spPr>
          <a:xfrm flipV="1">
            <a:off x="2165220" y="2274870"/>
            <a:ext cx="1005490" cy="940802"/>
          </a:xfrm>
          <a:prstGeom prst="straightConnector1">
            <a:avLst/>
          </a:prstGeom>
          <a:noFill/>
          <a:ln w="28575" cap="flat" cmpd="sng">
            <a:solidFill>
              <a:schemeClr val="dk1"/>
            </a:solidFill>
            <a:prstDash val="dot"/>
            <a:miter lim="800000"/>
            <a:headEnd type="none" w="sm" len="sm"/>
            <a:tailEnd type="triangle" w="med" len="med"/>
          </a:ln>
        </p:spPr>
      </p:cxnSp>
      <p:cxnSp>
        <p:nvCxnSpPr>
          <p:cNvPr id="320" name="Google Shape;320;p6"/>
          <p:cNvCxnSpPr>
            <a:stCxn id="311" idx="3"/>
            <a:endCxn id="315" idx="1"/>
          </p:cNvCxnSpPr>
          <p:nvPr/>
        </p:nvCxnSpPr>
        <p:spPr>
          <a:xfrm flipV="1">
            <a:off x="2165220" y="2662432"/>
            <a:ext cx="959733" cy="553240"/>
          </a:xfrm>
          <a:prstGeom prst="straightConnector1">
            <a:avLst/>
          </a:prstGeom>
          <a:noFill/>
          <a:ln w="28575" cap="flat" cmpd="sng">
            <a:solidFill>
              <a:schemeClr val="dk1"/>
            </a:solidFill>
            <a:prstDash val="dot"/>
            <a:miter lim="800000"/>
            <a:headEnd type="none" w="sm" len="sm"/>
            <a:tailEnd type="triangle" w="med" len="med"/>
          </a:ln>
        </p:spPr>
      </p:cxnSp>
      <p:cxnSp>
        <p:nvCxnSpPr>
          <p:cNvPr id="321" name="Google Shape;321;p6"/>
          <p:cNvCxnSpPr>
            <a:stCxn id="311" idx="3"/>
            <a:endCxn id="314" idx="1"/>
          </p:cNvCxnSpPr>
          <p:nvPr/>
        </p:nvCxnSpPr>
        <p:spPr>
          <a:xfrm flipV="1">
            <a:off x="2165220" y="3043289"/>
            <a:ext cx="970275" cy="172383"/>
          </a:xfrm>
          <a:prstGeom prst="straightConnector1">
            <a:avLst/>
          </a:prstGeom>
          <a:noFill/>
          <a:ln w="28575" cap="flat" cmpd="sng">
            <a:solidFill>
              <a:schemeClr val="dk1"/>
            </a:solidFill>
            <a:prstDash val="dot"/>
            <a:miter lim="800000"/>
            <a:headEnd type="none" w="sm" len="sm"/>
            <a:tailEnd type="triangle" w="med" len="med"/>
          </a:ln>
        </p:spPr>
      </p:cxnSp>
      <p:cxnSp>
        <p:nvCxnSpPr>
          <p:cNvPr id="322" name="Google Shape;322;p6"/>
          <p:cNvCxnSpPr>
            <a:stCxn id="311" idx="3"/>
            <a:endCxn id="316" idx="1"/>
          </p:cNvCxnSpPr>
          <p:nvPr/>
        </p:nvCxnSpPr>
        <p:spPr>
          <a:xfrm>
            <a:off x="2165220" y="3215672"/>
            <a:ext cx="953162" cy="224066"/>
          </a:xfrm>
          <a:prstGeom prst="straightConnector1">
            <a:avLst/>
          </a:prstGeom>
          <a:noFill/>
          <a:ln w="28575" cap="flat" cmpd="sng">
            <a:solidFill>
              <a:schemeClr val="dk1"/>
            </a:solidFill>
            <a:prstDash val="dot"/>
            <a:miter lim="800000"/>
            <a:headEnd type="none" w="sm" len="sm"/>
            <a:tailEnd type="triangle" w="med" len="med"/>
          </a:ln>
        </p:spPr>
      </p:cxnSp>
      <p:cxnSp>
        <p:nvCxnSpPr>
          <p:cNvPr id="323" name="Google Shape;323;p6"/>
          <p:cNvCxnSpPr>
            <a:stCxn id="311" idx="3"/>
            <a:endCxn id="317" idx="1"/>
          </p:cNvCxnSpPr>
          <p:nvPr/>
        </p:nvCxnSpPr>
        <p:spPr>
          <a:xfrm>
            <a:off x="2165220" y="3215672"/>
            <a:ext cx="942633" cy="652390"/>
          </a:xfrm>
          <a:prstGeom prst="straightConnector1">
            <a:avLst/>
          </a:prstGeom>
          <a:noFill/>
          <a:ln w="28575" cap="flat" cmpd="sng">
            <a:solidFill>
              <a:schemeClr val="dk1"/>
            </a:solidFill>
            <a:prstDash val="dot"/>
            <a:miter lim="800000"/>
            <a:headEnd type="none" w="sm" len="sm"/>
            <a:tailEnd type="triangle" w="med" len="med"/>
          </a:ln>
        </p:spPr>
      </p:cxnSp>
      <p:sp>
        <p:nvSpPr>
          <p:cNvPr id="324" name="Google Shape;324;p6"/>
          <p:cNvSpPr/>
          <p:nvPr/>
        </p:nvSpPr>
        <p:spPr>
          <a:xfrm>
            <a:off x="2734064" y="4182674"/>
            <a:ext cx="357426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a:solidFill>
                  <a:srgbClr val="7F6000"/>
                </a:solidFill>
                <a:latin typeface="Poppins" panose="00000500000000000000"/>
                <a:ea typeface="Poppins" panose="00000500000000000000"/>
                <a:cs typeface="Poppins" panose="00000500000000000000"/>
                <a:sym typeface="Poppins" panose="00000500000000000000"/>
              </a:rPr>
              <a:t>Ven </a:t>
            </a:r>
            <a:r>
              <a:rPr lang="en-US" sz="2200" dirty="0" err="1">
                <a:solidFill>
                  <a:srgbClr val="7F6000"/>
                </a:solidFill>
                <a:latin typeface="Poppins" panose="00000500000000000000"/>
                <a:ea typeface="Poppins" panose="00000500000000000000"/>
                <a:cs typeface="Poppins" panose="00000500000000000000"/>
                <a:sym typeface="Poppins" panose="00000500000000000000"/>
              </a:rPr>
              <a:t>biển</a:t>
            </a:r>
            <a:r>
              <a:rPr lang="en-US" sz="2200" dirty="0">
                <a:solidFill>
                  <a:srgbClr val="7F6000"/>
                </a:solidFill>
                <a:latin typeface="Poppins" panose="00000500000000000000"/>
                <a:ea typeface="Poppins" panose="00000500000000000000"/>
                <a:cs typeface="Poppins" panose="00000500000000000000"/>
                <a:sym typeface="Poppins" panose="00000500000000000000"/>
              </a:rPr>
              <a:t>: </a:t>
            </a:r>
            <a:r>
              <a:rPr lang="en-US" sz="2200" dirty="0" err="1">
                <a:solidFill>
                  <a:srgbClr val="7F6000"/>
                </a:solidFill>
                <a:latin typeface="Poppins" panose="00000500000000000000"/>
                <a:ea typeface="Poppins" panose="00000500000000000000"/>
                <a:cs typeface="Poppins" panose="00000500000000000000"/>
                <a:sym typeface="Poppins" panose="00000500000000000000"/>
              </a:rPr>
              <a:t>khí</a:t>
            </a:r>
            <a:r>
              <a:rPr lang="en-US" sz="2200" dirty="0">
                <a:solidFill>
                  <a:srgbClr val="7F6000"/>
                </a:solidFill>
                <a:latin typeface="Poppins" panose="00000500000000000000"/>
                <a:ea typeface="Poppins" panose="00000500000000000000"/>
                <a:cs typeface="Poppins" panose="00000500000000000000"/>
                <a:sym typeface="Poppins" panose="00000500000000000000"/>
              </a:rPr>
              <a:t> </a:t>
            </a:r>
            <a:r>
              <a:rPr lang="en-US" sz="2200" dirty="0" err="1">
                <a:solidFill>
                  <a:srgbClr val="7F6000"/>
                </a:solidFill>
                <a:latin typeface="Poppins" panose="00000500000000000000"/>
                <a:ea typeface="Poppins" panose="00000500000000000000"/>
                <a:cs typeface="Poppins" panose="00000500000000000000"/>
                <a:sym typeface="Poppins" panose="00000500000000000000"/>
              </a:rPr>
              <a:t>hậu</a:t>
            </a:r>
            <a:r>
              <a:rPr lang="en-US" sz="2200" dirty="0">
                <a:solidFill>
                  <a:srgbClr val="7F6000"/>
                </a:solidFill>
                <a:latin typeface="Poppins" panose="00000500000000000000"/>
                <a:ea typeface="Poppins" panose="00000500000000000000"/>
                <a:cs typeface="Poppins" panose="00000500000000000000"/>
                <a:sym typeface="Poppins" panose="00000500000000000000"/>
              </a:rPr>
              <a:t> </a:t>
            </a:r>
            <a:r>
              <a:rPr lang="en-US" sz="2200" dirty="0" err="1">
                <a:solidFill>
                  <a:srgbClr val="7F6000"/>
                </a:solidFill>
                <a:latin typeface="Poppins" panose="00000500000000000000"/>
                <a:ea typeface="Poppins" panose="00000500000000000000"/>
                <a:cs typeface="Poppins" panose="00000500000000000000"/>
                <a:sym typeface="Poppins" panose="00000500000000000000"/>
              </a:rPr>
              <a:t>điều</a:t>
            </a:r>
            <a:r>
              <a:rPr lang="en-US" sz="2200" dirty="0">
                <a:solidFill>
                  <a:srgbClr val="7F6000"/>
                </a:solidFill>
                <a:latin typeface="Poppins" panose="00000500000000000000"/>
                <a:ea typeface="Poppins" panose="00000500000000000000"/>
                <a:cs typeface="Poppins" panose="00000500000000000000"/>
                <a:sym typeface="Poppins" panose="00000500000000000000"/>
              </a:rPr>
              <a:t> </a:t>
            </a:r>
            <a:r>
              <a:rPr lang="en-US" sz="2200" dirty="0" err="1">
                <a:solidFill>
                  <a:srgbClr val="7F6000"/>
                </a:solidFill>
                <a:latin typeface="Poppins" panose="00000500000000000000"/>
                <a:ea typeface="Poppins" panose="00000500000000000000"/>
                <a:cs typeface="Poppins" panose="00000500000000000000"/>
                <a:sym typeface="Poppins" panose="00000500000000000000"/>
              </a:rPr>
              <a:t>hòa</a:t>
            </a:r>
            <a:r>
              <a:rPr lang="en-US" sz="2200" dirty="0">
                <a:solidFill>
                  <a:srgbClr val="7F6000"/>
                </a:solidFill>
                <a:latin typeface="Poppins" panose="00000500000000000000"/>
                <a:ea typeface="Poppins" panose="00000500000000000000"/>
                <a:cs typeface="Poppins" panose="00000500000000000000"/>
                <a:sym typeface="Poppins" panose="00000500000000000000"/>
              </a:rPr>
              <a:t>, </a:t>
            </a:r>
            <a:r>
              <a:rPr lang="en-US" sz="2200" dirty="0" err="1">
                <a:solidFill>
                  <a:srgbClr val="7F6000"/>
                </a:solidFill>
                <a:latin typeface="Poppins" panose="00000500000000000000"/>
                <a:ea typeface="Poppins" panose="00000500000000000000"/>
                <a:cs typeface="Poppins" panose="00000500000000000000"/>
                <a:sym typeface="Poppins" panose="00000500000000000000"/>
              </a:rPr>
              <a:t>mưa</a:t>
            </a:r>
            <a:r>
              <a:rPr lang="en-US" sz="2200" dirty="0">
                <a:solidFill>
                  <a:srgbClr val="7F6000"/>
                </a:solidFill>
                <a:latin typeface="Poppins" panose="00000500000000000000"/>
                <a:ea typeface="Poppins" panose="00000500000000000000"/>
                <a:cs typeface="Poppins" panose="00000500000000000000"/>
                <a:sym typeface="Poppins" panose="00000500000000000000"/>
              </a:rPr>
              <a:t> </a:t>
            </a:r>
            <a:r>
              <a:rPr lang="en-US" sz="2200" dirty="0" err="1">
                <a:solidFill>
                  <a:srgbClr val="7F6000"/>
                </a:solidFill>
                <a:latin typeface="Poppins" panose="00000500000000000000"/>
                <a:ea typeface="Poppins" panose="00000500000000000000"/>
                <a:cs typeface="Poppins" panose="00000500000000000000"/>
                <a:sym typeface="Poppins" panose="00000500000000000000"/>
              </a:rPr>
              <a:t>nhiều</a:t>
            </a:r>
            <a:r>
              <a:rPr lang="en-US" sz="2200" dirty="0">
                <a:solidFill>
                  <a:srgbClr val="7F6000"/>
                </a:solidFill>
                <a:latin typeface="Poppins" panose="00000500000000000000"/>
                <a:ea typeface="Poppins" panose="00000500000000000000"/>
                <a:cs typeface="Poppins" panose="00000500000000000000"/>
                <a:sym typeface="Poppins" panose="00000500000000000000"/>
              </a:rPr>
              <a:t>.</a:t>
            </a:r>
            <a:endParaRPr sz="2200" dirty="0">
              <a:solidFill>
                <a:srgbClr val="7F6000"/>
              </a:solidFill>
              <a:latin typeface="Poppins" panose="00000500000000000000"/>
              <a:ea typeface="Poppins" panose="00000500000000000000"/>
              <a:cs typeface="Poppins" panose="00000500000000000000"/>
              <a:sym typeface="Poppins" panose="00000500000000000000"/>
            </a:endParaRPr>
          </a:p>
        </p:txBody>
      </p:sp>
      <p:sp>
        <p:nvSpPr>
          <p:cNvPr id="325" name="Google Shape;325;p6"/>
          <p:cNvSpPr/>
          <p:nvPr/>
        </p:nvSpPr>
        <p:spPr>
          <a:xfrm>
            <a:off x="2753652" y="4919926"/>
            <a:ext cx="221012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7F6000"/>
                </a:solidFill>
                <a:latin typeface="Poppins" panose="00000500000000000000"/>
                <a:ea typeface="Poppins" panose="00000500000000000000"/>
                <a:cs typeface="Poppins" panose="00000500000000000000"/>
                <a:sym typeface="Poppins" panose="00000500000000000000"/>
              </a:rPr>
              <a:t>Sâu lục địa: khô hạn, mưa ít.</a:t>
            </a:r>
            <a:endParaRPr sz="2200">
              <a:solidFill>
                <a:srgbClr val="7F6000"/>
              </a:solidFill>
              <a:latin typeface="Poppins" panose="00000500000000000000"/>
              <a:ea typeface="Poppins" panose="00000500000000000000"/>
              <a:cs typeface="Poppins" panose="00000500000000000000"/>
              <a:sym typeface="Poppins" panose="00000500000000000000"/>
            </a:endParaRPr>
          </a:p>
        </p:txBody>
      </p:sp>
      <p:cxnSp>
        <p:nvCxnSpPr>
          <p:cNvPr id="326" name="Google Shape;326;p6"/>
          <p:cNvCxnSpPr>
            <a:stCxn id="312" idx="3"/>
            <a:endCxn id="324" idx="1"/>
          </p:cNvCxnSpPr>
          <p:nvPr/>
        </p:nvCxnSpPr>
        <p:spPr>
          <a:xfrm flipV="1">
            <a:off x="2165220" y="4567395"/>
            <a:ext cx="568844" cy="407967"/>
          </a:xfrm>
          <a:prstGeom prst="straightConnector1">
            <a:avLst/>
          </a:prstGeom>
          <a:noFill/>
          <a:ln w="28575" cap="flat" cmpd="sng">
            <a:solidFill>
              <a:schemeClr val="dk1"/>
            </a:solidFill>
            <a:prstDash val="dot"/>
            <a:miter lim="800000"/>
            <a:headEnd type="none" w="sm" len="sm"/>
            <a:tailEnd type="triangle" w="med" len="med"/>
          </a:ln>
        </p:spPr>
      </p:cxnSp>
      <p:cxnSp>
        <p:nvCxnSpPr>
          <p:cNvPr id="327" name="Google Shape;327;p6"/>
          <p:cNvCxnSpPr>
            <a:stCxn id="312" idx="3"/>
            <a:endCxn id="325" idx="1"/>
          </p:cNvCxnSpPr>
          <p:nvPr/>
        </p:nvCxnSpPr>
        <p:spPr>
          <a:xfrm>
            <a:off x="2165220" y="4975362"/>
            <a:ext cx="588300" cy="329400"/>
          </a:xfrm>
          <a:prstGeom prst="straightConnector1">
            <a:avLst/>
          </a:prstGeom>
          <a:noFill/>
          <a:ln w="28575" cap="flat" cmpd="sng">
            <a:solidFill>
              <a:schemeClr val="dk1"/>
            </a:solidFill>
            <a:prstDash val="dot"/>
            <a:miter lim="800000"/>
            <a:headEnd type="none" w="sm" len="sm"/>
            <a:tailEnd type="triangle" w="med" len="med"/>
          </a:ln>
        </p:spPr>
      </p:cxnSp>
      <p:pic>
        <p:nvPicPr>
          <p:cNvPr id="328" name="Google Shape;328;p6" descr="Biểu Tượng Phác Thảo Vẽ Tay Quả Địa Cầu Với Vĩ Độ Hình minh họa Sẵn có -  Tải xuống Hình ảnh Ngay bây giờ - Biểu tượng tái chế, Bản đồ -"/>
          <p:cNvPicPr preferRelativeResize="0"/>
          <p:nvPr/>
        </p:nvPicPr>
        <p:blipFill rotWithShape="1">
          <a:blip r:embed="rId6"/>
          <a:srcRect l="22308" t="21687" r="22064" b="24550"/>
          <a:stretch>
            <a:fillRect/>
          </a:stretch>
        </p:blipFill>
        <p:spPr>
          <a:xfrm rot="10800000">
            <a:off x="4410286" y="2466198"/>
            <a:ext cx="1054361" cy="1019019"/>
          </a:xfrm>
          <a:prstGeom prst="rect">
            <a:avLst/>
          </a:prstGeom>
          <a:noFill/>
          <a:ln>
            <a:noFill/>
          </a:ln>
        </p:spPr>
      </p:pic>
      <p:pic>
        <p:nvPicPr>
          <p:cNvPr id="329" name="Google Shape;329;p6" descr="Hình ảnh Đỉnh Núi Núi Cảnh PNG , Núi Clipart, Cảnh, Ngoạn Mục PNG và Vector  với nền trong suốt để tải xuống miễn phí"/>
          <p:cNvPicPr preferRelativeResize="0"/>
          <p:nvPr/>
        </p:nvPicPr>
        <p:blipFill rotWithShape="1">
          <a:blip r:embed="rId7"/>
          <a:srcRect t="26897" b="27227"/>
          <a:stretch>
            <a:fillRect/>
          </a:stretch>
        </p:blipFill>
        <p:spPr>
          <a:xfrm>
            <a:off x="2221480" y="5677833"/>
            <a:ext cx="2580056" cy="1183573"/>
          </a:xfrm>
          <a:prstGeom prst="rect">
            <a:avLst/>
          </a:prstGeom>
          <a:noFill/>
          <a:ln>
            <a:noFill/>
          </a:ln>
        </p:spPr>
      </p:pic>
      <p:pic>
        <p:nvPicPr>
          <p:cNvPr id="330" name="Google Shape;330;p6" descr="Bach map pin locator logo badge. sunny weather beach holiday scene  illustration with circle frame. simple flat cartoon style vector design.  Stock Vector | Adobe Stock"/>
          <p:cNvPicPr preferRelativeResize="0"/>
          <p:nvPr/>
        </p:nvPicPr>
        <p:blipFill rotWithShape="1">
          <a:blip r:embed="rId8"/>
          <a:srcRect l="21769" t="11604" r="23066" b="13217"/>
          <a:stretch>
            <a:fillRect/>
          </a:stretch>
        </p:blipFill>
        <p:spPr>
          <a:xfrm>
            <a:off x="4882686" y="3919593"/>
            <a:ext cx="546128" cy="744281"/>
          </a:xfrm>
          <a:prstGeom prst="rect">
            <a:avLst/>
          </a:prstGeom>
          <a:noFill/>
          <a:ln>
            <a:noFill/>
          </a:ln>
        </p:spPr>
      </p:pic>
      <p:pic>
        <p:nvPicPr>
          <p:cNvPr id="331" name="Google Shape;331;p6" descr="Drought PNG, Vector, PSD, and Clipart With Transparent Background for Free  Download | Pngtree"/>
          <p:cNvPicPr preferRelativeResize="0"/>
          <p:nvPr/>
        </p:nvPicPr>
        <p:blipFill rotWithShape="1">
          <a:blip r:embed="rId9"/>
          <a:srcRect l="6688" t="20977" r="3684" b="12675"/>
          <a:stretch>
            <a:fillRect/>
          </a:stretch>
        </p:blipFill>
        <p:spPr>
          <a:xfrm>
            <a:off x="4502787" y="5230883"/>
            <a:ext cx="735480" cy="5444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500"/>
                                        <p:tgtEl>
                                          <p:spTgt spid="310"/>
                                        </p:tgtEl>
                                      </p:cBhvr>
                                    </p:animEffect>
                                  </p:childTnLst>
                                </p:cTn>
                              </p:par>
                              <p:par>
                                <p:cTn id="8" presetID="10" presetClass="entr" presetSubtype="0" fill="hold" nodeType="withEffect">
                                  <p:stCondLst>
                                    <p:cond delay="0"/>
                                  </p:stCondLst>
                                  <p:childTnLst>
                                    <p:set>
                                      <p:cBhvr>
                                        <p:cTn id="9" dur="1" fill="hold">
                                          <p:stCondLst>
                                            <p:cond delay="0"/>
                                          </p:stCondLst>
                                        </p:cTn>
                                        <p:tgtEl>
                                          <p:spTgt spid="304"/>
                                        </p:tgtEl>
                                        <p:attrNameLst>
                                          <p:attrName>style.visibility</p:attrName>
                                        </p:attrNameLst>
                                      </p:cBhvr>
                                      <p:to>
                                        <p:strVal val="visible"/>
                                      </p:to>
                                    </p:set>
                                    <p:animEffect transition="in" filter="fade">
                                      <p:cBhvr>
                                        <p:cTn id="10" dur="500"/>
                                        <p:tgtEl>
                                          <p:spTgt spid="30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5"/>
                                        </p:tgtEl>
                                        <p:attrNameLst>
                                          <p:attrName>style.visibility</p:attrName>
                                        </p:attrNameLst>
                                      </p:cBhvr>
                                      <p:to>
                                        <p:strVal val="visible"/>
                                      </p:to>
                                    </p:set>
                                    <p:animEffect transition="in" filter="fade">
                                      <p:cBhvr>
                                        <p:cTn id="15" dur="500"/>
                                        <p:tgtEl>
                                          <p:spTgt spid="3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1"/>
                                        </p:tgtEl>
                                        <p:attrNameLst>
                                          <p:attrName>style.visibility</p:attrName>
                                        </p:attrNameLst>
                                      </p:cBhvr>
                                      <p:to>
                                        <p:strVal val="visible"/>
                                      </p:to>
                                    </p:set>
                                    <p:animEffect transition="in" filter="fade">
                                      <p:cBhvr>
                                        <p:cTn id="20" dur="500"/>
                                        <p:tgtEl>
                                          <p:spTgt spid="3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9"/>
                                        </p:tgtEl>
                                        <p:attrNameLst>
                                          <p:attrName>style.visibility</p:attrName>
                                        </p:attrNameLst>
                                      </p:cBhvr>
                                      <p:to>
                                        <p:strVal val="visible"/>
                                      </p:to>
                                    </p:set>
                                    <p:animEffect transition="in" filter="fade">
                                      <p:cBhvr>
                                        <p:cTn id="25" dur="500"/>
                                        <p:tgtEl>
                                          <p:spTgt spid="319"/>
                                        </p:tgtEl>
                                      </p:cBhvr>
                                    </p:animEffect>
                                  </p:childTnLst>
                                </p:cTn>
                              </p:par>
                              <p:par>
                                <p:cTn id="26" presetID="10" presetClass="entr" presetSubtype="0" fill="hold" nodeType="withEffect">
                                  <p:stCondLst>
                                    <p:cond delay="0"/>
                                  </p:stCondLst>
                                  <p:childTnLst>
                                    <p:set>
                                      <p:cBhvr>
                                        <p:cTn id="27" dur="1" fill="hold">
                                          <p:stCondLst>
                                            <p:cond delay="0"/>
                                          </p:stCondLst>
                                        </p:cTn>
                                        <p:tgtEl>
                                          <p:spTgt spid="318"/>
                                        </p:tgtEl>
                                        <p:attrNameLst>
                                          <p:attrName>style.visibility</p:attrName>
                                        </p:attrNameLst>
                                      </p:cBhvr>
                                      <p:to>
                                        <p:strVal val="visible"/>
                                      </p:to>
                                    </p:set>
                                    <p:animEffect transition="in" filter="fade">
                                      <p:cBhvr>
                                        <p:cTn id="28" dur="500"/>
                                        <p:tgtEl>
                                          <p:spTgt spid="3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0"/>
                                        </p:tgtEl>
                                        <p:attrNameLst>
                                          <p:attrName>style.visibility</p:attrName>
                                        </p:attrNameLst>
                                      </p:cBhvr>
                                      <p:to>
                                        <p:strVal val="visible"/>
                                      </p:to>
                                    </p:set>
                                    <p:animEffect transition="in" filter="fade">
                                      <p:cBhvr>
                                        <p:cTn id="33" dur="500"/>
                                        <p:tgtEl>
                                          <p:spTgt spid="320"/>
                                        </p:tgtEl>
                                      </p:cBhvr>
                                    </p:animEffect>
                                  </p:childTnLst>
                                </p:cTn>
                              </p:par>
                              <p:par>
                                <p:cTn id="34" presetID="10" presetClass="entr" presetSubtype="0" fill="hold" nodeType="withEffect">
                                  <p:stCondLst>
                                    <p:cond delay="0"/>
                                  </p:stCondLst>
                                  <p:childTnLst>
                                    <p:set>
                                      <p:cBhvr>
                                        <p:cTn id="35" dur="1" fill="hold">
                                          <p:stCondLst>
                                            <p:cond delay="0"/>
                                          </p:stCondLst>
                                        </p:cTn>
                                        <p:tgtEl>
                                          <p:spTgt spid="315"/>
                                        </p:tgtEl>
                                        <p:attrNameLst>
                                          <p:attrName>style.visibility</p:attrName>
                                        </p:attrNameLst>
                                      </p:cBhvr>
                                      <p:to>
                                        <p:strVal val="visible"/>
                                      </p:to>
                                    </p:set>
                                    <p:animEffect transition="in" filter="fade">
                                      <p:cBhvr>
                                        <p:cTn id="36" dur="500"/>
                                        <p:tgtEl>
                                          <p:spTgt spid="3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21"/>
                                        </p:tgtEl>
                                        <p:attrNameLst>
                                          <p:attrName>style.visibility</p:attrName>
                                        </p:attrNameLst>
                                      </p:cBhvr>
                                      <p:to>
                                        <p:strVal val="visible"/>
                                      </p:to>
                                    </p:set>
                                    <p:animEffect transition="in" filter="fade">
                                      <p:cBhvr>
                                        <p:cTn id="41" dur="500"/>
                                        <p:tgtEl>
                                          <p:spTgt spid="321"/>
                                        </p:tgtEl>
                                      </p:cBhvr>
                                    </p:animEffect>
                                  </p:childTnLst>
                                </p:cTn>
                              </p:par>
                              <p:par>
                                <p:cTn id="42" presetID="10" presetClass="entr" presetSubtype="0" fill="hold" nodeType="withEffect">
                                  <p:stCondLst>
                                    <p:cond delay="0"/>
                                  </p:stCondLst>
                                  <p:childTnLst>
                                    <p:set>
                                      <p:cBhvr>
                                        <p:cTn id="43" dur="1" fill="hold">
                                          <p:stCondLst>
                                            <p:cond delay="0"/>
                                          </p:stCondLst>
                                        </p:cTn>
                                        <p:tgtEl>
                                          <p:spTgt spid="314"/>
                                        </p:tgtEl>
                                        <p:attrNameLst>
                                          <p:attrName>style.visibility</p:attrName>
                                        </p:attrNameLst>
                                      </p:cBhvr>
                                      <p:to>
                                        <p:strVal val="visible"/>
                                      </p:to>
                                    </p:set>
                                    <p:animEffect transition="in" filter="fade">
                                      <p:cBhvr>
                                        <p:cTn id="44" dur="500"/>
                                        <p:tgtEl>
                                          <p:spTgt spid="3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22"/>
                                        </p:tgtEl>
                                        <p:attrNameLst>
                                          <p:attrName>style.visibility</p:attrName>
                                        </p:attrNameLst>
                                      </p:cBhvr>
                                      <p:to>
                                        <p:strVal val="visible"/>
                                      </p:to>
                                    </p:set>
                                    <p:animEffect transition="in" filter="fade">
                                      <p:cBhvr>
                                        <p:cTn id="49" dur="500"/>
                                        <p:tgtEl>
                                          <p:spTgt spid="322"/>
                                        </p:tgtEl>
                                      </p:cBhvr>
                                    </p:animEffect>
                                  </p:childTnLst>
                                </p:cTn>
                              </p:par>
                              <p:par>
                                <p:cTn id="50" presetID="10" presetClass="entr" presetSubtype="0" fill="hold" nodeType="withEffect">
                                  <p:stCondLst>
                                    <p:cond delay="0"/>
                                  </p:stCondLst>
                                  <p:childTnLst>
                                    <p:set>
                                      <p:cBhvr>
                                        <p:cTn id="51" dur="1" fill="hold">
                                          <p:stCondLst>
                                            <p:cond delay="0"/>
                                          </p:stCondLst>
                                        </p:cTn>
                                        <p:tgtEl>
                                          <p:spTgt spid="316"/>
                                        </p:tgtEl>
                                        <p:attrNameLst>
                                          <p:attrName>style.visibility</p:attrName>
                                        </p:attrNameLst>
                                      </p:cBhvr>
                                      <p:to>
                                        <p:strVal val="visible"/>
                                      </p:to>
                                    </p:set>
                                    <p:animEffect transition="in" filter="fade">
                                      <p:cBhvr>
                                        <p:cTn id="52" dur="500"/>
                                        <p:tgtEl>
                                          <p:spTgt spid="3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3"/>
                                        </p:tgtEl>
                                        <p:attrNameLst>
                                          <p:attrName>style.visibility</p:attrName>
                                        </p:attrNameLst>
                                      </p:cBhvr>
                                      <p:to>
                                        <p:strVal val="visible"/>
                                      </p:to>
                                    </p:set>
                                    <p:animEffect transition="in" filter="fade">
                                      <p:cBhvr>
                                        <p:cTn id="57" dur="500"/>
                                        <p:tgtEl>
                                          <p:spTgt spid="323"/>
                                        </p:tgtEl>
                                      </p:cBhvr>
                                    </p:animEffect>
                                  </p:childTnLst>
                                </p:cTn>
                              </p:par>
                              <p:par>
                                <p:cTn id="58" presetID="10" presetClass="entr" presetSubtype="0" fill="hold" nodeType="withEffect">
                                  <p:stCondLst>
                                    <p:cond delay="0"/>
                                  </p:stCondLst>
                                  <p:childTnLst>
                                    <p:set>
                                      <p:cBhvr>
                                        <p:cTn id="59" dur="1" fill="hold">
                                          <p:stCondLst>
                                            <p:cond delay="0"/>
                                          </p:stCondLst>
                                        </p:cTn>
                                        <p:tgtEl>
                                          <p:spTgt spid="317"/>
                                        </p:tgtEl>
                                        <p:attrNameLst>
                                          <p:attrName>style.visibility</p:attrName>
                                        </p:attrNameLst>
                                      </p:cBhvr>
                                      <p:to>
                                        <p:strVal val="visible"/>
                                      </p:to>
                                    </p:set>
                                    <p:animEffect transition="in" filter="fade">
                                      <p:cBhvr>
                                        <p:cTn id="60" dur="500"/>
                                        <p:tgtEl>
                                          <p:spTgt spid="317"/>
                                        </p:tgtEl>
                                      </p:cBhvr>
                                    </p:animEffect>
                                  </p:childTnLst>
                                </p:cTn>
                              </p:par>
                              <p:par>
                                <p:cTn id="61" presetID="10" presetClass="entr" presetSubtype="0" fill="hold" nodeType="withEffect">
                                  <p:stCondLst>
                                    <p:cond delay="0"/>
                                  </p:stCondLst>
                                  <p:childTnLst>
                                    <p:set>
                                      <p:cBhvr>
                                        <p:cTn id="62" dur="1" fill="hold">
                                          <p:stCondLst>
                                            <p:cond delay="0"/>
                                          </p:stCondLst>
                                        </p:cTn>
                                        <p:tgtEl>
                                          <p:spTgt spid="328"/>
                                        </p:tgtEl>
                                        <p:attrNameLst>
                                          <p:attrName>style.visibility</p:attrName>
                                        </p:attrNameLst>
                                      </p:cBhvr>
                                      <p:to>
                                        <p:strVal val="visible"/>
                                      </p:to>
                                    </p:set>
                                    <p:animEffect transition="in" filter="fade">
                                      <p:cBhvr>
                                        <p:cTn id="63" dur="500"/>
                                        <p:tgtEl>
                                          <p:spTgt spid="32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12"/>
                                        </p:tgtEl>
                                        <p:attrNameLst>
                                          <p:attrName>style.visibility</p:attrName>
                                        </p:attrNameLst>
                                      </p:cBhvr>
                                      <p:to>
                                        <p:strVal val="visible"/>
                                      </p:to>
                                    </p:set>
                                    <p:animEffect transition="in" filter="fade">
                                      <p:cBhvr>
                                        <p:cTn id="68" dur="500"/>
                                        <p:tgtEl>
                                          <p:spTgt spid="31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26"/>
                                        </p:tgtEl>
                                        <p:attrNameLst>
                                          <p:attrName>style.visibility</p:attrName>
                                        </p:attrNameLst>
                                      </p:cBhvr>
                                      <p:to>
                                        <p:strVal val="visible"/>
                                      </p:to>
                                    </p:set>
                                    <p:animEffect transition="in" filter="fade">
                                      <p:cBhvr>
                                        <p:cTn id="73" dur="500"/>
                                        <p:tgtEl>
                                          <p:spTgt spid="326"/>
                                        </p:tgtEl>
                                      </p:cBhvr>
                                    </p:animEffect>
                                  </p:childTnLst>
                                </p:cTn>
                              </p:par>
                              <p:par>
                                <p:cTn id="74" presetID="10" presetClass="entr" presetSubtype="0" fill="hold" nodeType="withEffect">
                                  <p:stCondLst>
                                    <p:cond delay="0"/>
                                  </p:stCondLst>
                                  <p:childTnLst>
                                    <p:set>
                                      <p:cBhvr>
                                        <p:cTn id="75" dur="1" fill="hold">
                                          <p:stCondLst>
                                            <p:cond delay="0"/>
                                          </p:stCondLst>
                                        </p:cTn>
                                        <p:tgtEl>
                                          <p:spTgt spid="324"/>
                                        </p:tgtEl>
                                        <p:attrNameLst>
                                          <p:attrName>style.visibility</p:attrName>
                                        </p:attrNameLst>
                                      </p:cBhvr>
                                      <p:to>
                                        <p:strVal val="visible"/>
                                      </p:to>
                                    </p:set>
                                    <p:animEffect transition="in" filter="fade">
                                      <p:cBhvr>
                                        <p:cTn id="76" dur="500"/>
                                        <p:tgtEl>
                                          <p:spTgt spid="324"/>
                                        </p:tgtEl>
                                      </p:cBhvr>
                                    </p:animEffect>
                                  </p:childTnLst>
                                </p:cTn>
                              </p:par>
                              <p:par>
                                <p:cTn id="77" presetID="10" presetClass="entr" presetSubtype="0" fill="hold" nodeType="withEffect">
                                  <p:stCondLst>
                                    <p:cond delay="0"/>
                                  </p:stCondLst>
                                  <p:childTnLst>
                                    <p:set>
                                      <p:cBhvr>
                                        <p:cTn id="78" dur="1" fill="hold">
                                          <p:stCondLst>
                                            <p:cond delay="0"/>
                                          </p:stCondLst>
                                        </p:cTn>
                                        <p:tgtEl>
                                          <p:spTgt spid="327"/>
                                        </p:tgtEl>
                                        <p:attrNameLst>
                                          <p:attrName>style.visibility</p:attrName>
                                        </p:attrNameLst>
                                      </p:cBhvr>
                                      <p:to>
                                        <p:strVal val="visible"/>
                                      </p:to>
                                    </p:set>
                                    <p:animEffect transition="in" filter="fade">
                                      <p:cBhvr>
                                        <p:cTn id="79" dur="500"/>
                                        <p:tgtEl>
                                          <p:spTgt spid="327"/>
                                        </p:tgtEl>
                                      </p:cBhvr>
                                    </p:animEffect>
                                  </p:childTnLst>
                                </p:cTn>
                              </p:par>
                              <p:par>
                                <p:cTn id="80" presetID="10" presetClass="entr" presetSubtype="0" fill="hold" nodeType="withEffect">
                                  <p:stCondLst>
                                    <p:cond delay="0"/>
                                  </p:stCondLst>
                                  <p:childTnLst>
                                    <p:set>
                                      <p:cBhvr>
                                        <p:cTn id="81" dur="1" fill="hold">
                                          <p:stCondLst>
                                            <p:cond delay="0"/>
                                          </p:stCondLst>
                                        </p:cTn>
                                        <p:tgtEl>
                                          <p:spTgt spid="325"/>
                                        </p:tgtEl>
                                        <p:attrNameLst>
                                          <p:attrName>style.visibility</p:attrName>
                                        </p:attrNameLst>
                                      </p:cBhvr>
                                      <p:to>
                                        <p:strVal val="visible"/>
                                      </p:to>
                                    </p:set>
                                    <p:animEffect transition="in" filter="fade">
                                      <p:cBhvr>
                                        <p:cTn id="82" dur="500"/>
                                        <p:tgtEl>
                                          <p:spTgt spid="325"/>
                                        </p:tgtEl>
                                      </p:cBhvr>
                                    </p:animEffect>
                                  </p:childTnLst>
                                </p:cTn>
                              </p:par>
                              <p:par>
                                <p:cTn id="83" presetID="10" presetClass="entr" presetSubtype="0" fill="hold" nodeType="withEffect">
                                  <p:stCondLst>
                                    <p:cond delay="0"/>
                                  </p:stCondLst>
                                  <p:childTnLst>
                                    <p:set>
                                      <p:cBhvr>
                                        <p:cTn id="84" dur="1" fill="hold">
                                          <p:stCondLst>
                                            <p:cond delay="0"/>
                                          </p:stCondLst>
                                        </p:cTn>
                                        <p:tgtEl>
                                          <p:spTgt spid="331"/>
                                        </p:tgtEl>
                                        <p:attrNameLst>
                                          <p:attrName>style.visibility</p:attrName>
                                        </p:attrNameLst>
                                      </p:cBhvr>
                                      <p:to>
                                        <p:strVal val="visible"/>
                                      </p:to>
                                    </p:set>
                                    <p:animEffect transition="in" filter="fade">
                                      <p:cBhvr>
                                        <p:cTn id="85" dur="500"/>
                                        <p:tgtEl>
                                          <p:spTgt spid="331"/>
                                        </p:tgtEl>
                                      </p:cBhvr>
                                    </p:animEffect>
                                  </p:childTnLst>
                                </p:cTn>
                              </p:par>
                              <p:par>
                                <p:cTn id="86" presetID="10" presetClass="entr" presetSubtype="0" fill="hold" nodeType="withEffect">
                                  <p:stCondLst>
                                    <p:cond delay="0"/>
                                  </p:stCondLst>
                                  <p:childTnLst>
                                    <p:set>
                                      <p:cBhvr>
                                        <p:cTn id="87" dur="1" fill="hold">
                                          <p:stCondLst>
                                            <p:cond delay="0"/>
                                          </p:stCondLst>
                                        </p:cTn>
                                        <p:tgtEl>
                                          <p:spTgt spid="330"/>
                                        </p:tgtEl>
                                        <p:attrNameLst>
                                          <p:attrName>style.visibility</p:attrName>
                                        </p:attrNameLst>
                                      </p:cBhvr>
                                      <p:to>
                                        <p:strVal val="visible"/>
                                      </p:to>
                                    </p:set>
                                    <p:animEffect transition="in" filter="fade">
                                      <p:cBhvr>
                                        <p:cTn id="88" dur="500"/>
                                        <p:tgtEl>
                                          <p:spTgt spid="33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13"/>
                                        </p:tgtEl>
                                        <p:attrNameLst>
                                          <p:attrName>style.visibility</p:attrName>
                                        </p:attrNameLst>
                                      </p:cBhvr>
                                      <p:to>
                                        <p:strVal val="visible"/>
                                      </p:to>
                                    </p:set>
                                    <p:animEffect transition="in" filter="fade">
                                      <p:cBhvr>
                                        <p:cTn id="93" dur="500"/>
                                        <p:tgtEl>
                                          <p:spTgt spid="313"/>
                                        </p:tgtEl>
                                      </p:cBhvr>
                                    </p:animEffect>
                                  </p:childTnLst>
                                </p:cTn>
                              </p:par>
                              <p:par>
                                <p:cTn id="94" presetID="10" presetClass="entr" presetSubtype="0" fill="hold" nodeType="withEffect">
                                  <p:stCondLst>
                                    <p:cond delay="0"/>
                                  </p:stCondLst>
                                  <p:childTnLst>
                                    <p:set>
                                      <p:cBhvr>
                                        <p:cTn id="95" dur="1" fill="hold">
                                          <p:stCondLst>
                                            <p:cond delay="0"/>
                                          </p:stCondLst>
                                        </p:cTn>
                                        <p:tgtEl>
                                          <p:spTgt spid="329"/>
                                        </p:tgtEl>
                                        <p:attrNameLst>
                                          <p:attrName>style.visibility</p:attrName>
                                        </p:attrNameLst>
                                      </p:cBhvr>
                                      <p:to>
                                        <p:strVal val="visible"/>
                                      </p:to>
                                    </p:set>
                                    <p:animEffect transition="in" filter="fade">
                                      <p:cBhvr>
                                        <p:cTn id="96"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337" name="Google Shape;337;p7"/>
          <p:cNvGrpSpPr/>
          <p:nvPr/>
        </p:nvGrpSpPr>
        <p:grpSpPr>
          <a:xfrm>
            <a:off x="0" y="14748"/>
            <a:ext cx="12192000" cy="745465"/>
            <a:chOff x="0" y="53821"/>
            <a:chExt cx="12192000" cy="745465"/>
          </a:xfrm>
        </p:grpSpPr>
        <p:grpSp>
          <p:nvGrpSpPr>
            <p:cNvPr id="338" name="Google Shape;338;p7"/>
            <p:cNvGrpSpPr/>
            <p:nvPr/>
          </p:nvGrpSpPr>
          <p:grpSpPr>
            <a:xfrm>
              <a:off x="0" y="56595"/>
              <a:ext cx="12192000" cy="742691"/>
              <a:chOff x="-4365708" y="23612"/>
              <a:chExt cx="9245225" cy="825539"/>
            </a:xfrm>
          </p:grpSpPr>
          <p:sp>
            <p:nvSpPr>
              <p:cNvPr id="339" name="Google Shape;339;p7"/>
              <p:cNvSpPr/>
              <p:nvPr/>
            </p:nvSpPr>
            <p:spPr>
              <a:xfrm>
                <a:off x="-4365708" y="23612"/>
                <a:ext cx="9245225"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340" name="Google Shape;340;p7"/>
              <p:cNvSpPr txBox="1"/>
              <p:nvPr/>
            </p:nvSpPr>
            <p:spPr>
              <a:xfrm>
                <a:off x="-3835225" y="62300"/>
                <a:ext cx="8665054"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1. </a:t>
                </a:r>
                <a:r>
                  <a:rPr lang="en-US" sz="4000" b="1">
                    <a:solidFill>
                      <a:srgbClr val="FFFF00"/>
                    </a:solidFill>
                    <a:latin typeface="Poppins" panose="00000500000000000000"/>
                    <a:ea typeface="Poppins" panose="00000500000000000000"/>
                    <a:cs typeface="Poppins" panose="00000500000000000000"/>
                    <a:sym typeface="Poppins" panose="00000500000000000000"/>
                  </a:rPr>
                  <a:t>ĐẶC ĐIỂM CHUNG CỦA THIÊN NHIÊN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341" name="Google Shape;341;p7"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pic>
        <p:nvPicPr>
          <p:cNvPr id="342" name="Google Shape;342;p7"/>
          <p:cNvPicPr preferRelativeResize="0"/>
          <p:nvPr/>
        </p:nvPicPr>
        <p:blipFill rotWithShape="1">
          <a:blip r:embed="rId4"/>
          <a:srcRect/>
          <a:stretch>
            <a:fillRect/>
          </a:stretch>
        </p:blipFill>
        <p:spPr>
          <a:xfrm>
            <a:off x="7064477" y="785824"/>
            <a:ext cx="5061997" cy="5714834"/>
          </a:xfrm>
          <a:prstGeom prst="rect">
            <a:avLst/>
          </a:prstGeom>
          <a:noFill/>
          <a:ln>
            <a:noFill/>
          </a:ln>
        </p:spPr>
      </p:pic>
      <p:sp>
        <p:nvSpPr>
          <p:cNvPr id="343" name="Google Shape;343;p7"/>
          <p:cNvSpPr/>
          <p:nvPr/>
        </p:nvSpPr>
        <p:spPr>
          <a:xfrm>
            <a:off x="7938602" y="6413646"/>
            <a:ext cx="366799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002060"/>
                </a:solidFill>
                <a:latin typeface="Poppins" panose="00000500000000000000"/>
                <a:ea typeface="Poppins" panose="00000500000000000000"/>
                <a:cs typeface="Poppins" panose="00000500000000000000"/>
                <a:sym typeface="Poppins" panose="00000500000000000000"/>
              </a:rPr>
              <a:t>Bản đồ tự nhiên khu vực Bắc Mỹ</a:t>
            </a:r>
            <a:endParaRPr sz="2000" b="1">
              <a:solidFill>
                <a:srgbClr val="002060"/>
              </a:solidFill>
              <a:latin typeface="Poppins" panose="00000500000000000000"/>
              <a:ea typeface="Poppins" panose="00000500000000000000"/>
              <a:cs typeface="Poppins" panose="00000500000000000000"/>
              <a:sym typeface="Poppins" panose="00000500000000000000"/>
            </a:endParaRPr>
          </a:p>
        </p:txBody>
      </p:sp>
      <p:grpSp>
        <p:nvGrpSpPr>
          <p:cNvPr id="344" name="Google Shape;344;p7"/>
          <p:cNvGrpSpPr/>
          <p:nvPr/>
        </p:nvGrpSpPr>
        <p:grpSpPr>
          <a:xfrm>
            <a:off x="77436" y="759729"/>
            <a:ext cx="5524661" cy="1129759"/>
            <a:chOff x="633001" y="2820486"/>
            <a:chExt cx="5524661" cy="1346126"/>
          </a:xfrm>
        </p:grpSpPr>
        <p:grpSp>
          <p:nvGrpSpPr>
            <p:cNvPr id="345" name="Google Shape;345;p7"/>
            <p:cNvGrpSpPr/>
            <p:nvPr/>
          </p:nvGrpSpPr>
          <p:grpSpPr>
            <a:xfrm>
              <a:off x="2755828" y="2919967"/>
              <a:ext cx="3401834" cy="1135938"/>
              <a:chOff x="2475209" y="3390736"/>
              <a:chExt cx="3401834" cy="1135938"/>
            </a:xfrm>
          </p:grpSpPr>
          <p:sp>
            <p:nvSpPr>
              <p:cNvPr id="346" name="Google Shape;346;p7"/>
              <p:cNvSpPr/>
              <p:nvPr/>
            </p:nvSpPr>
            <p:spPr>
              <a:xfrm>
                <a:off x="2475209" y="3390736"/>
                <a:ext cx="3401834" cy="1135938"/>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347" name="Google Shape;347;p7"/>
              <p:cNvSpPr/>
              <p:nvPr/>
            </p:nvSpPr>
            <p:spPr>
              <a:xfrm>
                <a:off x="3018748" y="3525412"/>
                <a:ext cx="257308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33CC"/>
                    </a:solidFill>
                    <a:latin typeface="Arial" panose="020B0604020202020204"/>
                    <a:ea typeface="Arial" panose="020B0604020202020204"/>
                    <a:cs typeface="Arial" panose="020B0604020202020204"/>
                    <a:sym typeface="Arial" panose="020B0604020202020204"/>
                  </a:rPr>
                  <a:t>SÔNG, HỒ</a:t>
                </a:r>
                <a:endParaRPr sz="4000" b="1" cap="none">
                  <a:solidFill>
                    <a:srgbClr val="0033CC"/>
                  </a:solidFill>
                  <a:latin typeface="Arial" panose="020B0604020202020204"/>
                  <a:ea typeface="Arial" panose="020B0604020202020204"/>
                  <a:cs typeface="Arial" panose="020B0604020202020204"/>
                  <a:sym typeface="Arial" panose="020B0604020202020204"/>
                </a:endParaRPr>
              </a:p>
            </p:txBody>
          </p:sp>
        </p:grpSp>
        <p:pic>
          <p:nvPicPr>
            <p:cNvPr id="348" name="Google Shape;348;p7" descr="Clipart Images | Free Download | PNG Transparent Background - Pngtree"/>
            <p:cNvPicPr preferRelativeResize="0"/>
            <p:nvPr/>
          </p:nvPicPr>
          <p:blipFill rotWithShape="1">
            <a:blip r:embed="rId5"/>
            <a:srcRect/>
            <a:stretch>
              <a:fillRect/>
            </a:stretch>
          </p:blipFill>
          <p:spPr>
            <a:xfrm rot="159154">
              <a:off x="662113" y="2849598"/>
              <a:ext cx="1287903" cy="1287902"/>
            </a:xfrm>
            <a:prstGeom prst="rect">
              <a:avLst/>
            </a:prstGeom>
            <a:noFill/>
            <a:ln>
              <a:noFill/>
            </a:ln>
          </p:spPr>
        </p:pic>
      </p:grpSp>
      <p:sp>
        <p:nvSpPr>
          <p:cNvPr id="349" name="Google Shape;349;p7"/>
          <p:cNvSpPr/>
          <p:nvPr/>
        </p:nvSpPr>
        <p:spPr>
          <a:xfrm>
            <a:off x="93538" y="1870817"/>
            <a:ext cx="5598345" cy="549061"/>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en-US" sz="2800" b="1" dirty="0" err="1">
                <a:solidFill>
                  <a:srgbClr val="2B8D3A"/>
                </a:solidFill>
                <a:latin typeface="Poppins" panose="00000500000000000000"/>
                <a:ea typeface="Poppins" panose="00000500000000000000"/>
                <a:cs typeface="Poppins" panose="00000500000000000000"/>
                <a:sym typeface="Poppins" panose="00000500000000000000"/>
              </a:rPr>
              <a:t>Mạng</a:t>
            </a:r>
            <a:r>
              <a:rPr lang="en-US" sz="2800" b="1" dirty="0">
                <a:solidFill>
                  <a:srgbClr val="2B8D3A"/>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2B8D3A"/>
                </a:solidFill>
                <a:latin typeface="Poppins" panose="00000500000000000000"/>
                <a:ea typeface="Poppins" panose="00000500000000000000"/>
                <a:cs typeface="Poppins" panose="00000500000000000000"/>
                <a:sym typeface="Poppins" panose="00000500000000000000"/>
              </a:rPr>
              <a:t>lưới</a:t>
            </a:r>
            <a:r>
              <a:rPr lang="en-US" sz="2800" b="1" dirty="0">
                <a:solidFill>
                  <a:srgbClr val="2B8D3A"/>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dày</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đặc</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rộng</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khắp</a:t>
            </a:r>
            <a:r>
              <a:rPr lang="en-US" sz="2400" dirty="0">
                <a:solidFill>
                  <a:schemeClr val="dk1"/>
                </a:solidFill>
                <a:latin typeface="Poppins" panose="00000500000000000000"/>
                <a:ea typeface="Poppins" panose="00000500000000000000"/>
                <a:cs typeface="Poppins" panose="00000500000000000000"/>
                <a:sym typeface="Poppins" panose="00000500000000000000"/>
              </a:rPr>
              <a:t>.</a:t>
            </a:r>
            <a:endParaRPr sz="2400" dirty="0">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350" name="Google Shape;350;p7"/>
          <p:cNvSpPr/>
          <p:nvPr/>
        </p:nvSpPr>
        <p:spPr>
          <a:xfrm>
            <a:off x="77716" y="3022620"/>
            <a:ext cx="6744324" cy="549021"/>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en-US" sz="2800" b="1" dirty="0" err="1">
                <a:solidFill>
                  <a:srgbClr val="0033CC"/>
                </a:solidFill>
                <a:latin typeface="Poppins" panose="00000500000000000000"/>
                <a:ea typeface="Poppins" panose="00000500000000000000"/>
                <a:cs typeface="Poppins" panose="00000500000000000000"/>
                <a:sym typeface="Poppins" panose="00000500000000000000"/>
              </a:rPr>
              <a:t>Nguồn</a:t>
            </a:r>
            <a:r>
              <a:rPr lang="en-US" sz="2800" b="1" dirty="0">
                <a:solidFill>
                  <a:srgbClr val="0033CC"/>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0033CC"/>
                </a:solidFill>
                <a:latin typeface="Poppins" panose="00000500000000000000"/>
                <a:ea typeface="Poppins" panose="00000500000000000000"/>
                <a:cs typeface="Poppins" panose="00000500000000000000"/>
                <a:sym typeface="Poppins" panose="00000500000000000000"/>
              </a:rPr>
              <a:t>cấp</a:t>
            </a:r>
            <a:r>
              <a:rPr lang="en-US" sz="2800" b="1" dirty="0">
                <a:solidFill>
                  <a:srgbClr val="0033CC"/>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0033CC"/>
                </a:solidFill>
                <a:latin typeface="Poppins" panose="00000500000000000000"/>
                <a:ea typeface="Poppins" panose="00000500000000000000"/>
                <a:cs typeface="Poppins" panose="00000500000000000000"/>
                <a:sym typeface="Poppins" panose="00000500000000000000"/>
              </a:rPr>
              <a:t>nước</a:t>
            </a:r>
            <a:r>
              <a:rPr lang="en-US" sz="2800" b="1" dirty="0">
                <a:solidFill>
                  <a:srgbClr val="0033CC"/>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mưa</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tuyết</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băng</a:t>
            </a:r>
            <a:r>
              <a:rPr lang="en-US" sz="2400" dirty="0">
                <a:solidFill>
                  <a:schemeClr val="dk1"/>
                </a:solidFill>
                <a:latin typeface="Poppins" panose="00000500000000000000"/>
                <a:ea typeface="Poppins" panose="00000500000000000000"/>
                <a:cs typeface="Poppins" panose="00000500000000000000"/>
                <a:sym typeface="Poppins" panose="00000500000000000000"/>
              </a:rPr>
              <a:t> tan.</a:t>
            </a:r>
            <a:endParaRPr sz="2400" dirty="0">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351" name="Google Shape;351;p7"/>
          <p:cNvSpPr/>
          <p:nvPr/>
        </p:nvSpPr>
        <p:spPr>
          <a:xfrm>
            <a:off x="0" y="3522434"/>
            <a:ext cx="7036246" cy="940579"/>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en-US" sz="2800" b="1" dirty="0" err="1">
                <a:solidFill>
                  <a:srgbClr val="833C0B"/>
                </a:solidFill>
                <a:latin typeface="Poppins" panose="00000500000000000000"/>
                <a:ea typeface="Poppins" panose="00000500000000000000"/>
                <a:cs typeface="Poppins" panose="00000500000000000000"/>
                <a:sym typeface="Poppins" panose="00000500000000000000"/>
              </a:rPr>
              <a:t>Hệ</a:t>
            </a:r>
            <a:r>
              <a:rPr lang="en-US" sz="2800" b="1" dirty="0">
                <a:solidFill>
                  <a:srgbClr val="833C0B"/>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833C0B"/>
                </a:solidFill>
                <a:latin typeface="Poppins" panose="00000500000000000000"/>
                <a:ea typeface="Poppins" panose="00000500000000000000"/>
                <a:cs typeface="Poppins" panose="00000500000000000000"/>
                <a:sym typeface="Poppins" panose="00000500000000000000"/>
              </a:rPr>
              <a:t>thống</a:t>
            </a:r>
            <a:r>
              <a:rPr lang="en-US" sz="2800" b="1" dirty="0">
                <a:solidFill>
                  <a:srgbClr val="833C0B"/>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833C0B"/>
                </a:solidFill>
                <a:latin typeface="Poppins" panose="00000500000000000000"/>
                <a:ea typeface="Poppins" panose="00000500000000000000"/>
                <a:cs typeface="Poppins" panose="00000500000000000000"/>
                <a:sym typeface="Poppins" panose="00000500000000000000"/>
              </a:rPr>
              <a:t>sông</a:t>
            </a:r>
            <a:r>
              <a:rPr lang="en-US" sz="2800" b="1" dirty="0">
                <a:solidFill>
                  <a:srgbClr val="833C0B"/>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833C0B"/>
                </a:solidFill>
                <a:latin typeface="Poppins" panose="00000500000000000000"/>
                <a:ea typeface="Poppins" panose="00000500000000000000"/>
                <a:cs typeface="Poppins" panose="00000500000000000000"/>
                <a:sym typeface="Poppins" panose="00000500000000000000"/>
              </a:rPr>
              <a:t>lớn</a:t>
            </a:r>
            <a:r>
              <a:rPr lang="en-US" sz="2400" dirty="0">
                <a:solidFill>
                  <a:srgbClr val="833C0B"/>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Xanh</a:t>
            </a:r>
            <a:r>
              <a:rPr lang="en-US" sz="2400" dirty="0">
                <a:solidFill>
                  <a:schemeClr val="dk1"/>
                </a:solidFill>
                <a:latin typeface="Poppins" panose="00000500000000000000"/>
                <a:ea typeface="Poppins" panose="00000500000000000000"/>
                <a:cs typeface="Poppins" panose="00000500000000000000"/>
                <a:sym typeface="Poppins" panose="00000500000000000000"/>
              </a:rPr>
              <a:t> Lô-</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răng</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Mit</a:t>
            </a:r>
            <a:r>
              <a:rPr lang="en-US" sz="2400" dirty="0">
                <a:solidFill>
                  <a:schemeClr val="dk1"/>
                </a:solidFill>
                <a:latin typeface="Poppins" panose="00000500000000000000"/>
                <a:ea typeface="Poppins" panose="00000500000000000000"/>
                <a:cs typeface="Poppins" panose="00000500000000000000"/>
                <a:sym typeface="Poppins" panose="00000500000000000000"/>
              </a:rPr>
              <a:t>-xi-xi-pi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lớn</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nhất</a:t>
            </a:r>
            <a:r>
              <a:rPr lang="en-US" sz="2400" dirty="0">
                <a:solidFill>
                  <a:schemeClr val="dk1"/>
                </a:solidFill>
                <a:latin typeface="Poppins" panose="00000500000000000000"/>
                <a:ea typeface="Poppins" panose="00000500000000000000"/>
                <a:cs typeface="Poppins" panose="00000500000000000000"/>
                <a:sym typeface="Poppins" panose="00000500000000000000"/>
              </a:rPr>
              <a:t>); Ri-ô Gran-</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đê</a:t>
            </a:r>
            <a:r>
              <a:rPr lang="en-US" sz="2400" dirty="0">
                <a:solidFill>
                  <a:schemeClr val="dk1"/>
                </a:solidFill>
                <a:latin typeface="Poppins" panose="00000500000000000000"/>
                <a:ea typeface="Poppins" panose="00000500000000000000"/>
                <a:cs typeface="Poppins" panose="00000500000000000000"/>
                <a:sym typeface="Poppins" panose="00000500000000000000"/>
              </a:rPr>
              <a:t>,...</a:t>
            </a:r>
            <a:endParaRPr sz="2400" dirty="0">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352" name="Google Shape;352;p7"/>
          <p:cNvSpPr/>
          <p:nvPr/>
        </p:nvSpPr>
        <p:spPr>
          <a:xfrm>
            <a:off x="1695237" y="4377879"/>
            <a:ext cx="5367727" cy="940538"/>
          </a:xfrm>
          <a:prstGeom prst="rect">
            <a:avLst/>
          </a:prstGeom>
          <a:noFill/>
          <a:ln>
            <a:noFill/>
          </a:ln>
        </p:spPr>
        <p:txBody>
          <a:bodyPr spcFirstLastPara="1" wrap="square" lIns="91425" tIns="45700" rIns="91425" bIns="45700" anchor="t" anchorCtr="0">
            <a:spAutoFit/>
          </a:bodyPr>
          <a:lstStyle/>
          <a:p>
            <a:pPr marL="0" marR="0" lvl="0" indent="0" algn="just" rtl="0">
              <a:lnSpc>
                <a:spcPct val="106000"/>
              </a:lnSpc>
              <a:spcBef>
                <a:spcPts val="0"/>
              </a:spcBef>
              <a:spcAft>
                <a:spcPts val="0"/>
              </a:spcAft>
              <a:buNone/>
            </a:pPr>
            <a:r>
              <a:rPr lang="en-US" sz="2800" b="1" dirty="0" err="1">
                <a:solidFill>
                  <a:srgbClr val="7030A0"/>
                </a:solidFill>
                <a:latin typeface="Poppins" panose="00000500000000000000"/>
                <a:ea typeface="Poppins" panose="00000500000000000000"/>
                <a:cs typeface="Poppins" panose="00000500000000000000"/>
                <a:sym typeface="Poppins" panose="00000500000000000000"/>
              </a:rPr>
              <a:t>Nhiều</a:t>
            </a:r>
            <a:r>
              <a:rPr lang="en-US" sz="2800" b="1" dirty="0">
                <a:solidFill>
                  <a:srgbClr val="7030A0"/>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7030A0"/>
                </a:solidFill>
                <a:latin typeface="Poppins" panose="00000500000000000000"/>
                <a:ea typeface="Poppins" panose="00000500000000000000"/>
                <a:cs typeface="Poppins" panose="00000500000000000000"/>
                <a:sym typeface="Poppins" panose="00000500000000000000"/>
              </a:rPr>
              <a:t>hồ</a:t>
            </a:r>
            <a:r>
              <a:rPr lang="en-US" sz="2800" b="1" dirty="0">
                <a:solidFill>
                  <a:srgbClr val="7030A0"/>
                </a:solidFill>
                <a:latin typeface="Poppins" panose="00000500000000000000"/>
                <a:ea typeface="Poppins" panose="00000500000000000000"/>
                <a:cs typeface="Poppins" panose="00000500000000000000"/>
                <a:sym typeface="Poppins" panose="00000500000000000000"/>
              </a:rPr>
              <a:t> </a:t>
            </a:r>
            <a:r>
              <a:rPr lang="en-US" sz="2400" dirty="0">
                <a:solidFill>
                  <a:schemeClr val="dk1"/>
                </a:solidFill>
                <a:latin typeface="Poppins" panose="00000500000000000000"/>
                <a:ea typeface="Poppins" panose="00000500000000000000"/>
                <a:cs typeface="Poppins" panose="00000500000000000000"/>
                <a:sym typeface="Poppins" panose="00000500000000000000"/>
              </a:rPr>
              <a:t>(</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Đứng</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đầu</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thế</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giới</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về</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số</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lượng</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các</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hồ</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có</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diện</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tích</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lớn</a:t>
            </a:r>
            <a:r>
              <a:rPr lang="en-US" sz="2400" dirty="0">
                <a:solidFill>
                  <a:schemeClr val="dk1"/>
                </a:solidFill>
                <a:latin typeface="Poppins" panose="00000500000000000000"/>
                <a:ea typeface="Poppins" panose="00000500000000000000"/>
                <a:cs typeface="Poppins" panose="00000500000000000000"/>
                <a:sym typeface="Poppins" panose="00000500000000000000"/>
              </a:rPr>
              <a:t>)</a:t>
            </a:r>
            <a:endParaRPr dirty="0"/>
          </a:p>
        </p:txBody>
      </p:sp>
      <p:sp>
        <p:nvSpPr>
          <p:cNvPr id="353" name="Google Shape;353;p7"/>
          <p:cNvSpPr/>
          <p:nvPr/>
        </p:nvSpPr>
        <p:spPr>
          <a:xfrm>
            <a:off x="1695237" y="5634321"/>
            <a:ext cx="5418725" cy="1332056"/>
          </a:xfrm>
          <a:prstGeom prst="rect">
            <a:avLst/>
          </a:prstGeom>
          <a:noFill/>
          <a:ln>
            <a:noFill/>
          </a:ln>
        </p:spPr>
        <p:txBody>
          <a:bodyPr spcFirstLastPara="1" wrap="square" lIns="91425" tIns="45700" rIns="91425" bIns="45700" anchor="t" anchorCtr="0">
            <a:spAutoFit/>
          </a:bodyPr>
          <a:lstStyle/>
          <a:p>
            <a:pPr marL="0" marR="0" lvl="0" indent="0" algn="just" rtl="0">
              <a:lnSpc>
                <a:spcPct val="106000"/>
              </a:lnSpc>
              <a:spcBef>
                <a:spcPts val="0"/>
              </a:spcBef>
              <a:spcAft>
                <a:spcPts val="0"/>
              </a:spcAft>
              <a:buNone/>
            </a:pPr>
            <a:r>
              <a:rPr lang="en-US" sz="2800" b="1" dirty="0" err="1">
                <a:solidFill>
                  <a:srgbClr val="22A955"/>
                </a:solidFill>
                <a:latin typeface="Poppins" panose="00000500000000000000"/>
                <a:ea typeface="Poppins" panose="00000500000000000000"/>
                <a:cs typeface="Poppins" panose="00000500000000000000"/>
                <a:sym typeface="Poppins" panose="00000500000000000000"/>
              </a:rPr>
              <a:t>Vùng</a:t>
            </a:r>
            <a:r>
              <a:rPr lang="en-US" sz="2800" b="1" dirty="0">
                <a:solidFill>
                  <a:srgbClr val="22A955"/>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22A955"/>
                </a:solidFill>
                <a:latin typeface="Poppins" panose="00000500000000000000"/>
                <a:ea typeface="Poppins" panose="00000500000000000000"/>
                <a:cs typeface="Poppins" panose="00000500000000000000"/>
                <a:sym typeface="Poppins" panose="00000500000000000000"/>
              </a:rPr>
              <a:t>Hồ</a:t>
            </a:r>
            <a:r>
              <a:rPr lang="en-US" sz="2800" b="1" dirty="0">
                <a:solidFill>
                  <a:srgbClr val="22A955"/>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22A955"/>
                </a:solidFill>
                <a:latin typeface="Poppins" panose="00000500000000000000"/>
                <a:ea typeface="Poppins" panose="00000500000000000000"/>
                <a:cs typeface="Poppins" panose="00000500000000000000"/>
                <a:sym typeface="Poppins" panose="00000500000000000000"/>
              </a:rPr>
              <a:t>Lớn</a:t>
            </a:r>
            <a:r>
              <a:rPr lang="en-US" sz="2800" b="1" dirty="0">
                <a:solidFill>
                  <a:srgbClr val="22A955"/>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là</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hệ</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thống</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hồ</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quan</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trọng</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nhất</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gồm</a:t>
            </a:r>
            <a:r>
              <a:rPr lang="en-US" sz="2400" dirty="0">
                <a:solidFill>
                  <a:schemeClr val="dk1"/>
                </a:solidFill>
                <a:latin typeface="Poppins" panose="00000500000000000000"/>
                <a:ea typeface="Poppins" panose="00000500000000000000"/>
                <a:cs typeface="Poppins" panose="00000500000000000000"/>
                <a:sym typeface="Poppins" panose="00000500000000000000"/>
              </a:rPr>
              <a:t> 5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hồ</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nối</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liền</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nhau</a:t>
            </a:r>
            <a:r>
              <a:rPr lang="en-US" sz="2400" dirty="0">
                <a:solidFill>
                  <a:schemeClr val="dk1"/>
                </a:solidFill>
                <a:latin typeface="Poppins" panose="00000500000000000000"/>
                <a:ea typeface="Poppins" panose="00000500000000000000"/>
                <a:cs typeface="Poppins" panose="00000500000000000000"/>
                <a:sym typeface="Poppins" panose="00000500000000000000"/>
              </a:rPr>
              <a:t>.</a:t>
            </a:r>
            <a:endParaRPr sz="2400" dirty="0">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354" name="Google Shape;354;p7"/>
          <p:cNvSpPr/>
          <p:nvPr/>
        </p:nvSpPr>
        <p:spPr>
          <a:xfrm>
            <a:off x="93538" y="2457734"/>
            <a:ext cx="6471649" cy="549061"/>
          </a:xfrm>
          <a:prstGeom prst="rect">
            <a:avLst/>
          </a:prstGeom>
          <a:noFill/>
          <a:ln>
            <a:noFill/>
          </a:ln>
        </p:spPr>
        <p:txBody>
          <a:bodyPr spcFirstLastPara="1" wrap="square" lIns="91425" tIns="45700" rIns="91425" bIns="45700" anchor="t" anchorCtr="0">
            <a:spAutoFit/>
          </a:bodyPr>
          <a:lstStyle/>
          <a:p>
            <a:pPr marL="0" marR="0" lvl="0" indent="0" algn="just" rtl="0">
              <a:lnSpc>
                <a:spcPct val="106000"/>
              </a:lnSpc>
              <a:spcBef>
                <a:spcPts val="0"/>
              </a:spcBef>
              <a:spcAft>
                <a:spcPts val="0"/>
              </a:spcAft>
              <a:buNone/>
            </a:pPr>
            <a:r>
              <a:rPr lang="en-US" sz="2400" dirty="0" err="1">
                <a:solidFill>
                  <a:schemeClr val="dk1"/>
                </a:solidFill>
                <a:latin typeface="Poppins" panose="00000500000000000000"/>
                <a:ea typeface="Poppins" panose="00000500000000000000"/>
                <a:cs typeface="Poppins" panose="00000500000000000000"/>
                <a:sym typeface="Poppins" panose="00000500000000000000"/>
              </a:rPr>
              <a:t>Hệ</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thống</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sông</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hồ</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400" dirty="0" err="1">
                <a:solidFill>
                  <a:schemeClr val="dk1"/>
                </a:solidFill>
                <a:latin typeface="Poppins" panose="00000500000000000000"/>
                <a:ea typeface="Poppins" panose="00000500000000000000"/>
                <a:cs typeface="Poppins" panose="00000500000000000000"/>
                <a:sym typeface="Poppins" panose="00000500000000000000"/>
              </a:rPr>
              <a:t>khá</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FF0000"/>
                </a:solidFill>
                <a:latin typeface="Poppins" panose="00000500000000000000"/>
                <a:ea typeface="Poppins" panose="00000500000000000000"/>
                <a:cs typeface="Poppins" panose="00000500000000000000"/>
                <a:sym typeface="Poppins" panose="00000500000000000000"/>
              </a:rPr>
              <a:t>phát</a:t>
            </a:r>
            <a:r>
              <a:rPr lang="en-US" sz="2800" b="1" dirty="0">
                <a:solidFill>
                  <a:srgbClr val="FF0000"/>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FF0000"/>
                </a:solidFill>
                <a:latin typeface="Poppins" panose="00000500000000000000"/>
                <a:ea typeface="Poppins" panose="00000500000000000000"/>
                <a:cs typeface="Poppins" panose="00000500000000000000"/>
                <a:sym typeface="Poppins" panose="00000500000000000000"/>
              </a:rPr>
              <a:t>triển</a:t>
            </a:r>
            <a:endParaRPr sz="2400" b="1" dirty="0">
              <a:solidFill>
                <a:srgbClr val="FF0000"/>
              </a:solidFill>
              <a:latin typeface="Poppins" panose="00000500000000000000"/>
              <a:ea typeface="Poppins" panose="00000500000000000000"/>
              <a:cs typeface="Poppins" panose="00000500000000000000"/>
              <a:sym typeface="Poppins" panose="00000500000000000000"/>
            </a:endParaRPr>
          </a:p>
        </p:txBody>
      </p:sp>
      <p:pic>
        <p:nvPicPr>
          <p:cNvPr id="355" name="Google Shape;355;p7" descr="Mountain River PNG, Vector, PSD, and Clipart With Transparent Background  for Free Download | Pngtree"/>
          <p:cNvPicPr preferRelativeResize="0"/>
          <p:nvPr/>
        </p:nvPicPr>
        <p:blipFill rotWithShape="1">
          <a:blip r:embed="rId6"/>
          <a:srcRect/>
          <a:stretch>
            <a:fillRect/>
          </a:stretch>
        </p:blipFill>
        <p:spPr>
          <a:xfrm>
            <a:off x="5552612" y="1550354"/>
            <a:ext cx="1561350" cy="2417585"/>
          </a:xfrm>
          <a:prstGeom prst="rect">
            <a:avLst/>
          </a:prstGeom>
          <a:noFill/>
          <a:ln>
            <a:noFill/>
          </a:ln>
        </p:spPr>
      </p:pic>
      <p:pic>
        <p:nvPicPr>
          <p:cNvPr id="356" name="Google Shape;356;p7" descr="Body of water near trees illustration, Illustration, painted lake,  watercolor Painting, template png | PNGEgg"/>
          <p:cNvPicPr preferRelativeResize="0"/>
          <p:nvPr/>
        </p:nvPicPr>
        <p:blipFill rotWithShape="1">
          <a:blip r:embed="rId7"/>
          <a:srcRect/>
          <a:stretch>
            <a:fillRect/>
          </a:stretch>
        </p:blipFill>
        <p:spPr>
          <a:xfrm>
            <a:off x="1" y="4618400"/>
            <a:ext cx="1695236" cy="21919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9"/>
                                        </p:tgtEl>
                                        <p:attrNameLst>
                                          <p:attrName>style.visibility</p:attrName>
                                        </p:attrNameLst>
                                      </p:cBhvr>
                                      <p:to>
                                        <p:strVal val="visible"/>
                                      </p:to>
                                    </p:set>
                                    <p:animEffect transition="in" filter="fade">
                                      <p:cBhvr>
                                        <p:cTn id="12" dur="500"/>
                                        <p:tgtEl>
                                          <p:spTgt spid="349"/>
                                        </p:tgtEl>
                                      </p:cBhvr>
                                    </p:animEffect>
                                  </p:childTnLst>
                                </p:cTn>
                              </p:par>
                              <p:par>
                                <p:cTn id="13" presetID="10" presetClass="entr" presetSubtype="0" fill="hold" nodeType="withEffect">
                                  <p:stCondLst>
                                    <p:cond delay="0"/>
                                  </p:stCondLst>
                                  <p:childTnLst>
                                    <p:set>
                                      <p:cBhvr>
                                        <p:cTn id="14" dur="1" fill="hold">
                                          <p:stCondLst>
                                            <p:cond delay="0"/>
                                          </p:stCondLst>
                                        </p:cTn>
                                        <p:tgtEl>
                                          <p:spTgt spid="354"/>
                                        </p:tgtEl>
                                        <p:attrNameLst>
                                          <p:attrName>style.visibility</p:attrName>
                                        </p:attrNameLst>
                                      </p:cBhvr>
                                      <p:to>
                                        <p:strVal val="visible"/>
                                      </p:to>
                                    </p:set>
                                    <p:animEffect transition="in" filter="fade">
                                      <p:cBhvr>
                                        <p:cTn id="15" dur="500"/>
                                        <p:tgtEl>
                                          <p:spTgt spid="354"/>
                                        </p:tgtEl>
                                      </p:cBhvr>
                                    </p:animEffect>
                                  </p:childTnLst>
                                </p:cTn>
                              </p:par>
                              <p:par>
                                <p:cTn id="16" presetID="10" presetClass="entr" presetSubtype="0" fill="hold" nodeType="withEffect">
                                  <p:stCondLst>
                                    <p:cond delay="0"/>
                                  </p:stCondLst>
                                  <p:childTnLst>
                                    <p:set>
                                      <p:cBhvr>
                                        <p:cTn id="17" dur="1" fill="hold">
                                          <p:stCondLst>
                                            <p:cond delay="0"/>
                                          </p:stCondLst>
                                        </p:cTn>
                                        <p:tgtEl>
                                          <p:spTgt spid="355"/>
                                        </p:tgtEl>
                                        <p:attrNameLst>
                                          <p:attrName>style.visibility</p:attrName>
                                        </p:attrNameLst>
                                      </p:cBhvr>
                                      <p:to>
                                        <p:strVal val="visible"/>
                                      </p:to>
                                    </p:set>
                                    <p:animEffect transition="in" filter="fade">
                                      <p:cBhvr>
                                        <p:cTn id="18" dur="500"/>
                                        <p:tgtEl>
                                          <p:spTgt spid="35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0"/>
                                        </p:tgtEl>
                                        <p:attrNameLst>
                                          <p:attrName>style.visibility</p:attrName>
                                        </p:attrNameLst>
                                      </p:cBhvr>
                                      <p:to>
                                        <p:strVal val="visible"/>
                                      </p:to>
                                    </p:set>
                                    <p:animEffect transition="in" filter="fade">
                                      <p:cBhvr>
                                        <p:cTn id="23" dur="500"/>
                                        <p:tgtEl>
                                          <p:spTgt spid="3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1"/>
                                        </p:tgtEl>
                                        <p:attrNameLst>
                                          <p:attrName>style.visibility</p:attrName>
                                        </p:attrNameLst>
                                      </p:cBhvr>
                                      <p:to>
                                        <p:strVal val="visible"/>
                                      </p:to>
                                    </p:set>
                                    <p:animEffect transition="in" filter="fade">
                                      <p:cBhvr>
                                        <p:cTn id="28" dur="500"/>
                                        <p:tgtEl>
                                          <p:spTgt spid="3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52"/>
                                        </p:tgtEl>
                                        <p:attrNameLst>
                                          <p:attrName>style.visibility</p:attrName>
                                        </p:attrNameLst>
                                      </p:cBhvr>
                                      <p:to>
                                        <p:strVal val="visible"/>
                                      </p:to>
                                    </p:set>
                                    <p:animEffect transition="in" filter="fade">
                                      <p:cBhvr>
                                        <p:cTn id="33" dur="500"/>
                                        <p:tgtEl>
                                          <p:spTgt spid="352"/>
                                        </p:tgtEl>
                                      </p:cBhvr>
                                    </p:animEffect>
                                  </p:childTnLst>
                                </p:cTn>
                              </p:par>
                              <p:par>
                                <p:cTn id="34" presetID="10" presetClass="entr" presetSubtype="0" fill="hold" nodeType="withEffect">
                                  <p:stCondLst>
                                    <p:cond delay="0"/>
                                  </p:stCondLst>
                                  <p:childTnLst>
                                    <p:set>
                                      <p:cBhvr>
                                        <p:cTn id="35" dur="1" fill="hold">
                                          <p:stCondLst>
                                            <p:cond delay="0"/>
                                          </p:stCondLst>
                                        </p:cTn>
                                        <p:tgtEl>
                                          <p:spTgt spid="356"/>
                                        </p:tgtEl>
                                        <p:attrNameLst>
                                          <p:attrName>style.visibility</p:attrName>
                                        </p:attrNameLst>
                                      </p:cBhvr>
                                      <p:to>
                                        <p:strVal val="visible"/>
                                      </p:to>
                                    </p:set>
                                    <p:animEffect transition="in" filter="fade">
                                      <p:cBhvr>
                                        <p:cTn id="36" dur="500"/>
                                        <p:tgtEl>
                                          <p:spTgt spid="35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3"/>
                                        </p:tgtEl>
                                        <p:attrNameLst>
                                          <p:attrName>style.visibility</p:attrName>
                                        </p:attrNameLst>
                                      </p:cBhvr>
                                      <p:to>
                                        <p:strVal val="visible"/>
                                      </p:to>
                                    </p:set>
                                    <p:animEffect transition="in" filter="fade">
                                      <p:cBhvr>
                                        <p:cTn id="41" dur="5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p8"/>
          <p:cNvGrpSpPr/>
          <p:nvPr/>
        </p:nvGrpSpPr>
        <p:grpSpPr>
          <a:xfrm>
            <a:off x="0" y="14748"/>
            <a:ext cx="12192000" cy="745465"/>
            <a:chOff x="0" y="53821"/>
            <a:chExt cx="12192000" cy="745465"/>
          </a:xfrm>
        </p:grpSpPr>
        <p:grpSp>
          <p:nvGrpSpPr>
            <p:cNvPr id="363" name="Google Shape;363;p8"/>
            <p:cNvGrpSpPr/>
            <p:nvPr/>
          </p:nvGrpSpPr>
          <p:grpSpPr>
            <a:xfrm>
              <a:off x="0" y="56595"/>
              <a:ext cx="12192000" cy="742691"/>
              <a:chOff x="-4365708" y="23612"/>
              <a:chExt cx="9245225" cy="825539"/>
            </a:xfrm>
          </p:grpSpPr>
          <p:sp>
            <p:nvSpPr>
              <p:cNvPr id="364" name="Google Shape;364;p8"/>
              <p:cNvSpPr/>
              <p:nvPr/>
            </p:nvSpPr>
            <p:spPr>
              <a:xfrm>
                <a:off x="-4365708" y="23612"/>
                <a:ext cx="9245225"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365" name="Google Shape;365;p8"/>
              <p:cNvSpPr txBox="1"/>
              <p:nvPr/>
            </p:nvSpPr>
            <p:spPr>
              <a:xfrm>
                <a:off x="-3835225" y="62300"/>
                <a:ext cx="8665054"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1. </a:t>
                </a:r>
                <a:r>
                  <a:rPr lang="en-US" sz="4000" b="1">
                    <a:solidFill>
                      <a:srgbClr val="FFFF00"/>
                    </a:solidFill>
                    <a:latin typeface="Poppins" panose="00000500000000000000"/>
                    <a:ea typeface="Poppins" panose="00000500000000000000"/>
                    <a:cs typeface="Poppins" panose="00000500000000000000"/>
                    <a:sym typeface="Poppins" panose="00000500000000000000"/>
                  </a:rPr>
                  <a:t>ĐẶC ĐIỂM CHUNG CỦA THIÊN NHIÊN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366" name="Google Shape;366;p8"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pic>
        <p:nvPicPr>
          <p:cNvPr id="367" name="Google Shape;367;p8"/>
          <p:cNvPicPr preferRelativeResize="0"/>
          <p:nvPr/>
        </p:nvPicPr>
        <p:blipFill rotWithShape="1">
          <a:blip r:embed="rId4"/>
          <a:srcRect/>
          <a:stretch>
            <a:fillRect/>
          </a:stretch>
        </p:blipFill>
        <p:spPr>
          <a:xfrm>
            <a:off x="7064477" y="785824"/>
            <a:ext cx="5061997" cy="5714834"/>
          </a:xfrm>
          <a:prstGeom prst="rect">
            <a:avLst/>
          </a:prstGeom>
          <a:noFill/>
          <a:ln>
            <a:noFill/>
          </a:ln>
        </p:spPr>
      </p:pic>
      <p:sp>
        <p:nvSpPr>
          <p:cNvPr id="368" name="Google Shape;368;p8"/>
          <p:cNvSpPr/>
          <p:nvPr/>
        </p:nvSpPr>
        <p:spPr>
          <a:xfrm>
            <a:off x="7938602" y="6428394"/>
            <a:ext cx="366799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002060"/>
                </a:solidFill>
                <a:latin typeface="Poppins" panose="00000500000000000000"/>
                <a:ea typeface="Poppins" panose="00000500000000000000"/>
                <a:cs typeface="Poppins" panose="00000500000000000000"/>
                <a:sym typeface="Poppins" panose="00000500000000000000"/>
              </a:rPr>
              <a:t>Bản đồ tự nhiên khu vực Bắc Mỹ</a:t>
            </a:r>
            <a:endParaRPr sz="2000" b="1">
              <a:solidFill>
                <a:srgbClr val="002060"/>
              </a:solidFill>
              <a:latin typeface="Poppins" panose="00000500000000000000"/>
              <a:ea typeface="Poppins" panose="00000500000000000000"/>
              <a:cs typeface="Poppins" panose="00000500000000000000"/>
              <a:sym typeface="Poppins" panose="00000500000000000000"/>
            </a:endParaRPr>
          </a:p>
        </p:txBody>
      </p:sp>
      <p:grpSp>
        <p:nvGrpSpPr>
          <p:cNvPr id="369" name="Google Shape;369;p8"/>
          <p:cNvGrpSpPr/>
          <p:nvPr/>
        </p:nvGrpSpPr>
        <p:grpSpPr>
          <a:xfrm>
            <a:off x="1541" y="843670"/>
            <a:ext cx="7160053" cy="953356"/>
            <a:chOff x="1541" y="843670"/>
            <a:chExt cx="7160053" cy="953356"/>
          </a:xfrm>
        </p:grpSpPr>
        <p:grpSp>
          <p:nvGrpSpPr>
            <p:cNvPr id="370" name="Google Shape;370;p8"/>
            <p:cNvGrpSpPr/>
            <p:nvPr/>
          </p:nvGrpSpPr>
          <p:grpSpPr>
            <a:xfrm>
              <a:off x="203665" y="843670"/>
              <a:ext cx="6957929" cy="953356"/>
              <a:chOff x="478611" y="3391270"/>
              <a:chExt cx="6957929" cy="1135938"/>
            </a:xfrm>
          </p:grpSpPr>
          <p:sp>
            <p:nvSpPr>
              <p:cNvPr id="371" name="Google Shape;371;p8"/>
              <p:cNvSpPr/>
              <p:nvPr/>
            </p:nvSpPr>
            <p:spPr>
              <a:xfrm>
                <a:off x="478611" y="3391270"/>
                <a:ext cx="6957929" cy="1135938"/>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372" name="Google Shape;372;p8"/>
              <p:cNvSpPr/>
              <p:nvPr/>
            </p:nvSpPr>
            <p:spPr>
              <a:xfrm>
                <a:off x="1345570" y="3434176"/>
                <a:ext cx="5910794" cy="8434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33CC"/>
                    </a:solidFill>
                    <a:latin typeface="Arial" panose="020B0604020202020204"/>
                    <a:ea typeface="Arial" panose="020B0604020202020204"/>
                    <a:cs typeface="Arial" panose="020B0604020202020204"/>
                    <a:sym typeface="Arial" panose="020B0604020202020204"/>
                  </a:rPr>
                  <a:t>CÁC ĐỚI THIÊN NHIÊN</a:t>
                </a:r>
                <a:endParaRPr sz="4000" b="1" cap="none">
                  <a:solidFill>
                    <a:srgbClr val="0033CC"/>
                  </a:solidFill>
                  <a:latin typeface="Arial" panose="020B0604020202020204"/>
                  <a:ea typeface="Arial" panose="020B0604020202020204"/>
                  <a:cs typeface="Arial" panose="020B0604020202020204"/>
                  <a:sym typeface="Arial" panose="020B0604020202020204"/>
                </a:endParaRPr>
              </a:p>
            </p:txBody>
          </p:sp>
        </p:grpSp>
        <p:pic>
          <p:nvPicPr>
            <p:cNvPr id="373" name="Google Shape;373;p8" descr="Hình ảnh Núi đồi Cảnh Quan Thiên Nhiên Mây Phẳng Biểu Tượng Màu Vector PNG  , Nền, Xinh đẹp, Người đẹp PNG và Vector với nền trong suốt để tải xuống  miễn"/>
            <p:cNvPicPr preferRelativeResize="0"/>
            <p:nvPr/>
          </p:nvPicPr>
          <p:blipFill rotWithShape="1">
            <a:blip r:embed="rId5"/>
            <a:srcRect l="16452" t="37983" r="16382" b="25394"/>
            <a:stretch>
              <a:fillRect/>
            </a:stretch>
          </p:blipFill>
          <p:spPr>
            <a:xfrm>
              <a:off x="1541" y="845616"/>
              <a:ext cx="1396049" cy="761219"/>
            </a:xfrm>
            <a:prstGeom prst="rect">
              <a:avLst/>
            </a:prstGeom>
            <a:noFill/>
            <a:ln>
              <a:noFill/>
            </a:ln>
          </p:spPr>
        </p:pic>
      </p:grpSp>
      <p:sp>
        <p:nvSpPr>
          <p:cNvPr id="374" name="Google Shape;374;p8"/>
          <p:cNvSpPr/>
          <p:nvPr/>
        </p:nvSpPr>
        <p:spPr>
          <a:xfrm>
            <a:off x="2731764" y="1486186"/>
            <a:ext cx="353301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dk1"/>
                </a:solidFill>
                <a:latin typeface="Poppins" panose="00000500000000000000"/>
                <a:ea typeface="Poppins" panose="00000500000000000000"/>
                <a:cs typeface="Poppins" panose="00000500000000000000"/>
                <a:sym typeface="Poppins" panose="00000500000000000000"/>
              </a:rPr>
              <a:t>Rất</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C00000"/>
                </a:solidFill>
                <a:latin typeface="Poppins" panose="00000500000000000000"/>
                <a:ea typeface="Poppins" panose="00000500000000000000"/>
                <a:cs typeface="Poppins" panose="00000500000000000000"/>
                <a:sym typeface="Poppins" panose="00000500000000000000"/>
              </a:rPr>
              <a:t>đa</a:t>
            </a:r>
            <a:r>
              <a:rPr lang="en-US" sz="2800" b="1" dirty="0">
                <a:solidFill>
                  <a:srgbClr val="C00000"/>
                </a:solidFill>
                <a:latin typeface="Poppins" panose="00000500000000000000"/>
                <a:ea typeface="Poppins" panose="00000500000000000000"/>
                <a:cs typeface="Poppins" panose="00000500000000000000"/>
                <a:sym typeface="Poppins" panose="00000500000000000000"/>
              </a:rPr>
              <a:t> </a:t>
            </a:r>
            <a:r>
              <a:rPr lang="en-US" sz="2800" b="1" dirty="0" err="1">
                <a:solidFill>
                  <a:srgbClr val="C00000"/>
                </a:solidFill>
                <a:latin typeface="Poppins" panose="00000500000000000000"/>
                <a:ea typeface="Poppins" panose="00000500000000000000"/>
                <a:cs typeface="Poppins" panose="00000500000000000000"/>
                <a:sym typeface="Poppins" panose="00000500000000000000"/>
              </a:rPr>
              <a:t>dạng</a:t>
            </a:r>
            <a:r>
              <a:rPr lang="en-US" sz="2400" dirty="0">
                <a:solidFill>
                  <a:schemeClr val="dk1"/>
                </a:solidFill>
                <a:latin typeface="Poppins" panose="00000500000000000000"/>
                <a:ea typeface="Poppins" panose="00000500000000000000"/>
                <a:cs typeface="Poppins" panose="00000500000000000000"/>
                <a:sym typeface="Poppins" panose="00000500000000000000"/>
              </a:rPr>
              <a:t> </a:t>
            </a:r>
            <a:endParaRPr sz="2400" dirty="0">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375" name="Google Shape;375;p8"/>
          <p:cNvSpPr/>
          <p:nvPr/>
        </p:nvSpPr>
        <p:spPr>
          <a:xfrm>
            <a:off x="93176" y="2091582"/>
            <a:ext cx="5064552"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C00000"/>
                </a:solidFill>
                <a:latin typeface="Poppins" panose="00000500000000000000"/>
                <a:ea typeface="Poppins" panose="00000500000000000000"/>
                <a:cs typeface="Poppins" panose="00000500000000000000"/>
                <a:sym typeface="Poppins" panose="00000500000000000000"/>
              </a:rPr>
              <a:t>Đới lạnh: </a:t>
            </a:r>
            <a:r>
              <a:rPr lang="en-US" sz="2200">
                <a:solidFill>
                  <a:schemeClr val="dk1"/>
                </a:solidFill>
                <a:latin typeface="Poppins" panose="00000500000000000000"/>
                <a:ea typeface="Poppins" panose="00000500000000000000"/>
                <a:cs typeface="Poppins" panose="00000500000000000000"/>
                <a:sym typeface="Poppins" panose="00000500000000000000"/>
              </a:rPr>
              <a:t>khí hậu cực và cận cực: lạnh giá, tuyết phủ, động thực vật nghèo nàn.</a:t>
            </a:r>
            <a:endParaRPr sz="2200">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376" name="Google Shape;376;p8"/>
          <p:cNvSpPr/>
          <p:nvPr/>
        </p:nvSpPr>
        <p:spPr>
          <a:xfrm>
            <a:off x="93786" y="3212544"/>
            <a:ext cx="1489703"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rgbClr val="C00000"/>
                </a:solidFill>
                <a:latin typeface="Poppins" panose="00000500000000000000"/>
                <a:ea typeface="Poppins" panose="00000500000000000000"/>
                <a:cs typeface="Poppins" panose="00000500000000000000"/>
                <a:sym typeface="Poppins" panose="00000500000000000000"/>
              </a:rPr>
              <a:t>Đới</a:t>
            </a:r>
            <a:r>
              <a:rPr lang="en-US" sz="2400" b="1" dirty="0">
                <a:solidFill>
                  <a:srgbClr val="C00000"/>
                </a:solidFill>
                <a:latin typeface="Poppins" panose="00000500000000000000"/>
                <a:ea typeface="Poppins" panose="00000500000000000000"/>
                <a:cs typeface="Poppins" panose="00000500000000000000"/>
                <a:sym typeface="Poppins" panose="00000500000000000000"/>
              </a:rPr>
              <a:t> </a:t>
            </a:r>
            <a:r>
              <a:rPr lang="en-US" sz="2400" b="1" dirty="0" err="1">
                <a:solidFill>
                  <a:srgbClr val="C00000"/>
                </a:solidFill>
                <a:latin typeface="Poppins" panose="00000500000000000000"/>
                <a:ea typeface="Poppins" panose="00000500000000000000"/>
                <a:cs typeface="Poppins" panose="00000500000000000000"/>
                <a:sym typeface="Poppins" panose="00000500000000000000"/>
              </a:rPr>
              <a:t>ôn</a:t>
            </a:r>
            <a:r>
              <a:rPr lang="en-US" sz="2400" b="1" dirty="0">
                <a:solidFill>
                  <a:srgbClr val="C00000"/>
                </a:solidFill>
                <a:latin typeface="Poppins" panose="00000500000000000000"/>
                <a:ea typeface="Poppins" panose="00000500000000000000"/>
                <a:cs typeface="Poppins" panose="00000500000000000000"/>
                <a:sym typeface="Poppins" panose="00000500000000000000"/>
              </a:rPr>
              <a:t> </a:t>
            </a:r>
            <a:r>
              <a:rPr lang="en-US" sz="2400" b="1" dirty="0" err="1">
                <a:solidFill>
                  <a:srgbClr val="C00000"/>
                </a:solidFill>
                <a:latin typeface="Poppins" panose="00000500000000000000"/>
                <a:ea typeface="Poppins" panose="00000500000000000000"/>
                <a:cs typeface="Poppins" panose="00000500000000000000"/>
                <a:sym typeface="Poppins" panose="00000500000000000000"/>
              </a:rPr>
              <a:t>hòa</a:t>
            </a:r>
            <a:r>
              <a:rPr lang="en-US" sz="2400" b="1" dirty="0">
                <a:solidFill>
                  <a:srgbClr val="C00000"/>
                </a:solidFill>
                <a:latin typeface="Poppins" panose="00000500000000000000"/>
                <a:ea typeface="Poppins" panose="00000500000000000000"/>
                <a:cs typeface="Poppins" panose="00000500000000000000"/>
                <a:sym typeface="Poppins" panose="00000500000000000000"/>
              </a:rPr>
              <a:t>: </a:t>
            </a:r>
            <a:endParaRPr sz="2400" b="1" dirty="0">
              <a:solidFill>
                <a:srgbClr val="C00000"/>
              </a:solidFill>
              <a:latin typeface="Poppins" panose="00000500000000000000"/>
              <a:ea typeface="Poppins" panose="00000500000000000000"/>
              <a:cs typeface="Poppins" panose="00000500000000000000"/>
              <a:sym typeface="Poppins" panose="00000500000000000000"/>
            </a:endParaRPr>
          </a:p>
          <a:p>
            <a:pPr marL="0" marR="0" lvl="0" indent="0" algn="l" rtl="0">
              <a:spcBef>
                <a:spcPts val="0"/>
              </a:spcBef>
              <a:spcAft>
                <a:spcPts val="0"/>
              </a:spcAft>
              <a:buNone/>
            </a:pPr>
            <a:r>
              <a:rPr lang="en-US" sz="2200" dirty="0" err="1">
                <a:solidFill>
                  <a:schemeClr val="dk1"/>
                </a:solidFill>
                <a:latin typeface="Poppins" panose="00000500000000000000"/>
                <a:ea typeface="Poppins" panose="00000500000000000000"/>
                <a:cs typeface="Poppins" panose="00000500000000000000"/>
                <a:sym typeface="Poppins" panose="00000500000000000000"/>
              </a:rPr>
              <a:t>diện</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tích</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rộng</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phân</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hóa</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đa</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dạng</a:t>
            </a:r>
            <a:endParaRPr sz="2200" dirty="0">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377" name="Google Shape;377;p8"/>
          <p:cNvSpPr/>
          <p:nvPr/>
        </p:nvSpPr>
        <p:spPr>
          <a:xfrm>
            <a:off x="2217206" y="3055883"/>
            <a:ext cx="337560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err="1">
                <a:solidFill>
                  <a:srgbClr val="22A955"/>
                </a:solidFill>
                <a:latin typeface="Poppins" panose="00000500000000000000"/>
                <a:ea typeface="Poppins" panose="00000500000000000000"/>
                <a:cs typeface="Poppins" panose="00000500000000000000"/>
                <a:sym typeface="Poppins" panose="00000500000000000000"/>
              </a:rPr>
              <a:t>Phía</a:t>
            </a:r>
            <a:r>
              <a:rPr lang="en-US" sz="2200" dirty="0">
                <a:solidFill>
                  <a:srgbClr val="22A955"/>
                </a:solidFill>
                <a:latin typeface="Poppins" panose="00000500000000000000"/>
                <a:ea typeface="Poppins" panose="00000500000000000000"/>
                <a:cs typeface="Poppins" panose="00000500000000000000"/>
                <a:sym typeface="Poppins" panose="00000500000000000000"/>
              </a:rPr>
              <a:t> </a:t>
            </a:r>
            <a:r>
              <a:rPr lang="en-US" sz="2200" dirty="0" err="1">
                <a:solidFill>
                  <a:srgbClr val="22A955"/>
                </a:solidFill>
                <a:latin typeface="Poppins" panose="00000500000000000000"/>
                <a:ea typeface="Poppins" panose="00000500000000000000"/>
                <a:cs typeface="Poppins" panose="00000500000000000000"/>
                <a:sym typeface="Poppins" panose="00000500000000000000"/>
              </a:rPr>
              <a:t>Bắc</a:t>
            </a:r>
            <a:r>
              <a:rPr lang="en-US" sz="2200" dirty="0">
                <a:solidFill>
                  <a:srgbClr val="22A955"/>
                </a:solidFill>
                <a:latin typeface="Poppins" panose="00000500000000000000"/>
                <a:ea typeface="Poppins" panose="00000500000000000000"/>
                <a:cs typeface="Poppins" panose="00000500000000000000"/>
                <a:sym typeface="Poppins" panose="00000500000000000000"/>
              </a:rPr>
              <a:t>: </a:t>
            </a:r>
            <a:r>
              <a:rPr lang="en-US" sz="2200" dirty="0" err="1">
                <a:solidFill>
                  <a:srgbClr val="22A955"/>
                </a:solidFill>
                <a:latin typeface="Poppins" panose="00000500000000000000"/>
                <a:ea typeface="Poppins" panose="00000500000000000000"/>
                <a:cs typeface="Poppins" panose="00000500000000000000"/>
                <a:sym typeface="Poppins" panose="00000500000000000000"/>
              </a:rPr>
              <a:t>rừng</a:t>
            </a:r>
            <a:r>
              <a:rPr lang="en-US" sz="2200" dirty="0">
                <a:solidFill>
                  <a:srgbClr val="22A955"/>
                </a:solidFill>
                <a:latin typeface="Poppins" panose="00000500000000000000"/>
                <a:ea typeface="Poppins" panose="00000500000000000000"/>
                <a:cs typeface="Poppins" panose="00000500000000000000"/>
                <a:sym typeface="Poppins" panose="00000500000000000000"/>
              </a:rPr>
              <a:t> </a:t>
            </a:r>
            <a:r>
              <a:rPr lang="en-US" sz="2200" dirty="0" err="1">
                <a:solidFill>
                  <a:srgbClr val="22A955"/>
                </a:solidFill>
                <a:latin typeface="Poppins" panose="00000500000000000000"/>
                <a:ea typeface="Poppins" panose="00000500000000000000"/>
                <a:cs typeface="Poppins" panose="00000500000000000000"/>
                <a:sym typeface="Poppins" panose="00000500000000000000"/>
              </a:rPr>
              <a:t>lá</a:t>
            </a:r>
            <a:r>
              <a:rPr lang="en-US" sz="2200" dirty="0">
                <a:solidFill>
                  <a:srgbClr val="22A955"/>
                </a:solidFill>
                <a:latin typeface="Poppins" panose="00000500000000000000"/>
                <a:ea typeface="Poppins" panose="00000500000000000000"/>
                <a:cs typeface="Poppins" panose="00000500000000000000"/>
                <a:sym typeface="Poppins" panose="00000500000000000000"/>
              </a:rPr>
              <a:t> </a:t>
            </a:r>
            <a:r>
              <a:rPr lang="en-US" sz="2200" dirty="0" err="1">
                <a:solidFill>
                  <a:srgbClr val="22A955"/>
                </a:solidFill>
                <a:latin typeface="Poppins" panose="00000500000000000000"/>
                <a:ea typeface="Poppins" panose="00000500000000000000"/>
                <a:cs typeface="Poppins" panose="00000500000000000000"/>
                <a:sym typeface="Poppins" panose="00000500000000000000"/>
              </a:rPr>
              <a:t>kim</a:t>
            </a:r>
            <a:endParaRPr sz="2200" dirty="0">
              <a:solidFill>
                <a:srgbClr val="22A955"/>
              </a:solidFill>
              <a:latin typeface="Poppins" panose="00000500000000000000"/>
              <a:ea typeface="Poppins" panose="00000500000000000000"/>
              <a:cs typeface="Poppins" panose="00000500000000000000"/>
              <a:sym typeface="Poppins" panose="00000500000000000000"/>
            </a:endParaRPr>
          </a:p>
        </p:txBody>
      </p:sp>
      <p:sp>
        <p:nvSpPr>
          <p:cNvPr id="378" name="Google Shape;378;p8"/>
          <p:cNvSpPr/>
          <p:nvPr/>
        </p:nvSpPr>
        <p:spPr>
          <a:xfrm>
            <a:off x="2197255" y="3508555"/>
            <a:ext cx="478416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err="1">
                <a:solidFill>
                  <a:srgbClr val="7030A0"/>
                </a:solidFill>
                <a:latin typeface="Poppins" panose="00000500000000000000"/>
                <a:ea typeface="Poppins" panose="00000500000000000000"/>
                <a:cs typeface="Poppins" panose="00000500000000000000"/>
                <a:sym typeface="Poppins" panose="00000500000000000000"/>
              </a:rPr>
              <a:t>Trung</a:t>
            </a:r>
            <a:r>
              <a:rPr lang="en-US" sz="2200" dirty="0">
                <a:solidFill>
                  <a:srgbClr val="7030A0"/>
                </a:solidFill>
                <a:latin typeface="Poppins" panose="00000500000000000000"/>
                <a:ea typeface="Poppins" panose="00000500000000000000"/>
                <a:cs typeface="Poppins" panose="00000500000000000000"/>
                <a:sym typeface="Poppins" panose="00000500000000000000"/>
              </a:rPr>
              <a:t> </a:t>
            </a:r>
            <a:r>
              <a:rPr lang="en-US" sz="2200" dirty="0" err="1">
                <a:solidFill>
                  <a:srgbClr val="7030A0"/>
                </a:solidFill>
                <a:latin typeface="Poppins" panose="00000500000000000000"/>
                <a:ea typeface="Poppins" panose="00000500000000000000"/>
                <a:cs typeface="Poppins" panose="00000500000000000000"/>
                <a:sym typeface="Poppins" panose="00000500000000000000"/>
              </a:rPr>
              <a:t>tâm</a:t>
            </a:r>
            <a:r>
              <a:rPr lang="en-US" sz="2200" dirty="0">
                <a:solidFill>
                  <a:srgbClr val="7030A0"/>
                </a:solidFill>
                <a:latin typeface="Poppins" panose="00000500000000000000"/>
                <a:ea typeface="Poppins" panose="00000500000000000000"/>
                <a:cs typeface="Poppins" panose="00000500000000000000"/>
                <a:sym typeface="Poppins" panose="00000500000000000000"/>
              </a:rPr>
              <a:t>: </a:t>
            </a:r>
            <a:r>
              <a:rPr lang="en-US" sz="2200" dirty="0" err="1">
                <a:solidFill>
                  <a:srgbClr val="7030A0"/>
                </a:solidFill>
                <a:latin typeface="Poppins" panose="00000500000000000000"/>
                <a:ea typeface="Poppins" panose="00000500000000000000"/>
                <a:cs typeface="Poppins" panose="00000500000000000000"/>
                <a:sym typeface="Poppins" panose="00000500000000000000"/>
              </a:rPr>
              <a:t>đồng</a:t>
            </a:r>
            <a:r>
              <a:rPr lang="en-US" sz="2200" dirty="0">
                <a:solidFill>
                  <a:srgbClr val="7030A0"/>
                </a:solidFill>
                <a:latin typeface="Poppins" panose="00000500000000000000"/>
                <a:ea typeface="Poppins" panose="00000500000000000000"/>
                <a:cs typeface="Poppins" panose="00000500000000000000"/>
                <a:sym typeface="Poppins" panose="00000500000000000000"/>
              </a:rPr>
              <a:t> </a:t>
            </a:r>
            <a:r>
              <a:rPr lang="en-US" sz="2200" dirty="0" err="1">
                <a:solidFill>
                  <a:srgbClr val="7030A0"/>
                </a:solidFill>
                <a:latin typeface="Poppins" panose="00000500000000000000"/>
                <a:ea typeface="Poppins" panose="00000500000000000000"/>
                <a:cs typeface="Poppins" panose="00000500000000000000"/>
                <a:sym typeface="Poppins" panose="00000500000000000000"/>
              </a:rPr>
              <a:t>cỏ</a:t>
            </a:r>
            <a:endParaRPr sz="2200" dirty="0">
              <a:solidFill>
                <a:srgbClr val="7030A0"/>
              </a:solidFill>
              <a:latin typeface="Poppins" panose="00000500000000000000"/>
              <a:ea typeface="Poppins" panose="00000500000000000000"/>
              <a:cs typeface="Poppins" panose="00000500000000000000"/>
              <a:sym typeface="Poppins" panose="00000500000000000000"/>
            </a:endParaRPr>
          </a:p>
        </p:txBody>
      </p:sp>
      <p:sp>
        <p:nvSpPr>
          <p:cNvPr id="379" name="Google Shape;379;p8"/>
          <p:cNvSpPr/>
          <p:nvPr/>
        </p:nvSpPr>
        <p:spPr>
          <a:xfrm>
            <a:off x="2250374" y="3874264"/>
            <a:ext cx="388284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22A955"/>
                </a:solidFill>
                <a:latin typeface="Poppins" panose="00000500000000000000"/>
                <a:ea typeface="Poppins" panose="00000500000000000000"/>
                <a:cs typeface="Poppins" panose="00000500000000000000"/>
                <a:sym typeface="Poppins" panose="00000500000000000000"/>
              </a:rPr>
              <a:t>Đông Nam: rừng lá rộng</a:t>
            </a:r>
            <a:endParaRPr sz="2200">
              <a:solidFill>
                <a:srgbClr val="22A955"/>
              </a:solidFill>
              <a:latin typeface="Poppins" panose="00000500000000000000"/>
              <a:ea typeface="Poppins" panose="00000500000000000000"/>
              <a:cs typeface="Poppins" panose="00000500000000000000"/>
              <a:sym typeface="Poppins" panose="00000500000000000000"/>
            </a:endParaRPr>
          </a:p>
        </p:txBody>
      </p:sp>
      <p:sp>
        <p:nvSpPr>
          <p:cNvPr id="380" name="Google Shape;380;p8"/>
          <p:cNvSpPr/>
          <p:nvPr/>
        </p:nvSpPr>
        <p:spPr>
          <a:xfrm>
            <a:off x="2086020" y="4700970"/>
            <a:ext cx="1291487"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002060"/>
                </a:solidFill>
                <a:latin typeface="Poppins" panose="00000500000000000000"/>
                <a:ea typeface="Poppins" panose="00000500000000000000"/>
                <a:cs typeface="Poppins" panose="00000500000000000000"/>
                <a:sym typeface="Poppins" panose="00000500000000000000"/>
              </a:rPr>
              <a:t>Tây Nam Hoa Kì:</a:t>
            </a:r>
            <a:endParaRPr sz="2200">
              <a:solidFill>
                <a:srgbClr val="002060"/>
              </a:solidFill>
              <a:latin typeface="Poppins" panose="00000500000000000000"/>
              <a:ea typeface="Poppins" panose="00000500000000000000"/>
              <a:cs typeface="Poppins" panose="00000500000000000000"/>
              <a:sym typeface="Poppins" panose="00000500000000000000"/>
            </a:endParaRPr>
          </a:p>
        </p:txBody>
      </p:sp>
      <p:sp>
        <p:nvSpPr>
          <p:cNvPr id="381" name="Google Shape;381;p8"/>
          <p:cNvSpPr/>
          <p:nvPr/>
        </p:nvSpPr>
        <p:spPr>
          <a:xfrm>
            <a:off x="113736" y="5905380"/>
            <a:ext cx="4633815" cy="8001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rgbClr val="C00000"/>
                </a:solidFill>
                <a:latin typeface="Poppins" panose="00000500000000000000"/>
                <a:ea typeface="Poppins" panose="00000500000000000000"/>
                <a:cs typeface="Poppins" panose="00000500000000000000"/>
                <a:sym typeface="Poppins" panose="00000500000000000000"/>
              </a:rPr>
              <a:t>Đới</a:t>
            </a:r>
            <a:r>
              <a:rPr lang="en-US" sz="2400" b="1" dirty="0">
                <a:solidFill>
                  <a:srgbClr val="C00000"/>
                </a:solidFill>
                <a:latin typeface="Poppins" panose="00000500000000000000"/>
                <a:ea typeface="Poppins" panose="00000500000000000000"/>
                <a:cs typeface="Poppins" panose="00000500000000000000"/>
                <a:sym typeface="Poppins" panose="00000500000000000000"/>
              </a:rPr>
              <a:t> </a:t>
            </a:r>
            <a:r>
              <a:rPr lang="en-US" sz="2400" b="1" dirty="0" err="1">
                <a:solidFill>
                  <a:srgbClr val="C00000"/>
                </a:solidFill>
                <a:latin typeface="Poppins" panose="00000500000000000000"/>
                <a:ea typeface="Poppins" panose="00000500000000000000"/>
                <a:cs typeface="Poppins" panose="00000500000000000000"/>
                <a:sym typeface="Poppins" panose="00000500000000000000"/>
              </a:rPr>
              <a:t>nóng</a:t>
            </a:r>
            <a:r>
              <a:rPr lang="en-US" sz="2400" b="1" dirty="0">
                <a:solidFill>
                  <a:srgbClr val="C00000"/>
                </a:solidFill>
                <a:latin typeface="Poppins" panose="00000500000000000000"/>
                <a:ea typeface="Poppins" panose="00000500000000000000"/>
                <a:cs typeface="Poppins" panose="00000500000000000000"/>
                <a:sym typeface="Poppins" panose="00000500000000000000"/>
              </a:rPr>
              <a:t>:</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nam</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Hoa</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Kì</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rừng</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nhiệt</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đới</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ẩm</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phát</a:t>
            </a:r>
            <a:r>
              <a:rPr lang="en-US" sz="2200" dirty="0">
                <a:solidFill>
                  <a:schemeClr val="dk1"/>
                </a:solidFill>
                <a:latin typeface="Poppins" panose="00000500000000000000"/>
                <a:ea typeface="Poppins" panose="00000500000000000000"/>
                <a:cs typeface="Poppins" panose="00000500000000000000"/>
                <a:sym typeface="Poppins" panose="00000500000000000000"/>
              </a:rPr>
              <a:t> </a:t>
            </a:r>
            <a:r>
              <a:rPr lang="en-US" sz="2200" dirty="0" err="1">
                <a:solidFill>
                  <a:schemeClr val="dk1"/>
                </a:solidFill>
                <a:latin typeface="Poppins" panose="00000500000000000000"/>
                <a:ea typeface="Poppins" panose="00000500000000000000"/>
                <a:cs typeface="Poppins" panose="00000500000000000000"/>
                <a:sym typeface="Poppins" panose="00000500000000000000"/>
              </a:rPr>
              <a:t>triển</a:t>
            </a:r>
            <a:endParaRPr sz="2200" dirty="0">
              <a:solidFill>
                <a:schemeClr val="dk1"/>
              </a:solidFill>
              <a:latin typeface="Poppins" panose="00000500000000000000"/>
              <a:ea typeface="Poppins" panose="00000500000000000000"/>
              <a:cs typeface="Poppins" panose="00000500000000000000"/>
              <a:sym typeface="Poppins" panose="00000500000000000000"/>
            </a:endParaRPr>
          </a:p>
        </p:txBody>
      </p:sp>
      <p:cxnSp>
        <p:nvCxnSpPr>
          <p:cNvPr id="382" name="Google Shape;382;p8"/>
          <p:cNvCxnSpPr>
            <a:stCxn id="376" idx="3"/>
            <a:endCxn id="377" idx="1"/>
          </p:cNvCxnSpPr>
          <p:nvPr/>
        </p:nvCxnSpPr>
        <p:spPr>
          <a:xfrm flipV="1">
            <a:off x="1583489" y="3271327"/>
            <a:ext cx="633717" cy="1033824"/>
          </a:xfrm>
          <a:prstGeom prst="straightConnector1">
            <a:avLst/>
          </a:prstGeom>
          <a:noFill/>
          <a:ln w="9525" cap="flat" cmpd="sng">
            <a:solidFill>
              <a:srgbClr val="0033CC"/>
            </a:solidFill>
            <a:prstDash val="dash"/>
            <a:miter lim="800000"/>
            <a:headEnd type="none" w="sm" len="sm"/>
            <a:tailEnd type="triangle" w="med" len="med"/>
          </a:ln>
        </p:spPr>
      </p:cxnSp>
      <p:cxnSp>
        <p:nvCxnSpPr>
          <p:cNvPr id="383" name="Google Shape;383;p8"/>
          <p:cNvCxnSpPr>
            <a:stCxn id="376" idx="3"/>
            <a:endCxn id="378" idx="1"/>
          </p:cNvCxnSpPr>
          <p:nvPr/>
        </p:nvCxnSpPr>
        <p:spPr>
          <a:xfrm flipV="1">
            <a:off x="1583489" y="3723999"/>
            <a:ext cx="613766" cy="581152"/>
          </a:xfrm>
          <a:prstGeom prst="straightConnector1">
            <a:avLst/>
          </a:prstGeom>
          <a:noFill/>
          <a:ln w="9525" cap="flat" cmpd="sng">
            <a:solidFill>
              <a:srgbClr val="0033CC"/>
            </a:solidFill>
            <a:prstDash val="dash"/>
            <a:miter lim="800000"/>
            <a:headEnd type="none" w="sm" len="sm"/>
            <a:tailEnd type="triangle" w="med" len="med"/>
          </a:ln>
        </p:spPr>
      </p:cxnSp>
      <p:cxnSp>
        <p:nvCxnSpPr>
          <p:cNvPr id="384" name="Google Shape;384;p8"/>
          <p:cNvCxnSpPr>
            <a:stCxn id="376" idx="3"/>
            <a:endCxn id="379" idx="1"/>
          </p:cNvCxnSpPr>
          <p:nvPr/>
        </p:nvCxnSpPr>
        <p:spPr>
          <a:xfrm rot="10800000" flipH="1">
            <a:off x="1583489" y="4089751"/>
            <a:ext cx="666900" cy="215400"/>
          </a:xfrm>
          <a:prstGeom prst="straightConnector1">
            <a:avLst/>
          </a:prstGeom>
          <a:noFill/>
          <a:ln w="9525" cap="flat" cmpd="sng">
            <a:solidFill>
              <a:srgbClr val="0033CC"/>
            </a:solidFill>
            <a:prstDash val="dash"/>
            <a:miter lim="800000"/>
            <a:headEnd type="none" w="sm" len="sm"/>
            <a:tailEnd type="triangle" w="med" len="med"/>
          </a:ln>
        </p:spPr>
      </p:cxnSp>
      <p:cxnSp>
        <p:nvCxnSpPr>
          <p:cNvPr id="385" name="Google Shape;385;p8"/>
          <p:cNvCxnSpPr>
            <a:stCxn id="376" idx="3"/>
            <a:endCxn id="380" idx="1"/>
          </p:cNvCxnSpPr>
          <p:nvPr/>
        </p:nvCxnSpPr>
        <p:spPr>
          <a:xfrm>
            <a:off x="1583489" y="4305151"/>
            <a:ext cx="502500" cy="780600"/>
          </a:xfrm>
          <a:prstGeom prst="straightConnector1">
            <a:avLst/>
          </a:prstGeom>
          <a:noFill/>
          <a:ln w="9525" cap="flat" cmpd="sng">
            <a:solidFill>
              <a:srgbClr val="0033CC"/>
            </a:solidFill>
            <a:prstDash val="dash"/>
            <a:miter lim="800000"/>
            <a:headEnd type="none" w="sm" len="sm"/>
            <a:tailEnd type="triangle" w="med" len="med"/>
          </a:ln>
        </p:spPr>
      </p:cxnSp>
      <p:pic>
        <p:nvPicPr>
          <p:cNvPr id="386" name="Google Shape;386;p8" descr="Wonderful Trees Forest Icon Vector Illustration Design Graphic Flat Royalty  Free Cliparts, Vectors, And Stock Illustration. Image 80233895."/>
          <p:cNvPicPr preferRelativeResize="0"/>
          <p:nvPr/>
        </p:nvPicPr>
        <p:blipFill rotWithShape="1">
          <a:blip r:embed="rId6"/>
          <a:srcRect l="4280" t="15681" r="4842" b="15943"/>
          <a:stretch>
            <a:fillRect/>
          </a:stretch>
        </p:blipFill>
        <p:spPr>
          <a:xfrm>
            <a:off x="5486350" y="2888376"/>
            <a:ext cx="700636" cy="540179"/>
          </a:xfrm>
          <a:prstGeom prst="rect">
            <a:avLst/>
          </a:prstGeom>
          <a:noFill/>
          <a:ln>
            <a:noFill/>
          </a:ln>
        </p:spPr>
      </p:pic>
      <p:pic>
        <p:nvPicPr>
          <p:cNvPr id="387" name="Google Shape;387;p8"/>
          <p:cNvPicPr preferRelativeResize="0"/>
          <p:nvPr/>
        </p:nvPicPr>
        <p:blipFill rotWithShape="1">
          <a:blip r:embed="rId7"/>
          <a:srcRect t="12965" b="21055"/>
          <a:stretch>
            <a:fillRect/>
          </a:stretch>
        </p:blipFill>
        <p:spPr>
          <a:xfrm>
            <a:off x="5968890" y="3749247"/>
            <a:ext cx="702705" cy="500720"/>
          </a:xfrm>
          <a:prstGeom prst="rect">
            <a:avLst/>
          </a:prstGeom>
          <a:noFill/>
          <a:ln>
            <a:noFill/>
          </a:ln>
        </p:spPr>
      </p:pic>
      <p:pic>
        <p:nvPicPr>
          <p:cNvPr id="388" name="Google Shape;388;p8"/>
          <p:cNvPicPr preferRelativeResize="0"/>
          <p:nvPr/>
        </p:nvPicPr>
        <p:blipFill rotWithShape="1">
          <a:blip r:embed="rId8"/>
          <a:srcRect l="7576" t="12734" r="11989" b="22971"/>
          <a:stretch>
            <a:fillRect/>
          </a:stretch>
        </p:blipFill>
        <p:spPr>
          <a:xfrm>
            <a:off x="5408450" y="4448432"/>
            <a:ext cx="778536" cy="622317"/>
          </a:xfrm>
          <a:prstGeom prst="rect">
            <a:avLst/>
          </a:prstGeom>
          <a:noFill/>
          <a:ln>
            <a:noFill/>
          </a:ln>
        </p:spPr>
      </p:pic>
      <p:pic>
        <p:nvPicPr>
          <p:cNvPr id="389" name="Google Shape;389;p8" descr="Hình ảnh Cỏ Các Vector Biểu Tượng, Cỏ Clipart, Biểu Tượng Cỏ, Cỏ Vector và  PNG với nền trong suốt để tải xuống miễn phí"/>
          <p:cNvPicPr preferRelativeResize="0"/>
          <p:nvPr/>
        </p:nvPicPr>
        <p:blipFill rotWithShape="1">
          <a:blip r:embed="rId9"/>
          <a:srcRect l="11745" t="38618" r="42376" b="39891"/>
          <a:stretch>
            <a:fillRect/>
          </a:stretch>
        </p:blipFill>
        <p:spPr>
          <a:xfrm>
            <a:off x="5402825" y="3369421"/>
            <a:ext cx="714579" cy="459616"/>
          </a:xfrm>
          <a:prstGeom prst="rect">
            <a:avLst/>
          </a:prstGeom>
          <a:noFill/>
          <a:ln>
            <a:noFill/>
          </a:ln>
        </p:spPr>
      </p:pic>
      <p:pic>
        <p:nvPicPr>
          <p:cNvPr id="390" name="Google Shape;390;p8" descr="Hình ảnh Gấu Trắng Trên Khối Băng PNG , Gấu Trắng, Gấu Bắc Cực Dễ Thương,  Phim Hoạt Hình Gấu Bắc Cực PNG miễn phí tải tập tin PSDComment và Vector"/>
          <p:cNvPicPr preferRelativeResize="0"/>
          <p:nvPr/>
        </p:nvPicPr>
        <p:blipFill rotWithShape="1">
          <a:blip r:embed="rId10"/>
          <a:srcRect l="7558" t="20298" r="8260" b="8111"/>
          <a:stretch>
            <a:fillRect/>
          </a:stretch>
        </p:blipFill>
        <p:spPr>
          <a:xfrm>
            <a:off x="4887715" y="1732685"/>
            <a:ext cx="2009456" cy="1215806"/>
          </a:xfrm>
          <a:prstGeom prst="rect">
            <a:avLst/>
          </a:prstGeom>
          <a:noFill/>
          <a:ln>
            <a:noFill/>
          </a:ln>
        </p:spPr>
      </p:pic>
      <p:sp>
        <p:nvSpPr>
          <p:cNvPr id="391" name="Google Shape;391;p8"/>
          <p:cNvSpPr/>
          <p:nvPr/>
        </p:nvSpPr>
        <p:spPr>
          <a:xfrm>
            <a:off x="3699564" y="4389110"/>
            <a:ext cx="18176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2060"/>
                </a:solidFill>
                <a:latin typeface="Poppins" panose="00000500000000000000"/>
                <a:ea typeface="Poppins" panose="00000500000000000000"/>
                <a:cs typeface="Poppins" panose="00000500000000000000"/>
                <a:sym typeface="Poppins" panose="00000500000000000000"/>
              </a:rPr>
              <a:t>ven biển: rừng lá cứng, cây bụi</a:t>
            </a:r>
            <a:endParaRPr sz="1800">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392" name="Google Shape;392;p8"/>
          <p:cNvSpPr/>
          <p:nvPr/>
        </p:nvSpPr>
        <p:spPr>
          <a:xfrm>
            <a:off x="3669765" y="5147245"/>
            <a:ext cx="216718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rgbClr val="002060"/>
                </a:solidFill>
                <a:latin typeface="Poppins" panose="00000500000000000000"/>
                <a:ea typeface="Poppins" panose="00000500000000000000"/>
                <a:cs typeface="Poppins" panose="00000500000000000000"/>
                <a:sym typeface="Poppins" panose="00000500000000000000"/>
              </a:rPr>
              <a:t>nội</a:t>
            </a:r>
            <a:r>
              <a:rPr lang="en-US" sz="1800" dirty="0">
                <a:solidFill>
                  <a:srgbClr val="002060"/>
                </a:solidFill>
                <a:latin typeface="Poppins" panose="00000500000000000000"/>
                <a:ea typeface="Poppins" panose="00000500000000000000"/>
                <a:cs typeface="Poppins" panose="00000500000000000000"/>
                <a:sym typeface="Poppins" panose="00000500000000000000"/>
              </a:rPr>
              <a:t> </a:t>
            </a:r>
            <a:r>
              <a:rPr lang="en-US" sz="1800" dirty="0" err="1">
                <a:solidFill>
                  <a:srgbClr val="002060"/>
                </a:solidFill>
                <a:latin typeface="Poppins" panose="00000500000000000000"/>
                <a:ea typeface="Poppins" panose="00000500000000000000"/>
                <a:cs typeface="Poppins" panose="00000500000000000000"/>
                <a:sym typeface="Poppins" panose="00000500000000000000"/>
              </a:rPr>
              <a:t>địa</a:t>
            </a:r>
            <a:r>
              <a:rPr lang="en-US" sz="1800" dirty="0">
                <a:solidFill>
                  <a:srgbClr val="002060"/>
                </a:solidFill>
                <a:latin typeface="Poppins" panose="00000500000000000000"/>
                <a:ea typeface="Poppins" panose="00000500000000000000"/>
                <a:cs typeface="Poppins" panose="00000500000000000000"/>
                <a:sym typeface="Poppins" panose="00000500000000000000"/>
              </a:rPr>
              <a:t>: </a:t>
            </a:r>
            <a:r>
              <a:rPr lang="en-US" sz="1800" dirty="0" err="1">
                <a:solidFill>
                  <a:srgbClr val="002060"/>
                </a:solidFill>
                <a:latin typeface="Poppins" panose="00000500000000000000"/>
                <a:ea typeface="Poppins" panose="00000500000000000000"/>
                <a:cs typeface="Poppins" panose="00000500000000000000"/>
                <a:sym typeface="Poppins" panose="00000500000000000000"/>
              </a:rPr>
              <a:t>hoang</a:t>
            </a:r>
            <a:r>
              <a:rPr lang="en-US" sz="1800" dirty="0">
                <a:solidFill>
                  <a:srgbClr val="002060"/>
                </a:solidFill>
                <a:latin typeface="Poppins" panose="00000500000000000000"/>
                <a:ea typeface="Poppins" panose="00000500000000000000"/>
                <a:cs typeface="Poppins" panose="00000500000000000000"/>
                <a:sym typeface="Poppins" panose="00000500000000000000"/>
              </a:rPr>
              <a:t> </a:t>
            </a:r>
            <a:r>
              <a:rPr lang="en-US" sz="1800" dirty="0" err="1">
                <a:solidFill>
                  <a:srgbClr val="002060"/>
                </a:solidFill>
                <a:latin typeface="Poppins" panose="00000500000000000000"/>
                <a:ea typeface="Poppins" panose="00000500000000000000"/>
                <a:cs typeface="Poppins" panose="00000500000000000000"/>
                <a:sym typeface="Poppins" panose="00000500000000000000"/>
              </a:rPr>
              <a:t>mạc</a:t>
            </a:r>
            <a:r>
              <a:rPr lang="en-US" sz="1800" dirty="0">
                <a:solidFill>
                  <a:srgbClr val="002060"/>
                </a:solidFill>
                <a:latin typeface="Poppins" panose="00000500000000000000"/>
                <a:ea typeface="Poppins" panose="00000500000000000000"/>
                <a:cs typeface="Poppins" panose="00000500000000000000"/>
                <a:sym typeface="Poppins" panose="00000500000000000000"/>
              </a:rPr>
              <a:t>, </a:t>
            </a:r>
            <a:r>
              <a:rPr lang="en-US" sz="1800" dirty="0" err="1">
                <a:solidFill>
                  <a:srgbClr val="002060"/>
                </a:solidFill>
                <a:latin typeface="Poppins" panose="00000500000000000000"/>
                <a:ea typeface="Poppins" panose="00000500000000000000"/>
                <a:cs typeface="Poppins" panose="00000500000000000000"/>
                <a:sym typeface="Poppins" panose="00000500000000000000"/>
              </a:rPr>
              <a:t>bán</a:t>
            </a:r>
            <a:r>
              <a:rPr lang="en-US" sz="1800" dirty="0">
                <a:solidFill>
                  <a:srgbClr val="002060"/>
                </a:solidFill>
                <a:latin typeface="Poppins" panose="00000500000000000000"/>
                <a:ea typeface="Poppins" panose="00000500000000000000"/>
                <a:cs typeface="Poppins" panose="00000500000000000000"/>
                <a:sym typeface="Poppins" panose="00000500000000000000"/>
              </a:rPr>
              <a:t> </a:t>
            </a:r>
            <a:r>
              <a:rPr lang="en-US" sz="1800" dirty="0" err="1">
                <a:solidFill>
                  <a:srgbClr val="002060"/>
                </a:solidFill>
                <a:latin typeface="Poppins" panose="00000500000000000000"/>
                <a:ea typeface="Poppins" panose="00000500000000000000"/>
                <a:cs typeface="Poppins" panose="00000500000000000000"/>
                <a:sym typeface="Poppins" panose="00000500000000000000"/>
              </a:rPr>
              <a:t>hoang</a:t>
            </a:r>
            <a:r>
              <a:rPr lang="en-US" sz="1800" dirty="0">
                <a:solidFill>
                  <a:srgbClr val="002060"/>
                </a:solidFill>
                <a:latin typeface="Poppins" panose="00000500000000000000"/>
                <a:ea typeface="Poppins" panose="00000500000000000000"/>
                <a:cs typeface="Poppins" panose="00000500000000000000"/>
                <a:sym typeface="Poppins" panose="00000500000000000000"/>
              </a:rPr>
              <a:t> </a:t>
            </a:r>
            <a:r>
              <a:rPr lang="en-US" sz="1800" dirty="0" err="1">
                <a:solidFill>
                  <a:srgbClr val="002060"/>
                </a:solidFill>
                <a:latin typeface="Poppins" panose="00000500000000000000"/>
                <a:ea typeface="Poppins" panose="00000500000000000000"/>
                <a:cs typeface="Poppins" panose="00000500000000000000"/>
                <a:sym typeface="Poppins" panose="00000500000000000000"/>
              </a:rPr>
              <a:t>mạc</a:t>
            </a:r>
            <a:r>
              <a:rPr lang="en-US" sz="1800" dirty="0">
                <a:solidFill>
                  <a:srgbClr val="002060"/>
                </a:solidFill>
                <a:latin typeface="Poppins" panose="00000500000000000000"/>
                <a:ea typeface="Poppins" panose="00000500000000000000"/>
                <a:cs typeface="Poppins" panose="00000500000000000000"/>
                <a:sym typeface="Poppins" panose="00000500000000000000"/>
              </a:rPr>
              <a:t>.</a:t>
            </a:r>
            <a:endParaRPr dirty="0"/>
          </a:p>
        </p:txBody>
      </p:sp>
      <p:cxnSp>
        <p:nvCxnSpPr>
          <p:cNvPr id="393" name="Google Shape;393;p8"/>
          <p:cNvCxnSpPr>
            <a:stCxn id="380" idx="3"/>
            <a:endCxn id="391" idx="1"/>
          </p:cNvCxnSpPr>
          <p:nvPr/>
        </p:nvCxnSpPr>
        <p:spPr>
          <a:xfrm rot="10800000" flipH="1">
            <a:off x="3377507" y="4712191"/>
            <a:ext cx="322200" cy="373500"/>
          </a:xfrm>
          <a:prstGeom prst="straightConnector1">
            <a:avLst/>
          </a:prstGeom>
          <a:noFill/>
          <a:ln w="9525" cap="flat" cmpd="sng">
            <a:solidFill>
              <a:schemeClr val="accent1"/>
            </a:solidFill>
            <a:prstDash val="solid"/>
            <a:miter lim="800000"/>
            <a:headEnd type="none" w="sm" len="sm"/>
            <a:tailEnd type="triangle" w="med" len="med"/>
          </a:ln>
        </p:spPr>
      </p:cxnSp>
      <p:cxnSp>
        <p:nvCxnSpPr>
          <p:cNvPr id="394" name="Google Shape;394;p8"/>
          <p:cNvCxnSpPr>
            <a:stCxn id="380" idx="3"/>
            <a:endCxn id="392" idx="1"/>
          </p:cNvCxnSpPr>
          <p:nvPr/>
        </p:nvCxnSpPr>
        <p:spPr>
          <a:xfrm>
            <a:off x="3377507" y="5085691"/>
            <a:ext cx="292200" cy="384600"/>
          </a:xfrm>
          <a:prstGeom prst="straightConnector1">
            <a:avLst/>
          </a:prstGeom>
          <a:noFill/>
          <a:ln w="9525" cap="flat" cmpd="sng">
            <a:solidFill>
              <a:schemeClr val="accent1"/>
            </a:solidFill>
            <a:prstDash val="solid"/>
            <a:miter lim="800000"/>
            <a:headEnd type="none" w="sm" len="sm"/>
            <a:tailEnd type="triangle" w="med" len="med"/>
          </a:ln>
        </p:spPr>
      </p:cxnSp>
      <p:pic>
        <p:nvPicPr>
          <p:cNvPr id="395" name="Google Shape;395;p8" descr="Hình ảnh Cồn Sa Mạc Sa Mạc PNG , Sa Mạc Gobi Beach, Vùng Xanh, Tây Bắc PNG  miễn phí tải tập tin PSDComment và Vector"/>
          <p:cNvPicPr preferRelativeResize="0"/>
          <p:nvPr/>
        </p:nvPicPr>
        <p:blipFill rotWithShape="1">
          <a:blip r:embed="rId11"/>
          <a:srcRect t="35172"/>
          <a:stretch>
            <a:fillRect/>
          </a:stretch>
        </p:blipFill>
        <p:spPr>
          <a:xfrm>
            <a:off x="5670046" y="4965590"/>
            <a:ext cx="1397767" cy="906142"/>
          </a:xfrm>
          <a:prstGeom prst="rect">
            <a:avLst/>
          </a:prstGeom>
          <a:noFill/>
          <a:ln>
            <a:noFill/>
          </a:ln>
        </p:spPr>
      </p:pic>
      <p:pic>
        <p:nvPicPr>
          <p:cNvPr id="396" name="Google Shape;396;p8"/>
          <p:cNvPicPr preferRelativeResize="0"/>
          <p:nvPr/>
        </p:nvPicPr>
        <p:blipFill rotWithShape="1">
          <a:blip r:embed="rId7"/>
          <a:srcRect t="12965" b="21055"/>
          <a:stretch>
            <a:fillRect/>
          </a:stretch>
        </p:blipFill>
        <p:spPr>
          <a:xfrm>
            <a:off x="5267432" y="5855130"/>
            <a:ext cx="1091364" cy="777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500"/>
                                        <p:tgtEl>
                                          <p:spTgt spid="3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4"/>
                                        </p:tgtEl>
                                        <p:attrNameLst>
                                          <p:attrName>style.visibility</p:attrName>
                                        </p:attrNameLst>
                                      </p:cBhvr>
                                      <p:to>
                                        <p:strVal val="visible"/>
                                      </p:to>
                                    </p:set>
                                    <p:animEffect transition="in" filter="fade">
                                      <p:cBhvr>
                                        <p:cTn id="12" dur="500"/>
                                        <p:tgtEl>
                                          <p:spTgt spid="3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5"/>
                                        </p:tgtEl>
                                        <p:attrNameLst>
                                          <p:attrName>style.visibility</p:attrName>
                                        </p:attrNameLst>
                                      </p:cBhvr>
                                      <p:to>
                                        <p:strVal val="visible"/>
                                      </p:to>
                                    </p:set>
                                    <p:animEffect transition="in" filter="fade">
                                      <p:cBhvr>
                                        <p:cTn id="17" dur="500"/>
                                        <p:tgtEl>
                                          <p:spTgt spid="375"/>
                                        </p:tgtEl>
                                      </p:cBhvr>
                                    </p:animEffect>
                                  </p:childTnLst>
                                </p:cTn>
                              </p:par>
                              <p:par>
                                <p:cTn id="18" presetID="10" presetClass="entr" presetSubtype="0" fill="hold" nodeType="withEffect">
                                  <p:stCondLst>
                                    <p:cond delay="0"/>
                                  </p:stCondLst>
                                  <p:childTnLst>
                                    <p:set>
                                      <p:cBhvr>
                                        <p:cTn id="19" dur="1" fill="hold">
                                          <p:stCondLst>
                                            <p:cond delay="0"/>
                                          </p:stCondLst>
                                        </p:cTn>
                                        <p:tgtEl>
                                          <p:spTgt spid="390"/>
                                        </p:tgtEl>
                                        <p:attrNameLst>
                                          <p:attrName>style.visibility</p:attrName>
                                        </p:attrNameLst>
                                      </p:cBhvr>
                                      <p:to>
                                        <p:strVal val="visible"/>
                                      </p:to>
                                    </p:set>
                                    <p:animEffect transition="in" filter="fade">
                                      <p:cBhvr>
                                        <p:cTn id="20" dur="500"/>
                                        <p:tgtEl>
                                          <p:spTgt spid="39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6"/>
                                        </p:tgtEl>
                                        <p:attrNameLst>
                                          <p:attrName>style.visibility</p:attrName>
                                        </p:attrNameLst>
                                      </p:cBhvr>
                                      <p:to>
                                        <p:strVal val="visible"/>
                                      </p:to>
                                    </p:set>
                                    <p:animEffect transition="in" filter="fade">
                                      <p:cBhvr>
                                        <p:cTn id="25" dur="500"/>
                                        <p:tgtEl>
                                          <p:spTgt spid="3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2"/>
                                        </p:tgtEl>
                                        <p:attrNameLst>
                                          <p:attrName>style.visibility</p:attrName>
                                        </p:attrNameLst>
                                      </p:cBhvr>
                                      <p:to>
                                        <p:strVal val="visible"/>
                                      </p:to>
                                    </p:set>
                                    <p:animEffect transition="in" filter="fade">
                                      <p:cBhvr>
                                        <p:cTn id="30" dur="500"/>
                                        <p:tgtEl>
                                          <p:spTgt spid="382"/>
                                        </p:tgtEl>
                                      </p:cBhvr>
                                    </p:animEffect>
                                  </p:childTnLst>
                                </p:cTn>
                              </p:par>
                              <p:par>
                                <p:cTn id="31" presetID="10" presetClass="entr" presetSubtype="0" fill="hold" nodeType="withEffect">
                                  <p:stCondLst>
                                    <p:cond delay="0"/>
                                  </p:stCondLst>
                                  <p:childTnLst>
                                    <p:set>
                                      <p:cBhvr>
                                        <p:cTn id="32" dur="1" fill="hold">
                                          <p:stCondLst>
                                            <p:cond delay="0"/>
                                          </p:stCondLst>
                                        </p:cTn>
                                        <p:tgtEl>
                                          <p:spTgt spid="377"/>
                                        </p:tgtEl>
                                        <p:attrNameLst>
                                          <p:attrName>style.visibility</p:attrName>
                                        </p:attrNameLst>
                                      </p:cBhvr>
                                      <p:to>
                                        <p:strVal val="visible"/>
                                      </p:to>
                                    </p:set>
                                    <p:animEffect transition="in" filter="fade">
                                      <p:cBhvr>
                                        <p:cTn id="33" dur="500"/>
                                        <p:tgtEl>
                                          <p:spTgt spid="377"/>
                                        </p:tgtEl>
                                      </p:cBhvr>
                                    </p:animEffect>
                                  </p:childTnLst>
                                </p:cTn>
                              </p:par>
                              <p:par>
                                <p:cTn id="34" presetID="10" presetClass="entr" presetSubtype="0" fill="hold" nodeType="withEffect">
                                  <p:stCondLst>
                                    <p:cond delay="0"/>
                                  </p:stCondLst>
                                  <p:childTnLst>
                                    <p:set>
                                      <p:cBhvr>
                                        <p:cTn id="35" dur="1" fill="hold">
                                          <p:stCondLst>
                                            <p:cond delay="0"/>
                                          </p:stCondLst>
                                        </p:cTn>
                                        <p:tgtEl>
                                          <p:spTgt spid="386"/>
                                        </p:tgtEl>
                                        <p:attrNameLst>
                                          <p:attrName>style.visibility</p:attrName>
                                        </p:attrNameLst>
                                      </p:cBhvr>
                                      <p:to>
                                        <p:strVal val="visible"/>
                                      </p:to>
                                    </p:set>
                                    <p:animEffect transition="in" filter="fade">
                                      <p:cBhvr>
                                        <p:cTn id="36" dur="500"/>
                                        <p:tgtEl>
                                          <p:spTgt spid="38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83"/>
                                        </p:tgtEl>
                                        <p:attrNameLst>
                                          <p:attrName>style.visibility</p:attrName>
                                        </p:attrNameLst>
                                      </p:cBhvr>
                                      <p:to>
                                        <p:strVal val="visible"/>
                                      </p:to>
                                    </p:set>
                                    <p:animEffect transition="in" filter="fade">
                                      <p:cBhvr>
                                        <p:cTn id="41" dur="500"/>
                                        <p:tgtEl>
                                          <p:spTgt spid="383"/>
                                        </p:tgtEl>
                                      </p:cBhvr>
                                    </p:animEffect>
                                  </p:childTnLst>
                                </p:cTn>
                              </p:par>
                              <p:par>
                                <p:cTn id="42" presetID="10" presetClass="entr" presetSubtype="0" fill="hold" nodeType="withEffect">
                                  <p:stCondLst>
                                    <p:cond delay="0"/>
                                  </p:stCondLst>
                                  <p:childTnLst>
                                    <p:set>
                                      <p:cBhvr>
                                        <p:cTn id="43" dur="1" fill="hold">
                                          <p:stCondLst>
                                            <p:cond delay="0"/>
                                          </p:stCondLst>
                                        </p:cTn>
                                        <p:tgtEl>
                                          <p:spTgt spid="378"/>
                                        </p:tgtEl>
                                        <p:attrNameLst>
                                          <p:attrName>style.visibility</p:attrName>
                                        </p:attrNameLst>
                                      </p:cBhvr>
                                      <p:to>
                                        <p:strVal val="visible"/>
                                      </p:to>
                                    </p:set>
                                    <p:animEffect transition="in" filter="fade">
                                      <p:cBhvr>
                                        <p:cTn id="44" dur="500"/>
                                        <p:tgtEl>
                                          <p:spTgt spid="378"/>
                                        </p:tgtEl>
                                      </p:cBhvr>
                                    </p:animEffect>
                                  </p:childTnLst>
                                </p:cTn>
                              </p:par>
                              <p:par>
                                <p:cTn id="45" presetID="10" presetClass="entr" presetSubtype="0" fill="hold" nodeType="withEffect">
                                  <p:stCondLst>
                                    <p:cond delay="0"/>
                                  </p:stCondLst>
                                  <p:childTnLst>
                                    <p:set>
                                      <p:cBhvr>
                                        <p:cTn id="46" dur="1" fill="hold">
                                          <p:stCondLst>
                                            <p:cond delay="0"/>
                                          </p:stCondLst>
                                        </p:cTn>
                                        <p:tgtEl>
                                          <p:spTgt spid="389"/>
                                        </p:tgtEl>
                                        <p:attrNameLst>
                                          <p:attrName>style.visibility</p:attrName>
                                        </p:attrNameLst>
                                      </p:cBhvr>
                                      <p:to>
                                        <p:strVal val="visible"/>
                                      </p:to>
                                    </p:set>
                                    <p:animEffect transition="in" filter="fade">
                                      <p:cBhvr>
                                        <p:cTn id="47" dur="500"/>
                                        <p:tgtEl>
                                          <p:spTgt spid="38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4"/>
                                        </p:tgtEl>
                                        <p:attrNameLst>
                                          <p:attrName>style.visibility</p:attrName>
                                        </p:attrNameLst>
                                      </p:cBhvr>
                                      <p:to>
                                        <p:strVal val="visible"/>
                                      </p:to>
                                    </p:set>
                                    <p:animEffect transition="in" filter="fade">
                                      <p:cBhvr>
                                        <p:cTn id="52" dur="500"/>
                                        <p:tgtEl>
                                          <p:spTgt spid="384"/>
                                        </p:tgtEl>
                                      </p:cBhvr>
                                    </p:animEffect>
                                  </p:childTnLst>
                                </p:cTn>
                              </p:par>
                              <p:par>
                                <p:cTn id="53" presetID="10" presetClass="entr" presetSubtype="0" fill="hold" nodeType="withEffect">
                                  <p:stCondLst>
                                    <p:cond delay="0"/>
                                  </p:stCondLst>
                                  <p:childTnLst>
                                    <p:set>
                                      <p:cBhvr>
                                        <p:cTn id="54" dur="1" fill="hold">
                                          <p:stCondLst>
                                            <p:cond delay="0"/>
                                          </p:stCondLst>
                                        </p:cTn>
                                        <p:tgtEl>
                                          <p:spTgt spid="379"/>
                                        </p:tgtEl>
                                        <p:attrNameLst>
                                          <p:attrName>style.visibility</p:attrName>
                                        </p:attrNameLst>
                                      </p:cBhvr>
                                      <p:to>
                                        <p:strVal val="visible"/>
                                      </p:to>
                                    </p:set>
                                    <p:animEffect transition="in" filter="fade">
                                      <p:cBhvr>
                                        <p:cTn id="55" dur="500"/>
                                        <p:tgtEl>
                                          <p:spTgt spid="379"/>
                                        </p:tgtEl>
                                      </p:cBhvr>
                                    </p:animEffect>
                                  </p:childTnLst>
                                </p:cTn>
                              </p:par>
                              <p:par>
                                <p:cTn id="56" presetID="10" presetClass="entr" presetSubtype="0" fill="hold" nodeType="withEffect">
                                  <p:stCondLst>
                                    <p:cond delay="0"/>
                                  </p:stCondLst>
                                  <p:childTnLst>
                                    <p:set>
                                      <p:cBhvr>
                                        <p:cTn id="57" dur="1" fill="hold">
                                          <p:stCondLst>
                                            <p:cond delay="0"/>
                                          </p:stCondLst>
                                        </p:cTn>
                                        <p:tgtEl>
                                          <p:spTgt spid="387"/>
                                        </p:tgtEl>
                                        <p:attrNameLst>
                                          <p:attrName>style.visibility</p:attrName>
                                        </p:attrNameLst>
                                      </p:cBhvr>
                                      <p:to>
                                        <p:strVal val="visible"/>
                                      </p:to>
                                    </p:set>
                                    <p:animEffect transition="in" filter="fade">
                                      <p:cBhvr>
                                        <p:cTn id="58" dur="500"/>
                                        <p:tgtEl>
                                          <p:spTgt spid="38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85"/>
                                        </p:tgtEl>
                                        <p:attrNameLst>
                                          <p:attrName>style.visibility</p:attrName>
                                        </p:attrNameLst>
                                      </p:cBhvr>
                                      <p:to>
                                        <p:strVal val="visible"/>
                                      </p:to>
                                    </p:set>
                                    <p:animEffect transition="in" filter="fade">
                                      <p:cBhvr>
                                        <p:cTn id="63" dur="500"/>
                                        <p:tgtEl>
                                          <p:spTgt spid="385"/>
                                        </p:tgtEl>
                                      </p:cBhvr>
                                    </p:animEffect>
                                  </p:childTnLst>
                                </p:cTn>
                              </p:par>
                              <p:par>
                                <p:cTn id="64" presetID="10" presetClass="entr" presetSubtype="0" fill="hold" nodeType="withEffect">
                                  <p:stCondLst>
                                    <p:cond delay="0"/>
                                  </p:stCondLst>
                                  <p:childTnLst>
                                    <p:set>
                                      <p:cBhvr>
                                        <p:cTn id="65" dur="1" fill="hold">
                                          <p:stCondLst>
                                            <p:cond delay="0"/>
                                          </p:stCondLst>
                                        </p:cTn>
                                        <p:tgtEl>
                                          <p:spTgt spid="380"/>
                                        </p:tgtEl>
                                        <p:attrNameLst>
                                          <p:attrName>style.visibility</p:attrName>
                                        </p:attrNameLst>
                                      </p:cBhvr>
                                      <p:to>
                                        <p:strVal val="visible"/>
                                      </p:to>
                                    </p:set>
                                    <p:animEffect transition="in" filter="fade">
                                      <p:cBhvr>
                                        <p:cTn id="66" dur="500"/>
                                        <p:tgtEl>
                                          <p:spTgt spid="380"/>
                                        </p:tgtEl>
                                      </p:cBhvr>
                                    </p:animEffect>
                                  </p:childTnLst>
                                </p:cTn>
                              </p:par>
                              <p:par>
                                <p:cTn id="67" presetID="10" presetClass="entr" presetSubtype="0" fill="hold" nodeType="withEffect">
                                  <p:stCondLst>
                                    <p:cond delay="0"/>
                                  </p:stCondLst>
                                  <p:childTnLst>
                                    <p:set>
                                      <p:cBhvr>
                                        <p:cTn id="68" dur="1" fill="hold">
                                          <p:stCondLst>
                                            <p:cond delay="0"/>
                                          </p:stCondLst>
                                        </p:cTn>
                                        <p:tgtEl>
                                          <p:spTgt spid="393"/>
                                        </p:tgtEl>
                                        <p:attrNameLst>
                                          <p:attrName>style.visibility</p:attrName>
                                        </p:attrNameLst>
                                      </p:cBhvr>
                                      <p:to>
                                        <p:strVal val="visible"/>
                                      </p:to>
                                    </p:set>
                                    <p:animEffect transition="in" filter="fade">
                                      <p:cBhvr>
                                        <p:cTn id="69" dur="500"/>
                                        <p:tgtEl>
                                          <p:spTgt spid="393"/>
                                        </p:tgtEl>
                                      </p:cBhvr>
                                    </p:animEffect>
                                  </p:childTnLst>
                                </p:cTn>
                              </p:par>
                              <p:par>
                                <p:cTn id="70" presetID="10" presetClass="entr" presetSubtype="0" fill="hold" nodeType="withEffect">
                                  <p:stCondLst>
                                    <p:cond delay="0"/>
                                  </p:stCondLst>
                                  <p:childTnLst>
                                    <p:set>
                                      <p:cBhvr>
                                        <p:cTn id="71" dur="1" fill="hold">
                                          <p:stCondLst>
                                            <p:cond delay="0"/>
                                          </p:stCondLst>
                                        </p:cTn>
                                        <p:tgtEl>
                                          <p:spTgt spid="391"/>
                                        </p:tgtEl>
                                        <p:attrNameLst>
                                          <p:attrName>style.visibility</p:attrName>
                                        </p:attrNameLst>
                                      </p:cBhvr>
                                      <p:to>
                                        <p:strVal val="visible"/>
                                      </p:to>
                                    </p:set>
                                    <p:animEffect transition="in" filter="fade">
                                      <p:cBhvr>
                                        <p:cTn id="72" dur="500"/>
                                        <p:tgtEl>
                                          <p:spTgt spid="391"/>
                                        </p:tgtEl>
                                      </p:cBhvr>
                                    </p:animEffect>
                                  </p:childTnLst>
                                </p:cTn>
                              </p:par>
                              <p:par>
                                <p:cTn id="73" presetID="10" presetClass="entr" presetSubtype="0" fill="hold" nodeType="withEffect">
                                  <p:stCondLst>
                                    <p:cond delay="0"/>
                                  </p:stCondLst>
                                  <p:childTnLst>
                                    <p:set>
                                      <p:cBhvr>
                                        <p:cTn id="74" dur="1" fill="hold">
                                          <p:stCondLst>
                                            <p:cond delay="0"/>
                                          </p:stCondLst>
                                        </p:cTn>
                                        <p:tgtEl>
                                          <p:spTgt spid="388"/>
                                        </p:tgtEl>
                                        <p:attrNameLst>
                                          <p:attrName>style.visibility</p:attrName>
                                        </p:attrNameLst>
                                      </p:cBhvr>
                                      <p:to>
                                        <p:strVal val="visible"/>
                                      </p:to>
                                    </p:set>
                                    <p:animEffect transition="in" filter="fade">
                                      <p:cBhvr>
                                        <p:cTn id="75" dur="500"/>
                                        <p:tgtEl>
                                          <p:spTgt spid="38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94"/>
                                        </p:tgtEl>
                                        <p:attrNameLst>
                                          <p:attrName>style.visibility</p:attrName>
                                        </p:attrNameLst>
                                      </p:cBhvr>
                                      <p:to>
                                        <p:strVal val="visible"/>
                                      </p:to>
                                    </p:set>
                                    <p:animEffect transition="in" filter="fade">
                                      <p:cBhvr>
                                        <p:cTn id="80" dur="500"/>
                                        <p:tgtEl>
                                          <p:spTgt spid="394"/>
                                        </p:tgtEl>
                                      </p:cBhvr>
                                    </p:animEffect>
                                  </p:childTnLst>
                                </p:cTn>
                              </p:par>
                              <p:par>
                                <p:cTn id="81" presetID="10" presetClass="entr" presetSubtype="0" fill="hold" nodeType="withEffect">
                                  <p:stCondLst>
                                    <p:cond delay="0"/>
                                  </p:stCondLst>
                                  <p:childTnLst>
                                    <p:set>
                                      <p:cBhvr>
                                        <p:cTn id="82" dur="1" fill="hold">
                                          <p:stCondLst>
                                            <p:cond delay="0"/>
                                          </p:stCondLst>
                                        </p:cTn>
                                        <p:tgtEl>
                                          <p:spTgt spid="395"/>
                                        </p:tgtEl>
                                        <p:attrNameLst>
                                          <p:attrName>style.visibility</p:attrName>
                                        </p:attrNameLst>
                                      </p:cBhvr>
                                      <p:to>
                                        <p:strVal val="visible"/>
                                      </p:to>
                                    </p:set>
                                    <p:animEffect transition="in" filter="fade">
                                      <p:cBhvr>
                                        <p:cTn id="83" dur="500"/>
                                        <p:tgtEl>
                                          <p:spTgt spid="395"/>
                                        </p:tgtEl>
                                      </p:cBhvr>
                                    </p:animEffect>
                                  </p:childTnLst>
                                </p:cTn>
                              </p:par>
                              <p:par>
                                <p:cTn id="84" presetID="10" presetClass="entr" presetSubtype="0" fill="hold" nodeType="withEffect">
                                  <p:stCondLst>
                                    <p:cond delay="0"/>
                                  </p:stCondLst>
                                  <p:childTnLst>
                                    <p:set>
                                      <p:cBhvr>
                                        <p:cTn id="85" dur="1" fill="hold">
                                          <p:stCondLst>
                                            <p:cond delay="0"/>
                                          </p:stCondLst>
                                        </p:cTn>
                                        <p:tgtEl>
                                          <p:spTgt spid="392"/>
                                        </p:tgtEl>
                                        <p:attrNameLst>
                                          <p:attrName>style.visibility</p:attrName>
                                        </p:attrNameLst>
                                      </p:cBhvr>
                                      <p:to>
                                        <p:strVal val="visible"/>
                                      </p:to>
                                    </p:set>
                                    <p:animEffect transition="in" filter="fade">
                                      <p:cBhvr>
                                        <p:cTn id="86" dur="500"/>
                                        <p:tgtEl>
                                          <p:spTgt spid="39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81"/>
                                        </p:tgtEl>
                                        <p:attrNameLst>
                                          <p:attrName>style.visibility</p:attrName>
                                        </p:attrNameLst>
                                      </p:cBhvr>
                                      <p:to>
                                        <p:strVal val="visible"/>
                                      </p:to>
                                    </p:set>
                                    <p:animEffect transition="in" filter="fade">
                                      <p:cBhvr>
                                        <p:cTn id="91" dur="500"/>
                                        <p:tgtEl>
                                          <p:spTgt spid="381"/>
                                        </p:tgtEl>
                                      </p:cBhvr>
                                    </p:animEffect>
                                  </p:childTnLst>
                                </p:cTn>
                              </p:par>
                              <p:par>
                                <p:cTn id="92" presetID="10" presetClass="entr" presetSubtype="0" fill="hold" nodeType="withEffect">
                                  <p:stCondLst>
                                    <p:cond delay="0"/>
                                  </p:stCondLst>
                                  <p:childTnLst>
                                    <p:set>
                                      <p:cBhvr>
                                        <p:cTn id="93" dur="1" fill="hold">
                                          <p:stCondLst>
                                            <p:cond delay="0"/>
                                          </p:stCondLst>
                                        </p:cTn>
                                        <p:tgtEl>
                                          <p:spTgt spid="396"/>
                                        </p:tgtEl>
                                        <p:attrNameLst>
                                          <p:attrName>style.visibility</p:attrName>
                                        </p:attrNameLst>
                                      </p:cBhvr>
                                      <p:to>
                                        <p:strVal val="visible"/>
                                      </p:to>
                                    </p:set>
                                    <p:animEffect transition="in" filter="fade">
                                      <p:cBhvr>
                                        <p:cTn id="94"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2" name="Google Shape;402;p9"/>
          <p:cNvGrpSpPr/>
          <p:nvPr/>
        </p:nvGrpSpPr>
        <p:grpSpPr>
          <a:xfrm>
            <a:off x="2200263" y="16120"/>
            <a:ext cx="7713406" cy="745465"/>
            <a:chOff x="0" y="53821"/>
            <a:chExt cx="7713406" cy="745465"/>
          </a:xfrm>
        </p:grpSpPr>
        <p:grpSp>
          <p:nvGrpSpPr>
            <p:cNvPr id="403" name="Google Shape;403;p9"/>
            <p:cNvGrpSpPr/>
            <p:nvPr/>
          </p:nvGrpSpPr>
          <p:grpSpPr>
            <a:xfrm>
              <a:off x="0" y="56595"/>
              <a:ext cx="7713406" cy="742691"/>
              <a:chOff x="-4365708" y="23612"/>
              <a:chExt cx="5849096" cy="825539"/>
            </a:xfrm>
          </p:grpSpPr>
          <p:sp>
            <p:nvSpPr>
              <p:cNvPr id="404" name="Google Shape;404;p9"/>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49180E"/>
                  </a:solidFill>
                  <a:latin typeface="Poppins" panose="00000500000000000000"/>
                  <a:ea typeface="Poppins" panose="00000500000000000000"/>
                  <a:cs typeface="Poppins" panose="00000500000000000000"/>
                  <a:sym typeface="Poppins" panose="00000500000000000000"/>
                </a:endParaRPr>
              </a:p>
            </p:txBody>
          </p:sp>
          <p:sp>
            <p:nvSpPr>
              <p:cNvPr id="405" name="Google Shape;405;p9"/>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panose="00000500000000000000"/>
                    <a:ea typeface="Poppins" panose="00000500000000000000"/>
                    <a:cs typeface="Poppins" panose="00000500000000000000"/>
                    <a:sym typeface="Poppins" panose="00000500000000000000"/>
                  </a:rPr>
                  <a:t>2. </a:t>
                </a:r>
                <a:r>
                  <a:rPr lang="en-US" sz="4000" b="1">
                    <a:solidFill>
                      <a:srgbClr val="FFFF00"/>
                    </a:solidFill>
                    <a:latin typeface="Poppins" panose="00000500000000000000"/>
                    <a:ea typeface="Poppins" panose="00000500000000000000"/>
                    <a:cs typeface="Poppins" panose="00000500000000000000"/>
                    <a:sym typeface="Poppins" panose="00000500000000000000"/>
                  </a:rPr>
                  <a:t>DÂN CƯ, XÃ HỘI BẮC MỸ</a:t>
                </a:r>
                <a:endParaRPr sz="4000" b="1" i="0" u="none" strike="noStrike" cap="none">
                  <a:solidFill>
                    <a:srgbClr val="FFFF00"/>
                  </a:solidFill>
                  <a:latin typeface="Poppins" panose="00000500000000000000"/>
                  <a:ea typeface="Poppins" panose="00000500000000000000"/>
                  <a:cs typeface="Poppins" panose="00000500000000000000"/>
                  <a:sym typeface="Poppins" panose="00000500000000000000"/>
                </a:endParaRPr>
              </a:p>
            </p:txBody>
          </p:sp>
        </p:grpSp>
        <p:pic>
          <p:nvPicPr>
            <p:cNvPr id="406" name="Google Shape;406;p9" descr="Biểu Tượng Lục Địa Bắc Mỹ Hình minh họa Sẵn có - Tải xuống Hình ảnh Ngay  bây giờ - Biểu tượng - Đồ thủ công, Bản đồ học, Bắc Mỹ - iStock"/>
            <p:cNvPicPr preferRelativeResize="0"/>
            <p:nvPr/>
          </p:nvPicPr>
          <p:blipFill rotWithShape="1">
            <a:blip r:embed="rId3"/>
            <a:srcRect l="20503" t="20197" r="21230" b="19615"/>
            <a:stretch>
              <a:fillRect/>
            </a:stretch>
          </p:blipFill>
          <p:spPr>
            <a:xfrm>
              <a:off x="0" y="53821"/>
              <a:ext cx="699566" cy="722628"/>
            </a:xfrm>
            <a:prstGeom prst="rect">
              <a:avLst/>
            </a:prstGeom>
            <a:noFill/>
            <a:ln>
              <a:noFill/>
            </a:ln>
          </p:spPr>
        </p:pic>
      </p:grpSp>
      <p:grpSp>
        <p:nvGrpSpPr>
          <p:cNvPr id="407" name="Google Shape;407;p9"/>
          <p:cNvGrpSpPr/>
          <p:nvPr/>
        </p:nvGrpSpPr>
        <p:grpSpPr>
          <a:xfrm>
            <a:off x="2550046" y="1061600"/>
            <a:ext cx="5763866" cy="1136524"/>
            <a:chOff x="2475209" y="3390736"/>
            <a:chExt cx="5763866" cy="1135938"/>
          </a:xfrm>
        </p:grpSpPr>
        <p:sp>
          <p:nvSpPr>
            <p:cNvPr id="408" name="Google Shape;408;p9"/>
            <p:cNvSpPr/>
            <p:nvPr/>
          </p:nvSpPr>
          <p:spPr>
            <a:xfrm>
              <a:off x="2475209" y="3390736"/>
              <a:ext cx="5763866" cy="1135938"/>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panose="020B0604020202020204"/>
                <a:ea typeface="Arial" panose="020B0604020202020204"/>
                <a:cs typeface="Arial" panose="020B0604020202020204"/>
                <a:sym typeface="Arial" panose="020B0604020202020204"/>
              </a:endParaRPr>
            </a:p>
          </p:txBody>
        </p:sp>
        <p:sp>
          <p:nvSpPr>
            <p:cNvPr id="409" name="Google Shape;409;p9"/>
            <p:cNvSpPr/>
            <p:nvPr/>
          </p:nvSpPr>
          <p:spPr>
            <a:xfrm>
              <a:off x="3123905" y="3532122"/>
              <a:ext cx="4362116" cy="9901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33CC"/>
                  </a:solidFill>
                  <a:latin typeface="Arial" panose="020B0604020202020204"/>
                  <a:ea typeface="Arial" panose="020B0604020202020204"/>
                  <a:cs typeface="Arial" panose="020B0604020202020204"/>
                  <a:sym typeface="Arial" panose="020B0604020202020204"/>
                </a:rPr>
                <a:t>SIÊU TRÍ NHỚ</a:t>
              </a:r>
              <a:endParaRPr sz="4800" b="1" cap="none">
                <a:solidFill>
                  <a:srgbClr val="0033CC"/>
                </a:solidFill>
                <a:latin typeface="Arial" panose="020B0604020202020204"/>
                <a:ea typeface="Arial" panose="020B0604020202020204"/>
                <a:cs typeface="Arial" panose="020B0604020202020204"/>
                <a:sym typeface="Arial" panose="020B0604020202020204"/>
              </a:endParaRPr>
            </a:p>
          </p:txBody>
        </p:sp>
      </p:grpSp>
      <p:sp>
        <p:nvSpPr>
          <p:cNvPr id="410" name="Google Shape;410;p9"/>
          <p:cNvSpPr/>
          <p:nvPr/>
        </p:nvSpPr>
        <p:spPr>
          <a:xfrm>
            <a:off x="111642" y="2731127"/>
            <a:ext cx="1584424" cy="1711238"/>
          </a:xfrm>
          <a:prstGeom prst="roundRect">
            <a:avLst>
              <a:gd name="adj" fmla="val 16667"/>
            </a:avLst>
          </a:prstGeom>
          <a:solidFill>
            <a:schemeClr val="lt1"/>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panose="00000500000000000000"/>
                <a:ea typeface="Poppins" panose="00000500000000000000"/>
                <a:cs typeface="Poppins" panose="00000500000000000000"/>
                <a:sym typeface="Poppins" panose="00000500000000000000"/>
              </a:rPr>
              <a:t>Hoạt động: nhóm</a:t>
            </a:r>
            <a:endParaRPr sz="24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411" name="Google Shape;411;p9"/>
          <p:cNvSpPr/>
          <p:nvPr/>
        </p:nvSpPr>
        <p:spPr>
          <a:xfrm>
            <a:off x="1928722" y="2778428"/>
            <a:ext cx="1948556" cy="1695912"/>
          </a:xfrm>
          <a:prstGeom prst="roundRect">
            <a:avLst>
              <a:gd name="adj" fmla="val 16667"/>
            </a:avLst>
          </a:prstGeom>
          <a:solidFill>
            <a:schemeClr val="lt1"/>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panose="00000500000000000000"/>
                <a:ea typeface="Poppins" panose="00000500000000000000"/>
                <a:cs typeface="Poppins" panose="00000500000000000000"/>
                <a:sym typeface="Poppins" panose="00000500000000000000"/>
              </a:rPr>
              <a:t>Chuẩn bị SGK, giấy note, bút</a:t>
            </a:r>
            <a:endParaRPr sz="24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412" name="Google Shape;412;p9"/>
          <p:cNvSpPr/>
          <p:nvPr/>
        </p:nvSpPr>
        <p:spPr>
          <a:xfrm>
            <a:off x="4594004" y="2837196"/>
            <a:ext cx="3227145" cy="1644942"/>
          </a:xfrm>
          <a:prstGeom prst="roundRect">
            <a:avLst>
              <a:gd name="adj" fmla="val 16667"/>
            </a:avLst>
          </a:prstGeom>
          <a:gradFill>
            <a:gsLst>
              <a:gs pos="0">
                <a:srgbClr val="FFFF7E"/>
              </a:gs>
              <a:gs pos="50000">
                <a:srgbClr val="FFFFB1"/>
              </a:gs>
              <a:gs pos="100000">
                <a:srgbClr val="FFFFD9"/>
              </a:gs>
            </a:gsLst>
            <a:lin ang="0" scaled="0"/>
          </a:gra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panose="00000500000000000000"/>
                <a:ea typeface="Poppins" panose="00000500000000000000"/>
                <a:cs typeface="Poppins" panose="00000500000000000000"/>
                <a:sym typeface="Poppins" panose="00000500000000000000"/>
              </a:rPr>
              <a:t>Đọc nội dung “vấn đề nhập cư và chủng tộc” kết hợp phân tích biểu đồ trong SGK</a:t>
            </a:r>
            <a:endParaRPr sz="2400" b="1">
              <a:solidFill>
                <a:schemeClr val="dk1"/>
              </a:solidFill>
              <a:latin typeface="Poppins" panose="00000500000000000000"/>
              <a:ea typeface="Poppins" panose="00000500000000000000"/>
              <a:cs typeface="Poppins" panose="00000500000000000000"/>
              <a:sym typeface="Poppins" panose="00000500000000000000"/>
            </a:endParaRPr>
          </a:p>
        </p:txBody>
      </p:sp>
      <p:pic>
        <p:nvPicPr>
          <p:cNvPr id="413" name="Google Shape;413;p9" descr="Copyediting | AnnaProofing"/>
          <p:cNvPicPr preferRelativeResize="0"/>
          <p:nvPr/>
        </p:nvPicPr>
        <p:blipFill rotWithShape="1">
          <a:blip r:embed="rId4"/>
          <a:srcRect/>
          <a:stretch>
            <a:fillRect/>
          </a:stretch>
        </p:blipFill>
        <p:spPr>
          <a:xfrm>
            <a:off x="3456653" y="3889768"/>
            <a:ext cx="548985" cy="584572"/>
          </a:xfrm>
          <a:prstGeom prst="rect">
            <a:avLst/>
          </a:prstGeom>
          <a:noFill/>
          <a:ln>
            <a:noFill/>
          </a:ln>
        </p:spPr>
      </p:pic>
      <p:pic>
        <p:nvPicPr>
          <p:cNvPr id="414" name="Google Shape;414;p9" descr="Conversation, Debate, Discussion, Talking, Two People Talking Icon #432048  - PNG Images - PNGio"/>
          <p:cNvPicPr preferRelativeResize="0"/>
          <p:nvPr/>
        </p:nvPicPr>
        <p:blipFill rotWithShape="1">
          <a:blip r:embed="rId5"/>
          <a:srcRect/>
          <a:stretch>
            <a:fillRect/>
          </a:stretch>
        </p:blipFill>
        <p:spPr>
          <a:xfrm>
            <a:off x="1179785" y="3822038"/>
            <a:ext cx="799828" cy="652302"/>
          </a:xfrm>
          <a:prstGeom prst="rect">
            <a:avLst/>
          </a:prstGeom>
          <a:noFill/>
          <a:ln>
            <a:noFill/>
          </a:ln>
        </p:spPr>
      </p:pic>
      <p:sp>
        <p:nvSpPr>
          <p:cNvPr id="415" name="Google Shape;415;p9"/>
          <p:cNvSpPr/>
          <p:nvPr/>
        </p:nvSpPr>
        <p:spPr>
          <a:xfrm>
            <a:off x="8978100" y="2797423"/>
            <a:ext cx="3227145" cy="1644942"/>
          </a:xfrm>
          <a:prstGeom prst="roundRect">
            <a:avLst>
              <a:gd name="adj" fmla="val 16667"/>
            </a:avLst>
          </a:prstGeom>
          <a:gradFill>
            <a:gsLst>
              <a:gs pos="0">
                <a:srgbClr val="FFFF7E"/>
              </a:gs>
              <a:gs pos="50000">
                <a:srgbClr val="FFFFB1"/>
              </a:gs>
              <a:gs pos="100000">
                <a:srgbClr val="FFFFD9"/>
              </a:gs>
            </a:gsLst>
            <a:lin ang="0" scaled="0"/>
          </a:gra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panose="00000500000000000000"/>
                <a:ea typeface="Poppins" panose="00000500000000000000"/>
                <a:cs typeface="Poppins" panose="00000500000000000000"/>
                <a:sym typeface="Poppins" panose="00000500000000000000"/>
              </a:rPr>
              <a:t>HS nhớ và ghi nhanh nội dung của phần này trong 5 phút. </a:t>
            </a:r>
            <a:endParaRPr sz="24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416" name="Google Shape;416;p9"/>
          <p:cNvSpPr/>
          <p:nvPr/>
        </p:nvSpPr>
        <p:spPr>
          <a:xfrm>
            <a:off x="4456765" y="5157179"/>
            <a:ext cx="3227145" cy="1644942"/>
          </a:xfrm>
          <a:prstGeom prst="roundRect">
            <a:avLst>
              <a:gd name="adj" fmla="val 16667"/>
            </a:avLst>
          </a:prstGeom>
          <a:gradFill>
            <a:gsLst>
              <a:gs pos="0">
                <a:srgbClr val="FFFF7E"/>
              </a:gs>
              <a:gs pos="50000">
                <a:srgbClr val="FFFFB1"/>
              </a:gs>
              <a:gs pos="100000">
                <a:srgbClr val="FFFFD9"/>
              </a:gs>
            </a:gsLst>
            <a:lin ang="0" scaled="0"/>
          </a:gra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panose="00000500000000000000"/>
                <a:ea typeface="Poppins" panose="00000500000000000000"/>
                <a:cs typeface="Poppins" panose="00000500000000000000"/>
                <a:sym typeface="Poppins" panose="00000500000000000000"/>
              </a:rPr>
              <a:t>Hết giờ, HS đổi bài chấm chéo. Cặp nào nhiều đáp án đúng là cặp chiến thắng </a:t>
            </a:r>
            <a:endParaRPr sz="2400" b="1">
              <a:solidFill>
                <a:schemeClr val="dk1"/>
              </a:solidFill>
              <a:latin typeface="Poppins" panose="00000500000000000000"/>
              <a:ea typeface="Poppins" panose="00000500000000000000"/>
              <a:cs typeface="Poppins" panose="00000500000000000000"/>
              <a:sym typeface="Poppins" panose="00000500000000000000"/>
            </a:endParaRPr>
          </a:p>
        </p:txBody>
      </p:sp>
      <p:sp>
        <p:nvSpPr>
          <p:cNvPr id="417" name="Google Shape;417;p9"/>
          <p:cNvSpPr/>
          <p:nvPr/>
        </p:nvSpPr>
        <p:spPr>
          <a:xfrm>
            <a:off x="8844895" y="5184038"/>
            <a:ext cx="3227145" cy="1644942"/>
          </a:xfrm>
          <a:prstGeom prst="roundRect">
            <a:avLst>
              <a:gd name="adj" fmla="val 16667"/>
            </a:avLst>
          </a:prstGeom>
          <a:gradFill>
            <a:gsLst>
              <a:gs pos="0">
                <a:srgbClr val="FFFF7E"/>
              </a:gs>
              <a:gs pos="50000">
                <a:srgbClr val="FFFFB1"/>
              </a:gs>
              <a:gs pos="100000">
                <a:srgbClr val="FFFFD9"/>
              </a:gs>
            </a:gsLst>
            <a:lin ang="0" scaled="0"/>
          </a:gra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panose="00000500000000000000"/>
                <a:ea typeface="Poppins" panose="00000500000000000000"/>
                <a:cs typeface="Poppins" panose="00000500000000000000"/>
                <a:sym typeface="Poppins" panose="00000500000000000000"/>
              </a:rPr>
              <a:t>Sau đó đóng sách lại, hoàn thành PHT. </a:t>
            </a:r>
            <a:endParaRPr sz="2400" b="1">
              <a:solidFill>
                <a:schemeClr val="dk1"/>
              </a:solidFill>
              <a:latin typeface="Poppins" panose="00000500000000000000"/>
              <a:ea typeface="Poppins" panose="00000500000000000000"/>
              <a:cs typeface="Poppins" panose="00000500000000000000"/>
              <a:sym typeface="Poppins" panose="00000500000000000000"/>
            </a:endParaRPr>
          </a:p>
        </p:txBody>
      </p:sp>
      <p:pic>
        <p:nvPicPr>
          <p:cNvPr id="418" name="Google Shape;418;p9" descr="mui-ten-gif - quocthinh.net"/>
          <p:cNvPicPr preferRelativeResize="0"/>
          <p:nvPr/>
        </p:nvPicPr>
        <p:blipFill rotWithShape="1">
          <a:blip r:embed="rId6"/>
          <a:srcRect/>
          <a:stretch>
            <a:fillRect/>
          </a:stretch>
        </p:blipFill>
        <p:spPr>
          <a:xfrm>
            <a:off x="7935813" y="3293477"/>
            <a:ext cx="1032957" cy="665813"/>
          </a:xfrm>
          <a:prstGeom prst="rect">
            <a:avLst/>
          </a:prstGeom>
          <a:noFill/>
          <a:ln>
            <a:noFill/>
          </a:ln>
        </p:spPr>
      </p:pic>
      <p:pic>
        <p:nvPicPr>
          <p:cNvPr id="419" name="Google Shape;419;p9" descr="mui-ten-gif - quocthinh.net"/>
          <p:cNvPicPr preferRelativeResize="0"/>
          <p:nvPr/>
        </p:nvPicPr>
        <p:blipFill rotWithShape="1">
          <a:blip r:embed="rId6"/>
          <a:srcRect/>
          <a:stretch>
            <a:fillRect/>
          </a:stretch>
        </p:blipFill>
        <p:spPr>
          <a:xfrm>
            <a:off x="3925590" y="3321994"/>
            <a:ext cx="748462" cy="482436"/>
          </a:xfrm>
          <a:prstGeom prst="rect">
            <a:avLst/>
          </a:prstGeom>
          <a:noFill/>
          <a:ln>
            <a:noFill/>
          </a:ln>
        </p:spPr>
      </p:pic>
      <p:pic>
        <p:nvPicPr>
          <p:cNvPr id="420" name="Google Shape;420;p9" descr="mui-ten-gif - quocthinh.net"/>
          <p:cNvPicPr preferRelativeResize="0"/>
          <p:nvPr/>
        </p:nvPicPr>
        <p:blipFill rotWithShape="1">
          <a:blip r:embed="rId6"/>
          <a:srcRect/>
          <a:stretch>
            <a:fillRect/>
          </a:stretch>
        </p:blipFill>
        <p:spPr>
          <a:xfrm rot="5400000">
            <a:off x="10217182" y="4615243"/>
            <a:ext cx="748980" cy="482770"/>
          </a:xfrm>
          <a:prstGeom prst="rect">
            <a:avLst/>
          </a:prstGeom>
          <a:noFill/>
          <a:ln>
            <a:noFill/>
          </a:ln>
        </p:spPr>
      </p:pic>
      <p:pic>
        <p:nvPicPr>
          <p:cNvPr id="421" name="Google Shape;421;p9" descr="mui-ten-gif - quocthinh.net"/>
          <p:cNvPicPr preferRelativeResize="0"/>
          <p:nvPr/>
        </p:nvPicPr>
        <p:blipFill rotWithShape="1">
          <a:blip r:embed="rId6"/>
          <a:srcRect/>
          <a:stretch>
            <a:fillRect/>
          </a:stretch>
        </p:blipFill>
        <p:spPr>
          <a:xfrm rot="10800000">
            <a:off x="7683910" y="5646743"/>
            <a:ext cx="1032957" cy="665813"/>
          </a:xfrm>
          <a:prstGeom prst="rect">
            <a:avLst/>
          </a:prstGeom>
          <a:noFill/>
          <a:ln>
            <a:noFill/>
          </a:ln>
        </p:spPr>
      </p:pic>
      <p:pic>
        <p:nvPicPr>
          <p:cNvPr id="422" name="Google Shape;422;p9" descr="Làm thế nào để có trí nhớ tốt"/>
          <p:cNvPicPr preferRelativeResize="0"/>
          <p:nvPr/>
        </p:nvPicPr>
        <p:blipFill rotWithShape="1">
          <a:blip r:embed="rId7"/>
          <a:srcRect l="8189" t="21677" r="7887" b="27226"/>
          <a:stretch>
            <a:fillRect/>
          </a:stretch>
        </p:blipFill>
        <p:spPr>
          <a:xfrm>
            <a:off x="8351333" y="462057"/>
            <a:ext cx="3877726" cy="2360977"/>
          </a:xfrm>
          <a:prstGeom prst="rect">
            <a:avLst/>
          </a:prstGeom>
          <a:noFill/>
          <a:ln>
            <a:noFill/>
          </a:ln>
        </p:spPr>
      </p:pic>
      <p:pic>
        <p:nvPicPr>
          <p:cNvPr id="423" name="Google Shape;423;p9" descr="Tượng hình chứng mất Trí Máy tính Biểu tượng 認知 Clip nghệ thuật - Bệnh mất trí  nhớ png tải về - Miễn phí trong suốt đen png Tải về."/>
          <p:cNvPicPr preferRelativeResize="0"/>
          <p:nvPr/>
        </p:nvPicPr>
        <p:blipFill rotWithShape="1">
          <a:blip r:embed="rId8"/>
          <a:srcRect l="32078" r="37127" b="4272"/>
          <a:stretch>
            <a:fillRect/>
          </a:stretch>
        </p:blipFill>
        <p:spPr>
          <a:xfrm>
            <a:off x="385351" y="0"/>
            <a:ext cx="1549850" cy="2569434"/>
          </a:xfrm>
          <a:prstGeom prst="rect">
            <a:avLst/>
          </a:prstGeom>
          <a:noFill/>
          <a:ln>
            <a:noFill/>
          </a:ln>
        </p:spPr>
      </p:pic>
      <p:pic>
        <p:nvPicPr>
          <p:cNvPr id="424" name="Google Shape;424;p9" descr="Trí nhớ hình ảnh của não phải và Toán soroban - Abacus Master Việt Nam"/>
          <p:cNvPicPr preferRelativeResize="0"/>
          <p:nvPr/>
        </p:nvPicPr>
        <p:blipFill rotWithShape="1">
          <a:blip r:embed="rId9"/>
          <a:srcRect b="9219"/>
          <a:stretch>
            <a:fillRect/>
          </a:stretch>
        </p:blipFill>
        <p:spPr>
          <a:xfrm>
            <a:off x="385351" y="4431463"/>
            <a:ext cx="3383661" cy="23975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500"/>
                                        <p:tgtEl>
                                          <p:spTgt spid="407"/>
                                        </p:tgtEl>
                                      </p:cBhvr>
                                    </p:animEffect>
                                  </p:childTnLst>
                                </p:cTn>
                              </p:par>
                              <p:par>
                                <p:cTn id="8" presetID="10" presetClass="entr" presetSubtype="0" fill="hold" nodeType="withEffect">
                                  <p:stCondLst>
                                    <p:cond delay="0"/>
                                  </p:stCondLst>
                                  <p:childTnLst>
                                    <p:set>
                                      <p:cBhvr>
                                        <p:cTn id="9" dur="1" fill="hold">
                                          <p:stCondLst>
                                            <p:cond delay="0"/>
                                          </p:stCondLst>
                                        </p:cTn>
                                        <p:tgtEl>
                                          <p:spTgt spid="423"/>
                                        </p:tgtEl>
                                        <p:attrNameLst>
                                          <p:attrName>style.visibility</p:attrName>
                                        </p:attrNameLst>
                                      </p:cBhvr>
                                      <p:to>
                                        <p:strVal val="visible"/>
                                      </p:to>
                                    </p:set>
                                    <p:animEffect transition="in" filter="fade">
                                      <p:cBhvr>
                                        <p:cTn id="10" dur="500"/>
                                        <p:tgtEl>
                                          <p:spTgt spid="423"/>
                                        </p:tgtEl>
                                      </p:cBhvr>
                                    </p:animEffect>
                                  </p:childTnLst>
                                </p:cTn>
                              </p:par>
                              <p:par>
                                <p:cTn id="11" presetID="10" presetClass="entr" presetSubtype="0" fill="hold" nodeType="withEffect">
                                  <p:stCondLst>
                                    <p:cond delay="0"/>
                                  </p:stCondLst>
                                  <p:childTnLst>
                                    <p:set>
                                      <p:cBhvr>
                                        <p:cTn id="12" dur="1" fill="hold">
                                          <p:stCondLst>
                                            <p:cond delay="0"/>
                                          </p:stCondLst>
                                        </p:cTn>
                                        <p:tgtEl>
                                          <p:spTgt spid="422"/>
                                        </p:tgtEl>
                                        <p:attrNameLst>
                                          <p:attrName>style.visibility</p:attrName>
                                        </p:attrNameLst>
                                      </p:cBhvr>
                                      <p:to>
                                        <p:strVal val="visible"/>
                                      </p:to>
                                    </p:set>
                                    <p:animEffect transition="in" filter="fade">
                                      <p:cBhvr>
                                        <p:cTn id="13" dur="500"/>
                                        <p:tgtEl>
                                          <p:spTgt spid="4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0"/>
                                        </p:tgtEl>
                                        <p:attrNameLst>
                                          <p:attrName>style.visibility</p:attrName>
                                        </p:attrNameLst>
                                      </p:cBhvr>
                                      <p:to>
                                        <p:strVal val="visible"/>
                                      </p:to>
                                    </p:set>
                                    <p:animEffect transition="in" filter="fade">
                                      <p:cBhvr>
                                        <p:cTn id="18" dur="500"/>
                                        <p:tgtEl>
                                          <p:spTgt spid="410"/>
                                        </p:tgtEl>
                                      </p:cBhvr>
                                    </p:animEffect>
                                  </p:childTnLst>
                                </p:cTn>
                              </p:par>
                              <p:par>
                                <p:cTn id="19" presetID="10" presetClass="entr" presetSubtype="0" fill="hold" nodeType="withEffect">
                                  <p:stCondLst>
                                    <p:cond delay="0"/>
                                  </p:stCondLst>
                                  <p:childTnLst>
                                    <p:set>
                                      <p:cBhvr>
                                        <p:cTn id="20" dur="1" fill="hold">
                                          <p:stCondLst>
                                            <p:cond delay="0"/>
                                          </p:stCondLst>
                                        </p:cTn>
                                        <p:tgtEl>
                                          <p:spTgt spid="414"/>
                                        </p:tgtEl>
                                        <p:attrNameLst>
                                          <p:attrName>style.visibility</p:attrName>
                                        </p:attrNameLst>
                                      </p:cBhvr>
                                      <p:to>
                                        <p:strVal val="visible"/>
                                      </p:to>
                                    </p:set>
                                    <p:animEffect transition="in" filter="fade">
                                      <p:cBhvr>
                                        <p:cTn id="21" dur="500"/>
                                        <p:tgtEl>
                                          <p:spTgt spid="414"/>
                                        </p:tgtEl>
                                      </p:cBhvr>
                                    </p:animEffect>
                                  </p:childTnLst>
                                </p:cTn>
                              </p:par>
                              <p:par>
                                <p:cTn id="22" presetID="10" presetClass="entr" presetSubtype="0" fill="hold" nodeType="withEffect">
                                  <p:stCondLst>
                                    <p:cond delay="0"/>
                                  </p:stCondLst>
                                  <p:childTnLst>
                                    <p:set>
                                      <p:cBhvr>
                                        <p:cTn id="23" dur="1" fill="hold">
                                          <p:stCondLst>
                                            <p:cond delay="0"/>
                                          </p:stCondLst>
                                        </p:cTn>
                                        <p:tgtEl>
                                          <p:spTgt spid="411"/>
                                        </p:tgtEl>
                                        <p:attrNameLst>
                                          <p:attrName>style.visibility</p:attrName>
                                        </p:attrNameLst>
                                      </p:cBhvr>
                                      <p:to>
                                        <p:strVal val="visible"/>
                                      </p:to>
                                    </p:set>
                                    <p:animEffect transition="in" filter="fade">
                                      <p:cBhvr>
                                        <p:cTn id="24" dur="500"/>
                                        <p:tgtEl>
                                          <p:spTgt spid="411"/>
                                        </p:tgtEl>
                                      </p:cBhvr>
                                    </p:animEffect>
                                  </p:childTnLst>
                                </p:cTn>
                              </p:par>
                              <p:par>
                                <p:cTn id="25" presetID="10" presetClass="entr" presetSubtype="0" fill="hold" nodeType="withEffect">
                                  <p:stCondLst>
                                    <p:cond delay="0"/>
                                  </p:stCondLst>
                                  <p:childTnLst>
                                    <p:set>
                                      <p:cBhvr>
                                        <p:cTn id="26" dur="1" fill="hold">
                                          <p:stCondLst>
                                            <p:cond delay="0"/>
                                          </p:stCondLst>
                                        </p:cTn>
                                        <p:tgtEl>
                                          <p:spTgt spid="413"/>
                                        </p:tgtEl>
                                        <p:attrNameLst>
                                          <p:attrName>style.visibility</p:attrName>
                                        </p:attrNameLst>
                                      </p:cBhvr>
                                      <p:to>
                                        <p:strVal val="visible"/>
                                      </p:to>
                                    </p:set>
                                    <p:animEffect transition="in" filter="fade">
                                      <p:cBhvr>
                                        <p:cTn id="27" dur="500"/>
                                        <p:tgtEl>
                                          <p:spTgt spid="4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9"/>
                                        </p:tgtEl>
                                        <p:attrNameLst>
                                          <p:attrName>style.visibility</p:attrName>
                                        </p:attrNameLst>
                                      </p:cBhvr>
                                      <p:to>
                                        <p:strVal val="visible"/>
                                      </p:to>
                                    </p:set>
                                    <p:animEffect transition="in" filter="fade">
                                      <p:cBhvr>
                                        <p:cTn id="32" dur="500"/>
                                        <p:tgtEl>
                                          <p:spTgt spid="419"/>
                                        </p:tgtEl>
                                      </p:cBhvr>
                                    </p:animEffect>
                                  </p:childTnLst>
                                </p:cTn>
                              </p:par>
                              <p:par>
                                <p:cTn id="33" presetID="10" presetClass="entr" presetSubtype="0" fill="hold" nodeType="withEffect">
                                  <p:stCondLst>
                                    <p:cond delay="0"/>
                                  </p:stCondLst>
                                  <p:childTnLst>
                                    <p:set>
                                      <p:cBhvr>
                                        <p:cTn id="34" dur="1" fill="hold">
                                          <p:stCondLst>
                                            <p:cond delay="0"/>
                                          </p:stCondLst>
                                        </p:cTn>
                                        <p:tgtEl>
                                          <p:spTgt spid="412"/>
                                        </p:tgtEl>
                                        <p:attrNameLst>
                                          <p:attrName>style.visibility</p:attrName>
                                        </p:attrNameLst>
                                      </p:cBhvr>
                                      <p:to>
                                        <p:strVal val="visible"/>
                                      </p:to>
                                    </p:set>
                                    <p:animEffect transition="in" filter="fade">
                                      <p:cBhvr>
                                        <p:cTn id="35" dur="500"/>
                                        <p:tgtEl>
                                          <p:spTgt spid="4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8"/>
                                        </p:tgtEl>
                                        <p:attrNameLst>
                                          <p:attrName>style.visibility</p:attrName>
                                        </p:attrNameLst>
                                      </p:cBhvr>
                                      <p:to>
                                        <p:strVal val="visible"/>
                                      </p:to>
                                    </p:set>
                                    <p:animEffect transition="in" filter="fade">
                                      <p:cBhvr>
                                        <p:cTn id="40" dur="500"/>
                                        <p:tgtEl>
                                          <p:spTgt spid="418"/>
                                        </p:tgtEl>
                                      </p:cBhvr>
                                    </p:animEffect>
                                  </p:childTnLst>
                                </p:cTn>
                              </p:par>
                              <p:par>
                                <p:cTn id="41" presetID="10" presetClass="entr" presetSubtype="0" fill="hold" nodeType="withEffect">
                                  <p:stCondLst>
                                    <p:cond delay="0"/>
                                  </p:stCondLst>
                                  <p:childTnLst>
                                    <p:set>
                                      <p:cBhvr>
                                        <p:cTn id="42" dur="1" fill="hold">
                                          <p:stCondLst>
                                            <p:cond delay="0"/>
                                          </p:stCondLst>
                                        </p:cTn>
                                        <p:tgtEl>
                                          <p:spTgt spid="415"/>
                                        </p:tgtEl>
                                        <p:attrNameLst>
                                          <p:attrName>style.visibility</p:attrName>
                                        </p:attrNameLst>
                                      </p:cBhvr>
                                      <p:to>
                                        <p:strVal val="visible"/>
                                      </p:to>
                                    </p:set>
                                    <p:animEffect transition="in" filter="fade">
                                      <p:cBhvr>
                                        <p:cTn id="43" dur="500"/>
                                        <p:tgtEl>
                                          <p:spTgt spid="4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17"/>
                                        </p:tgtEl>
                                        <p:attrNameLst>
                                          <p:attrName>style.visibility</p:attrName>
                                        </p:attrNameLst>
                                      </p:cBhvr>
                                      <p:to>
                                        <p:strVal val="visible"/>
                                      </p:to>
                                    </p:set>
                                    <p:animEffect transition="in" filter="fade">
                                      <p:cBhvr>
                                        <p:cTn id="48" dur="500"/>
                                        <p:tgtEl>
                                          <p:spTgt spid="417"/>
                                        </p:tgtEl>
                                      </p:cBhvr>
                                    </p:animEffect>
                                  </p:childTnLst>
                                </p:cTn>
                              </p:par>
                              <p:par>
                                <p:cTn id="49" presetID="10" presetClass="entr" presetSubtype="0" fill="hold" nodeType="withEffect">
                                  <p:stCondLst>
                                    <p:cond delay="0"/>
                                  </p:stCondLst>
                                  <p:childTnLst>
                                    <p:set>
                                      <p:cBhvr>
                                        <p:cTn id="50" dur="1" fill="hold">
                                          <p:stCondLst>
                                            <p:cond delay="0"/>
                                          </p:stCondLst>
                                        </p:cTn>
                                        <p:tgtEl>
                                          <p:spTgt spid="420"/>
                                        </p:tgtEl>
                                        <p:attrNameLst>
                                          <p:attrName>style.visibility</p:attrName>
                                        </p:attrNameLst>
                                      </p:cBhvr>
                                      <p:to>
                                        <p:strVal val="visible"/>
                                      </p:to>
                                    </p:set>
                                    <p:animEffect transition="in" filter="fade">
                                      <p:cBhvr>
                                        <p:cTn id="51" dur="500"/>
                                        <p:tgtEl>
                                          <p:spTgt spid="4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21"/>
                                        </p:tgtEl>
                                        <p:attrNameLst>
                                          <p:attrName>style.visibility</p:attrName>
                                        </p:attrNameLst>
                                      </p:cBhvr>
                                      <p:to>
                                        <p:strVal val="visible"/>
                                      </p:to>
                                    </p:set>
                                    <p:animEffect transition="in" filter="fade">
                                      <p:cBhvr>
                                        <p:cTn id="56" dur="500"/>
                                        <p:tgtEl>
                                          <p:spTgt spid="421"/>
                                        </p:tgtEl>
                                      </p:cBhvr>
                                    </p:animEffect>
                                  </p:childTnLst>
                                </p:cTn>
                              </p:par>
                              <p:par>
                                <p:cTn id="57" presetID="10" presetClass="entr" presetSubtype="0" fill="hold" nodeType="withEffect">
                                  <p:stCondLst>
                                    <p:cond delay="0"/>
                                  </p:stCondLst>
                                  <p:childTnLst>
                                    <p:set>
                                      <p:cBhvr>
                                        <p:cTn id="58" dur="1" fill="hold">
                                          <p:stCondLst>
                                            <p:cond delay="0"/>
                                          </p:stCondLst>
                                        </p:cTn>
                                        <p:tgtEl>
                                          <p:spTgt spid="416"/>
                                        </p:tgtEl>
                                        <p:attrNameLst>
                                          <p:attrName>style.visibility</p:attrName>
                                        </p:attrNameLst>
                                      </p:cBhvr>
                                      <p:to>
                                        <p:strVal val="visible"/>
                                      </p:to>
                                    </p:set>
                                    <p:animEffect transition="in" filter="fade">
                                      <p:cBhvr>
                                        <p:cTn id="59" dur="500"/>
                                        <p:tgtEl>
                                          <p:spTgt spid="416"/>
                                        </p:tgtEl>
                                      </p:cBhvr>
                                    </p:animEffect>
                                  </p:childTnLst>
                                </p:cTn>
                              </p:par>
                              <p:par>
                                <p:cTn id="60" presetID="10" presetClass="entr" presetSubtype="0" fill="hold" nodeType="withEffect">
                                  <p:stCondLst>
                                    <p:cond delay="0"/>
                                  </p:stCondLst>
                                  <p:childTnLst>
                                    <p:set>
                                      <p:cBhvr>
                                        <p:cTn id="61" dur="1" fill="hold">
                                          <p:stCondLst>
                                            <p:cond delay="0"/>
                                          </p:stCondLst>
                                        </p:cTn>
                                        <p:tgtEl>
                                          <p:spTgt spid="424"/>
                                        </p:tgtEl>
                                        <p:attrNameLst>
                                          <p:attrName>style.visibility</p:attrName>
                                        </p:attrNameLst>
                                      </p:cBhvr>
                                      <p:to>
                                        <p:strVal val="visible"/>
                                      </p:to>
                                    </p:set>
                                    <p:animEffect transition="in" filter="fade">
                                      <p:cBhvr>
                                        <p:cTn id="62" dur="5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2376</Words>
  <Application>Microsoft Office PowerPoint</Application>
  <PresentationFormat>Widescreen</PresentationFormat>
  <Paragraphs>265</Paragraphs>
  <Slides>27</Slides>
  <Notes>27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Times New Roman</vt:lpstr>
      <vt:lpstr>Calibri</vt:lpstr>
      <vt:lpstr>Oswald Medium</vt:lpstr>
      <vt:lpstr>Great Vibes</vt:lpstr>
      <vt:lpstr>Arial</vt:lpstr>
      <vt:lpstr>Poppins</vt:lpstr>
      <vt:lpstr>Office Theme</vt:lpstr>
      <vt:lpstr>1_Office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2</cp:revision>
  <dcterms:created xsi:type="dcterms:W3CDTF">2021-07-21T02:55:00Z</dcterms:created>
  <dcterms:modified xsi:type="dcterms:W3CDTF">2025-07-26T02:54:50Z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FEA5966BBCFA4DFF81EEA092184D8061</vt:lpwstr>
  </property>
  <property fmtid="{D5CDD505-2E9C-101B-9397-08002B2CF9AE}" pid="3" name="KSOProductBuildVer">
    <vt:lpwstr>1033-11.2.0.11417</vt:lpwstr>
  </property>
</Properties>
</file>