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43"/>
  </p:notesMasterIdLst>
  <p:sldIdLst>
    <p:sldId id="400" r:id="rId4"/>
    <p:sldId id="376" r:id="rId5"/>
    <p:sldId id="436" r:id="rId6"/>
    <p:sldId id="401" r:id="rId7"/>
    <p:sldId id="415" r:id="rId8"/>
    <p:sldId id="402" r:id="rId9"/>
    <p:sldId id="372" r:id="rId10"/>
    <p:sldId id="386" r:id="rId11"/>
    <p:sldId id="377" r:id="rId12"/>
    <p:sldId id="437" r:id="rId13"/>
    <p:sldId id="382" r:id="rId14"/>
    <p:sldId id="439" r:id="rId15"/>
    <p:sldId id="442" r:id="rId16"/>
    <p:sldId id="438" r:id="rId17"/>
    <p:sldId id="441" r:id="rId18"/>
    <p:sldId id="440" r:id="rId19"/>
    <p:sldId id="443" r:id="rId20"/>
    <p:sldId id="331" r:id="rId21"/>
    <p:sldId id="360" r:id="rId22"/>
    <p:sldId id="342" r:id="rId23"/>
    <p:sldId id="445" r:id="rId24"/>
    <p:sldId id="447" r:id="rId25"/>
    <p:sldId id="451" r:id="rId26"/>
    <p:sldId id="446" r:id="rId27"/>
    <p:sldId id="408" r:id="rId28"/>
    <p:sldId id="448" r:id="rId29"/>
    <p:sldId id="365" r:id="rId30"/>
    <p:sldId id="452" r:id="rId31"/>
    <p:sldId id="450" r:id="rId32"/>
    <p:sldId id="410" r:id="rId33"/>
    <p:sldId id="449" r:id="rId34"/>
    <p:sldId id="392" r:id="rId35"/>
    <p:sldId id="385" r:id="rId36"/>
    <p:sldId id="390" r:id="rId37"/>
    <p:sldId id="396" r:id="rId38"/>
    <p:sldId id="363" r:id="rId39"/>
    <p:sldId id="399" r:id="rId40"/>
    <p:sldId id="285" r:id="rId41"/>
    <p:sldId id="28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FF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26" y="90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78434-A4B6-428A-A751-B9BEC3A8DB79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8D06A-AC18-4760-8A0F-A6D641190B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6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905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2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059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29D75-9B04-40DC-9A2A-D1C069AE5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05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B1DD2-16E8-43DE-A921-C881B91C1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49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B802-8A1A-4C76-B234-22CF36BAC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18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C9526-CF13-4890-9D14-00D90DF18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5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C7EB3-0E0F-49AB-8829-5E8FED348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05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A57D5-BF9A-41FF-8D6B-93B5C35A3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01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42D40-058B-4EBF-B96A-4A7E293A7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72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33DB1-56D1-4531-9920-12129C58B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1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071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0214A-3148-4959-8D70-0CBCCFD91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08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06D1-4EAA-4D3B-85A0-1DE4EBC52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53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F9B13-AF0F-454F-9288-9BB39B5EF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00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F6EF8-5213-7749-8A6E-E454F5AB062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67197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DB921-A701-E340-995B-FD17DD90D7F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3308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776E3-537A-B84C-B8F3-5C7C95E99CF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7320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709AF-55F8-9D4A-A25D-946494A358A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55712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DEC58-AB1C-9845-A5E4-6211FD3B7A6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45389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C241F-B9E3-684C-BF46-64460ADDC50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86613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76CD5-ED75-864C-9239-A3118226E24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6325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14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54BAF-1182-3A46-9456-E3FAA12E584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24390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358CF-C6BB-0848-B8A2-06D3F09DEF8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65801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F28D5-4400-E141-891D-CC0DC43D626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35314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81FE4-4FBC-BA4B-91CB-4FCCF073239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046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99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5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1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35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324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661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8EBA0-6F8A-4BA0-B97C-2DE793BAE2D6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47A48-33AB-4D82-AF06-DE43E49E9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19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58EFB4A-354B-48DC-A995-DCF1B28F7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4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AC21A8F7-C2CB-CB48-8D2C-F346080336C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9067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f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132773"/>
            <a:ext cx="9144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TP. THỦ ĐỨC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TRÖÔØNG THCS LÖÔNG ÑÒNH CUÛA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2C55E71-2A44-4C7A-8BC0-1FF056D18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9798" y="2751687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KHOA HỌC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TỰ NHIÊN 6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004711" y="4864189"/>
            <a:ext cx="831991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2.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Nhận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xét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về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môi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trường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sống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vi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khuẩn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ví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0248" name="Picture 8" descr="ques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" y="4573836"/>
            <a:ext cx="77742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71021" y="5361375"/>
            <a:ext cx="9072979" cy="134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8101330" algn="l"/>
              </a:tabLst>
            </a:pP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8101330" algn="l"/>
              </a:tabLst>
            </a:pP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1g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 dirty="0">
                <a:solidFill>
                  <a:srgbClr val="FF0000"/>
                </a:solidFill>
                <a:latin typeface="VNI-Helve" pitchFamily="2" charset="0"/>
              </a:rPr>
              <a:t>BAØI 25</a:t>
            </a:r>
            <a:r>
              <a:rPr lang="en-US" sz="2400" b="1" dirty="0">
                <a:solidFill>
                  <a:srgbClr val="FF0000"/>
                </a:solidFill>
                <a:latin typeface="VNI-Helve" pitchFamily="2" charset="0"/>
              </a:rPr>
              <a:t>: VI KHUẨN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97E7C-C909-47F2-99D4-6E370BC34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0" y="780769"/>
            <a:ext cx="9144000" cy="3793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9D8D47-569C-401D-BCBE-D972CA434CD8}"/>
              </a:ext>
            </a:extLst>
          </p:cNvPr>
          <p:cNvSpPr txBox="1"/>
          <p:nvPr/>
        </p:nvSpPr>
        <p:spPr>
          <a:xfrm>
            <a:off x="235258" y="427167"/>
            <a:ext cx="852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solidFill>
                  <a:srgbClr val="FFFF00"/>
                </a:solidFill>
                <a:latin typeface="Arial"/>
              </a:rPr>
              <a:t>I.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US" b="1" u="sng" dirty="0">
                <a:solidFill>
                  <a:srgbClr val="FFFF00"/>
                </a:solidFill>
                <a:latin typeface="Arial"/>
              </a:rPr>
              <a:t>ĐẶC ĐIỂM CỦA VI KHUẨN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E97E7C-C909-47F2-99D4-6E370BC34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10" y="933169"/>
            <a:ext cx="9144000" cy="37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1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762000" y="2286000"/>
            <a:ext cx="7548054" cy="274691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3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433688" y="2468605"/>
            <a:ext cx="605084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)..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49263" y="685800"/>
            <a:ext cx="8694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noProof="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VI KHUẨN</a:t>
            </a:r>
            <a:r>
              <a:rPr lang="en-US" sz="2400" b="1" noProof="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 descr="Book-09-june">
            <a:extLst>
              <a:ext uri="{FF2B5EF4-FFF2-40B4-BE49-F238E27FC236}">
                <a16:creationId xmlns:a16="http://schemas.microsoft.com/office/drawing/2014/main" id="{770B87B1-91DE-4B17-9744-F9BDC189A9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451" y="1314387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2622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 dirty="0">
                <a:solidFill>
                  <a:srgbClr val="FF0000"/>
                </a:solidFill>
                <a:latin typeface="VNI-Helve" pitchFamily="2" charset="0"/>
              </a:rPr>
              <a:t>BAØI 25</a:t>
            </a:r>
            <a:r>
              <a:rPr lang="en-US" sz="2400" b="1" dirty="0">
                <a:solidFill>
                  <a:srgbClr val="FF0000"/>
                </a:solidFill>
                <a:latin typeface="VNI-Helve" pitchFamily="2" charset="0"/>
              </a:rPr>
              <a:t>: VI KHUẨN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D5A26-D91C-F921-8CD4-9322F2250CEE}"/>
              </a:ext>
            </a:extLst>
          </p:cNvPr>
          <p:cNvSpPr txBox="1"/>
          <p:nvPr/>
        </p:nvSpPr>
        <p:spPr>
          <a:xfrm>
            <a:off x="0" y="6211669"/>
            <a:ext cx="693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3634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 build="p"/>
      <p:bldP spid="645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9D8D47-569C-401D-BCBE-D972CA434CD8}"/>
              </a:ext>
            </a:extLst>
          </p:cNvPr>
          <p:cNvSpPr txBox="1"/>
          <p:nvPr/>
        </p:nvSpPr>
        <p:spPr>
          <a:xfrm>
            <a:off x="235258" y="427167"/>
            <a:ext cx="852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I. </a:t>
            </a:r>
            <a:r>
              <a:rPr lang="en-US" b="1" u="sng" dirty="0">
                <a:solidFill>
                  <a:srgbClr val="FFFF00"/>
                </a:solidFill>
                <a:latin typeface="Arial"/>
              </a:rPr>
              <a:t>ĐẶC ĐIỂM CỦA VI KHUẨN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BEC10-23DA-4E73-95C2-8AEFA9FE4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1" y="967666"/>
            <a:ext cx="8859500" cy="5890334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BAØI </a:t>
            </a:r>
            <a:r>
              <a:rPr lang="en-US" sz="2400" b="1" u="sng" dirty="0">
                <a:solidFill>
                  <a:srgbClr val="FF0000"/>
                </a:solidFill>
                <a:latin typeface="VNI-Helve" pitchFamily="2" charset="0"/>
              </a:rPr>
              <a:t>25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: VI KHUẨN</a:t>
            </a:r>
          </a:p>
        </p:txBody>
      </p:sp>
    </p:spTree>
    <p:extLst>
      <p:ext uri="{BB962C8B-B14F-4D97-AF65-F5344CB8AC3E}">
        <p14:creationId xmlns:p14="http://schemas.microsoft.com/office/powerpoint/2010/main" val="400390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5219" y="1118215"/>
            <a:ext cx="718203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C000"/>
              </a:solidFill>
              <a:latin typeface="VNI-Helve" pitchFamily="2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25.2,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xác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vi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(1)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 (4).</a:t>
            </a:r>
            <a:endParaRPr lang="en-US" sz="2400" b="1" dirty="0">
              <a:solidFill>
                <a:srgbClr val="FFC000"/>
              </a:solidFill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Đặc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tạo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virus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vi </a:t>
            </a:r>
            <a:r>
              <a:rPr lang="en-US" sz="2400" b="1" dirty="0" err="1">
                <a:solidFill>
                  <a:srgbClr val="FF0000"/>
                </a:solidFill>
              </a:rPr>
              <a:t>khuẩn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nhau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như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thế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nào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pic>
        <p:nvPicPr>
          <p:cNvPr id="3" name="Picture 224" descr="thao-luan">
            <a:extLst>
              <a:ext uri="{FF2B5EF4-FFF2-40B4-BE49-F238E27FC236}">
                <a16:creationId xmlns:a16="http://schemas.microsoft.com/office/drawing/2014/main" id="{C50A657C-0CBE-417D-810B-10977B6F4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4" y="57765"/>
            <a:ext cx="1917575" cy="13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30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054100" y="4728884"/>
            <a:ext cx="7404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FFCC00"/>
                </a:solidFill>
              </a:rPr>
              <a:t>Quan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sát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hình</a:t>
            </a:r>
            <a:r>
              <a:rPr lang="en-US" sz="2400" b="1" dirty="0">
                <a:solidFill>
                  <a:srgbClr val="FFCC00"/>
                </a:solidFill>
              </a:rPr>
              <a:t> 25.2, </a:t>
            </a:r>
            <a:r>
              <a:rPr lang="en-US" sz="2400" b="1" dirty="0" err="1">
                <a:solidFill>
                  <a:srgbClr val="FFCC00"/>
                </a:solidFill>
              </a:rPr>
              <a:t>em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hãy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xác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định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các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thành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phần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cấu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tạo</a:t>
            </a:r>
            <a:r>
              <a:rPr lang="en-US" sz="2400" b="1" dirty="0">
                <a:solidFill>
                  <a:srgbClr val="FFCC00"/>
                </a:solidFill>
              </a:rPr>
              <a:t> vi </a:t>
            </a:r>
            <a:r>
              <a:rPr lang="en-US" sz="2400" b="1" dirty="0" err="1">
                <a:solidFill>
                  <a:srgbClr val="FFCC00"/>
                </a:solidFill>
              </a:rPr>
              <a:t>khuẩn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bằng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cách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chú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thích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các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phần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được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đánh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dấu</a:t>
            </a:r>
            <a:r>
              <a:rPr lang="en-US" sz="2400" b="1" dirty="0">
                <a:solidFill>
                  <a:srgbClr val="FFCC00"/>
                </a:solidFill>
              </a:rPr>
              <a:t> </a:t>
            </a:r>
            <a:r>
              <a:rPr lang="en-US" sz="2400" b="1" dirty="0" err="1">
                <a:solidFill>
                  <a:srgbClr val="FFCC00"/>
                </a:solidFill>
              </a:rPr>
              <a:t>từ</a:t>
            </a:r>
            <a:r>
              <a:rPr lang="en-US" sz="2400" b="1" dirty="0">
                <a:solidFill>
                  <a:srgbClr val="FFCC00"/>
                </a:solidFill>
              </a:rPr>
              <a:t> (1) </a:t>
            </a:r>
            <a:r>
              <a:rPr lang="en-US" sz="2400" b="1" dirty="0">
                <a:solidFill>
                  <a:srgbClr val="FFCC00"/>
                </a:solidFill>
                <a:sym typeface="Wingdings" panose="05000000000000000000" pitchFamily="2" charset="2"/>
              </a:rPr>
              <a:t> (4)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0248" name="Picture 8" descr="ques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" y="4817349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933818" y="5929213"/>
            <a:ext cx="8139960" cy="46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8101330" algn="l"/>
              </a:tabLst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màng tế bào  2. chất tế bào  3. vùng nhân  4. thành tế bào</a:t>
            </a:r>
            <a:endParaRPr lang="en-US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BAØI </a:t>
            </a:r>
            <a:r>
              <a:rPr lang="en-US" sz="2400" b="1">
                <a:solidFill>
                  <a:srgbClr val="FF0000"/>
                </a:solidFill>
                <a:latin typeface="VNI-Helve" pitchFamily="2" charset="0"/>
              </a:rPr>
              <a:t>25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: VI KHUẨN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B0F58-3EDE-4C36-8186-C45E5BF9C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9168"/>
            <a:ext cx="9143999" cy="408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1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762000" y="2286000"/>
            <a:ext cx="7548054" cy="274691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3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076071" y="2286000"/>
            <a:ext cx="6919911" cy="288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8101330" algn="l"/>
              </a:tabLst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8101330" algn="l"/>
              </a:tabLst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49263" y="685800"/>
            <a:ext cx="8694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I/ </a:t>
            </a:r>
            <a:r>
              <a:rPr lang="en-US" sz="2400" b="1" noProof="0">
                <a:solidFill>
                  <a:srgbClr val="FF3399"/>
                </a:solidFill>
              </a:rPr>
              <a:t>ĐẶC ĐIỂM CỦA VI KHUẨN: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BAØI </a:t>
            </a:r>
            <a:r>
              <a:rPr lang="en-US" sz="2400" b="1">
                <a:solidFill>
                  <a:srgbClr val="FF0000"/>
                </a:solidFill>
                <a:latin typeface="VNI-Helve" pitchFamily="2" charset="0"/>
              </a:rPr>
              <a:t>25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: VI KHUẨN</a:t>
            </a:r>
          </a:p>
        </p:txBody>
      </p:sp>
      <p:pic>
        <p:nvPicPr>
          <p:cNvPr id="7" name="Picture 9" descr="Book-09-june">
            <a:extLst>
              <a:ext uri="{FF2B5EF4-FFF2-40B4-BE49-F238E27FC236}">
                <a16:creationId xmlns:a16="http://schemas.microsoft.com/office/drawing/2014/main" id="{770B87B1-91DE-4B17-9744-F9BDC189A9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451" y="1314387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5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50"/>
                            </p:stCondLst>
                            <p:childTnLst>
                              <p:par>
                                <p:cTn id="2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 build="p"/>
      <p:bldP spid="645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5219" y="1118215"/>
            <a:ext cx="718203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C000"/>
              </a:solidFill>
              <a:latin typeface="VNI-Helve" pitchFamily="2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25.2,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xác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vi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(1)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 (4).</a:t>
            </a:r>
            <a:endParaRPr lang="en-US" sz="2400" b="1" dirty="0">
              <a:solidFill>
                <a:srgbClr val="FFC000"/>
              </a:solidFill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Đặc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tạo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virus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vi </a:t>
            </a:r>
            <a:r>
              <a:rPr lang="en-US" sz="2400" b="1" dirty="0" err="1">
                <a:solidFill>
                  <a:srgbClr val="FF0000"/>
                </a:solidFill>
              </a:rPr>
              <a:t>khuẩn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nhau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như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thế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nào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pic>
        <p:nvPicPr>
          <p:cNvPr id="3" name="Picture 224" descr="thao-luan">
            <a:extLst>
              <a:ext uri="{FF2B5EF4-FFF2-40B4-BE49-F238E27FC236}">
                <a16:creationId xmlns:a16="http://schemas.microsoft.com/office/drawing/2014/main" id="{C50A657C-0CBE-417D-810B-10977B6F4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4" y="57765"/>
            <a:ext cx="1917575" cy="13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1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BAØI </a:t>
            </a:r>
            <a:r>
              <a:rPr lang="en-US" sz="2400" b="1" u="sng" dirty="0">
                <a:solidFill>
                  <a:srgbClr val="FF0000"/>
                </a:solidFill>
                <a:latin typeface="VNI-Helve" pitchFamily="2" charset="0"/>
              </a:rPr>
              <a:t>25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: VI KHUẨN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D8D47-569C-401D-BCBE-D972CA434CD8}"/>
              </a:ext>
            </a:extLst>
          </p:cNvPr>
          <p:cNvSpPr txBox="1"/>
          <p:nvPr/>
        </p:nvSpPr>
        <p:spPr>
          <a:xfrm>
            <a:off x="235258" y="427167"/>
            <a:ext cx="852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I. </a:t>
            </a:r>
            <a:r>
              <a:rPr lang="en-US" b="1" u="sng" dirty="0">
                <a:solidFill>
                  <a:srgbClr val="FFFF00"/>
                </a:solidFill>
                <a:latin typeface="Arial"/>
              </a:rPr>
              <a:t>ĐẶC ĐIỂM CỦA VI KHUẨN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Sự khác nhau giữa vi khuẩn và virus">
            <a:hlinkClick r:id="" action="ppaction://media"/>
            <a:extLst>
              <a:ext uri="{FF2B5EF4-FFF2-40B4-BE49-F238E27FC236}">
                <a16:creationId xmlns:a16="http://schemas.microsoft.com/office/drawing/2014/main" id="{700F3683-BE85-42E2-86CA-9F2F1FD6DB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96" end="93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3793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1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98550" y="3516580"/>
            <a:ext cx="6946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 KHU</a:t>
            </a:r>
            <a:r>
              <a:rPr lang="en-US" alt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 CÓ LỢI KHÔNG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8" descr="ques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01798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BAØI </a:t>
            </a:r>
            <a:r>
              <a:rPr lang="en-US" sz="2400" b="1">
                <a:solidFill>
                  <a:srgbClr val="FF0000"/>
                </a:solidFill>
                <a:latin typeface="VNI-Helve" pitchFamily="2" charset="0"/>
              </a:rPr>
              <a:t>25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: VI KHUẨN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D8D47-569C-401D-BCBE-D972CA434CD8}"/>
              </a:ext>
            </a:extLst>
          </p:cNvPr>
          <p:cNvSpPr txBox="1"/>
          <p:nvPr/>
        </p:nvSpPr>
        <p:spPr>
          <a:xfrm>
            <a:off x="235258" y="427167"/>
            <a:ext cx="852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I. </a:t>
            </a:r>
            <a:r>
              <a:rPr lang="en-US" b="1" u="sng" dirty="0">
                <a:solidFill>
                  <a:srgbClr val="FFFF00"/>
                </a:solidFill>
                <a:latin typeface="Arial"/>
              </a:rPr>
              <a:t>ĐẶC ĐIỂM CỦA VI KHUẨN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7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2844225"/>
            <a:ext cx="9144000" cy="707886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cs typeface="Arial" panose="020B0604020202020204" pitchFamily="34" charset="0"/>
              </a:rPr>
              <a:t>II. </a:t>
            </a:r>
            <a:r>
              <a:rPr lang="en-US" sz="4000" b="1" dirty="0">
                <a:solidFill>
                  <a:srgbClr val="A50021"/>
                </a:solidFill>
                <a:cs typeface="Arial" panose="020B0604020202020204" pitchFamily="34" charset="0"/>
              </a:rPr>
              <a:t>VAI TRÒ CỦA VI KHUẨN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5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568401-CCA4-4ACB-B525-39395896FED8}"/>
              </a:ext>
            </a:extLst>
          </p:cNvPr>
          <p:cNvSpPr txBox="1"/>
          <p:nvPr/>
        </p:nvSpPr>
        <p:spPr>
          <a:xfrm>
            <a:off x="1012055" y="2502816"/>
            <a:ext cx="8549196" cy="1852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 8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ĐA DẠNG THẾ GIỚI SỐNG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 ĐA DẠNG CÁC NHÓM SINH VẬT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7841" y="55547"/>
            <a:ext cx="8157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>
                <a:solidFill>
                  <a:srgbClr val="00B050"/>
                </a:solidFill>
                <a:latin typeface="Arial"/>
                <a:cs typeface="Times New Roman" panose="02020603050405020304" pitchFamily="18" charset="0"/>
              </a:rPr>
              <a:t> Nêu vai trò của vi khuẩn trong tự nhiên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?</a:t>
            </a:r>
            <a:endParaRPr kumimoji="0" lang="vi-VN" altLang="en-US" sz="2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question">
            <a:extLst>
              <a:ext uri="{FF2B5EF4-FFF2-40B4-BE49-F238E27FC236}">
                <a16:creationId xmlns:a16="http://schemas.microsoft.com/office/drawing/2014/main" id="{EBA3D83A-7CB5-4301-A739-59C2AD189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94" y="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690A1F-11DA-4E9B-954A-CE104E8FE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8" y="1043433"/>
            <a:ext cx="7945515" cy="53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7841" y="55547"/>
            <a:ext cx="81572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>
                <a:solidFill>
                  <a:srgbClr val="00B050"/>
                </a:solidFill>
                <a:latin typeface="Arial"/>
                <a:cs typeface="Times New Roman" panose="02020603050405020304" pitchFamily="18" charset="0"/>
              </a:rPr>
              <a:t> Nêu vai trò của vi khuẩn trong quá trình chế biến các sản phẩm phục vụ đời sống con người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? Kể tên một vài ứng dụng của vi khuẩn trong thực tiễn?</a:t>
            </a:r>
            <a:endParaRPr kumimoji="0" lang="vi-VN" altLang="en-US" sz="2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question">
            <a:extLst>
              <a:ext uri="{FF2B5EF4-FFF2-40B4-BE49-F238E27FC236}">
                <a16:creationId xmlns:a16="http://schemas.microsoft.com/office/drawing/2014/main" id="{EBA3D83A-7CB5-4301-A739-59C2AD189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94" y="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4E3D4-739D-408B-9AB1-9AD796F21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3" y="1669003"/>
            <a:ext cx="8157220" cy="48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6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98550" y="3516580"/>
            <a:ext cx="69469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đề xuất 1 số biện pháp bảo quản thực phẩm trong gia đình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8" descr="ques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01798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BAØI </a:t>
            </a:r>
            <a:r>
              <a:rPr lang="en-US" sz="2400" b="1">
                <a:solidFill>
                  <a:srgbClr val="FF0000"/>
                </a:solidFill>
                <a:latin typeface="VNI-Helve" pitchFamily="2" charset="0"/>
              </a:rPr>
              <a:t>25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: VI KHUẨN</a:t>
            </a:r>
          </a:p>
        </p:txBody>
      </p:sp>
    </p:spTree>
    <p:extLst>
      <p:ext uri="{BB962C8B-B14F-4D97-AF65-F5344CB8AC3E}">
        <p14:creationId xmlns:p14="http://schemas.microsoft.com/office/powerpoint/2010/main" val="348220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462088" y="2135832"/>
            <a:ext cx="6310312" cy="1828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3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564026" y="2668492"/>
            <a:ext cx="611788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Helve" pitchFamily="2" charset="0"/>
              </a:rPr>
              <a:t>- </a:t>
            </a:r>
            <a:r>
              <a:rPr lang="en-US" sz="2400" u="sng">
                <a:solidFill>
                  <a:srgbClr val="00B050"/>
                </a:solidFill>
              </a:rPr>
              <a:t>Lợi ích</a:t>
            </a:r>
            <a:r>
              <a:rPr lang="en-US" sz="2400">
                <a:solidFill>
                  <a:srgbClr val="00B050"/>
                </a:solidFill>
              </a:rPr>
              <a:t>: vi khuẩn tham gia vào quá trình phân hủy xác sinh vật và chất thải hữu cơ làm sạch môi trường; có vai trò trong chế biến thực phẩm (làm sữa chua, làm rượu, làm muối chua…)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49263" y="685800"/>
            <a:ext cx="8694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II.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TRÒ CỦA VI KHUẨN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BAØI </a:t>
            </a:r>
            <a:r>
              <a:rPr lang="en-US" sz="2400" b="1">
                <a:solidFill>
                  <a:srgbClr val="FF0000"/>
                </a:solidFill>
                <a:latin typeface="VNI-Helve" pitchFamily="2" charset="0"/>
              </a:rPr>
              <a:t>25: VI KHUẨN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pic>
        <p:nvPicPr>
          <p:cNvPr id="7" name="Picture 9" descr="Book-09-june">
            <a:extLst>
              <a:ext uri="{FF2B5EF4-FFF2-40B4-BE49-F238E27FC236}">
                <a16:creationId xmlns:a16="http://schemas.microsoft.com/office/drawing/2014/main" id="{DC603137-EA85-4074-B411-1621826A01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33" y="1297632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6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 uiExpand="1" build="p"/>
      <p:bldP spid="645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7841" y="55547"/>
            <a:ext cx="8157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>
                <a:solidFill>
                  <a:srgbClr val="00B050"/>
                </a:solidFill>
                <a:latin typeface="Arial"/>
                <a:cs typeface="Times New Roman" panose="02020603050405020304" pitchFamily="18" charset="0"/>
              </a:rPr>
              <a:t> Quan sát hình 25.5, 25.6 và hoàn thành phiếu học tập sau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?</a:t>
            </a:r>
            <a:endParaRPr kumimoji="0" lang="vi-VN" altLang="en-US" sz="2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question">
            <a:extLst>
              <a:ext uri="{FF2B5EF4-FFF2-40B4-BE49-F238E27FC236}">
                <a16:creationId xmlns:a16="http://schemas.microsoft.com/office/drawing/2014/main" id="{EBA3D83A-7CB5-4301-A739-59C2AD189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94" y="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4D3C01-7D70-4192-BCB3-ED998A8DC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73" y="3390900"/>
            <a:ext cx="4534531" cy="34848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42E5EA-F0BE-443E-97FD-519A72E05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" y="1008020"/>
            <a:ext cx="4490884" cy="30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8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4" descr="thao-luan">
            <a:extLst>
              <a:ext uri="{FF2B5EF4-FFF2-40B4-BE49-F238E27FC236}">
                <a16:creationId xmlns:a16="http://schemas.microsoft.com/office/drawing/2014/main" id="{7468C1F8-40DC-49DE-8F32-E88652C8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0" y="128786"/>
            <a:ext cx="1615734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EC3702-E39E-4351-A3C0-6B2651B03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522044"/>
              </p:ext>
            </p:extLst>
          </p:nvPr>
        </p:nvGraphicFramePr>
        <p:xfrm>
          <a:off x="474133" y="1189236"/>
          <a:ext cx="8105423" cy="5154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3378">
                  <a:extLst>
                    <a:ext uri="{9D8B030D-6E8A-4147-A177-3AD203B41FA5}">
                      <a16:colId xmlns:a16="http://schemas.microsoft.com/office/drawing/2014/main" val="1500851262"/>
                    </a:ext>
                  </a:extLst>
                </a:gridCol>
                <a:gridCol w="3591816">
                  <a:extLst>
                    <a:ext uri="{9D8B030D-6E8A-4147-A177-3AD203B41FA5}">
                      <a16:colId xmlns:a16="http://schemas.microsoft.com/office/drawing/2014/main" val="2338823807"/>
                    </a:ext>
                  </a:extLst>
                </a:gridCol>
                <a:gridCol w="3170229">
                  <a:extLst>
                    <a:ext uri="{9D8B030D-6E8A-4147-A177-3AD203B41FA5}">
                      <a16:colId xmlns:a16="http://schemas.microsoft.com/office/drawing/2014/main" val="1665961193"/>
                    </a:ext>
                  </a:extLst>
                </a:gridCol>
              </a:tblGrid>
              <a:tr h="1683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BỆNH</a:t>
                      </a:r>
                      <a:endParaRPr lang="en-US" sz="180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NHÂN GÂY BỆNH</a:t>
                      </a:r>
                      <a:endParaRPr lang="en-US" sz="180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BỆNH</a:t>
                      </a:r>
                      <a:endParaRPr lang="en-US" sz="1800" u="sng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955969"/>
                  </a:ext>
                </a:extLst>
              </a:tr>
              <a:tr h="17873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444495"/>
                  </a:ext>
                </a:extLst>
              </a:tr>
              <a:tr h="16837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7779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A54518D-85C1-46C5-B31B-02DCE461F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3" y="353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27111" y="451556"/>
            <a:ext cx="3714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vi-VN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4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118" y="1375667"/>
            <a:ext cx="718203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Theo em bệnh do vi khuẩn gây ra có thể lây truyền theo con đường nào? Hãy nêu một số biện pháp phòng chống bệnh do vi khuẩn gây 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Từ các con đường lây truyền bệnh, em hãy nêu một số biện pháp phòng chống bệnh tiêu chảy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pic>
        <p:nvPicPr>
          <p:cNvPr id="3" name="Picture 224" descr="thao-luan">
            <a:extLst>
              <a:ext uri="{FF2B5EF4-FFF2-40B4-BE49-F238E27FC236}">
                <a16:creationId xmlns:a16="http://schemas.microsoft.com/office/drawing/2014/main" id="{C50A657C-0CBE-417D-810B-10977B6F4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4" y="57765"/>
            <a:ext cx="1917575" cy="13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7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151370" y="2669584"/>
            <a:ext cx="6310312" cy="1828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3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343796" y="2828835"/>
            <a:ext cx="611788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- </a:t>
            </a:r>
            <a:r>
              <a:rPr lang="en-US" sz="2400" u="sng">
                <a:solidFill>
                  <a:srgbClr val="00B050"/>
                </a:solidFill>
              </a:rPr>
              <a:t>Tác hại</a:t>
            </a:r>
            <a:r>
              <a:rPr lang="en-US" sz="2400">
                <a:solidFill>
                  <a:srgbClr val="00B050"/>
                </a:solidFill>
              </a:rPr>
              <a:t>: gây bệnh cho người, động vật, thực vật; làm hỏng thực phẩm, làm thức ăn bị ôi thiu.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49263" y="685800"/>
            <a:ext cx="8694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II.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TRÒ CỦA VI KHUẨN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BAØI </a:t>
            </a:r>
            <a:r>
              <a:rPr lang="en-US" sz="2400" b="1">
                <a:solidFill>
                  <a:srgbClr val="FF0000"/>
                </a:solidFill>
                <a:latin typeface="VNI-Helve" pitchFamily="2" charset="0"/>
              </a:rPr>
              <a:t>25: VI KHUẨN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pic>
        <p:nvPicPr>
          <p:cNvPr id="7" name="Picture 9" descr="Book-09-june">
            <a:extLst>
              <a:ext uri="{FF2B5EF4-FFF2-40B4-BE49-F238E27FC236}">
                <a16:creationId xmlns:a16="http://schemas.microsoft.com/office/drawing/2014/main" id="{DC603137-EA85-4074-B411-1621826A01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33" y="1297632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49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 uiExpand="1" build="p"/>
      <p:bldP spid="645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462088" y="2135832"/>
            <a:ext cx="6310312" cy="1828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3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513057" y="2073688"/>
            <a:ext cx="611788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NI-Helve" pitchFamily="2" charset="0"/>
              </a:rPr>
              <a:t>- </a:t>
            </a:r>
            <a:r>
              <a:rPr lang="en-US" sz="2400" u="sng">
                <a:solidFill>
                  <a:srgbClr val="00B050"/>
                </a:solidFill>
              </a:rPr>
              <a:t>Lợi ích</a:t>
            </a:r>
            <a:r>
              <a:rPr lang="en-US" sz="2400">
                <a:solidFill>
                  <a:srgbClr val="00B050"/>
                </a:solidFill>
              </a:rPr>
              <a:t>: vi khuẩn tham gia vào quá trình phân hủy xác sinh vật và chất thải hữu cơ làm sạch môi trường; có vai trò trong chế biến thực phẩm (làm sữa chua, làm rượu, làm muối chua…)</a:t>
            </a:r>
          </a:p>
          <a:p>
            <a:r>
              <a:rPr lang="en-US" sz="2400">
                <a:solidFill>
                  <a:srgbClr val="00B050"/>
                </a:solidFill>
              </a:rPr>
              <a:t>- </a:t>
            </a:r>
            <a:r>
              <a:rPr lang="en-US" sz="2400" u="sng">
                <a:solidFill>
                  <a:srgbClr val="00B050"/>
                </a:solidFill>
              </a:rPr>
              <a:t>Tác hại</a:t>
            </a:r>
            <a:r>
              <a:rPr lang="en-US" sz="2400">
                <a:solidFill>
                  <a:srgbClr val="00B050"/>
                </a:solidFill>
              </a:rPr>
              <a:t>: gây bệnh cho người, động vật, thực vật; làm hỏng thực phẩm, làm thức ăn bị ôi thiu.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49263" y="685800"/>
            <a:ext cx="8694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II.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TRÒ CỦA VI KHUẨN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BAØI </a:t>
            </a:r>
            <a:r>
              <a:rPr lang="en-US" sz="2400" b="1">
                <a:solidFill>
                  <a:srgbClr val="FF0000"/>
                </a:solidFill>
                <a:latin typeface="VNI-Helve" pitchFamily="2" charset="0"/>
              </a:rPr>
              <a:t>25: VI KHUẨN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pic>
        <p:nvPicPr>
          <p:cNvPr id="7" name="Picture 9" descr="Book-09-june">
            <a:extLst>
              <a:ext uri="{FF2B5EF4-FFF2-40B4-BE49-F238E27FC236}">
                <a16:creationId xmlns:a16="http://schemas.microsoft.com/office/drawing/2014/main" id="{DC603137-EA85-4074-B411-1621826A01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33" y="1297632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12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100"/>
                            </p:stCondLst>
                            <p:childTnLst>
                              <p:par>
                                <p:cTn id="2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 uiExpand="1" build="p"/>
      <p:bldP spid="645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98550" y="3516580"/>
            <a:ext cx="69469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đề xuất 1 số biện pháp phòng chống bệnh do vi khuẩn gây ra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8" descr="ques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01798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BAØI </a:t>
            </a:r>
            <a:r>
              <a:rPr lang="en-US" sz="2400" b="1">
                <a:solidFill>
                  <a:srgbClr val="FF0000"/>
                </a:solidFill>
                <a:latin typeface="VNI-Helve" pitchFamily="2" charset="0"/>
              </a:rPr>
              <a:t>25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: VI KHUẨN</a:t>
            </a:r>
          </a:p>
        </p:txBody>
      </p:sp>
    </p:spTree>
    <p:extLst>
      <p:ext uri="{BB962C8B-B14F-4D97-AF65-F5344CB8AC3E}">
        <p14:creationId xmlns:p14="http://schemas.microsoft.com/office/powerpoint/2010/main" val="109515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Quốc kỳ Việt Nam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BE7D857-75B2-493D-8463-4888A90F9628}"/>
              </a:ext>
            </a:extLst>
          </p:cNvPr>
          <p:cNvSpPr txBox="1">
            <a:spLocks/>
          </p:cNvSpPr>
          <p:nvPr/>
        </p:nvSpPr>
        <p:spPr>
          <a:xfrm>
            <a:off x="7478620" y="2571122"/>
            <a:ext cx="3375909" cy="683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88775" y="488272"/>
            <a:ext cx="8895427" cy="5184559"/>
          </a:xfrm>
          <a:prstGeom prst="cloudCallout">
            <a:avLst/>
          </a:prstGeom>
          <a:solidFill>
            <a:srgbClr val="FF99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2540" lvl="0" indent="0" algn="just" defTabSz="914400" rtl="0" eaLnBrk="0" fontAlgn="base" latinLnBrk="0" hangingPunct="0">
              <a:lnSpc>
                <a:spcPct val="115000"/>
              </a:lnSpc>
              <a:spcBef>
                <a:spcPts val="24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8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6" y="630315"/>
            <a:ext cx="1263267" cy="124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31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BAØI </a:t>
            </a:r>
            <a:r>
              <a:rPr lang="en-US" sz="2400" b="1">
                <a:solidFill>
                  <a:srgbClr val="FF0000"/>
                </a:solidFill>
                <a:latin typeface="VNI-Helve" pitchFamily="2" charset="0"/>
              </a:rPr>
              <a:t>25: VI KHUẨN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001063" y="683049"/>
            <a:ext cx="8077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Hãy</a:t>
            </a:r>
            <a:r>
              <a:rPr lang="en-US" altLang="en-US" sz="2400" b="1" dirty="0">
                <a:solidFill>
                  <a:srgbClr val="FFCC00"/>
                </a:solidFill>
                <a:latin typeface="Arial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đề</a:t>
            </a:r>
            <a:r>
              <a:rPr lang="en-US" altLang="en-US" sz="2400" b="1" dirty="0">
                <a:solidFill>
                  <a:srgbClr val="FFCC00"/>
                </a:solidFill>
                <a:latin typeface="Arial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xuất</a:t>
            </a:r>
            <a:r>
              <a:rPr lang="en-US" altLang="en-US" sz="2400" b="1" dirty="0">
                <a:solidFill>
                  <a:srgbClr val="FFCC00"/>
                </a:solidFill>
                <a:latin typeface="Arial"/>
              </a:rPr>
              <a:t> 1 </a:t>
            </a: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số</a:t>
            </a:r>
            <a:r>
              <a:rPr lang="en-US" altLang="en-US" sz="2400" b="1" dirty="0">
                <a:solidFill>
                  <a:srgbClr val="FFCC00"/>
                </a:solidFill>
                <a:latin typeface="Arial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biện</a:t>
            </a:r>
            <a:r>
              <a:rPr lang="en-US" altLang="en-US" sz="2400" b="1" dirty="0">
                <a:solidFill>
                  <a:srgbClr val="FFCC00"/>
                </a:solidFill>
                <a:latin typeface="Arial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pháp</a:t>
            </a:r>
            <a:r>
              <a:rPr lang="en-US" altLang="en-US" sz="2400" b="1" dirty="0">
                <a:solidFill>
                  <a:srgbClr val="FFCC00"/>
                </a:solidFill>
                <a:latin typeface="Arial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phòng</a:t>
            </a:r>
            <a:r>
              <a:rPr lang="en-US" altLang="en-US" sz="2400" b="1" dirty="0">
                <a:solidFill>
                  <a:srgbClr val="FFCC00"/>
                </a:solidFill>
                <a:latin typeface="Arial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chống</a:t>
            </a:r>
            <a:r>
              <a:rPr lang="en-US" altLang="en-US" sz="2400" b="1" dirty="0">
                <a:solidFill>
                  <a:srgbClr val="FFCC00"/>
                </a:solidFill>
                <a:latin typeface="Arial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bệnh</a:t>
            </a:r>
            <a:r>
              <a:rPr lang="en-US" altLang="en-US" sz="2400" b="1" dirty="0">
                <a:solidFill>
                  <a:srgbClr val="FFCC00"/>
                </a:solidFill>
                <a:latin typeface="Arial"/>
              </a:rPr>
              <a:t> do vi </a:t>
            </a: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khuẩn</a:t>
            </a:r>
            <a:r>
              <a:rPr lang="en-US" altLang="en-US" sz="2400" b="1" dirty="0">
                <a:solidFill>
                  <a:srgbClr val="FFCC00"/>
                </a:solidFill>
                <a:latin typeface="Arial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gây</a:t>
            </a:r>
            <a:r>
              <a:rPr lang="en-US" altLang="en-US" sz="2400" b="1" dirty="0">
                <a:solidFill>
                  <a:srgbClr val="FFCC00"/>
                </a:solidFill>
                <a:latin typeface="Arial"/>
              </a:rPr>
              <a:t> </a:t>
            </a:r>
            <a:r>
              <a:rPr lang="en-US" altLang="en-US" sz="2400" b="1" dirty="0" err="1">
                <a:solidFill>
                  <a:srgbClr val="FFCC00"/>
                </a:solidFill>
                <a:latin typeface="Arial"/>
              </a:rPr>
              <a:t>ra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10" name="Picture 15" descr="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059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14400" y="1633895"/>
            <a:ext cx="7848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WIN7\Downloads\n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9" y="3429000"/>
            <a:ext cx="4572001" cy="34290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C03BA-F640-4DE0-A66E-67A111F79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900"/>
            <a:ext cx="4474346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462088" y="2135832"/>
            <a:ext cx="6310312" cy="1828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3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462088" y="2615226"/>
            <a:ext cx="611788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B050"/>
                </a:solidFill>
              </a:rPr>
              <a:t>- </a:t>
            </a:r>
            <a:r>
              <a:rPr lang="en-US" sz="2800" u="sng">
                <a:solidFill>
                  <a:srgbClr val="00B050"/>
                </a:solidFill>
              </a:rPr>
              <a:t>Biện pháp phòng chống bệnh do vi khuẩn</a:t>
            </a:r>
            <a:r>
              <a:rPr lang="en-US" sz="2800">
                <a:solidFill>
                  <a:srgbClr val="00B050"/>
                </a:solidFill>
              </a:rPr>
              <a:t>: Vệ sinh cá  nhân, vệ sinh môi trường, bảo quản thực phẩm đúng cách.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49263" y="685800"/>
            <a:ext cx="8694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II.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TRÒ CỦA VI KHUẨN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BAØI </a:t>
            </a:r>
            <a:r>
              <a:rPr lang="en-US" sz="2400" b="1">
                <a:solidFill>
                  <a:srgbClr val="FF0000"/>
                </a:solidFill>
                <a:latin typeface="VNI-Helve" pitchFamily="2" charset="0"/>
              </a:rPr>
              <a:t>25: VI KHUẨN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pic>
        <p:nvPicPr>
          <p:cNvPr id="7" name="Picture 9" descr="Book-09-june">
            <a:extLst>
              <a:ext uri="{FF2B5EF4-FFF2-40B4-BE49-F238E27FC236}">
                <a16:creationId xmlns:a16="http://schemas.microsoft.com/office/drawing/2014/main" id="{DC603137-EA85-4074-B411-1621826A01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33" y="1297632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6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 uiExpand="1" build="p"/>
      <p:bldP spid="645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2895600"/>
            <a:ext cx="9144000" cy="58477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 sinh là gì?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Graphic 2" descr="Star">
            <a:hlinkClick r:id="rId3" action="ppaction://hlinksldjump"/>
            <a:extLst>
              <a:ext uri="{FF2B5EF4-FFF2-40B4-BE49-F238E27FC236}">
                <a16:creationId xmlns:a16="http://schemas.microsoft.com/office/drawing/2014/main" id="{03415FC3-9153-4D23-8F0D-940E1C132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960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9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98550" y="3516580"/>
            <a:ext cx="69469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em, điều gì sẽ xảy ra nếu trong đất không có vi khuẩn? </a:t>
            </a:r>
          </a:p>
        </p:txBody>
      </p:sp>
      <p:pic>
        <p:nvPicPr>
          <p:cNvPr id="5" name="Picture 8" descr="ques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01798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BAØI </a:t>
            </a:r>
            <a:r>
              <a:rPr lang="en-US" sz="2400" b="1">
                <a:solidFill>
                  <a:srgbClr val="FF0000"/>
                </a:solidFill>
                <a:latin typeface="VNI-Helve" pitchFamily="2" charset="0"/>
              </a:rPr>
              <a:t>25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: VI KHUẨN</a:t>
            </a:r>
          </a:p>
        </p:txBody>
      </p:sp>
    </p:spTree>
    <p:extLst>
      <p:ext uri="{BB962C8B-B14F-4D97-AF65-F5344CB8AC3E}">
        <p14:creationId xmlns:p14="http://schemas.microsoft.com/office/powerpoint/2010/main" val="41921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B050"/>
                </a:solidFill>
              </a:rPr>
              <a:t>LUYỆN TẬP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914398" y="1754178"/>
            <a:ext cx="784860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altLang="x-none" sz="24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Hình dạng của vi khuẩn</a:t>
            </a:r>
            <a:r>
              <a:rPr lang="vi-VN" altLang="x-none" sz="24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hangingPunct="1">
              <a:defRPr/>
            </a:pPr>
            <a:endParaRPr lang="en-US" altLang="x-none" sz="2400" b="1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defRPr/>
            </a:pPr>
            <a:r>
              <a:rPr lang="en-US" altLang="x-none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Hình que, hình tròn, hình xoắn, hình dấu phẩy</a:t>
            </a:r>
          </a:p>
          <a:p>
            <a:pPr algn="l" eaLnBrk="1" hangingPunct="1"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l" eaLnBrk="1" hangingPunct="1"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Hình que, hình tròn, hình trụ, hình thoi</a:t>
            </a:r>
          </a:p>
          <a:p>
            <a:pPr algn="l" eaLnBrk="1" hangingPunct="1"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l" eaLnBrk="1" hangingPunct="1"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Hình que, hình cầu, hình xoắn, hình dấu phẩy.</a:t>
            </a:r>
          </a:p>
          <a:p>
            <a:pPr algn="l" eaLnBrk="1" hangingPunct="1"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l" eaLnBrk="1" hangingPunct="1"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d. Câu a, b và c đều sai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914397" y="2565074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914397" y="3291219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914398" y="4676103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914396" y="3987409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WordArt 8"/>
          <p:cNvSpPr>
            <a:spLocks noChangeArrowheads="1" noChangeShapeType="1" noTextEdit="1"/>
          </p:cNvSpPr>
          <p:nvPr/>
        </p:nvSpPr>
        <p:spPr bwMode="auto">
          <a:xfrm>
            <a:off x="820029" y="3766271"/>
            <a:ext cx="787400" cy="61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3300"/>
                    </a:gs>
                  </a:gsLst>
                  <a:path path="rect">
                    <a:fillToRect l="50000" t="50000" r="50000" b="50000"/>
                  </a:path>
                </a:gradFill>
                <a:latin typeface="Wingdings" charset="2"/>
                <a:ea typeface="Wingdings" charset="2"/>
                <a:cs typeface="Wingdings" charset="2"/>
              </a:rPr>
              <a:t>ü</a:t>
            </a: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0" y="5443538"/>
            <a:ext cx="9144000" cy="1016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WordArt 10"/>
          <p:cNvSpPr>
            <a:spLocks noChangeArrowheads="1" noChangeShapeType="1" noTextEdit="1"/>
          </p:cNvSpPr>
          <p:nvPr/>
        </p:nvSpPr>
        <p:spPr bwMode="auto">
          <a:xfrm>
            <a:off x="2749550" y="5692775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0" y="5454650"/>
            <a:ext cx="9144000" cy="1016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" name="WordArt 12"/>
          <p:cNvSpPr>
            <a:spLocks noChangeArrowheads="1" noChangeShapeType="1" noTextEdit="1"/>
          </p:cNvSpPr>
          <p:nvPr/>
        </p:nvSpPr>
        <p:spPr bwMode="auto">
          <a:xfrm>
            <a:off x="2749550" y="5703888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0" y="5457825"/>
            <a:ext cx="9144000" cy="1016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" name="WordArt 14"/>
          <p:cNvSpPr>
            <a:spLocks noChangeArrowheads="1" noChangeShapeType="1" noTextEdit="1"/>
          </p:cNvSpPr>
          <p:nvPr/>
        </p:nvSpPr>
        <p:spPr bwMode="auto">
          <a:xfrm>
            <a:off x="2749550" y="5707063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-31750" y="668337"/>
            <a:ext cx="9144000" cy="8621378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x-none" altLang="x-none"/>
          </a:p>
        </p:txBody>
      </p:sp>
      <p:sp>
        <p:nvSpPr>
          <p:cNvPr id="29" name="WordArt 16"/>
          <p:cNvSpPr>
            <a:spLocks noChangeArrowheads="1" noChangeShapeType="1" noTextEdit="1"/>
          </p:cNvSpPr>
          <p:nvPr/>
        </p:nvSpPr>
        <p:spPr bwMode="auto">
          <a:xfrm>
            <a:off x="2212181" y="3054033"/>
            <a:ext cx="4735512" cy="638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ÑUÙNG ROÀI!!!</a:t>
            </a:r>
          </a:p>
        </p:txBody>
      </p:sp>
      <p:pic>
        <p:nvPicPr>
          <p:cNvPr id="30" name="Graphic 29" descr="Images">
            <a:hlinkClick r:id="" action="ppaction://noaction"/>
            <a:extLst>
              <a:ext uri="{FF2B5EF4-FFF2-40B4-BE49-F238E27FC236}">
                <a16:creationId xmlns:a16="http://schemas.microsoft.com/office/drawing/2014/main" id="{7E2D52C2-9DE2-41B3-98D5-52EF03C17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9510" y="6104354"/>
            <a:ext cx="875602" cy="8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B050"/>
                </a:solidFill>
              </a:rPr>
              <a:t>LUYỆN TẬP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914399" y="1723401"/>
            <a:ext cx="8034292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x-none" sz="24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altLang="x-none" sz="2800" b="1">
                <a:solidFill>
                  <a:srgbClr val="FFCC00"/>
                </a:solidFill>
                <a:cs typeface="Arial" panose="020B0604020202020204" pitchFamily="34" charset="0"/>
              </a:rPr>
              <a:t>Cấu tạo của vi khuẩn gồm</a:t>
            </a:r>
            <a:r>
              <a:rPr lang="en-US" altLang="x-none" sz="28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x-none" sz="2800" b="1">
              <a:solidFill>
                <a:srgbClr val="FFCC00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altLang="x-none" sz="2400" b="1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x-none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Thành tế bào, màng tế bào, chất tế bào, vùng nhân.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Thành tế bào, màng tế bào, chất tế bào, roi bơi.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Màng tế bào, chất tế bào, vùng nhân, lông bơi.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d. Cả b và c đều sai.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914400" y="4171511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914400" y="3506788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914399" y="4851664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914400" y="2607469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WordArt 8"/>
          <p:cNvSpPr>
            <a:spLocks noChangeArrowheads="1" noChangeShapeType="1" noTextEdit="1"/>
          </p:cNvSpPr>
          <p:nvPr/>
        </p:nvSpPr>
        <p:spPr bwMode="auto">
          <a:xfrm>
            <a:off x="766763" y="2286794"/>
            <a:ext cx="787400" cy="61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3300"/>
                    </a:gs>
                  </a:gsLst>
                  <a:path path="rect">
                    <a:fillToRect l="50000" t="50000" r="50000" b="50000"/>
                  </a:path>
                </a:gradFill>
                <a:latin typeface="Wingdings" charset="2"/>
                <a:ea typeface="Wingdings" charset="2"/>
                <a:cs typeface="Wingdings" charset="2"/>
              </a:rPr>
              <a:t>ü</a:t>
            </a: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0" y="5443538"/>
            <a:ext cx="9144000" cy="1016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WordArt 10"/>
          <p:cNvSpPr>
            <a:spLocks noChangeArrowheads="1" noChangeShapeType="1" noTextEdit="1"/>
          </p:cNvSpPr>
          <p:nvPr/>
        </p:nvSpPr>
        <p:spPr bwMode="auto">
          <a:xfrm>
            <a:off x="2749550" y="5692775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0" y="5454650"/>
            <a:ext cx="9144000" cy="1016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" name="WordArt 12"/>
          <p:cNvSpPr>
            <a:spLocks noChangeArrowheads="1" noChangeShapeType="1" noTextEdit="1"/>
          </p:cNvSpPr>
          <p:nvPr/>
        </p:nvSpPr>
        <p:spPr bwMode="auto">
          <a:xfrm>
            <a:off x="2749550" y="5703888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0" y="5457825"/>
            <a:ext cx="9144000" cy="1016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" name="WordArt 14"/>
          <p:cNvSpPr>
            <a:spLocks noChangeArrowheads="1" noChangeShapeType="1" noTextEdit="1"/>
          </p:cNvSpPr>
          <p:nvPr/>
        </p:nvSpPr>
        <p:spPr bwMode="auto">
          <a:xfrm>
            <a:off x="2749550" y="5707063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7937" y="468312"/>
            <a:ext cx="9144000" cy="5051425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x-none" altLang="x-none"/>
          </a:p>
        </p:txBody>
      </p:sp>
      <p:sp>
        <p:nvSpPr>
          <p:cNvPr id="29" name="WordArt 16"/>
          <p:cNvSpPr>
            <a:spLocks noChangeArrowheads="1" noChangeShapeType="1" noTextEdit="1"/>
          </p:cNvSpPr>
          <p:nvPr/>
        </p:nvSpPr>
        <p:spPr bwMode="auto">
          <a:xfrm>
            <a:off x="2173288" y="3050913"/>
            <a:ext cx="4735512" cy="638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ÑUÙNG ROÀI!!!</a:t>
            </a:r>
          </a:p>
        </p:txBody>
      </p:sp>
      <p:pic>
        <p:nvPicPr>
          <p:cNvPr id="30" name="Graphic 29" descr="Images">
            <a:hlinkClick r:id="" action="ppaction://noaction"/>
            <a:extLst>
              <a:ext uri="{FF2B5EF4-FFF2-40B4-BE49-F238E27FC236}">
                <a16:creationId xmlns:a16="http://schemas.microsoft.com/office/drawing/2014/main" id="{7E2D52C2-9DE2-41B3-98D5-52EF03C17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6335" y="6051187"/>
            <a:ext cx="875602" cy="8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B050"/>
                </a:solidFill>
              </a:rPr>
              <a:t>LUYỆN TẬP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914398" y="538707"/>
            <a:ext cx="828640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altLang="x-none" sz="2400" b="1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x-none" sz="24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Vai trò của vi khuẩn</a:t>
            </a:r>
            <a:r>
              <a:rPr lang="vi-VN" altLang="x-none" sz="24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hangingPunct="1">
              <a:defRPr/>
            </a:pPr>
            <a:endParaRPr lang="en-US" altLang="x-none" sz="2400" b="1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defRPr/>
            </a:pPr>
            <a:r>
              <a:rPr lang="en-US" altLang="x-none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Vi khuẩn tham gia vào quá trình phân hủy xác sinh 	vật và chất thải hữu cơ làm sạch môi trường.</a:t>
            </a:r>
          </a:p>
          <a:p>
            <a:pPr algn="l" eaLnBrk="1" hangingPunct="1">
              <a:defRPr/>
            </a:pPr>
            <a:endParaRPr lang="en-US" altLang="x-none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Vi khuẩn đóng vai trò trong chế biến 1 số loại thực 	phẩm</a:t>
            </a:r>
          </a:p>
          <a:p>
            <a:pPr algn="l" eaLnBrk="1" hangingPunct="1">
              <a:defRPr/>
            </a:pPr>
            <a:endParaRPr lang="en-US" altLang="x-none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Vi khuẩn gây bệnh cho người, động vật, thực vật, làm 	hỏng thữc phẩm, gây ôi thiu thức ăn.</a:t>
            </a:r>
          </a:p>
          <a:p>
            <a:pPr algn="l" eaLnBrk="1" hangingPunct="1"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l" eaLnBrk="1" hangingPunct="1"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d. </a:t>
            </a:r>
            <a:r>
              <a:rPr lang="fr-FR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a, b </a:t>
            </a:r>
            <a:r>
              <a:rPr lang="fr-FR" altLang="x-none" sz="2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đều </a:t>
            </a:r>
            <a:r>
              <a:rPr lang="fr-FR" altLang="x-none" sz="2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fr-FR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710877" y="1464937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10878" y="2492762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710879" y="3566787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710880" y="4631122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WordArt 8"/>
          <p:cNvSpPr>
            <a:spLocks noChangeArrowheads="1" noChangeShapeType="1" noTextEdit="1"/>
          </p:cNvSpPr>
          <p:nvPr/>
        </p:nvSpPr>
        <p:spPr bwMode="auto">
          <a:xfrm>
            <a:off x="682304" y="4409016"/>
            <a:ext cx="787400" cy="61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3300"/>
                    </a:gs>
                  </a:gsLst>
                  <a:path path="rect">
                    <a:fillToRect l="50000" t="50000" r="50000" b="50000"/>
                  </a:path>
                </a:gradFill>
                <a:latin typeface="Wingdings" charset="2"/>
                <a:ea typeface="Wingdings" charset="2"/>
                <a:cs typeface="Wingdings" charset="2"/>
              </a:rPr>
              <a:t>ü</a:t>
            </a: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0" y="5443538"/>
            <a:ext cx="9144000" cy="1016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WordArt 10"/>
          <p:cNvSpPr>
            <a:spLocks noChangeArrowheads="1" noChangeShapeType="1" noTextEdit="1"/>
          </p:cNvSpPr>
          <p:nvPr/>
        </p:nvSpPr>
        <p:spPr bwMode="auto">
          <a:xfrm>
            <a:off x="2749550" y="5692775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0" y="5454650"/>
            <a:ext cx="9144000" cy="1016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" name="WordArt 12"/>
          <p:cNvSpPr>
            <a:spLocks noChangeArrowheads="1" noChangeShapeType="1" noTextEdit="1"/>
          </p:cNvSpPr>
          <p:nvPr/>
        </p:nvSpPr>
        <p:spPr bwMode="auto">
          <a:xfrm>
            <a:off x="2749550" y="5703888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0" y="538707"/>
            <a:ext cx="9144000" cy="5935118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" name="WordArt 14"/>
          <p:cNvSpPr>
            <a:spLocks noChangeArrowheads="1" noChangeShapeType="1" noTextEdit="1"/>
          </p:cNvSpPr>
          <p:nvPr/>
        </p:nvSpPr>
        <p:spPr bwMode="auto">
          <a:xfrm>
            <a:off x="2749550" y="5707063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 flipV="1">
            <a:off x="0" y="5562416"/>
            <a:ext cx="9144000" cy="482599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x-none" altLang="x-none"/>
          </a:p>
        </p:txBody>
      </p:sp>
      <p:sp>
        <p:nvSpPr>
          <p:cNvPr id="29" name="WordArt 16"/>
          <p:cNvSpPr>
            <a:spLocks noChangeArrowheads="1" noChangeShapeType="1" noTextEdit="1"/>
          </p:cNvSpPr>
          <p:nvPr/>
        </p:nvSpPr>
        <p:spPr bwMode="auto">
          <a:xfrm>
            <a:off x="2173288" y="2841936"/>
            <a:ext cx="4735512" cy="638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ÑUÙNG ROÀI!!!</a:t>
            </a:r>
          </a:p>
        </p:txBody>
      </p:sp>
      <p:pic>
        <p:nvPicPr>
          <p:cNvPr id="30" name="Graphic 29" descr="Images">
            <a:hlinkClick r:id="" action="ppaction://noaction"/>
            <a:extLst>
              <a:ext uri="{FF2B5EF4-FFF2-40B4-BE49-F238E27FC236}">
                <a16:creationId xmlns:a16="http://schemas.microsoft.com/office/drawing/2014/main" id="{10A3AFEC-408C-4195-A9FA-6F33C8C5E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5198" y="6072227"/>
            <a:ext cx="875602" cy="8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B050"/>
                </a:solidFill>
              </a:rPr>
              <a:t>LUYỆN TẬP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427159" y="1074996"/>
            <a:ext cx="733584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x-none" sz="24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Các em phải làm gì để phòng chống bệnh do vi khuẩn gây ra</a:t>
            </a:r>
            <a:r>
              <a:rPr lang="vi-VN" altLang="x-none" sz="2400" b="1">
                <a:solidFill>
                  <a:srgbClr val="FFCC00"/>
                </a:solidFill>
                <a:cs typeface="Arial" panose="020B0604020202020204" pitchFamily="34" charset="0"/>
              </a:rPr>
              <a:t>?</a:t>
            </a:r>
          </a:p>
          <a:p>
            <a:pPr>
              <a:defRPr/>
            </a:pPr>
            <a:endParaRPr lang="en-US" altLang="x-none" sz="2400" b="1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Vệ sinh cá nhân</a:t>
            </a:r>
            <a:r>
              <a:rPr lang="vi-VN" altLang="x-none" sz="240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Vệ sinh môi trường.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Bảo quản thực phẩm đúng cách.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defRPr/>
            </a:pPr>
            <a:r>
              <a:rPr lang="en-US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altLang="x-non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a, b và c đều đúng.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920764" y="2134634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920764" y="2916172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920764" y="3756608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914381" y="4467768"/>
            <a:ext cx="365125" cy="3651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571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WordArt 8"/>
          <p:cNvSpPr>
            <a:spLocks noChangeArrowheads="1" noChangeShapeType="1" noTextEdit="1"/>
          </p:cNvSpPr>
          <p:nvPr/>
        </p:nvSpPr>
        <p:spPr bwMode="auto">
          <a:xfrm>
            <a:off x="793396" y="4397918"/>
            <a:ext cx="787400" cy="61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3300"/>
                    </a:gs>
                  </a:gsLst>
                  <a:path path="rect">
                    <a:fillToRect l="50000" t="50000" r="50000" b="50000"/>
                  </a:path>
                </a:gradFill>
                <a:latin typeface="Wingdings" charset="2"/>
                <a:ea typeface="Wingdings" charset="2"/>
                <a:cs typeface="Wingdings" charset="2"/>
              </a:rPr>
              <a:t>ü</a:t>
            </a: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0" y="5443538"/>
            <a:ext cx="9144000" cy="1016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WordArt 10"/>
          <p:cNvSpPr>
            <a:spLocks noChangeArrowheads="1" noChangeShapeType="1" noTextEdit="1"/>
          </p:cNvSpPr>
          <p:nvPr/>
        </p:nvSpPr>
        <p:spPr bwMode="auto">
          <a:xfrm>
            <a:off x="2749550" y="5692775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0" y="5454650"/>
            <a:ext cx="9144000" cy="10160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" name="WordArt 12"/>
          <p:cNvSpPr>
            <a:spLocks noChangeArrowheads="1" noChangeShapeType="1" noTextEdit="1"/>
          </p:cNvSpPr>
          <p:nvPr/>
        </p:nvSpPr>
        <p:spPr bwMode="auto">
          <a:xfrm>
            <a:off x="2749550" y="5703888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0" y="682625"/>
            <a:ext cx="9144000" cy="57912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" name="WordArt 14"/>
          <p:cNvSpPr>
            <a:spLocks noChangeArrowheads="1" noChangeShapeType="1" noTextEdit="1"/>
          </p:cNvSpPr>
          <p:nvPr/>
        </p:nvSpPr>
        <p:spPr bwMode="auto">
          <a:xfrm>
            <a:off x="2749550" y="5707063"/>
            <a:ext cx="3581400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SAI ROÀI!!!</a:t>
            </a: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0" y="5338267"/>
            <a:ext cx="9144000" cy="45719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gamma/>
                  <a:tint val="0"/>
                  <a:invGamma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x-none" altLang="x-none"/>
          </a:p>
        </p:txBody>
      </p:sp>
      <p:sp>
        <p:nvSpPr>
          <p:cNvPr id="29" name="WordArt 16"/>
          <p:cNvSpPr>
            <a:spLocks noChangeArrowheads="1" noChangeShapeType="1" noTextEdit="1"/>
          </p:cNvSpPr>
          <p:nvPr/>
        </p:nvSpPr>
        <p:spPr bwMode="auto">
          <a:xfrm>
            <a:off x="2231233" y="3156724"/>
            <a:ext cx="4735512" cy="638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CC0000"/>
                    </a:gs>
                  </a:gsLst>
                  <a:lin ang="2700000" scaled="1"/>
                </a:gradFill>
                <a:latin typeface="VNI-Helve-Condense" charset="0"/>
                <a:ea typeface="VNI-Helve-Condense" charset="0"/>
                <a:cs typeface="VNI-Helve-Condense" charset="0"/>
              </a:rPr>
              <a:t>BAÏN CHOÏN ÑUÙNG ROÀI!!!</a:t>
            </a:r>
          </a:p>
        </p:txBody>
      </p:sp>
      <p:pic>
        <p:nvPicPr>
          <p:cNvPr id="30" name="Graphic 29" descr="Images">
            <a:hlinkClick r:id="" action="ppaction://noaction"/>
            <a:extLst>
              <a:ext uri="{FF2B5EF4-FFF2-40B4-BE49-F238E27FC236}">
                <a16:creationId xmlns:a16="http://schemas.microsoft.com/office/drawing/2014/main" id="{10A3AFEC-408C-4195-A9FA-6F33C8C5E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5198" y="6072227"/>
            <a:ext cx="875602" cy="8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616075" y="672178"/>
            <a:ext cx="7375525" cy="2909221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3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133600" y="672178"/>
            <a:ext cx="67056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ª 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 bài, TLCH trong SGK.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ª 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phần “em có biết?”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ª 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hiểu trước bài </a:t>
            </a:r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“Thực h</a:t>
            </a:r>
            <a:r>
              <a:rPr lang="en-US" altLang="en-US" sz="3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ành quan sát vi khuẩn. Tìm hiểu các bước làm sữa chua.”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DAËN DOØ</a:t>
            </a:r>
          </a:p>
        </p:txBody>
      </p:sp>
      <p:pic>
        <p:nvPicPr>
          <p:cNvPr id="38917" name="Picture 5" descr="untitled"/>
          <p:cNvPicPr>
            <a:picLocks noChangeAspect="1" noChangeArrowheads="1"/>
          </p:cNvPicPr>
          <p:nvPr/>
        </p:nvPicPr>
        <p:blipFill>
          <a:blip r:embed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763"/>
            <a:ext cx="1903413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24F4E2-3E20-4181-93E4-30616187B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75" y="3764885"/>
            <a:ext cx="3497463" cy="2580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36425-E661-48EF-9A05-437F793A3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38" y="3764885"/>
            <a:ext cx="3878062" cy="2580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59009-0CD1-40F1-8620-8EDBD4461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75" y="3764884"/>
            <a:ext cx="3497463" cy="2580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2651125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KÍNH CHUÙC QUYÙ THAÀY COÂ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DOÀI DAØO SÖÙC KHOÛE, HAÏNH PHUÙC VAØ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THAØNH ÑAÏT TRONG COÂNG VIEÄC.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175551" y="3212237"/>
            <a:ext cx="7162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VNI-Lithos" pitchFamily="2" charset="0"/>
                <a:ea typeface="+mn-ea"/>
                <a:cs typeface="+mn-cs"/>
              </a:rPr>
              <a:t>VI KHUẨN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929091" y="1860945"/>
            <a:ext cx="14959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Hobo" pitchFamily="2" charset="0"/>
              </a:rPr>
              <a:t>BAØI </a:t>
            </a:r>
            <a:r>
              <a:rPr lang="en-US" sz="3200" b="1" u="sng" dirty="0">
                <a:solidFill>
                  <a:srgbClr val="FF3300"/>
                </a:solidFill>
                <a:latin typeface="VNI-Hobo" pitchFamily="2" charset="0"/>
              </a:rPr>
              <a:t>25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VNI-Hob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ệnh Liên cầu khuẩn lợn - Streptococcus">
            <a:hlinkClick r:id="" action="ppaction://media"/>
            <a:extLst>
              <a:ext uri="{FF2B5EF4-FFF2-40B4-BE49-F238E27FC236}">
                <a16:creationId xmlns:a16="http://schemas.microsoft.com/office/drawing/2014/main" id="{5E94A2AE-9B07-46B1-951E-8823F200C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3036957"/>
            <a:ext cx="9144000" cy="707886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VNI-Helve" pitchFamily="2" charset="0"/>
              </a:rPr>
              <a:t>I</a:t>
            </a:r>
            <a:r>
              <a:rPr lang="en-US" sz="4000" b="1" u="sng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ĐẶC ĐIỂM CỦA VI KHUẨN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VI KHUẨN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D8D47-569C-401D-BCBE-D972CA434CD8}"/>
              </a:ext>
            </a:extLst>
          </p:cNvPr>
          <p:cNvSpPr txBox="1"/>
          <p:nvPr/>
        </p:nvSpPr>
        <p:spPr>
          <a:xfrm>
            <a:off x="235258" y="427167"/>
            <a:ext cx="852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VI KHUẨN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5B069-5213-438D-BDB3-5C1A17A2E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8832"/>
            <a:ext cx="9144000" cy="5875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5219" y="1118215"/>
            <a:ext cx="718203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C000"/>
              </a:solidFill>
              <a:latin typeface="VNI-Helve" pitchFamily="2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25.1,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xét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vi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400" b="1" dirty="0">
              <a:solidFill>
                <a:srgbClr val="FFC000"/>
              </a:solidFill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Tìm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hiểu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thông</a:t>
            </a:r>
            <a:r>
              <a:rPr lang="en-US" sz="2400" b="1" dirty="0">
                <a:solidFill>
                  <a:srgbClr val="FF0000"/>
                </a:solidFill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</a:rPr>
              <a:t>về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vi </a:t>
            </a:r>
            <a:r>
              <a:rPr lang="en-US" sz="2400" b="1" dirty="0" err="1">
                <a:solidFill>
                  <a:srgbClr val="FF0000"/>
                </a:solidFill>
              </a:rPr>
              <a:t>khuẩn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. </a:t>
            </a: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nhận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xét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gì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về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vi </a:t>
            </a:r>
            <a:r>
              <a:rPr lang="en-US" sz="2400" b="1" dirty="0" err="1">
                <a:solidFill>
                  <a:srgbClr val="FF0000"/>
                </a:solidFill>
              </a:rPr>
              <a:t>khuẩn</a:t>
            </a:r>
            <a:r>
              <a:rPr lang="en-US" sz="2400" b="1" dirty="0">
                <a:solidFill>
                  <a:srgbClr val="FF0000"/>
                </a:solidFill>
              </a:rPr>
              <a:t>? </a:t>
            </a:r>
            <a:r>
              <a:rPr lang="en-US" sz="2400" b="1" dirty="0" err="1">
                <a:solidFill>
                  <a:srgbClr val="FF0000"/>
                </a:solidFill>
              </a:rPr>
              <a:t>Lấy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dụ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NI-Helve" pitchFamily="2" charset="0"/>
              <a:ea typeface="+mn-ea"/>
              <a:cs typeface="+mn-cs"/>
            </a:endParaRPr>
          </a:p>
        </p:txBody>
      </p:sp>
      <p:pic>
        <p:nvPicPr>
          <p:cNvPr id="3" name="Picture 224" descr="thao-luan">
            <a:extLst>
              <a:ext uri="{FF2B5EF4-FFF2-40B4-BE49-F238E27FC236}">
                <a16:creationId xmlns:a16="http://schemas.microsoft.com/office/drawing/2014/main" id="{C50A657C-0CBE-417D-810B-10977B6F4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" y="599632"/>
            <a:ext cx="1917575" cy="13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054100" y="4833917"/>
            <a:ext cx="7404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xét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về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dạng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vi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khuẩn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ví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ea typeface="+mn-ea"/>
                <a:cs typeface="+mn-cs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VNI-Helve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0248" name="Picture 8" descr="ques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632949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0" y="5432264"/>
            <a:ext cx="9072979" cy="86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8101330" algn="l"/>
              </a:tabLs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6275"/>
                  <a:invGamma/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BAØI </a:t>
            </a:r>
            <a:r>
              <a:rPr lang="en-US" sz="2400" b="1" u="sng" dirty="0">
                <a:solidFill>
                  <a:srgbClr val="FF0000"/>
                </a:solidFill>
                <a:latin typeface="VNI-Helve" pitchFamily="2" charset="0"/>
              </a:rPr>
              <a:t>25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elve" pitchFamily="2" charset="0"/>
              </a:rPr>
              <a:t>: VI KHUẨN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97E7C-C909-47F2-99D4-6E370BC34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9475"/>
            <a:ext cx="9144000" cy="3787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9D8D47-569C-401D-BCBE-D972CA434CD8}"/>
              </a:ext>
            </a:extLst>
          </p:cNvPr>
          <p:cNvSpPr txBox="1"/>
          <p:nvPr/>
        </p:nvSpPr>
        <p:spPr>
          <a:xfrm>
            <a:off x="235258" y="427167"/>
            <a:ext cx="852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I. </a:t>
            </a:r>
            <a:r>
              <a:rPr lang="en-US" b="1" u="sng" dirty="0">
                <a:solidFill>
                  <a:srgbClr val="FFFF00"/>
                </a:solidFill>
                <a:latin typeface="Arial"/>
              </a:rPr>
              <a:t>ĐẶC ĐIỂM CỦA VI KHUẨN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5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Helve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Helve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NI-Helv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NI-Helve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6605</TotalTime>
  <Words>1528</Words>
  <PresentationFormat>On-screen Show (4:3)</PresentationFormat>
  <Paragraphs>176</Paragraphs>
  <Slides>39</Slides>
  <Notes>0</Notes>
  <HiddenSlides>4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VNI-Helve</vt:lpstr>
      <vt:lpstr>VNI-Helve-Condense</vt:lpstr>
      <vt:lpstr>VNI-Hobo</vt:lpstr>
      <vt:lpstr>VNI-Lithos</vt:lpstr>
      <vt:lpstr>VNI-Times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sao khuê</dc:creator>
  <dcterms:created xsi:type="dcterms:W3CDTF">2021-03-16T16:56:30Z</dcterms:created>
  <dcterms:modified xsi:type="dcterms:W3CDTF">2023-12-12T15:34:58Z</dcterms:modified>
</cp:coreProperties>
</file>