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Lst>
  <p:notesMasterIdLst>
    <p:notesMasterId r:id="rId21"/>
  </p:notesMasterIdLst>
  <p:sldIdLst>
    <p:sldId id="256" r:id="rId2"/>
    <p:sldId id="257" r:id="rId3"/>
    <p:sldId id="258" r:id="rId4"/>
    <p:sldId id="260" r:id="rId5"/>
    <p:sldId id="264" r:id="rId6"/>
    <p:sldId id="273" r:id="rId7"/>
    <p:sldId id="259" r:id="rId8"/>
    <p:sldId id="263" r:id="rId9"/>
    <p:sldId id="274" r:id="rId10"/>
    <p:sldId id="261" r:id="rId11"/>
    <p:sldId id="262" r:id="rId12"/>
    <p:sldId id="265" r:id="rId13"/>
    <p:sldId id="266" r:id="rId14"/>
    <p:sldId id="267" r:id="rId15"/>
    <p:sldId id="268" r:id="rId16"/>
    <p:sldId id="269" r:id="rId17"/>
    <p:sldId id="270" r:id="rId18"/>
    <p:sldId id="271"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1091" autoAdjust="0"/>
  </p:normalViewPr>
  <p:slideViewPr>
    <p:cSldViewPr snapToGrid="0">
      <p:cViewPr varScale="1">
        <p:scale>
          <a:sx n="80" d="100"/>
          <a:sy n="80" d="100"/>
        </p:scale>
        <p:origin x="1794"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F3DFE-E8E2-4AF3-A8CD-4B1D11F9CCE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348EB19-D07E-4835-A6A6-A1C97CA305DC}">
      <dgm:prSet phldrT="[Text]"/>
      <dgm:spPr/>
      <dgm:t>
        <a:bodyPr/>
        <a:lstStyle/>
        <a:p>
          <a:r>
            <a:rPr lang="en-GB" dirty="0">
              <a:solidFill>
                <a:srgbClr val="C00000"/>
              </a:solidFill>
            </a:rPr>
            <a:t>?</a:t>
          </a:r>
          <a:endParaRPr lang="en-US" dirty="0">
            <a:solidFill>
              <a:srgbClr val="C00000"/>
            </a:solidFill>
          </a:endParaRPr>
        </a:p>
      </dgm:t>
    </dgm:pt>
    <dgm:pt modelId="{C0513F55-B042-4EA1-A47B-2539AB2A6386}" type="parTrans" cxnId="{B6685B53-92F0-4669-8C48-360FCCA455BD}">
      <dgm:prSet/>
      <dgm:spPr/>
      <dgm:t>
        <a:bodyPr/>
        <a:lstStyle/>
        <a:p>
          <a:endParaRPr lang="en-US"/>
        </a:p>
      </dgm:t>
    </dgm:pt>
    <dgm:pt modelId="{8F04D652-C568-42DB-90A9-8DA632F5B02B}" type="sibTrans" cxnId="{B6685B53-92F0-4669-8C48-360FCCA455BD}">
      <dgm:prSet/>
      <dgm:spPr/>
      <dgm:t>
        <a:bodyPr/>
        <a:lstStyle/>
        <a:p>
          <a:endParaRPr lang="en-US"/>
        </a:p>
      </dgm:t>
    </dgm:pt>
    <dgm:pt modelId="{4F4566E5-BBF3-44F1-B499-4A2921600BCB}">
      <dgm:prSet phldrT="[Text]"/>
      <dgm:spPr/>
      <dgm:t>
        <a:bodyPr/>
        <a:lstStyle/>
        <a:p>
          <a:r>
            <a:rPr lang="vi-VN" dirty="0">
              <a:solidFill>
                <a:srgbClr val="00B0F0"/>
              </a:solidFill>
            </a:rPr>
            <a:t>Đối tượng gây nên các đại dịch đó là gì?</a:t>
          </a:r>
          <a:endParaRPr lang="en-US" dirty="0">
            <a:solidFill>
              <a:srgbClr val="00B0F0"/>
            </a:solidFill>
          </a:endParaRPr>
        </a:p>
      </dgm:t>
    </dgm:pt>
    <dgm:pt modelId="{0ED08364-BD7F-4A4E-A2B4-88FE8FCC2DEF}" type="parTrans" cxnId="{FCD5855D-B6B1-468E-995C-FB55AA237A0C}">
      <dgm:prSet/>
      <dgm:spPr/>
      <dgm:t>
        <a:bodyPr/>
        <a:lstStyle/>
        <a:p>
          <a:endParaRPr lang="en-US"/>
        </a:p>
      </dgm:t>
    </dgm:pt>
    <dgm:pt modelId="{25899170-CDD7-4214-BE3F-D068639362D8}" type="sibTrans" cxnId="{FCD5855D-B6B1-468E-995C-FB55AA237A0C}">
      <dgm:prSet/>
      <dgm:spPr/>
      <dgm:t>
        <a:bodyPr/>
        <a:lstStyle/>
        <a:p>
          <a:endParaRPr lang="en-US"/>
        </a:p>
      </dgm:t>
    </dgm:pt>
    <dgm:pt modelId="{CE99E379-5045-41F4-9334-5D909B4424D2}">
      <dgm:prSet phldrT="[Text]"/>
      <dgm:spPr/>
      <dgm:t>
        <a:bodyPr/>
        <a:lstStyle/>
        <a:p>
          <a:r>
            <a:rPr lang="en-GB" dirty="0"/>
            <a:t>?</a:t>
          </a:r>
          <a:endParaRPr lang="en-US" dirty="0"/>
        </a:p>
      </dgm:t>
    </dgm:pt>
    <dgm:pt modelId="{A82041E0-9E03-4897-8998-41CEB52CF3B9}" type="parTrans" cxnId="{F3C9BCA2-0427-4AA5-84A8-C8F49E8B01DD}">
      <dgm:prSet/>
      <dgm:spPr/>
      <dgm:t>
        <a:bodyPr/>
        <a:lstStyle/>
        <a:p>
          <a:endParaRPr lang="en-US"/>
        </a:p>
      </dgm:t>
    </dgm:pt>
    <dgm:pt modelId="{087F3950-323E-4F1F-8CC6-2C5852B7A4D1}" type="sibTrans" cxnId="{F3C9BCA2-0427-4AA5-84A8-C8F49E8B01DD}">
      <dgm:prSet/>
      <dgm:spPr/>
      <dgm:t>
        <a:bodyPr/>
        <a:lstStyle/>
        <a:p>
          <a:endParaRPr lang="en-US"/>
        </a:p>
      </dgm:t>
    </dgm:pt>
    <dgm:pt modelId="{F1AD248E-D37A-4780-9DD0-F38E98628D8D}">
      <dgm:prSet phldrT="[Text]"/>
      <dgm:spPr/>
      <dgm:t>
        <a:bodyPr/>
        <a:lstStyle/>
        <a:p>
          <a:r>
            <a:rPr lang="en-US" b="1" i="1" dirty="0" err="1">
              <a:solidFill>
                <a:srgbClr val="FFC000"/>
              </a:solidFill>
            </a:rPr>
            <a:t>Chúng</a:t>
          </a:r>
          <a:r>
            <a:rPr lang="en-US" b="1" i="1" dirty="0">
              <a:solidFill>
                <a:srgbClr val="FFC000"/>
              </a:solidFill>
            </a:rPr>
            <a:t> ta </a:t>
          </a:r>
          <a:r>
            <a:rPr lang="en-US" b="1" i="1" dirty="0" err="1">
              <a:solidFill>
                <a:srgbClr val="FFC000"/>
              </a:solidFill>
            </a:rPr>
            <a:t>cần</a:t>
          </a:r>
          <a:r>
            <a:rPr lang="en-US" b="1" i="1" dirty="0">
              <a:solidFill>
                <a:srgbClr val="FFC000"/>
              </a:solidFill>
            </a:rPr>
            <a:t> </a:t>
          </a:r>
          <a:r>
            <a:rPr lang="en-US" b="1" i="1" dirty="0" err="1">
              <a:solidFill>
                <a:srgbClr val="FFC000"/>
              </a:solidFill>
            </a:rPr>
            <a:t>làm</a:t>
          </a:r>
          <a:r>
            <a:rPr lang="en-US" b="1" i="1" dirty="0">
              <a:solidFill>
                <a:srgbClr val="FFC000"/>
              </a:solidFill>
            </a:rPr>
            <a:t> </a:t>
          </a:r>
          <a:r>
            <a:rPr lang="en-US" b="1" i="1" dirty="0" err="1">
              <a:solidFill>
                <a:srgbClr val="FFC000"/>
              </a:solidFill>
            </a:rPr>
            <a:t>gì</a:t>
          </a:r>
          <a:r>
            <a:rPr lang="en-US" b="1" i="1" dirty="0">
              <a:solidFill>
                <a:srgbClr val="FFC000"/>
              </a:solidFill>
            </a:rPr>
            <a:t> </a:t>
          </a:r>
          <a:r>
            <a:rPr lang="en-US" b="1" i="1" dirty="0" err="1">
              <a:solidFill>
                <a:srgbClr val="FFC000"/>
              </a:solidFill>
            </a:rPr>
            <a:t>để</a:t>
          </a:r>
          <a:r>
            <a:rPr lang="en-US" b="1" i="1" dirty="0">
              <a:solidFill>
                <a:srgbClr val="FFC000"/>
              </a:solidFill>
            </a:rPr>
            <a:t> </a:t>
          </a:r>
          <a:r>
            <a:rPr lang="en-US" b="1" i="1" dirty="0" err="1">
              <a:solidFill>
                <a:srgbClr val="FFC000"/>
              </a:solidFill>
            </a:rPr>
            <a:t>phòng</a:t>
          </a:r>
          <a:r>
            <a:rPr lang="en-US" b="1" i="1" dirty="0">
              <a:solidFill>
                <a:srgbClr val="FFC000"/>
              </a:solidFill>
            </a:rPr>
            <a:t> </a:t>
          </a:r>
          <a:r>
            <a:rPr lang="en-US" b="1" i="1" dirty="0" err="1">
              <a:solidFill>
                <a:srgbClr val="FFC000"/>
              </a:solidFill>
            </a:rPr>
            <a:t>chống</a:t>
          </a:r>
          <a:r>
            <a:rPr lang="en-US" b="1" i="1" dirty="0">
              <a:solidFill>
                <a:srgbClr val="FFC000"/>
              </a:solidFill>
            </a:rPr>
            <a:t> </a:t>
          </a:r>
          <a:r>
            <a:rPr lang="en-US" b="1" i="1" dirty="0" err="1">
              <a:solidFill>
                <a:srgbClr val="FFC000"/>
              </a:solidFill>
            </a:rPr>
            <a:t>đại</a:t>
          </a:r>
          <a:r>
            <a:rPr lang="en-US" b="1" i="1" dirty="0">
              <a:solidFill>
                <a:srgbClr val="FFC000"/>
              </a:solidFill>
            </a:rPr>
            <a:t> </a:t>
          </a:r>
          <a:r>
            <a:rPr lang="en-US" b="1" i="1" dirty="0" err="1">
              <a:solidFill>
                <a:srgbClr val="FFC000"/>
              </a:solidFill>
            </a:rPr>
            <a:t>dịch</a:t>
          </a:r>
          <a:r>
            <a:rPr lang="en-US" b="1" i="1" dirty="0">
              <a:solidFill>
                <a:srgbClr val="FFC000"/>
              </a:solidFill>
            </a:rPr>
            <a:t> </a:t>
          </a:r>
          <a:r>
            <a:rPr lang="en-US" b="1" i="1" dirty="0" err="1">
              <a:solidFill>
                <a:srgbClr val="FFC000"/>
              </a:solidFill>
            </a:rPr>
            <a:t>đó</a:t>
          </a:r>
          <a:r>
            <a:rPr lang="en-US" b="1" i="1" dirty="0">
              <a:solidFill>
                <a:srgbClr val="FFC000"/>
              </a:solidFill>
            </a:rPr>
            <a:t>?</a:t>
          </a:r>
          <a:endParaRPr lang="en-US" dirty="0">
            <a:solidFill>
              <a:srgbClr val="FFC000"/>
            </a:solidFill>
          </a:endParaRPr>
        </a:p>
      </dgm:t>
    </dgm:pt>
    <dgm:pt modelId="{47547CF2-A984-4757-B129-CD82C9E33121}" type="parTrans" cxnId="{3C6A03A1-A849-4D74-95DB-A9F7770CB0E2}">
      <dgm:prSet/>
      <dgm:spPr/>
      <dgm:t>
        <a:bodyPr/>
        <a:lstStyle/>
        <a:p>
          <a:endParaRPr lang="en-US"/>
        </a:p>
      </dgm:t>
    </dgm:pt>
    <dgm:pt modelId="{0983CAAD-3A83-484E-9F5B-F1944281270C}" type="sibTrans" cxnId="{3C6A03A1-A849-4D74-95DB-A9F7770CB0E2}">
      <dgm:prSet/>
      <dgm:spPr/>
      <dgm:t>
        <a:bodyPr/>
        <a:lstStyle/>
        <a:p>
          <a:endParaRPr lang="en-US"/>
        </a:p>
      </dgm:t>
    </dgm:pt>
    <dgm:pt modelId="{63FAE502-869B-4E8B-9C64-0B4DB1A62BBC}" type="pres">
      <dgm:prSet presAssocID="{FC6F3DFE-E8E2-4AF3-A8CD-4B1D11F9CCE4}" presName="linearFlow" presStyleCnt="0">
        <dgm:presLayoutVars>
          <dgm:dir/>
          <dgm:animLvl val="lvl"/>
          <dgm:resizeHandles val="exact"/>
        </dgm:presLayoutVars>
      </dgm:prSet>
      <dgm:spPr/>
    </dgm:pt>
    <dgm:pt modelId="{24151F37-3657-4229-915E-800B8D338742}" type="pres">
      <dgm:prSet presAssocID="{C348EB19-D07E-4835-A6A6-A1C97CA305DC}" presName="composite" presStyleCnt="0"/>
      <dgm:spPr/>
    </dgm:pt>
    <dgm:pt modelId="{C716C17E-6893-4D22-BD0F-B9A30C8B371D}" type="pres">
      <dgm:prSet presAssocID="{C348EB19-D07E-4835-A6A6-A1C97CA305DC}" presName="parentText" presStyleLbl="alignNode1" presStyleIdx="0" presStyleCnt="2">
        <dgm:presLayoutVars>
          <dgm:chMax val="1"/>
          <dgm:bulletEnabled val="1"/>
        </dgm:presLayoutVars>
      </dgm:prSet>
      <dgm:spPr/>
    </dgm:pt>
    <dgm:pt modelId="{B4F25D52-A7F5-4271-BD50-2DC2405A2E30}" type="pres">
      <dgm:prSet presAssocID="{C348EB19-D07E-4835-A6A6-A1C97CA305DC}" presName="descendantText" presStyleLbl="alignAcc1" presStyleIdx="0" presStyleCnt="2">
        <dgm:presLayoutVars>
          <dgm:bulletEnabled val="1"/>
        </dgm:presLayoutVars>
      </dgm:prSet>
      <dgm:spPr/>
    </dgm:pt>
    <dgm:pt modelId="{05193294-7396-4C71-A702-6A772592C53B}" type="pres">
      <dgm:prSet presAssocID="{8F04D652-C568-42DB-90A9-8DA632F5B02B}" presName="sp" presStyleCnt="0"/>
      <dgm:spPr/>
    </dgm:pt>
    <dgm:pt modelId="{E85A15D5-9291-4920-A719-7FAEBCFD4391}" type="pres">
      <dgm:prSet presAssocID="{CE99E379-5045-41F4-9334-5D909B4424D2}" presName="composite" presStyleCnt="0"/>
      <dgm:spPr/>
    </dgm:pt>
    <dgm:pt modelId="{67E854C2-64A5-4B67-8EB1-575DA3698AB7}" type="pres">
      <dgm:prSet presAssocID="{CE99E379-5045-41F4-9334-5D909B4424D2}" presName="parentText" presStyleLbl="alignNode1" presStyleIdx="1" presStyleCnt="2" custLinFactNeighborX="-10086" custLinFactNeighborY="-5133">
        <dgm:presLayoutVars>
          <dgm:chMax val="1"/>
          <dgm:bulletEnabled val="1"/>
        </dgm:presLayoutVars>
      </dgm:prSet>
      <dgm:spPr/>
    </dgm:pt>
    <dgm:pt modelId="{AEE0510C-8AB6-432C-B038-A3B89BD67DAC}" type="pres">
      <dgm:prSet presAssocID="{CE99E379-5045-41F4-9334-5D909B4424D2}" presName="descendantText" presStyleLbl="alignAcc1" presStyleIdx="1" presStyleCnt="2" custLinFactNeighborY="-3205">
        <dgm:presLayoutVars>
          <dgm:bulletEnabled val="1"/>
        </dgm:presLayoutVars>
      </dgm:prSet>
      <dgm:spPr/>
    </dgm:pt>
  </dgm:ptLst>
  <dgm:cxnLst>
    <dgm:cxn modelId="{784E4F1D-FFC7-4236-921F-2B71F0E889A8}" type="presOf" srcId="{F1AD248E-D37A-4780-9DD0-F38E98628D8D}" destId="{AEE0510C-8AB6-432C-B038-A3B89BD67DAC}" srcOrd="0" destOrd="0" presId="urn:microsoft.com/office/officeart/2005/8/layout/chevron2"/>
    <dgm:cxn modelId="{FCD5855D-B6B1-468E-995C-FB55AA237A0C}" srcId="{C348EB19-D07E-4835-A6A6-A1C97CA305DC}" destId="{4F4566E5-BBF3-44F1-B499-4A2921600BCB}" srcOrd="0" destOrd="0" parTransId="{0ED08364-BD7F-4A4E-A2B4-88FE8FCC2DEF}" sibTransId="{25899170-CDD7-4214-BE3F-D068639362D8}"/>
    <dgm:cxn modelId="{ECBD4144-F4C0-4085-A4E6-B7591F9989E2}" type="presOf" srcId="{C348EB19-D07E-4835-A6A6-A1C97CA305DC}" destId="{C716C17E-6893-4D22-BD0F-B9A30C8B371D}" srcOrd="0" destOrd="0" presId="urn:microsoft.com/office/officeart/2005/8/layout/chevron2"/>
    <dgm:cxn modelId="{B6685B53-92F0-4669-8C48-360FCCA455BD}" srcId="{FC6F3DFE-E8E2-4AF3-A8CD-4B1D11F9CCE4}" destId="{C348EB19-D07E-4835-A6A6-A1C97CA305DC}" srcOrd="0" destOrd="0" parTransId="{C0513F55-B042-4EA1-A47B-2539AB2A6386}" sibTransId="{8F04D652-C568-42DB-90A9-8DA632F5B02B}"/>
    <dgm:cxn modelId="{ED880156-0123-440B-BFE7-A604712BF754}" type="presOf" srcId="{FC6F3DFE-E8E2-4AF3-A8CD-4B1D11F9CCE4}" destId="{63FAE502-869B-4E8B-9C64-0B4DB1A62BBC}" srcOrd="0" destOrd="0" presId="urn:microsoft.com/office/officeart/2005/8/layout/chevron2"/>
    <dgm:cxn modelId="{3C6A03A1-A849-4D74-95DB-A9F7770CB0E2}" srcId="{CE99E379-5045-41F4-9334-5D909B4424D2}" destId="{F1AD248E-D37A-4780-9DD0-F38E98628D8D}" srcOrd="0" destOrd="0" parTransId="{47547CF2-A984-4757-B129-CD82C9E33121}" sibTransId="{0983CAAD-3A83-484E-9F5B-F1944281270C}"/>
    <dgm:cxn modelId="{F3C9BCA2-0427-4AA5-84A8-C8F49E8B01DD}" srcId="{FC6F3DFE-E8E2-4AF3-A8CD-4B1D11F9CCE4}" destId="{CE99E379-5045-41F4-9334-5D909B4424D2}" srcOrd="1" destOrd="0" parTransId="{A82041E0-9E03-4897-8998-41CEB52CF3B9}" sibTransId="{087F3950-323E-4F1F-8CC6-2C5852B7A4D1}"/>
    <dgm:cxn modelId="{1199E6AD-5D4A-425C-8565-2614508C8970}" type="presOf" srcId="{4F4566E5-BBF3-44F1-B499-4A2921600BCB}" destId="{B4F25D52-A7F5-4271-BD50-2DC2405A2E30}" srcOrd="0" destOrd="0" presId="urn:microsoft.com/office/officeart/2005/8/layout/chevron2"/>
    <dgm:cxn modelId="{7C6820B6-30A1-4703-B990-1631CAE33EB6}" type="presOf" srcId="{CE99E379-5045-41F4-9334-5D909B4424D2}" destId="{67E854C2-64A5-4B67-8EB1-575DA3698AB7}" srcOrd="0" destOrd="0" presId="urn:microsoft.com/office/officeart/2005/8/layout/chevron2"/>
    <dgm:cxn modelId="{3E503F75-0B32-41A8-B60F-20629169F090}" type="presParOf" srcId="{63FAE502-869B-4E8B-9C64-0B4DB1A62BBC}" destId="{24151F37-3657-4229-915E-800B8D338742}" srcOrd="0" destOrd="0" presId="urn:microsoft.com/office/officeart/2005/8/layout/chevron2"/>
    <dgm:cxn modelId="{5BCDFFBA-FC94-407C-A440-C16CA5BA1AE3}" type="presParOf" srcId="{24151F37-3657-4229-915E-800B8D338742}" destId="{C716C17E-6893-4D22-BD0F-B9A30C8B371D}" srcOrd="0" destOrd="0" presId="urn:microsoft.com/office/officeart/2005/8/layout/chevron2"/>
    <dgm:cxn modelId="{226AF87A-BA77-429A-87BC-63A5C224B8C0}" type="presParOf" srcId="{24151F37-3657-4229-915E-800B8D338742}" destId="{B4F25D52-A7F5-4271-BD50-2DC2405A2E30}" srcOrd="1" destOrd="0" presId="urn:microsoft.com/office/officeart/2005/8/layout/chevron2"/>
    <dgm:cxn modelId="{AA5CD0AC-0FDF-4F65-9F7F-F71FF6E9B64D}" type="presParOf" srcId="{63FAE502-869B-4E8B-9C64-0B4DB1A62BBC}" destId="{05193294-7396-4C71-A702-6A772592C53B}" srcOrd="1" destOrd="0" presId="urn:microsoft.com/office/officeart/2005/8/layout/chevron2"/>
    <dgm:cxn modelId="{C22DA04C-5E4A-441B-8164-3773590C27ED}" type="presParOf" srcId="{63FAE502-869B-4E8B-9C64-0B4DB1A62BBC}" destId="{E85A15D5-9291-4920-A719-7FAEBCFD4391}" srcOrd="2" destOrd="0" presId="urn:microsoft.com/office/officeart/2005/8/layout/chevron2"/>
    <dgm:cxn modelId="{253596D1-F1E2-45C7-9B4D-7CA55111339B}" type="presParOf" srcId="{E85A15D5-9291-4920-A719-7FAEBCFD4391}" destId="{67E854C2-64A5-4B67-8EB1-575DA3698AB7}" srcOrd="0" destOrd="0" presId="urn:microsoft.com/office/officeart/2005/8/layout/chevron2"/>
    <dgm:cxn modelId="{5A4D2924-A2BB-4BA6-9046-485B040D7E6F}" type="presParOf" srcId="{E85A15D5-9291-4920-A719-7FAEBCFD4391}" destId="{AEE0510C-8AB6-432C-B038-A3B89BD67DA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6C17E-6893-4D22-BD0F-B9A30C8B371D}">
      <dsp:nvSpPr>
        <dsp:cNvPr id="0" name=""/>
        <dsp:cNvSpPr/>
      </dsp:nvSpPr>
      <dsp:spPr>
        <a:xfrm rot="5400000">
          <a:off x="-448305" y="449625"/>
          <a:ext cx="2988701" cy="209209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2578100">
            <a:lnSpc>
              <a:spcPct val="90000"/>
            </a:lnSpc>
            <a:spcBef>
              <a:spcPct val="0"/>
            </a:spcBef>
            <a:spcAft>
              <a:spcPct val="35000"/>
            </a:spcAft>
            <a:buNone/>
          </a:pPr>
          <a:r>
            <a:rPr lang="en-GB" sz="5800" kern="1200" dirty="0">
              <a:solidFill>
                <a:srgbClr val="C00000"/>
              </a:solidFill>
            </a:rPr>
            <a:t>?</a:t>
          </a:r>
          <a:endParaRPr lang="en-US" sz="5800" kern="1200" dirty="0">
            <a:solidFill>
              <a:srgbClr val="C00000"/>
            </a:solidFill>
          </a:endParaRPr>
        </a:p>
      </dsp:txBody>
      <dsp:txXfrm rot="-5400000">
        <a:off x="1" y="1047364"/>
        <a:ext cx="2092090" cy="896611"/>
      </dsp:txXfrm>
    </dsp:sp>
    <dsp:sp modelId="{B4F25D52-A7F5-4271-BD50-2DC2405A2E30}">
      <dsp:nvSpPr>
        <dsp:cNvPr id="0" name=""/>
        <dsp:cNvSpPr/>
      </dsp:nvSpPr>
      <dsp:spPr>
        <a:xfrm rot="5400000">
          <a:off x="5332517" y="-3239106"/>
          <a:ext cx="1942655" cy="84235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8272" tIns="35560" rIns="35560" bIns="35560" numCol="1" spcCol="1270" anchor="ctr" anchorCtr="0">
          <a:noAutofit/>
        </a:bodyPr>
        <a:lstStyle/>
        <a:p>
          <a:pPr marL="285750" lvl="1" indent="-285750" algn="l" defTabSz="2489200">
            <a:lnSpc>
              <a:spcPct val="90000"/>
            </a:lnSpc>
            <a:spcBef>
              <a:spcPct val="0"/>
            </a:spcBef>
            <a:spcAft>
              <a:spcPct val="15000"/>
            </a:spcAft>
            <a:buChar char="•"/>
          </a:pPr>
          <a:r>
            <a:rPr lang="vi-VN" sz="5600" kern="1200" dirty="0">
              <a:solidFill>
                <a:srgbClr val="00B0F0"/>
              </a:solidFill>
            </a:rPr>
            <a:t>Đối tượng gây nên các đại dịch đó là gì?</a:t>
          </a:r>
          <a:endParaRPr lang="en-US" sz="5600" kern="1200" dirty="0">
            <a:solidFill>
              <a:srgbClr val="00B0F0"/>
            </a:solidFill>
          </a:endParaRPr>
        </a:p>
      </dsp:txBody>
      <dsp:txXfrm rot="-5400000">
        <a:off x="2092091" y="96153"/>
        <a:ext cx="8328676" cy="1752989"/>
      </dsp:txXfrm>
    </dsp:sp>
    <dsp:sp modelId="{67E854C2-64A5-4B67-8EB1-575DA3698AB7}">
      <dsp:nvSpPr>
        <dsp:cNvPr id="0" name=""/>
        <dsp:cNvSpPr/>
      </dsp:nvSpPr>
      <dsp:spPr>
        <a:xfrm rot="5400000">
          <a:off x="-448305" y="3003998"/>
          <a:ext cx="2988701" cy="209209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2578100">
            <a:lnSpc>
              <a:spcPct val="90000"/>
            </a:lnSpc>
            <a:spcBef>
              <a:spcPct val="0"/>
            </a:spcBef>
            <a:spcAft>
              <a:spcPct val="35000"/>
            </a:spcAft>
            <a:buNone/>
          </a:pPr>
          <a:r>
            <a:rPr lang="en-GB" sz="5800" kern="1200" dirty="0"/>
            <a:t>?</a:t>
          </a:r>
          <a:endParaRPr lang="en-US" sz="5800" kern="1200" dirty="0"/>
        </a:p>
      </dsp:txBody>
      <dsp:txXfrm rot="-5400000">
        <a:off x="1" y="3601737"/>
        <a:ext cx="2092090" cy="896611"/>
      </dsp:txXfrm>
    </dsp:sp>
    <dsp:sp modelId="{AEE0510C-8AB6-432C-B038-A3B89BD67DAC}">
      <dsp:nvSpPr>
        <dsp:cNvPr id="0" name=""/>
        <dsp:cNvSpPr/>
      </dsp:nvSpPr>
      <dsp:spPr>
        <a:xfrm rot="5400000">
          <a:off x="5332517" y="-593585"/>
          <a:ext cx="1942655" cy="84235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8272" tIns="35560" rIns="35560" bIns="35560" numCol="1" spcCol="1270" anchor="ctr" anchorCtr="0">
          <a:noAutofit/>
        </a:bodyPr>
        <a:lstStyle/>
        <a:p>
          <a:pPr marL="285750" lvl="1" indent="-285750" algn="l" defTabSz="2489200">
            <a:lnSpc>
              <a:spcPct val="90000"/>
            </a:lnSpc>
            <a:spcBef>
              <a:spcPct val="0"/>
            </a:spcBef>
            <a:spcAft>
              <a:spcPct val="15000"/>
            </a:spcAft>
            <a:buChar char="•"/>
          </a:pPr>
          <a:r>
            <a:rPr lang="en-US" sz="5600" b="1" i="1" kern="1200" dirty="0" err="1">
              <a:solidFill>
                <a:srgbClr val="FFC000"/>
              </a:solidFill>
            </a:rPr>
            <a:t>Chúng</a:t>
          </a:r>
          <a:r>
            <a:rPr lang="en-US" sz="5600" b="1" i="1" kern="1200" dirty="0">
              <a:solidFill>
                <a:srgbClr val="FFC000"/>
              </a:solidFill>
            </a:rPr>
            <a:t> ta </a:t>
          </a:r>
          <a:r>
            <a:rPr lang="en-US" sz="5600" b="1" i="1" kern="1200" dirty="0" err="1">
              <a:solidFill>
                <a:srgbClr val="FFC000"/>
              </a:solidFill>
            </a:rPr>
            <a:t>cần</a:t>
          </a:r>
          <a:r>
            <a:rPr lang="en-US" sz="5600" b="1" i="1" kern="1200" dirty="0">
              <a:solidFill>
                <a:srgbClr val="FFC000"/>
              </a:solidFill>
            </a:rPr>
            <a:t> </a:t>
          </a:r>
          <a:r>
            <a:rPr lang="en-US" sz="5600" b="1" i="1" kern="1200" dirty="0" err="1">
              <a:solidFill>
                <a:srgbClr val="FFC000"/>
              </a:solidFill>
            </a:rPr>
            <a:t>làm</a:t>
          </a:r>
          <a:r>
            <a:rPr lang="en-US" sz="5600" b="1" i="1" kern="1200" dirty="0">
              <a:solidFill>
                <a:srgbClr val="FFC000"/>
              </a:solidFill>
            </a:rPr>
            <a:t> </a:t>
          </a:r>
          <a:r>
            <a:rPr lang="en-US" sz="5600" b="1" i="1" kern="1200" dirty="0" err="1">
              <a:solidFill>
                <a:srgbClr val="FFC000"/>
              </a:solidFill>
            </a:rPr>
            <a:t>gì</a:t>
          </a:r>
          <a:r>
            <a:rPr lang="en-US" sz="5600" b="1" i="1" kern="1200" dirty="0">
              <a:solidFill>
                <a:srgbClr val="FFC000"/>
              </a:solidFill>
            </a:rPr>
            <a:t> </a:t>
          </a:r>
          <a:r>
            <a:rPr lang="en-US" sz="5600" b="1" i="1" kern="1200" dirty="0" err="1">
              <a:solidFill>
                <a:srgbClr val="FFC000"/>
              </a:solidFill>
            </a:rPr>
            <a:t>để</a:t>
          </a:r>
          <a:r>
            <a:rPr lang="en-US" sz="5600" b="1" i="1" kern="1200" dirty="0">
              <a:solidFill>
                <a:srgbClr val="FFC000"/>
              </a:solidFill>
            </a:rPr>
            <a:t> </a:t>
          </a:r>
          <a:r>
            <a:rPr lang="en-US" sz="5600" b="1" i="1" kern="1200" dirty="0" err="1">
              <a:solidFill>
                <a:srgbClr val="FFC000"/>
              </a:solidFill>
            </a:rPr>
            <a:t>phòng</a:t>
          </a:r>
          <a:r>
            <a:rPr lang="en-US" sz="5600" b="1" i="1" kern="1200" dirty="0">
              <a:solidFill>
                <a:srgbClr val="FFC000"/>
              </a:solidFill>
            </a:rPr>
            <a:t> </a:t>
          </a:r>
          <a:r>
            <a:rPr lang="en-US" sz="5600" b="1" i="1" kern="1200" dirty="0" err="1">
              <a:solidFill>
                <a:srgbClr val="FFC000"/>
              </a:solidFill>
            </a:rPr>
            <a:t>chống</a:t>
          </a:r>
          <a:r>
            <a:rPr lang="en-US" sz="5600" b="1" i="1" kern="1200" dirty="0">
              <a:solidFill>
                <a:srgbClr val="FFC000"/>
              </a:solidFill>
            </a:rPr>
            <a:t> </a:t>
          </a:r>
          <a:r>
            <a:rPr lang="en-US" sz="5600" b="1" i="1" kern="1200" dirty="0" err="1">
              <a:solidFill>
                <a:srgbClr val="FFC000"/>
              </a:solidFill>
            </a:rPr>
            <a:t>đại</a:t>
          </a:r>
          <a:r>
            <a:rPr lang="en-US" sz="5600" b="1" i="1" kern="1200" dirty="0">
              <a:solidFill>
                <a:srgbClr val="FFC000"/>
              </a:solidFill>
            </a:rPr>
            <a:t> </a:t>
          </a:r>
          <a:r>
            <a:rPr lang="en-US" sz="5600" b="1" i="1" kern="1200" dirty="0" err="1">
              <a:solidFill>
                <a:srgbClr val="FFC000"/>
              </a:solidFill>
            </a:rPr>
            <a:t>dịch</a:t>
          </a:r>
          <a:r>
            <a:rPr lang="en-US" sz="5600" b="1" i="1" kern="1200" dirty="0">
              <a:solidFill>
                <a:srgbClr val="FFC000"/>
              </a:solidFill>
            </a:rPr>
            <a:t> </a:t>
          </a:r>
          <a:r>
            <a:rPr lang="en-US" sz="5600" b="1" i="1" kern="1200" dirty="0" err="1">
              <a:solidFill>
                <a:srgbClr val="FFC000"/>
              </a:solidFill>
            </a:rPr>
            <a:t>đó</a:t>
          </a:r>
          <a:r>
            <a:rPr lang="en-US" sz="5600" b="1" i="1" kern="1200" dirty="0">
              <a:solidFill>
                <a:srgbClr val="FFC000"/>
              </a:solidFill>
            </a:rPr>
            <a:t>?</a:t>
          </a:r>
          <a:endParaRPr lang="en-US" sz="5600" kern="1200" dirty="0">
            <a:solidFill>
              <a:srgbClr val="FFC000"/>
            </a:solidFill>
          </a:endParaRPr>
        </a:p>
      </dsp:txBody>
      <dsp:txXfrm rot="-5400000">
        <a:off x="2092091" y="2741674"/>
        <a:ext cx="8328676" cy="175298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50F45-B0F1-4F8E-BC2D-7F25177CE0B2}"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70B8AF-0472-4916-9058-7417D42168AD}" type="slidenum">
              <a:rPr lang="en-US" smtClean="0"/>
              <a:t>‹#›</a:t>
            </a:fld>
            <a:endParaRPr lang="en-US"/>
          </a:p>
        </p:txBody>
      </p:sp>
    </p:spTree>
    <p:extLst>
      <p:ext uri="{BB962C8B-B14F-4D97-AF65-F5344CB8AC3E}">
        <p14:creationId xmlns:p14="http://schemas.microsoft.com/office/powerpoint/2010/main" val="1749102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0B8AF-0472-4916-9058-7417D42168AD}" type="slidenum">
              <a:rPr lang="en-US" smtClean="0"/>
              <a:t>4</a:t>
            </a:fld>
            <a:endParaRPr lang="en-US"/>
          </a:p>
        </p:txBody>
      </p:sp>
    </p:spTree>
    <p:extLst>
      <p:ext uri="{BB962C8B-B14F-4D97-AF65-F5344CB8AC3E}">
        <p14:creationId xmlns:p14="http://schemas.microsoft.com/office/powerpoint/2010/main" val="49675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Virus</a:t>
            </a:r>
            <a:r>
              <a:rPr lang="en-GB" baseline="0" dirty="0"/>
              <a:t> HIV</a:t>
            </a:r>
          </a:p>
          <a:p>
            <a:endParaRPr lang="en-US" dirty="0"/>
          </a:p>
        </p:txBody>
      </p:sp>
      <p:sp>
        <p:nvSpPr>
          <p:cNvPr id="4" name="Slide Number Placeholder 3"/>
          <p:cNvSpPr>
            <a:spLocks noGrp="1"/>
          </p:cNvSpPr>
          <p:nvPr>
            <p:ph type="sldNum" sz="quarter" idx="10"/>
          </p:nvPr>
        </p:nvSpPr>
        <p:spPr/>
        <p:txBody>
          <a:bodyPr/>
          <a:lstStyle/>
          <a:p>
            <a:fld id="{3A70B8AF-0472-4916-9058-7417D42168AD}" type="slidenum">
              <a:rPr lang="en-US" smtClean="0"/>
              <a:t>7</a:t>
            </a:fld>
            <a:endParaRPr lang="en-US"/>
          </a:p>
        </p:txBody>
      </p:sp>
    </p:spTree>
    <p:extLst>
      <p:ext uri="{BB962C8B-B14F-4D97-AF65-F5344CB8AC3E}">
        <p14:creationId xmlns:p14="http://schemas.microsoft.com/office/powerpoint/2010/main" val="95803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0B8AF-0472-4916-9058-7417D42168AD}" type="slidenum">
              <a:rPr lang="en-US" smtClean="0"/>
              <a:t>8</a:t>
            </a:fld>
            <a:endParaRPr lang="en-US"/>
          </a:p>
        </p:txBody>
      </p:sp>
    </p:spTree>
    <p:extLst>
      <p:ext uri="{BB962C8B-B14F-4D97-AF65-F5344CB8AC3E}">
        <p14:creationId xmlns:p14="http://schemas.microsoft.com/office/powerpoint/2010/main" val="3790660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0B8AF-0472-4916-9058-7417D42168AD}" type="slidenum">
              <a:rPr lang="en-US" smtClean="0"/>
              <a:t>11</a:t>
            </a:fld>
            <a:endParaRPr lang="en-US"/>
          </a:p>
        </p:txBody>
      </p:sp>
    </p:spTree>
    <p:extLst>
      <p:ext uri="{BB962C8B-B14F-4D97-AF65-F5344CB8AC3E}">
        <p14:creationId xmlns:p14="http://schemas.microsoft.com/office/powerpoint/2010/main" val="534352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0B8AF-0472-4916-9058-7417D42168AD}" type="slidenum">
              <a:rPr lang="en-US" smtClean="0"/>
              <a:t>14</a:t>
            </a:fld>
            <a:endParaRPr lang="en-US"/>
          </a:p>
        </p:txBody>
      </p:sp>
    </p:spTree>
    <p:extLst>
      <p:ext uri="{BB962C8B-B14F-4D97-AF65-F5344CB8AC3E}">
        <p14:creationId xmlns:p14="http://schemas.microsoft.com/office/powerpoint/2010/main" val="49292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4F9521-A35E-4802-95AC-51173E1BC685}"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52797-830A-42B0-8DD9-0D0FFD358A68}" type="slidenum">
              <a:rPr lang="en-US" smtClean="0"/>
              <a:t>‹#›</a:t>
            </a:fld>
            <a:endParaRPr lang="en-US"/>
          </a:p>
        </p:txBody>
      </p:sp>
    </p:spTree>
    <p:extLst>
      <p:ext uri="{BB962C8B-B14F-4D97-AF65-F5344CB8AC3E}">
        <p14:creationId xmlns:p14="http://schemas.microsoft.com/office/powerpoint/2010/main" val="3873406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F9521-A35E-4802-95AC-51173E1BC685}"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52797-830A-42B0-8DD9-0D0FFD358A68}" type="slidenum">
              <a:rPr lang="en-US" smtClean="0"/>
              <a:t>‹#›</a:t>
            </a:fld>
            <a:endParaRPr lang="en-US"/>
          </a:p>
        </p:txBody>
      </p:sp>
    </p:spTree>
    <p:extLst>
      <p:ext uri="{BB962C8B-B14F-4D97-AF65-F5344CB8AC3E}">
        <p14:creationId xmlns:p14="http://schemas.microsoft.com/office/powerpoint/2010/main" val="3074942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F9521-A35E-4802-95AC-51173E1BC685}"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52797-830A-42B0-8DD9-0D0FFD358A68}" type="slidenum">
              <a:rPr lang="en-US" smtClean="0"/>
              <a:t>‹#›</a:t>
            </a:fld>
            <a:endParaRPr lang="en-US"/>
          </a:p>
        </p:txBody>
      </p:sp>
    </p:spTree>
    <p:extLst>
      <p:ext uri="{BB962C8B-B14F-4D97-AF65-F5344CB8AC3E}">
        <p14:creationId xmlns:p14="http://schemas.microsoft.com/office/powerpoint/2010/main" val="587197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F9521-A35E-4802-95AC-51173E1BC685}"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52797-830A-42B0-8DD9-0D0FFD358A68}" type="slidenum">
              <a:rPr lang="en-US" smtClean="0"/>
              <a:t>‹#›</a:t>
            </a:fld>
            <a:endParaRPr lang="en-US"/>
          </a:p>
        </p:txBody>
      </p:sp>
    </p:spTree>
    <p:extLst>
      <p:ext uri="{BB962C8B-B14F-4D97-AF65-F5344CB8AC3E}">
        <p14:creationId xmlns:p14="http://schemas.microsoft.com/office/powerpoint/2010/main" val="996549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4F9521-A35E-4802-95AC-51173E1BC685}"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52797-830A-42B0-8DD9-0D0FFD358A68}" type="slidenum">
              <a:rPr lang="en-US" smtClean="0"/>
              <a:t>‹#›</a:t>
            </a:fld>
            <a:endParaRPr lang="en-US"/>
          </a:p>
        </p:txBody>
      </p:sp>
    </p:spTree>
    <p:extLst>
      <p:ext uri="{BB962C8B-B14F-4D97-AF65-F5344CB8AC3E}">
        <p14:creationId xmlns:p14="http://schemas.microsoft.com/office/powerpoint/2010/main" val="3261184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4F9521-A35E-4802-95AC-51173E1BC685}"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52797-830A-42B0-8DD9-0D0FFD358A68}" type="slidenum">
              <a:rPr lang="en-US" smtClean="0"/>
              <a:t>‹#›</a:t>
            </a:fld>
            <a:endParaRPr lang="en-US"/>
          </a:p>
        </p:txBody>
      </p:sp>
    </p:spTree>
    <p:extLst>
      <p:ext uri="{BB962C8B-B14F-4D97-AF65-F5344CB8AC3E}">
        <p14:creationId xmlns:p14="http://schemas.microsoft.com/office/powerpoint/2010/main" val="3949622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4F9521-A35E-4802-95AC-51173E1BC685}" type="datetimeFigureOut">
              <a:rPr lang="en-US" smtClean="0"/>
              <a:t>12/12/2023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C52797-830A-42B0-8DD9-0D0FFD358A68}" type="slidenum">
              <a:rPr lang="en-US" smtClean="0"/>
              <a:t>‹#›</a:t>
            </a:fld>
            <a:endParaRPr lang="en-US"/>
          </a:p>
        </p:txBody>
      </p:sp>
    </p:spTree>
    <p:extLst>
      <p:ext uri="{BB962C8B-B14F-4D97-AF65-F5344CB8AC3E}">
        <p14:creationId xmlns:p14="http://schemas.microsoft.com/office/powerpoint/2010/main" val="2213968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4F9521-A35E-4802-95AC-51173E1BC685}" type="datetimeFigureOut">
              <a:rPr lang="en-US" smtClean="0"/>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C52797-830A-42B0-8DD9-0D0FFD358A68}" type="slidenum">
              <a:rPr lang="en-US" smtClean="0"/>
              <a:t>‹#›</a:t>
            </a:fld>
            <a:endParaRPr lang="en-US"/>
          </a:p>
        </p:txBody>
      </p:sp>
    </p:spTree>
    <p:extLst>
      <p:ext uri="{BB962C8B-B14F-4D97-AF65-F5344CB8AC3E}">
        <p14:creationId xmlns:p14="http://schemas.microsoft.com/office/powerpoint/2010/main" val="3178527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F9521-A35E-4802-95AC-51173E1BC685}" type="datetimeFigureOut">
              <a:rPr lang="en-US" smtClean="0"/>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C52797-830A-42B0-8DD9-0D0FFD358A68}" type="slidenum">
              <a:rPr lang="en-US" smtClean="0"/>
              <a:t>‹#›</a:t>
            </a:fld>
            <a:endParaRPr lang="en-US"/>
          </a:p>
        </p:txBody>
      </p:sp>
    </p:spTree>
    <p:extLst>
      <p:ext uri="{BB962C8B-B14F-4D97-AF65-F5344CB8AC3E}">
        <p14:creationId xmlns:p14="http://schemas.microsoft.com/office/powerpoint/2010/main" val="2428152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4F9521-A35E-4802-95AC-51173E1BC685}"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52797-830A-42B0-8DD9-0D0FFD358A68}" type="slidenum">
              <a:rPr lang="en-US" smtClean="0"/>
              <a:t>‹#›</a:t>
            </a:fld>
            <a:endParaRPr lang="en-US"/>
          </a:p>
        </p:txBody>
      </p:sp>
    </p:spTree>
    <p:extLst>
      <p:ext uri="{BB962C8B-B14F-4D97-AF65-F5344CB8AC3E}">
        <p14:creationId xmlns:p14="http://schemas.microsoft.com/office/powerpoint/2010/main" val="1461639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4F9521-A35E-4802-95AC-51173E1BC685}"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52797-830A-42B0-8DD9-0D0FFD358A68}" type="slidenum">
              <a:rPr lang="en-US" smtClean="0"/>
              <a:t>‹#›</a:t>
            </a:fld>
            <a:endParaRPr lang="en-US"/>
          </a:p>
        </p:txBody>
      </p:sp>
    </p:spTree>
    <p:extLst>
      <p:ext uri="{BB962C8B-B14F-4D97-AF65-F5344CB8AC3E}">
        <p14:creationId xmlns:p14="http://schemas.microsoft.com/office/powerpoint/2010/main" val="3259358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F9521-A35E-4802-95AC-51173E1BC685}" type="datetimeFigureOut">
              <a:rPr lang="en-US" smtClean="0"/>
              <a:t>12/12/2023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52797-830A-42B0-8DD9-0D0FFD358A68}" type="slidenum">
              <a:rPr lang="en-US" smtClean="0"/>
              <a:t>‹#›</a:t>
            </a:fld>
            <a:endParaRPr lang="en-US"/>
          </a:p>
        </p:txBody>
      </p:sp>
    </p:spTree>
    <p:extLst>
      <p:ext uri="{BB962C8B-B14F-4D97-AF65-F5344CB8AC3E}">
        <p14:creationId xmlns:p14="http://schemas.microsoft.com/office/powerpoint/2010/main" val="285238738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9270" y="2223700"/>
            <a:ext cx="8394578" cy="862149"/>
          </a:xfrm>
        </p:spPr>
        <p:txBody>
          <a:bodyPr>
            <a:normAutofit fontScale="90000"/>
          </a:bodyPr>
          <a:lstStyle/>
          <a:p>
            <a:r>
              <a:rPr lang="en-GB" dirty="0" err="1">
                <a:solidFill>
                  <a:srgbClr val="FF0000"/>
                </a:solidFill>
                <a:latin typeface="Times New Roman" panose="02020603050405020304" pitchFamily="18" charset="0"/>
                <a:cs typeface="Times New Roman" panose="02020603050405020304" pitchFamily="18" charset="0"/>
              </a:rPr>
              <a:t>Chào</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mừng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quý</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Thầy</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Cô</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về</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dự</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tiết</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học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của</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lớp</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549270" y="3671667"/>
            <a:ext cx="8820443" cy="1294227"/>
          </a:xfrm>
        </p:spPr>
        <p:txBody>
          <a:bodyPr>
            <a:normAutofit/>
          </a:bodyPr>
          <a:lstStyle/>
          <a:p>
            <a:r>
              <a:rPr lang="en-GB" sz="4800" dirty="0">
                <a:solidFill>
                  <a:srgbClr val="C00000"/>
                </a:solidFill>
                <a:latin typeface="Times New Roman" panose="02020603050405020304" pitchFamily="18" charset="0"/>
                <a:cs typeface="Times New Roman" panose="02020603050405020304" pitchFamily="18" charset="0"/>
              </a:rPr>
              <a:t>Môn: </a:t>
            </a:r>
            <a:r>
              <a:rPr lang="en-GB" sz="4800" dirty="0" err="1">
                <a:solidFill>
                  <a:srgbClr val="C00000"/>
                </a:solidFill>
                <a:latin typeface="Times New Roman" panose="02020603050405020304" pitchFamily="18" charset="0"/>
                <a:cs typeface="Times New Roman" panose="02020603050405020304" pitchFamily="18" charset="0"/>
              </a:rPr>
              <a:t>khoa</a:t>
            </a:r>
            <a:r>
              <a:rPr lang="en-GB" sz="4800" dirty="0">
                <a:solidFill>
                  <a:srgbClr val="C00000"/>
                </a:solidFill>
                <a:latin typeface="Times New Roman" panose="02020603050405020304" pitchFamily="18" charset="0"/>
                <a:cs typeface="Times New Roman" panose="02020603050405020304" pitchFamily="18" charset="0"/>
              </a:rPr>
              <a:t> </a:t>
            </a:r>
            <a:r>
              <a:rPr lang="en-GB" sz="4800" dirty="0" err="1">
                <a:solidFill>
                  <a:srgbClr val="C00000"/>
                </a:solidFill>
                <a:latin typeface="Times New Roman" panose="02020603050405020304" pitchFamily="18" charset="0"/>
                <a:cs typeface="Times New Roman" panose="02020603050405020304" pitchFamily="18" charset="0"/>
              </a:rPr>
              <a:t>học</a:t>
            </a:r>
            <a:r>
              <a:rPr lang="en-GB" sz="4800" dirty="0">
                <a:solidFill>
                  <a:srgbClr val="C00000"/>
                </a:solidFill>
                <a:latin typeface="Times New Roman" panose="02020603050405020304" pitchFamily="18" charset="0"/>
                <a:cs typeface="Times New Roman" panose="02020603050405020304" pitchFamily="18" charset="0"/>
              </a:rPr>
              <a:t> </a:t>
            </a:r>
            <a:r>
              <a:rPr lang="en-GB" sz="4800" dirty="0" err="1">
                <a:solidFill>
                  <a:srgbClr val="C00000"/>
                </a:solidFill>
                <a:latin typeface="Times New Roman" panose="02020603050405020304" pitchFamily="18" charset="0"/>
                <a:cs typeface="Times New Roman" panose="02020603050405020304" pitchFamily="18" charset="0"/>
              </a:rPr>
              <a:t>tự</a:t>
            </a:r>
            <a:r>
              <a:rPr lang="en-GB" sz="4800" dirty="0">
                <a:solidFill>
                  <a:srgbClr val="C00000"/>
                </a:solidFill>
                <a:latin typeface="Times New Roman" panose="02020603050405020304" pitchFamily="18" charset="0"/>
                <a:cs typeface="Times New Roman" panose="02020603050405020304" pitchFamily="18" charset="0"/>
              </a:rPr>
              <a:t> </a:t>
            </a:r>
            <a:r>
              <a:rPr lang="en-GB" sz="4800" dirty="0" err="1">
                <a:solidFill>
                  <a:srgbClr val="C00000"/>
                </a:solidFill>
                <a:latin typeface="Times New Roman" panose="02020603050405020304" pitchFamily="18" charset="0"/>
                <a:cs typeface="Times New Roman" panose="02020603050405020304" pitchFamily="18" charset="0"/>
              </a:rPr>
              <a:t>nhiên</a:t>
            </a:r>
            <a:r>
              <a:rPr lang="en-GB" sz="4800" dirty="0">
                <a:solidFill>
                  <a:srgbClr val="C00000"/>
                </a:solidFill>
                <a:latin typeface="Times New Roman" panose="02020603050405020304" pitchFamily="18" charset="0"/>
                <a:cs typeface="Times New Roman" panose="02020603050405020304" pitchFamily="18" charset="0"/>
              </a:rPr>
              <a:t> 6</a:t>
            </a:r>
            <a:endParaRPr lang="en-US" sz="4800"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767EF1E-2FA8-49FF-A09B-9B6E3A7F9BB2}"/>
              </a:ext>
            </a:extLst>
          </p:cNvPr>
          <p:cNvSpPr txBox="1"/>
          <p:nvPr/>
        </p:nvSpPr>
        <p:spPr>
          <a:xfrm>
            <a:off x="2794334" y="4477435"/>
            <a:ext cx="6093994"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377950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16424" y="547429"/>
            <a:ext cx="3398108" cy="3166155"/>
          </a:xfrm>
          <a:prstGeom prst="rect">
            <a:avLst/>
          </a:prstGeom>
        </p:spPr>
      </p:pic>
      <p:pic>
        <p:nvPicPr>
          <p:cNvPr id="5" name="Picture 4"/>
          <p:cNvPicPr>
            <a:picLocks noChangeAspect="1"/>
          </p:cNvPicPr>
          <p:nvPr/>
        </p:nvPicPr>
        <p:blipFill>
          <a:blip r:embed="rId3"/>
          <a:stretch>
            <a:fillRect/>
          </a:stretch>
        </p:blipFill>
        <p:spPr>
          <a:xfrm>
            <a:off x="4194450" y="547428"/>
            <a:ext cx="6902992" cy="3166155"/>
          </a:xfrm>
          <a:prstGeom prst="rect">
            <a:avLst/>
          </a:prstGeom>
        </p:spPr>
      </p:pic>
      <p:sp>
        <p:nvSpPr>
          <p:cNvPr id="6" name="TextBox 5"/>
          <p:cNvSpPr txBox="1"/>
          <p:nvPr/>
        </p:nvSpPr>
        <p:spPr>
          <a:xfrm>
            <a:off x="1903445" y="4124131"/>
            <a:ext cx="9032033" cy="1569660"/>
          </a:xfrm>
          <a:prstGeom prst="rect">
            <a:avLst/>
          </a:prstGeom>
          <a:noFill/>
        </p:spPr>
        <p:txBody>
          <a:bodyPr wrap="square" rtlCol="0">
            <a:spAutoFit/>
          </a:bodyPr>
          <a:lstStyle/>
          <a:p>
            <a:pPr marL="457200" indent="-457200">
              <a:buFont typeface="Arial" panose="020B0604020202020204" pitchFamily="34" charset="0"/>
              <a:buChar char="•"/>
            </a:pPr>
            <a:r>
              <a:rPr lang="vi-VN" sz="3200" dirty="0">
                <a:solidFill>
                  <a:srgbClr val="FF0000"/>
                </a:solidFill>
                <a:latin typeface="Times New Roman" panose="02020603050405020304" pitchFamily="18" charset="0"/>
                <a:cs typeface="Times New Roman" panose="02020603050405020304" pitchFamily="18" charset="0"/>
              </a:rPr>
              <a:t>Cấu tạo của virut có gì khác so với cấu tạo của tế bào sinh vật nhân sơ và nhân thực mà em đã học?</a:t>
            </a:r>
          </a:p>
          <a:p>
            <a:r>
              <a:rPr lang="vi-VN" sz="3200" dirty="0">
                <a:solidFill>
                  <a:srgbClr val="FF0000"/>
                </a:solidFill>
                <a:latin typeface="Times New Roman" panose="02020603050405020304" pitchFamily="18" charset="0"/>
                <a:cs typeface="Times New Roman" panose="02020603050405020304" pitchFamily="18" charset="0"/>
              </a:rPr>
              <a:t>•</a:t>
            </a:r>
            <a:r>
              <a:rPr lang="en-GB"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Tại sao viruts phải sống kí sinh nội bào bắt buộc?</a:t>
            </a:r>
          </a:p>
        </p:txBody>
      </p:sp>
    </p:spTree>
    <p:extLst>
      <p:ext uri="{BB962C8B-B14F-4D97-AF65-F5344CB8AC3E}">
        <p14:creationId xmlns:p14="http://schemas.microsoft.com/office/powerpoint/2010/main" val="340139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008" y="-250695"/>
            <a:ext cx="10515600" cy="1325563"/>
          </a:xfrm>
        </p:spPr>
        <p:txBody>
          <a:bodyPr/>
          <a:lstStyle/>
          <a:p>
            <a:r>
              <a:rPr lang="en-GB" dirty="0">
                <a:solidFill>
                  <a:srgbClr val="FF0000"/>
                </a:solidFill>
              </a:rPr>
              <a:t>2. </a:t>
            </a:r>
            <a:r>
              <a:rPr lang="en-GB" dirty="0" err="1">
                <a:solidFill>
                  <a:srgbClr val="FF0000"/>
                </a:solidFill>
              </a:rPr>
              <a:t>Vai</a:t>
            </a:r>
            <a:r>
              <a:rPr lang="en-GB" dirty="0">
                <a:solidFill>
                  <a:srgbClr val="FF0000"/>
                </a:solidFill>
              </a:rPr>
              <a:t> </a:t>
            </a:r>
            <a:r>
              <a:rPr lang="en-GB" dirty="0" err="1">
                <a:solidFill>
                  <a:srgbClr val="FF0000"/>
                </a:solidFill>
              </a:rPr>
              <a:t>trò</a:t>
            </a:r>
            <a:r>
              <a:rPr lang="en-GB" dirty="0">
                <a:solidFill>
                  <a:srgbClr val="FF0000"/>
                </a:solidFill>
              </a:rPr>
              <a:t> </a:t>
            </a:r>
            <a:r>
              <a:rPr lang="en-GB" dirty="0" err="1">
                <a:solidFill>
                  <a:srgbClr val="FF0000"/>
                </a:solidFill>
              </a:rPr>
              <a:t>của</a:t>
            </a:r>
            <a:r>
              <a:rPr lang="en-GB" dirty="0">
                <a:solidFill>
                  <a:srgbClr val="FF0000"/>
                </a:solidFill>
              </a:rPr>
              <a:t> virus</a:t>
            </a:r>
            <a:endParaRPr lang="en-US" dirty="0">
              <a:solidFill>
                <a:srgbClr val="FF0000"/>
              </a:solidFill>
            </a:endParaRPr>
          </a:p>
        </p:txBody>
      </p:sp>
      <p:sp>
        <p:nvSpPr>
          <p:cNvPr id="3" name="Content Placeholder 2"/>
          <p:cNvSpPr>
            <a:spLocks noGrp="1"/>
          </p:cNvSpPr>
          <p:nvPr>
            <p:ph idx="1"/>
          </p:nvPr>
        </p:nvSpPr>
        <p:spPr>
          <a:xfrm>
            <a:off x="353008" y="866806"/>
            <a:ext cx="10515600" cy="5991193"/>
          </a:xfrm>
        </p:spPr>
        <p:txBody>
          <a:bodyPr/>
          <a:lstStyle/>
          <a:p>
            <a:r>
              <a:rPr lang="en-GB" dirty="0" err="1">
                <a:solidFill>
                  <a:srgbClr val="FF0000"/>
                </a:solidFill>
                <a:latin typeface="Times New Roman" panose="02020603050405020304" pitchFamily="18" charset="0"/>
                <a:cs typeface="Times New Roman" panose="02020603050405020304" pitchFamily="18" charset="0"/>
              </a:rPr>
              <a:t>Tìm</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hiểu</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thông</a:t>
            </a:r>
            <a:r>
              <a:rPr lang="en-GB" dirty="0">
                <a:solidFill>
                  <a:srgbClr val="FF0000"/>
                </a:solidFill>
                <a:latin typeface="Times New Roman" panose="02020603050405020304" pitchFamily="18" charset="0"/>
                <a:cs typeface="Times New Roman" panose="02020603050405020304" pitchFamily="18" charset="0"/>
              </a:rPr>
              <a:t> tin </a:t>
            </a:r>
            <a:r>
              <a:rPr lang="en-GB" dirty="0" err="1">
                <a:solidFill>
                  <a:srgbClr val="FF0000"/>
                </a:solidFill>
                <a:latin typeface="Times New Roman" panose="02020603050405020304" pitchFamily="18" charset="0"/>
                <a:cs typeface="Times New Roman" panose="02020603050405020304" pitchFamily="18" charset="0"/>
              </a:rPr>
              <a:t>nêu</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ứng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dụng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của</a:t>
            </a:r>
            <a:r>
              <a:rPr lang="en-GB" dirty="0">
                <a:solidFill>
                  <a:srgbClr val="FF0000"/>
                </a:solidFill>
                <a:latin typeface="Times New Roman" panose="02020603050405020304" pitchFamily="18" charset="0"/>
                <a:cs typeface="Times New Roman" panose="02020603050405020304" pitchFamily="18" charset="0"/>
              </a:rPr>
              <a:t> virus </a:t>
            </a:r>
            <a:r>
              <a:rPr lang="en-GB" dirty="0" err="1">
                <a:solidFill>
                  <a:srgbClr val="FF0000"/>
                </a:solidFill>
                <a:latin typeface="Times New Roman" panose="02020603050405020304" pitchFamily="18" charset="0"/>
                <a:cs typeface="Times New Roman" panose="02020603050405020304" pitchFamily="18" charset="0"/>
              </a:rPr>
              <a:t>trong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thực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tiễn</a:t>
            </a:r>
            <a:r>
              <a:rPr lang="en-GB" dirty="0">
                <a:solidFill>
                  <a:srgbClr val="FF0000"/>
                </a:solidFill>
                <a:latin typeface="Times New Roman" panose="02020603050405020304" pitchFamily="18" charset="0"/>
                <a:cs typeface="Times New Roman" panose="02020603050405020304" pitchFamily="18" charset="0"/>
              </a:rPr>
              <a:t>?</a:t>
            </a:r>
          </a:p>
          <a:p>
            <a:pPr marL="0" indent="0">
              <a:buNone/>
            </a:pPr>
            <a:r>
              <a:rPr lang="en-GB" dirty="0">
                <a:latin typeface="Times New Roman" panose="02020603050405020304" pitchFamily="18" charset="0"/>
                <a:cs typeface="Times New Roman" panose="02020603050405020304" pitchFamily="18" charset="0"/>
              </a:rPr>
              <a:t>Virus </a:t>
            </a:r>
            <a:r>
              <a:rPr lang="en-GB" dirty="0" err="1">
                <a:latin typeface="Times New Roman" panose="02020603050405020304" pitchFamily="18" charset="0"/>
                <a:cs typeface="Times New Roman" panose="02020603050405020304" pitchFamily="18" charset="0"/>
              </a:rPr>
              <a:t>có</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vai</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trò</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trong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nghiên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cứu</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khoa</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học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và</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trong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thực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tiễn</a:t>
            </a:r>
            <a:r>
              <a:rPr lang="en-GB" dirty="0">
                <a:latin typeface="Times New Roman" panose="02020603050405020304" pitchFamily="18" charset="0"/>
                <a:cs typeface="Times New Roman" panose="02020603050405020304" pitchFamily="18" charset="0"/>
              </a:rPr>
              <a:t>:</a:t>
            </a:r>
          </a:p>
          <a:p>
            <a:pPr marL="0" indent="0">
              <a:buNone/>
            </a:pP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Sản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xuất</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các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chế</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phẩm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sinh</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học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interpheron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vacxin</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thuốc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kháng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sinh</a:t>
            </a:r>
            <a:r>
              <a:rPr lang="en-GB"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 y="2884909"/>
            <a:ext cx="4378932" cy="2452202"/>
          </a:xfrm>
          <a:prstGeom prst="rect">
            <a:avLst/>
          </a:prstGeom>
        </p:spPr>
      </p:pic>
      <p:pic>
        <p:nvPicPr>
          <p:cNvPr id="5" name="Picture 4"/>
          <p:cNvPicPr>
            <a:picLocks noChangeAspect="1"/>
          </p:cNvPicPr>
          <p:nvPr/>
        </p:nvPicPr>
        <p:blipFill>
          <a:blip r:embed="rId4"/>
          <a:stretch>
            <a:fillRect/>
          </a:stretch>
        </p:blipFill>
        <p:spPr>
          <a:xfrm>
            <a:off x="4378933" y="2698297"/>
            <a:ext cx="3965431" cy="2638814"/>
          </a:xfrm>
          <a:prstGeom prst="rect">
            <a:avLst/>
          </a:prstGeom>
        </p:spPr>
      </p:pic>
      <p:pic>
        <p:nvPicPr>
          <p:cNvPr id="6" name="Picture 5"/>
          <p:cNvPicPr>
            <a:picLocks noChangeAspect="1"/>
          </p:cNvPicPr>
          <p:nvPr/>
        </p:nvPicPr>
        <p:blipFill>
          <a:blip r:embed="rId5"/>
          <a:stretch>
            <a:fillRect/>
          </a:stretch>
        </p:blipFill>
        <p:spPr>
          <a:xfrm>
            <a:off x="8404858" y="2679164"/>
            <a:ext cx="3556987" cy="2638815"/>
          </a:xfrm>
          <a:prstGeom prst="rect">
            <a:avLst/>
          </a:prstGeom>
        </p:spPr>
      </p:pic>
    </p:spTree>
    <p:extLst>
      <p:ext uri="{BB962C8B-B14F-4D97-AF65-F5344CB8AC3E}">
        <p14:creationId xmlns:p14="http://schemas.microsoft.com/office/powerpoint/2010/main" val="100393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869" y="279918"/>
            <a:ext cx="10961915" cy="6064996"/>
          </a:xfrm>
        </p:spPr>
        <p:txBody>
          <a:bodyPr/>
          <a:lstStyle/>
          <a:p>
            <a:r>
              <a:rPr lang="en-GB" dirty="0"/>
              <a:t>- </a:t>
            </a:r>
            <a:r>
              <a:rPr lang="en-GB" dirty="0" err="1"/>
              <a:t>Trong</a:t>
            </a:r>
            <a:r>
              <a:rPr lang="en-GB" dirty="0"/>
              <a:t> </a:t>
            </a:r>
            <a:r>
              <a:rPr lang="en-GB" dirty="0" err="1"/>
              <a:t>nông</a:t>
            </a:r>
            <a:r>
              <a:rPr lang="en-GB" dirty="0"/>
              <a:t> </a:t>
            </a:r>
            <a:r>
              <a:rPr lang="en-GB" dirty="0" err="1"/>
              <a:t>nghiệp</a:t>
            </a:r>
            <a:r>
              <a:rPr lang="en-GB" dirty="0"/>
              <a:t>: </a:t>
            </a:r>
            <a:r>
              <a:rPr lang="en-GB" dirty="0" err="1"/>
              <a:t>sản</a:t>
            </a:r>
            <a:r>
              <a:rPr lang="en-GB" dirty="0"/>
              <a:t> </a:t>
            </a:r>
            <a:r>
              <a:rPr lang="en-GB" dirty="0" err="1"/>
              <a:t>xuất</a:t>
            </a:r>
            <a:r>
              <a:rPr lang="en-GB" dirty="0"/>
              <a:t> </a:t>
            </a:r>
            <a:r>
              <a:rPr lang="en-GB" dirty="0" err="1"/>
              <a:t>thuốc</a:t>
            </a:r>
            <a:r>
              <a:rPr lang="en-GB" dirty="0"/>
              <a:t> </a:t>
            </a:r>
            <a:r>
              <a:rPr lang="en-GB" dirty="0" err="1"/>
              <a:t>trừ</a:t>
            </a:r>
            <a:r>
              <a:rPr lang="en-GB" dirty="0"/>
              <a:t> </a:t>
            </a:r>
            <a:r>
              <a:rPr lang="en-GB" dirty="0" err="1"/>
              <a:t>sâu</a:t>
            </a:r>
            <a:r>
              <a:rPr lang="en-GB" dirty="0"/>
              <a:t>: </a:t>
            </a:r>
          </a:p>
          <a:p>
            <a:endParaRPr lang="en-US" dirty="0"/>
          </a:p>
        </p:txBody>
      </p:sp>
      <p:pic>
        <p:nvPicPr>
          <p:cNvPr id="4" name="Picture 3"/>
          <p:cNvPicPr>
            <a:picLocks noChangeAspect="1"/>
          </p:cNvPicPr>
          <p:nvPr/>
        </p:nvPicPr>
        <p:blipFill>
          <a:blip r:embed="rId2"/>
          <a:stretch>
            <a:fillRect/>
          </a:stretch>
        </p:blipFill>
        <p:spPr>
          <a:xfrm>
            <a:off x="904875" y="863082"/>
            <a:ext cx="3782105" cy="3782105"/>
          </a:xfrm>
          <a:prstGeom prst="rect">
            <a:avLst/>
          </a:prstGeom>
        </p:spPr>
      </p:pic>
      <p:pic>
        <p:nvPicPr>
          <p:cNvPr id="5" name="Picture 4"/>
          <p:cNvPicPr>
            <a:picLocks noChangeAspect="1"/>
          </p:cNvPicPr>
          <p:nvPr/>
        </p:nvPicPr>
        <p:blipFill>
          <a:blip r:embed="rId3"/>
          <a:stretch>
            <a:fillRect/>
          </a:stretch>
        </p:blipFill>
        <p:spPr>
          <a:xfrm>
            <a:off x="4686980" y="863082"/>
            <a:ext cx="4044820" cy="4044820"/>
          </a:xfrm>
          <a:prstGeom prst="rect">
            <a:avLst/>
          </a:prstGeom>
        </p:spPr>
      </p:pic>
      <p:sp>
        <p:nvSpPr>
          <p:cNvPr id="6" name="TextBox 5"/>
          <p:cNvSpPr txBox="1"/>
          <p:nvPr/>
        </p:nvSpPr>
        <p:spPr>
          <a:xfrm>
            <a:off x="676372" y="5505061"/>
            <a:ext cx="10733412" cy="1077218"/>
          </a:xfrm>
          <a:prstGeom prst="rect">
            <a:avLst/>
          </a:prstGeom>
          <a:noFill/>
        </p:spPr>
        <p:txBody>
          <a:bodyPr wrap="square" rtlCol="0">
            <a:spAutoFit/>
          </a:bodyPr>
          <a:lstStyle/>
          <a:p>
            <a:r>
              <a:rPr lang="vi-VN" sz="3200" dirty="0">
                <a:solidFill>
                  <a:srgbClr val="FF0000"/>
                </a:solidFill>
                <a:latin typeface="Times New Roman" panose="02020603050405020304" pitchFamily="18" charset="0"/>
                <a:cs typeface="Times New Roman" panose="02020603050405020304" pitchFamily="18" charset="0"/>
              </a:rPr>
              <a:t>Giải thích </a:t>
            </a:r>
            <a:r>
              <a:rPr lang="en-GB" sz="3200" dirty="0" err="1">
                <a:solidFill>
                  <a:srgbClr val="FF0000"/>
                </a:solidFill>
                <a:latin typeface="Times New Roman" panose="02020603050405020304" pitchFamily="18" charset="0"/>
                <a:cs typeface="Times New Roman" panose="02020603050405020304" pitchFamily="18" charset="0"/>
              </a:rPr>
              <a:t>tại</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sao</a:t>
            </a:r>
            <a:r>
              <a:rPr lang="en-GB"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thuốc trừ sâu có nguồn gốc từ virut</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có</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nhiều</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ưu</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điểm</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hơn</a:t>
            </a:r>
            <a:r>
              <a:rPr lang="vi-VN" sz="3200" dirty="0">
                <a:solidFill>
                  <a:srgbClr val="FF0000"/>
                </a:solidFill>
                <a:latin typeface="Times New Roman" panose="02020603050405020304" pitchFamily="18" charset="0"/>
                <a:cs typeface="Times New Roman" panose="02020603050405020304" pitchFamily="18" charset="0"/>
              </a:rPr>
              <a:t> so với thuốc trừ sâu hóa học</a:t>
            </a:r>
            <a:r>
              <a:rPr lang="en-GB" sz="3200"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036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6449" y="298580"/>
            <a:ext cx="10607351" cy="5878383"/>
          </a:xfrm>
        </p:spPr>
        <p:txBody>
          <a:bodyPr/>
          <a:lstStyle/>
          <a:p>
            <a:r>
              <a:rPr lang="vi-VN" dirty="0"/>
              <a:t>Tìm hiểu thông tin và quan sát hình và hoàn thành phiếu học tập </a:t>
            </a:r>
            <a:r>
              <a:rPr lang="en-GB" sz="3200" dirty="0" err="1">
                <a:solidFill>
                  <a:srgbClr val="FF0000"/>
                </a:solidFill>
                <a:latin typeface="Times New Roman" panose="02020603050405020304" pitchFamily="18" charset="0"/>
                <a:cs typeface="Times New Roman" panose="02020603050405020304" pitchFamily="18" charset="0"/>
              </a:rPr>
              <a:t>Kể</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tên</a:t>
            </a:r>
            <a:r>
              <a:rPr lang="en-GB"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một số bệnh do virut gây ra. </a:t>
            </a:r>
            <a:r>
              <a:rPr lang="en-GB" sz="3200" dirty="0" err="1">
                <a:solidFill>
                  <a:srgbClr val="FF0000"/>
                </a:solidFill>
                <a:latin typeface="Times New Roman" panose="02020603050405020304" pitchFamily="18" charset="0"/>
                <a:cs typeface="Times New Roman" panose="02020603050405020304" pitchFamily="18" charset="0"/>
              </a:rPr>
              <a:t>Nêu</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nguyên</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nhân</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biểu</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hiện</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của</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bệnh</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các</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biện</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pháp</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phòng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chống</a:t>
            </a:r>
            <a:r>
              <a:rPr lang="en-GB" sz="3200" dirty="0">
                <a:solidFill>
                  <a:srgbClr val="FF0000"/>
                </a:solidFill>
                <a:latin typeface="Times New Roman" panose="02020603050405020304" pitchFamily="18" charset="0"/>
                <a:cs typeface="Times New Roman" panose="02020603050405020304" pitchFamily="18" charset="0"/>
              </a:rPr>
              <a:t> </a:t>
            </a:r>
            <a:r>
              <a:rPr lang="en-GB" sz="3200" dirty="0" err="1">
                <a:solidFill>
                  <a:srgbClr val="FF0000"/>
                </a:solidFill>
                <a:latin typeface="Times New Roman" panose="02020603050405020304" pitchFamily="18" charset="0"/>
                <a:cs typeface="Times New Roman" panose="02020603050405020304" pitchFamily="18" charset="0"/>
              </a:rPr>
              <a:t>bệnh</a:t>
            </a:r>
            <a:r>
              <a:rPr lang="en-GB" sz="3200" dirty="0">
                <a:solidFill>
                  <a:srgbClr val="FF0000"/>
                </a:solidFill>
                <a:latin typeface="Times New Roman" panose="02020603050405020304" pitchFamily="18" charset="0"/>
                <a:cs typeface="Times New Roman" panose="02020603050405020304" pitchFamily="18" charset="0"/>
              </a:rPr>
              <a:t>.</a:t>
            </a:r>
          </a:p>
          <a:p>
            <a:endParaRPr lang="en-GB" sz="3200"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509596248"/>
              </p:ext>
            </p:extLst>
          </p:nvPr>
        </p:nvGraphicFramePr>
        <p:xfrm>
          <a:off x="1306285" y="1828797"/>
          <a:ext cx="9144000" cy="3540789"/>
        </p:xfrm>
        <a:graphic>
          <a:graphicData uri="http://schemas.openxmlformats.org/drawingml/2006/table">
            <a:tbl>
              <a:tblPr firstRow="1" firstCol="1" bandRow="1">
                <a:tableStyleId>{5C22544A-7EE6-4342-B048-85BDC9FD1C3A}</a:tableStyleId>
              </a:tblPr>
              <a:tblGrid>
                <a:gridCol w="2285511">
                  <a:extLst>
                    <a:ext uri="{9D8B030D-6E8A-4147-A177-3AD203B41FA5}">
                      <a16:colId xmlns:a16="http://schemas.microsoft.com/office/drawing/2014/main" val="1326801789"/>
                    </a:ext>
                  </a:extLst>
                </a:gridCol>
                <a:gridCol w="2285511">
                  <a:extLst>
                    <a:ext uri="{9D8B030D-6E8A-4147-A177-3AD203B41FA5}">
                      <a16:colId xmlns:a16="http://schemas.microsoft.com/office/drawing/2014/main" val="2022920510"/>
                    </a:ext>
                  </a:extLst>
                </a:gridCol>
                <a:gridCol w="2286489">
                  <a:extLst>
                    <a:ext uri="{9D8B030D-6E8A-4147-A177-3AD203B41FA5}">
                      <a16:colId xmlns:a16="http://schemas.microsoft.com/office/drawing/2014/main" val="1519288093"/>
                    </a:ext>
                  </a:extLst>
                </a:gridCol>
                <a:gridCol w="2286489">
                  <a:extLst>
                    <a:ext uri="{9D8B030D-6E8A-4147-A177-3AD203B41FA5}">
                      <a16:colId xmlns:a16="http://schemas.microsoft.com/office/drawing/2014/main" val="941675886"/>
                    </a:ext>
                  </a:extLst>
                </a:gridCol>
              </a:tblGrid>
              <a:tr h="793744">
                <a:tc>
                  <a:txBody>
                    <a:bodyPr/>
                    <a:lstStyle/>
                    <a:p>
                      <a:pPr marL="0" marR="0" algn="ctr">
                        <a:lnSpc>
                          <a:spcPct val="107000"/>
                        </a:lnSpc>
                        <a:spcBef>
                          <a:spcPts val="0"/>
                        </a:spcBef>
                        <a:spcAft>
                          <a:spcPts val="800"/>
                        </a:spcAft>
                      </a:pPr>
                      <a:r>
                        <a:rPr lang="en-GB" sz="2400" dirty="0" err="1">
                          <a:effectLst/>
                        </a:rPr>
                        <a:t>Tên</a:t>
                      </a:r>
                      <a:r>
                        <a:rPr lang="en-GB" sz="2400" dirty="0">
                          <a:effectLst/>
                        </a:rPr>
                        <a:t> </a:t>
                      </a:r>
                      <a:r>
                        <a:rPr lang="en-GB" sz="2400" dirty="0" err="1">
                          <a:effectLst/>
                        </a:rPr>
                        <a:t>bệnh</a:t>
                      </a:r>
                      <a:r>
                        <a:rPr lang="en-GB" sz="2400" dirty="0">
                          <a:effectLst/>
                        </a:rPr>
                        <a:t> do virus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ctr">
                        <a:lnSpc>
                          <a:spcPct val="107000"/>
                        </a:lnSpc>
                        <a:spcBef>
                          <a:spcPts val="0"/>
                        </a:spcBef>
                        <a:spcAft>
                          <a:spcPts val="800"/>
                        </a:spcAft>
                      </a:pPr>
                      <a:r>
                        <a:rPr lang="en-GB" sz="2400">
                          <a:effectLst/>
                        </a:rPr>
                        <a:t>Tác nhân gây bệnh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ctr">
                        <a:lnSpc>
                          <a:spcPct val="107000"/>
                        </a:lnSpc>
                        <a:spcBef>
                          <a:spcPts val="0"/>
                        </a:spcBef>
                        <a:spcAft>
                          <a:spcPts val="800"/>
                        </a:spcAft>
                      </a:pPr>
                      <a:r>
                        <a:rPr lang="en-GB" sz="2400">
                          <a:effectLst/>
                        </a:rPr>
                        <a:t>Biểu hiện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ctr">
                        <a:lnSpc>
                          <a:spcPct val="107000"/>
                        </a:lnSpc>
                        <a:spcBef>
                          <a:spcPts val="0"/>
                        </a:spcBef>
                        <a:spcAft>
                          <a:spcPts val="800"/>
                        </a:spcAft>
                      </a:pPr>
                      <a:r>
                        <a:rPr lang="en-GB" sz="2400">
                          <a:effectLst/>
                        </a:rPr>
                        <a:t>Cách phòng chống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8886116"/>
                  </a:ext>
                </a:extLst>
              </a:tr>
              <a:tr h="387897">
                <a:tc>
                  <a:txBody>
                    <a:bodyPr/>
                    <a:lstStyle/>
                    <a:p>
                      <a:pPr marL="0" marR="0">
                        <a:lnSpc>
                          <a:spcPct val="107000"/>
                        </a:lnSpc>
                        <a:spcBef>
                          <a:spcPts val="0"/>
                        </a:spcBef>
                        <a:spcAft>
                          <a:spcPts val="800"/>
                        </a:spcAft>
                      </a:pPr>
                      <a:r>
                        <a:rPr lang="en-GB" sz="2400" dirty="0" err="1">
                          <a:effectLst/>
                        </a:rPr>
                        <a:t>Viêm</a:t>
                      </a:r>
                      <a:r>
                        <a:rPr lang="en-GB" sz="2400" dirty="0">
                          <a:effectLst/>
                        </a:rPr>
                        <a:t> </a:t>
                      </a:r>
                      <a:r>
                        <a:rPr lang="en-GB" sz="2400" dirty="0" err="1">
                          <a:effectLst/>
                        </a:rPr>
                        <a:t>phổi</a:t>
                      </a:r>
                      <a:r>
                        <a:rPr lang="en-GB" sz="2400" dirty="0">
                          <a:effectLst/>
                        </a:rPr>
                        <a:t> </a:t>
                      </a:r>
                      <a:r>
                        <a:rPr lang="en-GB" sz="2400" dirty="0" err="1">
                          <a:effectLst/>
                        </a:rPr>
                        <a:t>cấp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vi-VN"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nSpc>
                          <a:spcPct val="107000"/>
                        </a:lnSpc>
                        <a:spcBef>
                          <a:spcPts val="0"/>
                        </a:spcBef>
                        <a:spcAft>
                          <a:spcPts val="800"/>
                        </a:spcAft>
                      </a:pPr>
                      <a:r>
                        <a:rPr lang="vi-VN"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7807967"/>
                  </a:ext>
                </a:extLst>
              </a:tr>
              <a:tr h="387897">
                <a:tc>
                  <a:txBody>
                    <a:bodyPr/>
                    <a:lstStyle/>
                    <a:p>
                      <a:pPr marL="0" marR="0">
                        <a:lnSpc>
                          <a:spcPct val="107000"/>
                        </a:lnSpc>
                        <a:spcBef>
                          <a:spcPts val="0"/>
                        </a:spcBef>
                        <a:spcAft>
                          <a:spcPts val="800"/>
                        </a:spcAft>
                      </a:pPr>
                      <a:r>
                        <a:rPr lang="en-GB" sz="2400">
                          <a:effectLst/>
                        </a:rPr>
                        <a:t>Bệnh Lao phổi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nSpc>
                          <a:spcPct val="107000"/>
                        </a:lnSpc>
                        <a:spcBef>
                          <a:spcPts val="0"/>
                        </a:spcBef>
                        <a:spcAft>
                          <a:spcPts val="80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vi-VN"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nSpc>
                          <a:spcPct val="107000"/>
                        </a:lnSpc>
                        <a:spcBef>
                          <a:spcPts val="0"/>
                        </a:spcBef>
                        <a:spcAft>
                          <a:spcPts val="800"/>
                        </a:spcAft>
                      </a:pPr>
                      <a:r>
                        <a:rPr lang="vi-VN"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3291336"/>
                  </a:ext>
                </a:extLst>
              </a:tr>
              <a:tr h="387897">
                <a:tc>
                  <a:txBody>
                    <a:bodyPr/>
                    <a:lstStyle/>
                    <a:p>
                      <a:pPr marL="0" marR="0">
                        <a:lnSpc>
                          <a:spcPct val="107000"/>
                        </a:lnSpc>
                        <a:spcBef>
                          <a:spcPts val="0"/>
                        </a:spcBef>
                        <a:spcAft>
                          <a:spcPts val="800"/>
                        </a:spcAft>
                      </a:pPr>
                      <a:r>
                        <a:rPr lang="en-GB" sz="2400">
                          <a:effectLst/>
                        </a:rPr>
                        <a:t>Viêm gan B</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vi-VN"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vi-VN"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5956012"/>
                  </a:ext>
                </a:extLst>
              </a:tr>
              <a:tr h="387897">
                <a:tc>
                  <a:txBody>
                    <a:bodyPr/>
                    <a:lstStyle/>
                    <a:p>
                      <a:pPr marL="0" marR="0">
                        <a:lnSpc>
                          <a:spcPct val="107000"/>
                        </a:lnSpc>
                        <a:spcBef>
                          <a:spcPts val="0"/>
                        </a:spcBef>
                        <a:spcAft>
                          <a:spcPts val="800"/>
                        </a:spcAft>
                      </a:pPr>
                      <a:r>
                        <a:rPr lang="en-GB" sz="2400">
                          <a:effectLst/>
                        </a:rPr>
                        <a:t>Bệnh cúm gà</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nSpc>
                          <a:spcPct val="107000"/>
                        </a:lnSpc>
                        <a:spcBef>
                          <a:spcPts val="0"/>
                        </a:spcBef>
                        <a:spcAft>
                          <a:spcPts val="80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nSpc>
                          <a:spcPct val="107000"/>
                        </a:lnSpc>
                        <a:spcBef>
                          <a:spcPts val="0"/>
                        </a:spcBef>
                        <a:spcAft>
                          <a:spcPts val="800"/>
                        </a:spcAft>
                      </a:pPr>
                      <a:r>
                        <a:rPr lang="vi-VN"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9506946"/>
                  </a:ext>
                </a:extLst>
              </a:tr>
              <a:tr h="793744">
                <a:tc>
                  <a:txBody>
                    <a:bodyPr/>
                    <a:lstStyle/>
                    <a:p>
                      <a:pPr marL="0" marR="0">
                        <a:lnSpc>
                          <a:spcPct val="107000"/>
                        </a:lnSpc>
                        <a:spcBef>
                          <a:spcPts val="0"/>
                        </a:spcBef>
                        <a:spcAft>
                          <a:spcPts val="800"/>
                        </a:spcAft>
                        <a:tabLst>
                          <a:tab pos="457200" algn="l"/>
                        </a:tabLst>
                      </a:pPr>
                      <a:r>
                        <a:rPr lang="en-GB" sz="2400" dirty="0" err="1">
                          <a:effectLst/>
                        </a:rPr>
                        <a:t>Bệnh</a:t>
                      </a:r>
                      <a:r>
                        <a:rPr lang="en-GB" sz="2400" dirty="0">
                          <a:effectLst/>
                        </a:rPr>
                        <a:t> </a:t>
                      </a:r>
                      <a:r>
                        <a:rPr lang="en-GB" sz="2400" dirty="0" err="1">
                          <a:effectLst/>
                        </a:rPr>
                        <a:t>khảm</a:t>
                      </a:r>
                      <a:r>
                        <a:rPr lang="en-GB" sz="2400" dirty="0">
                          <a:effectLst/>
                        </a:rPr>
                        <a:t> ở </a:t>
                      </a:r>
                      <a:r>
                        <a:rPr lang="en-GB" sz="2400" dirty="0" err="1">
                          <a:effectLst/>
                        </a:rPr>
                        <a:t>cây</a:t>
                      </a:r>
                      <a:r>
                        <a:rPr lang="en-GB" sz="2400" dirty="0">
                          <a:effectLst/>
                        </a:rPr>
                        <a:t> </a:t>
                      </a:r>
                      <a:r>
                        <a:rPr lang="en-GB" sz="2400" dirty="0" err="1">
                          <a:effectLst/>
                        </a:rPr>
                        <a:t>cà</a:t>
                      </a:r>
                      <a:r>
                        <a:rPr lang="en-GB" sz="2400" dirty="0">
                          <a:effectLst/>
                        </a:rPr>
                        <a:t> </a:t>
                      </a:r>
                      <a:r>
                        <a:rPr lang="en-GB" sz="2400" dirty="0" err="1">
                          <a:effectLst/>
                        </a:rPr>
                        <a:t>chua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nSpc>
                          <a:spcPct val="107000"/>
                        </a:lnSpc>
                        <a:spcBef>
                          <a:spcPts val="0"/>
                        </a:spcBef>
                        <a:spcAft>
                          <a:spcPts val="800"/>
                        </a:spcAft>
                        <a:tabLst>
                          <a:tab pos="457200" algn="l"/>
                        </a:tabLst>
                      </a:pPr>
                      <a:r>
                        <a:rPr lang="vi-VN"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tabLst>
                          <a:tab pos="457200" algn="l"/>
                        </a:tabLs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tabLst>
                          <a:tab pos="457200" algn="l"/>
                        </a:tabLst>
                      </a:pP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6050597"/>
                  </a:ext>
                </a:extLst>
              </a:tr>
              <a:tr h="387897">
                <a:tc>
                  <a:txBody>
                    <a:bodyPr/>
                    <a:lstStyle/>
                    <a:p>
                      <a:pPr marL="0" marR="0">
                        <a:lnSpc>
                          <a:spcPct val="107000"/>
                        </a:lnSpc>
                        <a:spcBef>
                          <a:spcPts val="0"/>
                        </a:spcBef>
                        <a:spcAft>
                          <a:spcPts val="800"/>
                        </a:spcAft>
                        <a:tabLst>
                          <a:tab pos="457200" algn="l"/>
                        </a:tabLst>
                      </a:pPr>
                      <a:r>
                        <a:rPr lang="en-GB"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nSpc>
                          <a:spcPct val="107000"/>
                        </a:lnSpc>
                        <a:spcBef>
                          <a:spcPts val="0"/>
                        </a:spcBef>
                        <a:spcAft>
                          <a:spcPts val="800"/>
                        </a:spcAft>
                        <a:tabLst>
                          <a:tab pos="457200" algn="l"/>
                        </a:tabLst>
                      </a:pPr>
                      <a:r>
                        <a:rPr lang="vi-VN"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tabLst>
                          <a:tab pos="457200" algn="l"/>
                        </a:tabLst>
                      </a:pPr>
                      <a:r>
                        <a:rPr lang="vi-VN"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tabLst>
                          <a:tab pos="457200" algn="l"/>
                        </a:tabLst>
                      </a:pPr>
                      <a:r>
                        <a:rPr lang="vi-VN"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9768498"/>
                  </a:ext>
                </a:extLst>
              </a:tr>
            </a:tbl>
          </a:graphicData>
        </a:graphic>
      </p:graphicFrame>
    </p:spTree>
    <p:extLst>
      <p:ext uri="{BB962C8B-B14F-4D97-AF65-F5344CB8AC3E}">
        <p14:creationId xmlns:p14="http://schemas.microsoft.com/office/powerpoint/2010/main" val="72396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1006999"/>
              </p:ext>
            </p:extLst>
          </p:nvPr>
        </p:nvGraphicFramePr>
        <p:xfrm>
          <a:off x="230155" y="0"/>
          <a:ext cx="11700588" cy="6937782"/>
        </p:xfrm>
        <a:graphic>
          <a:graphicData uri="http://schemas.openxmlformats.org/drawingml/2006/table">
            <a:tbl>
              <a:tblPr firstRow="1" firstCol="1" bandRow="1">
                <a:tableStyleId>{5C22544A-7EE6-4342-B048-85BDC9FD1C3A}</a:tableStyleId>
              </a:tblPr>
              <a:tblGrid>
                <a:gridCol w="2164232">
                  <a:extLst>
                    <a:ext uri="{9D8B030D-6E8A-4147-A177-3AD203B41FA5}">
                      <a16:colId xmlns:a16="http://schemas.microsoft.com/office/drawing/2014/main" val="4123200837"/>
                    </a:ext>
                  </a:extLst>
                </a:gridCol>
                <a:gridCol w="2773969">
                  <a:extLst>
                    <a:ext uri="{9D8B030D-6E8A-4147-A177-3AD203B41FA5}">
                      <a16:colId xmlns:a16="http://schemas.microsoft.com/office/drawing/2014/main" val="3224982285"/>
                    </a:ext>
                  </a:extLst>
                </a:gridCol>
                <a:gridCol w="3196095">
                  <a:extLst>
                    <a:ext uri="{9D8B030D-6E8A-4147-A177-3AD203B41FA5}">
                      <a16:colId xmlns:a16="http://schemas.microsoft.com/office/drawing/2014/main" val="4134970993"/>
                    </a:ext>
                  </a:extLst>
                </a:gridCol>
                <a:gridCol w="3566292">
                  <a:extLst>
                    <a:ext uri="{9D8B030D-6E8A-4147-A177-3AD203B41FA5}">
                      <a16:colId xmlns:a16="http://schemas.microsoft.com/office/drawing/2014/main" val="1125318296"/>
                    </a:ext>
                  </a:extLst>
                </a:gridCol>
              </a:tblGrid>
              <a:tr h="624753">
                <a:tc>
                  <a:txBody>
                    <a:bodyPr/>
                    <a:lstStyle/>
                    <a:p>
                      <a:pPr marL="0" marR="0" algn="ctr">
                        <a:lnSpc>
                          <a:spcPct val="107000"/>
                        </a:lnSpc>
                        <a:spcBef>
                          <a:spcPts val="0"/>
                        </a:spcBef>
                        <a:spcAft>
                          <a:spcPts val="800"/>
                        </a:spcAft>
                      </a:pPr>
                      <a:r>
                        <a:rPr lang="en-GB" sz="2400" dirty="0" err="1">
                          <a:effectLst/>
                          <a:latin typeface="Times New Roman" panose="02020603050405020304" pitchFamily="18" charset="0"/>
                          <a:cs typeface="Times New Roman" panose="02020603050405020304" pitchFamily="18" charset="0"/>
                        </a:rPr>
                        <a:t>Tên</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bệnh</a:t>
                      </a:r>
                      <a:r>
                        <a:rPr lang="en-GB" sz="2400" dirty="0">
                          <a:effectLst/>
                          <a:latin typeface="Times New Roman" panose="02020603050405020304" pitchFamily="18" charset="0"/>
                          <a:cs typeface="Times New Roman" panose="02020603050405020304" pitchFamily="18" charset="0"/>
                        </a:rPr>
                        <a:t> do virus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ctr">
                        <a:lnSpc>
                          <a:spcPct val="107000"/>
                        </a:lnSpc>
                        <a:spcBef>
                          <a:spcPts val="0"/>
                        </a:spcBef>
                        <a:spcAft>
                          <a:spcPts val="800"/>
                        </a:spcAft>
                      </a:pPr>
                      <a:r>
                        <a:rPr lang="en-GB" sz="2400" dirty="0" err="1">
                          <a:effectLst/>
                          <a:latin typeface="Times New Roman" panose="02020603050405020304" pitchFamily="18" charset="0"/>
                          <a:cs typeface="Times New Roman" panose="02020603050405020304" pitchFamily="18" charset="0"/>
                        </a:rPr>
                        <a:t>Tác</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nhân</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gây</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bệnh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ctr">
                        <a:lnSpc>
                          <a:spcPct val="107000"/>
                        </a:lnSpc>
                        <a:spcBef>
                          <a:spcPts val="0"/>
                        </a:spcBef>
                        <a:spcAft>
                          <a:spcPts val="800"/>
                        </a:spcAft>
                      </a:pPr>
                      <a:r>
                        <a:rPr lang="en-GB" sz="2400" dirty="0" err="1">
                          <a:effectLst/>
                          <a:latin typeface="Times New Roman" panose="02020603050405020304" pitchFamily="18" charset="0"/>
                          <a:cs typeface="Times New Roman" panose="02020603050405020304" pitchFamily="18" charset="0"/>
                        </a:rPr>
                        <a:t>Biểu</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hiện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ctr">
                        <a:lnSpc>
                          <a:spcPct val="107000"/>
                        </a:lnSpc>
                        <a:spcBef>
                          <a:spcPts val="0"/>
                        </a:spcBef>
                        <a:spcAft>
                          <a:spcPts val="800"/>
                        </a:spcAft>
                      </a:pPr>
                      <a:r>
                        <a:rPr lang="en-GB" sz="2400" dirty="0" err="1">
                          <a:effectLst/>
                          <a:latin typeface="Times New Roman" panose="02020603050405020304" pitchFamily="18" charset="0"/>
                          <a:cs typeface="Times New Roman" panose="02020603050405020304" pitchFamily="18" charset="0"/>
                        </a:rPr>
                        <a:t>Cách</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phòng</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chống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0612710"/>
                  </a:ext>
                </a:extLst>
              </a:tr>
              <a:tr h="863080">
                <a:tc>
                  <a:txBody>
                    <a:bodyPr/>
                    <a:lstStyle/>
                    <a:p>
                      <a:pPr marL="0" marR="0" algn="just">
                        <a:lnSpc>
                          <a:spcPct val="107000"/>
                        </a:lnSpc>
                        <a:spcBef>
                          <a:spcPts val="0"/>
                        </a:spcBef>
                        <a:spcAft>
                          <a:spcPts val="800"/>
                        </a:spcAft>
                      </a:pPr>
                      <a:r>
                        <a:rPr lang="en-GB" sz="2400" dirty="0" err="1">
                          <a:effectLst/>
                          <a:latin typeface="Times New Roman" panose="02020603050405020304" pitchFamily="18" charset="0"/>
                          <a:cs typeface="Times New Roman" panose="02020603050405020304" pitchFamily="18" charset="0"/>
                        </a:rPr>
                        <a:t>Viêm</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phổi</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cấp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800"/>
                        </a:spcAft>
                      </a:pPr>
                      <a:r>
                        <a:rPr lang="vi-VN" sz="2600" dirty="0">
                          <a:effectLst/>
                          <a:latin typeface="Times New Roman" panose="02020603050405020304" pitchFamily="18" charset="0"/>
                          <a:cs typeface="Times New Roman" panose="02020603050405020304" pitchFamily="18" charset="0"/>
                        </a:rPr>
                        <a:t> </a:t>
                      </a:r>
                      <a:r>
                        <a:rPr lang="en-GB" sz="2600" dirty="0">
                          <a:effectLst/>
                          <a:latin typeface="Times New Roman" panose="02020603050405020304" pitchFamily="18" charset="0"/>
                          <a:cs typeface="Times New Roman" panose="02020603050405020304" pitchFamily="18" charset="0"/>
                        </a:rPr>
                        <a:t>Virus Corona</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800"/>
                        </a:spcAft>
                      </a:pPr>
                      <a:r>
                        <a:rPr lang="vi-VN" sz="2600" dirty="0">
                          <a:effectLst/>
                          <a:latin typeface="Times New Roman" panose="02020603050405020304" pitchFamily="18" charset="0"/>
                          <a:cs typeface="Times New Roman" panose="02020603050405020304" pitchFamily="18" charset="0"/>
                        </a:rPr>
                        <a:t> </a:t>
                      </a:r>
                      <a:r>
                        <a:rPr lang="en-GB" sz="2600" dirty="0" err="1">
                          <a:effectLst/>
                          <a:latin typeface="Times New Roman" panose="02020603050405020304" pitchFamily="18" charset="0"/>
                          <a:cs typeface="Times New Roman" panose="02020603050405020304" pitchFamily="18" charset="0"/>
                        </a:rPr>
                        <a:t>Sốt,đau</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họng</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ho</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khó</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thở</a:t>
                      </a:r>
                      <a:r>
                        <a:rPr lang="en-GB" sz="2600" baseline="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just">
                        <a:lnSpc>
                          <a:spcPct val="107000"/>
                        </a:lnSpc>
                        <a:spcBef>
                          <a:spcPts val="0"/>
                        </a:spcBef>
                        <a:spcAft>
                          <a:spcPts val="800"/>
                        </a:spcAft>
                      </a:pPr>
                      <a:r>
                        <a:rPr lang="en-GB" sz="2600" baseline="0" dirty="0">
                          <a:effectLst/>
                          <a:latin typeface="Times New Roman" panose="02020603050405020304" pitchFamily="18" charset="0"/>
                          <a:ea typeface="+mn-ea"/>
                          <a:cs typeface="Times New Roman" panose="02020603050405020304" pitchFamily="18" charset="0"/>
                        </a:rPr>
                        <a:t> </a:t>
                      </a:r>
                      <a:r>
                        <a:rPr lang="en-GB" sz="2600" baseline="0" dirty="0" err="1">
                          <a:effectLst/>
                          <a:latin typeface="Times New Roman" panose="02020603050405020304" pitchFamily="18" charset="0"/>
                          <a:ea typeface="+mn-ea"/>
                          <a:cs typeface="Times New Roman" panose="02020603050405020304" pitchFamily="18" charset="0"/>
                        </a:rPr>
                        <a:t>Tiêm</a:t>
                      </a:r>
                      <a:r>
                        <a:rPr lang="en-GB" sz="2600" baseline="0" dirty="0">
                          <a:effectLst/>
                          <a:latin typeface="Times New Roman" panose="02020603050405020304" pitchFamily="18" charset="0"/>
                          <a:ea typeface="+mn-ea"/>
                          <a:cs typeface="Times New Roman" panose="02020603050405020304" pitchFamily="18" charset="0"/>
                        </a:rPr>
                        <a:t> </a:t>
                      </a:r>
                      <a:r>
                        <a:rPr lang="en-GB" sz="2600" baseline="0" dirty="0" err="1">
                          <a:effectLst/>
                          <a:latin typeface="Times New Roman" panose="02020603050405020304" pitchFamily="18" charset="0"/>
                          <a:ea typeface="+mn-ea"/>
                          <a:cs typeface="Times New Roman" panose="02020603050405020304" pitchFamily="18" charset="0"/>
                        </a:rPr>
                        <a:t>vacxin</a:t>
                      </a:r>
                      <a:r>
                        <a:rPr lang="en-GB" sz="2600" baseline="0" dirty="0">
                          <a:effectLst/>
                          <a:latin typeface="Times New Roman" panose="02020603050405020304" pitchFamily="18" charset="0"/>
                          <a:ea typeface="+mn-ea"/>
                          <a:cs typeface="Times New Roman" panose="02020603050405020304" pitchFamily="18" charset="0"/>
                        </a:rPr>
                        <a:t>, </a:t>
                      </a:r>
                      <a:r>
                        <a:rPr lang="en-GB" sz="2600" baseline="0" dirty="0" err="1">
                          <a:effectLst/>
                          <a:latin typeface="Times New Roman" panose="02020603050405020304" pitchFamily="18" charset="0"/>
                          <a:ea typeface="+mn-ea"/>
                          <a:cs typeface="Times New Roman" panose="02020603050405020304" pitchFamily="18" charset="0"/>
                        </a:rPr>
                        <a:t>thực</a:t>
                      </a:r>
                      <a:r>
                        <a:rPr lang="en-GB" sz="2600" baseline="0" dirty="0">
                          <a:effectLst/>
                          <a:latin typeface="Times New Roman" panose="02020603050405020304" pitchFamily="18" charset="0"/>
                          <a:ea typeface="+mn-ea"/>
                          <a:cs typeface="Times New Roman" panose="02020603050405020304" pitchFamily="18" charset="0"/>
                        </a:rPr>
                        <a:t> </a:t>
                      </a:r>
                      <a:r>
                        <a:rPr lang="en-GB" sz="2600" baseline="0" dirty="0" err="1">
                          <a:effectLst/>
                          <a:latin typeface="Times New Roman" panose="02020603050405020304" pitchFamily="18" charset="0"/>
                          <a:ea typeface="+mn-ea"/>
                          <a:cs typeface="Times New Roman" panose="02020603050405020304" pitchFamily="18" charset="0"/>
                        </a:rPr>
                        <a:t>hiện</a:t>
                      </a:r>
                      <a:r>
                        <a:rPr lang="en-GB" sz="2600" baseline="0" dirty="0">
                          <a:effectLst/>
                          <a:latin typeface="Times New Roman" panose="02020603050405020304" pitchFamily="18" charset="0"/>
                          <a:ea typeface="+mn-ea"/>
                          <a:cs typeface="Times New Roman" panose="02020603050405020304" pitchFamily="18" charset="0"/>
                        </a:rPr>
                        <a:t> 5k</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4068263"/>
                  </a:ext>
                </a:extLst>
              </a:tr>
              <a:tr h="860637">
                <a:tc>
                  <a:txBody>
                    <a:bodyPr/>
                    <a:lstStyle/>
                    <a:p>
                      <a:pPr marL="0" marR="0" algn="just">
                        <a:lnSpc>
                          <a:spcPct val="107000"/>
                        </a:lnSpc>
                        <a:spcBef>
                          <a:spcPts val="0"/>
                        </a:spcBef>
                        <a:spcAft>
                          <a:spcPts val="800"/>
                        </a:spcAft>
                      </a:pPr>
                      <a:r>
                        <a:rPr lang="en-GB" sz="2400" dirty="0" err="1">
                          <a:effectLst/>
                          <a:latin typeface="Times New Roman" panose="02020603050405020304" pitchFamily="18" charset="0"/>
                          <a:cs typeface="Times New Roman" panose="02020603050405020304" pitchFamily="18" charset="0"/>
                        </a:rPr>
                        <a:t>Sốt</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xuất</a:t>
                      </a:r>
                      <a:r>
                        <a:rPr lang="en-GB" sz="2400" baseline="0" dirty="0">
                          <a:effectLst/>
                          <a:latin typeface="Times New Roman" panose="02020603050405020304" pitchFamily="18" charset="0"/>
                          <a:cs typeface="Times New Roman" panose="02020603050405020304" pitchFamily="18" charset="0"/>
                        </a:rPr>
                        <a:t> </a:t>
                      </a:r>
                      <a:r>
                        <a:rPr lang="en-GB" sz="2400" baseline="0" dirty="0" err="1">
                          <a:effectLst/>
                          <a:latin typeface="Times New Roman" panose="02020603050405020304" pitchFamily="18" charset="0"/>
                          <a:cs typeface="Times New Roman" panose="02020603050405020304" pitchFamily="18" charset="0"/>
                        </a:rPr>
                        <a:t>huyết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just">
                        <a:lnSpc>
                          <a:spcPct val="107000"/>
                        </a:lnSpc>
                        <a:spcBef>
                          <a:spcPts val="0"/>
                        </a:spcBef>
                        <a:spcAft>
                          <a:spcPts val="800"/>
                        </a:spcAft>
                      </a:pPr>
                      <a:r>
                        <a:rPr lang="vi-VN" sz="2600" dirty="0">
                          <a:effectLst/>
                          <a:latin typeface="Times New Roman" panose="02020603050405020304" pitchFamily="18" charset="0"/>
                          <a:cs typeface="Times New Roman" panose="02020603050405020304" pitchFamily="18" charset="0"/>
                        </a:rPr>
                        <a:t> </a:t>
                      </a:r>
                      <a:r>
                        <a:rPr lang="en-GB" sz="2600" dirty="0">
                          <a:effectLst/>
                          <a:latin typeface="Times New Roman" panose="02020603050405020304" pitchFamily="18" charset="0"/>
                          <a:cs typeface="Times New Roman" panose="02020603050405020304" pitchFamily="18" charset="0"/>
                        </a:rPr>
                        <a:t>Virus</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Degue</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800"/>
                        </a:spcAft>
                      </a:pPr>
                      <a:r>
                        <a:rPr lang="vi-VN" sz="2600" dirty="0">
                          <a:effectLst/>
                          <a:latin typeface="Times New Roman" panose="02020603050405020304" pitchFamily="18" charset="0"/>
                          <a:cs typeface="Times New Roman" panose="02020603050405020304" pitchFamily="18" charset="0"/>
                        </a:rPr>
                        <a:t> </a:t>
                      </a:r>
                      <a:r>
                        <a:rPr lang="en-GB" sz="2600" dirty="0" err="1">
                          <a:effectLst/>
                          <a:latin typeface="Times New Roman" panose="02020603050405020304" pitchFamily="18" charset="0"/>
                          <a:cs typeface="Times New Roman" panose="02020603050405020304" pitchFamily="18" charset="0"/>
                        </a:rPr>
                        <a:t>Sốt</a:t>
                      </a:r>
                      <a:r>
                        <a:rPr lang="en-GB" sz="2600" dirty="0">
                          <a:effectLst/>
                          <a:latin typeface="Times New Roman" panose="02020603050405020304" pitchFamily="18" charset="0"/>
                          <a:cs typeface="Times New Roman" panose="02020603050405020304" pitchFamily="18" charset="0"/>
                        </a:rPr>
                        <a:t>,</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mệt</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mỏi</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chán</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ăn</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nổi</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mẩn</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đỏ</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just">
                        <a:lnSpc>
                          <a:spcPct val="107000"/>
                        </a:lnSpc>
                        <a:spcBef>
                          <a:spcPts val="0"/>
                        </a:spcBef>
                        <a:spcAft>
                          <a:spcPts val="800"/>
                        </a:spcAft>
                      </a:pPr>
                      <a:r>
                        <a:rPr lang="vi-VN" sz="2600" dirty="0">
                          <a:effectLst/>
                          <a:latin typeface="Times New Roman" panose="02020603050405020304" pitchFamily="18" charset="0"/>
                          <a:cs typeface="Times New Roman" panose="02020603050405020304" pitchFamily="18" charset="0"/>
                        </a:rPr>
                        <a:t> </a:t>
                      </a:r>
                      <a:r>
                        <a:rPr lang="en-GB" sz="2600" dirty="0" err="1">
                          <a:effectLst/>
                          <a:latin typeface="Times New Roman" panose="02020603050405020304" pitchFamily="18" charset="0"/>
                          <a:cs typeface="Times New Roman" panose="02020603050405020304" pitchFamily="18" charset="0"/>
                        </a:rPr>
                        <a:t>Tiêu</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diệt</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muỗi</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vằn</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mắc</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mùng</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khi</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ngủ</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119786"/>
                  </a:ext>
                </a:extLst>
              </a:tr>
              <a:tr h="1287604">
                <a:tc>
                  <a:txBody>
                    <a:bodyPr/>
                    <a:lstStyle/>
                    <a:p>
                      <a:pPr marL="0" marR="0" algn="just">
                        <a:lnSpc>
                          <a:spcPct val="107000"/>
                        </a:lnSpc>
                        <a:spcBef>
                          <a:spcPts val="0"/>
                        </a:spcBef>
                        <a:spcAft>
                          <a:spcPts val="800"/>
                        </a:spcAft>
                      </a:pPr>
                      <a:r>
                        <a:rPr lang="en-GB" sz="2400">
                          <a:effectLst/>
                          <a:latin typeface="Times New Roman" panose="02020603050405020304" pitchFamily="18" charset="0"/>
                          <a:cs typeface="Times New Roman" panose="02020603050405020304" pitchFamily="18" charset="0"/>
                        </a:rPr>
                        <a:t>Viêm gan 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800"/>
                        </a:spcAft>
                      </a:pPr>
                      <a:r>
                        <a:rPr lang="vi-VN" sz="2600" dirty="0">
                          <a:effectLst/>
                          <a:latin typeface="Times New Roman" panose="02020603050405020304" pitchFamily="18" charset="0"/>
                          <a:cs typeface="Times New Roman" panose="02020603050405020304" pitchFamily="18" charset="0"/>
                        </a:rPr>
                        <a:t> </a:t>
                      </a:r>
                      <a:r>
                        <a:rPr lang="en-GB" sz="2600" dirty="0">
                          <a:effectLst/>
                          <a:latin typeface="Times New Roman" panose="02020603050405020304" pitchFamily="18" charset="0"/>
                          <a:cs typeface="Times New Roman" panose="02020603050405020304" pitchFamily="18" charset="0"/>
                        </a:rPr>
                        <a:t>Virus</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viêm</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gan</a:t>
                      </a:r>
                      <a:r>
                        <a:rPr lang="en-GB" sz="2600" baseline="0" dirty="0">
                          <a:effectLst/>
                          <a:latin typeface="Times New Roman" panose="02020603050405020304" pitchFamily="18" charset="0"/>
                          <a:cs typeface="Times New Roman" panose="02020603050405020304" pitchFamily="18" charset="0"/>
                        </a:rPr>
                        <a:t> B</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800"/>
                        </a:spcAft>
                      </a:pPr>
                      <a:r>
                        <a:rPr lang="vi-VN" sz="2600" dirty="0">
                          <a:effectLst/>
                          <a:latin typeface="Times New Roman" panose="02020603050405020304" pitchFamily="18" charset="0"/>
                          <a:cs typeface="Times New Roman" panose="02020603050405020304" pitchFamily="18" charset="0"/>
                        </a:rPr>
                        <a:t> </a:t>
                      </a:r>
                      <a:r>
                        <a:rPr lang="en-GB" sz="2600" dirty="0" err="1">
                          <a:effectLst/>
                          <a:latin typeface="Times New Roman" panose="02020603050405020304" pitchFamily="18" charset="0"/>
                          <a:cs typeface="Times New Roman" panose="02020603050405020304" pitchFamily="18" charset="0"/>
                        </a:rPr>
                        <a:t>Mệt</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mỏi</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sút</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cân</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vàng</a:t>
                      </a:r>
                      <a:r>
                        <a:rPr lang="en-GB" sz="2600" baseline="0" dirty="0">
                          <a:effectLst/>
                          <a:latin typeface="Times New Roman" panose="02020603050405020304" pitchFamily="18" charset="0"/>
                          <a:cs typeface="Times New Roman" panose="02020603050405020304" pitchFamily="18" charset="0"/>
                        </a:rPr>
                        <a:t> da, </a:t>
                      </a:r>
                      <a:r>
                        <a:rPr lang="en-GB" sz="2600" baseline="0" dirty="0" err="1">
                          <a:effectLst/>
                          <a:latin typeface="Times New Roman" panose="02020603050405020304" pitchFamily="18" charset="0"/>
                          <a:cs typeface="Times New Roman" panose="02020603050405020304" pitchFamily="18" charset="0"/>
                        </a:rPr>
                        <a:t>vàng</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mắt</a:t>
                      </a:r>
                      <a:r>
                        <a:rPr lang="en-GB" sz="2600" baseline="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800"/>
                        </a:spcAft>
                      </a:pPr>
                      <a:r>
                        <a:rPr lang="vi-VN" sz="2600" dirty="0">
                          <a:effectLst/>
                          <a:latin typeface="Times New Roman" panose="02020603050405020304" pitchFamily="18" charset="0"/>
                          <a:cs typeface="Times New Roman" panose="02020603050405020304" pitchFamily="18" charset="0"/>
                        </a:rPr>
                        <a:t> </a:t>
                      </a:r>
                      <a:r>
                        <a:rPr lang="en-GB" sz="2600" dirty="0" err="1">
                          <a:effectLst/>
                          <a:latin typeface="Times New Roman" panose="02020603050405020304" pitchFamily="18" charset="0"/>
                          <a:cs typeface="Times New Roman" panose="02020603050405020304" pitchFamily="18" charset="0"/>
                        </a:rPr>
                        <a:t>Tiêm</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vacxin</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không</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dùng</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chung</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bát</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đĩa</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với</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người</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bệnh</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5462029"/>
                  </a:ext>
                </a:extLst>
              </a:tr>
              <a:tr h="961415">
                <a:tc>
                  <a:txBody>
                    <a:bodyPr/>
                    <a:lstStyle/>
                    <a:p>
                      <a:pPr marL="0" marR="0" algn="just">
                        <a:lnSpc>
                          <a:spcPct val="107000"/>
                        </a:lnSpc>
                        <a:spcBef>
                          <a:spcPts val="0"/>
                        </a:spcBef>
                        <a:spcAft>
                          <a:spcPts val="800"/>
                        </a:spcAft>
                      </a:pPr>
                      <a:r>
                        <a:rPr lang="en-GB" sz="2400" dirty="0" err="1">
                          <a:effectLst/>
                          <a:latin typeface="Times New Roman" panose="02020603050405020304" pitchFamily="18" charset="0"/>
                          <a:cs typeface="Times New Roman" panose="02020603050405020304" pitchFamily="18" charset="0"/>
                        </a:rPr>
                        <a:t>Bệnh</a:t>
                      </a:r>
                      <a:r>
                        <a:rPr lang="en-GB" sz="2400" dirty="0">
                          <a:effectLst/>
                          <a:latin typeface="Times New Roman" panose="02020603050405020304" pitchFamily="18" charset="0"/>
                          <a:cs typeface="Times New Roman" panose="02020603050405020304" pitchFamily="18" charset="0"/>
                        </a:rPr>
                        <a:t> </a:t>
                      </a:r>
                      <a:r>
                        <a:rPr lang="en-GB" sz="2400" dirty="0" err="1">
                          <a:effectLst/>
                          <a:latin typeface="Times New Roman" panose="02020603050405020304" pitchFamily="18" charset="0"/>
                          <a:cs typeface="Times New Roman" panose="02020603050405020304" pitchFamily="18" charset="0"/>
                        </a:rPr>
                        <a:t>cúm</a:t>
                      </a:r>
                      <a:r>
                        <a:rPr lang="en-GB"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just">
                        <a:lnSpc>
                          <a:spcPct val="107000"/>
                        </a:lnSpc>
                        <a:spcBef>
                          <a:spcPts val="0"/>
                        </a:spcBef>
                        <a:spcAft>
                          <a:spcPts val="800"/>
                        </a:spcAft>
                      </a:pPr>
                      <a:r>
                        <a:rPr lang="en-GB" sz="2600" dirty="0">
                          <a:effectLst/>
                          <a:latin typeface="Times New Roman" panose="02020603050405020304" pitchFamily="18" charset="0"/>
                          <a:cs typeface="Times New Roman" panose="02020603050405020304" pitchFamily="18" charset="0"/>
                        </a:rPr>
                        <a:t>V</a:t>
                      </a:r>
                      <a:r>
                        <a:rPr lang="vi-VN" sz="2600" dirty="0">
                          <a:effectLst/>
                          <a:latin typeface="Times New Roman" panose="02020603050405020304" pitchFamily="18" charset="0"/>
                          <a:cs typeface="Times New Roman" panose="02020603050405020304" pitchFamily="18" charset="0"/>
                        </a:rPr>
                        <a:t>irus cúm</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800"/>
                        </a:spcAft>
                      </a:pPr>
                      <a:r>
                        <a:rPr lang="vi-VN" sz="2600" dirty="0">
                          <a:effectLst/>
                          <a:latin typeface="Times New Roman" panose="02020603050405020304" pitchFamily="18" charset="0"/>
                          <a:cs typeface="Times New Roman" panose="02020603050405020304" pitchFamily="18" charset="0"/>
                        </a:rPr>
                        <a:t> </a:t>
                      </a:r>
                      <a:r>
                        <a:rPr lang="en-GB" sz="2600" dirty="0" err="1">
                          <a:effectLst/>
                          <a:latin typeface="Times New Roman" panose="02020603050405020304" pitchFamily="18" charset="0"/>
                          <a:cs typeface="Times New Roman" panose="02020603050405020304" pitchFamily="18" charset="0"/>
                        </a:rPr>
                        <a:t>Sốt</a:t>
                      </a:r>
                      <a:r>
                        <a:rPr lang="en-GB" sz="2600" dirty="0">
                          <a:effectLst/>
                          <a:latin typeface="Times New Roman" panose="02020603050405020304" pitchFamily="18" charset="0"/>
                          <a:cs typeface="Times New Roman" panose="02020603050405020304" pitchFamily="18" charset="0"/>
                        </a:rPr>
                        <a:t>,</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đau</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đầu</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đau</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họng</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sổ</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mũi</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just">
                        <a:lnSpc>
                          <a:spcPct val="107000"/>
                        </a:lnSpc>
                        <a:spcBef>
                          <a:spcPts val="0"/>
                        </a:spcBef>
                        <a:spcAft>
                          <a:spcPts val="800"/>
                        </a:spcAft>
                      </a:pPr>
                      <a:r>
                        <a:rPr lang="vi-VN" sz="2600" dirty="0">
                          <a:effectLst/>
                          <a:latin typeface="Times New Roman" panose="02020603050405020304" pitchFamily="18" charset="0"/>
                          <a:cs typeface="Times New Roman" panose="02020603050405020304" pitchFamily="18" charset="0"/>
                        </a:rPr>
                        <a:t> </a:t>
                      </a:r>
                      <a:r>
                        <a:rPr lang="en-GB" sz="2600" dirty="0" err="1">
                          <a:effectLst/>
                          <a:latin typeface="Times New Roman" panose="02020603050405020304" pitchFamily="18" charset="0"/>
                          <a:cs typeface="Times New Roman" panose="02020603050405020304" pitchFamily="18" charset="0"/>
                        </a:rPr>
                        <a:t>Tiêm</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vacxin</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uống</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thuốc</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trị</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cúm</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5560404"/>
                  </a:ext>
                </a:extLst>
              </a:tr>
              <a:tr h="910376">
                <a:tc>
                  <a:txBody>
                    <a:bodyPr/>
                    <a:lstStyle/>
                    <a:p>
                      <a:pPr marL="0" marR="0" algn="just">
                        <a:lnSpc>
                          <a:spcPct val="107000"/>
                        </a:lnSpc>
                        <a:spcBef>
                          <a:spcPts val="0"/>
                        </a:spcBef>
                        <a:spcAft>
                          <a:spcPts val="800"/>
                        </a:spcAft>
                        <a:tabLst>
                          <a:tab pos="457200" algn="l"/>
                        </a:tabLst>
                      </a:pPr>
                      <a:r>
                        <a:rPr lang="en-GB" sz="2400">
                          <a:effectLst/>
                          <a:latin typeface="Times New Roman" panose="02020603050405020304" pitchFamily="18" charset="0"/>
                          <a:cs typeface="Times New Roman" panose="02020603050405020304" pitchFamily="18" charset="0"/>
                        </a:rPr>
                        <a:t>Bệnh khảm ở cây cà chua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just">
                        <a:lnSpc>
                          <a:spcPct val="107000"/>
                        </a:lnSpc>
                        <a:spcBef>
                          <a:spcPts val="0"/>
                        </a:spcBef>
                        <a:spcAft>
                          <a:spcPts val="800"/>
                        </a:spcAft>
                        <a:tabLst>
                          <a:tab pos="457200" algn="l"/>
                        </a:tabLst>
                      </a:pPr>
                      <a:r>
                        <a:rPr lang="vi-VN" sz="2600" dirty="0">
                          <a:effectLst/>
                          <a:latin typeface="Times New Roman" panose="02020603050405020304" pitchFamily="18" charset="0"/>
                          <a:cs typeface="Times New Roman" panose="02020603050405020304" pitchFamily="18" charset="0"/>
                        </a:rPr>
                        <a:t> </a:t>
                      </a:r>
                      <a:r>
                        <a:rPr lang="en-GB" sz="2600" dirty="0">
                          <a:effectLst/>
                          <a:latin typeface="Times New Roman" panose="02020603050405020304" pitchFamily="18" charset="0"/>
                          <a:cs typeface="Times New Roman" panose="02020603050405020304" pitchFamily="18" charset="0"/>
                        </a:rPr>
                        <a:t>Virus</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khảm</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800"/>
                        </a:spcAft>
                        <a:tabLst>
                          <a:tab pos="457200" algn="l"/>
                        </a:tabLst>
                      </a:pPr>
                      <a:r>
                        <a:rPr lang="vi-VN" sz="2600" dirty="0">
                          <a:effectLst/>
                          <a:latin typeface="Times New Roman" panose="02020603050405020304" pitchFamily="18" charset="0"/>
                          <a:cs typeface="Times New Roman" panose="02020603050405020304" pitchFamily="18" charset="0"/>
                        </a:rPr>
                        <a:t> </a:t>
                      </a:r>
                      <a:r>
                        <a:rPr lang="en-GB" sz="2600" dirty="0" err="1">
                          <a:effectLst/>
                          <a:latin typeface="Times New Roman" panose="02020603050405020304" pitchFamily="18" charset="0"/>
                          <a:cs typeface="Times New Roman" panose="02020603050405020304" pitchFamily="18" charset="0"/>
                        </a:rPr>
                        <a:t>Xoăn</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lá</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800"/>
                        </a:spcAft>
                        <a:tabLst>
                          <a:tab pos="457200" algn="l"/>
                        </a:tabLst>
                      </a:pPr>
                      <a:r>
                        <a:rPr lang="vi-VN" sz="2600" dirty="0">
                          <a:effectLst/>
                          <a:latin typeface="Times New Roman" panose="02020603050405020304" pitchFamily="18" charset="0"/>
                          <a:cs typeface="Times New Roman" panose="02020603050405020304" pitchFamily="18" charset="0"/>
                        </a:rPr>
                        <a:t> </a:t>
                      </a:r>
                      <a:r>
                        <a:rPr lang="en-GB" sz="2600" dirty="0" err="1">
                          <a:effectLst/>
                          <a:latin typeface="Times New Roman" panose="02020603050405020304" pitchFamily="18" charset="0"/>
                          <a:cs typeface="Times New Roman" panose="02020603050405020304" pitchFamily="18" charset="0"/>
                        </a:rPr>
                        <a:t>Phun</a:t>
                      </a:r>
                      <a:r>
                        <a:rPr lang="en-GB" sz="2600" dirty="0">
                          <a:effectLst/>
                          <a:latin typeface="Times New Roman" panose="02020603050405020304" pitchFamily="18" charset="0"/>
                          <a:cs typeface="Times New Roman" panose="02020603050405020304" pitchFamily="18" charset="0"/>
                        </a:rPr>
                        <a:t> </a:t>
                      </a:r>
                      <a:r>
                        <a:rPr lang="en-GB" sz="2600" dirty="0" err="1">
                          <a:effectLst/>
                          <a:latin typeface="Times New Roman" panose="02020603050405020304" pitchFamily="18" charset="0"/>
                          <a:cs typeface="Times New Roman" panose="02020603050405020304" pitchFamily="18" charset="0"/>
                        </a:rPr>
                        <a:t>thuốc</a:t>
                      </a:r>
                      <a:r>
                        <a:rPr lang="en-GB" sz="2600" dirty="0">
                          <a:effectLst/>
                          <a:latin typeface="Times New Roman" panose="02020603050405020304" pitchFamily="18" charset="0"/>
                          <a:cs typeface="Times New Roman" panose="02020603050405020304" pitchFamily="18" charset="0"/>
                        </a:rPr>
                        <a:t>,</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chọn</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giống</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tốt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249813"/>
                  </a:ext>
                </a:extLst>
              </a:tr>
              <a:tr h="1163523">
                <a:tc>
                  <a:txBody>
                    <a:bodyPr/>
                    <a:lstStyle/>
                    <a:p>
                      <a:pPr marL="0" marR="0" algn="just">
                        <a:lnSpc>
                          <a:spcPct val="107000"/>
                        </a:lnSpc>
                        <a:spcBef>
                          <a:spcPts val="0"/>
                        </a:spcBef>
                        <a:spcAft>
                          <a:spcPts val="800"/>
                        </a:spcAft>
                        <a:tabLst>
                          <a:tab pos="457200" algn="l"/>
                        </a:tabLst>
                      </a:pPr>
                      <a:r>
                        <a:rPr lang="en-GB" sz="2400" dirty="0" err="1">
                          <a:effectLst/>
                          <a:latin typeface="Times New Roman" panose="02020603050405020304" pitchFamily="18" charset="0"/>
                          <a:ea typeface="+mn-ea"/>
                          <a:cs typeface="Times New Roman" panose="02020603050405020304" pitchFamily="18" charset="0"/>
                        </a:rPr>
                        <a:t>Bệnh</a:t>
                      </a:r>
                      <a:r>
                        <a:rPr lang="en-GB" sz="2400" baseline="0" dirty="0">
                          <a:effectLst/>
                          <a:latin typeface="Times New Roman" panose="02020603050405020304" pitchFamily="18" charset="0"/>
                          <a:ea typeface="+mn-ea"/>
                          <a:cs typeface="Times New Roman" panose="02020603050405020304" pitchFamily="18" charset="0"/>
                        </a:rPr>
                        <a:t> </a:t>
                      </a:r>
                      <a:r>
                        <a:rPr lang="en-GB" sz="2400" baseline="0" dirty="0" err="1">
                          <a:effectLst/>
                          <a:latin typeface="Times New Roman" panose="02020603050405020304" pitchFamily="18" charset="0"/>
                          <a:ea typeface="+mn-ea"/>
                          <a:cs typeface="Times New Roman" panose="02020603050405020304" pitchFamily="18" charset="0"/>
                        </a:rPr>
                        <a:t>cúm</a:t>
                      </a:r>
                      <a:r>
                        <a:rPr lang="en-GB" sz="2400" baseline="0" dirty="0">
                          <a:effectLst/>
                          <a:latin typeface="Times New Roman" panose="02020603050405020304" pitchFamily="18" charset="0"/>
                          <a:ea typeface="+mn-ea"/>
                          <a:cs typeface="Times New Roman" panose="02020603050405020304" pitchFamily="18" charset="0"/>
                        </a:rPr>
                        <a:t> </a:t>
                      </a:r>
                      <a:r>
                        <a:rPr lang="en-GB" sz="2400" baseline="0" dirty="0" err="1">
                          <a:effectLst/>
                          <a:latin typeface="Times New Roman" panose="02020603050405020304" pitchFamily="18" charset="0"/>
                          <a:ea typeface="+mn-ea"/>
                          <a:cs typeface="Times New Roman" panose="02020603050405020304" pitchFamily="18" charset="0"/>
                        </a:rPr>
                        <a:t>gà</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228600" marR="0" algn="just">
                        <a:lnSpc>
                          <a:spcPct val="107000"/>
                        </a:lnSpc>
                        <a:spcBef>
                          <a:spcPts val="0"/>
                        </a:spcBef>
                        <a:spcAft>
                          <a:spcPts val="800"/>
                        </a:spcAft>
                        <a:tabLst>
                          <a:tab pos="457200" algn="l"/>
                        </a:tabLst>
                      </a:pPr>
                      <a:r>
                        <a:rPr lang="vi-VN" sz="2600" dirty="0">
                          <a:effectLst/>
                          <a:latin typeface="Times New Roman" panose="02020603050405020304" pitchFamily="18" charset="0"/>
                          <a:cs typeface="Times New Roman" panose="02020603050405020304" pitchFamily="18" charset="0"/>
                        </a:rPr>
                        <a:t> </a:t>
                      </a:r>
                      <a:r>
                        <a:rPr lang="en-US" sz="2600" b="0" i="0" kern="1200" dirty="0">
                          <a:solidFill>
                            <a:schemeClr val="dk1"/>
                          </a:solidFill>
                          <a:effectLst/>
                          <a:latin typeface="+mn-lt"/>
                          <a:ea typeface="+mn-ea"/>
                          <a:cs typeface="+mn-cs"/>
                        </a:rPr>
                        <a:t>virus Influenza A</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800"/>
                        </a:spcAft>
                        <a:tabLst>
                          <a:tab pos="457200" algn="l"/>
                        </a:tabLst>
                      </a:pPr>
                      <a:r>
                        <a:rPr lang="vi-VN" sz="2600" dirty="0">
                          <a:effectLst/>
                          <a:latin typeface="Times New Roman" panose="02020603050405020304" pitchFamily="18" charset="0"/>
                          <a:cs typeface="Times New Roman" panose="02020603050405020304" pitchFamily="18" charset="0"/>
                        </a:rPr>
                        <a:t> </a:t>
                      </a:r>
                      <a:r>
                        <a:rPr lang="en-GB" sz="2600" dirty="0" err="1">
                          <a:effectLst/>
                          <a:latin typeface="Times New Roman" panose="02020603050405020304" pitchFamily="18" charset="0"/>
                          <a:cs typeface="Times New Roman" panose="02020603050405020304" pitchFamily="18" charset="0"/>
                        </a:rPr>
                        <a:t>Gia</a:t>
                      </a:r>
                      <a:r>
                        <a:rPr lang="en-GB" sz="2600" dirty="0">
                          <a:effectLst/>
                          <a:latin typeface="Times New Roman" panose="02020603050405020304" pitchFamily="18" charset="0"/>
                          <a:cs typeface="Times New Roman" panose="02020603050405020304" pitchFamily="18" charset="0"/>
                        </a:rPr>
                        <a:t> </a:t>
                      </a:r>
                      <a:r>
                        <a:rPr lang="en-GB" sz="2600" dirty="0" err="1">
                          <a:effectLst/>
                          <a:latin typeface="Times New Roman" panose="02020603050405020304" pitchFamily="18" charset="0"/>
                          <a:cs typeface="Times New Roman" panose="02020603050405020304" pitchFamily="18" charset="0"/>
                        </a:rPr>
                        <a:t>cầm</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khò</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khè</a:t>
                      </a:r>
                      <a:r>
                        <a:rPr lang="en-GB" sz="2600" baseline="0" dirty="0">
                          <a:effectLst/>
                          <a:latin typeface="Times New Roman" panose="02020603050405020304" pitchFamily="18" charset="0"/>
                          <a:cs typeface="Times New Roman" panose="02020603050405020304" pitchFamily="18" charset="0"/>
                        </a:rPr>
                        <a:t> , </a:t>
                      </a:r>
                      <a:r>
                        <a:rPr lang="en-GB" sz="2600" baseline="0" dirty="0" err="1">
                          <a:effectLst/>
                          <a:latin typeface="Times New Roman" panose="02020603050405020304" pitchFamily="18" charset="0"/>
                          <a:cs typeface="Times New Roman" panose="02020603050405020304" pitchFamily="18" charset="0"/>
                        </a:rPr>
                        <a:t>khó</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thở</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chảy</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nước</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mắt</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nước</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mũi</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800"/>
                        </a:spcAft>
                        <a:tabLst>
                          <a:tab pos="457200" algn="l"/>
                        </a:tabLst>
                      </a:pPr>
                      <a:r>
                        <a:rPr lang="vi-VN" sz="2600" dirty="0">
                          <a:effectLst/>
                          <a:latin typeface="Times New Roman" panose="02020603050405020304" pitchFamily="18" charset="0"/>
                          <a:cs typeface="Times New Roman" panose="02020603050405020304" pitchFamily="18" charset="0"/>
                        </a:rPr>
                        <a:t> </a:t>
                      </a:r>
                      <a:r>
                        <a:rPr lang="en-GB" sz="2600" dirty="0" err="1">
                          <a:effectLst/>
                          <a:latin typeface="Times New Roman" panose="02020603050405020304" pitchFamily="18" charset="0"/>
                          <a:cs typeface="Times New Roman" panose="02020603050405020304" pitchFamily="18" charset="0"/>
                        </a:rPr>
                        <a:t>Vệ</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sinh</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chuồng</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trại</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thường</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xuyên</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Tiêm</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vacxin</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cho</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gia</a:t>
                      </a:r>
                      <a:r>
                        <a:rPr lang="en-GB" sz="2600" baseline="0" dirty="0">
                          <a:effectLst/>
                          <a:latin typeface="Times New Roman" panose="02020603050405020304" pitchFamily="18" charset="0"/>
                          <a:cs typeface="Times New Roman" panose="02020603050405020304" pitchFamily="18" charset="0"/>
                        </a:rPr>
                        <a:t> </a:t>
                      </a:r>
                      <a:r>
                        <a:rPr lang="en-GB" sz="2600" baseline="0" dirty="0" err="1">
                          <a:effectLst/>
                          <a:latin typeface="Times New Roman" panose="02020603050405020304" pitchFamily="18" charset="0"/>
                          <a:cs typeface="Times New Roman" panose="02020603050405020304" pitchFamily="18" charset="0"/>
                        </a:rPr>
                        <a:t>cầm</a:t>
                      </a:r>
                      <a:r>
                        <a:rPr lang="en-GB" sz="2600" baseline="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4847321"/>
                  </a:ext>
                </a:extLst>
              </a:tr>
            </a:tbl>
          </a:graphicData>
        </a:graphic>
      </p:graphicFrame>
      <p:sp>
        <p:nvSpPr>
          <p:cNvPr id="3" name="Rectangle 2"/>
          <p:cNvSpPr/>
          <p:nvPr/>
        </p:nvSpPr>
        <p:spPr>
          <a:xfrm>
            <a:off x="2425959" y="5656920"/>
            <a:ext cx="9504784" cy="1240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25959" y="4702629"/>
            <a:ext cx="950478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25959" y="3806890"/>
            <a:ext cx="9504784" cy="1026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25959" y="2474459"/>
            <a:ext cx="9504784" cy="13137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25959" y="1625374"/>
            <a:ext cx="950478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25959" y="768804"/>
            <a:ext cx="950478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95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241" y="167951"/>
            <a:ext cx="11569959" cy="6344816"/>
          </a:xfrm>
        </p:spPr>
        <p:txBody>
          <a:bodyPr/>
          <a:lstStyle/>
          <a:p>
            <a:pPr>
              <a:buFontTx/>
              <a:buChar char="-"/>
            </a:pPr>
            <a:r>
              <a:rPr lang="vi-VN" dirty="0">
                <a:solidFill>
                  <a:srgbClr val="FF0000"/>
                </a:solidFill>
              </a:rPr>
              <a:t>Quan sát hình 24.7 cho biết bệnh do virut có thể lan truyền qua những con đường nào? Hãy nêu một số biện pháp phòng chống bệnh do virut gây ra. </a:t>
            </a:r>
            <a:endParaRPr lang="en-GB" dirty="0">
              <a:solidFill>
                <a:srgbClr val="FF0000"/>
              </a:solidFill>
            </a:endParaRPr>
          </a:p>
          <a:p>
            <a:pPr marL="0" indent="0">
              <a:buNone/>
            </a:pPr>
            <a:endParaRPr lang="vi-VN" dirty="0">
              <a:solidFill>
                <a:srgbClr val="FF0000"/>
              </a:solidFill>
            </a:endParaRPr>
          </a:p>
          <a:p>
            <a:endParaRPr lang="en-US" dirty="0"/>
          </a:p>
          <a:p>
            <a:endParaRPr lang="en-US" dirty="0"/>
          </a:p>
        </p:txBody>
      </p:sp>
      <p:pic>
        <p:nvPicPr>
          <p:cNvPr id="4" name="Picture 3"/>
          <p:cNvPicPr>
            <a:picLocks noChangeAspect="1"/>
          </p:cNvPicPr>
          <p:nvPr/>
        </p:nvPicPr>
        <p:blipFill>
          <a:blip r:embed="rId2"/>
          <a:stretch>
            <a:fillRect/>
          </a:stretch>
        </p:blipFill>
        <p:spPr>
          <a:xfrm>
            <a:off x="2948474" y="1184370"/>
            <a:ext cx="6884129" cy="5673630"/>
          </a:xfrm>
          <a:prstGeom prst="rect">
            <a:avLst/>
          </a:prstGeom>
        </p:spPr>
      </p:pic>
    </p:spTree>
    <p:extLst>
      <p:ext uri="{BB962C8B-B14F-4D97-AF65-F5344CB8AC3E}">
        <p14:creationId xmlns:p14="http://schemas.microsoft.com/office/powerpoint/2010/main" val="1059967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Book-09-june"/>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8116" y="234609"/>
            <a:ext cx="1000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60849" y="615609"/>
            <a:ext cx="9871788" cy="4524315"/>
          </a:xfrm>
          <a:prstGeom prst="rect">
            <a:avLst/>
          </a:prstGeom>
          <a:noFill/>
        </p:spPr>
        <p:txBody>
          <a:bodyPr wrap="square" rtlCol="0">
            <a:spAutoFit/>
          </a:bodyPr>
          <a:lstStyle/>
          <a:p>
            <a:pPr marL="457200" indent="-457200" algn="just">
              <a:buFontTx/>
              <a:buChar char="-"/>
            </a:pPr>
            <a:r>
              <a:rPr lang="en-GB" sz="3200" dirty="0">
                <a:latin typeface="Times New Roman" panose="02020603050405020304" pitchFamily="18" charset="0"/>
                <a:cs typeface="Times New Roman" panose="02020603050405020304" pitchFamily="18" charset="0"/>
              </a:rPr>
              <a:t>Virus </a:t>
            </a:r>
            <a:r>
              <a:rPr lang="en-GB" sz="3200" dirty="0" err="1">
                <a:latin typeface="Times New Roman" panose="02020603050405020304" pitchFamily="18" charset="0"/>
                <a:cs typeface="Times New Roman" panose="02020603050405020304" pitchFamily="18" charset="0"/>
              </a:rPr>
              <a:t>có</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vai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trò</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trong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nghiên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cứu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khoa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học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trong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thực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tiễn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Bên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cạnh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đó</a:t>
            </a:r>
            <a:r>
              <a:rPr lang="en-GB" sz="3200" dirty="0">
                <a:latin typeface="Times New Roman" panose="02020603050405020304" pitchFamily="18" charset="0"/>
                <a:cs typeface="Times New Roman" panose="02020603050405020304" pitchFamily="18" charset="0"/>
              </a:rPr>
              <a:t>, virus </a:t>
            </a:r>
            <a:r>
              <a:rPr lang="en-GB" sz="3200" dirty="0" err="1">
                <a:latin typeface="Times New Roman" panose="02020603050405020304" pitchFamily="18" charset="0"/>
                <a:cs typeface="Times New Roman" panose="02020603050405020304" pitchFamily="18" charset="0"/>
              </a:rPr>
              <a:t>là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nguyên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nhân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gây</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ra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nhiều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bệnh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động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vật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thực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vật</a:t>
            </a:r>
            <a:r>
              <a:rPr lang="en-GB" sz="3200" dirty="0">
                <a:latin typeface="Times New Roman" panose="02020603050405020304" pitchFamily="18" charset="0"/>
                <a:cs typeface="Times New Roman" panose="02020603050405020304" pitchFamily="18" charset="0"/>
              </a:rPr>
              <a:t>.</a:t>
            </a:r>
          </a:p>
          <a:p>
            <a:pPr marL="457200" indent="-457200" algn="just">
              <a:buFontTx/>
              <a:buChar char="-"/>
            </a:pPr>
            <a:r>
              <a:rPr lang="en-GB" sz="3200" dirty="0" err="1">
                <a:latin typeface="Times New Roman" panose="02020603050405020304" pitchFamily="18" charset="0"/>
                <a:cs typeface="Times New Roman" panose="02020603050405020304" pitchFamily="18" charset="0"/>
              </a:rPr>
              <a:t>Bệnh</a:t>
            </a:r>
            <a:r>
              <a:rPr lang="en-GB" sz="3200" dirty="0">
                <a:latin typeface="Times New Roman" panose="02020603050405020304" pitchFamily="18" charset="0"/>
                <a:cs typeface="Times New Roman" panose="02020603050405020304" pitchFamily="18" charset="0"/>
              </a:rPr>
              <a:t> do virus </a:t>
            </a:r>
            <a:r>
              <a:rPr lang="en-GB" sz="3200" dirty="0" err="1">
                <a:latin typeface="Times New Roman" panose="02020603050405020304" pitchFamily="18" charset="0"/>
                <a:cs typeface="Times New Roman" panose="02020603050405020304" pitchFamily="18" charset="0"/>
              </a:rPr>
              <a:t>có</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thể</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lây</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theo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nhiều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đường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khác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nhau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Từ</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mẹ</a:t>
            </a:r>
            <a:r>
              <a:rPr lang="en-GB" sz="3200" dirty="0">
                <a:latin typeface="Times New Roman" panose="02020603050405020304" pitchFamily="18" charset="0"/>
                <a:cs typeface="Times New Roman" panose="02020603050405020304" pitchFamily="18" charset="0"/>
              </a:rPr>
              <a:t> sang con, </a:t>
            </a:r>
            <a:r>
              <a:rPr lang="en-GB" sz="3200" dirty="0" err="1">
                <a:latin typeface="Times New Roman" panose="02020603050405020304" pitchFamily="18" charset="0"/>
                <a:cs typeface="Times New Roman" panose="02020603050405020304" pitchFamily="18" charset="0"/>
              </a:rPr>
              <a:t>tiếp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xúc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trực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tiếp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truyền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máu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tiêu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hóa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hô</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hấp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động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vật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cắn</a:t>
            </a:r>
            <a:r>
              <a:rPr lang="en-GB" sz="3200" dirty="0">
                <a:latin typeface="Times New Roman" panose="02020603050405020304" pitchFamily="18" charset="0"/>
                <a:cs typeface="Times New Roman" panose="02020603050405020304" pitchFamily="18" charset="0"/>
              </a:rPr>
              <a:t>…</a:t>
            </a:r>
          </a:p>
          <a:p>
            <a:pPr marL="457200" indent="-457200" algn="just">
              <a:buFontTx/>
              <a:buChar char="-"/>
            </a:pPr>
            <a:r>
              <a:rPr lang="en-GB" sz="3200" dirty="0" err="1">
                <a:latin typeface="Times New Roman" panose="02020603050405020304" pitchFamily="18" charset="0"/>
                <a:cs typeface="Times New Roman" panose="02020603050405020304" pitchFamily="18" charset="0"/>
              </a:rPr>
              <a:t>Để</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phòng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chống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bệnh</a:t>
            </a:r>
            <a:r>
              <a:rPr lang="en-GB" sz="3200" dirty="0">
                <a:latin typeface="Times New Roman" panose="02020603050405020304" pitchFamily="18" charset="0"/>
                <a:cs typeface="Times New Roman" panose="02020603050405020304" pitchFamily="18" charset="0"/>
              </a:rPr>
              <a:t> do virus </a:t>
            </a:r>
            <a:r>
              <a:rPr lang="en-GB" sz="3200" dirty="0" err="1">
                <a:latin typeface="Times New Roman" panose="02020603050405020304" pitchFamily="18" charset="0"/>
                <a:cs typeface="Times New Roman" panose="02020603050405020304" pitchFamily="18" charset="0"/>
              </a:rPr>
              <a:t>chúng</a:t>
            </a:r>
            <a:r>
              <a:rPr lang="en-GB" sz="3200" dirty="0">
                <a:latin typeface="Times New Roman" panose="02020603050405020304" pitchFamily="18" charset="0"/>
                <a:cs typeface="Times New Roman" panose="02020603050405020304" pitchFamily="18" charset="0"/>
              </a:rPr>
              <a:t> ta </a:t>
            </a:r>
            <a:r>
              <a:rPr lang="en-GB" sz="3200" dirty="0" err="1">
                <a:latin typeface="Times New Roman" panose="02020603050405020304" pitchFamily="18" charset="0"/>
                <a:cs typeface="Times New Roman" panose="02020603050405020304" pitchFamily="18" charset="0"/>
              </a:rPr>
              <a:t>cần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ngăn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chặn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hết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các</a:t>
            </a:r>
            <a:r>
              <a:rPr lang="en-GB" sz="3200" dirty="0">
                <a:latin typeface="Times New Roman" panose="02020603050405020304" pitchFamily="18" charset="0"/>
                <a:cs typeface="Times New Roman" panose="02020603050405020304" pitchFamily="18" charset="0"/>
              </a:rPr>
              <a:t> con </a:t>
            </a:r>
            <a:r>
              <a:rPr lang="en-GB" sz="3200" dirty="0" err="1">
                <a:latin typeface="Times New Roman" panose="02020603050405020304" pitchFamily="18" charset="0"/>
                <a:cs typeface="Times New Roman" panose="02020603050405020304" pitchFamily="18" charset="0"/>
              </a:rPr>
              <a:t>đường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lây</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truyền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bệnh</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tiêm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vacxin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phòng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bệnh</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004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solidFill>
                  <a:srgbClr val="FF0000"/>
                </a:solidFill>
              </a:rPr>
              <a:t>Thiết</a:t>
            </a:r>
            <a:r>
              <a:rPr lang="en-GB" dirty="0">
                <a:solidFill>
                  <a:srgbClr val="FF0000"/>
                </a:solidFill>
              </a:rPr>
              <a:t> </a:t>
            </a:r>
            <a:r>
              <a:rPr lang="en-GB" dirty="0" err="1">
                <a:solidFill>
                  <a:srgbClr val="FF0000"/>
                </a:solidFill>
              </a:rPr>
              <a:t>kế</a:t>
            </a:r>
            <a:r>
              <a:rPr lang="en-GB" dirty="0">
                <a:solidFill>
                  <a:srgbClr val="FF0000"/>
                </a:solidFill>
              </a:rPr>
              <a:t> </a:t>
            </a:r>
            <a:r>
              <a:rPr lang="en-GB" dirty="0" err="1">
                <a:solidFill>
                  <a:srgbClr val="FF0000"/>
                </a:solidFill>
              </a:rPr>
              <a:t>các</a:t>
            </a:r>
            <a:r>
              <a:rPr lang="en-GB" dirty="0">
                <a:solidFill>
                  <a:srgbClr val="FF0000"/>
                </a:solidFill>
              </a:rPr>
              <a:t> </a:t>
            </a:r>
            <a:r>
              <a:rPr lang="en-GB" dirty="0" err="1">
                <a:solidFill>
                  <a:srgbClr val="FF0000"/>
                </a:solidFill>
              </a:rPr>
              <a:t>áp</a:t>
            </a:r>
            <a:r>
              <a:rPr lang="en-GB" dirty="0">
                <a:solidFill>
                  <a:srgbClr val="FF0000"/>
                </a:solidFill>
              </a:rPr>
              <a:t> </a:t>
            </a:r>
            <a:r>
              <a:rPr lang="en-GB" dirty="0" err="1">
                <a:solidFill>
                  <a:srgbClr val="FF0000"/>
                </a:solidFill>
              </a:rPr>
              <a:t>phích</a:t>
            </a:r>
            <a:r>
              <a:rPr lang="en-GB" dirty="0">
                <a:solidFill>
                  <a:srgbClr val="FF0000"/>
                </a:solidFill>
              </a:rPr>
              <a:t> </a:t>
            </a:r>
            <a:r>
              <a:rPr lang="en-GB" dirty="0" err="1">
                <a:solidFill>
                  <a:srgbClr val="FF0000"/>
                </a:solidFill>
              </a:rPr>
              <a:t>tuyên</a:t>
            </a:r>
            <a:r>
              <a:rPr lang="en-GB" dirty="0">
                <a:solidFill>
                  <a:srgbClr val="FF0000"/>
                </a:solidFill>
              </a:rPr>
              <a:t> </a:t>
            </a:r>
            <a:r>
              <a:rPr lang="en-GB" dirty="0" err="1">
                <a:solidFill>
                  <a:srgbClr val="FF0000"/>
                </a:solidFill>
              </a:rPr>
              <a:t>truyền</a:t>
            </a:r>
            <a:r>
              <a:rPr lang="en-GB" dirty="0">
                <a:solidFill>
                  <a:srgbClr val="FF0000"/>
                </a:solidFill>
              </a:rPr>
              <a:t> </a:t>
            </a:r>
            <a:r>
              <a:rPr lang="en-GB" dirty="0" err="1">
                <a:solidFill>
                  <a:srgbClr val="FF0000"/>
                </a:solidFill>
              </a:rPr>
              <a:t>phòng</a:t>
            </a:r>
            <a:r>
              <a:rPr lang="en-GB" dirty="0">
                <a:solidFill>
                  <a:srgbClr val="FF0000"/>
                </a:solidFill>
              </a:rPr>
              <a:t> </a:t>
            </a:r>
            <a:r>
              <a:rPr lang="en-GB" dirty="0" err="1">
                <a:solidFill>
                  <a:srgbClr val="FF0000"/>
                </a:solidFill>
              </a:rPr>
              <a:t>chống</a:t>
            </a:r>
            <a:r>
              <a:rPr lang="en-GB" dirty="0">
                <a:solidFill>
                  <a:srgbClr val="FF0000"/>
                </a:solidFill>
              </a:rPr>
              <a:t> virus.</a:t>
            </a:r>
            <a:endParaRPr lang="en-US"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294216" y="1690688"/>
            <a:ext cx="5801784" cy="4351338"/>
          </a:xfrm>
          <a:prstGeom prst="rect">
            <a:avLst/>
          </a:prstGeom>
        </p:spPr>
      </p:pic>
      <p:pic>
        <p:nvPicPr>
          <p:cNvPr id="5" name="Picture 4"/>
          <p:cNvPicPr>
            <a:picLocks noChangeAspect="1"/>
          </p:cNvPicPr>
          <p:nvPr/>
        </p:nvPicPr>
        <p:blipFill>
          <a:blip r:embed="rId3"/>
          <a:stretch>
            <a:fillRect/>
          </a:stretch>
        </p:blipFill>
        <p:spPr>
          <a:xfrm>
            <a:off x="6382739" y="1690688"/>
            <a:ext cx="5809261" cy="4351338"/>
          </a:xfrm>
          <a:prstGeom prst="rect">
            <a:avLst/>
          </a:prstGeom>
        </p:spPr>
      </p:pic>
    </p:spTree>
    <p:extLst>
      <p:ext uri="{BB962C8B-B14F-4D97-AF65-F5344CB8AC3E}">
        <p14:creationId xmlns:p14="http://schemas.microsoft.com/office/powerpoint/2010/main" val="254520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7788" y="149290"/>
            <a:ext cx="11464212" cy="6083559"/>
          </a:xfrm>
        </p:spPr>
        <p:txBody>
          <a:bodyPr>
            <a:normAutofit fontScale="70000" lnSpcReduction="20000"/>
          </a:bodyPr>
          <a:lstStyle/>
          <a:p>
            <a:pPr marL="0" indent="0">
              <a:buNone/>
            </a:pPr>
            <a:r>
              <a:rPr lang="en-GB" sz="5100" dirty="0" err="1">
                <a:solidFill>
                  <a:srgbClr val="FF0000"/>
                </a:solidFill>
                <a:latin typeface="Times New Roman" panose="02020603050405020304" pitchFamily="18" charset="0"/>
                <a:cs typeface="Times New Roman" panose="02020603050405020304" pitchFamily="18" charset="0"/>
              </a:rPr>
              <a:t>Củng</a:t>
            </a:r>
            <a:r>
              <a:rPr lang="en-GB" sz="5100" dirty="0">
                <a:solidFill>
                  <a:srgbClr val="FF0000"/>
                </a:solidFill>
                <a:latin typeface="Times New Roman" panose="02020603050405020304" pitchFamily="18" charset="0"/>
                <a:cs typeface="Times New Roman" panose="02020603050405020304" pitchFamily="18" charset="0"/>
              </a:rPr>
              <a:t> </a:t>
            </a:r>
            <a:r>
              <a:rPr lang="en-GB" sz="5100" dirty="0" err="1">
                <a:solidFill>
                  <a:srgbClr val="FF0000"/>
                </a:solidFill>
                <a:latin typeface="Times New Roman" panose="02020603050405020304" pitchFamily="18" charset="0"/>
                <a:cs typeface="Times New Roman" panose="02020603050405020304" pitchFamily="18" charset="0"/>
              </a:rPr>
              <a:t>cố</a:t>
            </a:r>
            <a:endParaRPr lang="en-GB" sz="5100" dirty="0">
              <a:solidFill>
                <a:srgbClr val="FF0000"/>
              </a:solidFill>
              <a:latin typeface="Times New Roman" panose="02020603050405020304" pitchFamily="18" charset="0"/>
              <a:cs typeface="Times New Roman" panose="02020603050405020304" pitchFamily="18" charset="0"/>
            </a:endParaRPr>
          </a:p>
          <a:p>
            <a:pPr marL="0" indent="0" algn="just">
              <a:buNone/>
            </a:pPr>
            <a:r>
              <a:rPr lang="en-GB" sz="3300" dirty="0" err="1">
                <a:solidFill>
                  <a:srgbClr val="FF0000"/>
                </a:solidFill>
                <a:latin typeface="Times New Roman" panose="02020603050405020304" pitchFamily="18" charset="0"/>
                <a:cs typeface="Times New Roman" panose="02020603050405020304" pitchFamily="18" charset="0"/>
              </a:rPr>
              <a:t>Câu</a:t>
            </a:r>
            <a:r>
              <a:rPr lang="en-GB" sz="3300" dirty="0">
                <a:solidFill>
                  <a:srgbClr val="FF0000"/>
                </a:solidFill>
                <a:latin typeface="Times New Roman" panose="02020603050405020304" pitchFamily="18" charset="0"/>
                <a:cs typeface="Times New Roman" panose="02020603050405020304" pitchFamily="18" charset="0"/>
              </a:rPr>
              <a:t> 1: </a:t>
            </a:r>
            <a:r>
              <a:rPr lang="en-GB" sz="3300" dirty="0" err="1">
                <a:solidFill>
                  <a:srgbClr val="FF0000"/>
                </a:solidFill>
                <a:latin typeface="Times New Roman" panose="02020603050405020304" pitchFamily="18" charset="0"/>
                <a:cs typeface="Times New Roman" panose="02020603050405020304" pitchFamily="18" charset="0"/>
              </a:rPr>
              <a:t>Căn</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cứ</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vào</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đặc</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điểm</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cấu</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tạo</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của</a:t>
            </a:r>
            <a:r>
              <a:rPr lang="en-GB" sz="3300" dirty="0">
                <a:solidFill>
                  <a:srgbClr val="FF0000"/>
                </a:solidFill>
                <a:latin typeface="Times New Roman" panose="02020603050405020304" pitchFamily="18" charset="0"/>
                <a:cs typeface="Times New Roman" panose="02020603050405020304" pitchFamily="18" charset="0"/>
              </a:rPr>
              <a:t> virus, </a:t>
            </a:r>
            <a:r>
              <a:rPr lang="en-GB" sz="3300" dirty="0" err="1">
                <a:solidFill>
                  <a:srgbClr val="FF0000"/>
                </a:solidFill>
                <a:latin typeface="Times New Roman" panose="02020603050405020304" pitchFamily="18" charset="0"/>
                <a:cs typeface="Times New Roman" panose="02020603050405020304" pitchFamily="18" charset="0"/>
              </a:rPr>
              <a:t>theo</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em</a:t>
            </a:r>
            <a:r>
              <a:rPr lang="en-GB" sz="3300" dirty="0">
                <a:solidFill>
                  <a:srgbClr val="FF0000"/>
                </a:solidFill>
                <a:latin typeface="Times New Roman" panose="02020603050405020304" pitchFamily="18" charset="0"/>
                <a:cs typeface="Times New Roman" panose="02020603050405020304" pitchFamily="18" charset="0"/>
              </a:rPr>
              <a:t>, virus </a:t>
            </a:r>
            <a:r>
              <a:rPr lang="en-GB" sz="3300" dirty="0" err="1">
                <a:solidFill>
                  <a:srgbClr val="FF0000"/>
                </a:solidFill>
                <a:latin typeface="Times New Roman" panose="02020603050405020304" pitchFamily="18" charset="0"/>
                <a:cs typeface="Times New Roman" panose="02020603050405020304" pitchFamily="18" charset="0"/>
              </a:rPr>
              <a:t>có</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phải</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thể</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sống</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không</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Tại</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sao</a:t>
            </a:r>
            <a:r>
              <a:rPr lang="en-GB" sz="3300" dirty="0">
                <a:solidFill>
                  <a:srgbClr val="FF0000"/>
                </a:solidFill>
                <a:latin typeface="Times New Roman" panose="02020603050405020304" pitchFamily="18" charset="0"/>
                <a:cs typeface="Times New Roman" panose="02020603050405020304" pitchFamily="18" charset="0"/>
              </a:rPr>
              <a:t>?</a:t>
            </a:r>
          </a:p>
          <a:p>
            <a:pPr marL="0" indent="0" algn="just">
              <a:buNone/>
            </a:pPr>
            <a:r>
              <a:rPr lang="vi-VN" sz="3300" dirty="0">
                <a:latin typeface="Times New Roman" panose="02020603050405020304" pitchFamily="18" charset="0"/>
                <a:cs typeface="Times New Roman" panose="02020603050405020304" pitchFamily="18" charset="0"/>
              </a:rPr>
              <a:t>Virus không phải là một cơ thể sống. Bởi vì chúng không có cấu tạo tế bào, không thể thực hiện các chức năng của cơ thể sống như trao đổi chất và chuyển hóa năng lượng,... Chúng phải sống dựa vào vật chủ và nếu không có chủ thể thì virus chỉ là vật không sống</a:t>
            </a:r>
            <a:endParaRPr lang="en-GB" sz="3300" dirty="0">
              <a:latin typeface="Times New Roman" panose="02020603050405020304" pitchFamily="18" charset="0"/>
              <a:cs typeface="Times New Roman" panose="02020603050405020304" pitchFamily="18" charset="0"/>
            </a:endParaRPr>
          </a:p>
          <a:p>
            <a:pPr marL="0" indent="0" algn="just">
              <a:buNone/>
            </a:pPr>
            <a:r>
              <a:rPr lang="en-GB" sz="3300" dirty="0" err="1">
                <a:solidFill>
                  <a:srgbClr val="FF0000"/>
                </a:solidFill>
                <a:latin typeface="Times New Roman" panose="02020603050405020304" pitchFamily="18" charset="0"/>
                <a:cs typeface="Times New Roman" panose="02020603050405020304" pitchFamily="18" charset="0"/>
              </a:rPr>
              <a:t>Câu</a:t>
            </a:r>
            <a:r>
              <a:rPr lang="en-GB" sz="3300" dirty="0">
                <a:solidFill>
                  <a:srgbClr val="FF0000"/>
                </a:solidFill>
                <a:latin typeface="Times New Roman" panose="02020603050405020304" pitchFamily="18" charset="0"/>
                <a:cs typeface="Times New Roman" panose="02020603050405020304" pitchFamily="18" charset="0"/>
              </a:rPr>
              <a:t> 2: </a:t>
            </a:r>
            <a:r>
              <a:rPr lang="en-GB" sz="3300" dirty="0" err="1">
                <a:solidFill>
                  <a:srgbClr val="FF0000"/>
                </a:solidFill>
                <a:latin typeface="Times New Roman" panose="02020603050405020304" pitchFamily="18" charset="0"/>
                <a:cs typeface="Times New Roman" panose="02020603050405020304" pitchFamily="18" charset="0"/>
              </a:rPr>
              <a:t>Có</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bạn</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nói</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rằng</a:t>
            </a:r>
            <a:r>
              <a:rPr lang="en-GB" sz="3300" dirty="0">
                <a:solidFill>
                  <a:srgbClr val="FF0000"/>
                </a:solidFill>
                <a:latin typeface="Times New Roman" panose="02020603050405020304" pitchFamily="18" charset="0"/>
                <a:cs typeface="Times New Roman" panose="02020603050405020304" pitchFamily="18" charset="0"/>
              </a:rPr>
              <a:t>: “virus </a:t>
            </a:r>
            <a:r>
              <a:rPr lang="en-GB" sz="3300" dirty="0" err="1">
                <a:solidFill>
                  <a:srgbClr val="FF0000"/>
                </a:solidFill>
                <a:latin typeface="Times New Roman" panose="02020603050405020304" pitchFamily="18" charset="0"/>
                <a:cs typeface="Times New Roman" panose="02020603050405020304" pitchFamily="18" charset="0"/>
              </a:rPr>
              <a:t>chỉ</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có</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hại</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không</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có</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lợi</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ích</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gì</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cho</a:t>
            </a:r>
            <a:r>
              <a:rPr lang="en-GB" sz="3300" dirty="0">
                <a:solidFill>
                  <a:srgbClr val="FF0000"/>
                </a:solidFill>
                <a:latin typeface="Times New Roman" panose="02020603050405020304" pitchFamily="18" charset="0"/>
                <a:cs typeface="Times New Roman" panose="02020603050405020304" pitchFamily="18" charset="0"/>
              </a:rPr>
              <a:t> con </a:t>
            </a:r>
            <a:r>
              <a:rPr lang="en-GB" sz="3300" dirty="0" err="1">
                <a:solidFill>
                  <a:srgbClr val="FF0000"/>
                </a:solidFill>
                <a:latin typeface="Times New Roman" panose="02020603050405020304" pitchFamily="18" charset="0"/>
                <a:cs typeface="Times New Roman" panose="02020603050405020304" pitchFamily="18" charset="0"/>
              </a:rPr>
              <a:t>người</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theo</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em</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nhận</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định</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này</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đúng</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không</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Tại</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sao</a:t>
            </a:r>
            <a:r>
              <a:rPr lang="en-GB" sz="3300" dirty="0">
                <a:solidFill>
                  <a:srgbClr val="FF0000"/>
                </a:solidFill>
                <a:latin typeface="Times New Roman" panose="02020603050405020304" pitchFamily="18" charset="0"/>
                <a:cs typeface="Times New Roman" panose="02020603050405020304" pitchFamily="18" charset="0"/>
              </a:rPr>
              <a:t>?</a:t>
            </a:r>
          </a:p>
          <a:p>
            <a:pPr marL="0" indent="0" algn="just">
              <a:buNone/>
            </a:pPr>
            <a:r>
              <a:rPr lang="en-GB" sz="3300" dirty="0">
                <a:latin typeface="Times New Roman" panose="02020603050405020304" pitchFamily="18" charset="0"/>
                <a:cs typeface="Times New Roman" panose="02020603050405020304" pitchFamily="18" charset="0"/>
              </a:rPr>
              <a:t>Q</a:t>
            </a:r>
            <a:r>
              <a:rPr lang="vi-VN" sz="3300" dirty="0">
                <a:latin typeface="Times New Roman" panose="02020603050405020304" pitchFamily="18" charset="0"/>
                <a:cs typeface="Times New Roman" panose="02020603050405020304" pitchFamily="18" charset="0"/>
              </a:rPr>
              <a:t>uan điểm không đúng. Bởi vì virus có vai trò vô cùng quan trọng trong khoa học, từ virus chúng ta có thể sản xuất được nên các chế phẩm sinh học như thuốc kháng sinh, vaccine; hay trong nông nghiệp, virus được sử dụng để sản xuất thuốc trừ sâu mà không gây hại đến môi trường cũng như con người và các loài sinh vật khác</a:t>
            </a:r>
            <a:endParaRPr lang="en-GB" sz="3300" dirty="0">
              <a:latin typeface="Times New Roman" panose="02020603050405020304" pitchFamily="18" charset="0"/>
              <a:cs typeface="Times New Roman" panose="02020603050405020304" pitchFamily="18" charset="0"/>
            </a:endParaRPr>
          </a:p>
          <a:p>
            <a:pPr marL="0" indent="0" algn="just">
              <a:buNone/>
            </a:pPr>
            <a:r>
              <a:rPr lang="en-GB" sz="3300" dirty="0" err="1">
                <a:solidFill>
                  <a:srgbClr val="FF0000"/>
                </a:solidFill>
                <a:latin typeface="Times New Roman" panose="02020603050405020304" pitchFamily="18" charset="0"/>
                <a:cs typeface="Times New Roman" panose="02020603050405020304" pitchFamily="18" charset="0"/>
              </a:rPr>
              <a:t>Câu</a:t>
            </a:r>
            <a:r>
              <a:rPr lang="en-GB" sz="3300" dirty="0">
                <a:solidFill>
                  <a:srgbClr val="FF0000"/>
                </a:solidFill>
                <a:latin typeface="Times New Roman" panose="02020603050405020304" pitchFamily="18" charset="0"/>
                <a:cs typeface="Times New Roman" panose="02020603050405020304" pitchFamily="18" charset="0"/>
              </a:rPr>
              <a:t> 3: </a:t>
            </a:r>
            <a:r>
              <a:rPr lang="en-GB" sz="3300" dirty="0" err="1">
                <a:solidFill>
                  <a:srgbClr val="FF0000"/>
                </a:solidFill>
                <a:latin typeface="Times New Roman" panose="02020603050405020304" pitchFamily="18" charset="0"/>
                <a:cs typeface="Times New Roman" panose="02020603050405020304" pitchFamily="18" charset="0"/>
              </a:rPr>
              <a:t>Em</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hãy</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nêu</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một</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số</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biện</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pháp</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phòng</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các</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bệnh</a:t>
            </a:r>
            <a:r>
              <a:rPr lang="en-GB" sz="3300" dirty="0">
                <a:solidFill>
                  <a:srgbClr val="FF0000"/>
                </a:solidFill>
                <a:latin typeface="Times New Roman" panose="02020603050405020304" pitchFamily="18" charset="0"/>
                <a:cs typeface="Times New Roman" panose="02020603050405020304" pitchFamily="18" charset="0"/>
              </a:rPr>
              <a:t> do virus </a:t>
            </a:r>
            <a:r>
              <a:rPr lang="en-GB" sz="3300" dirty="0" err="1">
                <a:solidFill>
                  <a:srgbClr val="FF0000"/>
                </a:solidFill>
                <a:latin typeface="Times New Roman" panose="02020603050405020304" pitchFamily="18" charset="0"/>
                <a:cs typeface="Times New Roman" panose="02020603050405020304" pitchFamily="18" charset="0"/>
              </a:rPr>
              <a:t>cúm</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gây</a:t>
            </a:r>
            <a:r>
              <a:rPr lang="en-GB" sz="3300" dirty="0">
                <a:solidFill>
                  <a:srgbClr val="FF0000"/>
                </a:solidFill>
                <a:latin typeface="Times New Roman" panose="02020603050405020304" pitchFamily="18" charset="0"/>
                <a:cs typeface="Times New Roman" panose="02020603050405020304" pitchFamily="18" charset="0"/>
              </a:rPr>
              <a:t> </a:t>
            </a:r>
            <a:r>
              <a:rPr lang="en-GB" sz="3300" dirty="0" err="1">
                <a:solidFill>
                  <a:srgbClr val="FF0000"/>
                </a:solidFill>
                <a:latin typeface="Times New Roman" panose="02020603050405020304" pitchFamily="18" charset="0"/>
                <a:cs typeface="Times New Roman" panose="02020603050405020304" pitchFamily="18" charset="0"/>
              </a:rPr>
              <a:t>ra</a:t>
            </a:r>
            <a:r>
              <a:rPr lang="en-GB" sz="3300" dirty="0">
                <a:solidFill>
                  <a:srgbClr val="FF0000"/>
                </a:solidFill>
                <a:latin typeface="Times New Roman" panose="02020603050405020304" pitchFamily="18" charset="0"/>
                <a:cs typeface="Times New Roman" panose="02020603050405020304" pitchFamily="18" charset="0"/>
              </a:rPr>
              <a:t> ở </a:t>
            </a:r>
            <a:r>
              <a:rPr lang="en-GB" sz="3300" dirty="0" err="1">
                <a:solidFill>
                  <a:srgbClr val="FF0000"/>
                </a:solidFill>
                <a:latin typeface="Times New Roman" panose="02020603050405020304" pitchFamily="18" charset="0"/>
                <a:cs typeface="Times New Roman" panose="02020603050405020304" pitchFamily="18" charset="0"/>
              </a:rPr>
              <a:t>người</a:t>
            </a:r>
            <a:r>
              <a:rPr lang="en-GB" sz="3300" dirty="0">
                <a:solidFill>
                  <a:srgbClr val="FF0000"/>
                </a:solidFill>
                <a:latin typeface="Times New Roman" panose="02020603050405020304" pitchFamily="18" charset="0"/>
                <a:cs typeface="Times New Roman" panose="02020603050405020304" pitchFamily="18" charset="0"/>
              </a:rPr>
              <a:t>.</a:t>
            </a:r>
            <a:r>
              <a:rPr lang="vi-VN" sz="3300" dirty="0">
                <a:solidFill>
                  <a:srgbClr val="FF0000"/>
                </a:solidFill>
                <a:latin typeface="Times New Roman" panose="02020603050405020304" pitchFamily="18" charset="0"/>
                <a:cs typeface="Times New Roman" panose="02020603050405020304" pitchFamily="18" charset="0"/>
              </a:rPr>
              <a:t> </a:t>
            </a:r>
            <a:endParaRPr lang="en-GB" sz="3300" dirty="0">
              <a:solidFill>
                <a:srgbClr val="FF0000"/>
              </a:solidFill>
              <a:latin typeface="Times New Roman" panose="02020603050405020304" pitchFamily="18" charset="0"/>
              <a:cs typeface="Times New Roman" panose="02020603050405020304" pitchFamily="18" charset="0"/>
            </a:endParaRPr>
          </a:p>
          <a:p>
            <a:pPr marL="0" indent="0" algn="just">
              <a:buNone/>
            </a:pPr>
            <a:r>
              <a:rPr lang="en-GB" sz="3300" dirty="0">
                <a:latin typeface="Times New Roman" panose="02020603050405020304" pitchFamily="18" charset="0"/>
                <a:cs typeface="Times New Roman" panose="02020603050405020304" pitchFamily="18" charset="0"/>
              </a:rPr>
              <a:t>- </a:t>
            </a:r>
            <a:r>
              <a:rPr lang="en-GB" sz="3300" dirty="0" err="1">
                <a:latin typeface="Times New Roman" panose="02020603050405020304" pitchFamily="18" charset="0"/>
                <a:cs typeface="Times New Roman" panose="02020603050405020304" pitchFamily="18" charset="0"/>
              </a:rPr>
              <a:t>Thực</a:t>
            </a:r>
            <a:r>
              <a:rPr lang="en-GB" sz="3300" dirty="0">
                <a:latin typeface="Times New Roman" panose="02020603050405020304" pitchFamily="18" charset="0"/>
                <a:cs typeface="Times New Roman" panose="02020603050405020304" pitchFamily="18" charset="0"/>
              </a:rPr>
              <a:t> </a:t>
            </a:r>
            <a:r>
              <a:rPr lang="en-GB" sz="3300" dirty="0" err="1">
                <a:latin typeface="Times New Roman" panose="02020603050405020304" pitchFamily="18" charset="0"/>
                <a:cs typeface="Times New Roman" panose="02020603050405020304" pitchFamily="18" charset="0"/>
              </a:rPr>
              <a:t>hiện</a:t>
            </a:r>
            <a:r>
              <a:rPr lang="en-GB" sz="3300" dirty="0">
                <a:latin typeface="Times New Roman" panose="02020603050405020304" pitchFamily="18" charset="0"/>
                <a:cs typeface="Times New Roman" panose="02020603050405020304" pitchFamily="18" charset="0"/>
              </a:rPr>
              <a:t> 5k</a:t>
            </a:r>
          </a:p>
          <a:p>
            <a:pPr marL="0" indent="0" algn="just">
              <a:buNone/>
            </a:pPr>
            <a:r>
              <a:rPr lang="en-GB" sz="3300" dirty="0">
                <a:latin typeface="Times New Roman" panose="02020603050405020304" pitchFamily="18" charset="0"/>
                <a:cs typeface="Times New Roman" panose="02020603050405020304" pitchFamily="18" charset="0"/>
              </a:rPr>
              <a:t>- </a:t>
            </a:r>
            <a:r>
              <a:rPr lang="vi-VN" sz="3300" dirty="0">
                <a:latin typeface="Times New Roman" panose="02020603050405020304" pitchFamily="18" charset="0"/>
                <a:cs typeface="Times New Roman" panose="02020603050405020304" pitchFamily="18" charset="0"/>
              </a:rPr>
              <a:t>Tăng cường vận động, rèn luyện thể lực, dinh dưỡng hợp lý xây dựng lối sống lành mạnh</a:t>
            </a:r>
          </a:p>
          <a:p>
            <a:pPr marL="0" indent="0" algn="just">
              <a:buNone/>
            </a:pPr>
            <a:r>
              <a:rPr lang="en-GB" sz="3300" dirty="0">
                <a:latin typeface="Times New Roman" panose="02020603050405020304" pitchFamily="18" charset="0"/>
                <a:cs typeface="Times New Roman" panose="02020603050405020304" pitchFamily="18" charset="0"/>
              </a:rPr>
              <a:t>- </a:t>
            </a:r>
            <a:r>
              <a:rPr lang="vi-VN" sz="3300" dirty="0">
                <a:latin typeface="Times New Roman" panose="02020603050405020304" pitchFamily="18" charset="0"/>
                <a:cs typeface="Times New Roman" panose="02020603050405020304" pitchFamily="18" charset="0"/>
              </a:rPr>
              <a:t>Vệ sinh thông thoáng nhà cửa, lau rửa các bề mặt hay tiếp xúc</a:t>
            </a:r>
          </a:p>
          <a:p>
            <a:pPr marL="0" indent="0" algn="just">
              <a:buNone/>
            </a:pPr>
            <a:r>
              <a:rPr lang="en-GB" sz="3300" dirty="0">
                <a:latin typeface="Times New Roman" panose="02020603050405020304" pitchFamily="18" charset="0"/>
                <a:cs typeface="Times New Roman" panose="02020603050405020304" pitchFamily="18" charset="0"/>
              </a:rPr>
              <a:t>- </a:t>
            </a:r>
            <a:r>
              <a:rPr lang="vi-VN" sz="3300" dirty="0">
                <a:latin typeface="Times New Roman" panose="02020603050405020304" pitchFamily="18" charset="0"/>
                <a:cs typeface="Times New Roman" panose="02020603050405020304" pitchFamily="18" charset="0"/>
              </a:rPr>
              <a:t>Thường xuyên rửa tay đúng cách bằng xà phòng dưới vòi nước sạch, hoặc bằng dung dịch sát khuẩn</a:t>
            </a:r>
            <a:endParaRPr lang="en-GB" sz="3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185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additive="base">
                                        <p:cTn id="1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1000"/>
                                        <p:tgtEl>
                                          <p:spTgt spid="3">
                                            <p:txEl>
                                              <p:pRg st="5" end="5"/>
                                            </p:txEl>
                                          </p:spTgt>
                                        </p:tgtEl>
                                      </p:cBhvr>
                                    </p:animEffect>
                                    <p:anim calcmode="lin" valueType="num">
                                      <p:cBhvr>
                                        <p:cTn id="2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8662"/>
            <a:ext cx="12192000" cy="6858001"/>
          </a:xfrm>
          <a:prstGeom prst="rect">
            <a:avLst/>
          </a:prstGeom>
        </p:spPr>
      </p:pic>
    </p:spTree>
    <p:extLst>
      <p:ext uri="{BB962C8B-B14F-4D97-AF65-F5344CB8AC3E}">
        <p14:creationId xmlns:p14="http://schemas.microsoft.com/office/powerpoint/2010/main" val="3951854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err="1">
                <a:solidFill>
                  <a:srgbClr val="C00000"/>
                </a:solidFill>
                <a:latin typeface="Times New Roman" panose="02020603050405020304" pitchFamily="18" charset="0"/>
                <a:cs typeface="Times New Roman" panose="02020603050405020304" pitchFamily="18" charset="0"/>
              </a:rPr>
              <a:t>Chủ</a:t>
            </a:r>
            <a:r>
              <a:rPr lang="en-GB" dirty="0">
                <a:solidFill>
                  <a:srgbClr val="C00000"/>
                </a:solidFill>
                <a:latin typeface="Times New Roman" panose="02020603050405020304" pitchFamily="18" charset="0"/>
                <a:cs typeface="Times New Roman" panose="02020603050405020304" pitchFamily="18" charset="0"/>
              </a:rPr>
              <a:t> </a:t>
            </a:r>
            <a:r>
              <a:rPr lang="en-GB" dirty="0" err="1">
                <a:solidFill>
                  <a:srgbClr val="C00000"/>
                </a:solidFill>
                <a:latin typeface="Times New Roman" panose="02020603050405020304" pitchFamily="18" charset="0"/>
                <a:cs typeface="Times New Roman" panose="02020603050405020304" pitchFamily="18" charset="0"/>
              </a:rPr>
              <a:t>đề</a:t>
            </a:r>
            <a:r>
              <a:rPr lang="en-GB" dirty="0">
                <a:solidFill>
                  <a:srgbClr val="C00000"/>
                </a:solidFill>
                <a:latin typeface="Times New Roman" panose="02020603050405020304" pitchFamily="18" charset="0"/>
                <a:cs typeface="Times New Roman" panose="02020603050405020304" pitchFamily="18" charset="0"/>
              </a:rPr>
              <a:t> 8: ĐA DẠNG THẾ GIỚI SỐNG</a:t>
            </a:r>
            <a:br>
              <a:rPr lang="en-GB" dirty="0">
                <a:solidFill>
                  <a:srgbClr val="C00000"/>
                </a:solidFill>
                <a:latin typeface="Times New Roman" panose="02020603050405020304" pitchFamily="18" charset="0"/>
                <a:cs typeface="Times New Roman" panose="02020603050405020304" pitchFamily="18" charset="0"/>
              </a:rPr>
            </a:br>
            <a:r>
              <a:rPr lang="en-GB" dirty="0" err="1">
                <a:solidFill>
                  <a:srgbClr val="C00000"/>
                </a:solidFill>
                <a:latin typeface="Times New Roman" panose="02020603050405020304" pitchFamily="18" charset="0"/>
                <a:cs typeface="Times New Roman" panose="02020603050405020304" pitchFamily="18" charset="0"/>
              </a:rPr>
              <a:t>Bài</a:t>
            </a:r>
            <a:r>
              <a:rPr lang="en-GB" dirty="0">
                <a:solidFill>
                  <a:srgbClr val="C00000"/>
                </a:solidFill>
                <a:latin typeface="Times New Roman" panose="02020603050405020304" pitchFamily="18" charset="0"/>
                <a:cs typeface="Times New Roman" panose="02020603050405020304" pitchFamily="18" charset="0"/>
              </a:rPr>
              <a:t> 24: Virus</a:t>
            </a: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6" name="Virus corona- Đại dịch (pandemic) là gì- - BBC News Tiếng Việ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16580" y="1811557"/>
            <a:ext cx="8604860" cy="4840124"/>
          </a:xfrm>
        </p:spPr>
      </p:pic>
      <p:sp>
        <p:nvSpPr>
          <p:cNvPr id="7" name="TextBox 6"/>
          <p:cNvSpPr txBox="1"/>
          <p:nvPr/>
        </p:nvSpPr>
        <p:spPr>
          <a:xfrm>
            <a:off x="337624" y="1690688"/>
            <a:ext cx="5992837" cy="954107"/>
          </a:xfrm>
          <a:prstGeom prst="rect">
            <a:avLst/>
          </a:prstGeom>
          <a:noFill/>
        </p:spPr>
        <p:txBody>
          <a:bodyPr wrap="square" rtlCol="0">
            <a:spAutoFit/>
          </a:bodyPr>
          <a:lstStyle/>
          <a:p>
            <a:r>
              <a:rPr lang="en-GB" sz="2800" dirty="0" err="1">
                <a:latin typeface="Times New Roman" panose="02020603050405020304" pitchFamily="18" charset="0"/>
                <a:cs typeface="Times New Roman" panose="02020603050405020304" pitchFamily="18" charset="0"/>
              </a:rPr>
              <a:t>Quan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sát</a:t>
            </a:r>
            <a:r>
              <a:rPr lang="en-GB" sz="2800" dirty="0">
                <a:latin typeface="Times New Roman" panose="02020603050405020304" pitchFamily="18" charset="0"/>
                <a:cs typeface="Times New Roman" panose="02020603050405020304" pitchFamily="18" charset="0"/>
              </a:rPr>
              <a:t> video </a:t>
            </a:r>
            <a:r>
              <a:rPr lang="en-GB" sz="2800" dirty="0" err="1">
                <a:latin typeface="Times New Roman" panose="02020603050405020304" pitchFamily="18" charset="0"/>
                <a:cs typeface="Times New Roman" panose="02020603050405020304" pitchFamily="18" charset="0"/>
              </a:rPr>
              <a:t>sau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hãy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kể</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tên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loại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dịch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bệnh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em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thấy</a:t>
            </a:r>
            <a:r>
              <a:rPr lang="en-GB"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236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6"/>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2797871988"/>
              </p:ext>
            </p:extLst>
          </p:nvPr>
        </p:nvGraphicFramePr>
        <p:xfrm>
          <a:off x="838200" y="477838"/>
          <a:ext cx="10515600" cy="5699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439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33"/>
            <a:ext cx="10515600" cy="598649"/>
          </a:xfrm>
        </p:spPr>
        <p:txBody>
          <a:bodyPr>
            <a:normAutofit fontScale="90000"/>
          </a:bodyPr>
          <a:lstStyle/>
          <a:p>
            <a:r>
              <a:rPr lang="en-GB" dirty="0">
                <a:solidFill>
                  <a:srgbClr val="FF0000"/>
                </a:solidFill>
              </a:rPr>
              <a:t>1. </a:t>
            </a:r>
            <a:r>
              <a:rPr lang="en-GB" dirty="0" err="1">
                <a:solidFill>
                  <a:srgbClr val="FF0000"/>
                </a:solidFill>
              </a:rPr>
              <a:t>Đặc</a:t>
            </a:r>
            <a:r>
              <a:rPr lang="en-GB" dirty="0">
                <a:solidFill>
                  <a:srgbClr val="FF0000"/>
                </a:solidFill>
              </a:rPr>
              <a:t> </a:t>
            </a:r>
            <a:r>
              <a:rPr lang="en-GB" dirty="0" err="1">
                <a:solidFill>
                  <a:srgbClr val="FF0000"/>
                </a:solidFill>
              </a:rPr>
              <a:t>điểm</a:t>
            </a:r>
            <a:r>
              <a:rPr lang="en-GB" dirty="0">
                <a:solidFill>
                  <a:srgbClr val="FF0000"/>
                </a:solidFill>
              </a:rPr>
              <a:t> </a:t>
            </a:r>
            <a:r>
              <a:rPr lang="en-GB" dirty="0" err="1">
                <a:solidFill>
                  <a:srgbClr val="FF0000"/>
                </a:solidFill>
              </a:rPr>
              <a:t>của</a:t>
            </a:r>
            <a:r>
              <a:rPr lang="en-GB" dirty="0">
                <a:solidFill>
                  <a:srgbClr val="FF0000"/>
                </a:solidFill>
              </a:rPr>
              <a:t> virus</a:t>
            </a:r>
            <a:endParaRPr lang="en-US" dirty="0">
              <a:solidFill>
                <a:srgbClr val="FF0000"/>
              </a:solidFill>
            </a:endParaRPr>
          </a:p>
        </p:txBody>
      </p:sp>
      <p:sp>
        <p:nvSpPr>
          <p:cNvPr id="3" name="Content Placeholder 2"/>
          <p:cNvSpPr>
            <a:spLocks noGrp="1"/>
          </p:cNvSpPr>
          <p:nvPr>
            <p:ph idx="1"/>
          </p:nvPr>
        </p:nvSpPr>
        <p:spPr>
          <a:xfrm>
            <a:off x="167952" y="503853"/>
            <a:ext cx="11064638" cy="6501823"/>
          </a:xfrm>
        </p:spPr>
        <p:txBody>
          <a:bodyPr/>
          <a:lstStyle/>
          <a:p>
            <a:r>
              <a:rPr lang="en-GB" dirty="0" err="1"/>
              <a:t>Quan</a:t>
            </a:r>
            <a:r>
              <a:rPr lang="en-GB" dirty="0"/>
              <a:t> </a:t>
            </a:r>
            <a:r>
              <a:rPr lang="en-GB" dirty="0" err="1"/>
              <a:t>sát</a:t>
            </a:r>
            <a:r>
              <a:rPr lang="en-GB" dirty="0"/>
              <a:t> </a:t>
            </a:r>
            <a:r>
              <a:rPr lang="en-GB" dirty="0" err="1"/>
              <a:t>một</a:t>
            </a:r>
            <a:r>
              <a:rPr lang="en-GB" dirty="0"/>
              <a:t> </a:t>
            </a:r>
            <a:r>
              <a:rPr lang="en-GB" dirty="0" err="1"/>
              <a:t>số</a:t>
            </a:r>
            <a:r>
              <a:rPr lang="en-GB" dirty="0"/>
              <a:t> </a:t>
            </a:r>
            <a:r>
              <a:rPr lang="en-GB" dirty="0" err="1"/>
              <a:t>hình</a:t>
            </a:r>
            <a:r>
              <a:rPr lang="en-GB" dirty="0"/>
              <a:t> </a:t>
            </a:r>
            <a:r>
              <a:rPr lang="en-GB" dirty="0" err="1"/>
              <a:t>ảnh</a:t>
            </a:r>
            <a:r>
              <a:rPr lang="en-GB" dirty="0"/>
              <a:t> </a:t>
            </a:r>
            <a:r>
              <a:rPr lang="en-GB" dirty="0" err="1"/>
              <a:t>sau</a:t>
            </a:r>
            <a:r>
              <a:rPr lang="en-GB" dirty="0"/>
              <a:t>:</a:t>
            </a:r>
          </a:p>
          <a:p>
            <a:endParaRPr lang="en-US" dirty="0"/>
          </a:p>
        </p:txBody>
      </p:sp>
      <p:pic>
        <p:nvPicPr>
          <p:cNvPr id="5" name="Picture 4"/>
          <p:cNvPicPr>
            <a:picLocks noChangeAspect="1"/>
          </p:cNvPicPr>
          <p:nvPr/>
        </p:nvPicPr>
        <p:blipFill>
          <a:blip r:embed="rId3"/>
          <a:stretch>
            <a:fillRect/>
          </a:stretch>
        </p:blipFill>
        <p:spPr>
          <a:xfrm>
            <a:off x="2634411" y="1153224"/>
            <a:ext cx="3924886" cy="2215414"/>
          </a:xfrm>
          <a:prstGeom prst="rect">
            <a:avLst/>
          </a:prstGeom>
        </p:spPr>
      </p:pic>
      <p:pic>
        <p:nvPicPr>
          <p:cNvPr id="6" name="Picture 5"/>
          <p:cNvPicPr>
            <a:picLocks noChangeAspect="1"/>
          </p:cNvPicPr>
          <p:nvPr/>
        </p:nvPicPr>
        <p:blipFill>
          <a:blip r:embed="rId4"/>
          <a:stretch>
            <a:fillRect/>
          </a:stretch>
        </p:blipFill>
        <p:spPr>
          <a:xfrm>
            <a:off x="7720586" y="1102502"/>
            <a:ext cx="3188506" cy="2236713"/>
          </a:xfrm>
          <a:prstGeom prst="rect">
            <a:avLst/>
          </a:prstGeom>
        </p:spPr>
      </p:pic>
      <p:sp>
        <p:nvSpPr>
          <p:cNvPr id="7" name="TextBox 6"/>
          <p:cNvSpPr txBox="1"/>
          <p:nvPr/>
        </p:nvSpPr>
        <p:spPr>
          <a:xfrm>
            <a:off x="542980" y="3405429"/>
            <a:ext cx="1704975" cy="646331"/>
          </a:xfrm>
          <a:prstGeom prst="rect">
            <a:avLst/>
          </a:prstGeom>
          <a:noFill/>
        </p:spPr>
        <p:txBody>
          <a:bodyPr wrap="square" rtlCol="0">
            <a:spAutoFit/>
          </a:bodyPr>
          <a:lstStyle/>
          <a:p>
            <a:r>
              <a:rPr lang="en-GB" b="1" dirty="0"/>
              <a:t>Virus </a:t>
            </a:r>
            <a:r>
              <a:rPr lang="en-GB" b="1" dirty="0" err="1"/>
              <a:t>khảm</a:t>
            </a:r>
            <a:r>
              <a:rPr lang="en-GB" b="1" dirty="0"/>
              <a:t> </a:t>
            </a:r>
            <a:r>
              <a:rPr lang="en-GB" b="1" dirty="0" err="1"/>
              <a:t>thuốc</a:t>
            </a:r>
            <a:r>
              <a:rPr lang="en-GB" b="1" dirty="0"/>
              <a:t> </a:t>
            </a:r>
            <a:r>
              <a:rPr lang="en-GB" b="1" dirty="0" err="1"/>
              <a:t>lá</a:t>
            </a:r>
            <a:endParaRPr lang="en-US" b="1" dirty="0"/>
          </a:p>
        </p:txBody>
      </p:sp>
      <p:pic>
        <p:nvPicPr>
          <p:cNvPr id="8" name="Picture 7"/>
          <p:cNvPicPr>
            <a:picLocks noChangeAspect="1"/>
          </p:cNvPicPr>
          <p:nvPr/>
        </p:nvPicPr>
        <p:blipFill>
          <a:blip r:embed="rId5"/>
          <a:stretch>
            <a:fillRect/>
          </a:stretch>
        </p:blipFill>
        <p:spPr>
          <a:xfrm>
            <a:off x="542980" y="1132219"/>
            <a:ext cx="1343025" cy="2257425"/>
          </a:xfrm>
          <a:prstGeom prst="rect">
            <a:avLst/>
          </a:prstGeom>
        </p:spPr>
      </p:pic>
      <p:sp>
        <p:nvSpPr>
          <p:cNvPr id="9" name="TextBox 8"/>
          <p:cNvSpPr txBox="1"/>
          <p:nvPr/>
        </p:nvSpPr>
        <p:spPr>
          <a:xfrm>
            <a:off x="3063475" y="3405429"/>
            <a:ext cx="3066757" cy="369332"/>
          </a:xfrm>
          <a:prstGeom prst="rect">
            <a:avLst/>
          </a:prstGeom>
          <a:noFill/>
        </p:spPr>
        <p:txBody>
          <a:bodyPr wrap="square" rtlCol="0">
            <a:spAutoFit/>
          </a:bodyPr>
          <a:lstStyle/>
          <a:p>
            <a:pPr algn="ctr"/>
            <a:r>
              <a:rPr lang="en-GB" b="1" dirty="0"/>
              <a:t>Virus Corona</a:t>
            </a:r>
            <a:endParaRPr lang="en-US" b="1" dirty="0"/>
          </a:p>
        </p:txBody>
      </p:sp>
      <p:sp>
        <p:nvSpPr>
          <p:cNvPr id="10" name="TextBox 9"/>
          <p:cNvSpPr txBox="1"/>
          <p:nvPr/>
        </p:nvSpPr>
        <p:spPr>
          <a:xfrm>
            <a:off x="8419110" y="3405429"/>
            <a:ext cx="2489982" cy="369332"/>
          </a:xfrm>
          <a:prstGeom prst="rect">
            <a:avLst/>
          </a:prstGeom>
          <a:noFill/>
        </p:spPr>
        <p:txBody>
          <a:bodyPr wrap="square" rtlCol="0">
            <a:spAutoFit/>
          </a:bodyPr>
          <a:lstStyle/>
          <a:p>
            <a:pPr algn="ctr"/>
            <a:r>
              <a:rPr lang="en-GB" b="1" dirty="0"/>
              <a:t>Virus </a:t>
            </a:r>
            <a:r>
              <a:rPr lang="en-GB" b="1" dirty="0" err="1"/>
              <a:t>dại</a:t>
            </a:r>
            <a:endParaRPr lang="en-US" b="1" dirty="0"/>
          </a:p>
        </p:txBody>
      </p:sp>
      <p:pic>
        <p:nvPicPr>
          <p:cNvPr id="4" name="Picture 3"/>
          <p:cNvPicPr>
            <a:picLocks noChangeAspect="1"/>
          </p:cNvPicPr>
          <p:nvPr/>
        </p:nvPicPr>
        <p:blipFill>
          <a:blip r:embed="rId6"/>
          <a:stretch>
            <a:fillRect/>
          </a:stretch>
        </p:blipFill>
        <p:spPr>
          <a:xfrm>
            <a:off x="1886005" y="3694471"/>
            <a:ext cx="8783856" cy="2360329"/>
          </a:xfrm>
          <a:prstGeom prst="rect">
            <a:avLst/>
          </a:prstGeom>
        </p:spPr>
      </p:pic>
      <p:sp>
        <p:nvSpPr>
          <p:cNvPr id="12" name="TextBox 11"/>
          <p:cNvSpPr txBox="1"/>
          <p:nvPr/>
        </p:nvSpPr>
        <p:spPr>
          <a:xfrm>
            <a:off x="167952" y="5797873"/>
            <a:ext cx="12192000" cy="1354217"/>
          </a:xfrm>
          <a:prstGeom prst="rect">
            <a:avLst/>
          </a:prstGeom>
          <a:noFill/>
        </p:spPr>
        <p:txBody>
          <a:bodyPr wrap="square" rtlCol="0">
            <a:spAutoFit/>
          </a:bodyPr>
          <a:lstStyle/>
          <a:p>
            <a:pPr algn="ct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xét</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gì</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dạng</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loại</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virus?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Hoàn</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phiếu</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a:t>
            </a:r>
            <a:endPar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2207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68325362"/>
              </p:ext>
            </p:extLst>
          </p:nvPr>
        </p:nvGraphicFramePr>
        <p:xfrm>
          <a:off x="2312720" y="997674"/>
          <a:ext cx="9369206" cy="3646150"/>
        </p:xfrm>
        <a:graphic>
          <a:graphicData uri="http://schemas.openxmlformats.org/drawingml/2006/table">
            <a:tbl>
              <a:tblPr firstRow="1" firstCol="1" bandRow="1">
                <a:tableStyleId>{5C22544A-7EE6-4342-B048-85BDC9FD1C3A}</a:tableStyleId>
              </a:tblPr>
              <a:tblGrid>
                <a:gridCol w="3122773">
                  <a:extLst>
                    <a:ext uri="{9D8B030D-6E8A-4147-A177-3AD203B41FA5}">
                      <a16:colId xmlns:a16="http://schemas.microsoft.com/office/drawing/2014/main" val="3264818048"/>
                    </a:ext>
                  </a:extLst>
                </a:gridCol>
                <a:gridCol w="3122773">
                  <a:extLst>
                    <a:ext uri="{9D8B030D-6E8A-4147-A177-3AD203B41FA5}">
                      <a16:colId xmlns:a16="http://schemas.microsoft.com/office/drawing/2014/main" val="877321666"/>
                    </a:ext>
                  </a:extLst>
                </a:gridCol>
                <a:gridCol w="3123660">
                  <a:extLst>
                    <a:ext uri="{9D8B030D-6E8A-4147-A177-3AD203B41FA5}">
                      <a16:colId xmlns:a16="http://schemas.microsoft.com/office/drawing/2014/main" val="869288152"/>
                    </a:ext>
                  </a:extLst>
                </a:gridCol>
              </a:tblGrid>
              <a:tr h="606630">
                <a:tc>
                  <a:txBody>
                    <a:bodyPr/>
                    <a:lstStyle/>
                    <a:p>
                      <a:pPr marL="0" marR="0" algn="ctr">
                        <a:lnSpc>
                          <a:spcPct val="107000"/>
                        </a:lnSpc>
                        <a:spcBef>
                          <a:spcPts val="0"/>
                        </a:spcBef>
                        <a:spcAft>
                          <a:spcPts val="0"/>
                        </a:spcAft>
                        <a:tabLst>
                          <a:tab pos="533400" algn="l"/>
                        </a:tabLst>
                      </a:pPr>
                      <a:r>
                        <a:rPr lang="en-US" sz="2800" dirty="0" err="1">
                          <a:effectLst/>
                        </a:rPr>
                        <a:t>Dạng</a:t>
                      </a:r>
                      <a:r>
                        <a:rPr lang="en-US" sz="2800" dirty="0">
                          <a:effectLst/>
                        </a:rPr>
                        <a:t> </a:t>
                      </a:r>
                      <a:r>
                        <a:rPr lang="en-US" sz="2800" dirty="0" err="1">
                          <a:effectLst/>
                        </a:rPr>
                        <a:t>virut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533400" algn="l"/>
                        </a:tabLst>
                      </a:pPr>
                      <a:r>
                        <a:rPr lang="en-US" sz="2800">
                          <a:effectLst/>
                        </a:rPr>
                        <a:t>Tên virut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533400" algn="l"/>
                        </a:tabLst>
                      </a:pPr>
                      <a:r>
                        <a:rPr lang="en-US" sz="2800">
                          <a:effectLst/>
                        </a:rPr>
                        <a:t>Cấu tạo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3598468"/>
                  </a:ext>
                </a:extLst>
              </a:tr>
              <a:tr h="606630">
                <a:tc>
                  <a:txBody>
                    <a:bodyPr/>
                    <a:lstStyle/>
                    <a:p>
                      <a:pPr marL="228600" marR="0">
                        <a:lnSpc>
                          <a:spcPct val="107000"/>
                        </a:lnSpc>
                        <a:spcBef>
                          <a:spcPts val="0"/>
                        </a:spcBef>
                        <a:spcAft>
                          <a:spcPts val="0"/>
                        </a:spcAft>
                      </a:pPr>
                      <a:r>
                        <a:rPr lang="en-US" sz="2800" dirty="0" err="1">
                          <a:effectLst/>
                        </a:rPr>
                        <a:t>Dạng</a:t>
                      </a:r>
                      <a:r>
                        <a:rPr lang="en-US" sz="2800" dirty="0">
                          <a:effectLst/>
                        </a:rPr>
                        <a:t> </a:t>
                      </a:r>
                      <a:r>
                        <a:rPr lang="en-US" sz="2800" dirty="0" err="1">
                          <a:effectLst/>
                        </a:rPr>
                        <a:t>xoắn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533400" algn="l"/>
                        </a:tabLst>
                      </a:pPr>
                      <a:r>
                        <a:rPr lang="vi-VN" sz="2800" dirty="0">
                          <a:latin typeface="Times New Roman" panose="02020603050405020304" pitchFamily="18" charset="0"/>
                          <a:cs typeface="Times New Roman" panose="02020603050405020304" pitchFamily="18" charset="0"/>
                        </a:rPr>
                        <a:t>Virus khảm thuốc lá</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533400" algn="l"/>
                        </a:tabLst>
                      </a:pPr>
                      <a:r>
                        <a:rPr lang="vi-VN"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815125"/>
                  </a:ext>
                </a:extLst>
              </a:tr>
              <a:tr h="606630">
                <a:tc>
                  <a:txBody>
                    <a:bodyPr/>
                    <a:lstStyle/>
                    <a:p>
                      <a:pPr marL="228600" marR="0">
                        <a:lnSpc>
                          <a:spcPct val="107000"/>
                        </a:lnSpc>
                        <a:spcBef>
                          <a:spcPts val="0"/>
                        </a:spcBef>
                        <a:spcAft>
                          <a:spcPts val="0"/>
                        </a:spcAft>
                      </a:pPr>
                      <a:r>
                        <a:rPr lang="en-US" sz="2800" dirty="0" err="1">
                          <a:effectLst/>
                        </a:rPr>
                        <a:t>Dạng</a:t>
                      </a:r>
                      <a:r>
                        <a:rPr lang="en-US" sz="2800" dirty="0">
                          <a:effectLst/>
                        </a:rPr>
                        <a:t>  </a:t>
                      </a:r>
                      <a:r>
                        <a:rPr lang="en-US" sz="2800" dirty="0" err="1">
                          <a:effectLst/>
                        </a:rPr>
                        <a:t>hình</a:t>
                      </a:r>
                      <a:r>
                        <a:rPr lang="en-US" sz="2800" dirty="0">
                          <a:effectLst/>
                        </a:rPr>
                        <a:t> </a:t>
                      </a:r>
                      <a:r>
                        <a:rPr lang="en-US" sz="2800" dirty="0" err="1">
                          <a:effectLst/>
                        </a:rPr>
                        <a:t>khối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533400" algn="l"/>
                        </a:tabLst>
                      </a:pPr>
                      <a:r>
                        <a:rPr lang="vi-VN" sz="2800" dirty="0">
                          <a:effectLst/>
                        </a:rPr>
                        <a:t> </a:t>
                      </a:r>
                      <a:r>
                        <a:rPr lang="vi-VN" sz="2800" dirty="0">
                          <a:latin typeface="Times New Roman" panose="02020603050405020304" pitchFamily="18" charset="0"/>
                          <a:cs typeface="Times New Roman" panose="02020603050405020304" pitchFamily="18" charset="0"/>
                        </a:rPr>
                        <a:t>Viru</a:t>
                      </a:r>
                      <a:r>
                        <a:rPr lang="en-GB" sz="2800" dirty="0">
                          <a:latin typeface="Times New Roman" panose="02020603050405020304" pitchFamily="18" charset="0"/>
                          <a:cs typeface="Times New Roman" panose="02020603050405020304" pitchFamily="18" charset="0"/>
                        </a:rPr>
                        <a:t>s</a:t>
                      </a:r>
                      <a:r>
                        <a:rPr lang="vi-VN" sz="2800" dirty="0">
                          <a:latin typeface="Times New Roman" panose="02020603050405020304" pitchFamily="18" charset="0"/>
                          <a:cs typeface="Times New Roman" panose="02020603050405020304" pitchFamily="18" charset="0"/>
                        </a:rPr>
                        <a:t> cúm, viru</a:t>
                      </a:r>
                      <a:r>
                        <a:rPr lang="en-GB" sz="2800" dirty="0">
                          <a:latin typeface="Times New Roman" panose="02020603050405020304" pitchFamily="18" charset="0"/>
                          <a:cs typeface="Times New Roman" panose="02020603050405020304" pitchFamily="18" charset="0"/>
                        </a:rPr>
                        <a:t>s</a:t>
                      </a:r>
                      <a:r>
                        <a:rPr lang="vi-VN" sz="2800" dirty="0">
                          <a:latin typeface="Times New Roman" panose="02020603050405020304" pitchFamily="18" charset="0"/>
                          <a:cs typeface="Times New Roman" panose="02020603050405020304" pitchFamily="18" charset="0"/>
                        </a:rPr>
                        <a:t> viêm kết mạc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533400" algn="l"/>
                        </a:tabLst>
                      </a:pPr>
                      <a:r>
                        <a:rPr lang="vi-VN"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812814"/>
                  </a:ext>
                </a:extLst>
              </a:tr>
              <a:tr h="606630">
                <a:tc>
                  <a:txBody>
                    <a:bodyPr/>
                    <a:lstStyle/>
                    <a:p>
                      <a:pPr marL="0" marR="0">
                        <a:lnSpc>
                          <a:spcPct val="107000"/>
                        </a:lnSpc>
                        <a:spcBef>
                          <a:spcPts val="0"/>
                        </a:spcBef>
                        <a:spcAft>
                          <a:spcPts val="0"/>
                        </a:spcAft>
                      </a:pPr>
                      <a:r>
                        <a:rPr lang="en-US" sz="2800">
                          <a:effectLst/>
                        </a:rPr>
                        <a:t>     Dạng hốn hợp</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7000"/>
                        </a:lnSpc>
                        <a:spcBef>
                          <a:spcPts val="0"/>
                        </a:spcBef>
                        <a:spcAft>
                          <a:spcPts val="0"/>
                        </a:spcAft>
                        <a:buClrTx/>
                        <a:buSzTx/>
                        <a:buFontTx/>
                        <a:buNone/>
                        <a:tabLst>
                          <a:tab pos="533400" algn="l"/>
                        </a:tabLst>
                        <a:defRPr/>
                      </a:pPr>
                      <a:r>
                        <a:rPr lang="vi-VN" sz="2800" dirty="0">
                          <a:latin typeface="Times New Roman" panose="02020603050405020304" pitchFamily="18" charset="0"/>
                          <a:cs typeface="Times New Roman" panose="02020603050405020304" pitchFamily="18" charset="0"/>
                        </a:rPr>
                        <a:t>Thực khuẩn thể</a:t>
                      </a:r>
                    </a:p>
                    <a:p>
                      <a:pPr marL="0" marR="0" algn="ctr">
                        <a:lnSpc>
                          <a:spcPct val="107000"/>
                        </a:lnSpc>
                        <a:spcBef>
                          <a:spcPts val="0"/>
                        </a:spcBef>
                        <a:spcAft>
                          <a:spcPts val="0"/>
                        </a:spcAft>
                        <a:tabLst>
                          <a:tab pos="533400" algn="l"/>
                        </a:tabLst>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533400" algn="l"/>
                        </a:tabLst>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9644538"/>
                  </a:ext>
                </a:extLst>
              </a:tr>
              <a:tr h="606630">
                <a:tc>
                  <a:txBody>
                    <a:bodyPr/>
                    <a:lstStyle/>
                    <a:p>
                      <a:pPr marL="241300" marR="0">
                        <a:lnSpc>
                          <a:spcPct val="107000"/>
                        </a:lnSpc>
                        <a:spcBef>
                          <a:spcPts val="0"/>
                        </a:spcBef>
                        <a:spcAft>
                          <a:spcPts val="0"/>
                        </a:spcAft>
                      </a:pPr>
                      <a:r>
                        <a:rPr lang="en-US" sz="2800">
                          <a:effectLst/>
                        </a:rPr>
                        <a: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533400" algn="l"/>
                        </a:tabLs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533400" algn="l"/>
                        </a:tabLst>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5870621"/>
                  </a:ext>
                </a:extLst>
              </a:tr>
            </a:tbl>
          </a:graphicData>
        </a:graphic>
      </p:graphicFrame>
      <p:sp>
        <p:nvSpPr>
          <p:cNvPr id="3" name="TextBox 2"/>
          <p:cNvSpPr txBox="1"/>
          <p:nvPr/>
        </p:nvSpPr>
        <p:spPr>
          <a:xfrm>
            <a:off x="3153747" y="279918"/>
            <a:ext cx="6904653"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PHIẾU HỌC TẬP</a:t>
            </a:r>
            <a:endParaRPr lang="en-US" sz="3200" dirty="0">
              <a:latin typeface="Times New Roman" panose="02020603050405020304" pitchFamily="18" charset="0"/>
              <a:cs typeface="Times New Roman" panose="02020603050405020304" pitchFamily="18" charset="0"/>
            </a:endParaRPr>
          </a:p>
        </p:txBody>
      </p:sp>
      <p:sp>
        <p:nvSpPr>
          <p:cNvPr id="7" name="Rectangle 6"/>
          <p:cNvSpPr/>
          <p:nvPr/>
        </p:nvSpPr>
        <p:spPr>
          <a:xfrm>
            <a:off x="5523086" y="1642188"/>
            <a:ext cx="2948474" cy="543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23086" y="2185716"/>
            <a:ext cx="2948474" cy="883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23086" y="3095355"/>
            <a:ext cx="2948474" cy="916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99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Book-09-june"/>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0631" y="567630"/>
            <a:ext cx="1000125" cy="101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637455" y="754242"/>
            <a:ext cx="9218644" cy="2062103"/>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Virut có 3 dạng hình dạng đặc trưng:</a:t>
            </a:r>
          </a:p>
          <a:p>
            <a:r>
              <a:rPr lang="vi-VN" sz="3200" dirty="0">
                <a:latin typeface="Times New Roman" panose="02020603050405020304" pitchFamily="18" charset="0"/>
                <a:cs typeface="Times New Roman" panose="02020603050405020304" pitchFamily="18" charset="0"/>
              </a:rPr>
              <a:t>-</a:t>
            </a:r>
            <a:r>
              <a:rPr lang="en-GB"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Dạng xoắn: Viruts khảm thuốc lá, virut dại </a:t>
            </a:r>
          </a:p>
          <a:p>
            <a:r>
              <a:rPr lang="vi-VN" sz="3200" dirty="0">
                <a:latin typeface="Times New Roman" panose="02020603050405020304" pitchFamily="18" charset="0"/>
                <a:cs typeface="Times New Roman" panose="02020603050405020304" pitchFamily="18" charset="0"/>
              </a:rPr>
              <a:t>-</a:t>
            </a:r>
            <a:r>
              <a:rPr lang="en-GB"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Dạng hình khối: Virut cúm, virut viêm kết mạc.</a:t>
            </a:r>
          </a:p>
          <a:p>
            <a:r>
              <a:rPr lang="vi-VN" sz="3200" dirty="0">
                <a:latin typeface="Times New Roman" panose="02020603050405020304" pitchFamily="18" charset="0"/>
                <a:cs typeface="Times New Roman" panose="02020603050405020304" pitchFamily="18" charset="0"/>
              </a:rPr>
              <a:t>-</a:t>
            </a:r>
            <a:r>
              <a:rPr lang="en-GB"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Dạng hỗn hợp: Thực khuẩn thể</a:t>
            </a:r>
          </a:p>
        </p:txBody>
      </p:sp>
    </p:spTree>
    <p:extLst>
      <p:ext uri="{BB962C8B-B14F-4D97-AF65-F5344CB8AC3E}">
        <p14:creationId xmlns:p14="http://schemas.microsoft.com/office/powerpoint/2010/main" val="258618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000"/>
                                        <p:tgtEl>
                                          <p:spTgt spid="5">
                                            <p:txEl>
                                              <p:pRg st="3" end="3"/>
                                            </p:txEl>
                                          </p:spTgt>
                                        </p:tgtEl>
                                      </p:cBhvr>
                                    </p:animEffect>
                                    <p:anim calcmode="lin" valueType="num">
                                      <p:cBhvr>
                                        <p:cTn id="3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542874" y="0"/>
            <a:ext cx="9037237" cy="3490511"/>
          </a:xfrm>
          <a:prstGeom prst="rect">
            <a:avLst/>
          </a:prstGeom>
        </p:spPr>
      </p:pic>
      <p:sp>
        <p:nvSpPr>
          <p:cNvPr id="9" name="TextBox 8"/>
          <p:cNvSpPr txBox="1"/>
          <p:nvPr/>
        </p:nvSpPr>
        <p:spPr>
          <a:xfrm>
            <a:off x="1716833" y="3811012"/>
            <a:ext cx="9442579" cy="3539430"/>
          </a:xfrm>
          <a:prstGeom prst="rect">
            <a:avLst/>
          </a:prstGeom>
          <a:noFill/>
        </p:spPr>
        <p:txBody>
          <a:bodyPr wrap="square" rtlCol="0">
            <a:spAutoFit/>
          </a:bodyPr>
          <a:lstStyle/>
          <a:p>
            <a:pPr algn="just"/>
            <a:r>
              <a:rPr lang="en-GB" sz="3200" dirty="0">
                <a:solidFill>
                  <a:srgbClr val="C00000"/>
                </a:solidFill>
                <a:latin typeface="Times New Roman" panose="02020603050405020304" pitchFamily="18" charset="0"/>
                <a:cs typeface="Times New Roman" panose="02020603050405020304" pitchFamily="18" charset="0"/>
              </a:rPr>
              <a:t>? </a:t>
            </a:r>
            <a:r>
              <a:rPr lang="en-GB" sz="3200" dirty="0" err="1">
                <a:solidFill>
                  <a:srgbClr val="C00000"/>
                </a:solidFill>
                <a:latin typeface="Times New Roman" panose="02020603050405020304" pitchFamily="18" charset="0"/>
                <a:cs typeface="Times New Roman" panose="02020603050405020304" pitchFamily="18" charset="0"/>
              </a:rPr>
              <a:t>Quan</a:t>
            </a:r>
            <a:r>
              <a:rPr lang="en-GB" sz="3200" dirty="0">
                <a:solidFill>
                  <a:srgbClr val="C00000"/>
                </a:solidFill>
                <a:latin typeface="Times New Roman" panose="02020603050405020304" pitchFamily="18" charset="0"/>
                <a:cs typeface="Times New Roman" panose="02020603050405020304" pitchFamily="18" charset="0"/>
              </a:rPr>
              <a:t> </a:t>
            </a:r>
            <a:r>
              <a:rPr lang="en-GB" sz="3200" dirty="0" err="1">
                <a:solidFill>
                  <a:srgbClr val="C00000"/>
                </a:solidFill>
                <a:latin typeface="Times New Roman" panose="02020603050405020304" pitchFamily="18" charset="0"/>
                <a:cs typeface="Times New Roman" panose="02020603050405020304" pitchFamily="18" charset="0"/>
              </a:rPr>
              <a:t>sát</a:t>
            </a:r>
            <a:r>
              <a:rPr lang="en-GB" sz="3200" dirty="0">
                <a:solidFill>
                  <a:srgbClr val="C00000"/>
                </a:solidFill>
                <a:latin typeface="Times New Roman" panose="02020603050405020304" pitchFamily="18" charset="0"/>
                <a:cs typeface="Times New Roman" panose="02020603050405020304" pitchFamily="18" charset="0"/>
              </a:rPr>
              <a:t> </a:t>
            </a:r>
            <a:r>
              <a:rPr lang="en-GB" sz="3200" dirty="0" err="1">
                <a:solidFill>
                  <a:srgbClr val="C00000"/>
                </a:solidFill>
                <a:latin typeface="Times New Roman" panose="02020603050405020304" pitchFamily="18" charset="0"/>
                <a:cs typeface="Times New Roman" panose="02020603050405020304" pitchFamily="18" charset="0"/>
              </a:rPr>
              <a:t>hình</a:t>
            </a:r>
            <a:r>
              <a:rPr lang="en-GB" sz="3200" dirty="0">
                <a:solidFill>
                  <a:srgbClr val="C00000"/>
                </a:solidFill>
                <a:latin typeface="Times New Roman" panose="02020603050405020304" pitchFamily="18" charset="0"/>
                <a:cs typeface="Times New Roman" panose="02020603050405020304" pitchFamily="18" charset="0"/>
              </a:rPr>
              <a:t> 24.2 </a:t>
            </a:r>
            <a:r>
              <a:rPr lang="en-GB" sz="3200" dirty="0" err="1">
                <a:solidFill>
                  <a:srgbClr val="C00000"/>
                </a:solidFill>
                <a:latin typeface="Times New Roman" panose="02020603050405020304" pitchFamily="18" charset="0"/>
                <a:cs typeface="Times New Roman" panose="02020603050405020304" pitchFamily="18" charset="0"/>
              </a:rPr>
              <a:t>nêu</a:t>
            </a:r>
            <a:r>
              <a:rPr lang="en-GB" sz="3200" dirty="0">
                <a:solidFill>
                  <a:srgbClr val="C00000"/>
                </a:solidFill>
                <a:latin typeface="Times New Roman" panose="02020603050405020304" pitchFamily="18" charset="0"/>
                <a:cs typeface="Times New Roman" panose="02020603050405020304" pitchFamily="18" charset="0"/>
              </a:rPr>
              <a:t> </a:t>
            </a:r>
            <a:r>
              <a:rPr lang="en-GB" sz="3200" dirty="0" err="1">
                <a:solidFill>
                  <a:srgbClr val="C00000"/>
                </a:solidFill>
                <a:latin typeface="Times New Roman" panose="02020603050405020304" pitchFamily="18" charset="0"/>
                <a:cs typeface="Times New Roman" panose="02020603050405020304" pitchFamily="18" charset="0"/>
              </a:rPr>
              <a:t>cấu</a:t>
            </a:r>
            <a:r>
              <a:rPr lang="en-GB" sz="3200" dirty="0">
                <a:solidFill>
                  <a:srgbClr val="C00000"/>
                </a:solidFill>
                <a:latin typeface="Times New Roman" panose="02020603050405020304" pitchFamily="18" charset="0"/>
                <a:cs typeface="Times New Roman" panose="02020603050405020304" pitchFamily="18" charset="0"/>
              </a:rPr>
              <a:t> </a:t>
            </a:r>
            <a:r>
              <a:rPr lang="en-GB" sz="3200" dirty="0" err="1">
                <a:solidFill>
                  <a:srgbClr val="C00000"/>
                </a:solidFill>
                <a:latin typeface="Times New Roman" panose="02020603050405020304" pitchFamily="18" charset="0"/>
                <a:cs typeface="Times New Roman" panose="02020603050405020304" pitchFamily="18" charset="0"/>
              </a:rPr>
              <a:t>tạo</a:t>
            </a:r>
            <a:r>
              <a:rPr lang="en-GB" sz="3200" dirty="0">
                <a:solidFill>
                  <a:srgbClr val="C00000"/>
                </a:solidFill>
                <a:latin typeface="Times New Roman" panose="02020603050405020304" pitchFamily="18" charset="0"/>
                <a:cs typeface="Times New Roman" panose="02020603050405020304" pitchFamily="18" charset="0"/>
              </a:rPr>
              <a:t> </a:t>
            </a:r>
            <a:r>
              <a:rPr lang="en-GB" sz="3200" dirty="0" err="1">
                <a:solidFill>
                  <a:srgbClr val="C00000"/>
                </a:solidFill>
                <a:latin typeface="Times New Roman" panose="02020603050405020304" pitchFamily="18" charset="0"/>
                <a:cs typeface="Times New Roman" panose="02020603050405020304" pitchFamily="18" charset="0"/>
              </a:rPr>
              <a:t>chung</a:t>
            </a:r>
            <a:r>
              <a:rPr lang="en-GB" sz="3200" dirty="0">
                <a:solidFill>
                  <a:srgbClr val="C00000"/>
                </a:solidFill>
                <a:latin typeface="Times New Roman" panose="02020603050405020304" pitchFamily="18" charset="0"/>
                <a:cs typeface="Times New Roman" panose="02020603050405020304" pitchFamily="18" charset="0"/>
              </a:rPr>
              <a:t> </a:t>
            </a:r>
            <a:r>
              <a:rPr lang="en-GB" sz="3200" dirty="0" err="1">
                <a:solidFill>
                  <a:srgbClr val="C00000"/>
                </a:solidFill>
                <a:latin typeface="Times New Roman" panose="02020603050405020304" pitchFamily="18" charset="0"/>
                <a:cs typeface="Times New Roman" panose="02020603050405020304" pitchFamily="18" charset="0"/>
              </a:rPr>
              <a:t>của</a:t>
            </a:r>
            <a:r>
              <a:rPr lang="en-GB" sz="3200" dirty="0">
                <a:solidFill>
                  <a:srgbClr val="C00000"/>
                </a:solidFill>
                <a:latin typeface="Times New Roman" panose="02020603050405020304" pitchFamily="18" charset="0"/>
                <a:cs typeface="Times New Roman" panose="02020603050405020304" pitchFamily="18" charset="0"/>
              </a:rPr>
              <a:t> virus? </a:t>
            </a:r>
            <a:r>
              <a:rPr lang="en-GB" sz="3200" dirty="0" err="1">
                <a:solidFill>
                  <a:srgbClr val="C00000"/>
                </a:solidFill>
                <a:latin typeface="Times New Roman" panose="02020603050405020304" pitchFamily="18" charset="0"/>
                <a:cs typeface="Times New Roman" panose="02020603050405020304" pitchFamily="18" charset="0"/>
              </a:rPr>
              <a:t>Dựa</a:t>
            </a:r>
            <a:r>
              <a:rPr lang="en-GB" sz="3200" dirty="0">
                <a:solidFill>
                  <a:srgbClr val="C00000"/>
                </a:solidFill>
                <a:latin typeface="Times New Roman" panose="02020603050405020304" pitchFamily="18" charset="0"/>
                <a:cs typeface="Times New Roman" panose="02020603050405020304" pitchFamily="18" charset="0"/>
              </a:rPr>
              <a:t> </a:t>
            </a:r>
            <a:r>
              <a:rPr lang="en-GB" sz="3200" dirty="0" err="1">
                <a:solidFill>
                  <a:srgbClr val="C00000"/>
                </a:solidFill>
                <a:latin typeface="Times New Roman" panose="02020603050405020304" pitchFamily="18" charset="0"/>
                <a:cs typeface="Times New Roman" panose="02020603050405020304" pitchFamily="18" charset="0"/>
              </a:rPr>
              <a:t>vào</a:t>
            </a:r>
            <a:r>
              <a:rPr lang="en-GB" sz="3200" dirty="0">
                <a:solidFill>
                  <a:srgbClr val="C00000"/>
                </a:solidFill>
                <a:latin typeface="Times New Roman" panose="02020603050405020304" pitchFamily="18" charset="0"/>
                <a:cs typeface="Times New Roman" panose="02020603050405020304" pitchFamily="18" charset="0"/>
              </a:rPr>
              <a:t> </a:t>
            </a:r>
            <a:r>
              <a:rPr lang="en-GB" sz="3200" dirty="0" err="1">
                <a:solidFill>
                  <a:srgbClr val="C00000"/>
                </a:solidFill>
                <a:latin typeface="Times New Roman" panose="02020603050405020304" pitchFamily="18" charset="0"/>
                <a:cs typeface="Times New Roman" panose="02020603050405020304" pitchFamily="18" charset="0"/>
              </a:rPr>
              <a:t>cấu</a:t>
            </a:r>
            <a:r>
              <a:rPr lang="en-GB" sz="3200" dirty="0">
                <a:solidFill>
                  <a:srgbClr val="C00000"/>
                </a:solidFill>
                <a:latin typeface="Times New Roman" panose="02020603050405020304" pitchFamily="18" charset="0"/>
                <a:cs typeface="Times New Roman" panose="02020603050405020304" pitchFamily="18" charset="0"/>
              </a:rPr>
              <a:t> </a:t>
            </a:r>
            <a:r>
              <a:rPr lang="en-GB" sz="3200" dirty="0" err="1">
                <a:solidFill>
                  <a:srgbClr val="C00000"/>
                </a:solidFill>
                <a:latin typeface="Times New Roman" panose="02020603050405020304" pitchFamily="18" charset="0"/>
                <a:cs typeface="Times New Roman" panose="02020603050405020304" pitchFamily="18" charset="0"/>
              </a:rPr>
              <a:t>tạo</a:t>
            </a:r>
            <a:r>
              <a:rPr lang="en-GB" sz="3200" dirty="0">
                <a:solidFill>
                  <a:srgbClr val="C00000"/>
                </a:solidFill>
                <a:latin typeface="Times New Roman" panose="02020603050405020304" pitchFamily="18" charset="0"/>
                <a:cs typeface="Times New Roman" panose="02020603050405020304" pitchFamily="18" charset="0"/>
              </a:rPr>
              <a:t> </a:t>
            </a:r>
            <a:r>
              <a:rPr lang="en-GB" sz="3200" dirty="0" err="1">
                <a:solidFill>
                  <a:srgbClr val="C00000"/>
                </a:solidFill>
                <a:latin typeface="Times New Roman" panose="02020603050405020304" pitchFamily="18" charset="0"/>
                <a:cs typeface="Times New Roman" panose="02020603050405020304" pitchFamily="18" charset="0"/>
              </a:rPr>
              <a:t>có</a:t>
            </a:r>
            <a:r>
              <a:rPr lang="en-GB" sz="3200" dirty="0">
                <a:solidFill>
                  <a:srgbClr val="C00000"/>
                </a:solidFill>
                <a:latin typeface="Times New Roman" panose="02020603050405020304" pitchFamily="18" charset="0"/>
                <a:cs typeface="Times New Roman" panose="02020603050405020304" pitchFamily="18" charset="0"/>
              </a:rPr>
              <a:t> </a:t>
            </a:r>
            <a:r>
              <a:rPr lang="en-GB" sz="3200" dirty="0" err="1">
                <a:solidFill>
                  <a:srgbClr val="C00000"/>
                </a:solidFill>
                <a:latin typeface="Times New Roman" panose="02020603050405020304" pitchFamily="18" charset="0"/>
                <a:cs typeface="Times New Roman" panose="02020603050405020304" pitchFamily="18" charset="0"/>
              </a:rPr>
              <a:t>thể</a:t>
            </a:r>
            <a:r>
              <a:rPr lang="en-GB" sz="3200" dirty="0">
                <a:solidFill>
                  <a:srgbClr val="C00000"/>
                </a:solidFill>
                <a:latin typeface="Times New Roman" panose="02020603050405020304" pitchFamily="18" charset="0"/>
                <a:cs typeface="Times New Roman" panose="02020603050405020304" pitchFamily="18" charset="0"/>
              </a:rPr>
              <a:t> chia virus </a:t>
            </a:r>
            <a:r>
              <a:rPr lang="en-GB" sz="3200" dirty="0" err="1">
                <a:solidFill>
                  <a:srgbClr val="C00000"/>
                </a:solidFill>
                <a:latin typeface="Times New Roman" panose="02020603050405020304" pitchFamily="18" charset="0"/>
                <a:cs typeface="Times New Roman" panose="02020603050405020304" pitchFamily="18" charset="0"/>
              </a:rPr>
              <a:t>thành</a:t>
            </a:r>
            <a:r>
              <a:rPr lang="en-GB" sz="3200" dirty="0">
                <a:solidFill>
                  <a:srgbClr val="C00000"/>
                </a:solidFill>
                <a:latin typeface="Times New Roman" panose="02020603050405020304" pitchFamily="18" charset="0"/>
                <a:cs typeface="Times New Roman" panose="02020603050405020304" pitchFamily="18" charset="0"/>
              </a:rPr>
              <a:t> </a:t>
            </a:r>
            <a:r>
              <a:rPr lang="en-GB" sz="3200" dirty="0" err="1">
                <a:solidFill>
                  <a:srgbClr val="C00000"/>
                </a:solidFill>
                <a:latin typeface="Times New Roman" panose="02020603050405020304" pitchFamily="18" charset="0"/>
                <a:cs typeface="Times New Roman" panose="02020603050405020304" pitchFamily="18" charset="0"/>
              </a:rPr>
              <a:t>mấy</a:t>
            </a:r>
            <a:r>
              <a:rPr lang="en-GB" sz="3200" dirty="0">
                <a:solidFill>
                  <a:srgbClr val="C00000"/>
                </a:solidFill>
                <a:latin typeface="Times New Roman" panose="02020603050405020304" pitchFamily="18" charset="0"/>
                <a:cs typeface="Times New Roman" panose="02020603050405020304" pitchFamily="18" charset="0"/>
              </a:rPr>
              <a:t> </a:t>
            </a:r>
            <a:r>
              <a:rPr lang="en-GB" sz="3200" dirty="0" err="1">
                <a:solidFill>
                  <a:srgbClr val="C00000"/>
                </a:solidFill>
                <a:latin typeface="Times New Roman" panose="02020603050405020304" pitchFamily="18" charset="0"/>
                <a:cs typeface="Times New Roman" panose="02020603050405020304" pitchFamily="18" charset="0"/>
              </a:rPr>
              <a:t>loại</a:t>
            </a:r>
            <a:r>
              <a:rPr lang="en-GB" sz="3200" dirty="0">
                <a:solidFill>
                  <a:srgbClr val="C00000"/>
                </a:solidFill>
                <a:latin typeface="Times New Roman" panose="02020603050405020304" pitchFamily="18" charset="0"/>
                <a:cs typeface="Times New Roman" panose="02020603050405020304" pitchFamily="18" charset="0"/>
              </a:rPr>
              <a:t>?</a:t>
            </a:r>
          </a:p>
          <a:p>
            <a:pPr algn="just"/>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Cấu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tạo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chung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virus </a:t>
            </a:r>
            <a:r>
              <a:rPr lang="en-GB" sz="3200" dirty="0" err="1">
                <a:latin typeface="Times New Roman" panose="02020603050405020304" pitchFamily="18" charset="0"/>
                <a:cs typeface="Times New Roman" panose="02020603050405020304" pitchFamily="18" charset="0"/>
              </a:rPr>
              <a:t>gồm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vỏ</a:t>
            </a:r>
            <a:r>
              <a:rPr lang="en-GB" sz="3200" dirty="0">
                <a:latin typeface="Times New Roman" panose="02020603050405020304" pitchFamily="18" charset="0"/>
                <a:cs typeface="Times New Roman" panose="02020603050405020304" pitchFamily="18" charset="0"/>
              </a:rPr>
              <a:t> protein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phần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lõi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chứa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vật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chất</a:t>
            </a:r>
            <a:r>
              <a:rPr lang="en-GB" sz="3200" dirty="0">
                <a:latin typeface="Times New Roman" panose="02020603050405020304" pitchFamily="18" charset="0"/>
                <a:cs typeface="Times New Roman" panose="02020603050405020304" pitchFamily="18" charset="0"/>
              </a:rPr>
              <a:t> di </a:t>
            </a:r>
            <a:r>
              <a:rPr lang="en-GB" sz="3200" dirty="0" err="1">
                <a:latin typeface="Times New Roman" panose="02020603050405020304" pitchFamily="18" charset="0"/>
                <a:cs typeface="Times New Roman" panose="02020603050405020304" pitchFamily="18" charset="0"/>
              </a:rPr>
              <a:t>truyền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một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số</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có</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thêm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vỏ</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ngoài</a:t>
            </a:r>
            <a:r>
              <a:rPr lang="en-GB" sz="3200" dirty="0">
                <a:latin typeface="Times New Roman" panose="02020603050405020304" pitchFamily="18" charset="0"/>
                <a:cs typeface="Times New Roman" panose="02020603050405020304" pitchFamily="18" charset="0"/>
              </a:rPr>
              <a:t>.</a:t>
            </a:r>
          </a:p>
          <a:p>
            <a:pPr algn="just"/>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Dựa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cấu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tạo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có</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thể</a:t>
            </a:r>
            <a:r>
              <a:rPr lang="en-GB" sz="3200" dirty="0">
                <a:latin typeface="Times New Roman" panose="02020603050405020304" pitchFamily="18" charset="0"/>
                <a:cs typeface="Times New Roman" panose="02020603050405020304" pitchFamily="18" charset="0"/>
              </a:rPr>
              <a:t> chia virus </a:t>
            </a:r>
            <a:r>
              <a:rPr lang="en-GB" sz="3200" dirty="0" err="1">
                <a:latin typeface="Times New Roman" panose="02020603050405020304" pitchFamily="18" charset="0"/>
                <a:cs typeface="Times New Roman" panose="02020603050405020304" pitchFamily="18" charset="0"/>
              </a:rPr>
              <a:t>thành</a:t>
            </a:r>
            <a:r>
              <a:rPr lang="en-GB" sz="3200" dirty="0">
                <a:latin typeface="Times New Roman" panose="02020603050405020304" pitchFamily="18" charset="0"/>
                <a:cs typeface="Times New Roman" panose="02020603050405020304" pitchFamily="18" charset="0"/>
              </a:rPr>
              <a:t> 2 </a:t>
            </a:r>
            <a:r>
              <a:rPr lang="en-GB" sz="3200" dirty="0" err="1">
                <a:latin typeface="Times New Roman" panose="02020603050405020304" pitchFamily="18" charset="0"/>
                <a:cs typeface="Times New Roman" panose="02020603050405020304" pitchFamily="18" charset="0"/>
              </a:rPr>
              <a:t>loại</a:t>
            </a:r>
            <a:r>
              <a:rPr lang="en-GB" sz="3200" dirty="0">
                <a:latin typeface="Times New Roman" panose="02020603050405020304" pitchFamily="18" charset="0"/>
                <a:cs typeface="Times New Roman" panose="02020603050405020304" pitchFamily="18" charset="0"/>
              </a:rPr>
              <a:t>: virus </a:t>
            </a:r>
            <a:r>
              <a:rPr lang="en-GB" sz="3200" dirty="0" err="1">
                <a:latin typeface="Times New Roman" panose="02020603050405020304" pitchFamily="18" charset="0"/>
                <a:cs typeface="Times New Roman" panose="02020603050405020304" pitchFamily="18" charset="0"/>
              </a:rPr>
              <a:t>có</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vỏ</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virus </a:t>
            </a:r>
            <a:r>
              <a:rPr lang="en-GB" sz="3200" dirty="0" err="1">
                <a:latin typeface="Times New Roman" panose="02020603050405020304" pitchFamily="18" charset="0"/>
                <a:cs typeface="Times New Roman" panose="02020603050405020304" pitchFamily="18" charset="0"/>
              </a:rPr>
              <a:t>trần</a:t>
            </a:r>
            <a:r>
              <a:rPr lang="en-GB"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endParaRPr lang="en-GB" sz="3200" dirty="0">
              <a:latin typeface="Times New Roman" panose="02020603050405020304" pitchFamily="18" charset="0"/>
              <a:cs typeface="Times New Roman" panose="02020603050405020304" pitchFamily="18" charset="0"/>
            </a:endParaRPr>
          </a:p>
        </p:txBody>
      </p:sp>
      <p:pic>
        <p:nvPicPr>
          <p:cNvPr id="10" name="Picture 18" descr="Book-09-june"/>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42749" y="4818726"/>
            <a:ext cx="1000125" cy="10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681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9">
                                            <p:txEl>
                                              <p:pRg st="0" end="0"/>
                                            </p:txEl>
                                          </p:spTgt>
                                        </p:tgtEl>
                                        <p:attrNameLst>
                                          <p:attrName>style.color</p:attrName>
                                        </p:attrNameLst>
                                      </p:cBhvr>
                                      <p:to>
                                        <a:schemeClr val="bg1"/>
                                      </p:to>
                                    </p:animClr>
                                    <p:animClr clrSpc="rgb" dir="cw">
                                      <p:cBhvr>
                                        <p:cTn id="14" dur="250" autoRev="1" fill="remove"/>
                                        <p:tgtEl>
                                          <p:spTgt spid="9">
                                            <p:txEl>
                                              <p:pRg st="0" end="0"/>
                                            </p:txEl>
                                          </p:spTgt>
                                        </p:tgtEl>
                                        <p:attrNameLst>
                                          <p:attrName>fillcolor</p:attrName>
                                        </p:attrNameLst>
                                      </p:cBhvr>
                                      <p:to>
                                        <a:schemeClr val="bg1"/>
                                      </p:to>
                                    </p:animClr>
                                    <p:set>
                                      <p:cBhvr>
                                        <p:cTn id="15" dur="250" autoRev="1" fill="remove"/>
                                        <p:tgtEl>
                                          <p:spTgt spid="9">
                                            <p:txEl>
                                              <p:pRg st="0" end="0"/>
                                            </p:txEl>
                                          </p:spTgt>
                                        </p:tgtEl>
                                        <p:attrNameLst>
                                          <p:attrName>fill.type</p:attrName>
                                        </p:attrNameLst>
                                      </p:cBhvr>
                                      <p:to>
                                        <p:strVal val="solid"/>
                                      </p:to>
                                    </p:set>
                                    <p:set>
                                      <p:cBhvr>
                                        <p:cTn id="16" dur="250" autoRev="1" fill="remove"/>
                                        <p:tgtEl>
                                          <p:spTgt spid="9">
                                            <p:txEl>
                                              <p:pRg st="0" end="0"/>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circle(in)">
                                      <p:cBhvr>
                                        <p:cTn id="26" dur="2000"/>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1000"/>
                                        <p:tgtEl>
                                          <p:spTgt spid="9">
                                            <p:txEl>
                                              <p:pRg st="2" end="2"/>
                                            </p:txEl>
                                          </p:spTgt>
                                        </p:tgtEl>
                                      </p:cBhvr>
                                    </p:animEffect>
                                    <p:anim calcmode="lin" valueType="num">
                                      <p:cBhvr>
                                        <p:cTn id="3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34411" y="1153224"/>
            <a:ext cx="3924886" cy="2215414"/>
          </a:xfrm>
          <a:prstGeom prst="rect">
            <a:avLst/>
          </a:prstGeom>
        </p:spPr>
      </p:pic>
      <p:pic>
        <p:nvPicPr>
          <p:cNvPr id="6" name="Picture 5"/>
          <p:cNvPicPr>
            <a:picLocks noChangeAspect="1"/>
          </p:cNvPicPr>
          <p:nvPr/>
        </p:nvPicPr>
        <p:blipFill>
          <a:blip r:embed="rId4"/>
          <a:stretch>
            <a:fillRect/>
          </a:stretch>
        </p:blipFill>
        <p:spPr>
          <a:xfrm>
            <a:off x="7720586" y="1102502"/>
            <a:ext cx="3188506" cy="2236713"/>
          </a:xfrm>
          <a:prstGeom prst="rect">
            <a:avLst/>
          </a:prstGeom>
        </p:spPr>
      </p:pic>
      <p:sp>
        <p:nvSpPr>
          <p:cNvPr id="7" name="TextBox 6"/>
          <p:cNvSpPr txBox="1"/>
          <p:nvPr/>
        </p:nvSpPr>
        <p:spPr>
          <a:xfrm>
            <a:off x="542980" y="3405429"/>
            <a:ext cx="1704975" cy="646331"/>
          </a:xfrm>
          <a:prstGeom prst="rect">
            <a:avLst/>
          </a:prstGeom>
          <a:noFill/>
        </p:spPr>
        <p:txBody>
          <a:bodyPr wrap="square" rtlCol="0">
            <a:spAutoFit/>
          </a:bodyPr>
          <a:lstStyle/>
          <a:p>
            <a:r>
              <a:rPr lang="en-GB" b="1" dirty="0"/>
              <a:t>Virus </a:t>
            </a:r>
            <a:r>
              <a:rPr lang="en-GB" b="1" dirty="0" err="1"/>
              <a:t>khảm</a:t>
            </a:r>
            <a:r>
              <a:rPr lang="en-GB" b="1" dirty="0"/>
              <a:t> </a:t>
            </a:r>
            <a:r>
              <a:rPr lang="en-GB" b="1" dirty="0" err="1"/>
              <a:t>thuốc</a:t>
            </a:r>
            <a:r>
              <a:rPr lang="en-GB" b="1" dirty="0"/>
              <a:t> </a:t>
            </a:r>
            <a:r>
              <a:rPr lang="en-GB" b="1" dirty="0" err="1"/>
              <a:t>lá</a:t>
            </a:r>
            <a:endParaRPr lang="en-US" b="1" dirty="0"/>
          </a:p>
        </p:txBody>
      </p:sp>
      <p:pic>
        <p:nvPicPr>
          <p:cNvPr id="8" name="Picture 7"/>
          <p:cNvPicPr>
            <a:picLocks noChangeAspect="1"/>
          </p:cNvPicPr>
          <p:nvPr/>
        </p:nvPicPr>
        <p:blipFill>
          <a:blip r:embed="rId5"/>
          <a:stretch>
            <a:fillRect/>
          </a:stretch>
        </p:blipFill>
        <p:spPr>
          <a:xfrm>
            <a:off x="542980" y="1132219"/>
            <a:ext cx="1343025" cy="2257425"/>
          </a:xfrm>
          <a:prstGeom prst="rect">
            <a:avLst/>
          </a:prstGeom>
        </p:spPr>
      </p:pic>
      <p:sp>
        <p:nvSpPr>
          <p:cNvPr id="9" name="TextBox 8"/>
          <p:cNvSpPr txBox="1"/>
          <p:nvPr/>
        </p:nvSpPr>
        <p:spPr>
          <a:xfrm>
            <a:off x="3063475" y="3405429"/>
            <a:ext cx="3066757" cy="369332"/>
          </a:xfrm>
          <a:prstGeom prst="rect">
            <a:avLst/>
          </a:prstGeom>
          <a:noFill/>
        </p:spPr>
        <p:txBody>
          <a:bodyPr wrap="square" rtlCol="0">
            <a:spAutoFit/>
          </a:bodyPr>
          <a:lstStyle/>
          <a:p>
            <a:pPr algn="ctr"/>
            <a:r>
              <a:rPr lang="en-GB" b="1" dirty="0"/>
              <a:t>Virus Corona</a:t>
            </a:r>
            <a:endParaRPr lang="en-US" b="1" dirty="0"/>
          </a:p>
        </p:txBody>
      </p:sp>
      <p:sp>
        <p:nvSpPr>
          <p:cNvPr id="10" name="TextBox 9"/>
          <p:cNvSpPr txBox="1"/>
          <p:nvPr/>
        </p:nvSpPr>
        <p:spPr>
          <a:xfrm>
            <a:off x="8419110" y="3405429"/>
            <a:ext cx="2489982" cy="369332"/>
          </a:xfrm>
          <a:prstGeom prst="rect">
            <a:avLst/>
          </a:prstGeom>
          <a:noFill/>
        </p:spPr>
        <p:txBody>
          <a:bodyPr wrap="square" rtlCol="0">
            <a:spAutoFit/>
          </a:bodyPr>
          <a:lstStyle/>
          <a:p>
            <a:pPr algn="ctr"/>
            <a:r>
              <a:rPr lang="en-GB" b="1" dirty="0"/>
              <a:t>Virus </a:t>
            </a:r>
            <a:r>
              <a:rPr lang="en-GB" b="1" dirty="0" err="1"/>
              <a:t>dại</a:t>
            </a:r>
            <a:endParaRPr lang="en-US" b="1" dirty="0"/>
          </a:p>
        </p:txBody>
      </p:sp>
      <p:pic>
        <p:nvPicPr>
          <p:cNvPr id="4" name="Picture 3"/>
          <p:cNvPicPr>
            <a:picLocks noChangeAspect="1"/>
          </p:cNvPicPr>
          <p:nvPr/>
        </p:nvPicPr>
        <p:blipFill>
          <a:blip r:embed="rId6"/>
          <a:stretch>
            <a:fillRect/>
          </a:stretch>
        </p:blipFill>
        <p:spPr>
          <a:xfrm>
            <a:off x="1886005" y="3840975"/>
            <a:ext cx="8783856" cy="2360329"/>
          </a:xfrm>
          <a:prstGeom prst="rect">
            <a:avLst/>
          </a:prstGeom>
        </p:spPr>
      </p:pic>
      <p:sp>
        <p:nvSpPr>
          <p:cNvPr id="12" name="TextBox 11"/>
          <p:cNvSpPr txBox="1"/>
          <p:nvPr/>
        </p:nvSpPr>
        <p:spPr>
          <a:xfrm>
            <a:off x="-464726" y="60032"/>
            <a:ext cx="10860833" cy="861774"/>
          </a:xfrm>
          <a:prstGeom prst="rect">
            <a:avLst/>
          </a:prstGeom>
          <a:noFill/>
        </p:spPr>
        <p:txBody>
          <a:bodyPr wrap="square" rtlCol="0">
            <a:spAutoFit/>
          </a:bodyPr>
          <a:lstStyle/>
          <a:p>
            <a:pPr algn="ct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Dựa</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vào</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cấu</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tạo</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loại</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virus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vào</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3200" dirty="0" err="1">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GB" sz="3200" dirty="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419815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anim calcmode="lin" valueType="num">
                                      <p:cBhvr>
                                        <p:cTn id="1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90978699"/>
              </p:ext>
            </p:extLst>
          </p:nvPr>
        </p:nvGraphicFramePr>
        <p:xfrm>
          <a:off x="1231640" y="864692"/>
          <a:ext cx="10450286" cy="4043211"/>
        </p:xfrm>
        <a:graphic>
          <a:graphicData uri="http://schemas.openxmlformats.org/drawingml/2006/table">
            <a:tbl>
              <a:tblPr firstRow="1" firstCol="1" bandRow="1">
                <a:tableStyleId>{5C22544A-7EE6-4342-B048-85BDC9FD1C3A}</a:tableStyleId>
              </a:tblPr>
              <a:tblGrid>
                <a:gridCol w="3483099">
                  <a:extLst>
                    <a:ext uri="{9D8B030D-6E8A-4147-A177-3AD203B41FA5}">
                      <a16:colId xmlns:a16="http://schemas.microsoft.com/office/drawing/2014/main" val="3264818048"/>
                    </a:ext>
                  </a:extLst>
                </a:gridCol>
                <a:gridCol w="3483099">
                  <a:extLst>
                    <a:ext uri="{9D8B030D-6E8A-4147-A177-3AD203B41FA5}">
                      <a16:colId xmlns:a16="http://schemas.microsoft.com/office/drawing/2014/main" val="877321666"/>
                    </a:ext>
                  </a:extLst>
                </a:gridCol>
                <a:gridCol w="3484088">
                  <a:extLst>
                    <a:ext uri="{9D8B030D-6E8A-4147-A177-3AD203B41FA5}">
                      <a16:colId xmlns:a16="http://schemas.microsoft.com/office/drawing/2014/main" val="869288152"/>
                    </a:ext>
                  </a:extLst>
                </a:gridCol>
              </a:tblGrid>
              <a:tr h="733029">
                <a:tc>
                  <a:txBody>
                    <a:bodyPr/>
                    <a:lstStyle/>
                    <a:p>
                      <a:pPr marL="0" marR="0" algn="ctr">
                        <a:lnSpc>
                          <a:spcPct val="107000"/>
                        </a:lnSpc>
                        <a:spcBef>
                          <a:spcPts val="0"/>
                        </a:spcBef>
                        <a:spcAft>
                          <a:spcPts val="0"/>
                        </a:spcAft>
                        <a:tabLst>
                          <a:tab pos="533400" algn="l"/>
                        </a:tabLst>
                      </a:pPr>
                      <a:r>
                        <a:rPr lang="en-US" sz="2800" dirty="0" err="1">
                          <a:effectLst/>
                        </a:rPr>
                        <a:t>Dạng</a:t>
                      </a:r>
                      <a:r>
                        <a:rPr lang="en-US" sz="2800" dirty="0">
                          <a:effectLst/>
                        </a:rPr>
                        <a:t> </a:t>
                      </a:r>
                      <a:r>
                        <a:rPr lang="en-US" sz="2800" dirty="0" err="1">
                          <a:effectLst/>
                        </a:rPr>
                        <a:t>virut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533400" algn="l"/>
                        </a:tabLst>
                      </a:pPr>
                      <a:r>
                        <a:rPr lang="en-US" sz="2800">
                          <a:effectLst/>
                        </a:rPr>
                        <a:t>Tên virut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533400" algn="l"/>
                        </a:tabLst>
                      </a:pPr>
                      <a:r>
                        <a:rPr lang="en-US" sz="2800">
                          <a:effectLst/>
                        </a:rPr>
                        <a:t>Cấu tạo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3598468"/>
                  </a:ext>
                </a:extLst>
              </a:tr>
              <a:tr h="1103394">
                <a:tc>
                  <a:txBody>
                    <a:bodyPr/>
                    <a:lstStyle/>
                    <a:p>
                      <a:pPr marL="228600" marR="0">
                        <a:lnSpc>
                          <a:spcPct val="107000"/>
                        </a:lnSpc>
                        <a:spcBef>
                          <a:spcPts val="0"/>
                        </a:spcBef>
                        <a:spcAft>
                          <a:spcPts val="0"/>
                        </a:spcAft>
                      </a:pPr>
                      <a:r>
                        <a:rPr lang="en-US" sz="2800" dirty="0" err="1">
                          <a:effectLst/>
                        </a:rPr>
                        <a:t>Dạng</a:t>
                      </a:r>
                      <a:r>
                        <a:rPr lang="en-US" sz="2800" dirty="0">
                          <a:effectLst/>
                        </a:rPr>
                        <a:t> </a:t>
                      </a:r>
                      <a:r>
                        <a:rPr lang="en-US" sz="2800" dirty="0" err="1">
                          <a:effectLst/>
                        </a:rPr>
                        <a:t>xoắn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533400" algn="l"/>
                        </a:tabLst>
                      </a:pPr>
                      <a:r>
                        <a:rPr lang="vi-VN" sz="2800" dirty="0">
                          <a:latin typeface="Times New Roman" panose="02020603050405020304" pitchFamily="18" charset="0"/>
                          <a:cs typeface="Times New Roman" panose="02020603050405020304" pitchFamily="18" charset="0"/>
                        </a:rPr>
                        <a:t>Virus khảm thuốc lá</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533400" algn="l"/>
                        </a:tabLst>
                      </a:pPr>
                      <a:r>
                        <a:rPr lang="en-GB" sz="2800" dirty="0" err="1">
                          <a:effectLst/>
                        </a:rPr>
                        <a:t>Vỏ</a:t>
                      </a:r>
                      <a:r>
                        <a:rPr lang="en-GB" sz="2800" dirty="0">
                          <a:effectLst/>
                        </a:rPr>
                        <a:t> protein </a:t>
                      </a:r>
                      <a:r>
                        <a:rPr lang="en-GB" sz="2800" dirty="0" err="1">
                          <a:effectLst/>
                        </a:rPr>
                        <a:t>và</a:t>
                      </a:r>
                      <a:r>
                        <a:rPr lang="en-GB" sz="2800" baseline="0" dirty="0">
                          <a:effectLst/>
                        </a:rPr>
                        <a:t> </a:t>
                      </a:r>
                      <a:r>
                        <a:rPr lang="en-GB" sz="2800" baseline="0" dirty="0" err="1">
                          <a:effectLst/>
                        </a:rPr>
                        <a:t>lõi</a:t>
                      </a: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815125"/>
                  </a:ext>
                </a:extLst>
              </a:tr>
              <a:tr h="1103394">
                <a:tc>
                  <a:txBody>
                    <a:bodyPr/>
                    <a:lstStyle/>
                    <a:p>
                      <a:pPr marL="228600" marR="0">
                        <a:lnSpc>
                          <a:spcPct val="107000"/>
                        </a:lnSpc>
                        <a:spcBef>
                          <a:spcPts val="0"/>
                        </a:spcBef>
                        <a:spcAft>
                          <a:spcPts val="0"/>
                        </a:spcAft>
                      </a:pPr>
                      <a:r>
                        <a:rPr lang="en-US" sz="2800" dirty="0" err="1">
                          <a:effectLst/>
                        </a:rPr>
                        <a:t>Dạng</a:t>
                      </a:r>
                      <a:r>
                        <a:rPr lang="en-US" sz="2800" dirty="0">
                          <a:effectLst/>
                        </a:rPr>
                        <a:t>  </a:t>
                      </a:r>
                      <a:r>
                        <a:rPr lang="en-US" sz="2800" dirty="0" err="1">
                          <a:effectLst/>
                        </a:rPr>
                        <a:t>hình</a:t>
                      </a:r>
                      <a:r>
                        <a:rPr lang="en-US" sz="2800" dirty="0">
                          <a:effectLst/>
                        </a:rPr>
                        <a:t> </a:t>
                      </a:r>
                      <a:r>
                        <a:rPr lang="en-US" sz="2800" dirty="0" err="1">
                          <a:effectLst/>
                        </a:rPr>
                        <a:t>khối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533400" algn="l"/>
                        </a:tabLst>
                      </a:pPr>
                      <a:r>
                        <a:rPr lang="vi-VN" sz="2800" dirty="0">
                          <a:effectLst/>
                        </a:rPr>
                        <a:t> </a:t>
                      </a:r>
                      <a:r>
                        <a:rPr lang="vi-VN" sz="2800" dirty="0">
                          <a:latin typeface="Times New Roman" panose="02020603050405020304" pitchFamily="18" charset="0"/>
                          <a:cs typeface="Times New Roman" panose="02020603050405020304" pitchFamily="18" charset="0"/>
                        </a:rPr>
                        <a:t>Viru</a:t>
                      </a:r>
                      <a:r>
                        <a:rPr lang="en-GB" sz="2800" dirty="0">
                          <a:latin typeface="Times New Roman" panose="02020603050405020304" pitchFamily="18" charset="0"/>
                          <a:cs typeface="Times New Roman" panose="02020603050405020304" pitchFamily="18" charset="0"/>
                        </a:rPr>
                        <a:t>s</a:t>
                      </a:r>
                      <a:r>
                        <a:rPr lang="vi-VN" sz="2800" dirty="0">
                          <a:latin typeface="Times New Roman" panose="02020603050405020304" pitchFamily="18" charset="0"/>
                          <a:cs typeface="Times New Roman" panose="02020603050405020304" pitchFamily="18" charset="0"/>
                        </a:rPr>
                        <a:t> cúm, viru</a:t>
                      </a:r>
                      <a:r>
                        <a:rPr lang="en-GB" sz="2800" dirty="0">
                          <a:latin typeface="Times New Roman" panose="02020603050405020304" pitchFamily="18" charset="0"/>
                          <a:cs typeface="Times New Roman" panose="02020603050405020304" pitchFamily="18" charset="0"/>
                        </a:rPr>
                        <a:t>s</a:t>
                      </a:r>
                      <a:r>
                        <a:rPr lang="vi-VN" sz="2800" dirty="0">
                          <a:latin typeface="Times New Roman" panose="02020603050405020304" pitchFamily="18" charset="0"/>
                          <a:cs typeface="Times New Roman" panose="02020603050405020304" pitchFamily="18" charset="0"/>
                        </a:rPr>
                        <a:t> viêm kết mạc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533400" algn="l"/>
                        </a:tabLst>
                      </a:pPr>
                      <a:r>
                        <a:rPr lang="en-GB" sz="2800" dirty="0" err="1">
                          <a:effectLst/>
                        </a:rPr>
                        <a:t>Vỏ</a:t>
                      </a:r>
                      <a:r>
                        <a:rPr lang="en-GB" sz="2800" dirty="0">
                          <a:effectLst/>
                        </a:rPr>
                        <a:t> </a:t>
                      </a:r>
                      <a:r>
                        <a:rPr lang="en-GB" sz="2800" dirty="0" err="1">
                          <a:effectLst/>
                        </a:rPr>
                        <a:t>ngoài</a:t>
                      </a:r>
                      <a:r>
                        <a:rPr lang="en-GB" sz="2800" baseline="0" dirty="0">
                          <a:effectLst/>
                        </a:rPr>
                        <a:t>, </a:t>
                      </a:r>
                      <a:r>
                        <a:rPr lang="en-GB" sz="2800" baseline="0" dirty="0" err="1">
                          <a:effectLst/>
                        </a:rPr>
                        <a:t>vỏ</a:t>
                      </a:r>
                      <a:r>
                        <a:rPr lang="en-GB" sz="2800" baseline="0" dirty="0">
                          <a:effectLst/>
                        </a:rPr>
                        <a:t> protein</a:t>
                      </a:r>
                      <a:r>
                        <a:rPr lang="vi-VN" sz="2800" dirty="0">
                          <a:effectLst/>
                        </a:rPr>
                        <a:t> </a:t>
                      </a:r>
                      <a:r>
                        <a:rPr lang="en-GB" sz="2800" dirty="0" err="1">
                          <a:effectLst/>
                        </a:rPr>
                        <a:t>và</a:t>
                      </a:r>
                      <a:r>
                        <a:rPr lang="en-GB" sz="2800" baseline="0" dirty="0">
                          <a:effectLst/>
                        </a:rPr>
                        <a:t> </a:t>
                      </a:r>
                      <a:r>
                        <a:rPr lang="en-GB" sz="2800" baseline="0" dirty="0" err="1">
                          <a:effectLst/>
                        </a:rPr>
                        <a:t>lõi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812814"/>
                  </a:ext>
                </a:extLst>
              </a:tr>
              <a:tr h="1103394">
                <a:tc>
                  <a:txBody>
                    <a:bodyPr/>
                    <a:lstStyle/>
                    <a:p>
                      <a:pPr marL="0" marR="0">
                        <a:lnSpc>
                          <a:spcPct val="107000"/>
                        </a:lnSpc>
                        <a:spcBef>
                          <a:spcPts val="0"/>
                        </a:spcBef>
                        <a:spcAft>
                          <a:spcPts val="0"/>
                        </a:spcAft>
                      </a:pPr>
                      <a:r>
                        <a:rPr lang="en-US" sz="2800" dirty="0">
                          <a:effectLst/>
                        </a:rPr>
                        <a:t>     </a:t>
                      </a:r>
                      <a:r>
                        <a:rPr lang="en-US" sz="2800" dirty="0" err="1">
                          <a:effectLst/>
                        </a:rPr>
                        <a:t>Dạng</a:t>
                      </a:r>
                      <a:r>
                        <a:rPr lang="en-US" sz="2800" dirty="0">
                          <a:effectLst/>
                        </a:rPr>
                        <a:t> </a:t>
                      </a:r>
                      <a:r>
                        <a:rPr lang="en-US" sz="2800" dirty="0" err="1">
                          <a:effectLst/>
                        </a:rPr>
                        <a:t>hốn</a:t>
                      </a:r>
                      <a:r>
                        <a:rPr lang="en-US" sz="2800" dirty="0">
                          <a:effectLst/>
                        </a:rPr>
                        <a:t> </a:t>
                      </a:r>
                      <a:r>
                        <a:rPr lang="en-US" sz="2800" dirty="0" err="1">
                          <a:effectLst/>
                        </a:rPr>
                        <a:t>hợp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07000"/>
                        </a:lnSpc>
                        <a:spcBef>
                          <a:spcPts val="0"/>
                        </a:spcBef>
                        <a:spcAft>
                          <a:spcPts val="0"/>
                        </a:spcAft>
                        <a:buClrTx/>
                        <a:buSzTx/>
                        <a:buFontTx/>
                        <a:buNone/>
                        <a:tabLst>
                          <a:tab pos="533400" algn="l"/>
                        </a:tabLst>
                        <a:defRPr/>
                      </a:pPr>
                      <a:r>
                        <a:rPr lang="vi-VN" sz="2800" dirty="0">
                          <a:latin typeface="Times New Roman" panose="02020603050405020304" pitchFamily="18" charset="0"/>
                          <a:cs typeface="Times New Roman" panose="02020603050405020304" pitchFamily="18" charset="0"/>
                        </a:rPr>
                        <a:t>Thực khuẩn thể</a:t>
                      </a:r>
                    </a:p>
                    <a:p>
                      <a:pPr marL="0" marR="0" algn="ctr">
                        <a:lnSpc>
                          <a:spcPct val="107000"/>
                        </a:lnSpc>
                        <a:spcBef>
                          <a:spcPts val="0"/>
                        </a:spcBef>
                        <a:spcAft>
                          <a:spcPts val="0"/>
                        </a:spcAft>
                        <a:tabLst>
                          <a:tab pos="533400" algn="l"/>
                        </a:tabLst>
                      </a:pP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533400" algn="l"/>
                        </a:tabLst>
                      </a:pPr>
                      <a:r>
                        <a:rPr lang="en-GB" sz="2800" dirty="0" err="1">
                          <a:effectLst/>
                        </a:rPr>
                        <a:t>Vỏ</a:t>
                      </a:r>
                      <a:r>
                        <a:rPr lang="en-GB" sz="2800" dirty="0">
                          <a:effectLst/>
                        </a:rPr>
                        <a:t> protein </a:t>
                      </a:r>
                      <a:r>
                        <a:rPr lang="en-GB" sz="2800" dirty="0" err="1">
                          <a:effectLst/>
                        </a:rPr>
                        <a:t>và</a:t>
                      </a:r>
                      <a:r>
                        <a:rPr lang="en-GB" sz="2800" baseline="0" dirty="0">
                          <a:effectLst/>
                        </a:rPr>
                        <a:t> </a:t>
                      </a:r>
                      <a:r>
                        <a:rPr lang="en-GB" sz="2800" baseline="0" dirty="0" err="1">
                          <a:effectLst/>
                        </a:rPr>
                        <a:t>lõi</a:t>
                      </a:r>
                      <a:r>
                        <a:rPr lang="vi-VN" sz="2800" dirty="0">
                          <a:effectLst/>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9644538"/>
                  </a:ext>
                </a:extLst>
              </a:tr>
            </a:tbl>
          </a:graphicData>
        </a:graphic>
      </p:graphicFrame>
      <p:sp>
        <p:nvSpPr>
          <p:cNvPr id="3" name="TextBox 2"/>
          <p:cNvSpPr txBox="1"/>
          <p:nvPr/>
        </p:nvSpPr>
        <p:spPr>
          <a:xfrm>
            <a:off x="3153747" y="279918"/>
            <a:ext cx="6904653"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PHIẾU HỌC TẬP</a:t>
            </a:r>
          </a:p>
        </p:txBody>
      </p:sp>
      <p:sp>
        <p:nvSpPr>
          <p:cNvPr id="8" name="Rectangle 7"/>
          <p:cNvSpPr/>
          <p:nvPr/>
        </p:nvSpPr>
        <p:spPr>
          <a:xfrm>
            <a:off x="8248261" y="1623527"/>
            <a:ext cx="3433665" cy="1101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48260" y="2715209"/>
            <a:ext cx="3433665" cy="1101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248260" y="3802226"/>
            <a:ext cx="3433665" cy="1101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31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2692</TotalTime>
  <Words>1169</Words>
  <PresentationFormat>Widescreen</PresentationFormat>
  <Paragraphs>144</Paragraphs>
  <Slides>19</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Chào mừng quý Thầy Cô về dự tiết học của lớp</vt:lpstr>
      <vt:lpstr>Chủ đề 8: ĐA DẠNG THẾ GIỚI SỐNG Bài 24: Virus</vt:lpstr>
      <vt:lpstr>PowerPoint Presentation</vt:lpstr>
      <vt:lpstr>1. Đặc điểm của virus</vt:lpstr>
      <vt:lpstr>PowerPoint Presentation</vt:lpstr>
      <vt:lpstr>PowerPoint Presentation</vt:lpstr>
      <vt:lpstr>PowerPoint Presentation</vt:lpstr>
      <vt:lpstr>PowerPoint Presentation</vt:lpstr>
      <vt:lpstr>PowerPoint Presentation</vt:lpstr>
      <vt:lpstr>PowerPoint Presentation</vt:lpstr>
      <vt:lpstr>2. Vai trò của virus</vt:lpstr>
      <vt:lpstr>PowerPoint Presentation</vt:lpstr>
      <vt:lpstr>PowerPoint Presentation</vt:lpstr>
      <vt:lpstr>PowerPoint Presentation</vt:lpstr>
      <vt:lpstr>PowerPoint Presentation</vt:lpstr>
      <vt:lpstr>PowerPoint Presentation</vt:lpstr>
      <vt:lpstr>Thiết kế các áp phích tuyên truyền phòng chống virus.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sao khuê</dc:creator>
  <dcterms:created xsi:type="dcterms:W3CDTF">2021-07-12T09:39:10Z</dcterms:created>
  <dcterms:modified xsi:type="dcterms:W3CDTF">2023-12-12T15:35:24Z</dcterms:modified>
</cp:coreProperties>
</file>