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82" r:id="rId6"/>
  </p:sldMasterIdLst>
  <p:notesMasterIdLst>
    <p:notesMasterId r:id="rId48"/>
  </p:notesMasterIdLst>
  <p:sldIdLst>
    <p:sldId id="264" r:id="rId7"/>
    <p:sldId id="312" r:id="rId8"/>
    <p:sldId id="313" r:id="rId9"/>
    <p:sldId id="314" r:id="rId10"/>
    <p:sldId id="257" r:id="rId11"/>
    <p:sldId id="258" r:id="rId12"/>
    <p:sldId id="259" r:id="rId13"/>
    <p:sldId id="260" r:id="rId14"/>
    <p:sldId id="261"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280" r:id="rId38"/>
    <p:sldId id="315" r:id="rId39"/>
    <p:sldId id="316" r:id="rId40"/>
    <p:sldId id="317" r:id="rId41"/>
    <p:sldId id="318" r:id="rId42"/>
    <p:sldId id="262" r:id="rId43"/>
    <p:sldId id="268" r:id="rId44"/>
    <p:sldId id="263" r:id="rId45"/>
    <p:sldId id="319" r:id="rId46"/>
    <p:sldId id="26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5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71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D9D787-F59D-4DBA-8E94-871BCD890F8B}"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108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FBBF81A0-ADA6-4623-BE4F-40CFB8BBCB3D}" type="slidenum">
              <a:rPr kumimoji="0" lang="en-US" sz="1200" b="0" i="0" u="none" strike="noStrike" kern="1200" cap="none" spc="0" normalizeH="0" baseline="0" noProof="0" smtClean="0">
                <a:ln>
                  <a:noFill/>
                </a:ln>
                <a:solidFill>
                  <a:srgbClr val="455F51"/>
                </a:solidFill>
                <a:effectLst/>
                <a:uLnTx/>
                <a:uFillTx/>
                <a:latin typeface="Century Gothic" panose="020B0502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455F5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10/19/2023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B5D0A89-4BBC-4336-8A19-4825805A37EA}" type="datetimeFigureOut">
              <a:rPr lang="en-US" smtClean="0"/>
              <a:t>10/19/2023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CE5C215-E120-4CB8-B8D8-E527B291B442}" type="slidenum">
              <a:rPr lang="en-US" smtClean="0"/>
              <a:t>‹#›</a:t>
            </a:fld>
            <a:endParaRPr lang="en-US"/>
          </a:p>
        </p:txBody>
      </p:sp>
    </p:spTree>
    <p:extLst>
      <p:ext uri="{BB962C8B-B14F-4D97-AF65-F5344CB8AC3E}">
        <p14:creationId xmlns:p14="http://schemas.microsoft.com/office/powerpoint/2010/main" val="36044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5D0A89-4BBC-4336-8A19-4825805A37EA}"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5C215-E120-4CB8-B8D8-E527B291B442}"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72876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B5D0A89-4BBC-4336-8A19-4825805A37EA}"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5C215-E120-4CB8-B8D8-E527B291B442}"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136310454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B5D0A89-4BBC-4336-8A19-4825805A37EA}"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5C215-E120-4CB8-B8D8-E527B291B442}"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49769136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B5D0A89-4BBC-4336-8A19-4825805A37EA}"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5C215-E120-4CB8-B8D8-E527B291B442}" type="slidenum">
              <a:rPr lang="en-US" smtClean="0"/>
              <a:t>‹#›</a:t>
            </a:fld>
            <a:endParaRPr lang="en-US"/>
          </a:p>
        </p:txBody>
      </p:sp>
    </p:spTree>
    <p:extLst>
      <p:ext uri="{BB962C8B-B14F-4D97-AF65-F5344CB8AC3E}">
        <p14:creationId xmlns:p14="http://schemas.microsoft.com/office/powerpoint/2010/main" val="116130016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5D0A89-4BBC-4336-8A19-4825805A37EA}"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5C215-E120-4CB8-B8D8-E527B291B442}"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39405320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D0A89-4BBC-4336-8A19-4825805A37EA}"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5C215-E120-4CB8-B8D8-E527B291B442}" type="slidenum">
              <a:rPr lang="en-US" smtClean="0"/>
              <a:t>‹#›</a:t>
            </a:fld>
            <a:endParaRPr lang="en-US"/>
          </a:p>
        </p:txBody>
      </p:sp>
    </p:spTree>
    <p:extLst>
      <p:ext uri="{BB962C8B-B14F-4D97-AF65-F5344CB8AC3E}">
        <p14:creationId xmlns:p14="http://schemas.microsoft.com/office/powerpoint/2010/main" val="328512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DB5D0A89-4BBC-4336-8A19-4825805A37EA}"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5C215-E120-4CB8-B8D8-E527B291B442}" type="slidenum">
              <a:rPr lang="en-US" smtClean="0"/>
              <a:t>‹#›</a:t>
            </a:fld>
            <a:endParaRPr lang="en-US"/>
          </a:p>
        </p:txBody>
      </p:sp>
    </p:spTree>
    <p:extLst>
      <p:ext uri="{BB962C8B-B14F-4D97-AF65-F5344CB8AC3E}">
        <p14:creationId xmlns:p14="http://schemas.microsoft.com/office/powerpoint/2010/main" val="32702383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B5D0A89-4BBC-4336-8A19-4825805A37EA}" type="datetimeFigureOut">
              <a:rPr lang="en-US" smtClean="0"/>
              <a:t>10/19/2023</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CE5C215-E120-4CB8-B8D8-E527B291B442}"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174608340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5D0A89-4BBC-4336-8A19-4825805A37EA}"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5C215-E120-4CB8-B8D8-E527B291B442}" type="slidenum">
              <a:rPr lang="en-US" smtClean="0"/>
              <a:t>‹#›</a:t>
            </a:fld>
            <a:endParaRPr lang="en-US"/>
          </a:p>
        </p:txBody>
      </p:sp>
    </p:spTree>
    <p:extLst>
      <p:ext uri="{BB962C8B-B14F-4D97-AF65-F5344CB8AC3E}">
        <p14:creationId xmlns:p14="http://schemas.microsoft.com/office/powerpoint/2010/main" val="370629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5D0A89-4BBC-4336-8A19-4825805A37EA}"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5C215-E120-4CB8-B8D8-E527B291B442}" type="slidenum">
              <a:rPr lang="en-US" smtClean="0"/>
              <a:t>‹#›</a:t>
            </a:fld>
            <a:endParaRPr lang="en-US"/>
          </a:p>
        </p:txBody>
      </p:sp>
    </p:spTree>
    <p:extLst>
      <p:ext uri="{BB962C8B-B14F-4D97-AF65-F5344CB8AC3E}">
        <p14:creationId xmlns:p14="http://schemas.microsoft.com/office/powerpoint/2010/main" val="3377177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3747"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2" name="Title 1"/>
          <p:cNvSpPr>
            <a:spLocks noGrp="1"/>
          </p:cNvSpPr>
          <p:nvPr>
            <p:ph type="ctrTitle"/>
          </p:nvPr>
        </p:nvSpPr>
        <p:spPr>
          <a:xfrm>
            <a:off x="4880617" y="1498602"/>
            <a:ext cx="7010400"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80617" y="4927600"/>
            <a:ext cx="7010400"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10/19/2023</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1554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10/19/2023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168062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92127"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797" y="0"/>
            <a:ext cx="4592790" cy="6858000"/>
          </a:xfrm>
          <a:prstGeom prst="rect">
            <a:avLst/>
          </a:prstGeom>
        </p:spPr>
      </p:pic>
      <p:sp>
        <p:nvSpPr>
          <p:cNvPr id="7" name="Title 1"/>
          <p:cNvSpPr>
            <a:spLocks noGrp="1"/>
          </p:cNvSpPr>
          <p:nvPr>
            <p:ph type="ctrTitle"/>
          </p:nvPr>
        </p:nvSpPr>
        <p:spPr>
          <a:xfrm>
            <a:off x="237211" y="1498602"/>
            <a:ext cx="7010400"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211" y="4927600"/>
            <a:ext cx="7010400"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10/19/2023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502464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10/19/2023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407068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10/19/2023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7506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10/19/2023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5559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10/19/2023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67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455731" y="1701800"/>
            <a:ext cx="3352800"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73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10/19/2023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405497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2438401" y="4800600"/>
            <a:ext cx="7315200"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10/19/2023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67185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10/19/2023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10/19/2023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211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39"/>
            <a:ext cx="142240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600" y="274639"/>
            <a:ext cx="8534401"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10/19/2023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80035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10/19/2023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10/19/2023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10/19/2023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DB5D0A89-4BBC-4336-8A19-4825805A37EA}" type="datetimeFigureOut">
              <a:rPr lang="en-US" smtClean="0"/>
              <a:t>10/19/2023</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8CE5C215-E120-4CB8-B8D8-E527B291B442}" type="slidenum">
              <a:rPr lang="en-US" smtClean="0"/>
              <a:t>‹#›</a:t>
            </a:fld>
            <a:endParaRPr lang="en-US"/>
          </a:p>
        </p:txBody>
      </p:sp>
    </p:spTree>
    <p:extLst>
      <p:ext uri="{BB962C8B-B14F-4D97-AF65-F5344CB8AC3E}">
        <p14:creationId xmlns:p14="http://schemas.microsoft.com/office/powerpoint/2010/main" val="42927868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92127"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gr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10/19/2023</a:t>
            </a:fld>
            <a:endParaRPr lang="en-US"/>
          </a:p>
        </p:txBody>
      </p:sp>
      <p:sp>
        <p:nvSpPr>
          <p:cNvPr id="5"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8605428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hyperlink" Target="X&#7871;p%20l&#432;&#417;ng%20ch&#7913;c%20danh%20ngh&#7873;%20nghi&#7879;p%20vi&#234;n%20ch&#7913;c.pptx"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hyperlink" Target="chuy&#234;n%20&#273;&#7873;%201-%20hoang%20thi%20kim%20oanh.pptx"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 xmlns:a16="http://schemas.microsoft.com/office/drawing/2014/main" id="{BF9FFE17-DE95-4821-ACC1-B90C954492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 xmlns:a16="http://schemas.microsoft.com/office/drawing/2014/main" id="{03CF76AF-FF72-4430-A772-0584032902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 xmlns:a16="http://schemas.microsoft.com/office/drawing/2014/main" id="{18C3B467-088C-4F3D-A9A7-105C4E1E20CD}"/>
              </a:ext>
            </a:extLst>
          </p:cNvPr>
          <p:cNvSpPr>
            <a:spLocks noGrp="1"/>
          </p:cNvSpPr>
          <p:nvPr>
            <p:ph type="ctrTitle"/>
          </p:nvPr>
        </p:nvSpPr>
        <p:spPr>
          <a:xfrm>
            <a:off x="1223856" y="2091263"/>
            <a:ext cx="9296400" cy="2590800"/>
          </a:xfrm>
        </p:spPr>
        <p:txBody>
          <a:bodyPr>
            <a:normAutofit/>
          </a:bodyPr>
          <a:lstStyle/>
          <a:p>
            <a:pPr marL="457200" marR="0">
              <a:lnSpc>
                <a:spcPct val="150000"/>
              </a:lnSpc>
              <a:spcBef>
                <a:spcPts val="0"/>
              </a:spcBef>
              <a:spcAft>
                <a:spcPts val="0"/>
              </a:spcAft>
            </a:pPr>
            <a:r>
              <a:rPr lang="en-US" sz="30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LUẬT THƯ VIỆN</a:t>
            </a:r>
            <a:br>
              <a:rPr lang="en-US" sz="30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0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VÀ </a:t>
            </a:r>
            <a:r>
              <a:rPr lang="en-US" sz="30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SỐ VĂN BẢN HƯỚNG DẪN</a:t>
            </a:r>
            <a:r>
              <a:rPr lang="en-US" sz="3000" b="1" kern="100" dirty="0">
                <a:solidFill>
                  <a:srgbClr val="2E2E2E"/>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LIÊN QUAN</a:t>
            </a:r>
            <a:endParaRPr lang="en-US" sz="3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 xmlns:a16="http://schemas.microsoft.com/office/drawing/2014/main" id="{0B1C8180-2FDD-4202-8C45-4057CB1AB2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 xmlns:a16="http://schemas.microsoft.com/office/drawing/2014/main" id="{D6E86CC6-13EA-4A88-86AD-CF27BF52CC9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3F80B441-4F7D-4B40-8A13-FED03A1F3A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70C7FD1A-44B1-4E4C-B0C9-A8103DCCDCC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981200" y="274638"/>
            <a:ext cx="8229600" cy="1143000"/>
          </a:xfrm>
          <a:prstGeom prst="rect">
            <a:avLst/>
          </a:prstGeom>
          <a:noFill/>
        </p:spPr>
        <p:txBody>
          <a:bodyPr wrap="square">
            <a:spAutoFit/>
          </a:bodyPr>
          <a:lstStyle/>
          <a:p>
            <a:pPr algn="just">
              <a:lnSpc>
                <a:spcPct val="107000"/>
              </a:lnSpc>
              <a:spcBef>
                <a:spcPts val="0"/>
              </a:spcBef>
            </a:pP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endParaRPr lang="en-US" sz="32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 xmlns:a16="http://schemas.microsoft.com/office/drawing/2014/main" id="{51A774EA-B5EA-527B-E84A-501C5E2963F1}"/>
              </a:ext>
            </a:extLst>
          </p:cNvPr>
          <p:cNvSpPr txBox="1"/>
          <p:nvPr/>
        </p:nvSpPr>
        <p:spPr>
          <a:xfrm>
            <a:off x="1509252" y="1872960"/>
            <a:ext cx="9144000" cy="1251240"/>
          </a:xfrm>
          <a:prstGeom prst="rect">
            <a:avLst/>
          </a:prstGeom>
          <a:noFill/>
        </p:spPr>
        <p:txBody>
          <a:bodyPr wrap="square">
            <a:spAutoFit/>
          </a:bodyPr>
          <a:lstStyle/>
          <a:p>
            <a:pPr algn="just">
              <a:lnSpc>
                <a:spcPct val="107000"/>
              </a:lnSpc>
            </a:pP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3. Tôn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cải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FD34C7FD-1F8F-BBB9-8EB5-8E23685BCC57}"/>
              </a:ext>
            </a:extLst>
          </p:cNvPr>
          <p:cNvSpPr txBox="1"/>
          <p:nvPr/>
        </p:nvSpPr>
        <p:spPr>
          <a:xfrm>
            <a:off x="1524000" y="3352800"/>
            <a:ext cx="9144000" cy="856068"/>
          </a:xfrm>
          <a:prstGeom prst="rect">
            <a:avLst/>
          </a:prstGeom>
          <a:noFill/>
        </p:spPr>
        <p:txBody>
          <a:bodyPr wrap="square">
            <a:spAutoFit/>
          </a:bodyPr>
          <a:lstStyle/>
          <a:p>
            <a:pPr algn="just">
              <a:lnSpc>
                <a:spcPct val="107000"/>
              </a:lnSpc>
            </a:pP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7AF1D37E-871D-24B4-C59C-22F3FC71BC84}"/>
              </a:ext>
            </a:extLst>
          </p:cNvPr>
          <p:cNvSpPr txBox="1"/>
          <p:nvPr/>
        </p:nvSpPr>
        <p:spPr>
          <a:xfrm>
            <a:off x="1509252" y="4444842"/>
            <a:ext cx="9144000" cy="856068"/>
          </a:xfrm>
          <a:prstGeom prst="rect">
            <a:avLst/>
          </a:prstGeom>
          <a:noFill/>
        </p:spPr>
        <p:txBody>
          <a:bodyPr wrap="square">
            <a:spAutoFit/>
          </a:bodyPr>
          <a:lstStyle/>
          <a:p>
            <a:pPr algn="just">
              <a:lnSpc>
                <a:spcPct val="107000"/>
              </a:lnSpc>
            </a:pP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ngừng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028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endParaRPr lang="en-US" sz="32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 xmlns:a16="http://schemas.microsoft.com/office/drawing/2014/main" id="{51A774EA-B5EA-527B-E84A-501C5E2963F1}"/>
              </a:ext>
            </a:extLst>
          </p:cNvPr>
          <p:cNvSpPr txBox="1"/>
          <p:nvPr/>
        </p:nvSpPr>
        <p:spPr>
          <a:xfrm>
            <a:off x="1509252" y="1378918"/>
            <a:ext cx="9144000" cy="983283"/>
          </a:xfrm>
          <a:prstGeom prst="rect">
            <a:avLst/>
          </a:prstGeom>
          <a:noFill/>
        </p:spPr>
        <p:txBody>
          <a:bodyPr wrap="square">
            <a:spAutoFit/>
          </a:bodyPr>
          <a:lstStyle/>
          <a:p>
            <a:pPr algn="just">
              <a:lnSpc>
                <a:spcPct val="107000"/>
              </a:lnSpc>
            </a:pP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2.2.1.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 -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V.10.02.30</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8860CEDD-EB2F-7840-0F0C-7D035975E63A}"/>
              </a:ext>
            </a:extLst>
          </p:cNvPr>
          <p:cNvSpPr txBox="1"/>
          <p:nvPr/>
        </p:nvSpPr>
        <p:spPr>
          <a:xfrm>
            <a:off x="1524000" y="2514601"/>
            <a:ext cx="9144000" cy="983283"/>
          </a:xfrm>
          <a:prstGeom prst="rect">
            <a:avLst/>
          </a:prstGeom>
          <a:noFill/>
        </p:spPr>
        <p:txBody>
          <a:bodyPr wrap="square">
            <a:spAutoFit/>
          </a:bodyPr>
          <a:lstStyle/>
          <a:p>
            <a:pPr algn="just">
              <a:lnSpc>
                <a:spcPct val="107000"/>
              </a:lnSpc>
            </a:pP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2.2.2.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II -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V.10.02.05</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F9F274F7-D613-53E0-961A-CA17EA1AFB1F}"/>
              </a:ext>
            </a:extLst>
          </p:cNvPr>
          <p:cNvSpPr txBox="1"/>
          <p:nvPr/>
        </p:nvSpPr>
        <p:spPr>
          <a:xfrm>
            <a:off x="1447800" y="3733801"/>
            <a:ext cx="9129252" cy="983283"/>
          </a:xfrm>
          <a:prstGeom prst="rect">
            <a:avLst/>
          </a:prstGeom>
          <a:noFill/>
        </p:spPr>
        <p:txBody>
          <a:bodyPr wrap="square">
            <a:spAutoFit/>
          </a:bodyPr>
          <a:lstStyle/>
          <a:p>
            <a:pPr algn="just">
              <a:lnSpc>
                <a:spcPct val="107000"/>
              </a:lnSpc>
            </a:pP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2.2.3.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 -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V.10.02.06</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89BA1427-041A-4B22-A668-E0AFC4D35474}"/>
              </a:ext>
            </a:extLst>
          </p:cNvPr>
          <p:cNvSpPr txBox="1"/>
          <p:nvPr/>
        </p:nvSpPr>
        <p:spPr>
          <a:xfrm>
            <a:off x="1509252" y="4800601"/>
            <a:ext cx="9129252" cy="983283"/>
          </a:xfrm>
          <a:prstGeom prst="rect">
            <a:avLst/>
          </a:prstGeom>
          <a:noFill/>
        </p:spPr>
        <p:txBody>
          <a:bodyPr wrap="square">
            <a:spAutoFit/>
          </a:bodyPr>
          <a:lstStyle/>
          <a:p>
            <a:pPr algn="just">
              <a:lnSpc>
                <a:spcPct val="107000"/>
              </a:lnSpc>
            </a:pP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2.2.4.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IV -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V.10.02.07</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22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4"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2.2.1.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V.10.02.30</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410546" y="1371600"/>
            <a:ext cx="11635273" cy="4210448"/>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duyệt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51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2.2.1.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V.10.02.30</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371601"/>
            <a:ext cx="9144000" cy="4344779"/>
          </a:xfrm>
          <a:prstGeom prst="rect">
            <a:avLst/>
          </a:prstGeom>
          <a:noFill/>
        </p:spPr>
        <p:txBody>
          <a:bodyPr wrap="square">
            <a:spAutoFit/>
          </a:bodyPr>
          <a:lstStyle/>
          <a:p>
            <a:pPr algn="just">
              <a:lnSpc>
                <a:spcPct val="107000"/>
              </a:lnSpc>
            </a:pP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trương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soạn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39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2.2.1.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V.10.02.30</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371600"/>
            <a:ext cx="9144000" cy="3749424"/>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thẩm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70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2.2.1.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V.10.02.30</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508376"/>
            <a:ext cx="9144000" cy="3749424"/>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mưu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8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2.2.1.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V.10.02.30</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508376"/>
            <a:ext cx="9144000" cy="3749424"/>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132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2.2.1.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V.10.02.30</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508376"/>
            <a:ext cx="9144000" cy="3749424"/>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b="1"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06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01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nộp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375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2.2.1.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V.10.02.30</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508376"/>
            <a:ext cx="9144000" cy="4210448"/>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Trong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02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thẩm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thu,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duyệt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0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139904"/>
            <a:ext cx="9129252" cy="983283"/>
          </a:xfrm>
          <a:prstGeom prst="rect">
            <a:avLst/>
          </a:prstGeom>
          <a:noFill/>
        </p:spPr>
        <p:txBody>
          <a:bodyPr wrap="square">
            <a:spAutoFit/>
          </a:bodyPr>
          <a:lstStyle/>
          <a:p>
            <a:pPr algn="ctr">
              <a:lnSpc>
                <a:spcPct val="107000"/>
              </a:lnSpc>
              <a:spcBef>
                <a:spcPts val="0"/>
              </a:spcBef>
            </a:pP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2.2.2.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 -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V.10.02.05</a:t>
            </a:r>
            <a:endParaRPr lang="en-US" sz="28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508376"/>
            <a:ext cx="9144000" cy="4210448"/>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duyệt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51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D1F8FC-6A85-CB63-5DAD-BD59C0ED329C}"/>
              </a:ext>
            </a:extLst>
          </p:cNvPr>
          <p:cNvSpPr txBox="1"/>
          <p:nvPr/>
        </p:nvSpPr>
        <p:spPr>
          <a:xfrm>
            <a:off x="410547" y="446216"/>
            <a:ext cx="11364686" cy="3970318"/>
          </a:xfrm>
          <a:prstGeom prst="rect">
            <a:avLst/>
          </a:prstGeom>
          <a:noFill/>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tabLst>
                <a:tab pos="937260" algn="l"/>
              </a:tabLst>
            </a:pP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46/2019/QH14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21/11/2019</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937260" algn="l"/>
              </a:tabLst>
            </a:pP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93/2020/NĐ-CP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18/8/2020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937260" algn="l"/>
              </a:tabLst>
            </a:pPr>
            <a:r>
              <a:rPr lang="en-US" sz="2800" b="1" kern="0" dirty="0" err="1" smtClean="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kern="0" dirty="0" smtClean="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02/2020/TT-BVHTTDL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25/5/2020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VHTTDL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quản</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lọc</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225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139904"/>
            <a:ext cx="9129252" cy="983283"/>
          </a:xfrm>
          <a:prstGeom prst="rect">
            <a:avLst/>
          </a:prstGeom>
          <a:noFill/>
        </p:spPr>
        <p:txBody>
          <a:bodyPr wrap="square">
            <a:spAutoFit/>
          </a:bodyPr>
          <a:lstStyle/>
          <a:p>
            <a:pPr algn="ctr">
              <a:lnSpc>
                <a:spcPct val="107000"/>
              </a:lnSpc>
              <a:spcBef>
                <a:spcPts val="0"/>
              </a:spcBef>
            </a:pP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2.2.2.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 -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V.10.02.05</a:t>
            </a:r>
            <a:endParaRPr lang="en-US" sz="28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508376"/>
            <a:ext cx="9144000" cy="3749424"/>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soạn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791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139904"/>
            <a:ext cx="9129252" cy="983283"/>
          </a:xfrm>
          <a:prstGeom prst="rect">
            <a:avLst/>
          </a:prstGeom>
          <a:noFill/>
        </p:spPr>
        <p:txBody>
          <a:bodyPr wrap="square">
            <a:spAutoFit/>
          </a:bodyPr>
          <a:lstStyle/>
          <a:p>
            <a:pPr algn="ctr">
              <a:lnSpc>
                <a:spcPct val="107000"/>
              </a:lnSpc>
              <a:spcBef>
                <a:spcPts val="0"/>
              </a:spcBef>
            </a:pP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2.2.2.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 -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V.10.02.05</a:t>
            </a:r>
            <a:endParaRPr lang="en-US" sz="28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508376"/>
            <a:ext cx="9144000" cy="3749424"/>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thẩm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707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139904"/>
            <a:ext cx="9129252" cy="983283"/>
          </a:xfrm>
          <a:prstGeom prst="rect">
            <a:avLst/>
          </a:prstGeom>
          <a:noFill/>
        </p:spPr>
        <p:txBody>
          <a:bodyPr wrap="square">
            <a:spAutoFit/>
          </a:bodyPr>
          <a:lstStyle/>
          <a:p>
            <a:pPr algn="ctr">
              <a:lnSpc>
                <a:spcPct val="107000"/>
              </a:lnSpc>
              <a:spcBef>
                <a:spcPts val="0"/>
              </a:spcBef>
            </a:pP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2.2.2.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 -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V.10.02.05</a:t>
            </a:r>
            <a:endParaRPr lang="en-US" sz="28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242596" y="1508377"/>
            <a:ext cx="11737910" cy="4671472"/>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Am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mưu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5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139904"/>
            <a:ext cx="9129252" cy="983283"/>
          </a:xfrm>
          <a:prstGeom prst="rect">
            <a:avLst/>
          </a:prstGeom>
          <a:noFill/>
        </p:spPr>
        <p:txBody>
          <a:bodyPr wrap="square">
            <a:spAutoFit/>
          </a:bodyPr>
          <a:lstStyle/>
          <a:p>
            <a:pPr algn="ctr">
              <a:lnSpc>
                <a:spcPct val="107000"/>
              </a:lnSpc>
              <a:spcBef>
                <a:spcPts val="0"/>
              </a:spcBef>
            </a:pP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2.2.2.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 -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V.10.02.05</a:t>
            </a:r>
            <a:endParaRPr lang="en-US" sz="28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508376"/>
            <a:ext cx="9144000" cy="3749424"/>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09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01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nộp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834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139904"/>
            <a:ext cx="9129252" cy="983283"/>
          </a:xfrm>
          <a:prstGeom prst="rect">
            <a:avLst/>
          </a:prstGeom>
          <a:noFill/>
        </p:spPr>
        <p:txBody>
          <a:bodyPr wrap="square">
            <a:spAutoFit/>
          </a:bodyPr>
          <a:lstStyle/>
          <a:p>
            <a:pPr algn="ctr">
              <a:lnSpc>
                <a:spcPct val="107000"/>
              </a:lnSpc>
              <a:spcBef>
                <a:spcPts val="0"/>
              </a:spcBef>
            </a:pP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2.2.2.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 -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V.10.02.05</a:t>
            </a:r>
            <a:endParaRPr lang="en-US" sz="28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508376"/>
            <a:ext cx="9144000" cy="4210448"/>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Trong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01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thẩm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thu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duyệt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22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2.2.3.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V.10.02.06</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371601"/>
            <a:ext cx="9144000" cy="4272323"/>
          </a:xfrm>
          <a:prstGeom prst="rect">
            <a:avLst/>
          </a:prstGeom>
          <a:noFill/>
        </p:spPr>
        <p:txBody>
          <a:bodyPr wrap="square">
            <a:spAutoFit/>
          </a:bodyPr>
          <a:lstStyle/>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duyệt</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tựu</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61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2.2.3.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V.10.02.06</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371601"/>
            <a:ext cx="9144000" cy="4272323"/>
          </a:xfrm>
          <a:prstGeom prst="rect">
            <a:avLst/>
          </a:prstGeom>
          <a:noFill/>
        </p:spPr>
        <p:txBody>
          <a:bodyPr wrap="square">
            <a:spAutoFit/>
          </a:bodyPr>
          <a:lstStyle/>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thẩm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69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2.2.3.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V.10.02.06</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49290" y="1295400"/>
            <a:ext cx="11924522" cy="4671472"/>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mưu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cận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22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2.2.3.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III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V.10.02.06</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219200"/>
            <a:ext cx="9144000" cy="4978992"/>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a:t>
            </a: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IV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02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03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01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IV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nộp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9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2.2.4.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IV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V.10.02.07</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219200"/>
            <a:ext cx="9144000" cy="4978992"/>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bao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bao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lọc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62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D1F8FC-6A85-CB63-5DAD-BD59C0ED329C}"/>
              </a:ext>
            </a:extLst>
          </p:cNvPr>
          <p:cNvSpPr txBox="1"/>
          <p:nvPr/>
        </p:nvSpPr>
        <p:spPr>
          <a:xfrm>
            <a:off x="410547" y="-225590"/>
            <a:ext cx="11364686" cy="6873356"/>
          </a:xfrm>
          <a:prstGeom prst="rect">
            <a:avLst/>
          </a:prstGeom>
          <a:noFill/>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Char char=""/>
              <a:tabLst>
                <a:tab pos="937260" algn="l"/>
              </a:tabLs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937260" algn="l"/>
              </a:tabLst>
            </a:pP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Thông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09/2021/TT-BVHTTDL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22/9/2021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VHTTDL </a:t>
            </a:r>
            <a:r>
              <a:rPr lang="vi-VN"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 dẫn thực hiện chức năng, nhiệm vụ, quyền hạn và cơ cấu tổ chức của thư viện công cộng tỉnh, thành phố trực thuộc trung ương</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937260" algn="l"/>
              </a:tabLst>
            </a:pP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3978/QĐ-BVHTTDL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21/12/2020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VHTTDL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quản</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937260" algn="l"/>
              </a:tabLst>
            </a:pPr>
            <a:r>
              <a:rPr lang="en-US" sz="2800" b="1" dirty="0">
                <a:solidFill>
                  <a:srgbClr val="2E2E2E"/>
                </a:solidFill>
                <a:effectLst/>
                <a:latin typeface="Times New Roman" panose="02020603050405020304" pitchFamily="18" charset="0"/>
                <a:ea typeface="Times New Roman" panose="02020603050405020304" pitchFamily="18" charset="0"/>
              </a:rPr>
              <a:t> </a:t>
            </a:r>
            <a:r>
              <a:rPr lang="en-US" sz="2800" b="1" dirty="0" err="1">
                <a:solidFill>
                  <a:srgbClr val="2E2E2E"/>
                </a:solidFill>
                <a:effectLst/>
                <a:latin typeface="Times New Roman" panose="02020603050405020304" pitchFamily="18" charset="0"/>
                <a:ea typeface="Times New Roman" panose="02020603050405020304" pitchFamily="18" charset="0"/>
              </a:rPr>
              <a:t>Quyết</a:t>
            </a:r>
            <a:r>
              <a:rPr lang="en-US" sz="2800" b="1" dirty="0">
                <a:solidFill>
                  <a:srgbClr val="2E2E2E"/>
                </a:solidFill>
                <a:effectLst/>
                <a:latin typeface="Times New Roman" panose="02020603050405020304" pitchFamily="18" charset="0"/>
                <a:ea typeface="Times New Roman" panose="02020603050405020304" pitchFamily="18" charset="0"/>
              </a:rPr>
              <a:t> </a:t>
            </a:r>
            <a:r>
              <a:rPr lang="en-US" sz="2800" b="1" dirty="0" err="1">
                <a:solidFill>
                  <a:srgbClr val="2E2E2E"/>
                </a:solidFill>
                <a:effectLst/>
                <a:latin typeface="Times New Roman" panose="02020603050405020304" pitchFamily="18" charset="0"/>
                <a:ea typeface="Times New Roman" panose="02020603050405020304" pitchFamily="18" charset="0"/>
              </a:rPr>
              <a:t>định</a:t>
            </a:r>
            <a:r>
              <a:rPr lang="en-US" sz="2800" b="1" dirty="0">
                <a:solidFill>
                  <a:srgbClr val="2E2E2E"/>
                </a:solidFill>
                <a:effectLst/>
                <a:latin typeface="Times New Roman" panose="02020603050405020304" pitchFamily="18" charset="0"/>
                <a:ea typeface="Times New Roman" panose="02020603050405020304" pitchFamily="18" charset="0"/>
              </a:rPr>
              <a:t> </a:t>
            </a:r>
            <a:r>
              <a:rPr lang="en-US" sz="2800" b="1" dirty="0" err="1">
                <a:solidFill>
                  <a:srgbClr val="2E2E2E"/>
                </a:solidFill>
                <a:effectLst/>
                <a:latin typeface="Times New Roman" panose="02020603050405020304" pitchFamily="18" charset="0"/>
                <a:ea typeface="Times New Roman" panose="02020603050405020304" pitchFamily="18" charset="0"/>
              </a:rPr>
              <a:t>số</a:t>
            </a:r>
            <a:r>
              <a:rPr lang="en-US" sz="2800" b="1" dirty="0">
                <a:solidFill>
                  <a:srgbClr val="2E2E2E"/>
                </a:solidFill>
                <a:effectLst/>
                <a:latin typeface="Times New Roman" panose="02020603050405020304" pitchFamily="18" charset="0"/>
                <a:ea typeface="Times New Roman" panose="02020603050405020304" pitchFamily="18" charset="0"/>
              </a:rPr>
              <a:t> 429/QĐ-</a:t>
            </a:r>
            <a:r>
              <a:rPr lang="en-US" sz="2800" b="1" dirty="0" err="1">
                <a:solidFill>
                  <a:srgbClr val="2E2E2E"/>
                </a:solidFill>
                <a:effectLst/>
                <a:latin typeface="Times New Roman" panose="02020603050405020304" pitchFamily="18" charset="0"/>
                <a:ea typeface="Times New Roman" panose="02020603050405020304" pitchFamily="18" charset="0"/>
              </a:rPr>
              <a:t>TTg</a:t>
            </a:r>
            <a:r>
              <a:rPr lang="en-US" sz="2800" b="1" dirty="0">
                <a:solidFill>
                  <a:srgbClr val="2E2E2E"/>
                </a:solidFill>
                <a:effectLst/>
                <a:latin typeface="Times New Roman" panose="02020603050405020304" pitchFamily="18" charset="0"/>
                <a:ea typeface="Times New Roman" panose="02020603050405020304" pitchFamily="18" charset="0"/>
              </a:rPr>
              <a:t> </a:t>
            </a:r>
            <a:r>
              <a:rPr lang="en-US" sz="2800" b="1" dirty="0" err="1">
                <a:solidFill>
                  <a:srgbClr val="2E2E2E"/>
                </a:solidFill>
                <a:effectLst/>
                <a:latin typeface="Times New Roman" panose="02020603050405020304" pitchFamily="18" charset="0"/>
                <a:ea typeface="Times New Roman" panose="02020603050405020304" pitchFamily="18" charset="0"/>
              </a:rPr>
              <a:t>ngày</a:t>
            </a:r>
            <a:r>
              <a:rPr lang="en-US" sz="2800" b="1" dirty="0">
                <a:solidFill>
                  <a:srgbClr val="2E2E2E"/>
                </a:solidFill>
                <a:effectLst/>
                <a:latin typeface="Times New Roman" panose="02020603050405020304" pitchFamily="18" charset="0"/>
                <a:ea typeface="Times New Roman" panose="02020603050405020304" pitchFamily="18" charset="0"/>
              </a:rPr>
              <a:t> 18/4/2019 </a:t>
            </a:r>
            <a:r>
              <a:rPr lang="vi-VN" sz="2800" b="1" dirty="0">
                <a:solidFill>
                  <a:srgbClr val="2E2E2E"/>
                </a:solidFill>
                <a:effectLst/>
                <a:latin typeface="Times New Roman" panose="02020603050405020304" pitchFamily="18" charset="0"/>
                <a:ea typeface="Times New Roman" panose="02020603050405020304" pitchFamily="18" charset="0"/>
              </a:rPr>
              <a:t>Phê duyệt Quy hoạch mạng lưới các đơn vị sự nghiệp công lập trong lĩnh vực văn hóa, thể thao và du lịch đến năm 2021, định hướng đến năm 2030</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47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2.2.4.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IV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V.10.02.07</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143001"/>
            <a:ext cx="9144000" cy="5111207"/>
          </a:xfrm>
          <a:prstGeom prst="rect">
            <a:avLst/>
          </a:prstGeom>
          <a:noFill/>
        </p:spPr>
        <p:txBody>
          <a:bodyPr wrap="square">
            <a:spAutoFit/>
          </a:bodyPr>
          <a:lstStyle/>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thẩm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2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524000" y="76201"/>
            <a:ext cx="9129252" cy="1110689"/>
          </a:xfrm>
          <a:prstGeom prst="rect">
            <a:avLst/>
          </a:prstGeom>
          <a:noFill/>
        </p:spPr>
        <p:txBody>
          <a:bodyPr wrap="square">
            <a:spAutoFit/>
          </a:bodyPr>
          <a:lstStyle/>
          <a:p>
            <a:pPr algn="ctr">
              <a:lnSpc>
                <a:spcPct val="107000"/>
              </a:lnSpc>
              <a:spcBef>
                <a:spcPts val="0"/>
              </a:spcBef>
            </a:pP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2.2.4.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IV -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V.10.02.07</a:t>
            </a:r>
            <a:endParaRPr lang="en-US" sz="3200" kern="1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AC5CF028-7B8A-59BA-59F3-8CC0379356AB}"/>
              </a:ext>
            </a:extLst>
          </p:cNvPr>
          <p:cNvSpPr txBox="1"/>
          <p:nvPr/>
        </p:nvSpPr>
        <p:spPr>
          <a:xfrm>
            <a:off x="1524000" y="1269408"/>
            <a:ext cx="9144000" cy="4978992"/>
          </a:xfrm>
          <a:prstGeom prst="rect">
            <a:avLst/>
          </a:prstGeom>
          <a:noFill/>
        </p:spPr>
        <p:txBody>
          <a:bodyPr wrap="square">
            <a:spAutoFit/>
          </a:bodyPr>
          <a:lstStyle/>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cận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thạo</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kỹ</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681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2590800"/>
            <a:ext cx="8229600" cy="1185672"/>
          </a:xfrm>
        </p:spPr>
        <p:txBody>
          <a:bodyPr/>
          <a:lstStyle/>
          <a:p>
            <a:pPr marL="109728" indent="0" algn="ctr">
              <a:buNone/>
            </a:pPr>
            <a:r>
              <a:rPr lang="en-US" altLang="en-US" sz="4400" b="1" dirty="0">
                <a:solidFill>
                  <a:srgbClr val="0070C0"/>
                </a:solidFill>
                <a:effectLst>
                  <a:outerShdw blurRad="38100" dist="38100" dir="2700000" algn="tl">
                    <a:srgbClr val="C0C0C0"/>
                  </a:outerShdw>
                </a:effectLst>
                <a:latin typeface="Times New Roman" pitchFamily="18" charset="0"/>
                <a:cs typeface="Times New Roman" pitchFamily="18" charset="0"/>
              </a:rPr>
              <a:t>XIN TRÂN TRỌNG CÁM ƠN</a:t>
            </a:r>
          </a:p>
          <a:p>
            <a:pPr algn="ctr"/>
            <a:endParaRPr lang="en-US" dirty="0"/>
          </a:p>
        </p:txBody>
      </p:sp>
      <p:sp>
        <p:nvSpPr>
          <p:cNvPr id="4" name="Arrow: Right 3">
            <a:hlinkClick r:id="rId2" action="ppaction://hlinkpres?slideindex=1&amp;slidetitle="/>
            <a:extLst>
              <a:ext uri="{FF2B5EF4-FFF2-40B4-BE49-F238E27FC236}">
                <a16:creationId xmlns="" xmlns:a16="http://schemas.microsoft.com/office/drawing/2014/main" id="{343E3A37-A99D-1714-B96C-53998AAE66F1}"/>
              </a:ext>
            </a:extLst>
          </p:cNvPr>
          <p:cNvSpPr/>
          <p:nvPr/>
        </p:nvSpPr>
        <p:spPr>
          <a:xfrm>
            <a:off x="8915400" y="63246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Lucida Sans Unicode"/>
            </a:endParaRPr>
          </a:p>
        </p:txBody>
      </p:sp>
    </p:spTree>
    <p:extLst>
      <p:ext uri="{BB962C8B-B14F-4D97-AF65-F5344CB8AC3E}">
        <p14:creationId xmlns:p14="http://schemas.microsoft.com/office/powerpoint/2010/main" val="864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1" y="31103"/>
            <a:ext cx="7466013" cy="3298825"/>
          </a:xfrm>
        </p:spPr>
        <p:txBody>
          <a:bodyPr>
            <a:normAutofit/>
          </a:bodyPr>
          <a:lstStyle/>
          <a:p>
            <a:pPr algn="ctr"/>
            <a:r>
              <a:rPr lang="en-US" sz="3600" b="1" kern="0" dirty="0" err="1">
                <a:solidFill>
                  <a:srgbClr val="FF0000"/>
                </a:solidFill>
                <a:latin typeface="Times New Roman" panose="02020603050405020304" pitchFamily="18" charset="0"/>
                <a:ea typeface="Times New Roman" panose="02020603050405020304" pitchFamily="18" charset="0"/>
              </a:rPr>
              <a:t>Xếp</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lương</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chức</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danh</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nghề</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nghiệp</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viên</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chức</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chuyên</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ngành</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thư</a:t>
            </a:r>
            <a:r>
              <a:rPr lang="en-US" sz="3600" b="1" kern="0" dirty="0">
                <a:solidFill>
                  <a:srgbClr val="FF0000"/>
                </a:solidFill>
                <a:latin typeface="Times New Roman" panose="02020603050405020304" pitchFamily="18" charset="0"/>
                <a:ea typeface="Times New Roman" panose="02020603050405020304" pitchFamily="18" charset="0"/>
              </a:rPr>
              <a:t> </a:t>
            </a:r>
            <a:r>
              <a:rPr lang="en-US" sz="3600" b="1" kern="0" dirty="0" err="1">
                <a:solidFill>
                  <a:srgbClr val="FF0000"/>
                </a:solidFill>
                <a:latin typeface="Times New Roman" panose="02020603050405020304" pitchFamily="18" charset="0"/>
                <a:ea typeface="Times New Roman" panose="02020603050405020304" pitchFamily="18" charset="0"/>
              </a:rPr>
              <a:t>viện</a:t>
            </a:r>
            <a:endParaRPr lang="en-US" sz="3600" dirty="0">
              <a:solidFill>
                <a:srgbClr val="FF0000"/>
              </a:solidFill>
            </a:endParaRP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F563F01-BE05-C3A2-B61A-ED45700FBAFF}"/>
              </a:ext>
            </a:extLst>
          </p:cNvPr>
          <p:cNvSpPr>
            <a:spLocks noGrp="1"/>
          </p:cNvSpPr>
          <p:nvPr>
            <p:ph type="title"/>
          </p:nvPr>
        </p:nvSpPr>
        <p:spPr>
          <a:xfrm>
            <a:off x="304800" y="3937000"/>
            <a:ext cx="11582400" cy="1397000"/>
          </a:xfrm>
        </p:spPr>
        <p:txBody>
          <a:bodyPr>
            <a:noAutofit/>
          </a:bodyPr>
          <a:lstStyle/>
          <a:p>
            <a:pPr algn="just"/>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Thông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kèm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a:solidFill>
                  <a:srgbClr val="A67C52"/>
                </a:solidFill>
                <a:latin typeface="Times New Roman" panose="02020603050405020304" pitchFamily="18" charset="0"/>
                <a:ea typeface="Times New Roman" panose="02020603050405020304" pitchFamily="18" charset="0"/>
                <a:cs typeface="Times New Roman" panose="02020603050405020304" pitchFamily="18" charset="0"/>
              </a:rPr>
              <a:t>204/2004/NĐ-CP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14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2004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r>
            <a:br>
              <a:rPr lang="en-US" sz="3600" kern="100" dirty="0">
                <a:latin typeface="Times New Roman" panose="02020603050405020304" pitchFamily="18" charset="0"/>
                <a:ea typeface="Calibri" panose="020F0502020204030204" pitchFamily="34" charset="0"/>
                <a:cs typeface="Times New Roman" panose="02020603050405020304" pitchFamily="18" charset="0"/>
              </a:rPr>
            </a:br>
            <a:endParaRPr lang="en-US" sz="3600"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CC99376-EE92-9A22-5B3F-C318846E6275}"/>
              </a:ext>
            </a:extLst>
          </p:cNvPr>
          <p:cNvSpPr txBox="1"/>
          <p:nvPr/>
        </p:nvSpPr>
        <p:spPr>
          <a:xfrm>
            <a:off x="304800" y="623860"/>
            <a:ext cx="11582400" cy="5853141"/>
          </a:xfrm>
          <a:prstGeom prst="rect">
            <a:avLst/>
          </a:prstGeom>
          <a:noFill/>
        </p:spPr>
        <p:txBody>
          <a:bodyPr wrap="square">
            <a:spAutoFit/>
          </a:bodyPr>
          <a:lstStyle/>
          <a:p>
            <a:pPr algn="just" defTabSz="1218987">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A3,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 (A3.2),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5,75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7,55;</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218987">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A2,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 (A2.2),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4,00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6,38;</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218987">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A1,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2,34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4,98;</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218987">
              <a:lnSpc>
                <a:spcPct val="107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IV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1,86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4,06.</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9BA625A-B8F6-10C6-22A8-EED6A2F9288C}"/>
              </a:ext>
            </a:extLst>
          </p:cNvPr>
          <p:cNvSpPr txBox="1"/>
          <p:nvPr/>
        </p:nvSpPr>
        <p:spPr>
          <a:xfrm>
            <a:off x="304800" y="937164"/>
            <a:ext cx="11582400" cy="5387437"/>
          </a:xfrm>
          <a:prstGeom prst="rect">
            <a:avLst/>
          </a:prstGeom>
          <a:noFill/>
        </p:spPr>
        <p:txBody>
          <a:bodyPr wrap="square">
            <a:spAutoFit/>
          </a:bodyPr>
          <a:lstStyle/>
          <a:p>
            <a:pPr algn="just" defTabSz="1218987">
              <a:lnSpc>
                <a:spcPct val="107000"/>
              </a:lnSpc>
            </a:pP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 Sau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thẩm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218987">
              <a:lnSpc>
                <a:spcPct val="107000"/>
              </a:lnSpc>
            </a:pP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3,00,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A1;</a:t>
            </a:r>
            <a:endParaRPr lang="en-US" sz="3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D30E8FD-AB93-30FA-B3C9-F98015CA5C86}"/>
              </a:ext>
            </a:extLst>
          </p:cNvPr>
          <p:cNvSpPr txBox="1"/>
          <p:nvPr/>
        </p:nvSpPr>
        <p:spPr>
          <a:xfrm>
            <a:off x="266700" y="757242"/>
            <a:ext cx="11658600" cy="5567358"/>
          </a:xfrm>
          <a:prstGeom prst="rect">
            <a:avLst/>
          </a:prstGeom>
          <a:noFill/>
        </p:spPr>
        <p:txBody>
          <a:bodyPr wrap="square">
            <a:spAutoFit/>
          </a:bodyPr>
          <a:lstStyle/>
          <a:p>
            <a:pPr algn="just" defTabSz="1218987">
              <a:lnSpc>
                <a:spcPct val="125000"/>
              </a:lnSpc>
            </a:pP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thạc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2,67,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A1;</a:t>
            </a:r>
            <a:endParaRPr lang="en-US" sz="3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218987">
              <a:lnSpc>
                <a:spcPct val="125000"/>
              </a:lnSpc>
            </a:pP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2,34,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A1;</a:t>
            </a:r>
            <a:endParaRPr lang="en-US" sz="3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D30E8FD-AB93-30FA-B3C9-F98015CA5C86}"/>
              </a:ext>
            </a:extLst>
          </p:cNvPr>
          <p:cNvSpPr txBox="1"/>
          <p:nvPr/>
        </p:nvSpPr>
        <p:spPr>
          <a:xfrm>
            <a:off x="266700" y="654882"/>
            <a:ext cx="11658600" cy="5340693"/>
          </a:xfrm>
          <a:prstGeom prst="rect">
            <a:avLst/>
          </a:prstGeom>
          <a:noFill/>
        </p:spPr>
        <p:txBody>
          <a:bodyPr wrap="square">
            <a:spAutoFit/>
          </a:bodyPr>
          <a:lstStyle/>
          <a:p>
            <a:pPr algn="just" defTabSz="1218987">
              <a:lnSpc>
                <a:spcPct val="135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IV: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2,06,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B;</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218987">
              <a:lnSpc>
                <a:spcPct val="135000"/>
              </a:lnSpc>
            </a:pP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IV: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1,86,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B.</a:t>
            </a:r>
            <a:endParaRPr lang="en-US" sz="32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16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9BA52D4-774E-BA01-F95E-4D9B5B0B266A}"/>
              </a:ext>
            </a:extLst>
          </p:cNvPr>
          <p:cNvSpPr txBox="1"/>
          <p:nvPr/>
        </p:nvSpPr>
        <p:spPr>
          <a:xfrm>
            <a:off x="304800" y="1143000"/>
            <a:ext cx="11582400" cy="4201856"/>
          </a:xfrm>
          <a:prstGeom prst="rect">
            <a:avLst/>
          </a:prstGeom>
          <a:noFill/>
        </p:spPr>
        <p:txBody>
          <a:bodyPr wrap="square">
            <a:spAutoFit/>
          </a:bodyPr>
          <a:lstStyle/>
          <a:p>
            <a:pPr algn="just" defTabSz="1218987">
              <a:lnSpc>
                <a:spcPct val="107000"/>
              </a:lnSpc>
            </a:pP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Thông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 Thông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a:solidFill>
                  <a:srgbClr val="A67C52"/>
                </a:solidFill>
                <a:latin typeface="Times New Roman" panose="02020603050405020304" pitchFamily="18" charset="0"/>
                <a:ea typeface="Times New Roman" panose="02020603050405020304" pitchFamily="18" charset="0"/>
                <a:cs typeface="Times New Roman" panose="02020603050405020304" pitchFamily="18" charset="0"/>
              </a:rPr>
              <a:t>02/2007/TT-BNV</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25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2007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ngạch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D1F8FC-6A85-CB63-5DAD-BD59C0ED329C}"/>
              </a:ext>
            </a:extLst>
          </p:cNvPr>
          <p:cNvSpPr txBox="1"/>
          <p:nvPr/>
        </p:nvSpPr>
        <p:spPr>
          <a:xfrm>
            <a:off x="382554" y="324929"/>
            <a:ext cx="11681926" cy="5632311"/>
          </a:xfrm>
          <a:prstGeom prst="rect">
            <a:avLst/>
          </a:prstGeom>
          <a:noFill/>
        </p:spPr>
        <p:txBody>
          <a:bodyPr wrap="square">
            <a:spAutoFit/>
          </a:bodyPr>
          <a:lstStyle/>
          <a:p>
            <a:pPr marL="0" marR="0">
              <a:lnSpc>
                <a:spcPct val="150000"/>
              </a:lnSpc>
              <a:spcBef>
                <a:spcPts val="0"/>
              </a:spcBef>
              <a:spcAft>
                <a:spcPts val="0"/>
              </a:spcAft>
            </a:pP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CÁC LOẠI THƯ VIỆN (</a:t>
            </a:r>
            <a:r>
              <a:rPr lang="en-US" sz="24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Khoản</a:t>
            </a:r>
            <a:r>
              <a:rPr lang="en-US" sz="24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9 -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46/2019/QH14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21/11/2019)  </a:t>
            </a:r>
            <a:r>
              <a:rPr lang="en-US" sz="2400" b="1" kern="0" dirty="0" smtClean="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08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tabLst>
                <a:tab pos="457200" algn="l"/>
              </a:tabLst>
            </a:pP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tabLst>
                <a:tab pos="457200" algn="l"/>
              </a:tabLst>
            </a:pP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tabLst>
                <a:tab pos="457200" algn="l"/>
              </a:tabLst>
            </a:pP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tabLst>
                <a:tab pos="457200" algn="l"/>
              </a:tabLst>
            </a:pP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dân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tabLst>
                <a:tab pos="457200" algn="l"/>
              </a:tabLst>
            </a:pP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CSGD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tabLst>
                <a:tab pos="457200" algn="l"/>
              </a:tabLst>
            </a:pP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CSGD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non, CSGD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CSGD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CSGD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tabLst>
                <a:tab pos="457200" algn="l"/>
              </a:tabLst>
            </a:pP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kern="0" dirty="0" smtClean="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b="1" kern="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24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Times New Roman" panose="02020603050405020304" pitchFamily="18" charset="0"/>
              <a:buChar char="•"/>
              <a:tabLst>
                <a:tab pos="457200" algn="l"/>
              </a:tabLst>
            </a:pPr>
            <a:r>
              <a:rPr lang="en-US" sz="2400" b="1" kern="0" dirty="0" err="1">
                <a:solidFill>
                  <a:srgbClr val="2E2E2E"/>
                </a:solidFill>
                <a:effectLst/>
                <a:latin typeface="Times New Roman" panose="02020603050405020304" pitchFamily="18" charset="0"/>
                <a:ea typeface="Times New Roman" panose="02020603050405020304" pitchFamily="18" charset="0"/>
              </a:rPr>
              <a:t>Thư</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viện</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của</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tổ</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chức</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cá</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nhân</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nước</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ngoài</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có</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phục</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vụ</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người</a:t>
            </a:r>
            <a:r>
              <a:rPr lang="en-US" sz="2400" b="1" kern="0" dirty="0">
                <a:solidFill>
                  <a:srgbClr val="2E2E2E"/>
                </a:solidFill>
                <a:effectLst/>
                <a:latin typeface="Times New Roman" panose="02020603050405020304" pitchFamily="18" charset="0"/>
                <a:ea typeface="Times New Roman" panose="02020603050405020304" pitchFamily="18" charset="0"/>
              </a:rPr>
              <a:t> </a:t>
            </a:r>
            <a:r>
              <a:rPr lang="en-US" sz="2400" b="1" kern="0" dirty="0" err="1">
                <a:solidFill>
                  <a:srgbClr val="2E2E2E"/>
                </a:solidFill>
                <a:effectLst/>
                <a:latin typeface="Times New Roman" panose="02020603050405020304" pitchFamily="18" charset="0"/>
                <a:ea typeface="Times New Roman" panose="02020603050405020304" pitchFamily="18" charset="0"/>
              </a:rPr>
              <a:t>Việt</a:t>
            </a:r>
            <a:r>
              <a:rPr lang="en-US" sz="2400" b="1" kern="0" dirty="0">
                <a:solidFill>
                  <a:srgbClr val="2E2E2E"/>
                </a:solidFill>
                <a:effectLst/>
                <a:latin typeface="Times New Roman" panose="02020603050405020304" pitchFamily="18" charset="0"/>
                <a:ea typeface="Times New Roman" panose="02020603050405020304" pitchFamily="18" charset="0"/>
              </a:rPr>
              <a:t> Nam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375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2AB5E7B5-FF7C-C8ED-A239-5371DFF85E40}"/>
              </a:ext>
            </a:extLst>
          </p:cNvPr>
          <p:cNvSpPr txBox="1"/>
          <p:nvPr/>
        </p:nvSpPr>
        <p:spPr>
          <a:xfrm>
            <a:off x="304800" y="304801"/>
            <a:ext cx="11582400" cy="6095643"/>
          </a:xfrm>
          <a:prstGeom prst="rect">
            <a:avLst/>
          </a:prstGeom>
          <a:noFill/>
        </p:spPr>
        <p:txBody>
          <a:bodyPr wrap="square">
            <a:spAutoFit/>
          </a:bodyPr>
          <a:lstStyle/>
          <a:p>
            <a:pPr algn="just" defTabSz="1218987">
              <a:lnSpc>
                <a:spcPct val="107000"/>
              </a:lnSpc>
              <a:spcBef>
                <a:spcPts val="900"/>
              </a:spcBef>
              <a:spcAft>
                <a:spcPts val="900"/>
              </a:spcAft>
            </a:pP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02</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2022/TT-BVHTTDL </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01 </a:t>
            </a:r>
            <a:r>
              <a:rPr lang="en-US" sz="3600" i="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07 </a:t>
            </a:r>
            <a:r>
              <a:rPr lang="en-US" sz="3600" i="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2022 </a:t>
            </a:r>
            <a:r>
              <a:rPr lang="en-US" sz="3600" i="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Văn </a:t>
            </a:r>
            <a:r>
              <a:rPr lang="en-US" sz="3600" i="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3600" i="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3600" i="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6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15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8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2022.</a:t>
            </a:r>
            <a:endParaRPr lang="en-US" sz="3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218987">
              <a:lnSpc>
                <a:spcPct val="107000"/>
              </a:lnSpc>
            </a:pP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Thông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a:solidFill>
                  <a:srgbClr val="A67C52"/>
                </a:solidFill>
                <a:latin typeface="Times New Roman" panose="02020603050405020304" pitchFamily="18" charset="0"/>
                <a:ea typeface="Times New Roman" panose="02020603050405020304" pitchFamily="18" charset="0"/>
                <a:cs typeface="Times New Roman" panose="02020603050405020304" pitchFamily="18" charset="0"/>
              </a:rPr>
              <a:t>02/2015/TTLT-BVHTTDL-BNV</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19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2015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Văn </a:t>
            </a:r>
            <a:r>
              <a:rPr lang="en-US" sz="3600" i="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600" i="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6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2AA7924-0F18-82C6-63AF-5B0A7A461ECB}"/>
              </a:ext>
            </a:extLst>
          </p:cNvPr>
          <p:cNvSpPr>
            <a:spLocks noGrp="1"/>
          </p:cNvSpPr>
          <p:nvPr>
            <p:ph type="title"/>
          </p:nvPr>
        </p:nvSpPr>
        <p:spPr>
          <a:xfrm>
            <a:off x="1348846" y="2413000"/>
            <a:ext cx="10157354" cy="1397000"/>
          </a:xfrm>
        </p:spPr>
        <p:txBody>
          <a:bodyPr>
            <a:normAutofit/>
          </a:bodyPr>
          <a:lstStyle/>
          <a:p>
            <a:r>
              <a:rPr lang="en-US" sz="5400" b="1" dirty="0">
                <a:solidFill>
                  <a:srgbClr val="FF0000"/>
                </a:solidFill>
                <a:latin typeface="Times New Roman" panose="02020603050405020304" pitchFamily="18" charset="0"/>
                <a:cs typeface="Times New Roman" panose="02020603050405020304" pitchFamily="18" charset="0"/>
              </a:rPr>
              <a:t>XIN TRÂN TRỌNG CẢM ƠN./.</a:t>
            </a:r>
          </a:p>
        </p:txBody>
      </p:sp>
      <p:sp>
        <p:nvSpPr>
          <p:cNvPr id="2" name="Arrow: Right 1">
            <a:hlinkClick r:id="rId2" action="ppaction://hlinkpres?slideindex=1&amp;slidetitle="/>
            <a:extLst>
              <a:ext uri="{FF2B5EF4-FFF2-40B4-BE49-F238E27FC236}">
                <a16:creationId xmlns="" xmlns:a16="http://schemas.microsoft.com/office/drawing/2014/main" id="{37A9A999-BCC8-5B23-E68D-1CCAB26B8F10}"/>
              </a:ext>
            </a:extLst>
          </p:cNvPr>
          <p:cNvSpPr/>
          <p:nvPr/>
        </p:nvSpPr>
        <p:spPr>
          <a:xfrm>
            <a:off x="10363200" y="6172200"/>
            <a:ext cx="1447800" cy="6858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latin typeface="Century Gothic" panose="020B0502020202020204"/>
            </a:endParaRPr>
          </a:p>
        </p:txBody>
      </p:sp>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pPr>
              <a:defRPr/>
            </a:pPr>
            <a:endParaRPr lang="en-US" altLang="en-US">
              <a:latin typeface="Lucida Sans Unicode"/>
            </a:endParaRPr>
          </a:p>
          <a:p>
            <a:pPr>
              <a:defRPr/>
            </a:pPr>
            <a:endParaRPr lang="en-US" altLang="en-US">
              <a:latin typeface="Lucida Sans Unicode"/>
            </a:endParaRPr>
          </a:p>
        </p:txBody>
      </p:sp>
      <p:sp>
        <p:nvSpPr>
          <p:cNvPr id="7" name="Footer Placeholder 4"/>
          <p:cNvSpPr>
            <a:spLocks noGrp="1"/>
          </p:cNvSpPr>
          <p:nvPr>
            <p:ph type="ftr" sz="quarter" idx="11"/>
          </p:nvPr>
        </p:nvSpPr>
        <p:spPr>
          <a:xfrm>
            <a:off x="4267200" y="6101966"/>
            <a:ext cx="6269832" cy="476250"/>
          </a:xfrm>
        </p:spPr>
        <p:txBody>
          <a:bodyPr/>
          <a:lstStyle/>
          <a:p>
            <a:pPr>
              <a:defRPr/>
            </a:pPr>
            <a:r>
              <a:rPr lang="en-US" altLang="en-US" sz="1800" b="1" dirty="0" err="1">
                <a:solidFill>
                  <a:prstClr val="black"/>
                </a:solidFill>
                <a:latin typeface="Lucida Sans Unicode"/>
              </a:rPr>
              <a:t>Ths</a:t>
            </a:r>
            <a:r>
              <a:rPr lang="en-US" altLang="en-US" sz="1800" b="1" dirty="0">
                <a:solidFill>
                  <a:prstClr val="black"/>
                </a:solidFill>
                <a:latin typeface="Lucida Sans Unicode"/>
              </a:rPr>
              <a:t>. Hoàng </a:t>
            </a:r>
            <a:r>
              <a:rPr lang="en-US" altLang="en-US" sz="1800" b="1" dirty="0" err="1">
                <a:solidFill>
                  <a:prstClr val="black"/>
                </a:solidFill>
                <a:latin typeface="Lucida Sans Unicode"/>
              </a:rPr>
              <a:t>Thị</a:t>
            </a:r>
            <a:r>
              <a:rPr lang="en-US" altLang="en-US" sz="1800" b="1" dirty="0">
                <a:solidFill>
                  <a:prstClr val="black"/>
                </a:solidFill>
                <a:latin typeface="Lucida Sans Unicode"/>
              </a:rPr>
              <a:t> Kim Oanh</a:t>
            </a:r>
          </a:p>
          <a:p>
            <a:pPr>
              <a:defRPr/>
            </a:pPr>
            <a:r>
              <a:rPr lang="en-US" altLang="en-US" sz="1800" b="1" dirty="0" err="1">
                <a:solidFill>
                  <a:prstClr val="black"/>
                </a:solidFill>
                <a:latin typeface="Lucida Sans Unicode"/>
              </a:rPr>
              <a:t>Giám</a:t>
            </a:r>
            <a:r>
              <a:rPr lang="en-US" altLang="en-US" sz="1800" b="1" dirty="0">
                <a:solidFill>
                  <a:prstClr val="black"/>
                </a:solidFill>
                <a:latin typeface="Lucida Sans Unicode"/>
              </a:rPr>
              <a:t> </a:t>
            </a:r>
            <a:r>
              <a:rPr lang="en-US" altLang="en-US" sz="1800" b="1" dirty="0" err="1">
                <a:solidFill>
                  <a:prstClr val="black"/>
                </a:solidFill>
                <a:latin typeface="Lucida Sans Unicode"/>
              </a:rPr>
              <a:t>đốc</a:t>
            </a:r>
            <a:r>
              <a:rPr lang="en-US" altLang="en-US" sz="1800" b="1" dirty="0">
                <a:solidFill>
                  <a:prstClr val="black"/>
                </a:solidFill>
                <a:latin typeface="Lucida Sans Unicode"/>
              </a:rPr>
              <a:t> </a:t>
            </a:r>
            <a:r>
              <a:rPr lang="en-US" altLang="en-US" sz="1800" b="1" dirty="0" err="1">
                <a:solidFill>
                  <a:prstClr val="black"/>
                </a:solidFill>
                <a:latin typeface="Lucida Sans Unicode"/>
              </a:rPr>
              <a:t>Thư</a:t>
            </a:r>
            <a:r>
              <a:rPr lang="en-US" altLang="en-US" sz="1800" b="1" dirty="0">
                <a:solidFill>
                  <a:prstClr val="black"/>
                </a:solidFill>
                <a:latin typeface="Lucida Sans Unicode"/>
              </a:rPr>
              <a:t> </a:t>
            </a:r>
            <a:r>
              <a:rPr lang="en-US" altLang="en-US" sz="1800" b="1" dirty="0" err="1">
                <a:solidFill>
                  <a:prstClr val="black"/>
                </a:solidFill>
                <a:latin typeface="Lucida Sans Unicode"/>
              </a:rPr>
              <a:t>viện</a:t>
            </a:r>
            <a:r>
              <a:rPr lang="en-US" altLang="en-US" sz="1800" b="1" dirty="0">
                <a:solidFill>
                  <a:prstClr val="black"/>
                </a:solidFill>
                <a:latin typeface="Lucida Sans Unicode"/>
              </a:rPr>
              <a:t> </a:t>
            </a:r>
            <a:r>
              <a:rPr lang="en-US" altLang="en-US" sz="1800" b="1" dirty="0" err="1">
                <a:solidFill>
                  <a:prstClr val="black"/>
                </a:solidFill>
                <a:latin typeface="Lucida Sans Unicode"/>
              </a:rPr>
              <a:t>Tổng</a:t>
            </a:r>
            <a:r>
              <a:rPr lang="en-US" altLang="en-US" sz="1800" b="1" dirty="0">
                <a:solidFill>
                  <a:prstClr val="black"/>
                </a:solidFill>
                <a:latin typeface="Lucida Sans Unicode"/>
              </a:rPr>
              <a:t> </a:t>
            </a:r>
            <a:r>
              <a:rPr lang="en-US" altLang="en-US" sz="1800" b="1" dirty="0" err="1">
                <a:solidFill>
                  <a:prstClr val="black"/>
                </a:solidFill>
                <a:latin typeface="Lucida Sans Unicode"/>
              </a:rPr>
              <a:t>hợp</a:t>
            </a:r>
            <a:r>
              <a:rPr lang="en-US" altLang="en-US" sz="1800" b="1" dirty="0">
                <a:solidFill>
                  <a:prstClr val="black"/>
                </a:solidFill>
                <a:latin typeface="Lucida Sans Unicode"/>
              </a:rPr>
              <a:t> </a:t>
            </a:r>
            <a:r>
              <a:rPr lang="en-US" altLang="en-US" sz="1800" b="1" dirty="0" err="1">
                <a:solidFill>
                  <a:prstClr val="black"/>
                </a:solidFill>
                <a:latin typeface="Lucida Sans Unicode"/>
              </a:rPr>
              <a:t>tỉnh</a:t>
            </a:r>
            <a:r>
              <a:rPr lang="en-US" altLang="en-US" sz="1800" b="1" dirty="0">
                <a:solidFill>
                  <a:prstClr val="black"/>
                </a:solidFill>
                <a:latin typeface="Lucida Sans Unicode"/>
              </a:rPr>
              <a:t> </a:t>
            </a:r>
            <a:r>
              <a:rPr lang="en-US" altLang="en-US" sz="1800" b="1" dirty="0" err="1">
                <a:solidFill>
                  <a:prstClr val="black"/>
                </a:solidFill>
                <a:latin typeface="Lucida Sans Unicode"/>
              </a:rPr>
              <a:t>Thừa</a:t>
            </a:r>
            <a:r>
              <a:rPr lang="en-US" altLang="en-US" sz="1800" b="1" dirty="0">
                <a:solidFill>
                  <a:prstClr val="black"/>
                </a:solidFill>
                <a:latin typeface="Lucida Sans Unicode"/>
              </a:rPr>
              <a:t> </a:t>
            </a:r>
            <a:r>
              <a:rPr lang="en-US" altLang="en-US" sz="1800" b="1" dirty="0" err="1">
                <a:solidFill>
                  <a:prstClr val="black"/>
                </a:solidFill>
                <a:latin typeface="Lucida Sans Unicode"/>
              </a:rPr>
              <a:t>Thiên</a:t>
            </a:r>
            <a:r>
              <a:rPr lang="en-US" altLang="en-US" sz="1800" b="1" dirty="0">
                <a:solidFill>
                  <a:prstClr val="black"/>
                </a:solidFill>
                <a:latin typeface="Lucida Sans Unicode"/>
              </a:rPr>
              <a:t> </a:t>
            </a:r>
            <a:r>
              <a:rPr lang="en-US" altLang="en-US" sz="1800" b="1" dirty="0" err="1">
                <a:solidFill>
                  <a:prstClr val="black"/>
                </a:solidFill>
                <a:latin typeface="Lucida Sans Unicode"/>
              </a:rPr>
              <a:t>Huế</a:t>
            </a:r>
            <a:endParaRPr lang="en-US" altLang="en-US" sz="1800" b="1" dirty="0">
              <a:solidFill>
                <a:prstClr val="black"/>
              </a:solidFill>
              <a:latin typeface="Lucida Sans Unicode"/>
            </a:endParaRPr>
          </a:p>
        </p:txBody>
      </p:sp>
      <p:sp>
        <p:nvSpPr>
          <p:cNvPr id="2052" name="Slide Number Placeholder 5"/>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fld id="{3A7232F0-A168-4AE7-8B8E-EC6E2080DFA4}" type="slidenum">
              <a:rPr lang="en-US" altLang="en-US" sz="1200">
                <a:solidFill>
                  <a:srgbClr val="663300"/>
                </a:solidFill>
                <a:latin typeface="Arial" charset="0"/>
              </a:rPr>
              <a:pPr/>
              <a:t>5</a:t>
            </a:fld>
            <a:endParaRPr lang="en-US" altLang="en-US" sz="1200" dirty="0">
              <a:solidFill>
                <a:srgbClr val="663300"/>
              </a:solidFill>
              <a:latin typeface="Arial" charset="0"/>
            </a:endParaRPr>
          </a:p>
          <a:p>
            <a:endParaRPr lang="en-US" altLang="en-US" sz="1200" dirty="0">
              <a:solidFill>
                <a:srgbClr val="663300"/>
              </a:solidFill>
              <a:latin typeface="Arial" charset="0"/>
            </a:endParaRPr>
          </a:p>
        </p:txBody>
      </p:sp>
      <p:sp>
        <p:nvSpPr>
          <p:cNvPr id="2054" name="Text Box 4"/>
          <p:cNvSpPr txBox="1">
            <a:spLocks noChangeArrowheads="1"/>
          </p:cNvSpPr>
          <p:nvPr/>
        </p:nvSpPr>
        <p:spPr bwMode="auto">
          <a:xfrm>
            <a:off x="1524000" y="1371600"/>
            <a:ext cx="9013032" cy="247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al" pitchFamily="34" charset="0"/>
              </a:defRPr>
            </a:lvl1pPr>
            <a:lvl2pPr marL="742950" indent="-285750">
              <a:defRPr sz="2400">
                <a:solidFill>
                  <a:schemeClr val="tx1"/>
                </a:solidFill>
                <a:latin typeface=".VnArial" pitchFamily="34" charset="0"/>
              </a:defRPr>
            </a:lvl2pPr>
            <a:lvl3pPr marL="1143000" indent="-228600">
              <a:defRPr sz="2400">
                <a:solidFill>
                  <a:schemeClr val="tx1"/>
                </a:solidFill>
                <a:latin typeface=".VnArial" pitchFamily="34" charset="0"/>
              </a:defRPr>
            </a:lvl3pPr>
            <a:lvl4pPr marL="1600200" indent="-228600">
              <a:defRPr sz="2400">
                <a:solidFill>
                  <a:schemeClr val="tx1"/>
                </a:solidFill>
                <a:latin typeface=".VnArial" pitchFamily="34" charset="0"/>
              </a:defRPr>
            </a:lvl4pPr>
            <a:lvl5pPr marL="2057400" indent="-22860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a:lnSpc>
                <a:spcPct val="107000"/>
              </a:lnSpc>
            </a:pPr>
            <a:r>
              <a:rPr lang="en-US" sz="28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14</a:t>
            </a:r>
          </a:p>
          <a:p>
            <a:pPr algn="ctr">
              <a:lnSpc>
                <a:spcPct val="107000"/>
              </a:lnSpc>
            </a:pPr>
            <a:endParaRPr lang="en-US" sz="105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en-US" sz="28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TIÊU CHUẨN, CHỨC DANH NGHỀ NGHIỆP</a:t>
            </a:r>
            <a:endParaRPr lang="en-US" sz="28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8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VIÊN CHỨC CHUYÊN NGÀNH THƯ VIỆN</a:t>
            </a:r>
            <a:endParaRPr lang="en-US" sz="28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8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012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027238"/>
            <a:ext cx="9296400" cy="4525963"/>
          </a:xfrm>
        </p:spPr>
        <p:txBody>
          <a:bodyPr>
            <a:normAutofit/>
          </a:bodyPr>
          <a:lstStyle/>
          <a:p>
            <a:pPr marL="509778" indent="-400050">
              <a:buAutoNum type="romanUcPeriod"/>
            </a:pPr>
            <a:r>
              <a:rPr lang="en-US" sz="3200" b="1" kern="0" dirty="0" err="1">
                <a:solidFill>
                  <a:srgbClr val="0070C0"/>
                </a:solidFill>
                <a:latin typeface="Times New Roman" panose="02020603050405020304" pitchFamily="18" charset="0"/>
                <a:ea typeface="Times New Roman" panose="02020603050405020304" pitchFamily="18" charset="0"/>
              </a:rPr>
              <a:t>Mã</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số</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và</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phân</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hạng</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chức</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danh</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nghề</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nghiệp</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viên</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chức</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chuyên</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ngành</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thư</a:t>
            </a:r>
            <a:r>
              <a:rPr lang="en-US" sz="3200" b="1" kern="0" dirty="0">
                <a:solidFill>
                  <a:srgbClr val="0070C0"/>
                </a:solidFill>
                <a:latin typeface="Times New Roman" panose="02020603050405020304" pitchFamily="18" charset="0"/>
                <a:ea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rPr>
              <a:t>viện</a:t>
            </a:r>
            <a:r>
              <a:rPr lang="en-US" sz="3200" b="1" kern="0" dirty="0">
                <a:solidFill>
                  <a:srgbClr val="0070C0"/>
                </a:solidFill>
                <a:latin typeface="Times New Roman" panose="02020603050405020304" pitchFamily="18" charset="0"/>
                <a:ea typeface="Times New Roman" panose="02020603050405020304" pitchFamily="18" charset="0"/>
              </a:rPr>
              <a:t> </a:t>
            </a:r>
          </a:p>
          <a:p>
            <a:pPr marL="509778" indent="-400050">
              <a:buFont typeface="Wingdings 3"/>
              <a:buAutoNum type="romanUcPeriod"/>
            </a:pP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viện</a:t>
            </a:r>
            <a:endParaRPr lang="en-US" sz="32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09728" indent="0">
              <a:buNone/>
            </a:pPr>
            <a:endParaRPr lang="en-US" sz="2800" dirty="0"/>
          </a:p>
        </p:txBody>
      </p:sp>
      <p:sp>
        <p:nvSpPr>
          <p:cNvPr id="2" name="Title 1"/>
          <p:cNvSpPr>
            <a:spLocks noGrp="1"/>
          </p:cNvSpPr>
          <p:nvPr>
            <p:ph type="title"/>
          </p:nvPr>
        </p:nvSpPr>
        <p:spPr/>
        <p:txBody>
          <a:bodyPr/>
          <a:lstStyle/>
          <a:p>
            <a:pPr algn="ctr"/>
            <a:r>
              <a:rPr lang="en-US" dirty="0" err="1"/>
              <a:t>Nội</a:t>
            </a:r>
            <a:r>
              <a:rPr lang="en-US" dirty="0"/>
              <a:t> dung </a:t>
            </a:r>
            <a:r>
              <a:rPr lang="en-US" dirty="0" err="1"/>
              <a:t>chính</a:t>
            </a:r>
            <a:endParaRPr lang="en-US" dirty="0"/>
          </a:p>
        </p:txBody>
      </p:sp>
    </p:spTree>
    <p:extLst>
      <p:ext uri="{BB962C8B-B14F-4D97-AF65-F5344CB8AC3E}">
        <p14:creationId xmlns:p14="http://schemas.microsoft.com/office/powerpoint/2010/main" val="42225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34400" cy="1630362"/>
          </a:xfrm>
        </p:spPr>
        <p:txBody>
          <a:bodyPr>
            <a:noAutofit/>
          </a:bodyPr>
          <a:lstStyle/>
          <a:p>
            <a:pPr marL="509778" indent="-400050">
              <a:buAutoNum type="romanUcPeriod"/>
            </a:pPr>
            <a:r>
              <a:rPr lang="en-US" sz="3200" kern="0" dirty="0" err="1">
                <a:solidFill>
                  <a:srgbClr val="0070C0"/>
                </a:solidFill>
                <a:effectLst/>
                <a:latin typeface="Times New Roman" panose="02020603050405020304" pitchFamily="18" charset="0"/>
                <a:ea typeface="Times New Roman" panose="02020603050405020304" pitchFamily="18" charset="0"/>
              </a:rPr>
              <a:t>Mã</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số</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và</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phân</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hạng</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chức</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danh</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nghề</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nghiệp</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viên</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chức</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chuyên</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ngành</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thư</a:t>
            </a:r>
            <a:r>
              <a:rPr lang="en-US" sz="3200" kern="0" dirty="0">
                <a:solidFill>
                  <a:srgbClr val="0070C0"/>
                </a:solidFill>
                <a:effectLst/>
                <a:latin typeface="Times New Roman" panose="02020603050405020304" pitchFamily="18" charset="0"/>
                <a:ea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rPr>
              <a:t>viện</a:t>
            </a:r>
            <a:endParaRPr lang="en-US" sz="3200" kern="0" dirty="0">
              <a:solidFill>
                <a:srgbClr val="0070C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 xmlns:a16="http://schemas.microsoft.com/office/drawing/2014/main" id="{F9A41366-ED66-3AC9-EFEC-94B2FF546AE6}"/>
              </a:ext>
            </a:extLst>
          </p:cNvPr>
          <p:cNvSpPr txBox="1"/>
          <p:nvPr/>
        </p:nvSpPr>
        <p:spPr>
          <a:xfrm>
            <a:off x="1524000" y="1905001"/>
            <a:ext cx="9144000" cy="954107"/>
          </a:xfrm>
          <a:prstGeom prst="rect">
            <a:avLst/>
          </a:prstGeom>
          <a:noFill/>
        </p:spPr>
        <p:txBody>
          <a:bodyPr wrap="square">
            <a:spAutoFit/>
          </a:bodyPr>
          <a:lstStyle/>
          <a:p>
            <a:r>
              <a:rPr lang="en-US" sz="2800" kern="0" dirty="0" err="1">
                <a:solidFill>
                  <a:srgbClr val="2E2E2E"/>
                </a:solidFill>
                <a:latin typeface="Times New Roman" panose="02020603050405020304" pitchFamily="18" charset="0"/>
                <a:ea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danh</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nghề</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nghiệp</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chức</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chuyên</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ngành</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rPr>
              <a:t> bao </a:t>
            </a:r>
            <a:r>
              <a:rPr lang="en-US" sz="2800" kern="0" dirty="0" err="1">
                <a:solidFill>
                  <a:srgbClr val="2E2E2E"/>
                </a:solidFill>
                <a:latin typeface="Times New Roman" panose="02020603050405020304" pitchFamily="18" charset="0"/>
                <a:ea typeface="Times New Roman" panose="02020603050405020304" pitchFamily="18" charset="0"/>
              </a:rPr>
              <a:t>gồm</a:t>
            </a:r>
            <a:r>
              <a:rPr lang="en-US" sz="2800" kern="0" dirty="0">
                <a:solidFill>
                  <a:srgbClr val="2E2E2E"/>
                </a:solidFill>
                <a:latin typeface="Times New Roman" panose="02020603050405020304" pitchFamily="18" charset="0"/>
                <a:ea typeface="Times New Roman" panose="02020603050405020304" pitchFamily="18" charset="0"/>
              </a:rPr>
              <a:t>:</a:t>
            </a:r>
            <a:endParaRPr lang="en-US" sz="2800" dirty="0">
              <a:solidFill>
                <a:prstClr val="black"/>
              </a:solidFill>
              <a:latin typeface="Lucida Sans Unicode"/>
            </a:endParaRPr>
          </a:p>
        </p:txBody>
      </p:sp>
      <p:sp>
        <p:nvSpPr>
          <p:cNvPr id="7" name="TextBox 6">
            <a:extLst>
              <a:ext uri="{FF2B5EF4-FFF2-40B4-BE49-F238E27FC236}">
                <a16:creationId xmlns="" xmlns:a16="http://schemas.microsoft.com/office/drawing/2014/main" id="{66052ECB-7911-F9B1-FCD0-06A3D3B1F855}"/>
              </a:ext>
            </a:extLst>
          </p:cNvPr>
          <p:cNvSpPr txBox="1"/>
          <p:nvPr/>
        </p:nvSpPr>
        <p:spPr>
          <a:xfrm>
            <a:off x="1524000" y="3113648"/>
            <a:ext cx="9144000" cy="522259"/>
          </a:xfrm>
          <a:prstGeom prst="rect">
            <a:avLst/>
          </a:prstGeom>
          <a:noFill/>
        </p:spPr>
        <p:txBody>
          <a:bodyPr wrap="square">
            <a:spAutoFit/>
          </a:bodyPr>
          <a:lstStyle/>
          <a:p>
            <a:pPr algn="ctr">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V.10.02.30</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0C3F73DE-AE2F-7035-CFA6-40EE50F62C66}"/>
              </a:ext>
            </a:extLst>
          </p:cNvPr>
          <p:cNvSpPr txBox="1"/>
          <p:nvPr/>
        </p:nvSpPr>
        <p:spPr>
          <a:xfrm>
            <a:off x="1524000" y="3843138"/>
            <a:ext cx="9144000" cy="523220"/>
          </a:xfrm>
          <a:prstGeom prst="rect">
            <a:avLst/>
          </a:prstGeom>
          <a:noFill/>
        </p:spPr>
        <p:txBody>
          <a:bodyPr wrap="square">
            <a:spAutoFit/>
          </a:bodyPr>
          <a:lstStyle/>
          <a:p>
            <a:pPr algn="ctr"/>
            <a:r>
              <a:rPr lang="en-US" sz="2800" kern="0" dirty="0">
                <a:solidFill>
                  <a:srgbClr val="2E2E2E"/>
                </a:solidFill>
                <a:latin typeface="Times New Roman" panose="02020603050405020304" pitchFamily="18" charset="0"/>
                <a:ea typeface="Times New Roman" panose="02020603050405020304" pitchFamily="18" charset="0"/>
              </a:rPr>
              <a:t>2. </a:t>
            </a:r>
            <a:r>
              <a:rPr lang="en-US" sz="2800" kern="0" dirty="0" err="1">
                <a:solidFill>
                  <a:srgbClr val="2E2E2E"/>
                </a:solidFill>
                <a:latin typeface="Times New Roman" panose="02020603050405020304" pitchFamily="18" charset="0"/>
                <a:ea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rPr>
              <a:t> II              </a:t>
            </a:r>
            <a:r>
              <a:rPr lang="en-US" sz="2800" kern="0" dirty="0" err="1">
                <a:solidFill>
                  <a:srgbClr val="2E2E2E"/>
                </a:solidFill>
                <a:latin typeface="Times New Roman" panose="02020603050405020304" pitchFamily="18" charset="0"/>
                <a:ea typeface="Times New Roman" panose="02020603050405020304" pitchFamily="18" charset="0"/>
              </a:rPr>
              <a:t>Mã</a:t>
            </a:r>
            <a:r>
              <a:rPr lang="en-US" sz="2800" kern="0" dirty="0">
                <a:solidFill>
                  <a:srgbClr val="2E2E2E"/>
                </a:solidFill>
                <a:latin typeface="Times New Roman" panose="02020603050405020304" pitchFamily="18" charset="0"/>
                <a:ea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rPr>
              <a:t>: V.10.02.05</a:t>
            </a:r>
            <a:endParaRPr lang="en-US" sz="2800" dirty="0">
              <a:solidFill>
                <a:prstClr val="black"/>
              </a:solidFill>
              <a:latin typeface="Lucida Sans Unicode"/>
            </a:endParaRPr>
          </a:p>
        </p:txBody>
      </p:sp>
      <p:sp>
        <p:nvSpPr>
          <p:cNvPr id="11" name="TextBox 10">
            <a:extLst>
              <a:ext uri="{FF2B5EF4-FFF2-40B4-BE49-F238E27FC236}">
                <a16:creationId xmlns="" xmlns:a16="http://schemas.microsoft.com/office/drawing/2014/main" id="{7E2B00C6-260D-B0E2-01F3-B5F817CA5825}"/>
              </a:ext>
            </a:extLst>
          </p:cNvPr>
          <p:cNvSpPr txBox="1"/>
          <p:nvPr/>
        </p:nvSpPr>
        <p:spPr>
          <a:xfrm>
            <a:off x="1524000" y="4489470"/>
            <a:ext cx="9144000" cy="522259"/>
          </a:xfrm>
          <a:prstGeom prst="rect">
            <a:avLst/>
          </a:prstGeom>
          <a:noFill/>
        </p:spPr>
        <p:txBody>
          <a:bodyPr wrap="square">
            <a:spAutoFit/>
          </a:bodyPr>
          <a:lstStyle/>
          <a:p>
            <a:pPr algn="ctr">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V.10.02.06</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6F66C00E-2642-66F4-5CEC-0325D95174B6}"/>
              </a:ext>
            </a:extLst>
          </p:cNvPr>
          <p:cNvSpPr txBox="1"/>
          <p:nvPr/>
        </p:nvSpPr>
        <p:spPr>
          <a:xfrm>
            <a:off x="1524000" y="5257801"/>
            <a:ext cx="9144000" cy="522259"/>
          </a:xfrm>
          <a:prstGeom prst="rect">
            <a:avLst/>
          </a:prstGeom>
          <a:noFill/>
        </p:spPr>
        <p:txBody>
          <a:bodyPr wrap="square">
            <a:spAutoFit/>
          </a:bodyPr>
          <a:lstStyle/>
          <a:p>
            <a:pPr algn="ctr">
              <a:lnSpc>
                <a:spcPct val="107000"/>
              </a:lnSpc>
            </a:pP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IV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V.10.02.07</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009C2D97-E22B-9A61-632D-684C87E0E945}"/>
              </a:ext>
            </a:extLst>
          </p:cNvPr>
          <p:cNvSpPr>
            <a:spLocks noGrp="1"/>
          </p:cNvSpPr>
          <p:nvPr>
            <p:ph type="title"/>
          </p:nvPr>
        </p:nvSpPr>
        <p:spPr>
          <a:xfrm>
            <a:off x="1524000" y="762000"/>
            <a:ext cx="9144000" cy="1295400"/>
          </a:xfrm>
        </p:spPr>
        <p:txBody>
          <a:bodyPr>
            <a:normAutofit fontScale="90000"/>
          </a:bodyPr>
          <a:lstStyle/>
          <a:p>
            <a:pPr algn="ct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6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9" name="TextBox 8">
            <a:extLst>
              <a:ext uri="{FF2B5EF4-FFF2-40B4-BE49-F238E27FC236}">
                <a16:creationId xmlns="" xmlns:a16="http://schemas.microsoft.com/office/drawing/2014/main" id="{2F2FE0D8-9391-6127-1C25-56B73A847305}"/>
              </a:ext>
            </a:extLst>
          </p:cNvPr>
          <p:cNvSpPr txBox="1"/>
          <p:nvPr/>
        </p:nvSpPr>
        <p:spPr>
          <a:xfrm>
            <a:off x="1524000" y="2293318"/>
            <a:ext cx="9144000" cy="983283"/>
          </a:xfrm>
          <a:prstGeom prst="rect">
            <a:avLst/>
          </a:prstGeom>
          <a:noFill/>
        </p:spPr>
        <p:txBody>
          <a:bodyPr wrap="square">
            <a:spAutoFit/>
          </a:bodyPr>
          <a:lstStyle/>
          <a:p>
            <a:pPr algn="just">
              <a:lnSpc>
                <a:spcPct val="107000"/>
              </a:lnSpc>
            </a:pP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2.1.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8B90170D-B96A-671A-D0B4-0A3884BB4C58}"/>
              </a:ext>
            </a:extLst>
          </p:cNvPr>
          <p:cNvSpPr txBox="1"/>
          <p:nvPr/>
        </p:nvSpPr>
        <p:spPr>
          <a:xfrm>
            <a:off x="1524000" y="3512518"/>
            <a:ext cx="9144000" cy="983283"/>
          </a:xfrm>
          <a:prstGeom prst="rect">
            <a:avLst/>
          </a:prstGeom>
          <a:noFill/>
        </p:spPr>
        <p:txBody>
          <a:bodyPr wrap="square">
            <a:spAutoFit/>
          </a:bodyPr>
          <a:lstStyle/>
          <a:p>
            <a:pPr algn="just">
              <a:lnSpc>
                <a:spcPct val="107000"/>
              </a:lnSpc>
            </a:pP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2.2.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b="1"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viện</a:t>
            </a:r>
            <a:endParaRPr lang="en-US" sz="28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413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1CF64CF-A889-6548-F912-4FBF46EEFA9F}"/>
              </a:ext>
            </a:extLst>
          </p:cNvPr>
          <p:cNvSpPr txBox="1">
            <a:spLocks noGrp="1"/>
          </p:cNvSpPr>
          <p:nvPr>
            <p:ph type="title"/>
          </p:nvPr>
        </p:nvSpPr>
        <p:spPr>
          <a:xfrm>
            <a:off x="1981200" y="274638"/>
            <a:ext cx="8229600" cy="1143000"/>
          </a:xfrm>
          <a:prstGeom prst="rect">
            <a:avLst/>
          </a:prstGeom>
          <a:noFill/>
        </p:spPr>
        <p:txBody>
          <a:bodyPr wrap="square">
            <a:spAutoFit/>
          </a:bodyPr>
          <a:lstStyle/>
          <a:p>
            <a:pPr algn="just">
              <a:lnSpc>
                <a:spcPct val="107000"/>
              </a:lnSpc>
              <a:spcBef>
                <a:spcPts val="0"/>
              </a:spcBef>
            </a:pP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3200"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endParaRPr lang="en-US" sz="32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 xmlns:a16="http://schemas.microsoft.com/office/drawing/2014/main" id="{51A774EA-B5EA-527B-E84A-501C5E2963F1}"/>
              </a:ext>
            </a:extLst>
          </p:cNvPr>
          <p:cNvSpPr txBox="1"/>
          <p:nvPr/>
        </p:nvSpPr>
        <p:spPr>
          <a:xfrm>
            <a:off x="1509252" y="1872960"/>
            <a:ext cx="9144000" cy="1251240"/>
          </a:xfrm>
          <a:prstGeom prst="rect">
            <a:avLst/>
          </a:prstGeom>
          <a:noFill/>
        </p:spPr>
        <p:txBody>
          <a:bodyPr wrap="square">
            <a:spAutoFit/>
          </a:bodyPr>
          <a:lstStyle/>
          <a:p>
            <a:pPr algn="just">
              <a:lnSpc>
                <a:spcPct val="107000"/>
              </a:lnSpc>
            </a:pP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tuân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FD34C7FD-1F8F-BBB9-8EB5-8E23685BCC57}"/>
              </a:ext>
            </a:extLst>
          </p:cNvPr>
          <p:cNvSpPr txBox="1"/>
          <p:nvPr/>
        </p:nvSpPr>
        <p:spPr>
          <a:xfrm>
            <a:off x="1524000" y="3458988"/>
            <a:ext cx="9144000" cy="1646413"/>
          </a:xfrm>
          <a:prstGeom prst="rect">
            <a:avLst/>
          </a:prstGeom>
          <a:noFill/>
        </p:spPr>
        <p:txBody>
          <a:bodyPr wrap="square">
            <a:spAutoFit/>
          </a:bodyPr>
          <a:lstStyle/>
          <a:p>
            <a:pPr algn="just">
              <a:lnSpc>
                <a:spcPct val="107000"/>
              </a:lnSpc>
            </a:pP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huyết</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thắn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ràng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khiêm</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tốn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lãng</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phí</a:t>
            </a:r>
            <a:r>
              <a:rPr lang="en-US" sz="2400" kern="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08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06BF668239B4F642A821F51CACDCFBFA" ma:contentTypeVersion="3" ma:contentTypeDescription="Tạo tài liệu mới." ma:contentTypeScope="" ma:versionID="1a06054137884a6a3f1bc149bb97236f">
  <xsd:schema xmlns:xsd="http://www.w3.org/2001/XMLSchema" xmlns:xs="http://www.w3.org/2001/XMLSchema" xmlns:p="http://schemas.microsoft.com/office/2006/metadata/properties" xmlns:ns2="c7533763-4bc1-487f-9ba6-6aa9fc3a64ec" targetNamespace="http://schemas.microsoft.com/office/2006/metadata/properties" ma:root="true" ma:fieldsID="6cd79300546dd24339c3580a488012c3" ns2:_="">
    <xsd:import namespace="c7533763-4bc1-487f-9ba6-6aa9fc3a64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33763-4bc1-487f-9ba6-6aa9fc3a6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109D01A1-E1FF-4EE8-B9B9-BB5F96582B1F}"/>
</file>

<file path=docProps/app.xml><?xml version="1.0" encoding="utf-8"?>
<Properties xmlns="http://schemas.openxmlformats.org/officeDocument/2006/extended-properties" xmlns:vt="http://schemas.openxmlformats.org/officeDocument/2006/docPropsVTypes">
  <Template>{BA4D6FEA-0470-426B-8EB4-3BC354985B06}tf11531919_win32</Template>
  <TotalTime>114</TotalTime>
  <Words>3914</Words>
  <Application>Microsoft Office PowerPoint</Application>
  <PresentationFormat>Widescreen</PresentationFormat>
  <Paragraphs>165</Paragraphs>
  <Slides>41</Slides>
  <Notes>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Arial</vt:lpstr>
      <vt:lpstr>Avenir Next LT Pro</vt:lpstr>
      <vt:lpstr>Avenir Next LT Pro Light</vt:lpstr>
      <vt:lpstr>Calibri</vt:lpstr>
      <vt:lpstr>Century Gothic</vt:lpstr>
      <vt:lpstr>Garamond</vt:lpstr>
      <vt:lpstr>Lucida Sans Unicode</vt:lpstr>
      <vt:lpstr>Symbol</vt:lpstr>
      <vt:lpstr>Times New Roman</vt:lpstr>
      <vt:lpstr>Verdana</vt:lpstr>
      <vt:lpstr>Wingdings 2</vt:lpstr>
      <vt:lpstr>Wingdings 3</vt:lpstr>
      <vt:lpstr>SavonVTI</vt:lpstr>
      <vt:lpstr>Concourse</vt:lpstr>
      <vt:lpstr>Welcome back to school presentation</vt:lpstr>
      <vt:lpstr>LUẬT THƯ VIỆN VÀ Một SỐ VĂN BẢN HƯỚNG DẪN LIÊN QUAN</vt:lpstr>
      <vt:lpstr>PowerPoint Presentation</vt:lpstr>
      <vt:lpstr>PowerPoint Presentation</vt:lpstr>
      <vt:lpstr>PowerPoint Presentation</vt:lpstr>
      <vt:lpstr>PowerPoint Presentation</vt:lpstr>
      <vt:lpstr>Nội dung chính</vt:lpstr>
      <vt:lpstr>Mã số và phân hạng chức danh nghề nghiệp viên chức chuyên ngành thư viện</vt:lpstr>
      <vt:lpstr>II. Tiêu chuẩn về đạo đức và chức danh nghề nghiệp viên chức chuyên ngành thư viện </vt:lpstr>
      <vt:lpstr>2.1. Tiêu chuẩn chung về đạo đức nghề nghiệp của viên chức chuyên ngành thư viện</vt:lpstr>
      <vt:lpstr>2.1. Tiêu chuẩn chung về đạo đức nghề nghiệp của viên chức chuyên ngành thư viện</vt:lpstr>
      <vt:lpstr>2.2. Tiêu chuẩn chức danh nghề nghiệp đối với viên chức chuyên ngành thư viện</vt:lpstr>
      <vt:lpstr>2.2.1. Tiêu chuẩn chức danh nghề nghiệp đối với Thư viện viên hạng I - Mã số: V.10.02.30</vt:lpstr>
      <vt:lpstr>2.2.1. Tiêu chuẩn chức danh nghề nghiệp đối với Thư viện viên hạng I - Mã số: V.10.02.30</vt:lpstr>
      <vt:lpstr>2.2.1. Tiêu chuẩn chức danh nghề nghiệp đối với Thư viện viên hạng I - Mã số: V.10.02.30</vt:lpstr>
      <vt:lpstr>2.2.1. Tiêu chuẩn chức danh nghề nghiệp đối với Thư viện viên hạng I - Mã số: V.10.02.30</vt:lpstr>
      <vt:lpstr>2.2.1. Tiêu chuẩn chức danh nghề nghiệp đối với Thư viện viên hạng I - Mã số: V.10.02.30</vt:lpstr>
      <vt:lpstr>2.2.1. Tiêu chuẩn chức danh nghề nghiệp đối với Thư viện viên hạng I - Mã số: V.10.02.30</vt:lpstr>
      <vt:lpstr>2.2.1. Tiêu chuẩn chức danh nghề nghiệp đối với Thư viện viên hạng I - Mã số: V.10.02.30</vt:lpstr>
      <vt:lpstr>2.2.2. Tiêu chuẩn chức danh nghề nghiệp đối với Thư viện viên hạng II - Mã số: V.10.02.05</vt:lpstr>
      <vt:lpstr>2.2.2. Tiêu chuẩn chức danh nghề nghiệp đối với Thư viện viên hạng II - Mã số: V.10.02.05</vt:lpstr>
      <vt:lpstr>2.2.2. Tiêu chuẩn chức danh nghề nghiệp đối với Thư viện viên hạng II - Mã số: V.10.02.05</vt:lpstr>
      <vt:lpstr>2.2.2. Tiêu chuẩn chức danh nghề nghiệp đối với Thư viện viên hạng II - Mã số: V.10.02.05</vt:lpstr>
      <vt:lpstr>2.2.2. Tiêu chuẩn chức danh nghề nghiệp đối với Thư viện viên hạng II - Mã số: V.10.02.05</vt:lpstr>
      <vt:lpstr>2.2.2. Tiêu chuẩn chức danh nghề nghiệp đối với Thư viện viên hạng II - Mã số: V.10.02.05</vt:lpstr>
      <vt:lpstr>2.2.3. Tiêu chuẩn chức danh nghề nghiệp đối với Thư viện viên hạng III - Mã số: V.10.02.06</vt:lpstr>
      <vt:lpstr>2.2.3. Tiêu chuẩn chức danh nghề nghiệp đối với Thư viện viên hạng III - Mã số: V.10.02.06</vt:lpstr>
      <vt:lpstr>2.2.3. Tiêu chuẩn chức danh nghề nghiệp đối với Thư viện viên hạng III - Mã số: V.10.02.06</vt:lpstr>
      <vt:lpstr>2.2.3. Tiêu chuẩn chức danh nghề nghiệp đối với Thư viện viên hạng III - Mã số: V.10.02.06</vt:lpstr>
      <vt:lpstr>2.2.4. Tiêu chuẩn chức danh nghề nghiệp đối với Thư viện viên hạng IV - Mã số: V.10.02.07</vt:lpstr>
      <vt:lpstr>2.2.4. Tiêu chuẩn chức danh nghề nghiệp đối với Thư viện viên hạng IV - Mã số: V.10.02.07</vt:lpstr>
      <vt:lpstr>2.2.4. Tiêu chuẩn chức danh nghề nghiệp đối với Thư viện viên hạng IV - Mã số: V.10.02.07</vt:lpstr>
      <vt:lpstr>PowerPoint Presentation</vt:lpstr>
      <vt:lpstr>Xếp lương chức danh nghề nghiệp viên chức chuyên ngành thư viện</vt:lpstr>
      <vt:lpstr>1. Các chức danh nghề nghiệp viên chức chuyên ngành thư viện quy định tại Thông tư này được áp dụng Bảng 3 (Bảng lương chuyên môn, nghiệp vụ đối với cán bộ, viên chức trong các đơn vị sự nghiệp của Nhà nước) ban hành kèm theo Nghị định số 204/2004/NĐ-CP ngày 14 tháng 12 năm 2004 của Chính phủ về chế độ tiền lương đối với cán bộ, công chức, viên chức và lực lượng vũ trang, cụ thể như sau: </vt:lpstr>
      <vt:lpstr>PowerPoint Presentation</vt:lpstr>
      <vt:lpstr>PowerPoint Presentation</vt:lpstr>
      <vt:lpstr>PowerPoint Presentation</vt:lpstr>
      <vt:lpstr>PowerPoint Presentation</vt:lpstr>
      <vt:lpstr>PowerPoint Presentation</vt:lpstr>
      <vt:lpstr>PowerPoint Presentation</vt:lpstr>
      <vt:lpstr>XIN TRÂN TRỌNG CẢM 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LUẬT THƯ VIỆN VÀ 1 SỐ VĂN BẢN HƯỚNG DẪN CÓ NỘI DUNG LIÊN QUAN TRỰC TIẾP</dc:title>
  <dc:creator>thu vien hue</dc:creator>
  <cp:lastModifiedBy>Administrator</cp:lastModifiedBy>
  <cp:revision>11</cp:revision>
  <dcterms:created xsi:type="dcterms:W3CDTF">2023-05-08T06:54:18Z</dcterms:created>
  <dcterms:modified xsi:type="dcterms:W3CDTF">2023-10-19T03:46:45Z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0x01010006BF668239B4F642A821F51CACDCFBFA</vt:lpwstr>
  </property>
</Properties>
</file>